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2" r:id="rId3"/>
  </p:sldMasterIdLst>
  <p:notesMasterIdLst>
    <p:notesMasterId r:id="rId16"/>
  </p:notesMasterIdLst>
  <p:sldIdLst>
    <p:sldId id="13132" r:id="rId4"/>
    <p:sldId id="2147481591" r:id="rId5"/>
    <p:sldId id="2147481592" r:id="rId6"/>
    <p:sldId id="2147481593" r:id="rId7"/>
    <p:sldId id="2147481581" r:id="rId8"/>
    <p:sldId id="2147481570" r:id="rId9"/>
    <p:sldId id="2147483466" r:id="rId10"/>
    <p:sldId id="2147483468" r:id="rId11"/>
    <p:sldId id="2147483417" r:id="rId12"/>
    <p:sldId id="2147481597" r:id="rId13"/>
    <p:sldId id="2147481598" r:id="rId14"/>
    <p:sldId id="21474834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716DB-1979-614A-ADB6-F6C30BB16D08}" v="3" dt="2025-09-05T12:32:50.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6301" autoAdjust="0"/>
  </p:normalViewPr>
  <p:slideViewPr>
    <p:cSldViewPr snapToGrid="0">
      <p:cViewPr varScale="1">
        <p:scale>
          <a:sx n="113" d="100"/>
          <a:sy n="113" d="100"/>
        </p:scale>
        <p:origin x="97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b146546c-6bf2-46e5-8a26-00cca8510547" providerId="ADAL" clId="{AB839FB5-89BC-4F5C-932D-A73B3C2B9D2E}"/>
    <pc:docChg chg="modSld">
      <pc:chgData name="Jonas Söderholm" userId="b146546c-6bf2-46e5-8a26-00cca8510547" providerId="ADAL" clId="{AB839FB5-89BC-4F5C-932D-A73B3C2B9D2E}" dt="2024-11-11T15:07:03.063" v="6" actId="20577"/>
      <pc:docMkLst>
        <pc:docMk/>
      </pc:docMkLst>
      <pc:sldChg chg="modSp mod">
        <pc:chgData name="Jonas Söderholm" userId="b146546c-6bf2-46e5-8a26-00cca8510547" providerId="ADAL" clId="{AB839FB5-89BC-4F5C-932D-A73B3C2B9D2E}" dt="2024-11-11T15:07:03.063" v="6" actId="20577"/>
        <pc:sldMkLst>
          <pc:docMk/>
          <pc:sldMk cId="3432101329" sldId="2147483468"/>
        </pc:sldMkLst>
      </pc:sldChg>
    </pc:docChg>
  </pc:docChgLst>
  <pc:docChgLst>
    <pc:chgData name="Jonas Söderholm" userId="b146546c-6bf2-46e5-8a26-00cca8510547" providerId="ADAL" clId="{F4842CA6-801F-40AC-BECA-300E6B022618}"/>
    <pc:docChg chg="undo custSel modSld sldOrd modMainMaster">
      <pc:chgData name="Jonas Söderholm" userId="b146546c-6bf2-46e5-8a26-00cca8510547" providerId="ADAL" clId="{F4842CA6-801F-40AC-BECA-300E6B022618}" dt="2024-11-04T12:45:39.381" v="98" actId="20577"/>
      <pc:docMkLst>
        <pc:docMk/>
      </pc:docMkLst>
      <pc:sldChg chg="modSp mod">
        <pc:chgData name="Jonas Söderholm" userId="b146546c-6bf2-46e5-8a26-00cca8510547" providerId="ADAL" clId="{F4842CA6-801F-40AC-BECA-300E6B022618}" dt="2024-11-04T12:45:39.381" v="98" actId="20577"/>
        <pc:sldMkLst>
          <pc:docMk/>
          <pc:sldMk cId="3846850421" sldId="13132"/>
        </pc:sldMkLst>
      </pc:sldChg>
      <pc:sldChg chg="modSp mod">
        <pc:chgData name="Jonas Söderholm" userId="b146546c-6bf2-46e5-8a26-00cca8510547" providerId="ADAL" clId="{F4842CA6-801F-40AC-BECA-300E6B022618}" dt="2024-11-04T12:42:33.993" v="30" actId="20577"/>
        <pc:sldMkLst>
          <pc:docMk/>
          <pc:sldMk cId="625220288" sldId="2147375861"/>
        </pc:sldMkLst>
      </pc:sldChg>
      <pc:sldChg chg="modNotes">
        <pc:chgData name="Jonas Söderholm" userId="b146546c-6bf2-46e5-8a26-00cca8510547" providerId="ADAL" clId="{F4842CA6-801F-40AC-BECA-300E6B022618}" dt="2024-11-04T12:45:07.235" v="85" actId="368"/>
        <pc:sldMkLst>
          <pc:docMk/>
          <pc:sldMk cId="4108031876" sldId="2147481570"/>
        </pc:sldMkLst>
      </pc:sldChg>
      <pc:sldChg chg="modNotes">
        <pc:chgData name="Jonas Söderholm" userId="b146546c-6bf2-46e5-8a26-00cca8510547" providerId="ADAL" clId="{F4842CA6-801F-40AC-BECA-300E6B022618}" dt="2024-11-04T12:45:07.235" v="83" actId="368"/>
        <pc:sldMkLst>
          <pc:docMk/>
          <pc:sldMk cId="4216274946" sldId="2147481581"/>
        </pc:sldMkLst>
      </pc:sldChg>
      <pc:sldChg chg="addSp modSp">
        <pc:chgData name="Jonas Söderholm" userId="b146546c-6bf2-46e5-8a26-00cca8510547" providerId="ADAL" clId="{F4842CA6-801F-40AC-BECA-300E6B022618}" dt="2024-11-04T12:45:33.041" v="96"/>
        <pc:sldMkLst>
          <pc:docMk/>
          <pc:sldMk cId="3367853143" sldId="2147481591"/>
        </pc:sldMkLst>
      </pc:sldChg>
      <pc:sldChg chg="modNotes">
        <pc:chgData name="Jonas Söderholm" userId="b146546c-6bf2-46e5-8a26-00cca8510547" providerId="ADAL" clId="{F4842CA6-801F-40AC-BECA-300E6B022618}" dt="2024-11-04T12:45:07.235" v="79" actId="368"/>
        <pc:sldMkLst>
          <pc:docMk/>
          <pc:sldMk cId="422711586" sldId="2147481592"/>
        </pc:sldMkLst>
      </pc:sldChg>
      <pc:sldChg chg="modNotes">
        <pc:chgData name="Jonas Söderholm" userId="b146546c-6bf2-46e5-8a26-00cca8510547" providerId="ADAL" clId="{F4842CA6-801F-40AC-BECA-300E6B022618}" dt="2024-11-04T12:45:07.235" v="81" actId="368"/>
        <pc:sldMkLst>
          <pc:docMk/>
          <pc:sldMk cId="424409096" sldId="2147481593"/>
        </pc:sldMkLst>
      </pc:sldChg>
      <pc:sldChg chg="modNotes">
        <pc:chgData name="Jonas Söderholm" userId="b146546c-6bf2-46e5-8a26-00cca8510547" providerId="ADAL" clId="{F4842CA6-801F-40AC-BECA-300E6B022618}" dt="2024-11-04T12:45:07.262" v="93" actId="368"/>
        <pc:sldMkLst>
          <pc:docMk/>
          <pc:sldMk cId="2115353520" sldId="2147481597"/>
        </pc:sldMkLst>
      </pc:sldChg>
      <pc:sldChg chg="ord modNotes">
        <pc:chgData name="Jonas Söderholm" userId="b146546c-6bf2-46e5-8a26-00cca8510547" providerId="ADAL" clId="{F4842CA6-801F-40AC-BECA-300E6B022618}" dt="2024-11-04T12:45:07.263" v="95" actId="368"/>
        <pc:sldMkLst>
          <pc:docMk/>
          <pc:sldMk cId="333421671" sldId="2147481598"/>
        </pc:sldMkLst>
      </pc:sldChg>
      <pc:sldChg chg="modNotes">
        <pc:chgData name="Jonas Söderholm" userId="b146546c-6bf2-46e5-8a26-00cca8510547" providerId="ADAL" clId="{F4842CA6-801F-40AC-BECA-300E6B022618}" dt="2024-11-04T12:45:07.251" v="91" actId="368"/>
        <pc:sldMkLst>
          <pc:docMk/>
          <pc:sldMk cId="3122598420" sldId="2147483417"/>
        </pc:sldMkLst>
      </pc:sldChg>
      <pc:sldChg chg="modNotes">
        <pc:chgData name="Jonas Söderholm" userId="b146546c-6bf2-46e5-8a26-00cca8510547" providerId="ADAL" clId="{F4842CA6-801F-40AC-BECA-300E6B022618}" dt="2024-11-04T12:45:07.251" v="87" actId="368"/>
        <pc:sldMkLst>
          <pc:docMk/>
          <pc:sldMk cId="3408842729" sldId="2147483466"/>
        </pc:sldMkLst>
      </pc:sldChg>
      <pc:sldChg chg="modNotes">
        <pc:chgData name="Jonas Söderholm" userId="b146546c-6bf2-46e5-8a26-00cca8510547" providerId="ADAL" clId="{F4842CA6-801F-40AC-BECA-300E6B022618}" dt="2024-11-04T12:45:07.251" v="89" actId="368"/>
        <pc:sldMkLst>
          <pc:docMk/>
          <pc:sldMk cId="3432101329" sldId="2147483468"/>
        </pc:sldMkLst>
      </pc:sldChg>
      <pc:sldMasterChg chg="addSp modSp mod">
        <pc:chgData name="Jonas Söderholm" userId="b146546c-6bf2-46e5-8a26-00cca8510547" providerId="ADAL" clId="{F4842CA6-801F-40AC-BECA-300E6B022618}" dt="2024-11-04T12:42:17.308" v="14" actId="20577"/>
        <pc:sldMasterMkLst>
          <pc:docMk/>
          <pc:sldMasterMk cId="392728801" sldId="2147483684"/>
        </pc:sldMasterMkLst>
      </pc:sldMasterChg>
    </pc:docChg>
  </pc:docChgLst>
  <pc:docChgLst>
    <pc:chgData name="Jonas Söderholm" userId="b146546c-6bf2-46e5-8a26-00cca8510547" providerId="ADAL" clId="{1BA6AFD4-5626-5074-83B3-37EDF692C4D5}"/>
    <pc:docChg chg="addSld delSld modSld modMainMaster">
      <pc:chgData name="Jonas Söderholm" userId="b146546c-6bf2-46e5-8a26-00cca8510547" providerId="ADAL" clId="{1BA6AFD4-5626-5074-83B3-37EDF692C4D5}" dt="2025-09-05T12:33:27.837" v="27" actId="20577"/>
      <pc:docMkLst>
        <pc:docMk/>
      </pc:docMkLst>
      <pc:sldChg chg="modSp mod">
        <pc:chgData name="Jonas Söderholm" userId="b146546c-6bf2-46e5-8a26-00cca8510547" providerId="ADAL" clId="{1BA6AFD4-5626-5074-83B3-37EDF692C4D5}" dt="2025-09-05T12:33:03.890" v="15" actId="20577"/>
        <pc:sldMkLst>
          <pc:docMk/>
          <pc:sldMk cId="3846850421" sldId="13132"/>
        </pc:sldMkLst>
        <pc:spChg chg="mod">
          <ac:chgData name="Jonas Söderholm" userId="b146546c-6bf2-46e5-8a26-00cca8510547" providerId="ADAL" clId="{1BA6AFD4-5626-5074-83B3-37EDF692C4D5}" dt="2025-09-05T12:33:03.890" v="15" actId="20577"/>
          <ac:spMkLst>
            <pc:docMk/>
            <pc:sldMk cId="3846850421" sldId="13132"/>
            <ac:spMk id="5" creationId="{1E3604F5-4A74-9F35-213A-C984C70E84CE}"/>
          </ac:spMkLst>
        </pc:spChg>
      </pc:sldChg>
      <pc:sldChg chg="del">
        <pc:chgData name="Jonas Söderholm" userId="b146546c-6bf2-46e5-8a26-00cca8510547" providerId="ADAL" clId="{1BA6AFD4-5626-5074-83B3-37EDF692C4D5}" dt="2025-09-05T12:32:58.053" v="9" actId="2696"/>
        <pc:sldMkLst>
          <pc:docMk/>
          <pc:sldMk cId="625220288" sldId="2147375861"/>
        </pc:sldMkLst>
      </pc:sldChg>
      <pc:sldChg chg="modSp mod">
        <pc:chgData name="Jonas Söderholm" userId="b146546c-6bf2-46e5-8a26-00cca8510547" providerId="ADAL" clId="{1BA6AFD4-5626-5074-83B3-37EDF692C4D5}" dt="2025-09-05T12:33:27.837" v="27" actId="20577"/>
        <pc:sldMkLst>
          <pc:docMk/>
          <pc:sldMk cId="3367853143" sldId="2147481591"/>
        </pc:sldMkLst>
        <pc:spChg chg="mod">
          <ac:chgData name="Jonas Söderholm" userId="b146546c-6bf2-46e5-8a26-00cca8510547" providerId="ADAL" clId="{1BA6AFD4-5626-5074-83B3-37EDF692C4D5}" dt="2025-09-05T12:33:27.837" v="27" actId="20577"/>
          <ac:spMkLst>
            <pc:docMk/>
            <pc:sldMk cId="3367853143" sldId="2147481591"/>
            <ac:spMk id="2" creationId="{0D98E4BD-E5B7-D637-A33C-5B3AAE544270}"/>
          </ac:spMkLst>
        </pc:spChg>
      </pc:sldChg>
      <pc:sldChg chg="modSp add mod">
        <pc:chgData name="Jonas Söderholm" userId="b146546c-6bf2-46e5-8a26-00cca8510547" providerId="ADAL" clId="{1BA6AFD4-5626-5074-83B3-37EDF692C4D5}" dt="2025-09-05T12:32:55.129" v="8" actId="20577"/>
        <pc:sldMkLst>
          <pc:docMk/>
          <pc:sldMk cId="912561693" sldId="2147483469"/>
        </pc:sldMkLst>
        <pc:spChg chg="mod">
          <ac:chgData name="Jonas Söderholm" userId="b146546c-6bf2-46e5-8a26-00cca8510547" providerId="ADAL" clId="{1BA6AFD4-5626-5074-83B3-37EDF692C4D5}" dt="2025-09-05T12:32:55.129" v="8" actId="20577"/>
          <ac:spMkLst>
            <pc:docMk/>
            <pc:sldMk cId="912561693" sldId="2147483469"/>
            <ac:spMk id="3" creationId="{13C73636-8E41-F9A0-63D5-7D65DBFEB427}"/>
          </ac:spMkLst>
        </pc:spChg>
      </pc:sldChg>
      <pc:sldChg chg="add del">
        <pc:chgData name="Jonas Söderholm" userId="b146546c-6bf2-46e5-8a26-00cca8510547" providerId="ADAL" clId="{1BA6AFD4-5626-5074-83B3-37EDF692C4D5}" dt="2025-09-05T12:32:50.153" v="1"/>
        <pc:sldMkLst>
          <pc:docMk/>
          <pc:sldMk cId="1331783132" sldId="2147483469"/>
        </pc:sldMkLst>
      </pc:sldChg>
      <pc:sldMasterChg chg="modSp mod">
        <pc:chgData name="Jonas Söderholm" userId="b146546c-6bf2-46e5-8a26-00cca8510547" providerId="ADAL" clId="{1BA6AFD4-5626-5074-83B3-37EDF692C4D5}" dt="2025-09-05T12:33:19.701" v="21" actId="20577"/>
        <pc:sldMasterMkLst>
          <pc:docMk/>
          <pc:sldMasterMk cId="392728801" sldId="2147483684"/>
        </pc:sldMasterMkLst>
        <pc:spChg chg="mod">
          <ac:chgData name="Jonas Söderholm" userId="b146546c-6bf2-46e5-8a26-00cca8510547" providerId="ADAL" clId="{1BA6AFD4-5626-5074-83B3-37EDF692C4D5}" dt="2025-09-05T12:33:19.701" v="21" actId="20577"/>
          <ac:spMkLst>
            <pc:docMk/>
            <pc:sldMasterMk cId="392728801" sldId="2147483684"/>
            <ac:spMk id="4" creationId="{3125913D-9020-D0B6-9847-4B1B92911A16}"/>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80DF5-CE9A-417B-8C3B-59508CC87B66}" type="datetimeFigureOut">
              <a:rPr lang="en-US" smtClean="0"/>
              <a:t>9/5/25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4147D-DFE7-421F-8208-4FB27DA6E20A}" type="slidenum">
              <a:rPr lang="en-US" smtClean="0"/>
              <a:t>‹#›</a:t>
            </a:fld>
            <a:endParaRPr lang="en-US"/>
          </a:p>
        </p:txBody>
      </p:sp>
    </p:spTree>
    <p:extLst>
      <p:ext uri="{BB962C8B-B14F-4D97-AF65-F5344CB8AC3E}">
        <p14:creationId xmlns:p14="http://schemas.microsoft.com/office/powerpoint/2010/main" val="389019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5465B-1F3E-4508-81BA-30485342A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8091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4825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518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4150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sym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9121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831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sym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530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9795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6049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8900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D4C849E-8FDA-34A0-7CD2-64EDCAC9F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418" y="443046"/>
            <a:ext cx="3381255" cy="581153"/>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532058" y="1984889"/>
            <a:ext cx="6104332" cy="1043619"/>
          </a:xfrm>
          <a:prstGeom prst="rect">
            <a:avLst/>
          </a:prstGeom>
        </p:spPr>
        <p:txBody>
          <a:bodyPr>
            <a:normAutofit/>
          </a:bodyPr>
          <a:lstStyle>
            <a:lvl1pPr marL="0" indent="0">
              <a:spcBef>
                <a:spcPts val="0"/>
              </a:spcBef>
              <a:buNone/>
              <a:defRPr sz="4267" b="1" i="0">
                <a:solidFill>
                  <a:srgbClr val="5F5D8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532058" y="3028508"/>
            <a:ext cx="6104332" cy="533843"/>
          </a:xfrm>
          <a:prstGeom prst="rect">
            <a:avLst/>
          </a:prstGeom>
        </p:spPr>
        <p:txBody>
          <a:bodyPr>
            <a:normAutofit/>
          </a:bodyPr>
          <a:lstStyle>
            <a:lvl1pPr marL="0" indent="0">
              <a:spcBef>
                <a:spcPts val="0"/>
              </a:spcBef>
              <a:buNone/>
              <a:defRPr sz="2133" b="0" i="0">
                <a:solidFill>
                  <a:srgbClr val="5F5D8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532059" y="4797990"/>
            <a:ext cx="6104331" cy="623252"/>
          </a:xfrm>
          <a:prstGeom prst="rect">
            <a:avLst/>
          </a:prstGeom>
        </p:spPr>
        <p:txBody>
          <a:bodyPr>
            <a:noAutofit/>
          </a:bodyPr>
          <a:lstStyle>
            <a:lvl1pPr marL="0" indent="0">
              <a:lnSpc>
                <a:spcPct val="100000"/>
              </a:lnSpc>
              <a:spcBef>
                <a:spcPts val="0"/>
              </a:spcBef>
              <a:buNone/>
              <a:defRPr sz="1867" b="1" i="0">
                <a:solidFill>
                  <a:srgbClr val="AB0C23"/>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Name of the speaker</a:t>
            </a:r>
          </a:p>
          <a:p>
            <a:pPr lvl="0"/>
            <a:r>
              <a:rPr lang="en-GB"/>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532059" y="5525730"/>
            <a:ext cx="6104331" cy="623252"/>
          </a:xfrm>
          <a:prstGeom prst="rect">
            <a:avLst/>
          </a:prstGeom>
        </p:spPr>
        <p:txBody>
          <a:bodyPr>
            <a:noAutofit/>
          </a:bodyPr>
          <a:lstStyle>
            <a:lvl1pPr marL="0" indent="0">
              <a:lnSpc>
                <a:spcPct val="100000"/>
              </a:lnSpc>
              <a:spcBef>
                <a:spcPts val="0"/>
              </a:spcBef>
              <a:buNone/>
              <a:defRPr sz="1600" b="0" i="0">
                <a:solidFill>
                  <a:srgbClr val="AB0C23"/>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CH"/>
              <a:t>City Nation, Date </a:t>
            </a:r>
            <a:endParaRPr lang="en-GB"/>
          </a:p>
        </p:txBody>
      </p:sp>
      <p:pic>
        <p:nvPicPr>
          <p:cNvPr id="2" name="Picture 1">
            <a:extLst>
              <a:ext uri="{FF2B5EF4-FFF2-40B4-BE49-F238E27FC236}">
                <a16:creationId xmlns:a16="http://schemas.microsoft.com/office/drawing/2014/main" id="{3A758B7F-4B8D-BB94-9292-DED031A5EC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69373" y="365757"/>
            <a:ext cx="5322627" cy="6490447"/>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AF1D0E9F-5013-B10A-1D72-376154EA010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839741" y="6049872"/>
            <a:ext cx="2270612" cy="849624"/>
          </a:xfrm>
          <a:prstGeom prst="rect">
            <a:avLst/>
          </a:prstGeom>
        </p:spPr>
      </p:pic>
    </p:spTree>
    <p:extLst>
      <p:ext uri="{BB962C8B-B14F-4D97-AF65-F5344CB8AC3E}">
        <p14:creationId xmlns:p14="http://schemas.microsoft.com/office/powerpoint/2010/main" val="156201801"/>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70344" y="357717"/>
            <a:ext cx="1843200" cy="316800"/>
          </a:xfrm>
          <a:prstGeom prst="rect">
            <a:avLst/>
          </a:prstGeom>
        </p:spPr>
      </p:pic>
      <p:sp>
        <p:nvSpPr>
          <p:cNvPr id="19" name="Google Shape;19;p14"/>
          <p:cNvSpPr txBox="1">
            <a:spLocks noGrp="1"/>
          </p:cNvSpPr>
          <p:nvPr>
            <p:ph type="subTitle" idx="2"/>
          </p:nvPr>
        </p:nvSpPr>
        <p:spPr>
          <a:xfrm>
            <a:off x="489668"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89635"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8" y="1743740"/>
            <a:ext cx="9984369" cy="480522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FDDD767A-86FA-4AAA-DC3E-0E9927523D8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175277" y="3511644"/>
            <a:ext cx="1016724" cy="3037323"/>
          </a:xfrm>
          <a:prstGeom prst="rect">
            <a:avLst/>
          </a:prstGeom>
        </p:spPr>
      </p:pic>
    </p:spTree>
    <p:extLst>
      <p:ext uri="{BB962C8B-B14F-4D97-AF65-F5344CB8AC3E}">
        <p14:creationId xmlns:p14="http://schemas.microsoft.com/office/powerpoint/2010/main" val="2040268326"/>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70344" y="357717"/>
            <a:ext cx="1843200" cy="316800"/>
          </a:xfrm>
          <a:prstGeom prst="rect">
            <a:avLst/>
          </a:prstGeom>
        </p:spPr>
      </p:pic>
      <p:sp>
        <p:nvSpPr>
          <p:cNvPr id="19" name="Google Shape;19;p14"/>
          <p:cNvSpPr txBox="1">
            <a:spLocks noGrp="1"/>
          </p:cNvSpPr>
          <p:nvPr>
            <p:ph type="subTitle" idx="2"/>
          </p:nvPr>
        </p:nvSpPr>
        <p:spPr>
          <a:xfrm>
            <a:off x="489668"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89635"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4" name="TextBox 3">
            <a:extLst>
              <a:ext uri="{FF2B5EF4-FFF2-40B4-BE49-F238E27FC236}">
                <a16:creationId xmlns:a16="http://schemas.microsoft.com/office/drawing/2014/main" id="{E4BC6149-D3D2-BE2E-2D6E-93847AC2DF02}"/>
              </a:ext>
            </a:extLst>
          </p:cNvPr>
          <p:cNvSpPr txBox="1"/>
          <p:nvPr userDrawn="1"/>
        </p:nvSpPr>
        <p:spPr>
          <a:xfrm>
            <a:off x="569400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83842FD7-E658-A2CC-E9EA-6A19BFB78AB4}"/>
              </a:ext>
            </a:extLst>
          </p:cNvPr>
          <p:cNvSpPr txBox="1">
            <a:spLocks noGrp="1"/>
          </p:cNvSpPr>
          <p:nvPr>
            <p:ph type="body" idx="1"/>
          </p:nvPr>
        </p:nvSpPr>
        <p:spPr>
          <a:xfrm>
            <a:off x="489667" y="1743740"/>
            <a:ext cx="10296867" cy="43290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pic>
        <p:nvPicPr>
          <p:cNvPr id="9" name="Picture 8">
            <a:extLst>
              <a:ext uri="{FF2B5EF4-FFF2-40B4-BE49-F238E27FC236}">
                <a16:creationId xmlns:a16="http://schemas.microsoft.com/office/drawing/2014/main" id="{AF9118BC-BDA2-92A9-8098-6154343750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175277" y="3035456"/>
            <a:ext cx="1016724" cy="3037323"/>
          </a:xfrm>
          <a:prstGeom prst="rect">
            <a:avLst/>
          </a:prstGeom>
        </p:spPr>
      </p:pic>
      <p:sp>
        <p:nvSpPr>
          <p:cNvPr id="10" name="Google Shape;17;p14">
            <a:extLst>
              <a:ext uri="{FF2B5EF4-FFF2-40B4-BE49-F238E27FC236}">
                <a16:creationId xmlns:a16="http://schemas.microsoft.com/office/drawing/2014/main" id="{495ABEB1-7CD3-8C56-EE13-3D746FA3AB61}"/>
              </a:ext>
            </a:extLst>
          </p:cNvPr>
          <p:cNvSpPr txBox="1">
            <a:spLocks noGrp="1"/>
          </p:cNvSpPr>
          <p:nvPr>
            <p:ph type="body" idx="12" hasCustomPrompt="1"/>
          </p:nvPr>
        </p:nvSpPr>
        <p:spPr>
          <a:xfrm>
            <a:off x="600362" y="6358246"/>
            <a:ext cx="3110095" cy="240833"/>
          </a:xfrm>
          <a:prstGeom prst="rect">
            <a:avLst/>
          </a:prstGeom>
          <a:noFill/>
          <a:ln>
            <a:noFill/>
          </a:ln>
        </p:spPr>
        <p:txBody>
          <a:bodyPr spcFirstLastPara="1" vert="horz" wrap="square" lIns="0" tIns="0" rIns="0" bIns="0" anchor="ctr" anchorCtr="0">
            <a:spAutoFit/>
          </a:bodyPr>
          <a:lstStyle>
            <a:lvl1pPr marL="0"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1097729671"/>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5F5D8E"/>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479999" y="2494536"/>
            <a:ext cx="11233635" cy="12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479999" y="3694533"/>
            <a:ext cx="11233635"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chemeClr val="bg1"/>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8" name="TextBox 7">
            <a:extLst>
              <a:ext uri="{FF2B5EF4-FFF2-40B4-BE49-F238E27FC236}">
                <a16:creationId xmlns:a16="http://schemas.microsoft.com/office/drawing/2014/main" id="{2BDF980C-3220-4478-961A-D9870602C2FB}"/>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chemeClr val="bg1"/>
                </a:solidFill>
                <a:effectLst/>
                <a:latin typeface="Arial Narrow" panose="020B0606020202030204" pitchFamily="34" charset="0"/>
              </a:rPr>
              <a:t>Content of this presentation is copyright</a:t>
            </a:r>
            <a:r>
              <a:rPr lang="en-CH" sz="1200" b="0" i="0">
                <a:solidFill>
                  <a:schemeClr val="bg1"/>
                </a:solidFill>
                <a:effectLst/>
                <a:latin typeface="Arial Narrow" panose="020B0606020202030204" pitchFamily="34" charset="0"/>
              </a:rPr>
              <a:t> </a:t>
            </a:r>
            <a:r>
              <a:rPr lang="en-US" sz="1200" b="0" i="0">
                <a:solidFill>
                  <a:schemeClr val="bg1"/>
                </a:solidFill>
                <a:effectLst/>
                <a:latin typeface="Arial Narrow" panose="020B0606020202030204" pitchFamily="34" charset="0"/>
              </a:rPr>
              <a:t>and responsibility of the author. Permission is required for re-use</a:t>
            </a:r>
            <a:r>
              <a:rPr lang="en-CH" sz="1200" b="0" i="0">
                <a:solidFill>
                  <a:schemeClr val="bg1"/>
                </a:solidFill>
                <a:effectLst/>
                <a:latin typeface="Arial Narrow" panose="020B0606020202030204" pitchFamily="34" charset="0"/>
              </a:rPr>
              <a:t>.</a:t>
            </a:r>
            <a:endParaRPr lang="en-US" sz="1200" b="0" i="0">
              <a:solidFill>
                <a:schemeClr val="bg1"/>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1D91ADB7-2EC7-4936-ABC9-9B29136A1AA5}"/>
              </a:ext>
            </a:extLst>
          </p:cNvPr>
          <p:cNvSpPr txBox="1">
            <a:spLocks noGrp="1"/>
          </p:cNvSpPr>
          <p:nvPr>
            <p:ph type="body" idx="12" hasCustomPrompt="1"/>
          </p:nvPr>
        </p:nvSpPr>
        <p:spPr>
          <a:xfrm>
            <a:off x="249892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chemeClr val="bg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3" name="Picture 2" descr="A picture containing text, clipart&#10;&#10;Description automatically generated">
            <a:extLst>
              <a:ext uri="{FF2B5EF4-FFF2-40B4-BE49-F238E27FC236}">
                <a16:creationId xmlns:a16="http://schemas.microsoft.com/office/drawing/2014/main" id="{6353D945-C4B2-20EF-9039-8502DE35F2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6910" y="6268517"/>
            <a:ext cx="1864380" cy="321600"/>
          </a:xfrm>
          <a:prstGeom prst="rect">
            <a:avLst/>
          </a:prstGeom>
        </p:spPr>
      </p:pic>
    </p:spTree>
    <p:extLst>
      <p:ext uri="{BB962C8B-B14F-4D97-AF65-F5344CB8AC3E}">
        <p14:creationId xmlns:p14="http://schemas.microsoft.com/office/powerpoint/2010/main" val="2510510593"/>
      </p:ext>
    </p:extLst>
  </p:cSld>
  <p:clrMapOvr>
    <a:masterClrMapping/>
  </p:clrMapOvr>
  <p:extLst>
    <p:ext uri="{DCECCB84-F9BA-43D5-87BE-67443E8EF086}">
      <p15:sldGuideLst xmlns:p15="http://schemas.microsoft.com/office/powerpoint/2012/main">
        <p15:guide id="1" pos="226">
          <p15:clr>
            <a:srgbClr val="FBAE40"/>
          </p15:clr>
        </p15:guide>
        <p15:guide id="2"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F5D8E"/>
        </a:solidFill>
        <a:effectLst/>
      </p:bgPr>
    </p:bg>
    <p:spTree>
      <p:nvGrpSpPr>
        <p:cNvPr id="1" name=""/>
        <p:cNvGrpSpPr/>
        <p:nvPr/>
      </p:nvGrpSpPr>
      <p:grpSpPr>
        <a:xfrm>
          <a:off x="0" y="0"/>
          <a:ext cx="0" cy="0"/>
          <a:chOff x="0" y="0"/>
          <a:chExt cx="0" cy="0"/>
        </a:xfrm>
      </p:grpSpPr>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479999" y="2494536"/>
            <a:ext cx="11233635" cy="12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479999" y="3694533"/>
            <a:ext cx="11233635"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chemeClr val="bg1"/>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pic>
        <p:nvPicPr>
          <p:cNvPr id="3" name="Picture 2" descr="A picture containing text, clipart&#10;&#10;Description automatically generated">
            <a:extLst>
              <a:ext uri="{FF2B5EF4-FFF2-40B4-BE49-F238E27FC236}">
                <a16:creationId xmlns:a16="http://schemas.microsoft.com/office/drawing/2014/main" id="{23456830-DD1A-5C3F-846A-E93D11C0B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6910" y="6268517"/>
            <a:ext cx="1864380" cy="321600"/>
          </a:xfrm>
          <a:prstGeom prst="rect">
            <a:avLst/>
          </a:prstGeom>
        </p:spPr>
      </p:pic>
    </p:spTree>
    <p:extLst>
      <p:ext uri="{BB962C8B-B14F-4D97-AF65-F5344CB8AC3E}">
        <p14:creationId xmlns:p14="http://schemas.microsoft.com/office/powerpoint/2010/main" val="2897329860"/>
      </p:ext>
    </p:extLst>
  </p:cSld>
  <p:clrMapOvr>
    <a:masterClrMapping/>
  </p:clrMapOvr>
  <p:extLst>
    <p:ext uri="{DCECCB84-F9BA-43D5-87BE-67443E8EF086}">
      <p15:sldGuideLst xmlns:p15="http://schemas.microsoft.com/office/powerpoint/2012/main">
        <p15:guide id="1" pos="226">
          <p15:clr>
            <a:srgbClr val="FBAE40"/>
          </p15:clr>
        </p15:guide>
        <p15:guide id="2" pos="55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5F5D8E"/>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C1FB7374-1E0C-F4EF-4975-CEA93C13C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6910" y="6268517"/>
            <a:ext cx="1864380" cy="321600"/>
          </a:xfrm>
          <a:prstGeom prst="rect">
            <a:avLst/>
          </a:prstGeom>
        </p:spPr>
      </p:pic>
      <p:sp>
        <p:nvSpPr>
          <p:cNvPr id="6" name="Google Shape;22;p15">
            <a:extLst>
              <a:ext uri="{FF2B5EF4-FFF2-40B4-BE49-F238E27FC236}">
                <a16:creationId xmlns:a16="http://schemas.microsoft.com/office/drawing/2014/main" id="{9F0F4E0E-EF6C-478E-8886-BC7879BA76EF}"/>
              </a:ext>
            </a:extLst>
          </p:cNvPr>
          <p:cNvSpPr txBox="1">
            <a:spLocks noGrp="1"/>
          </p:cNvSpPr>
          <p:nvPr>
            <p:ph type="ctrTitle"/>
          </p:nvPr>
        </p:nvSpPr>
        <p:spPr>
          <a:xfrm>
            <a:off x="479999" y="444064"/>
            <a:ext cx="11233635" cy="774168"/>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chemeClr val="bg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7" name="Google Shape;23;p15">
            <a:extLst>
              <a:ext uri="{FF2B5EF4-FFF2-40B4-BE49-F238E27FC236}">
                <a16:creationId xmlns:a16="http://schemas.microsoft.com/office/drawing/2014/main" id="{9166CBA5-BBC6-448C-88CC-9930401EB781}"/>
              </a:ext>
            </a:extLst>
          </p:cNvPr>
          <p:cNvSpPr txBox="1">
            <a:spLocks noGrp="1"/>
          </p:cNvSpPr>
          <p:nvPr>
            <p:ph type="subTitle" idx="1"/>
          </p:nvPr>
        </p:nvSpPr>
        <p:spPr>
          <a:xfrm>
            <a:off x="478367" y="1218233"/>
            <a:ext cx="11233635" cy="63959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chemeClr val="bg1"/>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pic>
        <p:nvPicPr>
          <p:cNvPr id="9" name="Picture 8" descr="A picture containing light&#10;&#10;Description automatically generated">
            <a:extLst>
              <a:ext uri="{FF2B5EF4-FFF2-40B4-BE49-F238E27FC236}">
                <a16:creationId xmlns:a16="http://schemas.microsoft.com/office/drawing/2014/main" id="{2D4E8AFD-47E4-ED55-DCF1-9D0C904BD908}"/>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tretch>
            <a:fillRect/>
          </a:stretch>
        </p:blipFill>
        <p:spPr>
          <a:xfrm>
            <a:off x="7130473" y="3633379"/>
            <a:ext cx="5374296" cy="3224621"/>
          </a:xfrm>
          <a:prstGeom prst="rect">
            <a:avLst/>
          </a:prstGeom>
        </p:spPr>
      </p:pic>
    </p:spTree>
    <p:extLst>
      <p:ext uri="{BB962C8B-B14F-4D97-AF65-F5344CB8AC3E}">
        <p14:creationId xmlns:p14="http://schemas.microsoft.com/office/powerpoint/2010/main" val="3202438512"/>
      </p:ext>
    </p:extLst>
  </p:cSld>
  <p:clrMapOvr>
    <a:masterClrMapping/>
  </p:clrMapOvr>
  <p:extLst>
    <p:ext uri="{DCECCB84-F9BA-43D5-87BE-67443E8EF086}">
      <p15:sldGuideLst xmlns:p15="http://schemas.microsoft.com/office/powerpoint/2012/main">
        <p15:guide id="1" pos="226">
          <p15:clr>
            <a:srgbClr val="FBAE40"/>
          </p15:clr>
        </p15:guide>
        <p15:guide id="2" pos="55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3" name="Picture 2">
            <a:extLst>
              <a:ext uri="{FF2B5EF4-FFF2-40B4-BE49-F238E27FC236}">
                <a16:creationId xmlns:a16="http://schemas.microsoft.com/office/drawing/2014/main" id="{C665F1FA-5563-06E0-90A6-7DADE4AE98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07381" y="1055255"/>
            <a:ext cx="3684620" cy="4747491"/>
          </a:xfrm>
          <a:prstGeom prst="rect">
            <a:avLst/>
          </a:prstGeom>
        </p:spPr>
      </p:pic>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480001" y="2494536"/>
            <a:ext cx="6863553" cy="12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480001" y="3694533"/>
            <a:ext cx="6863553"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pic>
        <p:nvPicPr>
          <p:cNvPr id="2" name="Picture 1" descr="Logo&#10;&#10;Description automatically generated">
            <a:extLst>
              <a:ext uri="{FF2B5EF4-FFF2-40B4-BE49-F238E27FC236}">
                <a16:creationId xmlns:a16="http://schemas.microsoft.com/office/drawing/2014/main" id="{A56B2B27-E2AF-3BF6-4867-414284C2B5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Tree>
    <p:extLst>
      <p:ext uri="{BB962C8B-B14F-4D97-AF65-F5344CB8AC3E}">
        <p14:creationId xmlns:p14="http://schemas.microsoft.com/office/powerpoint/2010/main" val="4181498362"/>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sp>
        <p:nvSpPr>
          <p:cNvPr id="8" name="Google Shape;22;p15">
            <a:extLst>
              <a:ext uri="{FF2B5EF4-FFF2-40B4-BE49-F238E27FC236}">
                <a16:creationId xmlns:a16="http://schemas.microsoft.com/office/drawing/2014/main" id="{97839463-F45A-452F-84F7-AE7637A2AA86}"/>
              </a:ext>
            </a:extLst>
          </p:cNvPr>
          <p:cNvSpPr txBox="1">
            <a:spLocks noGrp="1"/>
          </p:cNvSpPr>
          <p:nvPr>
            <p:ph type="ctrTitle"/>
          </p:nvPr>
        </p:nvSpPr>
        <p:spPr>
          <a:xfrm>
            <a:off x="480001" y="2494536"/>
            <a:ext cx="6863553" cy="12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1" name="Google Shape;23;p15">
            <a:extLst>
              <a:ext uri="{FF2B5EF4-FFF2-40B4-BE49-F238E27FC236}">
                <a16:creationId xmlns:a16="http://schemas.microsoft.com/office/drawing/2014/main" id="{560DC4F9-1CE4-4388-933C-5545DB0CD526}"/>
              </a:ext>
            </a:extLst>
          </p:cNvPr>
          <p:cNvSpPr txBox="1">
            <a:spLocks noGrp="1"/>
          </p:cNvSpPr>
          <p:nvPr>
            <p:ph type="subTitle" idx="1"/>
          </p:nvPr>
        </p:nvSpPr>
        <p:spPr>
          <a:xfrm>
            <a:off x="480001" y="3694533"/>
            <a:ext cx="6863553"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7" name="TextBox 6">
            <a:extLst>
              <a:ext uri="{FF2B5EF4-FFF2-40B4-BE49-F238E27FC236}">
                <a16:creationId xmlns:a16="http://schemas.microsoft.com/office/drawing/2014/main" id="{77BF4F1A-021D-4AE7-9A5D-E1651C08B59C}"/>
              </a:ext>
            </a:extLst>
          </p:cNvPr>
          <p:cNvSpPr txBox="1"/>
          <p:nvPr userDrawn="1"/>
        </p:nvSpPr>
        <p:spPr>
          <a:xfrm>
            <a:off x="6062187" y="6402717"/>
            <a:ext cx="4093032" cy="369332"/>
          </a:xfrm>
          <a:prstGeom prst="rect">
            <a:avLst/>
          </a:prstGeom>
          <a:noFill/>
        </p:spPr>
        <p:txBody>
          <a:bodyPr wrap="square" lIns="0" tIns="0" rIns="120000" bIns="0"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9A022B80-BC6D-4251-97C9-A1DA7C66860E}"/>
              </a:ext>
            </a:extLst>
          </p:cNvPr>
          <p:cNvSpPr txBox="1">
            <a:spLocks noGrp="1"/>
          </p:cNvSpPr>
          <p:nvPr>
            <p:ph type="body" idx="12" hasCustomPrompt="1"/>
          </p:nvPr>
        </p:nvSpPr>
        <p:spPr>
          <a:xfrm>
            <a:off x="2726676" y="6358246"/>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4" name="Picture 3">
            <a:extLst>
              <a:ext uri="{FF2B5EF4-FFF2-40B4-BE49-F238E27FC236}">
                <a16:creationId xmlns:a16="http://schemas.microsoft.com/office/drawing/2014/main" id="{CD7F9B9E-E612-CAD1-8C28-2E070B8844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07381" y="1055255"/>
            <a:ext cx="3684620" cy="4747491"/>
          </a:xfrm>
          <a:prstGeom prst="rect">
            <a:avLst/>
          </a:prstGeom>
        </p:spPr>
      </p:pic>
      <p:pic>
        <p:nvPicPr>
          <p:cNvPr id="5" name="Picture 4" descr="Logo&#10;&#10;Description automatically generated">
            <a:extLst>
              <a:ext uri="{FF2B5EF4-FFF2-40B4-BE49-F238E27FC236}">
                <a16:creationId xmlns:a16="http://schemas.microsoft.com/office/drawing/2014/main" id="{730CC272-1BFE-1577-4A74-328383D9F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Tree>
    <p:extLst>
      <p:ext uri="{BB962C8B-B14F-4D97-AF65-F5344CB8AC3E}">
        <p14:creationId xmlns:p14="http://schemas.microsoft.com/office/powerpoint/2010/main" val="779142373"/>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Chapter" preserve="1" userDrawn="1">
  <p:cSld name="2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2553810" y="6324156"/>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
        <p:nvSpPr>
          <p:cNvPr id="3" name="Google Shape;19;p14">
            <a:extLst>
              <a:ext uri="{FF2B5EF4-FFF2-40B4-BE49-F238E27FC236}">
                <a16:creationId xmlns:a16="http://schemas.microsoft.com/office/drawing/2014/main" id="{4F1CA240-2642-1763-40C4-B45A7E30B5B1}"/>
              </a:ext>
            </a:extLst>
          </p:cNvPr>
          <p:cNvSpPr txBox="1">
            <a:spLocks noGrp="1"/>
          </p:cNvSpPr>
          <p:nvPr>
            <p:ph type="subTitle" idx="2"/>
          </p:nvPr>
        </p:nvSpPr>
        <p:spPr>
          <a:xfrm>
            <a:off x="479999" y="944311"/>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4" name="Google Shape;18;p14">
            <a:extLst>
              <a:ext uri="{FF2B5EF4-FFF2-40B4-BE49-F238E27FC236}">
                <a16:creationId xmlns:a16="http://schemas.microsoft.com/office/drawing/2014/main" id="{788965C1-01AC-E2F6-5184-7CAE3C8916C2}"/>
              </a:ext>
            </a:extLst>
          </p:cNvPr>
          <p:cNvSpPr txBox="1">
            <a:spLocks noGrp="1"/>
          </p:cNvSpPr>
          <p:nvPr>
            <p:ph type="ctrTitle"/>
          </p:nvPr>
        </p:nvSpPr>
        <p:spPr>
          <a:xfrm>
            <a:off x="479999" y="368311"/>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5" name="Google Shape;17;p14">
            <a:extLst>
              <a:ext uri="{FF2B5EF4-FFF2-40B4-BE49-F238E27FC236}">
                <a16:creationId xmlns:a16="http://schemas.microsoft.com/office/drawing/2014/main" id="{23A0E90A-AA58-C609-CC3D-906A14B42104}"/>
              </a:ext>
            </a:extLst>
          </p:cNvPr>
          <p:cNvSpPr txBox="1">
            <a:spLocks noGrp="1"/>
          </p:cNvSpPr>
          <p:nvPr>
            <p:ph type="body" idx="1"/>
          </p:nvPr>
        </p:nvSpPr>
        <p:spPr>
          <a:xfrm>
            <a:off x="500433" y="1730103"/>
            <a:ext cx="11213200" cy="427300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75000"/>
                    <a:lumOff val="2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pic>
        <p:nvPicPr>
          <p:cNvPr id="6" name="Picture 5" descr="Logo&#10;&#10;Description automatically generated">
            <a:extLst>
              <a:ext uri="{FF2B5EF4-FFF2-40B4-BE49-F238E27FC236}">
                <a16:creationId xmlns:a16="http://schemas.microsoft.com/office/drawing/2014/main" id="{6BD571E7-BDD0-AA31-D15B-2C831372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Tree>
    <p:extLst>
      <p:ext uri="{BB962C8B-B14F-4D97-AF65-F5344CB8AC3E}">
        <p14:creationId xmlns:p14="http://schemas.microsoft.com/office/powerpoint/2010/main" val="1615591486"/>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E28D0820-6913-437C-A4E4-ED5E441DEA39}"/>
              </a:ext>
            </a:extLst>
          </p:cNvPr>
          <p:cNvSpPr txBox="1">
            <a:spLocks noGrp="1"/>
          </p:cNvSpPr>
          <p:nvPr>
            <p:ph type="body" idx="12" hasCustomPrompt="1"/>
          </p:nvPr>
        </p:nvSpPr>
        <p:spPr>
          <a:xfrm>
            <a:off x="2553810" y="6324156"/>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
        <p:nvSpPr>
          <p:cNvPr id="3" name="Google Shape;19;p14">
            <a:extLst>
              <a:ext uri="{FF2B5EF4-FFF2-40B4-BE49-F238E27FC236}">
                <a16:creationId xmlns:a16="http://schemas.microsoft.com/office/drawing/2014/main" id="{4F1CA240-2642-1763-40C4-B45A7E30B5B1}"/>
              </a:ext>
            </a:extLst>
          </p:cNvPr>
          <p:cNvSpPr txBox="1">
            <a:spLocks noGrp="1"/>
          </p:cNvSpPr>
          <p:nvPr>
            <p:ph type="subTitle" idx="2"/>
          </p:nvPr>
        </p:nvSpPr>
        <p:spPr>
          <a:xfrm>
            <a:off x="479999" y="944311"/>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4" name="Google Shape;18;p14">
            <a:extLst>
              <a:ext uri="{FF2B5EF4-FFF2-40B4-BE49-F238E27FC236}">
                <a16:creationId xmlns:a16="http://schemas.microsoft.com/office/drawing/2014/main" id="{788965C1-01AC-E2F6-5184-7CAE3C8916C2}"/>
              </a:ext>
            </a:extLst>
          </p:cNvPr>
          <p:cNvSpPr txBox="1">
            <a:spLocks noGrp="1"/>
          </p:cNvSpPr>
          <p:nvPr>
            <p:ph type="ctrTitle"/>
          </p:nvPr>
        </p:nvSpPr>
        <p:spPr>
          <a:xfrm>
            <a:off x="479999" y="368311"/>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5" name="Google Shape;17;p14">
            <a:extLst>
              <a:ext uri="{FF2B5EF4-FFF2-40B4-BE49-F238E27FC236}">
                <a16:creationId xmlns:a16="http://schemas.microsoft.com/office/drawing/2014/main" id="{23A0E90A-AA58-C609-CC3D-906A14B42104}"/>
              </a:ext>
            </a:extLst>
          </p:cNvPr>
          <p:cNvSpPr txBox="1">
            <a:spLocks noGrp="1"/>
          </p:cNvSpPr>
          <p:nvPr>
            <p:ph type="body" idx="1"/>
          </p:nvPr>
        </p:nvSpPr>
        <p:spPr>
          <a:xfrm>
            <a:off x="500433" y="1730103"/>
            <a:ext cx="11213200" cy="427300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Arial" panose="020B0604020202020204" pitchFamily="34" charset="0"/>
              <a:buNone/>
              <a:defRPr sz="2133" b="0" i="0" u="none" strike="noStrike" cap="none">
                <a:solidFill>
                  <a:schemeClr val="tx1">
                    <a:lumMod val="75000"/>
                    <a:lumOff val="25000"/>
                  </a:schemeClr>
                </a:solidFill>
                <a:latin typeface="Arial Narrow"/>
                <a:ea typeface="Arial Narrow"/>
                <a:cs typeface="Arial Narrow"/>
                <a:sym typeface="Arial Narrow"/>
              </a:defRPr>
            </a:lvl1pPr>
            <a:lvl2pPr marL="959976" marR="0" lvl="1" indent="-440256" algn="l" rtl="0">
              <a:lnSpc>
                <a:spcPct val="100000"/>
              </a:lnSpc>
              <a:spcBef>
                <a:spcPts val="427"/>
              </a:spcBef>
              <a:spcAft>
                <a:spcPts val="0"/>
              </a:spcAft>
              <a:buClr>
                <a:srgbClr val="05416B"/>
              </a:buClr>
              <a:buSzPts val="1600"/>
              <a:buFont typeface="Arial" panose="020B0604020202020204" pitchFamily="34" charset="0"/>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pic>
        <p:nvPicPr>
          <p:cNvPr id="6" name="Picture 5" descr="Logo&#10;&#10;Description automatically generated">
            <a:extLst>
              <a:ext uri="{FF2B5EF4-FFF2-40B4-BE49-F238E27FC236}">
                <a16:creationId xmlns:a16="http://schemas.microsoft.com/office/drawing/2014/main" id="{6BD571E7-BDD0-AA31-D15B-2C8313727B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Tree>
    <p:extLst>
      <p:ext uri="{BB962C8B-B14F-4D97-AF65-F5344CB8AC3E}">
        <p14:creationId xmlns:p14="http://schemas.microsoft.com/office/powerpoint/2010/main" val="3215114069"/>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11" name="TextBox 10">
            <a:extLst>
              <a:ext uri="{FF2B5EF4-FFF2-40B4-BE49-F238E27FC236}">
                <a16:creationId xmlns:a16="http://schemas.microsoft.com/office/drawing/2014/main" id="{DA265234-4107-4D6D-B6CF-71BF3D224F74}"/>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pic>
        <p:nvPicPr>
          <p:cNvPr id="6" name="Picture 5" descr="Logo&#10;&#10;Description automatically generated">
            <a:extLst>
              <a:ext uri="{FF2B5EF4-FFF2-40B4-BE49-F238E27FC236}">
                <a16:creationId xmlns:a16="http://schemas.microsoft.com/office/drawing/2014/main" id="{F1CA51A5-BFE7-E244-6AA3-3D6CCEFD2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
        <p:nvSpPr>
          <p:cNvPr id="7" name="Google Shape;17;p14">
            <a:extLst>
              <a:ext uri="{FF2B5EF4-FFF2-40B4-BE49-F238E27FC236}">
                <a16:creationId xmlns:a16="http://schemas.microsoft.com/office/drawing/2014/main" id="{DB6C73AD-5FD7-882C-9953-E3B14F34F1B6}"/>
              </a:ext>
            </a:extLst>
          </p:cNvPr>
          <p:cNvSpPr txBox="1">
            <a:spLocks noGrp="1"/>
          </p:cNvSpPr>
          <p:nvPr>
            <p:ph type="body" idx="12" hasCustomPrompt="1"/>
          </p:nvPr>
        </p:nvSpPr>
        <p:spPr>
          <a:xfrm>
            <a:off x="2553810" y="6324156"/>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2034612254"/>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preserve="1"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944311"/>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368311"/>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500433" y="1730103"/>
            <a:ext cx="11213200" cy="427300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Arial" panose="020B0604020202020204" pitchFamily="34" charset="0"/>
              <a:buNone/>
              <a:defRPr sz="2133" b="0" i="0" u="none" strike="noStrike" cap="none">
                <a:solidFill>
                  <a:schemeClr val="tx1">
                    <a:lumMod val="75000"/>
                    <a:lumOff val="2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pic>
        <p:nvPicPr>
          <p:cNvPr id="2" name="Picture 1" descr="Logo&#10;&#10;Description automatically generated">
            <a:extLst>
              <a:ext uri="{FF2B5EF4-FFF2-40B4-BE49-F238E27FC236}">
                <a16:creationId xmlns:a16="http://schemas.microsoft.com/office/drawing/2014/main" id="{0CA22DB6-01FE-B574-F4D9-9A33C489CE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265" y="6248188"/>
            <a:ext cx="1843200" cy="3168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E8A548A-1305-BAC8-43AB-D76B756D7F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19612" y="6219909"/>
            <a:ext cx="2747915" cy="638092"/>
          </a:xfrm>
          <a:prstGeom prst="rect">
            <a:avLst/>
          </a:prstGeom>
        </p:spPr>
      </p:pic>
    </p:spTree>
    <p:extLst>
      <p:ext uri="{BB962C8B-B14F-4D97-AF65-F5344CB8AC3E}">
        <p14:creationId xmlns:p14="http://schemas.microsoft.com/office/powerpoint/2010/main" val="3851337711"/>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guide id="6" orient="horz" pos="1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A7A94E6-FBD8-AB05-31EB-57E61D0F12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Tree>
    <p:extLst>
      <p:ext uri="{BB962C8B-B14F-4D97-AF65-F5344CB8AC3E}">
        <p14:creationId xmlns:p14="http://schemas.microsoft.com/office/powerpoint/2010/main" val="4265982655"/>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Free Content" preserve="1" userDrawn="1">
  <p:cSld name="7_Free Content">
    <p:spTree>
      <p:nvGrpSpPr>
        <p:cNvPr id="1" name="Shape 44"/>
        <p:cNvGrpSpPr/>
        <p:nvPr/>
      </p:nvGrpSpPr>
      <p:grpSpPr>
        <a:xfrm>
          <a:off x="0" y="0"/>
          <a:ext cx="0" cy="0"/>
          <a:chOff x="0" y="0"/>
          <a:chExt cx="0" cy="0"/>
        </a:xfrm>
      </p:grpSpPr>
    </p:spTree>
    <p:extLst>
      <p:ext uri="{BB962C8B-B14F-4D97-AF65-F5344CB8AC3E}">
        <p14:creationId xmlns:p14="http://schemas.microsoft.com/office/powerpoint/2010/main" val="2437468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
        <p:nvSpPr>
          <p:cNvPr id="10" name="Text Placeholder 3">
            <a:extLst>
              <a:ext uri="{FF2B5EF4-FFF2-40B4-BE49-F238E27FC236}">
                <a16:creationId xmlns:a16="http://schemas.microsoft.com/office/drawing/2014/main" id="{287D68E1-6054-41A0-9F7E-38209ACC31E6}"/>
              </a:ext>
            </a:extLst>
          </p:cNvPr>
          <p:cNvSpPr>
            <a:spLocks noGrp="1"/>
          </p:cNvSpPr>
          <p:nvPr>
            <p:ph type="body" sz="half" idx="10" hasCustomPrompt="1"/>
          </p:nvPr>
        </p:nvSpPr>
        <p:spPr>
          <a:xfrm>
            <a:off x="504350" y="2060011"/>
            <a:ext cx="6104332" cy="1502340"/>
          </a:xfrm>
          <a:prstGeom prst="rect">
            <a:avLst/>
          </a:prstGeom>
        </p:spPr>
        <p:txBody>
          <a:bodyPr>
            <a:normAutofit/>
          </a:bodyPr>
          <a:lstStyle>
            <a:lvl1pPr marL="0" indent="0">
              <a:spcBef>
                <a:spcPts val="0"/>
              </a:spcBef>
              <a:buNone/>
              <a:defRPr sz="2133" b="0" i="0">
                <a:solidFill>
                  <a:schemeClr val="tx1">
                    <a:lumMod val="75000"/>
                    <a:lumOff val="25000"/>
                  </a:schemeClr>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CH"/>
              <a:t>Click to add text </a:t>
            </a:r>
            <a:endParaRPr lang="en-GB"/>
          </a:p>
        </p:txBody>
      </p:sp>
      <p:pic>
        <p:nvPicPr>
          <p:cNvPr id="2" name="Picture 1" descr="Logo&#10;&#10;Description automatically generated">
            <a:extLst>
              <a:ext uri="{FF2B5EF4-FFF2-40B4-BE49-F238E27FC236}">
                <a16:creationId xmlns:a16="http://schemas.microsoft.com/office/drawing/2014/main" id="{CD8CCFD7-15E4-FC5A-FF84-42F24F7CF3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418" y="443046"/>
            <a:ext cx="3381255" cy="581153"/>
          </a:xfrm>
          <a:prstGeom prst="rect">
            <a:avLst/>
          </a:prstGeom>
        </p:spPr>
      </p:pic>
      <p:pic>
        <p:nvPicPr>
          <p:cNvPr id="3" name="Picture 2">
            <a:extLst>
              <a:ext uri="{FF2B5EF4-FFF2-40B4-BE49-F238E27FC236}">
                <a16:creationId xmlns:a16="http://schemas.microsoft.com/office/drawing/2014/main" id="{1986E851-BD39-384D-50D1-FD36E94676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869373" y="365757"/>
            <a:ext cx="5322627" cy="6490447"/>
          </a:xfrm>
          <a:prstGeom prst="rect">
            <a:avLst/>
          </a:prstGeom>
        </p:spPr>
      </p:pic>
    </p:spTree>
    <p:extLst>
      <p:ext uri="{BB962C8B-B14F-4D97-AF65-F5344CB8AC3E}">
        <p14:creationId xmlns:p14="http://schemas.microsoft.com/office/powerpoint/2010/main" val="2645201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List Blue">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399"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1" y="1189899"/>
            <a:ext cx="3397295" cy="4351339"/>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1"/>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BE5DCA31-1BBA-5C47-AED6-24579BD463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1" y="6049872"/>
            <a:ext cx="2270612" cy="849624"/>
          </a:xfrm>
          <a:prstGeom prst="rect">
            <a:avLst/>
          </a:prstGeom>
        </p:spPr>
      </p:pic>
    </p:spTree>
    <p:extLst>
      <p:ext uri="{BB962C8B-B14F-4D97-AF65-F5344CB8AC3E}">
        <p14:creationId xmlns:p14="http://schemas.microsoft.com/office/powerpoint/2010/main" val="402564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3534" y="-7712"/>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10;&#10;Description automatically generated">
            <a:extLst>
              <a:ext uri="{FF2B5EF4-FFF2-40B4-BE49-F238E27FC236}">
                <a16:creationId xmlns:a16="http://schemas.microsoft.com/office/drawing/2014/main" id="{F79DFC0D-C14A-0C4D-84A1-CA377E7B38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7" name="Title 1">
            <a:extLst>
              <a:ext uri="{FF2B5EF4-FFF2-40B4-BE49-F238E27FC236}">
                <a16:creationId xmlns:a16="http://schemas.microsoft.com/office/drawing/2014/main" id="{6D208309-0462-8541-810A-1B44629BDA2B}"/>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0028168B-6ACE-9E48-A8FC-7DAB851DA5C4}"/>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Slide Number Placeholder 5">
            <a:extLst>
              <a:ext uri="{FF2B5EF4-FFF2-40B4-BE49-F238E27FC236}">
                <a16:creationId xmlns:a16="http://schemas.microsoft.com/office/drawing/2014/main" id="{575D77BE-4FAC-F444-91E1-78A48998D11B}"/>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sp>
        <p:nvSpPr>
          <p:cNvPr id="9" name="TextBox 8">
            <a:extLst>
              <a:ext uri="{FF2B5EF4-FFF2-40B4-BE49-F238E27FC236}">
                <a16:creationId xmlns:a16="http://schemas.microsoft.com/office/drawing/2014/main" id="{8BFCD410-D13F-4108-823B-A4E1F244C9F7}"/>
              </a:ext>
            </a:extLst>
          </p:cNvPr>
          <p:cNvSpPr txBox="1"/>
          <p:nvPr userDrawn="1"/>
        </p:nvSpPr>
        <p:spPr>
          <a:xfrm>
            <a:off x="5027613" y="6554759"/>
            <a:ext cx="2136774" cy="291492"/>
          </a:xfrm>
          <a:prstGeom prst="rect">
            <a:avLst/>
          </a:prstGeom>
        </p:spPr>
        <p:txBody>
          <a:bodyPr vert="horz" lIns="91440" tIns="45720" rIns="0" bIns="45720" rtlCol="0" anchor="b"/>
          <a:lstStyle>
            <a:defPPr>
              <a:defRPr lang="en-US"/>
            </a:defPPr>
            <a:lvl1pPr algn="r">
              <a:defRPr sz="1000">
                <a:solidFill>
                  <a:schemeClr val="bg2"/>
                </a:solidFill>
                <a:latin typeface="+mj-lt"/>
              </a:defRPr>
            </a:lvl1pPr>
          </a:lstStyle>
          <a:p>
            <a:pPr lvl="0"/>
            <a:r>
              <a:rPr lang="en-US" sz="1100">
                <a:solidFill>
                  <a:schemeClr val="tx1"/>
                </a:solidFill>
              </a:rPr>
              <a:t>External Use – Do Not Distribute</a:t>
            </a:r>
          </a:p>
        </p:txBody>
      </p:sp>
    </p:spTree>
    <p:extLst>
      <p:ext uri="{BB962C8B-B14F-4D97-AF65-F5344CB8AC3E}">
        <p14:creationId xmlns:p14="http://schemas.microsoft.com/office/powerpoint/2010/main" val="269812749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0" y="0"/>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198E766B-09F6-1446-AA31-C4C5A450A666}"/>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74EDF864-96D5-2B42-A4ED-FFDADB00D6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8" name="Title 1">
            <a:extLst>
              <a:ext uri="{FF2B5EF4-FFF2-40B4-BE49-F238E27FC236}">
                <a16:creationId xmlns:a16="http://schemas.microsoft.com/office/drawing/2014/main" id="{AD17D43D-88B8-7F49-9F24-09DCFB53790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1"/>
                </a:solidFill>
                <a:latin typeface="Trebuchet MS" panose="020B070302020209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E78C1A97-699A-DD4D-BD1B-C1C01A9E8AEB}"/>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A picture containing text&#10;&#10;Description automatically generated">
            <a:extLst>
              <a:ext uri="{FF2B5EF4-FFF2-40B4-BE49-F238E27FC236}">
                <a16:creationId xmlns:a16="http://schemas.microsoft.com/office/drawing/2014/main" id="{FA9CB444-7BF9-4B0B-B627-51C13707E9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12" name="TextBox 11">
            <a:extLst>
              <a:ext uri="{FF2B5EF4-FFF2-40B4-BE49-F238E27FC236}">
                <a16:creationId xmlns:a16="http://schemas.microsoft.com/office/drawing/2014/main" id="{C0056ED3-B51A-4215-9F07-2D2BDEB6F33E}"/>
              </a:ext>
            </a:extLst>
          </p:cNvPr>
          <p:cNvSpPr txBox="1"/>
          <p:nvPr userDrawn="1"/>
        </p:nvSpPr>
        <p:spPr>
          <a:xfrm>
            <a:off x="5027613" y="6554759"/>
            <a:ext cx="2136774" cy="291492"/>
          </a:xfrm>
          <a:prstGeom prst="rect">
            <a:avLst/>
          </a:prstGeom>
        </p:spPr>
        <p:txBody>
          <a:bodyPr vert="horz" lIns="91440" tIns="45720" rIns="0" bIns="45720" rtlCol="0" anchor="b"/>
          <a:lstStyle>
            <a:defPPr>
              <a:defRPr lang="en-US"/>
            </a:defPPr>
            <a:lvl1pPr algn="r">
              <a:defRPr sz="1000">
                <a:solidFill>
                  <a:schemeClr val="bg2"/>
                </a:solidFill>
                <a:latin typeface="+mj-lt"/>
              </a:defRPr>
            </a:lvl1pPr>
          </a:lstStyle>
          <a:p>
            <a:pPr lvl="0"/>
            <a:r>
              <a:rPr lang="en-US" sz="1100">
                <a:solidFill>
                  <a:schemeClr val="tx1"/>
                </a:solidFill>
              </a:rPr>
              <a:t>External Use – Do Not Distribute</a:t>
            </a:r>
          </a:p>
        </p:txBody>
      </p:sp>
    </p:spTree>
    <p:extLst>
      <p:ext uri="{BB962C8B-B14F-4D97-AF65-F5344CB8AC3E}">
        <p14:creationId xmlns:p14="http://schemas.microsoft.com/office/powerpoint/2010/main" val="16574228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Add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4">
            <a:extLst>
              <a:ext uri="{FF2B5EF4-FFF2-40B4-BE49-F238E27FC236}">
                <a16:creationId xmlns:a16="http://schemas.microsoft.com/office/drawing/2014/main" id="{99589CF8-D81C-414B-8E64-B34223E87508}"/>
              </a:ext>
            </a:extLst>
          </p:cNvPr>
          <p:cNvSpPr>
            <a:spLocks noGrp="1"/>
          </p:cNvSpPr>
          <p:nvPr>
            <p:ph type="pic" sz="quarter" idx="10" hasCustomPrompt="1"/>
          </p:nvPr>
        </p:nvSpPr>
        <p:spPr>
          <a:xfrm>
            <a:off x="-12189" y="-32658"/>
            <a:ext cx="12225688" cy="3222347"/>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 name="connsiteX0" fmla="*/ 2956 w 12216446"/>
              <a:gd name="connsiteY0" fmla="*/ 1647028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2956 w 12216446"/>
              <a:gd name="connsiteY5" fmla="*/ 1647028 h 6894576"/>
              <a:gd name="connsiteX0" fmla="*/ 2956 w 12216681"/>
              <a:gd name="connsiteY0" fmla="*/ 0 h 5247548"/>
              <a:gd name="connsiteX1" fmla="*/ 12216452 w 12216681"/>
              <a:gd name="connsiteY1" fmla="*/ 52463 h 5247548"/>
              <a:gd name="connsiteX2" fmla="*/ 12216382 w 12216681"/>
              <a:gd name="connsiteY2" fmla="*/ 4055803 h 5247548"/>
              <a:gd name="connsiteX3" fmla="*/ 3584446 w 12216681"/>
              <a:gd name="connsiteY3" fmla="*/ 5247548 h 5247548"/>
              <a:gd name="connsiteX4" fmla="*/ 0 w 12216681"/>
              <a:gd name="connsiteY4" fmla="*/ 4077116 h 5247548"/>
              <a:gd name="connsiteX5" fmla="*/ 2956 w 12216681"/>
              <a:gd name="connsiteY5" fmla="*/ 0 h 5247548"/>
              <a:gd name="connsiteX0" fmla="*/ 2956 w 12216681"/>
              <a:gd name="connsiteY0" fmla="*/ 0 h 5201367"/>
              <a:gd name="connsiteX1" fmla="*/ 12216452 w 12216681"/>
              <a:gd name="connsiteY1" fmla="*/ 6282 h 5201367"/>
              <a:gd name="connsiteX2" fmla="*/ 12216382 w 12216681"/>
              <a:gd name="connsiteY2" fmla="*/ 4009622 h 5201367"/>
              <a:gd name="connsiteX3" fmla="*/ 3584446 w 12216681"/>
              <a:gd name="connsiteY3" fmla="*/ 5201367 h 5201367"/>
              <a:gd name="connsiteX4" fmla="*/ 0 w 12216681"/>
              <a:gd name="connsiteY4" fmla="*/ 4030935 h 5201367"/>
              <a:gd name="connsiteX5" fmla="*/ 2956 w 12216681"/>
              <a:gd name="connsiteY5" fmla="*/ 0 h 5201367"/>
              <a:gd name="connsiteX0" fmla="*/ 2956 w 12216681"/>
              <a:gd name="connsiteY0" fmla="*/ 1379172 h 5195085"/>
              <a:gd name="connsiteX1" fmla="*/ 12216452 w 12216681"/>
              <a:gd name="connsiteY1" fmla="*/ 0 h 5195085"/>
              <a:gd name="connsiteX2" fmla="*/ 12216382 w 12216681"/>
              <a:gd name="connsiteY2" fmla="*/ 4003340 h 5195085"/>
              <a:gd name="connsiteX3" fmla="*/ 3584446 w 12216681"/>
              <a:gd name="connsiteY3" fmla="*/ 5195085 h 5195085"/>
              <a:gd name="connsiteX4" fmla="*/ 0 w 12216681"/>
              <a:gd name="connsiteY4" fmla="*/ 4024653 h 5195085"/>
              <a:gd name="connsiteX5" fmla="*/ 2956 w 12216681"/>
              <a:gd name="connsiteY5" fmla="*/ 1379172 h 5195085"/>
              <a:gd name="connsiteX0" fmla="*/ 2956 w 12225688"/>
              <a:gd name="connsiteY0" fmla="*/ 67609 h 3883522"/>
              <a:gd name="connsiteX1" fmla="*/ 12225688 w 12225688"/>
              <a:gd name="connsiteY1" fmla="*/ 0 h 3883522"/>
              <a:gd name="connsiteX2" fmla="*/ 12216382 w 12225688"/>
              <a:gd name="connsiteY2" fmla="*/ 2691777 h 3883522"/>
              <a:gd name="connsiteX3" fmla="*/ 3584446 w 12225688"/>
              <a:gd name="connsiteY3" fmla="*/ 3883522 h 3883522"/>
              <a:gd name="connsiteX4" fmla="*/ 0 w 12225688"/>
              <a:gd name="connsiteY4" fmla="*/ 2713090 h 3883522"/>
              <a:gd name="connsiteX5" fmla="*/ 2956 w 12225688"/>
              <a:gd name="connsiteY5" fmla="*/ 67609 h 3883522"/>
              <a:gd name="connsiteX0" fmla="*/ 2956 w 12225688"/>
              <a:gd name="connsiteY0" fmla="*/ 0 h 3899040"/>
              <a:gd name="connsiteX1" fmla="*/ 12225688 w 12225688"/>
              <a:gd name="connsiteY1" fmla="*/ 15518 h 3899040"/>
              <a:gd name="connsiteX2" fmla="*/ 12216382 w 12225688"/>
              <a:gd name="connsiteY2" fmla="*/ 2707295 h 3899040"/>
              <a:gd name="connsiteX3" fmla="*/ 3584446 w 12225688"/>
              <a:gd name="connsiteY3" fmla="*/ 3899040 h 3899040"/>
              <a:gd name="connsiteX4" fmla="*/ 0 w 12225688"/>
              <a:gd name="connsiteY4" fmla="*/ 2728608 h 3899040"/>
              <a:gd name="connsiteX5" fmla="*/ 2956 w 12225688"/>
              <a:gd name="connsiteY5" fmla="*/ 0 h 38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88" h="3899040">
                <a:moveTo>
                  <a:pt x="2956" y="0"/>
                </a:moveTo>
                <a:lnTo>
                  <a:pt x="12225688" y="15518"/>
                </a:lnTo>
                <a:cubicBezTo>
                  <a:pt x="12224680" y="400590"/>
                  <a:pt x="12217390" y="2322223"/>
                  <a:pt x="12216382" y="2707295"/>
                </a:cubicBezTo>
                <a:lnTo>
                  <a:pt x="3584446" y="3899040"/>
                </a:lnTo>
                <a:lnTo>
                  <a:pt x="0" y="2728608"/>
                </a:lnTo>
                <a:cubicBezTo>
                  <a:pt x="985" y="1369569"/>
                  <a:pt x="1971" y="1359039"/>
                  <a:pt x="2956" y="0"/>
                </a:cubicBezTo>
                <a:close/>
              </a:path>
            </a:pathLst>
          </a:custGeom>
        </p:spPr>
        <p:txBody>
          <a:bodyPr anchor="ctr"/>
          <a:lstStyle>
            <a:lvl1pPr marL="0" indent="0" algn="ctr">
              <a:buNone/>
              <a:defRPr/>
            </a:lvl1pPr>
          </a:lstStyle>
          <a:p>
            <a:r>
              <a:rPr lang="en-US"/>
              <a:t>Insert photo by clicking on the image icon</a:t>
            </a:r>
          </a:p>
        </p:txBody>
      </p:sp>
      <p:pic>
        <p:nvPicPr>
          <p:cNvPr id="8" name="Picture 7" descr="A picture containing text&#10;&#10;Description automatically generated">
            <a:extLst>
              <a:ext uri="{FF2B5EF4-FFF2-40B4-BE49-F238E27FC236}">
                <a16:creationId xmlns:a16="http://schemas.microsoft.com/office/drawing/2014/main" id="{EFF33FB4-592B-EA42-8817-C852A19F1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10" name="Slide Number Placeholder 5">
            <a:extLst>
              <a:ext uri="{FF2B5EF4-FFF2-40B4-BE49-F238E27FC236}">
                <a16:creationId xmlns:a16="http://schemas.microsoft.com/office/drawing/2014/main" id="{521552D7-E3DD-DF40-BA70-38D5F26ECD94}"/>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a:solidFill>
                  <a:schemeClr val="bg2"/>
                </a:solidFill>
                <a:effectLst/>
                <a:latin typeface="+mn-lt"/>
                <a:ea typeface="+mn-ea"/>
                <a:cs typeface="+mn-cs"/>
              </a:rPr>
              <a:t>GILEAD and the GILEAD logo are trademarks of Gilead Sciences, Inc. </a:t>
            </a:r>
            <a:endParaRPr lang="en-US" b="0" i="0">
              <a:latin typeface="Trebuchet MS" panose="020B070302020209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B2DA22B4-5519-49E2-952D-415E55B843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30890245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List Blue">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FAF5527D-A7A6-49C4-A5FB-218647E30C65}"/>
              </a:ext>
            </a:extLst>
          </p:cNvPr>
          <p:cNvSpPr txBox="1"/>
          <p:nvPr userDrawn="1"/>
        </p:nvSpPr>
        <p:spPr>
          <a:xfrm>
            <a:off x="5027613" y="6554759"/>
            <a:ext cx="2136774" cy="291492"/>
          </a:xfrm>
          <a:prstGeom prst="rect">
            <a:avLst/>
          </a:prstGeom>
        </p:spPr>
        <p:txBody>
          <a:bodyPr vert="horz" lIns="91440" tIns="45720" rIns="0" bIns="45720" rtlCol="0" anchor="b"/>
          <a:lstStyle>
            <a:defPPr>
              <a:defRPr lang="en-US"/>
            </a:defPPr>
            <a:lvl1pPr algn="r">
              <a:defRPr sz="1000">
                <a:solidFill>
                  <a:schemeClr val="bg2"/>
                </a:solidFill>
                <a:latin typeface="+mj-lt"/>
              </a:defRPr>
            </a:lvl1pPr>
          </a:lstStyle>
          <a:p>
            <a:pPr lvl="0"/>
            <a:r>
              <a:rPr lang="en-US" sz="1100">
                <a:solidFill>
                  <a:schemeClr val="tx1"/>
                </a:solidFill>
              </a:rPr>
              <a:t>External Use – Do Not Distribute</a:t>
            </a:r>
          </a:p>
        </p:txBody>
      </p:sp>
    </p:spTree>
    <p:extLst>
      <p:ext uri="{BB962C8B-B14F-4D97-AF65-F5344CB8AC3E}">
        <p14:creationId xmlns:p14="http://schemas.microsoft.com/office/powerpoint/2010/main" val="2266690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List Red">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text&#10;&#10;Description automatically generated">
            <a:extLst>
              <a:ext uri="{FF2B5EF4-FFF2-40B4-BE49-F238E27FC236}">
                <a16:creationId xmlns:a16="http://schemas.microsoft.com/office/drawing/2014/main" id="{A5AFEAA1-B272-E545-BA56-83983BF4F4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022159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Point-Blue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9237" y="-31472"/>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3CE310BB-EC76-0A4F-82B7-208CE74EB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34646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3F7DA-7EDC-FBA3-7FED-B45ECA0D16E3}"/>
              </a:ext>
            </a:extLst>
          </p:cNvPr>
          <p:cNvSpPr>
            <a:spLocks noGrp="1"/>
          </p:cNvSpPr>
          <p:nvPr>
            <p:ph idx="1"/>
          </p:nvPr>
        </p:nvSpPr>
        <p:spPr>
          <a:xfrm>
            <a:off x="479999" y="1835151"/>
            <a:ext cx="10515600" cy="4349749"/>
          </a:xfrm>
          <a:prstGeom prst="rect">
            <a:avLst/>
          </a:prstGeom>
        </p:spPr>
        <p:txBody>
          <a:bodyPr vert="horz" lIns="91440" tIns="45720" rIns="91440" bIns="45720"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2133" kern="1200">
                <a:solidFill>
                  <a:schemeClr val="tx1">
                    <a:lumMod val="75000"/>
                    <a:lumOff val="25000"/>
                  </a:schemeClr>
                </a:solidFill>
                <a:latin typeface="Arial Narrow" panose="020B0606020202030204" pitchFamily="34"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133" kern="1200">
                <a:solidFill>
                  <a:srgbClr val="5F5D8E"/>
                </a:solidFill>
                <a:latin typeface="Arial Narrow" panose="020B060602020203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1867" kern="1200">
                <a:solidFill>
                  <a:srgbClr val="AB0C23"/>
                </a:solidFill>
                <a:latin typeface="Arial Narrow" panose="020B0606020202030204" pitchFamily="34" charset="0"/>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1600" kern="1200">
                <a:solidFill>
                  <a:schemeClr val="tx1">
                    <a:lumMod val="75000"/>
                    <a:lumOff val="25000"/>
                  </a:schemeClr>
                </a:solidFill>
                <a:latin typeface="Arial Narrow" panose="020B0606020202030204" pitchFamily="34" charset="0"/>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1600" kern="1200">
                <a:solidFill>
                  <a:schemeClr val="tx1">
                    <a:lumMod val="75000"/>
                    <a:lumOff val="25000"/>
                  </a:schemeClr>
                </a:solidFill>
                <a:latin typeface="Arial Narrow" panose="020B0606020202030204" pitchFamily="34"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Google Shape;19;p14">
            <a:extLst>
              <a:ext uri="{FF2B5EF4-FFF2-40B4-BE49-F238E27FC236}">
                <a16:creationId xmlns:a16="http://schemas.microsoft.com/office/drawing/2014/main" id="{7E29A2B3-2685-843A-6AAE-FC68E0B57C80}"/>
              </a:ext>
            </a:extLst>
          </p:cNvPr>
          <p:cNvSpPr txBox="1">
            <a:spLocks noGrp="1"/>
          </p:cNvSpPr>
          <p:nvPr>
            <p:ph type="subTitle" idx="2"/>
          </p:nvPr>
        </p:nvSpPr>
        <p:spPr>
          <a:xfrm>
            <a:off x="479999" y="944311"/>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8" name="Google Shape;18;p14">
            <a:extLst>
              <a:ext uri="{FF2B5EF4-FFF2-40B4-BE49-F238E27FC236}">
                <a16:creationId xmlns:a16="http://schemas.microsoft.com/office/drawing/2014/main" id="{7B28D9C0-A613-09FC-7C2A-0CBC18F3C9B3}"/>
              </a:ext>
            </a:extLst>
          </p:cNvPr>
          <p:cNvSpPr txBox="1">
            <a:spLocks noGrp="1"/>
          </p:cNvSpPr>
          <p:nvPr>
            <p:ph type="ctrTitle"/>
          </p:nvPr>
        </p:nvSpPr>
        <p:spPr>
          <a:xfrm>
            <a:off x="479999" y="368311"/>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pic>
        <p:nvPicPr>
          <p:cNvPr id="9" name="Picture 8" descr="Logo&#10;&#10;Description automatically generated">
            <a:extLst>
              <a:ext uri="{FF2B5EF4-FFF2-40B4-BE49-F238E27FC236}">
                <a16:creationId xmlns:a16="http://schemas.microsoft.com/office/drawing/2014/main" id="{A35CEAA2-49D1-2F6D-07A2-44AB66496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504" y="6248188"/>
            <a:ext cx="1843200" cy="316800"/>
          </a:xfrm>
          <a:prstGeom prst="rect">
            <a:avLst/>
          </a:prstGeom>
        </p:spPr>
      </p:pic>
    </p:spTree>
    <p:extLst>
      <p:ext uri="{BB962C8B-B14F-4D97-AF65-F5344CB8AC3E}">
        <p14:creationId xmlns:p14="http://schemas.microsoft.com/office/powerpoint/2010/main" val="3804271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Point-Red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13855" y="-19869"/>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C482021D-608E-5E46-B147-05832E43AE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678451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Point-R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tx2"/>
                </a:solidFill>
                <a:latin typeface="Trebuchet MS" panose="020B0703020202090204" pitchFamily="34" charset="0"/>
              </a:defRPr>
            </a:lvl1pPr>
          </a:lstStyle>
          <a:p>
            <a:r>
              <a:rPr lang="en-US"/>
              <a:t>Click to edit master title style</a:t>
            </a:r>
          </a:p>
        </p:txBody>
      </p:sp>
      <p:pic>
        <p:nvPicPr>
          <p:cNvPr id="5" name="Picture 4" descr="A picture containing text&#10;&#10;Description automatically generated">
            <a:extLst>
              <a:ext uri="{FF2B5EF4-FFF2-40B4-BE49-F238E27FC236}">
                <a16:creationId xmlns:a16="http://schemas.microsoft.com/office/drawing/2014/main" id="{1A11D974-5129-7B42-9397-65A5982E58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888113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 Point-Blu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accent1"/>
                </a:solidFill>
                <a:latin typeface="Trebuchet MS" panose="020B0703020202090204" pitchFamily="34" charset="0"/>
              </a:defRPr>
            </a:lvl1pPr>
          </a:lstStyle>
          <a:p>
            <a:r>
              <a:rPr lang="en-US"/>
              <a:t>Click to edit master title style</a:t>
            </a:r>
          </a:p>
        </p:txBody>
      </p:sp>
      <p:pic>
        <p:nvPicPr>
          <p:cNvPr id="5" name="Picture 4" descr="A picture containing text&#10;&#10;Description automatically generated">
            <a:extLst>
              <a:ext uri="{FF2B5EF4-FFF2-40B4-BE49-F238E27FC236}">
                <a16:creationId xmlns:a16="http://schemas.microsoft.com/office/drawing/2014/main" id="{0EB9C91B-632E-3243-B878-5265BEF694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966362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Divider Blue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890869-419C-404C-A780-60070061C6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5" name="Content Placeholder 2">
            <a:extLst>
              <a:ext uri="{FF2B5EF4-FFF2-40B4-BE49-F238E27FC236}">
                <a16:creationId xmlns:a16="http://schemas.microsoft.com/office/drawing/2014/main" id="{F1624BFA-3408-CB48-BB40-1B8DA80F0B9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97582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Divider Red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BEA39-B9F1-154B-A579-1CFB9CE600F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4" name="Content Placeholder 2">
            <a:extLst>
              <a:ext uri="{FF2B5EF4-FFF2-40B4-BE49-F238E27FC236}">
                <a16:creationId xmlns:a16="http://schemas.microsoft.com/office/drawing/2014/main" id="{BE766F11-A0B8-5043-BD39-F5EBBCBBFB2E}"/>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Tree>
    <p:extLst>
      <p:ext uri="{BB962C8B-B14F-4D97-AF65-F5344CB8AC3E}">
        <p14:creationId xmlns:p14="http://schemas.microsoft.com/office/powerpoint/2010/main" val="1899462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Divider Blue ">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a:t>Insert photo by clicking on the image icon</a:t>
            </a:r>
          </a:p>
        </p:txBody>
      </p:sp>
      <p:sp>
        <p:nvSpPr>
          <p:cNvPr id="4" name="Content Placeholder 2">
            <a:extLst>
              <a:ext uri="{FF2B5EF4-FFF2-40B4-BE49-F238E27FC236}">
                <a16:creationId xmlns:a16="http://schemas.microsoft.com/office/drawing/2014/main" id="{E5181B7D-36C4-E247-A8BB-976A23D8CB6B}"/>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pic>
        <p:nvPicPr>
          <p:cNvPr id="5" name="Picture 4" descr="A picture containing text&#10;&#10;Description automatically generated">
            <a:extLst>
              <a:ext uri="{FF2B5EF4-FFF2-40B4-BE49-F238E27FC236}">
                <a16:creationId xmlns:a16="http://schemas.microsoft.com/office/drawing/2014/main" id="{1887B42A-7295-43A1-9D39-7BD1C08330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506105729"/>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Divider Red">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a:t>Insert photo by clicking on the image icon</a:t>
            </a:r>
          </a:p>
        </p:txBody>
      </p:sp>
      <p:sp>
        <p:nvSpPr>
          <p:cNvPr id="4" name="Content Placeholder 2">
            <a:extLst>
              <a:ext uri="{FF2B5EF4-FFF2-40B4-BE49-F238E27FC236}">
                <a16:creationId xmlns:a16="http://schemas.microsoft.com/office/drawing/2014/main" id="{1D111DE1-BD25-8B4A-BEFC-769203F0F0C7}"/>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pic>
        <p:nvPicPr>
          <p:cNvPr id="5" name="Picture 4" descr="A picture containing text&#10;&#10;Description automatically generated">
            <a:extLst>
              <a:ext uri="{FF2B5EF4-FFF2-40B4-BE49-F238E27FC236}">
                <a16:creationId xmlns:a16="http://schemas.microsoft.com/office/drawing/2014/main" id="{D48A8143-E8A4-450E-84E5-82ABEA3A49E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96183921"/>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Divider B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pic>
        <p:nvPicPr>
          <p:cNvPr id="6" name="Picture 5" descr="A picture containing text&#10;&#10;Description automatically generated">
            <a:extLst>
              <a:ext uri="{FF2B5EF4-FFF2-40B4-BE49-F238E27FC236}">
                <a16:creationId xmlns:a16="http://schemas.microsoft.com/office/drawing/2014/main" id="{D2BBDBFD-350C-4773-83CD-DB8EBBFE90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42351205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Divider 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a:t>Insert Picture</a:t>
            </a:r>
          </a:p>
        </p:txBody>
      </p:sp>
      <p:pic>
        <p:nvPicPr>
          <p:cNvPr id="6" name="Picture 5" descr="A picture containing text&#10;&#10;Description automatically generated">
            <a:extLst>
              <a:ext uri="{FF2B5EF4-FFF2-40B4-BE49-F238E27FC236}">
                <a16:creationId xmlns:a16="http://schemas.microsoft.com/office/drawing/2014/main" id="{6D7C1B72-CADC-4796-BDD5-F55FF073922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478333831"/>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406140" cy="4351338"/>
          </a:xfrm>
          <a:prstGeom prst="rect">
            <a:avLst/>
          </a:prstGeom>
        </p:spPr>
        <p:txBody>
          <a:bodyPr anchor="ctr">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a:p>
        </p:txBody>
      </p:sp>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p:nvPr>
        </p:nvSpPr>
        <p:spPr>
          <a:xfrm>
            <a:off x="4606972" y="800327"/>
            <a:ext cx="7157992" cy="5257346"/>
          </a:xfrm>
          <a:prstGeom prst="rect">
            <a:avLst/>
          </a:prstGeom>
        </p:spPr>
        <p:txBody>
          <a:bodyPr anchor="ctr">
            <a:noAutofit/>
          </a:bodyPr>
          <a:lstStyle>
            <a:lvl1pPr marL="0" marR="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sz="1800" b="0">
                <a:solidFill>
                  <a:schemeClr val="tx1"/>
                </a:solidFill>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sz="1600"/>
            </a:lvl3pPr>
            <a:lvl4pPr marL="693738" indent="-169863" algn="l" defTabSz="914400" rtl="0" eaLnBrk="1" latinLnBrk="0" hangingPunct="1">
              <a:lnSpc>
                <a:spcPct val="110000"/>
              </a:lnSpc>
              <a:spcBef>
                <a:spcPts val="0"/>
              </a:spcBef>
              <a:spcAft>
                <a:spcPts val="600"/>
              </a:spcAft>
              <a:buFont typeface="Apple Symbols" panose="02000000000000000000" pitchFamily="2" charset="-79"/>
              <a:buChar char="⎼"/>
              <a:tabLst/>
              <a:defRPr sz="1400"/>
            </a:lvl4pPr>
            <a:lvl5pPr marL="1260476" indent="-169863" algn="l" defTabSz="914400" rtl="0" eaLnBrk="1" latinLnBrk="0" hangingPunct="1">
              <a:lnSpc>
                <a:spcPct val="110000"/>
              </a:lnSpc>
              <a:spcBef>
                <a:spcPts val="0"/>
              </a:spcBef>
              <a:spcAft>
                <a:spcPts val="600"/>
              </a:spcAft>
              <a:buFont typeface="Apple Symbols" panose="02000000000000000000" pitchFamily="2" charset="-79"/>
              <a:buChar char="⎼"/>
              <a:tabLst/>
              <a:defRPr/>
            </a:lvl5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342900" marR="0" lvl="1"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Second level</a:t>
            </a:r>
          </a:p>
          <a:p>
            <a:pPr marL="342900" marR="0" lvl="2"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Third level</a:t>
            </a:r>
          </a:p>
        </p:txBody>
      </p:sp>
      <p:pic>
        <p:nvPicPr>
          <p:cNvPr id="8" name="Picture 7" descr="A picture containing text&#10;&#10;Description automatically generated">
            <a:extLst>
              <a:ext uri="{FF2B5EF4-FFF2-40B4-BE49-F238E27FC236}">
                <a16:creationId xmlns:a16="http://schemas.microsoft.com/office/drawing/2014/main" id="{D7782802-A9EB-EA49-9965-590F35318D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2705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123" y="345669"/>
            <a:ext cx="1843200" cy="316800"/>
          </a:xfrm>
          <a:prstGeom prst="rect">
            <a:avLst/>
          </a:prstGeom>
        </p:spPr>
      </p:pic>
      <p:sp>
        <p:nvSpPr>
          <p:cNvPr id="19" name="Google Shape;19;p14"/>
          <p:cNvSpPr txBox="1">
            <a:spLocks noGrp="1"/>
          </p:cNvSpPr>
          <p:nvPr>
            <p:ph type="subTitle" idx="2"/>
          </p:nvPr>
        </p:nvSpPr>
        <p:spPr>
          <a:xfrm>
            <a:off x="2438433"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438400"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73" y="1743740"/>
            <a:ext cx="11213200" cy="480522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231301650"/>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ey Comparison Red">
    <p:bg>
      <p:bgPr>
        <a:solidFill>
          <a:schemeClr val="tx2"/>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5" name="Picture 14" descr="Logo&#10;&#10;Description automatically generated with low confidence">
            <a:extLst>
              <a:ext uri="{FF2B5EF4-FFF2-40B4-BE49-F238E27FC236}">
                <a16:creationId xmlns:a16="http://schemas.microsoft.com/office/drawing/2014/main" id="{997327DD-9F18-1840-A1AA-EC2C2D6CF9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82976842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ey Comparison Red-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2" name="Picture 11" descr="A picture containing text&#10;&#10;Description automatically generated">
            <a:extLst>
              <a:ext uri="{FF2B5EF4-FFF2-40B4-BE49-F238E27FC236}">
                <a16:creationId xmlns:a16="http://schemas.microsoft.com/office/drawing/2014/main" id="{ED80A7AC-9C57-8648-847F-4E901E93F3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C34C52C2-4347-6644-86FB-13CD9304DAF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582180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ey Comparison-Blue">
    <p:bg>
      <p:bgPr>
        <a:solidFill>
          <a:schemeClr val="accent1"/>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0" name="Picture 9" descr="Logo&#10;&#10;Description automatically generated with low confidence">
            <a:extLst>
              <a:ext uri="{FF2B5EF4-FFF2-40B4-BE49-F238E27FC236}">
                <a16:creationId xmlns:a16="http://schemas.microsoft.com/office/drawing/2014/main" id="{8990FAF9-85ED-2F49-BCBF-FE4365E289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1989671154"/>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ey Comparison Blue-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12" name="Picture 11" descr="A picture containing text&#10;&#10;Description automatically generated">
            <a:extLst>
              <a:ext uri="{FF2B5EF4-FFF2-40B4-BE49-F238E27FC236}">
                <a16:creationId xmlns:a16="http://schemas.microsoft.com/office/drawing/2014/main" id="{3BF720D9-7666-144A-A95D-F9268E1BE7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B2721726-BD3B-5143-B62A-8F8E2439E4A6}"/>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1797034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Spli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a:t>Insert photo by clicking on the image icon</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8" name="Picture 7" descr="A picture containing text&#10;&#10;Description automatically generated">
            <a:extLst>
              <a:ext uri="{FF2B5EF4-FFF2-40B4-BE49-F238E27FC236}">
                <a16:creationId xmlns:a16="http://schemas.microsoft.com/office/drawing/2014/main" id="{5F0F43DA-971B-45B1-ABBC-D602CC19B4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605428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icture Split R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a:t>Insert photo by clicking on the image icon</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8" name="Picture 7" descr="A picture containing text&#10;&#10;Description automatically generated">
            <a:extLst>
              <a:ext uri="{FF2B5EF4-FFF2-40B4-BE49-F238E27FC236}">
                <a16:creationId xmlns:a16="http://schemas.microsoft.com/office/drawing/2014/main" id="{CBB3A2D1-72A1-4153-ACE5-7AE425F107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982245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icture Split-Imag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1"/>
                </a:solidFill>
                <a:latin typeface="Trebuchet MS" panose="020B0703020202090204" pitchFamily="34" charset="0"/>
                <a:cs typeface="Trebuchet MS" panose="020B0703020202090204" pitchFamily="34" charset="0"/>
              </a:defRPr>
            </a:lvl1pPr>
          </a:lstStyle>
          <a:p>
            <a:pPr lvl="0"/>
            <a:r>
              <a:rPr lang="en-US"/>
              <a:t>Edit master text styles</a:t>
            </a:r>
          </a:p>
        </p:txBody>
      </p:sp>
      <p:pic>
        <p:nvPicPr>
          <p:cNvPr id="6" name="Picture 5" descr="A picture containing person, indoor&#10;&#10;Description automatically generated">
            <a:extLst>
              <a:ext uri="{FF2B5EF4-FFF2-40B4-BE49-F238E27FC236}">
                <a16:creationId xmlns:a16="http://schemas.microsoft.com/office/drawing/2014/main" id="{5F48932E-3B1B-474B-9512-7DE411C5B9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127058" y="0"/>
            <a:ext cx="7064942"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E744B42-71B4-4303-9ABA-E5A88692243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467985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4" name="Text Placeholder 3">
            <a:extLst>
              <a:ext uri="{FF2B5EF4-FFF2-40B4-BE49-F238E27FC236}">
                <a16:creationId xmlns:a16="http://schemas.microsoft.com/office/drawing/2014/main" id="{AB1E31CD-65A3-BA4E-9C03-9CCFCA71BB8A}"/>
              </a:ext>
            </a:extLst>
          </p:cNvPr>
          <p:cNvSpPr>
            <a:spLocks noGrp="1"/>
          </p:cNvSpPr>
          <p:nvPr>
            <p:ph type="body" sz="quarter" idx="10"/>
          </p:nvPr>
        </p:nvSpPr>
        <p:spPr>
          <a:xfrm>
            <a:off x="577850" y="1417638"/>
            <a:ext cx="10972800" cy="4422775"/>
          </a:xfrm>
          <a:prstGeom prst="rect">
            <a:avLst/>
          </a:prstGeom>
        </p:spPr>
        <p:txBody>
          <a:bodyPr>
            <a:noAutofit/>
          </a:bodyPr>
          <a:lstStyle>
            <a:lvl1pPr>
              <a:defRPr sz="2000"/>
            </a:lvl1pPr>
            <a:lvl2pPr>
              <a:defRPr sz="1400"/>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2FA048A-CEC4-4E41-9503-4BCB9D1BD4D4}"/>
              </a:ext>
            </a:extLst>
          </p:cNvPr>
          <p:cNvSpPr txBox="1"/>
          <p:nvPr userDrawn="1"/>
        </p:nvSpPr>
        <p:spPr>
          <a:xfrm>
            <a:off x="5027613" y="6554759"/>
            <a:ext cx="2136774" cy="291492"/>
          </a:xfrm>
          <a:prstGeom prst="rect">
            <a:avLst/>
          </a:prstGeom>
        </p:spPr>
        <p:txBody>
          <a:bodyPr vert="horz" lIns="91440" tIns="45720" rIns="0" bIns="45720" rtlCol="0" anchor="b"/>
          <a:lstStyle>
            <a:defPPr>
              <a:defRPr lang="en-US"/>
            </a:defPPr>
            <a:lvl1pPr algn="r">
              <a:defRPr sz="1000">
                <a:solidFill>
                  <a:schemeClr val="bg2"/>
                </a:solidFill>
                <a:latin typeface="+mj-lt"/>
              </a:defRPr>
            </a:lvl1pPr>
          </a:lstStyle>
          <a:p>
            <a:pPr lvl="0"/>
            <a:r>
              <a:rPr lang="en-US" sz="1100">
                <a:solidFill>
                  <a:schemeClr val="tx1"/>
                </a:solidFill>
              </a:rPr>
              <a:t>External Use – Do Not Distribute</a:t>
            </a:r>
          </a:p>
        </p:txBody>
      </p:sp>
    </p:spTree>
    <p:extLst>
      <p:ext uri="{BB962C8B-B14F-4D97-AF65-F5344CB8AC3E}">
        <p14:creationId xmlns:p14="http://schemas.microsoft.com/office/powerpoint/2010/main" val="2475442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cxnSp>
        <p:nvCxnSpPr>
          <p:cNvPr id="14" name="Straight Connector 13">
            <a:extLst>
              <a:ext uri="{FF2B5EF4-FFF2-40B4-BE49-F238E27FC236}">
                <a16:creationId xmlns:a16="http://schemas.microsoft.com/office/drawing/2014/main" id="{8775F5BB-F5E4-F444-B1D5-BA8D666C0827}"/>
              </a:ext>
            </a:extLst>
          </p:cNvPr>
          <p:cNvCxnSpPr>
            <a:cxnSpLocks/>
          </p:cNvCxnSpPr>
          <p:nvPr userDrawn="1"/>
        </p:nvCxnSpPr>
        <p:spPr>
          <a:xfrm>
            <a:off x="5885424"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C10DD09-27B1-3B4A-B4A8-4390B6297FE5}"/>
              </a:ext>
            </a:extLst>
          </p:cNvPr>
          <p:cNvSpPr>
            <a:spLocks noGrp="1"/>
          </p:cNvSpPr>
          <p:nvPr>
            <p:ph type="body" sz="quarter" idx="15"/>
          </p:nvPr>
        </p:nvSpPr>
        <p:spPr>
          <a:xfrm>
            <a:off x="577849"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342900" marR="0" lvl="1"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Second level</a:t>
            </a:r>
          </a:p>
          <a:p>
            <a:pPr marL="342900" marR="0" lvl="2"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Third level</a:t>
            </a:r>
          </a:p>
        </p:txBody>
      </p:sp>
      <p:sp>
        <p:nvSpPr>
          <p:cNvPr id="15" name="Text Placeholder 3">
            <a:extLst>
              <a:ext uri="{FF2B5EF4-FFF2-40B4-BE49-F238E27FC236}">
                <a16:creationId xmlns:a16="http://schemas.microsoft.com/office/drawing/2014/main" id="{7037DFCD-0E35-D440-845D-FF549CF24B73}"/>
              </a:ext>
            </a:extLst>
          </p:cNvPr>
          <p:cNvSpPr>
            <a:spLocks noGrp="1"/>
          </p:cNvSpPr>
          <p:nvPr>
            <p:ph type="body" sz="quarter" idx="16"/>
          </p:nvPr>
        </p:nvSpPr>
        <p:spPr>
          <a:xfrm>
            <a:off x="6151335"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Master text styles</a:t>
            </a:r>
          </a:p>
          <a:p>
            <a:pPr marL="342900" marR="0" lvl="1"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Second level</a:t>
            </a:r>
          </a:p>
          <a:p>
            <a:pPr marL="342900" marR="0" lvl="2"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Third level</a:t>
            </a:r>
          </a:p>
        </p:txBody>
      </p:sp>
      <p:pic>
        <p:nvPicPr>
          <p:cNvPr id="12" name="Picture 11" descr="A picture containing text&#10;&#10;Description automatically generated">
            <a:extLst>
              <a:ext uri="{FF2B5EF4-FFF2-40B4-BE49-F238E27FC236}">
                <a16:creationId xmlns:a16="http://schemas.microsoft.com/office/drawing/2014/main" id="{1B9D379B-1CB5-FB40-923F-25CED0978A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290413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6ADF5480-C0C7-C64C-8BB2-74C63D4DEFC4}"/>
              </a:ext>
            </a:extLst>
          </p:cNvPr>
          <p:cNvCxnSpPr>
            <a:cxnSpLocks/>
          </p:cNvCxnSpPr>
          <p:nvPr userDrawn="1"/>
        </p:nvCxnSpPr>
        <p:spPr>
          <a:xfrm>
            <a:off x="4190736"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77EF41-0258-3B45-996A-6490BA874BBD}"/>
              </a:ext>
            </a:extLst>
          </p:cNvPr>
          <p:cNvCxnSpPr>
            <a:cxnSpLocks/>
          </p:cNvCxnSpPr>
          <p:nvPr userDrawn="1"/>
        </p:nvCxnSpPr>
        <p:spPr>
          <a:xfrm>
            <a:off x="7933680"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7238BA6B-E620-AF4F-A0C3-8A5B9D5C11B6}"/>
              </a:ext>
            </a:extLst>
          </p:cNvPr>
          <p:cNvSpPr>
            <a:spLocks noGrp="1"/>
          </p:cNvSpPr>
          <p:nvPr>
            <p:ph type="body" sz="quarter" idx="15" hasCustomPrompt="1"/>
          </p:nvPr>
        </p:nvSpPr>
        <p:spPr>
          <a:xfrm>
            <a:off x="57785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sz="1800"/>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7" name="Text Placeholder 3">
            <a:extLst>
              <a:ext uri="{FF2B5EF4-FFF2-40B4-BE49-F238E27FC236}">
                <a16:creationId xmlns:a16="http://schemas.microsoft.com/office/drawing/2014/main" id="{CE8F9A4A-9700-2E49-AA7D-4C819732798C}"/>
              </a:ext>
            </a:extLst>
          </p:cNvPr>
          <p:cNvSpPr>
            <a:spLocks noGrp="1"/>
          </p:cNvSpPr>
          <p:nvPr>
            <p:ph type="body" sz="quarter" idx="16" hasCustomPrompt="1"/>
          </p:nvPr>
        </p:nvSpPr>
        <p:spPr>
          <a:xfrm>
            <a:off x="4328757"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sp>
        <p:nvSpPr>
          <p:cNvPr id="18" name="Text Placeholder 3">
            <a:extLst>
              <a:ext uri="{FF2B5EF4-FFF2-40B4-BE49-F238E27FC236}">
                <a16:creationId xmlns:a16="http://schemas.microsoft.com/office/drawing/2014/main" id="{C6FBE4AE-B4C8-AD4B-95AF-CB27A898FEC1}"/>
              </a:ext>
            </a:extLst>
          </p:cNvPr>
          <p:cNvSpPr>
            <a:spLocks noGrp="1"/>
          </p:cNvSpPr>
          <p:nvPr>
            <p:ph type="body" sz="quarter" idx="17" hasCustomPrompt="1"/>
          </p:nvPr>
        </p:nvSpPr>
        <p:spPr>
          <a:xfrm>
            <a:off x="804234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a:ln>
                  <a:noFill/>
                </a:ln>
                <a:solidFill>
                  <a:srgbClr val="54565B"/>
                </a:solidFill>
                <a:effectLst/>
                <a:uLnTx/>
                <a:uFillTx/>
                <a:latin typeface="Georgia" panose="02040502050405020303" pitchFamily="18" charset="0"/>
                <a:ea typeface="+mn-ea"/>
                <a:cs typeface="+mn-cs"/>
              </a:rPr>
              <a:t>Third level</a:t>
            </a:r>
          </a:p>
        </p:txBody>
      </p:sp>
      <p:pic>
        <p:nvPicPr>
          <p:cNvPr id="13" name="Picture 12" descr="A picture containing text&#10;&#10;Description automatically generated">
            <a:extLst>
              <a:ext uri="{FF2B5EF4-FFF2-40B4-BE49-F238E27FC236}">
                <a16:creationId xmlns:a16="http://schemas.microsoft.com/office/drawing/2014/main" id="{62E86C9E-CB13-FE47-810D-ACC7D4406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53023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438433"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438400"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1743740"/>
            <a:ext cx="11213200" cy="43290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569400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sp>
        <p:nvSpPr>
          <p:cNvPr id="8" name="Google Shape;17;p14">
            <a:extLst>
              <a:ext uri="{FF2B5EF4-FFF2-40B4-BE49-F238E27FC236}">
                <a16:creationId xmlns:a16="http://schemas.microsoft.com/office/drawing/2014/main" id="{7F38491F-1A8A-4D61-8305-D4361D7666D3}"/>
              </a:ext>
            </a:extLst>
          </p:cNvPr>
          <p:cNvSpPr txBox="1">
            <a:spLocks noGrp="1"/>
          </p:cNvSpPr>
          <p:nvPr>
            <p:ph type="body" idx="12" hasCustomPrompt="1"/>
          </p:nvPr>
        </p:nvSpPr>
        <p:spPr>
          <a:xfrm>
            <a:off x="600362" y="6358246"/>
            <a:ext cx="3110095" cy="240833"/>
          </a:xfrm>
          <a:prstGeom prst="rect">
            <a:avLst/>
          </a:prstGeom>
          <a:noFill/>
          <a:ln>
            <a:noFill/>
          </a:ln>
        </p:spPr>
        <p:txBody>
          <a:bodyPr spcFirstLastPara="1" vert="horz" wrap="square" lIns="0" tIns="0" rIns="0" bIns="0" anchor="ctr" anchorCtr="0">
            <a:spAutoFit/>
          </a:bodyPr>
          <a:lstStyle>
            <a:lvl1pPr marL="0"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5" name="Picture 4" descr="Logo&#10;&#10;Description automatically generated">
            <a:extLst>
              <a:ext uri="{FF2B5EF4-FFF2-40B4-BE49-F238E27FC236}">
                <a16:creationId xmlns:a16="http://schemas.microsoft.com/office/drawing/2014/main" id="{DE341DE0-7C33-671E-3754-83EE8496A3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123" y="345669"/>
            <a:ext cx="1843200" cy="316800"/>
          </a:xfrm>
          <a:prstGeom prst="rect">
            <a:avLst/>
          </a:prstGeom>
        </p:spPr>
      </p:pic>
    </p:spTree>
    <p:extLst>
      <p:ext uri="{BB962C8B-B14F-4D97-AF65-F5344CB8AC3E}">
        <p14:creationId xmlns:p14="http://schemas.microsoft.com/office/powerpoint/2010/main" val="1451284073"/>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Just Header +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ECBF799-752D-3A48-BBAE-380CFE2E5B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658801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a:p>
        </p:txBody>
      </p:sp>
      <p:pic>
        <p:nvPicPr>
          <p:cNvPr id="5" name="Picture 4" descr="A picture containing text&#10;&#10;Description automatically generated">
            <a:extLst>
              <a:ext uri="{FF2B5EF4-FFF2-40B4-BE49-F238E27FC236}">
                <a16:creationId xmlns:a16="http://schemas.microsoft.com/office/drawing/2014/main" id="{9EB3994F-086B-D541-830D-38982D59AC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284180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751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709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70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 Add Imag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a:p>
        </p:txBody>
      </p:sp>
      <p:sp>
        <p:nvSpPr>
          <p:cNvPr id="6" name="Picture Placeholder 4">
            <a:extLst>
              <a:ext uri="{FF2B5EF4-FFF2-40B4-BE49-F238E27FC236}">
                <a16:creationId xmlns:a16="http://schemas.microsoft.com/office/drawing/2014/main" id="{46CC5A0F-1802-5B4A-A4A0-3E3E5F67C291}"/>
              </a:ext>
            </a:extLst>
          </p:cNvPr>
          <p:cNvSpPr>
            <a:spLocks noGrp="1"/>
          </p:cNvSpPr>
          <p:nvPr>
            <p:ph type="pic" sz="quarter" idx="10" hasCustomPrompt="1"/>
          </p:nvPr>
        </p:nvSpPr>
        <p:spPr>
          <a:xfrm>
            <a:off x="-12190" y="-48768"/>
            <a:ext cx="12216446" cy="6894576"/>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6446" h="6894576">
                <a:moveTo>
                  <a:pt x="12192" y="12192"/>
                </a:moveTo>
                <a:lnTo>
                  <a:pt x="12207215" y="0"/>
                </a:lnTo>
                <a:cubicBezTo>
                  <a:pt x="12206207" y="385072"/>
                  <a:pt x="12217390" y="5317759"/>
                  <a:pt x="12216382" y="5702831"/>
                </a:cubicBezTo>
                <a:lnTo>
                  <a:pt x="3584446" y="6894576"/>
                </a:lnTo>
                <a:lnTo>
                  <a:pt x="0" y="5724144"/>
                </a:lnTo>
                <a:lnTo>
                  <a:pt x="12192" y="12192"/>
                </a:lnTo>
                <a:close/>
              </a:path>
            </a:pathLst>
          </a:custGeom>
        </p:spPr>
        <p:txBody>
          <a:bodyPr anchor="ctr"/>
          <a:lstStyle>
            <a:lvl1pPr marL="0" indent="0" algn="ctr">
              <a:buNone/>
              <a:defRPr/>
            </a:lvl1pPr>
          </a:lstStyle>
          <a:p>
            <a:r>
              <a:rPr lang="en-US"/>
              <a:t>Insert photo by clicking on the image icon</a:t>
            </a:r>
          </a:p>
        </p:txBody>
      </p:sp>
      <p:pic>
        <p:nvPicPr>
          <p:cNvPr id="2" name="Picture 1">
            <a:extLst>
              <a:ext uri="{FF2B5EF4-FFF2-40B4-BE49-F238E27FC236}">
                <a16:creationId xmlns:a16="http://schemas.microsoft.com/office/drawing/2014/main" id="{BB50A0D6-BF46-E3A3-E02D-C13FC6CA0F9B}"/>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1920011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596899" y="1825097"/>
            <a:ext cx="11007725" cy="4359803"/>
          </a:xfrm>
        </p:spPr>
        <p:txBody>
          <a:bodyPr r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596899" y="136731"/>
            <a:ext cx="11007726" cy="1093408"/>
          </a:xfrm>
        </p:spPr>
        <p:txBody>
          <a:bodyPr rIns="0"/>
          <a:lstStyle>
            <a:lvl1pPr>
              <a:defRPr b="1"/>
            </a:lvl1pPr>
          </a:lstStyle>
          <a:p>
            <a:r>
              <a:rPr lang="en-US"/>
              <a:t>Click to edit Master title style</a:t>
            </a:r>
          </a:p>
        </p:txBody>
      </p:sp>
      <p:sp>
        <p:nvSpPr>
          <p:cNvPr id="12" name="Slide Number Placeholder 9">
            <a:extLst>
              <a:ext uri="{FF2B5EF4-FFF2-40B4-BE49-F238E27FC236}">
                <a16:creationId xmlns:a16="http://schemas.microsoft.com/office/drawing/2014/main" id="{63D5ADE7-7134-4598-B2FA-AF90440036A4}"/>
              </a:ext>
            </a:extLst>
          </p:cNvPr>
          <p:cNvSpPr>
            <a:spLocks noGrp="1"/>
          </p:cNvSpPr>
          <p:nvPr>
            <p:ph type="sldNum" sz="quarter" idx="12"/>
          </p:nvPr>
        </p:nvSpPr>
        <p:spPr>
          <a:xfrm>
            <a:off x="211016" y="6442999"/>
            <a:ext cx="376360" cy="291492"/>
          </a:xfrm>
          <a:prstGeom prst="rect">
            <a:avLst/>
          </a:prstGeom>
        </p:spPr>
        <p:txBody>
          <a:bodyPr vert="horz" lIns="0" tIns="45720" rIns="0" bIns="45720" rtlCol="0" anchor="b"/>
          <a:lstStyle>
            <a:lvl1pPr>
              <a:defRPr lang="en-US" sz="1000" smtClean="0">
                <a:solidFill>
                  <a:schemeClr val="bg2"/>
                </a:solidFill>
                <a:latin typeface="+mj-lt"/>
              </a:defRPr>
            </a:lvl1pPr>
          </a:lstStyle>
          <a:p>
            <a:fld id="{4BEAA09E-D67E-864E-8466-C38E88600C4F}" type="slidenum">
              <a:rPr lang="en-GB" smtClean="0"/>
              <a:pPr/>
              <a:t>‹#›</a:t>
            </a:fld>
            <a:endParaRPr lang="en-GB"/>
          </a:p>
        </p:txBody>
      </p:sp>
      <p:sp>
        <p:nvSpPr>
          <p:cNvPr id="13" name="Footer Placeholder 8">
            <a:extLst>
              <a:ext uri="{FF2B5EF4-FFF2-40B4-BE49-F238E27FC236}">
                <a16:creationId xmlns:a16="http://schemas.microsoft.com/office/drawing/2014/main" id="{261A62FF-BE64-40E7-B334-9966898C002C}"/>
              </a:ext>
            </a:extLst>
          </p:cNvPr>
          <p:cNvSpPr>
            <a:spLocks noGrp="1"/>
          </p:cNvSpPr>
          <p:nvPr>
            <p:ph type="ftr" sz="quarter" idx="3"/>
          </p:nvPr>
        </p:nvSpPr>
        <p:spPr>
          <a:xfrm>
            <a:off x="587375" y="6442999"/>
            <a:ext cx="8719448" cy="291492"/>
          </a:xfrm>
          <a:prstGeom prst="rect">
            <a:avLst/>
          </a:prstGeom>
        </p:spPr>
        <p:txBody>
          <a:bodyPr vert="horz" lIns="0" tIns="45720" rIns="0" bIns="45720" rtlCol="0" anchor="b"/>
          <a:lstStyle>
            <a:lvl1pPr algn="l">
              <a:defRPr sz="800">
                <a:solidFill>
                  <a:schemeClr val="tx1"/>
                </a:solidFill>
                <a:latin typeface="Trebuchet MS" panose="020B0603020202020204" pitchFamily="34" charset="0"/>
              </a:defRPr>
            </a:lvl1pPr>
          </a:lstStyle>
          <a:p>
            <a:r>
              <a:rPr lang="en-US" dirty="0"/>
              <a:t>Footnotes</a:t>
            </a:r>
          </a:p>
        </p:txBody>
      </p:sp>
    </p:spTree>
    <p:custDataLst>
      <p:tags r:id="rId1"/>
    </p:custDataLst>
    <p:extLst>
      <p:ext uri="{BB962C8B-B14F-4D97-AF65-F5344CB8AC3E}">
        <p14:creationId xmlns:p14="http://schemas.microsoft.com/office/powerpoint/2010/main" val="881275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2-Divider Blue ">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181B7D-36C4-E247-A8BB-976A23D8CB6B}"/>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a:outerShdw blurRad="254000" dist="50800" algn="l" rotWithShape="0">
              <a:prstClr val="black">
                <a:alpha val="20000"/>
              </a:prstClr>
            </a:outerShdw>
          </a:effectLst>
        </p:spPr>
        <p:txBody>
          <a:bodyPr lIns="640080" tIns="1920240" rIns="548640" anchor="t" anchorCtr="0">
            <a:noAutofit/>
          </a:bodyPr>
          <a:lstStyle>
            <a:lvl1pPr marL="0" indent="0" algn="l">
              <a:lnSpc>
                <a:spcPct val="100000"/>
              </a:lnSpc>
              <a:buNone/>
              <a:defRPr sz="3600" b="1" i="0">
                <a:solidFill>
                  <a:schemeClr val="bg1"/>
                </a:solidFill>
                <a:latin typeface="Georgia" panose="02040502050405020303" pitchFamily="18" charset="0"/>
                <a:cs typeface="Georgia" panose="02040502050405020303" pitchFamily="18" charset="0"/>
              </a:defRPr>
            </a:lvl1pPr>
          </a:lstStyle>
          <a:p>
            <a:pPr lvl="0"/>
            <a:r>
              <a:rPr lang="en-US"/>
              <a:t>Edit master text styles </a:t>
            </a:r>
          </a:p>
        </p:txBody>
      </p:sp>
      <p:sp>
        <p:nvSpPr>
          <p:cNvPr id="3" name="TextBox 2">
            <a:extLst>
              <a:ext uri="{FF2B5EF4-FFF2-40B4-BE49-F238E27FC236}">
                <a16:creationId xmlns:a16="http://schemas.microsoft.com/office/drawing/2014/main" id="{9CF2A713-8963-421C-BB79-D0DE00F7738E}"/>
              </a:ext>
            </a:extLst>
          </p:cNvPr>
          <p:cNvSpPr txBox="1"/>
          <p:nvPr userDrawn="1"/>
        </p:nvSpPr>
        <p:spPr>
          <a:xfrm>
            <a:off x="5027613" y="6554759"/>
            <a:ext cx="2136774" cy="291492"/>
          </a:xfrm>
          <a:prstGeom prst="rect">
            <a:avLst/>
          </a:prstGeom>
        </p:spPr>
        <p:txBody>
          <a:bodyPr vert="horz" lIns="91440" tIns="45720" rIns="0" bIns="45720" rtlCol="0" anchor="b"/>
          <a:lstStyle>
            <a:defPPr>
              <a:defRPr lang="en-US"/>
            </a:defPPr>
            <a:lvl1pPr algn="r">
              <a:defRPr sz="1000">
                <a:solidFill>
                  <a:schemeClr val="bg2"/>
                </a:solidFill>
                <a:latin typeface="+mj-lt"/>
              </a:defRPr>
            </a:lvl1pPr>
          </a:lstStyle>
          <a:p>
            <a:pPr lvl="0"/>
            <a:r>
              <a:rPr lang="en-US" sz="1100">
                <a:solidFill>
                  <a:schemeClr val="tx1"/>
                </a:solidFill>
              </a:rPr>
              <a:t>External Use – Do Not Distribute</a:t>
            </a:r>
          </a:p>
        </p:txBody>
      </p:sp>
    </p:spTree>
    <p:extLst>
      <p:ext uri="{BB962C8B-B14F-4D97-AF65-F5344CB8AC3E}">
        <p14:creationId xmlns:p14="http://schemas.microsoft.com/office/powerpoint/2010/main" val="122651271"/>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Just Header + Foot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0" y="365125"/>
            <a:ext cx="12192000" cy="987019"/>
          </a:xfrm>
        </p:spPr>
        <p:txBody>
          <a:bodyPr lIns="0" rIns="0"/>
          <a:lstStyle>
            <a:lvl1pPr algn="ctr">
              <a:lnSpc>
                <a:spcPct val="100000"/>
              </a:lnSpc>
              <a:defRPr sz="3600" b="1" i="0">
                <a:solidFill>
                  <a:schemeClr val="tx1"/>
                </a:solidFill>
                <a:latin typeface="Georgia" panose="02040502050405020303" pitchFamily="18" charset="0"/>
              </a:defRPr>
            </a:lvl1pPr>
          </a:lstStyle>
          <a:p>
            <a:r>
              <a:rPr lang="en-US"/>
              <a:t>Click to edit master title style</a:t>
            </a:r>
          </a:p>
        </p:txBody>
      </p:sp>
      <p:pic>
        <p:nvPicPr>
          <p:cNvPr id="8" name="Picture 7" descr="A picture containing text, device, gauge&#10;&#10;Description automatically generated">
            <a:extLst>
              <a:ext uri="{FF2B5EF4-FFF2-40B4-BE49-F238E27FC236}">
                <a16:creationId xmlns:a16="http://schemas.microsoft.com/office/drawing/2014/main" id="{B1830027-7550-6637-08A4-A4134C569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5649" y="6116688"/>
            <a:ext cx="2734702" cy="635023"/>
          </a:xfrm>
          <a:prstGeom prst="rect">
            <a:avLst/>
          </a:prstGeom>
        </p:spPr>
      </p:pic>
      <p:sp>
        <p:nvSpPr>
          <p:cNvPr id="11" name="Slide Number Placeholder 6">
            <a:extLst>
              <a:ext uri="{FF2B5EF4-FFF2-40B4-BE49-F238E27FC236}">
                <a16:creationId xmlns:a16="http://schemas.microsoft.com/office/drawing/2014/main" id="{03DF05B6-9A6C-64AC-4ED7-36F589E36B75}"/>
              </a:ext>
            </a:extLst>
          </p:cNvPr>
          <p:cNvSpPr>
            <a:spLocks noGrp="1"/>
          </p:cNvSpPr>
          <p:nvPr>
            <p:ph type="sldNum" sz="quarter" idx="12"/>
          </p:nvPr>
        </p:nvSpPr>
        <p:spPr>
          <a:xfrm>
            <a:off x="211015" y="6400799"/>
            <a:ext cx="671112" cy="291492"/>
          </a:xfrm>
        </p:spPr>
        <p:txBody>
          <a:bodyPr/>
          <a:lstStyle/>
          <a:p>
            <a:fld id="{4BEAA09E-D67E-864E-8466-C38E88600C4F}" type="slidenum">
              <a:rPr lang="en-US" smtClean="0"/>
              <a:t>‹#›</a:t>
            </a:fld>
            <a:endParaRPr lang="en-US"/>
          </a:p>
        </p:txBody>
      </p:sp>
    </p:spTree>
    <p:extLst>
      <p:ext uri="{BB962C8B-B14F-4D97-AF65-F5344CB8AC3E}">
        <p14:creationId xmlns:p14="http://schemas.microsoft.com/office/powerpoint/2010/main" val="422177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Agenda/List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4400" y="-24383"/>
            <a:ext cx="3926994" cy="4790348"/>
          </a:xfrm>
          <a:prstGeom prst="rect">
            <a:avLst/>
          </a:prstGeom>
        </p:spPr>
        <p:txBody>
          <a:bodyPr lIns="640080" tIns="1920240" anchor="t">
            <a:noAutofit/>
          </a:bodyPr>
          <a:lstStyle>
            <a:lvl1pPr marL="0" indent="0" algn="l">
              <a:lnSpc>
                <a:spcPct val="100000"/>
              </a:lnSpc>
              <a:buNone/>
              <a:defRPr sz="3600" b="1" i="0" spc="0">
                <a:solidFill>
                  <a:schemeClr val="tx1"/>
                </a:solidFill>
                <a:latin typeface="Georgia" panose="02040502050405020303" pitchFamily="18" charset="0"/>
                <a:cs typeface="Rockwell Nova Light" panose="02060303020205020403" pitchFamily="18" charset="0"/>
              </a:defRPr>
            </a:lvl1pPr>
          </a:lstStyle>
          <a:p>
            <a:pPr lvl="0"/>
            <a:r>
              <a:rPr lang="en-US"/>
              <a:t>Edit master text styles</a:t>
            </a:r>
          </a:p>
        </p:txBody>
      </p:sp>
      <p:pic>
        <p:nvPicPr>
          <p:cNvPr id="8" name="Picture 7" descr="A picture containing text, device, gauge&#10;&#10;Description automatically generated">
            <a:extLst>
              <a:ext uri="{FF2B5EF4-FFF2-40B4-BE49-F238E27FC236}">
                <a16:creationId xmlns:a16="http://schemas.microsoft.com/office/drawing/2014/main" id="{B55BD5E8-6A9D-CFB4-4755-627929EC88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5649" y="6116688"/>
            <a:ext cx="2734702" cy="635023"/>
          </a:xfrm>
          <a:prstGeom prst="rect">
            <a:avLst/>
          </a:prstGeom>
        </p:spPr>
      </p:pic>
      <p:sp>
        <p:nvSpPr>
          <p:cNvPr id="10" name="Slide Number Placeholder 6">
            <a:extLst>
              <a:ext uri="{FF2B5EF4-FFF2-40B4-BE49-F238E27FC236}">
                <a16:creationId xmlns:a16="http://schemas.microsoft.com/office/drawing/2014/main" id="{C16CC1B8-D569-1C1C-D4CC-1DC272DF9D9B}"/>
              </a:ext>
            </a:extLst>
          </p:cNvPr>
          <p:cNvSpPr>
            <a:spLocks noGrp="1"/>
          </p:cNvSpPr>
          <p:nvPr>
            <p:ph type="sldNum" sz="quarter" idx="12"/>
          </p:nvPr>
        </p:nvSpPr>
        <p:spPr>
          <a:xfrm>
            <a:off x="211015" y="6400799"/>
            <a:ext cx="671112" cy="291492"/>
          </a:xfrm>
        </p:spPr>
        <p:txBody>
          <a:bodyPr/>
          <a:lstStyle/>
          <a:p>
            <a:fld id="{4BEAA09E-D67E-864E-8466-C38E88600C4F}" type="slidenum">
              <a:rPr lang="en-US" smtClean="0"/>
              <a:t>‹#›</a:t>
            </a:fld>
            <a:endParaRPr lang="en-US"/>
          </a:p>
        </p:txBody>
      </p:sp>
    </p:spTree>
    <p:extLst>
      <p:ext uri="{BB962C8B-B14F-4D97-AF65-F5344CB8AC3E}">
        <p14:creationId xmlns:p14="http://schemas.microsoft.com/office/powerpoint/2010/main" val="43488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70344" y="357717"/>
            <a:ext cx="1843200" cy="316800"/>
          </a:xfrm>
          <a:prstGeom prst="rect">
            <a:avLst/>
          </a:prstGeom>
        </p:spPr>
      </p:pic>
      <p:sp>
        <p:nvSpPr>
          <p:cNvPr id="19" name="Google Shape;19;p14"/>
          <p:cNvSpPr txBox="1">
            <a:spLocks noGrp="1"/>
          </p:cNvSpPr>
          <p:nvPr>
            <p:ph type="subTitle" idx="2"/>
          </p:nvPr>
        </p:nvSpPr>
        <p:spPr>
          <a:xfrm>
            <a:off x="489668"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89635"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1743740"/>
            <a:ext cx="11213200" cy="480522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521737019"/>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Agenda/Li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5E49E7-6ADE-DD40-AD32-5A28176B24BC}"/>
              </a:ext>
            </a:extLst>
          </p:cNvPr>
          <p:cNvSpPr/>
          <p:nvPr userDrawn="1"/>
        </p:nvSpPr>
        <p:spPr>
          <a:xfrm>
            <a:off x="4249783" y="0"/>
            <a:ext cx="79422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 name="Rectangle 8">
            <a:extLst>
              <a:ext uri="{FF2B5EF4-FFF2-40B4-BE49-F238E27FC236}">
                <a16:creationId xmlns:a16="http://schemas.microsoft.com/office/drawing/2014/main" id="{A45C0A2E-84ED-694A-8D40-40A9466155D7}"/>
              </a:ext>
            </a:extLst>
          </p:cNvPr>
          <p:cNvSpPr/>
          <p:nvPr userDrawn="1"/>
        </p:nvSpPr>
        <p:spPr>
          <a:xfrm>
            <a:off x="0" y="0"/>
            <a:ext cx="424978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357187" y="1189899"/>
            <a:ext cx="3535407" cy="4351338"/>
          </a:xfrm>
          <a:prstGeom prst="rect">
            <a:avLst/>
          </a:prstGeom>
        </p:spPr>
        <p:txBody>
          <a:bodyPr anchor="ctr">
            <a:normAutofit/>
          </a:bodyPr>
          <a:lstStyle>
            <a:lvl1pPr marL="0" indent="0" algn="ctr">
              <a:lnSpc>
                <a:spcPct val="100000"/>
              </a:lnSpc>
              <a:buNone/>
              <a:defRPr sz="3200" b="1" i="0" spc="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3"/>
          <a:stretch>
            <a:fillRect/>
          </a:stretch>
        </p:blipFill>
        <p:spPr>
          <a:xfrm>
            <a:off x="11765651" y="6408817"/>
            <a:ext cx="206592" cy="275456"/>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4606972" y="1189900"/>
            <a:ext cx="6997652" cy="4351338"/>
          </a:xfrm>
          <a:prstGeom prst="rect">
            <a:avLst/>
          </a:prstGeom>
        </p:spPr>
        <p:txBody>
          <a:bodyPr anchor="ctr">
            <a:normAutofit/>
          </a:bodyPr>
          <a:lstStyle>
            <a:lvl1pPr marL="0" indent="0">
              <a:lnSpc>
                <a:spcPct val="110000"/>
              </a:lnSpc>
              <a:buFont typeface="+mj-lt"/>
              <a:buNone/>
              <a:defRPr sz="2400">
                <a:solidFill>
                  <a:schemeClr val="tx1"/>
                </a:solidFill>
                <a:latin typeface="+mj-lt"/>
              </a:defRPr>
            </a:lvl1pPr>
            <a:lvl2pPr marL="800100" indent="-331788">
              <a:lnSpc>
                <a:spcPct val="110000"/>
              </a:lnSpc>
              <a:buFont typeface="+mj-lt"/>
              <a:buAutoNum type="alphaLcPeriod"/>
              <a:tabLst/>
              <a:defRPr sz="1800">
                <a:solidFill>
                  <a:schemeClr val="tx1"/>
                </a:solidFill>
                <a:latin typeface="+mn-lt"/>
              </a:defRPr>
            </a:lvl2pPr>
            <a:lvl3pPr marL="865188" indent="-342900">
              <a:buFont typeface="+mj-lt"/>
              <a:buAutoNum type="arabicPeriod"/>
              <a:defRPr/>
            </a:lvl3pPr>
            <a:lvl4pPr marL="1204913" indent="-342900">
              <a:buFont typeface="+mj-lt"/>
              <a:buAutoNum type="arabicPeriod"/>
              <a:defRPr/>
            </a:lvl4pPr>
            <a:lvl5pPr marL="1430338" indent="-228600">
              <a:buFont typeface="+mj-lt"/>
              <a:buAutoNum type="arabicPeriod"/>
              <a:defRPr/>
            </a:lvl5pPr>
          </a:lstStyle>
          <a:p>
            <a:pPr lvl="0"/>
            <a:r>
              <a:rPr lang="en-US"/>
              <a:t>Edit master text styles</a:t>
            </a:r>
          </a:p>
        </p:txBody>
      </p:sp>
      <p:sp>
        <p:nvSpPr>
          <p:cNvPr id="10" name="Slide Number Placeholder 9">
            <a:extLst>
              <a:ext uri="{FF2B5EF4-FFF2-40B4-BE49-F238E27FC236}">
                <a16:creationId xmlns:a16="http://schemas.microsoft.com/office/drawing/2014/main" id="{BFCCD600-951A-4318-8586-1CC755F461BC}"/>
              </a:ext>
            </a:extLst>
          </p:cNvPr>
          <p:cNvSpPr>
            <a:spLocks noGrp="1"/>
          </p:cNvSpPr>
          <p:nvPr>
            <p:ph type="sldNum" sz="quarter" idx="12"/>
          </p:nvPr>
        </p:nvSpPr>
        <p:spPr>
          <a:xfrm>
            <a:off x="211016" y="6442999"/>
            <a:ext cx="376360" cy="291492"/>
          </a:xfrm>
          <a:prstGeom prst="rect">
            <a:avLst/>
          </a:prstGeom>
        </p:spPr>
        <p:txBody>
          <a:bodyPr lIns="0" anchor="b"/>
          <a:lstStyle>
            <a:lvl1pPr>
              <a:defRPr sz="1000">
                <a:solidFill>
                  <a:schemeClr val="bg1"/>
                </a:solidFill>
                <a:latin typeface="+mj-lt"/>
              </a:defRPr>
            </a:lvl1pPr>
          </a:lstStyle>
          <a:p>
            <a:fld id="{4BEAA09E-D67E-864E-8466-C38E88600C4F}" type="slidenum">
              <a:rPr lang="en-US" smtClean="0"/>
              <a:pPr/>
              <a:t>‹#›</a:t>
            </a:fld>
            <a:endParaRPr lang="en-US"/>
          </a:p>
        </p:txBody>
      </p:sp>
      <p:sp>
        <p:nvSpPr>
          <p:cNvPr id="11" name="Footer Placeholder 8">
            <a:extLst>
              <a:ext uri="{FF2B5EF4-FFF2-40B4-BE49-F238E27FC236}">
                <a16:creationId xmlns:a16="http://schemas.microsoft.com/office/drawing/2014/main" id="{EE821F34-D261-44DE-9ADD-AF2796399A5F}"/>
              </a:ext>
            </a:extLst>
          </p:cNvPr>
          <p:cNvSpPr>
            <a:spLocks noGrp="1"/>
          </p:cNvSpPr>
          <p:nvPr>
            <p:ph type="ftr" sz="quarter" idx="3"/>
          </p:nvPr>
        </p:nvSpPr>
        <p:spPr>
          <a:xfrm>
            <a:off x="587375" y="6442999"/>
            <a:ext cx="3305219" cy="291492"/>
          </a:xfrm>
          <a:prstGeom prst="rect">
            <a:avLst/>
          </a:prstGeom>
        </p:spPr>
        <p:txBody>
          <a:bodyPr vert="horz" lIns="0" tIns="45720" rIns="0" bIns="45720" rtlCol="0" anchor="b"/>
          <a:lstStyle>
            <a:lvl1pPr algn="l">
              <a:defRPr sz="800">
                <a:solidFill>
                  <a:schemeClr val="bg1"/>
                </a:solidFill>
                <a:latin typeface="Trebuchet MS" panose="020B0603020202020204" pitchFamily="34" charset="0"/>
              </a:defRPr>
            </a:lvl1pPr>
          </a:lstStyle>
          <a:p>
            <a:r>
              <a:rPr lang="en-US"/>
              <a:t>Footnotes</a:t>
            </a:r>
          </a:p>
        </p:txBody>
      </p:sp>
      <p:sp>
        <p:nvSpPr>
          <p:cNvPr id="2" name="TextBox 1">
            <a:extLst>
              <a:ext uri="{FF2B5EF4-FFF2-40B4-BE49-F238E27FC236}">
                <a16:creationId xmlns:a16="http://schemas.microsoft.com/office/drawing/2014/main" id="{1BD4F8A9-C0CD-04B0-1286-7403A3878E0B}"/>
              </a:ext>
            </a:extLst>
          </p:cNvPr>
          <p:cNvSpPr txBox="1"/>
          <p:nvPr userDrawn="1"/>
        </p:nvSpPr>
        <p:spPr>
          <a:xfrm>
            <a:off x="9467850" y="6442999"/>
            <a:ext cx="2136774" cy="291492"/>
          </a:xfrm>
          <a:prstGeom prst="rect">
            <a:avLst/>
          </a:prstGeom>
        </p:spPr>
        <p:txBody>
          <a:bodyPr vert="horz" lIns="91440" tIns="45720" rIns="0" bIns="45720" rtlCol="0" anchor="b"/>
          <a:lstStyle>
            <a:defPPr>
              <a:defRPr lang="en-US"/>
            </a:defPPr>
            <a:lvl1pPr algn="r">
              <a:defRPr sz="1000">
                <a:solidFill>
                  <a:schemeClr val="bg2"/>
                </a:solidFill>
                <a:latin typeface="+mj-lt"/>
              </a:defRPr>
            </a:lvl1pPr>
          </a:lstStyle>
          <a:p>
            <a:pPr lvl="0"/>
            <a:r>
              <a:rPr lang="en-US" sz="1100">
                <a:solidFill>
                  <a:schemeClr val="tx1"/>
                </a:solidFill>
              </a:rPr>
              <a:t>External Use – Do Not Distribute</a:t>
            </a:r>
          </a:p>
        </p:txBody>
      </p:sp>
    </p:spTree>
    <p:custDataLst>
      <p:tags r:id="rId1"/>
    </p:custDataLst>
    <p:extLst>
      <p:ext uri="{BB962C8B-B14F-4D97-AF65-F5344CB8AC3E}">
        <p14:creationId xmlns:p14="http://schemas.microsoft.com/office/powerpoint/2010/main" val="16834698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83B0-E2EE-78AC-E65E-CF7DE9DE0F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77D1-D98C-6A47-6CA7-E0D4AC351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F6D02-15BB-A345-5D51-ACAF71AF346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1EA40F35-D40F-DF55-424D-4892CF89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1CC50-1B9C-26D8-FEA7-FBAB6952445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113656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C92-7412-6BC7-908F-B3148DB44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FAC3-BB24-2312-D40B-068D637CCD2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94D4-9CEE-D1FB-9749-EB59196DDFC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C4022604-0737-5470-23D1-B9D132B45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A606-5CA5-9DDA-9C10-325362F73D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029874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40B1-24B0-2E37-B474-FA2ED063B9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3309B-21C2-8C10-E96E-B7ABBD4CBD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81E2A-ACFD-58E8-3789-D57C7E57799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3894BFA6-DF3A-ECD3-78AF-9F56235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EA6F8-8644-1259-159C-FE5C251DC0AB}"/>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947379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29F7-F617-F8E8-E9B1-10D09756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E2B0CC-E3E2-0C07-DA2A-7F6A859D2A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E80F0-178D-4F64-2C72-F7C2DD9CBA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ADD08-280A-B326-2D67-A956CBC0FB02}"/>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6" name="Footer Placeholder 5">
            <a:extLst>
              <a:ext uri="{FF2B5EF4-FFF2-40B4-BE49-F238E27FC236}">
                <a16:creationId xmlns:a16="http://schemas.microsoft.com/office/drawing/2014/main" id="{39D57AA7-434E-78F6-FACF-3D9BA0E8A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EDA152-F8E1-8BB8-30A3-B80B47CA79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271383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F0A-A38B-0A18-3A3E-153AD2155F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A6A173-1012-6BDC-1F7D-9FCC6FFD97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5FDF6-E93D-72CF-A749-4504AC9147B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217FB-CEFC-F3B8-15B4-2952D79AAD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724F0-572B-6369-6F4D-FB49957ABC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074E-0D2D-D56A-F0BF-24B69716F19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8" name="Footer Placeholder 7">
            <a:extLst>
              <a:ext uri="{FF2B5EF4-FFF2-40B4-BE49-F238E27FC236}">
                <a16:creationId xmlns:a16="http://schemas.microsoft.com/office/drawing/2014/main" id="{B177C139-AAEF-D701-B0B7-14F799DFA5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4F56AC-07FD-E3B9-0090-387045442CE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815430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9B62-17E4-5A51-2A39-5251853750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111855-C35F-EABF-FDB4-6B201819FC6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4" name="Footer Placeholder 3">
            <a:extLst>
              <a:ext uri="{FF2B5EF4-FFF2-40B4-BE49-F238E27FC236}">
                <a16:creationId xmlns:a16="http://schemas.microsoft.com/office/drawing/2014/main" id="{7EDEAFBE-9AD7-87C8-B485-03FE9A1B2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6A76D0-4E96-C564-680E-7B80F315AAF5}"/>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751803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F5C0-A718-029E-375E-59C0DDCDE834}"/>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3" name="Footer Placeholder 2">
            <a:extLst>
              <a:ext uri="{FF2B5EF4-FFF2-40B4-BE49-F238E27FC236}">
                <a16:creationId xmlns:a16="http://schemas.microsoft.com/office/drawing/2014/main" id="{E83D3296-CF4C-6CCD-FA0E-F0BA94F40E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D0510-223F-34A7-83C3-F2A64ED65969}"/>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3262908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C26-DB88-48A9-F564-DF19622659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28BA2-443F-0455-6695-4795317BC6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F6511-081E-D606-64E7-8EEF21009E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2CBBD-758D-881C-105E-20AAD62DD47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6" name="Footer Placeholder 5">
            <a:extLst>
              <a:ext uri="{FF2B5EF4-FFF2-40B4-BE49-F238E27FC236}">
                <a16:creationId xmlns:a16="http://schemas.microsoft.com/office/drawing/2014/main" id="{2D7D13A2-A921-366A-094A-8A2E92430F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B33D45-CE21-1BFA-E8BD-704D6EE10C84}"/>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4587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0B7-5AFC-93AA-C3F7-4B20025CCF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BBF63-7719-D025-5910-C2781D0C9C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E296-F962-9F77-9AE8-57CB4C4CA3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810B-CFA9-3756-C110-C2F16C5119FD}"/>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6" name="Footer Placeholder 5">
            <a:extLst>
              <a:ext uri="{FF2B5EF4-FFF2-40B4-BE49-F238E27FC236}">
                <a16:creationId xmlns:a16="http://schemas.microsoft.com/office/drawing/2014/main" id="{BEBB1345-0D56-6F33-8CF9-6A4542564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A13C9-C686-A9BB-1A11-03EF9698E022}"/>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71766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F563774F-E392-0830-E9BC-C833639591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70344" y="357717"/>
            <a:ext cx="1843200" cy="316800"/>
          </a:xfrm>
          <a:prstGeom prst="rect">
            <a:avLst/>
          </a:prstGeom>
        </p:spPr>
      </p:pic>
      <p:sp>
        <p:nvSpPr>
          <p:cNvPr id="19" name="Google Shape;19;p14"/>
          <p:cNvSpPr txBox="1">
            <a:spLocks noGrp="1"/>
          </p:cNvSpPr>
          <p:nvPr>
            <p:ph type="subTitle" idx="2"/>
          </p:nvPr>
        </p:nvSpPr>
        <p:spPr>
          <a:xfrm>
            <a:off x="489668"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89635"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3" name="Google Shape;17;p14">
            <a:extLst>
              <a:ext uri="{FF2B5EF4-FFF2-40B4-BE49-F238E27FC236}">
                <a16:creationId xmlns:a16="http://schemas.microsoft.com/office/drawing/2014/main" id="{62E1C9A2-BF1A-B7A6-3C13-AF31CBFDFAF1}"/>
              </a:ext>
            </a:extLst>
          </p:cNvPr>
          <p:cNvSpPr txBox="1">
            <a:spLocks noGrp="1"/>
          </p:cNvSpPr>
          <p:nvPr>
            <p:ph type="body" idx="1"/>
          </p:nvPr>
        </p:nvSpPr>
        <p:spPr>
          <a:xfrm>
            <a:off x="489667" y="1743740"/>
            <a:ext cx="11213200" cy="43290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4" name="TextBox 3">
            <a:extLst>
              <a:ext uri="{FF2B5EF4-FFF2-40B4-BE49-F238E27FC236}">
                <a16:creationId xmlns:a16="http://schemas.microsoft.com/office/drawing/2014/main" id="{E4BC6149-D3D2-BE2E-2D6E-93847AC2DF02}"/>
              </a:ext>
            </a:extLst>
          </p:cNvPr>
          <p:cNvSpPr txBox="1"/>
          <p:nvPr userDrawn="1"/>
        </p:nvSpPr>
        <p:spPr>
          <a:xfrm>
            <a:off x="569400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sp>
        <p:nvSpPr>
          <p:cNvPr id="7" name="Google Shape;17;p14">
            <a:extLst>
              <a:ext uri="{FF2B5EF4-FFF2-40B4-BE49-F238E27FC236}">
                <a16:creationId xmlns:a16="http://schemas.microsoft.com/office/drawing/2014/main" id="{00638DD3-B1F5-07F7-853A-B4E5B003BF59}"/>
              </a:ext>
            </a:extLst>
          </p:cNvPr>
          <p:cNvSpPr txBox="1">
            <a:spLocks noGrp="1"/>
          </p:cNvSpPr>
          <p:nvPr>
            <p:ph type="body" idx="12" hasCustomPrompt="1"/>
          </p:nvPr>
        </p:nvSpPr>
        <p:spPr>
          <a:xfrm>
            <a:off x="600362" y="6358246"/>
            <a:ext cx="3110095" cy="240833"/>
          </a:xfrm>
          <a:prstGeom prst="rect">
            <a:avLst/>
          </a:prstGeom>
          <a:noFill/>
          <a:ln>
            <a:noFill/>
          </a:ln>
        </p:spPr>
        <p:txBody>
          <a:bodyPr spcFirstLastPara="1" vert="horz" wrap="square" lIns="0" tIns="0" rIns="0" bIns="0" anchor="ctr" anchorCtr="0">
            <a:spAutoFit/>
          </a:bodyPr>
          <a:lstStyle>
            <a:lvl1pPr marL="0"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551496012"/>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3B-5554-B891-D607-2DBE5011B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13115-7707-EA2E-682F-9F85EC2E49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154A-A514-5D63-2C64-90F86C8B10F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374538A1-B2FE-C27A-AFFB-7AA2ACB45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E1775F-D386-D6FB-EAEA-1798DA1D8B3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20355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97C3D-E79F-5B16-075F-F37AA3906A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5811D-0E72-9061-60D4-9516A151EE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037D-88DD-A18D-E251-1FD48B71BA08}"/>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9/5/25</a:t>
            </a:fld>
            <a:endParaRPr lang="en-US"/>
          </a:p>
        </p:txBody>
      </p:sp>
      <p:sp>
        <p:nvSpPr>
          <p:cNvPr id="5" name="Footer Placeholder 4">
            <a:extLst>
              <a:ext uri="{FF2B5EF4-FFF2-40B4-BE49-F238E27FC236}">
                <a16:creationId xmlns:a16="http://schemas.microsoft.com/office/drawing/2014/main" id="{25334C13-E6AF-CA13-E1C4-65D17459F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3601C1-ADBF-454E-95E3-E20810C96E7A}"/>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35337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438433"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438400"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1743740"/>
            <a:ext cx="10296867" cy="432903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6" name="TextBox 5">
            <a:extLst>
              <a:ext uri="{FF2B5EF4-FFF2-40B4-BE49-F238E27FC236}">
                <a16:creationId xmlns:a16="http://schemas.microsoft.com/office/drawing/2014/main" id="{F6929245-1127-41C1-8399-15B8A6D93BE9}"/>
              </a:ext>
            </a:extLst>
          </p:cNvPr>
          <p:cNvSpPr txBox="1"/>
          <p:nvPr userDrawn="1"/>
        </p:nvSpPr>
        <p:spPr>
          <a:xfrm>
            <a:off x="4796536"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AB0C23"/>
                </a:solidFill>
                <a:effectLst/>
                <a:latin typeface="Arial Narrow" panose="020B0606020202030204" pitchFamily="34" charset="0"/>
              </a:rPr>
              <a:t>Content of this presentation is copyright</a:t>
            </a:r>
            <a:r>
              <a:rPr lang="en-CH" sz="1200" b="0" i="0">
                <a:solidFill>
                  <a:srgbClr val="AB0C23"/>
                </a:solidFill>
                <a:effectLst/>
                <a:latin typeface="Arial Narrow" panose="020B0606020202030204" pitchFamily="34" charset="0"/>
              </a:rPr>
              <a:t> </a:t>
            </a:r>
            <a:r>
              <a:rPr lang="en-US" sz="1200" b="0" i="0">
                <a:solidFill>
                  <a:srgbClr val="AB0C23"/>
                </a:solidFill>
                <a:effectLst/>
                <a:latin typeface="Arial Narrow" panose="020B0606020202030204" pitchFamily="34" charset="0"/>
              </a:rPr>
              <a:t>and responsibility of the author. Permission is required for re-use</a:t>
            </a:r>
            <a:r>
              <a:rPr lang="en-CH" sz="1200" b="0" i="0">
                <a:solidFill>
                  <a:srgbClr val="AB0C23"/>
                </a:solidFill>
                <a:effectLst/>
                <a:latin typeface="Arial Narrow" panose="020B0606020202030204" pitchFamily="34" charset="0"/>
              </a:rPr>
              <a:t>.</a:t>
            </a:r>
            <a:endParaRPr lang="en-US" sz="1200" b="0" i="0">
              <a:solidFill>
                <a:srgbClr val="AB0C23"/>
              </a:solidFill>
              <a:effectLst/>
              <a:latin typeface="Arial Narrow" panose="020B0606020202030204" pitchFamily="34" charset="0"/>
            </a:endParaRPr>
          </a:p>
        </p:txBody>
      </p:sp>
      <p:pic>
        <p:nvPicPr>
          <p:cNvPr id="2" name="Picture 1" descr="Logo&#10;&#10;Description automatically generated">
            <a:extLst>
              <a:ext uri="{FF2B5EF4-FFF2-40B4-BE49-F238E27FC236}">
                <a16:creationId xmlns:a16="http://schemas.microsoft.com/office/drawing/2014/main" id="{244C3251-218E-13C6-6408-20D44C547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8887" y="345669"/>
            <a:ext cx="1843200" cy="316800"/>
          </a:xfrm>
          <a:prstGeom prst="rect">
            <a:avLst/>
          </a:prstGeom>
        </p:spPr>
      </p:pic>
      <p:pic>
        <p:nvPicPr>
          <p:cNvPr id="4" name="Picture 3">
            <a:extLst>
              <a:ext uri="{FF2B5EF4-FFF2-40B4-BE49-F238E27FC236}">
                <a16:creationId xmlns:a16="http://schemas.microsoft.com/office/drawing/2014/main" id="{A319ACFE-976D-F96A-3EA8-A0087950B9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175277" y="3035456"/>
            <a:ext cx="1016724" cy="3037323"/>
          </a:xfrm>
          <a:prstGeom prst="rect">
            <a:avLst/>
          </a:prstGeom>
        </p:spPr>
      </p:pic>
      <p:sp>
        <p:nvSpPr>
          <p:cNvPr id="3" name="Google Shape;17;p14">
            <a:extLst>
              <a:ext uri="{FF2B5EF4-FFF2-40B4-BE49-F238E27FC236}">
                <a16:creationId xmlns:a16="http://schemas.microsoft.com/office/drawing/2014/main" id="{AC74C1A0-01C3-40BC-AD60-904E5598CB85}"/>
              </a:ext>
            </a:extLst>
          </p:cNvPr>
          <p:cNvSpPr txBox="1">
            <a:spLocks noGrp="1"/>
          </p:cNvSpPr>
          <p:nvPr>
            <p:ph type="body" idx="12" hasCustomPrompt="1"/>
          </p:nvPr>
        </p:nvSpPr>
        <p:spPr>
          <a:xfrm>
            <a:off x="600362" y="6358246"/>
            <a:ext cx="3110095" cy="240833"/>
          </a:xfrm>
          <a:prstGeom prst="rect">
            <a:avLst/>
          </a:prstGeom>
          <a:noFill/>
          <a:ln>
            <a:noFill/>
          </a:ln>
        </p:spPr>
        <p:txBody>
          <a:bodyPr spcFirstLastPara="1" vert="horz" wrap="square" lIns="0" tIns="0" rIns="0" bIns="0" anchor="ctr" anchorCtr="0">
            <a:spAutoFit/>
          </a:bodyPr>
          <a:lstStyle>
            <a:lvl1pPr marL="0"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AB0C23"/>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spTree>
    <p:extLst>
      <p:ext uri="{BB962C8B-B14F-4D97-AF65-F5344CB8AC3E}">
        <p14:creationId xmlns:p14="http://schemas.microsoft.com/office/powerpoint/2010/main" val="3800762082"/>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Text" preserve="1"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2438433" y="933717"/>
            <a:ext cx="9275201"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5F5D8E"/>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2438400" y="357717"/>
            <a:ext cx="9275053"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5F5D8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1743740"/>
            <a:ext cx="10296867" cy="4805227"/>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427"/>
              </a:spcBef>
              <a:spcAft>
                <a:spcPts val="0"/>
              </a:spcAft>
              <a:buClr>
                <a:srgbClr val="05416B"/>
              </a:buClr>
              <a:buSzPts val="1600"/>
              <a:buFont typeface="Noto Sans Symbols"/>
              <a:buNone/>
              <a:defRPr sz="2133" b="0" i="0" u="none" strike="noStrike" cap="none">
                <a:solidFill>
                  <a:schemeClr val="tx1">
                    <a:lumMod val="65000"/>
                    <a:lumOff val="35000"/>
                  </a:schemeClr>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pic>
        <p:nvPicPr>
          <p:cNvPr id="4" name="Picture 3">
            <a:extLst>
              <a:ext uri="{FF2B5EF4-FFF2-40B4-BE49-F238E27FC236}">
                <a16:creationId xmlns:a16="http://schemas.microsoft.com/office/drawing/2014/main" id="{510199D1-A9ED-0344-52B0-9509F13851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175277" y="3511644"/>
            <a:ext cx="1016724" cy="3037323"/>
          </a:xfrm>
          <a:prstGeom prst="rect">
            <a:avLst/>
          </a:prstGeom>
        </p:spPr>
      </p:pic>
      <p:pic>
        <p:nvPicPr>
          <p:cNvPr id="5" name="Picture 4" descr="Logo&#10;&#10;Description automatically generated">
            <a:extLst>
              <a:ext uri="{FF2B5EF4-FFF2-40B4-BE49-F238E27FC236}">
                <a16:creationId xmlns:a16="http://schemas.microsoft.com/office/drawing/2014/main" id="{AB4D4B26-0414-CFE8-780A-2EAB8C2787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8887" y="345669"/>
            <a:ext cx="1843200" cy="316800"/>
          </a:xfrm>
          <a:prstGeom prst="rect">
            <a:avLst/>
          </a:prstGeom>
        </p:spPr>
      </p:pic>
    </p:spTree>
    <p:extLst>
      <p:ext uri="{BB962C8B-B14F-4D97-AF65-F5344CB8AC3E}">
        <p14:creationId xmlns:p14="http://schemas.microsoft.com/office/powerpoint/2010/main" val="700725371"/>
      </p:ext>
    </p:extLst>
  </p:cSld>
  <p:clrMapOvr>
    <a:masterClrMapping/>
  </p:clrMapOvr>
  <p:extLst>
    <p:ext uri="{DCECCB84-F9BA-43D5-87BE-67443E8EF086}">
      <p15:sldGuideLst xmlns:p15="http://schemas.microsoft.com/office/powerpoint/2012/main">
        <p15:guide id="2" orient="horz" pos="169">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image" Target="../media/image10.emf"/><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5.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5481491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609600" y="365126"/>
            <a:ext cx="10924674" cy="967564"/>
          </a:xfrm>
          <a:prstGeom prst="rect">
            <a:avLst/>
          </a:prstGeom>
        </p:spPr>
        <p:txBody>
          <a:bodyPr vert="horz" lIns="91440" tIns="45720" rIns="91440" bIns="45720" rtlCol="0" anchor="b">
            <a:noAutofit/>
          </a:bodyPr>
          <a:lstStyle/>
          <a:p>
            <a:r>
              <a:rPr lang="en-US"/>
              <a:t>Master Slide Template – Click to Edit</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b="0" i="0">
                <a:solidFill>
                  <a:schemeClr val="bg2"/>
                </a:solidFill>
                <a:latin typeface="Trebuchet MS" panose="020B0703020202090204" pitchFamily="34" charset="0"/>
              </a:defRPr>
            </a:lvl1pPr>
          </a:lstStyle>
          <a:p>
            <a:fld id="{4BEAA09E-D67E-864E-8466-C38E88600C4F}" type="slidenum">
              <a:rPr lang="en-US" smtClean="0"/>
              <a:pPr/>
              <a:t>‹#›</a:t>
            </a:fld>
            <a:endParaRPr lang="en-US"/>
          </a:p>
        </p:txBody>
      </p:sp>
      <p:sp>
        <p:nvSpPr>
          <p:cNvPr id="7" name="Text Placeholder 6">
            <a:extLst>
              <a:ext uri="{FF2B5EF4-FFF2-40B4-BE49-F238E27FC236}">
                <a16:creationId xmlns:a16="http://schemas.microsoft.com/office/drawing/2014/main" id="{F635B3DB-1668-A548-94F3-5254895534FE}"/>
              </a:ext>
            </a:extLst>
          </p:cNvPr>
          <p:cNvSpPr>
            <a:spLocks noGrp="1"/>
          </p:cNvSpPr>
          <p:nvPr>
            <p:ph type="body" idx="1"/>
          </p:nvPr>
        </p:nvSpPr>
        <p:spPr>
          <a:xfrm>
            <a:off x="609599" y="1455576"/>
            <a:ext cx="10924673" cy="4721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162CFA2A-E99C-DC6C-BC42-F232BD127F93}"/>
              </a:ext>
            </a:extLst>
          </p:cNvPr>
          <p:cNvPicPr>
            <a:picLocks noChangeAspect="1"/>
          </p:cNvPicPr>
          <p:nvPr userDrawn="1"/>
        </p:nvPicPr>
        <p:blipFill>
          <a:blip r:embed="rId39"/>
          <a:stretch>
            <a:fillRect/>
          </a:stretch>
        </p:blipFill>
        <p:spPr>
          <a:xfrm>
            <a:off x="11765651" y="6408817"/>
            <a:ext cx="206592" cy="275456"/>
          </a:xfrm>
          <a:prstGeom prst="rect">
            <a:avLst/>
          </a:prstGeom>
        </p:spPr>
      </p:pic>
      <p:sp>
        <p:nvSpPr>
          <p:cNvPr id="4" name="Slide Number Placeholder 5">
            <a:extLst>
              <a:ext uri="{FF2B5EF4-FFF2-40B4-BE49-F238E27FC236}">
                <a16:creationId xmlns:a16="http://schemas.microsoft.com/office/drawing/2014/main" id="{3125913D-9020-D0B6-9847-4B1B92911A16}"/>
              </a:ext>
            </a:extLst>
          </p:cNvPr>
          <p:cNvSpPr txBox="1">
            <a:spLocks/>
          </p:cNvSpPr>
          <p:nvPr userDrawn="1"/>
        </p:nvSpPr>
        <p:spPr>
          <a:xfrm>
            <a:off x="4700337" y="6577071"/>
            <a:ext cx="313265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787A7E"/>
                </a:solidFill>
                <a:latin typeface="Trebuchet MS" panose="020B0703020202090204" pitchFamily="34" charset="0"/>
              </a:rPr>
              <a:t>External Use and Distribution </a:t>
            </a:r>
          </a:p>
          <a:p>
            <a:pPr algn="ctr"/>
            <a:r>
              <a:rPr lang="en-US" b="0" i="0" dirty="0">
                <a:solidFill>
                  <a:srgbClr val="787A7E"/>
                </a:solidFill>
                <a:effectLst/>
                <a:latin typeface="Trebuchet MS" panose="020B0603020202020204" pitchFamily="34" charset="0"/>
              </a:rPr>
              <a:t>SE-TRO-0220 Date of preparation Sept 2025</a:t>
            </a:r>
            <a:endParaRPr lang="en-US"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392728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Lst>
  <p:hf hdr="0" ftr="0" dt="0"/>
  <p:txStyles>
    <p:title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342900" indent="-342900" algn="l" defTabSz="914400" rtl="0" eaLnBrk="1" latinLnBrk="0" hangingPunct="1">
        <a:lnSpc>
          <a:spcPct val="114000"/>
        </a:lnSpc>
        <a:spcBef>
          <a:spcPts val="0"/>
        </a:spcBef>
        <a:spcAft>
          <a:spcPts val="600"/>
        </a:spcAft>
        <a:buClr>
          <a:schemeClr val="tx1"/>
        </a:buClr>
        <a:buSzPct val="65000"/>
        <a:buFont typeface="Monaco" pitchFamily="2" charset="77"/>
        <a:buChar char="⎻"/>
        <a:defRPr sz="2000" b="0" i="0" kern="1600" spc="-50" baseline="0">
          <a:solidFill>
            <a:schemeClr val="tx1"/>
          </a:solidFill>
          <a:latin typeface="Trebuchet MS" panose="020B0703020202090204" pitchFamily="34" charset="0"/>
          <a:ea typeface="+mn-ea"/>
          <a:cs typeface="+mn-cs"/>
        </a:defRPr>
      </a:lvl1pPr>
      <a:lvl2pPr marL="675958" indent="-285750" algn="l" defTabSz="914400" rtl="0" eaLnBrk="1" latinLnBrk="0" hangingPunct="1">
        <a:lnSpc>
          <a:spcPct val="114000"/>
        </a:lnSpc>
        <a:spcBef>
          <a:spcPts val="0"/>
        </a:spcBef>
        <a:spcAft>
          <a:spcPts val="600"/>
        </a:spcAft>
        <a:buFont typeface="Monaco" pitchFamily="2" charset="77"/>
        <a:buChar char="⎻"/>
        <a:tabLst/>
        <a:defRPr lang="en-US" sz="1200" b="0" i="0" kern="1600" spc="-50" baseline="0" dirty="0">
          <a:solidFill>
            <a:schemeClr val="tx1"/>
          </a:solidFill>
          <a:latin typeface="+mj-lt"/>
          <a:ea typeface="+mn-ea"/>
          <a:cs typeface="+mn-cs"/>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lang="en-US" sz="1050" b="0" i="1" kern="1600" spc="-50" baseline="0" dirty="0" smtClean="0">
          <a:solidFill>
            <a:schemeClr val="tx1"/>
          </a:solidFill>
          <a:latin typeface="Georgia" panose="02040502050405020303" pitchFamily="18" charset="0"/>
          <a:ea typeface="+mn-ea"/>
          <a:cs typeface="+mn-cs"/>
        </a:defRPr>
      </a:lvl3pPr>
      <a:lvl4pPr marL="1136332" indent="-171450" algn="l" defTabSz="914400" rtl="0" eaLnBrk="1" latinLnBrk="0" hangingPunct="1">
        <a:lnSpc>
          <a:spcPct val="114000"/>
        </a:lnSpc>
        <a:spcBef>
          <a:spcPts val="0"/>
        </a:spcBef>
        <a:spcAft>
          <a:spcPts val="600"/>
        </a:spcAft>
        <a:buFont typeface="Monaco" pitchFamily="2" charset="77"/>
        <a:buChar char="⎻"/>
        <a:tabLst/>
        <a:defRPr lang="en-US" sz="1050" b="0" i="1" kern="1600" spc="-50" baseline="0" dirty="0">
          <a:solidFill>
            <a:schemeClr val="tx1"/>
          </a:solidFill>
          <a:latin typeface="Georgia" panose="02040502050405020303" pitchFamily="18" charset="0"/>
          <a:ea typeface="+mn-ea"/>
          <a:cs typeface="+mn-cs"/>
        </a:defRPr>
      </a:lvl4pPr>
      <a:lvl5pPr marL="1353503" indent="-171450" algn="l" defTabSz="914400" rtl="0" eaLnBrk="1" latinLnBrk="0" hangingPunct="1">
        <a:lnSpc>
          <a:spcPct val="114000"/>
        </a:lnSpc>
        <a:spcBef>
          <a:spcPts val="0"/>
        </a:spcBef>
        <a:spcAft>
          <a:spcPts val="600"/>
        </a:spcAft>
        <a:buFont typeface="Monaco" pitchFamily="2" charset="77"/>
        <a:buChar char="⎻"/>
        <a:tabLst/>
        <a:defRPr sz="1050" b="0" i="1" kern="1600" spc="-5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DB3AEF-F079-78D8-3804-D72FF1F97AD1}"/>
              </a:ext>
            </a:extLst>
          </p:cNvPr>
          <p:cNvSpPr/>
          <p:nvPr userDrawn="1"/>
        </p:nvSpPr>
        <p:spPr>
          <a:xfrm>
            <a:off x="0" y="-1"/>
            <a:ext cx="12192000" cy="6858001"/>
          </a:xfrm>
          <a:prstGeom prst="rect">
            <a:avLst/>
          </a:prstGeom>
          <a:gradFill flip="none" rotWithShape="1">
            <a:gsLst>
              <a:gs pos="0">
                <a:schemeClr val="accent1">
                  <a:lumMod val="5000"/>
                  <a:lumOff val="9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ue logo&#10;&#10;Description automatically generated">
            <a:extLst>
              <a:ext uri="{FF2B5EF4-FFF2-40B4-BE49-F238E27FC236}">
                <a16:creationId xmlns:a16="http://schemas.microsoft.com/office/drawing/2014/main" id="{C90098E6-254E-6B10-BCC0-7A2F1B78FE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591" y="238450"/>
            <a:ext cx="2248412" cy="151164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2A26F14D-E8F2-585F-BCD6-10DCCBAA0D5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34135759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A896B-59F5-E234-25F8-36FDCBC463F9}"/>
              </a:ext>
            </a:extLst>
          </p:cNvPr>
          <p:cNvSpPr txBox="1"/>
          <p:nvPr/>
        </p:nvSpPr>
        <p:spPr>
          <a:xfrm>
            <a:off x="119359" y="2068776"/>
            <a:ext cx="11953281"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Circulating Tumor DNA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ctDNA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and effect in TROPiCS-02</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Disease: HR+/HER2-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Drug: Trodelvy</a:t>
            </a:r>
            <a:r>
              <a:rPr kumimoji="0" lang="sv-SE" sz="16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Category: Phase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 line: 3L and beyond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Presenter: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Rugo</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Congress: ESMO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3604F5-4A74-9F35-213A-C984C70E84CE}"/>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SE-TRO-0220 Date of preparation Sept 2025</a:t>
            </a:r>
          </a:p>
        </p:txBody>
      </p:sp>
      <p:sp>
        <p:nvSpPr>
          <p:cNvPr id="6" name="TextBox 5">
            <a:extLst>
              <a:ext uri="{FF2B5EF4-FFF2-40B4-BE49-F238E27FC236}">
                <a16:creationId xmlns:a16="http://schemas.microsoft.com/office/drawing/2014/main" id="{0A61E0A8-5D71-1D39-116C-E4F099D1E3CE}"/>
              </a:ext>
            </a:extLst>
          </p:cNvPr>
          <p:cNvSpPr txBox="1"/>
          <p:nvPr/>
        </p:nvSpPr>
        <p:spPr>
          <a:xfrm>
            <a:off x="2817253" y="6385636"/>
            <a:ext cx="609814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10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r>
              <a:rPr kumimoji="0" lang="sv-SE" sz="12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a:t>
            </a: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84685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12C479-F7C3-49F2-8227-0F1CE6E3247C}"/>
              </a:ext>
            </a:extLst>
          </p:cNvPr>
          <p:cNvSpPr txBox="1"/>
          <p:nvPr/>
        </p:nvSpPr>
        <p:spPr>
          <a:xfrm>
            <a:off x="655859" y="1108125"/>
            <a:ext cx="10506075" cy="2339102"/>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In patients with pretreated HR+/HER2-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mBC</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ctDNA at baseline as measured by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was highly prognostic; lower baseline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correlated with longer PFS and OS in both the SG and chemotherapy groups</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MeanVAF reduction of ≥ 50% during treatment was also associated with longer PFS and OS and higher rates of PR in both treatment arms</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Patients with high baseline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and &lt; 50% ctDNA reduction had the worst PFS and OS outcomes with SG and chemotherapy</a:t>
            </a:r>
          </a:p>
        </p:txBody>
      </p:sp>
      <p:sp>
        <p:nvSpPr>
          <p:cNvPr id="8" name="Title 132">
            <a:extLst>
              <a:ext uri="{FF2B5EF4-FFF2-40B4-BE49-F238E27FC236}">
                <a16:creationId xmlns:a16="http://schemas.microsoft.com/office/drawing/2014/main" id="{EF7A79D9-D1FE-08C5-2146-00B7CDDF3E24}"/>
              </a:ext>
            </a:extLst>
          </p:cNvPr>
          <p:cNvSpPr txBox="1">
            <a:spLocks/>
          </p:cNvSpPr>
          <p:nvPr/>
        </p:nvSpPr>
        <p:spPr>
          <a:xfrm>
            <a:off x="592138" y="315201"/>
            <a:ext cx="11273799"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Author’s Conclusion</a:t>
            </a:r>
            <a:r>
              <a:rPr kumimoji="0" lang="en-US"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a:t>
            </a:r>
            <a:endParaRPr kumimoji="0" lang="en-GB" sz="24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endParaRPr>
          </a:p>
        </p:txBody>
      </p:sp>
      <p:sp>
        <p:nvSpPr>
          <p:cNvPr id="2" name="TextBox 1">
            <a:extLst>
              <a:ext uri="{FF2B5EF4-FFF2-40B4-BE49-F238E27FC236}">
                <a16:creationId xmlns:a16="http://schemas.microsoft.com/office/drawing/2014/main" id="{C668B9C0-75A6-1C7D-8AC3-2345E4E680FB}"/>
              </a:ext>
            </a:extLst>
          </p:cNvPr>
          <p:cNvSpPr txBox="1"/>
          <p:nvPr/>
        </p:nvSpPr>
        <p:spPr>
          <a:xfrm>
            <a:off x="630237" y="5884653"/>
            <a:ext cx="9439275"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The content presented in this slide remains true to its original form as presented during the congress. Any conclusions regarding the data are the authors’ viewpoints and should not be attributed to Gilead.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circulating tumor DNA; HER-, human epidermal growth receptor-negative; HR+, hormone receptor-positive;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mBC</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metastatic breast cancer;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mean variant allele fraction; OS, overall survival; PFS, progression-free survival; PR, partial response; SG, Sacituzumab govitecan.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spTree>
    <p:extLst>
      <p:ext uri="{BB962C8B-B14F-4D97-AF65-F5344CB8AC3E}">
        <p14:creationId xmlns:p14="http://schemas.microsoft.com/office/powerpoint/2010/main" val="2115353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12C479-F7C3-49F2-8227-0F1CE6E3247C}"/>
              </a:ext>
            </a:extLst>
          </p:cNvPr>
          <p:cNvSpPr txBox="1"/>
          <p:nvPr/>
        </p:nvSpPr>
        <p:spPr>
          <a:xfrm>
            <a:off x="655859" y="1108124"/>
            <a:ext cx="10506075" cy="3877985"/>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Sacituzumab govitecan is a drug approved for use in previously treated hormone receptor-negative/human epidermal growth receptor-positive (HR+/HER2-) breast cancer that has spread to other parts of the body (metastatic breast cancer,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mBC</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Circulating tumor DNA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 is DNA from a tumor that is found in the bloodstream of a person with cancer and has been shown to help predict the outcome of cancer treatment</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This analysis measured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 at study entry (baseline) and at a specific time point during treatment (cycle 2 day 1, C2D1) to determine if the amount of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 affected the prognosis (the likely course and outcome of a disease) in patients with HR+/HER2-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mBC</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 from the TROPiCS-02 study</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This analysis showed that patients with lower baseline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 and those who had larger reductions in </a:t>
            </a:r>
            <a:r>
              <a:rPr kumimoji="0" lang="en-US" sz="1800" b="0" i="0" u="none" strike="noStrike" kern="1200" cap="none" spc="0" normalizeH="0" baseline="0" noProof="0" err="1">
                <a:ln>
                  <a:noFill/>
                </a:ln>
                <a:solidFill>
                  <a:srgbClr val="54565B"/>
                </a:solidFill>
                <a:effectLst/>
                <a:uLnTx/>
                <a:uFillTx/>
                <a:latin typeface="Trebuchet MS" panose="020B0703020202090204" pitchFamily="34" charset="0"/>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703020202090204" pitchFamily="34" charset="0"/>
                <a:ea typeface="+mn-ea"/>
                <a:cs typeface="Arial"/>
                <a:sym typeface="Arial"/>
              </a:rPr>
              <a:t> from baseline to C2D1 lived longer without their disease getting worse and lived longer overall, and this was true for those treated with both SG and chemotherapy</a:t>
            </a:r>
          </a:p>
        </p:txBody>
      </p:sp>
      <p:sp>
        <p:nvSpPr>
          <p:cNvPr id="8" name="Title 132">
            <a:extLst>
              <a:ext uri="{FF2B5EF4-FFF2-40B4-BE49-F238E27FC236}">
                <a16:creationId xmlns:a16="http://schemas.microsoft.com/office/drawing/2014/main" id="{EF7A79D9-D1FE-08C5-2146-00B7CDDF3E24}"/>
              </a:ext>
            </a:extLst>
          </p:cNvPr>
          <p:cNvSpPr txBox="1">
            <a:spLocks/>
          </p:cNvSpPr>
          <p:nvPr/>
        </p:nvSpPr>
        <p:spPr>
          <a:xfrm>
            <a:off x="592138" y="315201"/>
            <a:ext cx="11273799"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Plain Language Summary</a:t>
            </a:r>
            <a:r>
              <a:rPr kumimoji="0" lang="en-US"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a:t>
            </a:r>
            <a:endParaRPr kumimoji="0" lang="en-GB"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endParaRPr>
          </a:p>
        </p:txBody>
      </p:sp>
      <p:sp>
        <p:nvSpPr>
          <p:cNvPr id="3" name="TextBox 2">
            <a:extLst>
              <a:ext uri="{FF2B5EF4-FFF2-40B4-BE49-F238E27FC236}">
                <a16:creationId xmlns:a16="http://schemas.microsoft.com/office/drawing/2014/main" id="{785B0EED-F1AD-BBB5-CAF0-907CBC35CE52}"/>
              </a:ext>
            </a:extLst>
          </p:cNvPr>
          <p:cNvSpPr txBox="1"/>
          <p:nvPr/>
        </p:nvSpPr>
        <p:spPr>
          <a:xfrm>
            <a:off x="630237" y="5884653"/>
            <a:ext cx="9439275"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The content presented in this slide remains true to its original form as presented during the congress. Any conclusions regarding the data are the authors’ viewpoints and should not be attributed to Gilead.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C2D1, cycle 2 day 1;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circulating tumor DNA; HER-, human epidermal growth receptor-negative; HR+, hormone receptor-positive;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mBC</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metastatic breast cancer; OS, overall survival; SG, Sacituzumab govitecan.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spTree>
    <p:extLst>
      <p:ext uri="{BB962C8B-B14F-4D97-AF65-F5344CB8AC3E}">
        <p14:creationId xmlns:p14="http://schemas.microsoft.com/office/powerpoint/2010/main" val="33342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4BB27-91FC-7593-091F-50C1A872F69B}"/>
              </a:ext>
            </a:extLst>
          </p:cNvPr>
          <p:cNvSpPr txBox="1"/>
          <p:nvPr/>
        </p:nvSpPr>
        <p:spPr>
          <a:xfrm>
            <a:off x="2273581" y="1748127"/>
            <a:ext cx="9370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Trodelvy</a:t>
            </a:r>
            <a:r>
              <a:rPr kumimoji="0" lang="sv-SE" sz="14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0EF036-2D90-15E8-71F2-CE932C5FE588}"/>
              </a:ext>
            </a:extLst>
          </p:cNvPr>
          <p:cNvSpPr txBox="1"/>
          <p:nvPr/>
        </p:nvSpPr>
        <p:spPr>
          <a:xfrm>
            <a:off x="2273581" y="2280624"/>
            <a:ext cx="8681291" cy="3761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05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endParaRPr kumimoji="0" lang="sv-SE" sz="105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err="1">
                <a:ln>
                  <a:noFill/>
                </a:ln>
                <a:solidFill>
                  <a:prstClr val="black"/>
                </a:solidFill>
                <a:effectLst/>
                <a:uLnTx/>
                <a:uFillTx/>
                <a:latin typeface="Calibri" panose="020F0502020204030204"/>
                <a:ea typeface="+mn-ea"/>
                <a:cs typeface="+mn-cs"/>
              </a:rPr>
              <a:t>Trodelvy</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200 mg pulver till koncentrat till infusionsvätska, lösning. Antineoplastiska medel. Antikropp-</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läkemedelskonjugat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Rx</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Indikationer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resektabel</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trippelnegativ bröstcancer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mTNBC</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som tidigare har fått två eller flera systemiska behandlingar, varav minst en av dem mot avancerad sjukdom.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resektabel</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hormonreceptor (HR)-positiv, HER2-negativ bröstcancer som har fått endokrinbaserad behandling och minst två ytterligare systemiska behandlingar för avancerad sjukdom.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Kontraindikationer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Överkänslighet mot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eller hjälpämne.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Varningar och försiktighet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Kan orsaka svår eller livshotande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neutropeni</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Det rekommenderas att patienternas blodvärden övervakas under behandlingen. Ska inte administreras om det absoluta antalet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neutrofiler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understiger 1 500/mm3 på dag 1 under någon cykel eller om antalet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neutrofiler</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understiger 1 000/mm3 på dag 8 under någon cykel eller vid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neutropen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feber. Kan orsaka svår diarré. Ska inte administreras vid diarré av grad 3–4. Kan orsaka svår eller livshotande överkänslighet. Premedicinering rekommenderas och noggrann observation med avseende på infusionsrelaterade reaktioner. Primärprofylax med granulocytkolonistimulerande faktor (G-CSF) bör övervägas med start i den första behandlingscykeln hos patienter med ökad risk för febril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neutropeni</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Överväg profylax i efterföljande behandlingscykler om det är kliniskt indicerat. Hantering av biverkningar kan innebära tillfälligt avbrott, dosminskning eller avbruten behandling av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För att förebygga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cytostatikainducerat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illamående och kräkningar rekommenderas förebyggande behandling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med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antiemetika</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Patienten måste övervakas under varje infusion och i minst 30 minuter efter varje infusion. Patienter med känd reducerad UGT1A1-aktivitet ska övervakas noga med avseende på biverkningar. Gravida kvinnor och fertila kvinnor ska informeras om den potentiella risken för foster.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Innehåller natrium, ska beaktas i relation till patientens totala natriumintag.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Innehavare av marknadsföringstillståndet</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Gilead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Sciences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Ireland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UC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a:ea typeface="+mn-ea"/>
                <a:cs typeface="+mn-cs"/>
              </a:rPr>
              <a:t>För information</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Kontakta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Gilead</a:t>
            </a: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 Sciences Sweden AB, + 46 (0) 8 5057 1849. För fullständig information om dosering, varningar och försiktighet, interaktioner och biverkningar samt aktuell information om förpackningar och priser se </a:t>
            </a:r>
            <a:r>
              <a:rPr kumimoji="0" lang="sv-SE" sz="1050" b="0" i="0" u="none" strike="noStrike" kern="1200" cap="none" spc="0" normalizeH="0" baseline="0" noProof="0" dirty="0" err="1">
                <a:ln>
                  <a:noFill/>
                </a:ln>
                <a:solidFill>
                  <a:prstClr val="black"/>
                </a:solidFill>
                <a:effectLst/>
                <a:uLnTx/>
                <a:uFillTx/>
                <a:latin typeface="Calibri" panose="020F0502020204030204"/>
                <a:ea typeface="+mn-ea"/>
                <a:cs typeface="+mn-cs"/>
              </a:rPr>
              <a:t>www.fass.se</a:t>
            </a:r>
            <a:endPar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mn-cs"/>
              </a:rPr>
              <a:t>Baserad på produktresumé: 06/2025</a:t>
            </a:r>
          </a:p>
        </p:txBody>
      </p:sp>
      <p:sp>
        <p:nvSpPr>
          <p:cNvPr id="3" name="TextBox 2">
            <a:extLst>
              <a:ext uri="{FF2B5EF4-FFF2-40B4-BE49-F238E27FC236}">
                <a16:creationId xmlns:a16="http://schemas.microsoft.com/office/drawing/2014/main" id="{13C73636-8E41-F9A0-63D5-7D65DBFEB427}"/>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SE-TRO-0220 Date of preparation Sept 2025</a:t>
            </a:r>
          </a:p>
        </p:txBody>
      </p:sp>
    </p:spTree>
    <p:extLst>
      <p:ext uri="{BB962C8B-B14F-4D97-AF65-F5344CB8AC3E}">
        <p14:creationId xmlns:p14="http://schemas.microsoft.com/office/powerpoint/2010/main" val="91256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7CB0A9-3628-467A-AFB6-C5C9D1707BF5}"/>
              </a:ext>
            </a:extLst>
          </p:cNvPr>
          <p:cNvSpPr>
            <a:spLocks noGrp="1"/>
          </p:cNvSpPr>
          <p:nvPr>
            <p:ph type="body" sz="quarter" idx="10"/>
          </p:nvPr>
        </p:nvSpPr>
        <p:spPr>
          <a:xfrm>
            <a:off x="5346635" y="601663"/>
            <a:ext cx="6612003" cy="5654675"/>
          </a:xfrm>
        </p:spPr>
        <p:txBody>
          <a:bodyPr/>
          <a:lstStyle/>
          <a:p>
            <a:r>
              <a:rPr lang="en-US" sz="2400" b="1" dirty="0">
                <a:latin typeface="Trebuchet MS" panose="020B0603020202020204" pitchFamily="34" charset="0"/>
              </a:rPr>
              <a:t>Exploratory Circulating Tumor DNA Analysis in HR+/HER2- Metastatic Breast Cancer and Impact on Clinical Efficacy With Sacituzumab </a:t>
            </a:r>
            <a:r>
              <a:rPr lang="en-US" sz="2400" b="1" dirty="0" err="1">
                <a:latin typeface="Trebuchet MS" panose="020B0603020202020204" pitchFamily="34" charset="0"/>
              </a:rPr>
              <a:t>Govitecan</a:t>
            </a:r>
            <a:r>
              <a:rPr lang="en-US" sz="2400" b="1" dirty="0">
                <a:latin typeface="Trebuchet MS" panose="020B0603020202020204" pitchFamily="34" charset="0"/>
              </a:rPr>
              <a:t> in TROPiCS-02</a:t>
            </a:r>
          </a:p>
          <a:p>
            <a:r>
              <a:rPr lang="en-US" sz="1333" dirty="0">
                <a:latin typeface="Trebuchet MS" panose="020B0603020202020204" pitchFamily="34" charset="0"/>
              </a:rPr>
              <a:t>Hope S Rugo</a:t>
            </a:r>
            <a:r>
              <a:rPr lang="en-US" sz="1333" baseline="30000" dirty="0">
                <a:latin typeface="Trebuchet MS" panose="020B0603020202020204" pitchFamily="34" charset="0"/>
              </a:rPr>
              <a:t>1</a:t>
            </a:r>
            <a:r>
              <a:rPr lang="en-US" sz="1333" dirty="0">
                <a:latin typeface="Trebuchet MS" panose="020B0603020202020204" pitchFamily="34" charset="0"/>
              </a:rPr>
              <a:t>, Yi Zhang</a:t>
            </a:r>
            <a:r>
              <a:rPr lang="en-US" sz="1333" baseline="30000" dirty="0">
                <a:latin typeface="Trebuchet MS" panose="020B0603020202020204" pitchFamily="34" charset="0"/>
              </a:rPr>
              <a:t>2</a:t>
            </a:r>
            <a:r>
              <a:rPr lang="en-US" sz="1333" dirty="0">
                <a:latin typeface="Trebuchet MS" panose="020B0603020202020204" pitchFamily="34" charset="0"/>
              </a:rPr>
              <a:t>, Frederik Marmé</a:t>
            </a:r>
            <a:r>
              <a:rPr lang="en-US" sz="1333" baseline="30000" dirty="0">
                <a:latin typeface="Trebuchet MS" panose="020B0603020202020204" pitchFamily="34" charset="0"/>
              </a:rPr>
              <a:t>3</a:t>
            </a:r>
            <a:r>
              <a:rPr lang="en-US" sz="1333" dirty="0">
                <a:latin typeface="Trebuchet MS" panose="020B0603020202020204" pitchFamily="34" charset="0"/>
              </a:rPr>
              <a:t>, Peter Schmid</a:t>
            </a:r>
            <a:r>
              <a:rPr lang="en-US" sz="1333" baseline="30000" dirty="0">
                <a:latin typeface="Trebuchet MS" panose="020B0603020202020204" pitchFamily="34" charset="0"/>
              </a:rPr>
              <a:t>4</a:t>
            </a:r>
            <a:r>
              <a:rPr lang="en-US" sz="1333" dirty="0">
                <a:latin typeface="Trebuchet MS" panose="020B0603020202020204" pitchFamily="34" charset="0"/>
              </a:rPr>
              <a:t>, Javier Cortes</a:t>
            </a:r>
            <a:r>
              <a:rPr lang="en-US" sz="1333" baseline="30000" dirty="0">
                <a:latin typeface="Trebuchet MS" panose="020B0603020202020204" pitchFamily="34" charset="0"/>
              </a:rPr>
              <a:t>5</a:t>
            </a:r>
            <a:r>
              <a:rPr lang="en-US" sz="1333" dirty="0">
                <a:latin typeface="Trebuchet MS" panose="020B0603020202020204" pitchFamily="34" charset="0"/>
              </a:rPr>
              <a:t>, Sara M Tolaney</a:t>
            </a:r>
            <a:r>
              <a:rPr lang="en-US" sz="1333" baseline="30000" dirty="0">
                <a:latin typeface="Trebuchet MS" panose="020B0603020202020204" pitchFamily="34" charset="0"/>
              </a:rPr>
              <a:t>6</a:t>
            </a:r>
            <a:r>
              <a:rPr lang="en-US" sz="1333" dirty="0">
                <a:latin typeface="Trebuchet MS" panose="020B0603020202020204" pitchFamily="34" charset="0"/>
              </a:rPr>
              <a:t>, Shan Tang</a:t>
            </a:r>
            <a:r>
              <a:rPr lang="en-US" sz="1333" baseline="30000" dirty="0">
                <a:latin typeface="Trebuchet MS" panose="020B0603020202020204" pitchFamily="34" charset="0"/>
              </a:rPr>
              <a:t>7</a:t>
            </a:r>
            <a:r>
              <a:rPr lang="en-US" sz="1333" dirty="0">
                <a:latin typeface="Trebuchet MS" panose="020B0603020202020204" pitchFamily="34" charset="0"/>
              </a:rPr>
              <a:t>, Oh Kyu Yoon</a:t>
            </a:r>
            <a:r>
              <a:rPr lang="en-US" sz="1333" baseline="30000" dirty="0">
                <a:latin typeface="Trebuchet MS" panose="020B0603020202020204" pitchFamily="34" charset="0"/>
              </a:rPr>
              <a:t>7</a:t>
            </a:r>
            <a:r>
              <a:rPr lang="en-US" sz="1333" dirty="0">
                <a:latin typeface="Trebuchet MS" panose="020B0603020202020204" pitchFamily="34" charset="0"/>
              </a:rPr>
              <a:t>, Wendy Verret</a:t>
            </a:r>
            <a:r>
              <a:rPr lang="en-US" sz="1333" baseline="30000" dirty="0">
                <a:latin typeface="Trebuchet MS" panose="020B0603020202020204" pitchFamily="34" charset="0"/>
              </a:rPr>
              <a:t>8</a:t>
            </a:r>
            <a:r>
              <a:rPr lang="en-US" sz="1333" dirty="0">
                <a:latin typeface="Trebuchet MS" panose="020B0603020202020204" pitchFamily="34" charset="0"/>
              </a:rPr>
              <a:t>, Meghna Das Thakur</a:t>
            </a:r>
            <a:r>
              <a:rPr lang="en-US" sz="1333" baseline="30000" dirty="0">
                <a:latin typeface="Trebuchet MS" panose="020B0603020202020204" pitchFamily="34" charset="0"/>
              </a:rPr>
              <a:t>2</a:t>
            </a:r>
            <a:r>
              <a:rPr lang="en-US" sz="1333" dirty="0">
                <a:latin typeface="Trebuchet MS" panose="020B0603020202020204" pitchFamily="34" charset="0"/>
              </a:rPr>
              <a:t>, Aditya Bardia</a:t>
            </a:r>
            <a:r>
              <a:rPr lang="en-US" sz="1333" baseline="30000" dirty="0">
                <a:latin typeface="Trebuchet MS" panose="020B0603020202020204" pitchFamily="34" charset="0"/>
              </a:rPr>
              <a:t>9</a:t>
            </a:r>
          </a:p>
          <a:p>
            <a:r>
              <a:rPr lang="en-US" sz="667" baseline="30000" dirty="0">
                <a:latin typeface="Trebuchet MS" panose="020B0603020202020204" pitchFamily="34" charset="0"/>
              </a:rPr>
              <a:t>1</a:t>
            </a:r>
            <a:r>
              <a:rPr lang="en-US" sz="667" dirty="0">
                <a:latin typeface="Trebuchet MS" panose="020B0603020202020204" pitchFamily="34" charset="0"/>
              </a:rPr>
              <a:t>Department of Medicine, University of California San Francisco Helen Diller Family Comprehensive Cancer Center, San Francisco, CA, USA; </a:t>
            </a:r>
            <a:r>
              <a:rPr lang="en-US" sz="667" baseline="30000" dirty="0">
                <a:latin typeface="Trebuchet MS" panose="020B0603020202020204" pitchFamily="34" charset="0"/>
              </a:rPr>
              <a:t>2</a:t>
            </a:r>
            <a:r>
              <a:rPr lang="en-US" sz="667" dirty="0">
                <a:latin typeface="Trebuchet MS" panose="020B0603020202020204" pitchFamily="34" charset="0"/>
              </a:rPr>
              <a:t>Department of Biomarker Sciences &amp; Diagnostics, Gilead Sciences, Inc, Foster City, CA, USA; </a:t>
            </a:r>
            <a:r>
              <a:rPr lang="en-US" sz="667" baseline="30000" dirty="0">
                <a:latin typeface="Trebuchet MS" panose="020B0603020202020204" pitchFamily="34" charset="0"/>
              </a:rPr>
              <a:t>3</a:t>
            </a:r>
            <a:r>
              <a:rPr lang="en-US" sz="667" dirty="0">
                <a:latin typeface="Trebuchet MS" panose="020B0603020202020204" pitchFamily="34" charset="0"/>
              </a:rPr>
              <a:t>Department of Gynecologic Oncology, </a:t>
            </a:r>
            <a:r>
              <a:rPr lang="en-US" sz="667" dirty="0" err="1">
                <a:latin typeface="Trebuchet MS" panose="020B0603020202020204" pitchFamily="34" charset="0"/>
              </a:rPr>
              <a:t>Universitatsmedizin</a:t>
            </a:r>
            <a:r>
              <a:rPr lang="en-US" sz="667" dirty="0">
                <a:latin typeface="Trebuchet MS" panose="020B0603020202020204" pitchFamily="34" charset="0"/>
              </a:rPr>
              <a:t> Mannheim, Heidelberg, Germany; </a:t>
            </a:r>
            <a:r>
              <a:rPr lang="en-US" sz="667" baseline="30000" dirty="0">
                <a:latin typeface="Trebuchet MS" panose="020B0603020202020204" pitchFamily="34" charset="0"/>
              </a:rPr>
              <a:t>4</a:t>
            </a:r>
            <a:r>
              <a:rPr lang="en-US" sz="667" dirty="0">
                <a:latin typeface="Trebuchet MS" panose="020B0603020202020204" pitchFamily="34" charset="0"/>
              </a:rPr>
              <a:t>Medical Oncology, Bart's Cancer Institute, Queen Mary University of London, London, UK; </a:t>
            </a:r>
            <a:r>
              <a:rPr lang="en-US" sz="667" baseline="30000" dirty="0">
                <a:latin typeface="Trebuchet MS" panose="020B0603020202020204" pitchFamily="34" charset="0"/>
              </a:rPr>
              <a:t>5</a:t>
            </a:r>
            <a:r>
              <a:rPr lang="en-US" sz="667" dirty="0">
                <a:latin typeface="Trebuchet MS" panose="020B0603020202020204" pitchFamily="34" charset="0"/>
              </a:rPr>
              <a:t>Department of Medicine, Oncology Department, International Breast Cancer Center (IBCC), Pangaea Oncology, </a:t>
            </a:r>
            <a:r>
              <a:rPr lang="en-US" sz="667" dirty="0" err="1">
                <a:latin typeface="Trebuchet MS" panose="020B0603020202020204" pitchFamily="34" charset="0"/>
              </a:rPr>
              <a:t>Quironsalud</a:t>
            </a:r>
            <a:r>
              <a:rPr lang="en-US" sz="667" dirty="0">
                <a:latin typeface="Trebuchet MS" panose="020B0603020202020204" pitchFamily="34" charset="0"/>
              </a:rPr>
              <a:t> Group, Barcelona, Spain &amp; Universidad </a:t>
            </a:r>
            <a:r>
              <a:rPr lang="en-US" sz="667" dirty="0" err="1">
                <a:latin typeface="Trebuchet MS" panose="020B0603020202020204" pitchFamily="34" charset="0"/>
              </a:rPr>
              <a:t>Europea</a:t>
            </a:r>
            <a:r>
              <a:rPr lang="en-US" sz="667" dirty="0">
                <a:latin typeface="Trebuchet MS" panose="020B0603020202020204" pitchFamily="34" charset="0"/>
              </a:rPr>
              <a:t> de Madrid, Madrid, Spain; </a:t>
            </a:r>
            <a:r>
              <a:rPr lang="en-US" sz="667" baseline="30000" dirty="0">
                <a:latin typeface="Trebuchet MS" panose="020B0603020202020204" pitchFamily="34" charset="0"/>
              </a:rPr>
              <a:t>6</a:t>
            </a:r>
            <a:r>
              <a:rPr lang="en-US" sz="667" dirty="0">
                <a:latin typeface="Trebuchet MS" panose="020B0603020202020204" pitchFamily="34" charset="0"/>
              </a:rPr>
              <a:t>Department of Medical Oncology, Dana-Farber Cancer Institute, Harvard Medical School, Boston, MA, USA; </a:t>
            </a:r>
            <a:r>
              <a:rPr lang="en-US" sz="667" baseline="30000" dirty="0">
                <a:latin typeface="Trebuchet MS" panose="020B0603020202020204" pitchFamily="34" charset="0"/>
              </a:rPr>
              <a:t>7</a:t>
            </a:r>
            <a:r>
              <a:rPr lang="en-US" sz="667" dirty="0">
                <a:latin typeface="Trebuchet MS" panose="020B0603020202020204" pitchFamily="34" charset="0"/>
              </a:rPr>
              <a:t>Department of Clinical Bioinformatics &amp; Exploratory Analytics, Gilead Sciences, Inc, Foster City, CA, USA; </a:t>
            </a:r>
            <a:r>
              <a:rPr lang="en-US" sz="667" baseline="30000" dirty="0">
                <a:latin typeface="Trebuchet MS" panose="020B0603020202020204" pitchFamily="34" charset="0"/>
              </a:rPr>
              <a:t>8</a:t>
            </a:r>
            <a:r>
              <a:rPr lang="en-US" sz="667" dirty="0">
                <a:latin typeface="Trebuchet MS" panose="020B0603020202020204" pitchFamily="34" charset="0"/>
              </a:rPr>
              <a:t>Department of Clinical Development, Gilead Sciences, Inc, Foster City, CA, USA; </a:t>
            </a:r>
            <a:r>
              <a:rPr lang="en-US" sz="667" baseline="30000" dirty="0">
                <a:latin typeface="Trebuchet MS" panose="020B0603020202020204" pitchFamily="34" charset="0"/>
              </a:rPr>
              <a:t>9</a:t>
            </a:r>
            <a:r>
              <a:rPr lang="en-US" sz="667" dirty="0">
                <a:latin typeface="Trebuchet MS" panose="020B0603020202020204" pitchFamily="34" charset="0"/>
              </a:rPr>
              <a:t>Department of Medical Oncology, University of California Los Angeles, Jonsson Comprehensive Cancer Center, Los Angeles, CA, USA</a:t>
            </a:r>
          </a:p>
          <a:p>
            <a:endParaRPr lang="en-US" sz="800" dirty="0"/>
          </a:p>
        </p:txBody>
      </p:sp>
      <p:sp>
        <p:nvSpPr>
          <p:cNvPr id="2" name="Slide Number Placeholder 5">
            <a:extLst>
              <a:ext uri="{FF2B5EF4-FFF2-40B4-BE49-F238E27FC236}">
                <a16:creationId xmlns:a16="http://schemas.microsoft.com/office/drawing/2014/main" id="{0D98E4BD-E5B7-D637-A33C-5B3AAE544270}"/>
              </a:ext>
            </a:extLst>
          </p:cNvPr>
          <p:cNvSpPr txBox="1">
            <a:spLocks/>
          </p:cNvSpPr>
          <p:nvPr/>
        </p:nvSpPr>
        <p:spPr>
          <a:xfrm>
            <a:off x="4700337" y="6577071"/>
            <a:ext cx="313265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787A7E"/>
                </a:solidFill>
                <a:latin typeface="Trebuchet MS" panose="020B0703020202090204" pitchFamily="34" charset="0"/>
              </a:rPr>
              <a:t>External Use and Distribution </a:t>
            </a:r>
          </a:p>
          <a:p>
            <a:pPr algn="ctr"/>
            <a:r>
              <a:rPr lang="en-US" b="0" i="0" dirty="0">
                <a:solidFill>
                  <a:srgbClr val="787A7E"/>
                </a:solidFill>
                <a:effectLst/>
                <a:latin typeface="Trebuchet MS" panose="020B0603020202020204" pitchFamily="34" charset="0"/>
              </a:rPr>
              <a:t>SE-TRO-0220 Date of preparation Sept 2025</a:t>
            </a:r>
            <a:endParaRPr lang="en-US"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336785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2">
            <a:extLst>
              <a:ext uri="{FF2B5EF4-FFF2-40B4-BE49-F238E27FC236}">
                <a16:creationId xmlns:a16="http://schemas.microsoft.com/office/drawing/2014/main" id="{52AFC5B8-D8A0-4315-8687-6CA6916B7B1E}"/>
              </a:ext>
            </a:extLst>
          </p:cNvPr>
          <p:cNvSpPr txBox="1">
            <a:spLocks/>
          </p:cNvSpPr>
          <p:nvPr/>
        </p:nvSpPr>
        <p:spPr>
          <a:xfrm>
            <a:off x="592138" y="315200"/>
            <a:ext cx="11007727" cy="789701"/>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Introduction &amp; Objectives</a:t>
            </a:r>
            <a:r>
              <a:rPr kumimoji="0" lang="en-GB"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1-8</a:t>
            </a:r>
          </a:p>
        </p:txBody>
      </p:sp>
      <p:sp>
        <p:nvSpPr>
          <p:cNvPr id="5" name="TextBox 4">
            <a:extLst>
              <a:ext uri="{FF2B5EF4-FFF2-40B4-BE49-F238E27FC236}">
                <a16:creationId xmlns:a16="http://schemas.microsoft.com/office/drawing/2014/main" id="{362CC5E6-5975-4198-8646-F3291D57336B}"/>
              </a:ext>
            </a:extLst>
          </p:cNvPr>
          <p:cNvSpPr txBox="1"/>
          <p:nvPr/>
        </p:nvSpPr>
        <p:spPr>
          <a:xfrm>
            <a:off x="665163" y="914151"/>
            <a:ext cx="10934700" cy="4124206"/>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Sacituzumab govitecan (SG) is a Trop-2–directed antibody-drug conjugate that delivers a potent payload, SN-38, into tumor cells</a:t>
            </a:r>
            <a:r>
              <a:rPr kumimoji="0" lang="en-US" sz="18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rPr>
              <a:t>1</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The phase 3, open-label, randomized TROPiCS-02 study (NCT03901339) demonstrated significant improvement of progression-free survival (PFS; HR, 0.66; 95% CI, 0.53-0.83; P = .0003) and overall survival (OS; HR for death, 0.79; 95% CI, 0.65-0.96; P = .020) with SG over chemotherapy in patients with pretreated hormone receptor-positive/human epidermal growth factor receptor-negative (HR+/HER2– [HER2 immunohistochemistry 0, 1+, or 2+/in situ hybridization-negative]) locally recurrent inoperable or metastatic breast cancer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mBC</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a:t>
            </a:r>
            <a:r>
              <a:rPr kumimoji="0" lang="en-US" sz="18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rPr>
              <a:t>2,3</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Circulating tumor DNA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is an indicator of treatment outcome and risk of progression in mBC</a:t>
            </a:r>
            <a:r>
              <a:rPr kumimoji="0" lang="en-US" sz="18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rPr>
              <a:t>4-7</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a:ln>
                  <a:noFill/>
                </a:ln>
                <a:solidFill>
                  <a:srgbClr val="54565B"/>
                </a:solidFill>
                <a:effectLst/>
                <a:uLnTx/>
                <a:uFillTx/>
                <a:latin typeface="Trebuchet MS" panose="020B0603020202020204"/>
                <a:ea typeface="+mn-ea"/>
                <a:cs typeface="Arial"/>
                <a:sym typeface="Arial"/>
              </a:rPr>
              <a:t>Objective: </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To assess the prognostic value of </a:t>
            </a:r>
            <a:r>
              <a:rPr kumimoji="0" lang="en-US" sz="1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in an exploratory analysis from the TROPiCS-02 study</a:t>
            </a:r>
            <a:r>
              <a:rPr kumimoji="0" lang="en-US" sz="18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rPr>
              <a:t>8</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endParaRP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endParaRPr>
          </a:p>
        </p:txBody>
      </p:sp>
      <p:sp>
        <p:nvSpPr>
          <p:cNvPr id="3" name="TextBox 2">
            <a:extLst>
              <a:ext uri="{FF2B5EF4-FFF2-40B4-BE49-F238E27FC236}">
                <a16:creationId xmlns:a16="http://schemas.microsoft.com/office/drawing/2014/main" id="{DD3F5EBD-7483-8FAF-C04E-BB2A8AD711C3}"/>
              </a:ext>
            </a:extLst>
          </p:cNvPr>
          <p:cNvSpPr txBox="1"/>
          <p:nvPr/>
        </p:nvSpPr>
        <p:spPr>
          <a:xfrm>
            <a:off x="630237" y="5884653"/>
            <a:ext cx="9439275" cy="95410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CI, confidence interval;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circulating tumor DNA; HER-, human epidermal growth receptor-negative; HR, hazard ratio; HR+, hormone receptor-positive;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mBC</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metastatic breast cancer; OS, overall survival; PFS, progression-free survival; Trop-2, Trophoblast cell surface antigen 2; SG, Sacituzumab govitecan.</a:t>
            </a:r>
            <a:br>
              <a:rPr kumimoji="0" lang="en-US"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b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Starodub AN, et al. Clin Cancer Res. 2015;21:3870-8;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2.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Lancet. 2023;402:1423-33;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3.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J Clin Oncol. 2022;40:3365-3376;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4.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Dawson S-J,et al. N Engl J Med. 2013;368:1199-209;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5.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Pascual J, et al. Clin Cancer Res. 2023;29:4166-4177;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6.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Martens GA, et al. ESMO Open. 2024;9:102235;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7.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Martínez-Sáez O, et al. NPJ Breast Cancer. 2021;7:8;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8.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endParaRPr>
          </a:p>
        </p:txBody>
      </p:sp>
    </p:spTree>
    <p:extLst>
      <p:ext uri="{BB962C8B-B14F-4D97-AF65-F5344CB8AC3E}">
        <p14:creationId xmlns:p14="http://schemas.microsoft.com/office/powerpoint/2010/main" val="42271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2">
            <a:extLst>
              <a:ext uri="{FF2B5EF4-FFF2-40B4-BE49-F238E27FC236}">
                <a16:creationId xmlns:a16="http://schemas.microsoft.com/office/drawing/2014/main" id="{59451973-594A-418B-9E32-5B452FCE6099}"/>
              </a:ext>
            </a:extLst>
          </p:cNvPr>
          <p:cNvSpPr txBox="1">
            <a:spLocks/>
          </p:cNvSpPr>
          <p:nvPr/>
        </p:nvSpPr>
        <p:spPr>
          <a:xfrm>
            <a:off x="592138" y="315200"/>
            <a:ext cx="11007727" cy="789701"/>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Methods</a:t>
            </a:r>
            <a:r>
              <a:rPr kumimoji="0" lang="en-GB"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1,2</a:t>
            </a:r>
          </a:p>
        </p:txBody>
      </p:sp>
      <p:sp>
        <p:nvSpPr>
          <p:cNvPr id="3" name="TextBox 2">
            <a:extLst>
              <a:ext uri="{FF2B5EF4-FFF2-40B4-BE49-F238E27FC236}">
                <a16:creationId xmlns:a16="http://schemas.microsoft.com/office/drawing/2014/main" id="{F301A2C2-87B4-45B0-BF43-616B537DFDB9}"/>
              </a:ext>
            </a:extLst>
          </p:cNvPr>
          <p:cNvSpPr txBox="1"/>
          <p:nvPr/>
        </p:nvSpPr>
        <p:spPr>
          <a:xfrm>
            <a:off x="647701" y="937608"/>
            <a:ext cx="10934700" cy="3493264"/>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Patients were randomized 1:1 to receive SG or physician’s choice of chemotherapy until disease progression, unacceptable toxicity, consent withdrawal, or per investigator’s decision as previously described</a:t>
            </a:r>
            <a:r>
              <a:rPr kumimoji="0" lang="en-US" sz="1700" b="0" i="0" u="none" strike="noStrike" kern="1200" cap="none" spc="0" normalizeH="0" baseline="30000" noProof="0">
                <a:ln>
                  <a:noFill/>
                </a:ln>
                <a:solidFill>
                  <a:srgbClr val="54565B"/>
                </a:solidFill>
                <a:effectLst/>
                <a:uLnTx/>
                <a:uFillTx/>
                <a:latin typeface="Trebuchet MS" panose="020B0603020202020204"/>
                <a:ea typeface="+mn-ea"/>
                <a:cs typeface="Arial"/>
                <a:sym typeface="Arial"/>
              </a:rPr>
              <a:t>1</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Longitudinal plasma samples were collected at baseline (BSL) and cycle 2 day 1 (C2D1), and samples were tested at Guardant Health using Infinity RUO ctDNA panel</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54565B"/>
                </a:solidFill>
                <a:effectLst/>
                <a:uLnTx/>
                <a:uFillTx/>
                <a:latin typeface="ArialMT"/>
                <a:ea typeface="+mn-ea"/>
                <a:cs typeface="+mn-cs"/>
              </a:rPr>
              <a:t>Variant allele fraction (VAF) for each detected ctDNA variant was determined by ratio of variant allele reads to total reads at that position; </a:t>
            </a:r>
            <a:r>
              <a:rPr kumimoji="0" lang="en-US" sz="1800" b="0" i="0" u="none" strike="noStrike" kern="1200" cap="none" spc="0" normalizeH="0" baseline="0" noProof="0" err="1">
                <a:ln>
                  <a:noFill/>
                </a:ln>
                <a:solidFill>
                  <a:srgbClr val="54565B"/>
                </a:solidFill>
                <a:effectLst/>
                <a:uLnTx/>
                <a:uFillTx/>
                <a:latin typeface="ArialMT"/>
                <a:ea typeface="+mn-ea"/>
                <a:cs typeface="+mn-cs"/>
              </a:rPr>
              <a:t>meanVAF</a:t>
            </a:r>
            <a:r>
              <a:rPr kumimoji="0" lang="en-US" sz="1800" b="0" i="0" u="none" strike="noStrike" kern="1200" cap="none" spc="0" normalizeH="0" baseline="0" noProof="0">
                <a:ln>
                  <a:noFill/>
                </a:ln>
                <a:solidFill>
                  <a:srgbClr val="54565B"/>
                </a:solidFill>
                <a:effectLst/>
                <a:uLnTx/>
                <a:uFillTx/>
                <a:latin typeface="ArialMT"/>
                <a:ea typeface="+mn-ea"/>
                <a:cs typeface="+mn-cs"/>
              </a:rPr>
              <a:t> for each sample was computed by averaging somatic single nucleotide variants (SNVs), indels, and fusions that met variant inclusion criteria: % reduction in </a:t>
            </a:r>
            <a:r>
              <a:rPr kumimoji="0" lang="en-US" sz="1800" b="0" i="0" u="none" strike="noStrike" kern="1200" cap="none" spc="0" normalizeH="0" baseline="0" noProof="0" err="1">
                <a:ln>
                  <a:noFill/>
                </a:ln>
                <a:solidFill>
                  <a:srgbClr val="54565B"/>
                </a:solidFill>
                <a:effectLst/>
                <a:uLnTx/>
                <a:uFillTx/>
                <a:latin typeface="ArialMT"/>
                <a:ea typeface="+mn-ea"/>
                <a:cs typeface="+mn-cs"/>
              </a:rPr>
              <a:t>meanVAF</a:t>
            </a:r>
            <a:r>
              <a:rPr kumimoji="0" lang="en-US" sz="1800" b="0" i="0" u="none" strike="noStrike" kern="1200" cap="none" spc="0" normalizeH="0" baseline="0" noProof="0">
                <a:ln>
                  <a:noFill/>
                </a:ln>
                <a:solidFill>
                  <a:srgbClr val="54565B"/>
                </a:solidFill>
                <a:effectLst/>
                <a:uLnTx/>
                <a:uFillTx/>
                <a:latin typeface="ArialMT"/>
                <a:ea typeface="+mn-ea"/>
                <a:cs typeface="+mn-cs"/>
              </a:rPr>
              <a:t> = (meanVAF</a:t>
            </a:r>
            <a:r>
              <a:rPr kumimoji="0" lang="en-US" sz="1100" b="0" i="0" u="none" strike="noStrike" kern="1200" cap="none" spc="0" normalizeH="0" baseline="0" noProof="0">
                <a:ln>
                  <a:noFill/>
                </a:ln>
                <a:solidFill>
                  <a:srgbClr val="54565B"/>
                </a:solidFill>
                <a:effectLst/>
                <a:uLnTx/>
                <a:uFillTx/>
                <a:latin typeface="ArialMT"/>
                <a:ea typeface="+mn-ea"/>
                <a:cs typeface="+mn-cs"/>
              </a:rPr>
              <a:t>C2D1 </a:t>
            </a:r>
            <a:r>
              <a:rPr kumimoji="0" lang="en-US" sz="1800" b="0" i="0" u="none" strike="noStrike" kern="1200" cap="none" spc="0" normalizeH="0" baseline="0" noProof="0">
                <a:ln>
                  <a:noFill/>
                </a:ln>
                <a:solidFill>
                  <a:srgbClr val="54565B"/>
                </a:solidFill>
                <a:effectLst/>
                <a:uLnTx/>
                <a:uFillTx/>
                <a:latin typeface="ArialMT"/>
                <a:ea typeface="+mn-ea"/>
                <a:cs typeface="+mn-cs"/>
              </a:rPr>
              <a:t>– </a:t>
            </a:r>
            <a:r>
              <a:rPr kumimoji="0" lang="en-US" sz="1800" b="0" i="0" u="none" strike="noStrike" kern="1200" cap="none" spc="0" normalizeH="0" baseline="0" noProof="0" err="1">
                <a:ln>
                  <a:noFill/>
                </a:ln>
                <a:solidFill>
                  <a:srgbClr val="54565B"/>
                </a:solidFill>
                <a:effectLst/>
                <a:uLnTx/>
                <a:uFillTx/>
                <a:latin typeface="ArialMT"/>
                <a:ea typeface="+mn-ea"/>
                <a:cs typeface="+mn-cs"/>
              </a:rPr>
              <a:t>meanVAF</a:t>
            </a:r>
            <a:r>
              <a:rPr kumimoji="0" lang="en-US" sz="1100" b="0" i="0" u="none" strike="noStrike" kern="1200" cap="none" spc="0" normalizeH="0" baseline="0" noProof="0" err="1">
                <a:ln>
                  <a:noFill/>
                </a:ln>
                <a:solidFill>
                  <a:srgbClr val="54565B"/>
                </a:solidFill>
                <a:effectLst/>
                <a:uLnTx/>
                <a:uFillTx/>
                <a:latin typeface="ArialMT"/>
                <a:ea typeface="+mn-ea"/>
                <a:cs typeface="+mn-cs"/>
              </a:rPr>
              <a:t>Baseline</a:t>
            </a:r>
            <a:r>
              <a:rPr kumimoji="0" lang="en-US" sz="1800" b="0" i="0" u="none" strike="noStrike" kern="1200" cap="none" spc="0" normalizeH="0" baseline="0" noProof="0">
                <a:ln>
                  <a:noFill/>
                </a:ln>
                <a:solidFill>
                  <a:srgbClr val="54565B"/>
                </a:solidFill>
                <a:effectLst/>
                <a:uLnTx/>
                <a:uFillTx/>
                <a:latin typeface="ArialMT"/>
                <a:ea typeface="+mn-ea"/>
                <a:cs typeface="+mn-cs"/>
              </a:rPr>
              <a:t>)/</a:t>
            </a:r>
            <a:r>
              <a:rPr kumimoji="0" lang="en-US" sz="1800" b="0" i="0" u="none" strike="noStrike" kern="1200" cap="none" spc="0" normalizeH="0" baseline="0" noProof="0" err="1">
                <a:ln>
                  <a:noFill/>
                </a:ln>
                <a:solidFill>
                  <a:srgbClr val="54565B"/>
                </a:solidFill>
                <a:effectLst/>
                <a:uLnTx/>
                <a:uFillTx/>
                <a:latin typeface="ArialMT"/>
                <a:ea typeface="+mn-ea"/>
                <a:cs typeface="+mn-cs"/>
              </a:rPr>
              <a:t>meanVAF</a:t>
            </a:r>
            <a:r>
              <a:rPr kumimoji="0" lang="en-US" sz="1100" b="0" i="0" u="none" strike="noStrike" kern="1200" cap="none" spc="0" normalizeH="0" baseline="0" noProof="0" err="1">
                <a:ln>
                  <a:noFill/>
                </a:ln>
                <a:solidFill>
                  <a:srgbClr val="54565B"/>
                </a:solidFill>
                <a:effectLst/>
                <a:uLnTx/>
                <a:uFillTx/>
                <a:latin typeface="ArialMT"/>
                <a:ea typeface="+mn-ea"/>
                <a:cs typeface="+mn-cs"/>
              </a:rPr>
              <a:t>Baseline</a:t>
            </a:r>
            <a:endParaRPr kumimoji="0" lang="en-US" sz="1100" b="0" i="0" u="none" strike="noStrike" kern="1200" cap="none" spc="0" normalizeH="0" baseline="0" noProof="0">
              <a:ln>
                <a:noFill/>
              </a:ln>
              <a:solidFill>
                <a:srgbClr val="54565B"/>
              </a:solidFill>
              <a:effectLst/>
              <a:uLnTx/>
              <a:uFillTx/>
              <a:latin typeface="ArialMT"/>
              <a:ea typeface="+mn-ea"/>
              <a:cs typeface="+mn-cs"/>
            </a:endParaRP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7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Baseline </a:t>
            </a:r>
            <a:r>
              <a:rPr kumimoji="0" lang="en-US" sz="17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7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and percent reduction of </a:t>
            </a:r>
            <a:r>
              <a:rPr kumimoji="0" lang="en-US" sz="17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7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from baseline to C2D1 were analyzed to determine their association with clinical outcomes, including PFS, OS, and best overall response</a:t>
            </a:r>
          </a:p>
        </p:txBody>
      </p:sp>
      <p:sp>
        <p:nvSpPr>
          <p:cNvPr id="6" name="TextBox 5">
            <a:extLst>
              <a:ext uri="{FF2B5EF4-FFF2-40B4-BE49-F238E27FC236}">
                <a16:creationId xmlns:a16="http://schemas.microsoft.com/office/drawing/2014/main" id="{744EBAE0-6676-122C-C230-5D08BE5C13EE}"/>
              </a:ext>
            </a:extLst>
          </p:cNvPr>
          <p:cNvSpPr txBox="1"/>
          <p:nvPr/>
        </p:nvSpPr>
        <p:spPr>
          <a:xfrm>
            <a:off x="630237" y="5884654"/>
            <a:ext cx="943927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BSL, baseline; C2D1, cycle 2 day 1;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circulating tumor DNA; OS, overall survival; PFS, progression-free survival; SG, Sacituzumab govitecan; SNV, single nucleotide variants; VAF, variant allele fraction. </a:t>
            </a:r>
            <a:br>
              <a:rPr kumimoji="0" lang="en-US"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b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Lancet. 2023;402: 1423-33; </a:t>
            </a: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2.</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Rugo HS, et al. Exploratory Circulating Tumor DNA Analysis in HR+/HER2- Metastatic Breast Cancer and Impact on Clinical Efficacy With Sacituzumab Govitecan in TROPiCS-02. Presented at ESMO 2024. Poster #FPN 412P.</a:t>
            </a:r>
          </a:p>
        </p:txBody>
      </p:sp>
    </p:spTree>
    <p:extLst>
      <p:ext uri="{BB962C8B-B14F-4D97-AF65-F5344CB8AC3E}">
        <p14:creationId xmlns:p14="http://schemas.microsoft.com/office/powerpoint/2010/main" val="42440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2">
            <a:extLst>
              <a:ext uri="{FF2B5EF4-FFF2-40B4-BE49-F238E27FC236}">
                <a16:creationId xmlns:a16="http://schemas.microsoft.com/office/drawing/2014/main" id="{59451973-594A-418B-9E32-5B452FCE6099}"/>
              </a:ext>
            </a:extLst>
          </p:cNvPr>
          <p:cNvSpPr txBox="1">
            <a:spLocks/>
          </p:cNvSpPr>
          <p:nvPr/>
        </p:nvSpPr>
        <p:spPr>
          <a:xfrm>
            <a:off x="592138" y="315200"/>
            <a:ext cx="11007727" cy="789701"/>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Results - Baseline Characteristics</a:t>
            </a:r>
            <a:r>
              <a:rPr kumimoji="0" lang="en-US"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a:t>
            </a:r>
          </a:p>
        </p:txBody>
      </p:sp>
      <p:sp>
        <p:nvSpPr>
          <p:cNvPr id="3" name="TextBox 2">
            <a:extLst>
              <a:ext uri="{FF2B5EF4-FFF2-40B4-BE49-F238E27FC236}">
                <a16:creationId xmlns:a16="http://schemas.microsoft.com/office/drawing/2014/main" id="{F301A2C2-87B4-45B0-BF43-616B537DFDB9}"/>
              </a:ext>
            </a:extLst>
          </p:cNvPr>
          <p:cNvSpPr txBox="1"/>
          <p:nvPr/>
        </p:nvSpPr>
        <p:spPr>
          <a:xfrm>
            <a:off x="152774" y="1448168"/>
            <a:ext cx="4114423" cy="4370427"/>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Baseline characteristics were comparable in the intent-to-treat (ITT) population and the population with available ctDNA data </a:t>
            </a:r>
            <a:b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br>
            <a:r>
              <a:rPr kumimoji="0" lang="en-US" sz="14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Table 1</a:t>
            </a:r>
            <a:r>
              <a:rPr kumimoji="0" lang="en-US" sz="14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Chemotherapy regimens used in the chemotherapy group were balanced between the ITT and ctDNA populations</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PFS and OS were similar in the ITT and ctDNA populations, respectively</a:t>
            </a:r>
          </a:p>
          <a:p>
            <a:pPr marL="569899" marR="0" lvl="0" indent="-285744" algn="l" defTabSz="914377" rtl="0" eaLnBrk="1" fontAlgn="auto" latinLnBrk="0" hangingPunct="1">
              <a:lnSpc>
                <a:spcPct val="100000"/>
              </a:lnSpc>
              <a:spcBef>
                <a:spcPts val="0"/>
              </a:spcBef>
              <a:spcAft>
                <a:spcPts val="1200"/>
              </a:spcAft>
              <a:buClrTx/>
              <a:buSzTx/>
              <a:buFont typeface="Trebuchet MS" panose="020B0603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Median PFS: 5.5 </a:t>
            </a:r>
            <a:r>
              <a:rPr kumimoji="0" lang="en-US" sz="14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mo</a:t>
            </a: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(95% CI, 4.2-7.0) vs 5.3 </a:t>
            </a:r>
            <a:r>
              <a:rPr kumimoji="0" lang="en-US" sz="14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mo</a:t>
            </a: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(95% CI, 4.1-6.9) for SG and 4.0 </a:t>
            </a:r>
            <a:r>
              <a:rPr kumimoji="0" lang="en-US" sz="14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mo</a:t>
            </a: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(95% CI, 3.1-4.4) vs 4.1 </a:t>
            </a:r>
            <a:r>
              <a:rPr kumimoji="0" lang="en-US" sz="14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mo</a:t>
            </a: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(95% CI, 2.8-5.6) for chemotherapy</a:t>
            </a:r>
          </a:p>
          <a:p>
            <a:pPr marL="569899" marR="0" lvl="0" indent="-285744" algn="l" defTabSz="914377" rtl="0" eaLnBrk="1" fontAlgn="auto" latinLnBrk="0" hangingPunct="1">
              <a:lnSpc>
                <a:spcPct val="100000"/>
              </a:lnSpc>
              <a:spcBef>
                <a:spcPts val="0"/>
              </a:spcBef>
              <a:spcAft>
                <a:spcPts val="1200"/>
              </a:spcAft>
              <a:buClrTx/>
              <a:buSzTx/>
              <a:buFont typeface="Trebuchet MS" panose="020B0603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Median OS: 14.4 mo (95% CI, 13.0-15.7) vs 14.5 mo (95% CI, 11.9-17.5) for SG and 11.2 mo (95% CI, 10.1-12.7) vs 12.1 mo (95% CI, 10.1-13.6) for chemotherapy</a:t>
            </a:r>
          </a:p>
        </p:txBody>
      </p:sp>
      <p:sp>
        <p:nvSpPr>
          <p:cNvPr id="5" name="TextBox 4">
            <a:extLst>
              <a:ext uri="{FF2B5EF4-FFF2-40B4-BE49-F238E27FC236}">
                <a16:creationId xmlns:a16="http://schemas.microsoft.com/office/drawing/2014/main" id="{DDA8CF59-93C9-512D-A25B-6F29D24E0873}"/>
              </a:ext>
            </a:extLst>
          </p:cNvPr>
          <p:cNvSpPr txBox="1"/>
          <p:nvPr/>
        </p:nvSpPr>
        <p:spPr>
          <a:xfrm>
            <a:off x="630237" y="5884654"/>
            <a:ext cx="9439275"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err="1">
                <a:ln>
                  <a:noFill/>
                </a:ln>
                <a:solidFill>
                  <a:srgbClr val="54565B"/>
                </a:solidFill>
                <a:effectLst/>
                <a:uLnTx/>
                <a:uFillTx/>
                <a:latin typeface="Trebuchet MS" panose="020B0603020202020204"/>
                <a:ea typeface="+mn-ea"/>
                <a:cs typeface="Arial"/>
                <a:sym typeface="Arial"/>
              </a:rPr>
              <a:t>a</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Not</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reported in ITT, SG, n = 69; chemotherapy, n = 70; in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SG, n = 34; chemotherapy, n = 32. Other race in ITT, chemotherapy, n = 5; in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chemotherapy, n = 2. </a:t>
            </a:r>
            <a:r>
              <a:rPr kumimoji="0" lang="en-US" sz="800" b="0" i="0" u="none" strike="noStrike" kern="1200" cap="none" spc="0" normalizeH="0" baseline="30000" noProof="0" err="1">
                <a:ln>
                  <a:noFill/>
                </a:ln>
                <a:solidFill>
                  <a:srgbClr val="54565B"/>
                </a:solidFill>
                <a:effectLst/>
                <a:uLnTx/>
                <a:uFillTx/>
                <a:latin typeface="Trebuchet MS" panose="020B0603020202020204"/>
                <a:ea typeface="+mn-ea"/>
                <a:cs typeface="Arial"/>
                <a:sym typeface="Arial"/>
              </a:rPr>
              <a:t>b</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Missing</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in ITT, SG, n = 5; chemotherapy, n = 3; in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SG, n = 0; chemotherapy, n = 1.</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BMI, body mass index; CDK4/6i, cyclin-dependent kinase 4/6 inhibitor; CI, confidence interval;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ctDNA</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circulating tumor DNA; ECOG PS, Eastern Cooperative Oncology Group performance status; IQR, interquartile range; ITT, intent-to-treat;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mo</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months; OS, overall survival; PFS, progression-free survival; SG, Sacituzumab govitecan; vs, versus.</a:t>
            </a:r>
            <a:b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b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graphicFrame>
        <p:nvGraphicFramePr>
          <p:cNvPr id="6" name="Table 5">
            <a:extLst>
              <a:ext uri="{FF2B5EF4-FFF2-40B4-BE49-F238E27FC236}">
                <a16:creationId xmlns:a16="http://schemas.microsoft.com/office/drawing/2014/main" id="{0B855BE8-9198-98E9-C609-F21801A588DA}"/>
              </a:ext>
            </a:extLst>
          </p:cNvPr>
          <p:cNvGraphicFramePr>
            <a:graphicFrameLocks noGrp="1"/>
          </p:cNvGraphicFramePr>
          <p:nvPr/>
        </p:nvGraphicFramePr>
        <p:xfrm>
          <a:off x="4495800" y="969840"/>
          <a:ext cx="7438651" cy="4701900"/>
        </p:xfrm>
        <a:graphic>
          <a:graphicData uri="http://schemas.openxmlformats.org/drawingml/2006/table">
            <a:tbl>
              <a:tblPr firstRow="1" bandRow="1">
                <a:tableStyleId>{2D5ABB26-0587-4C30-8999-92F81FD0307C}</a:tableStyleId>
              </a:tblPr>
              <a:tblGrid>
                <a:gridCol w="2363343">
                  <a:extLst>
                    <a:ext uri="{9D8B030D-6E8A-4147-A177-3AD203B41FA5}">
                      <a16:colId xmlns:a16="http://schemas.microsoft.com/office/drawing/2014/main" val="367908585"/>
                    </a:ext>
                  </a:extLst>
                </a:gridCol>
                <a:gridCol w="1050139">
                  <a:extLst>
                    <a:ext uri="{9D8B030D-6E8A-4147-A177-3AD203B41FA5}">
                      <a16:colId xmlns:a16="http://schemas.microsoft.com/office/drawing/2014/main" val="1884071003"/>
                    </a:ext>
                  </a:extLst>
                </a:gridCol>
                <a:gridCol w="1487514">
                  <a:extLst>
                    <a:ext uri="{9D8B030D-6E8A-4147-A177-3AD203B41FA5}">
                      <a16:colId xmlns:a16="http://schemas.microsoft.com/office/drawing/2014/main" val="3848026802"/>
                    </a:ext>
                  </a:extLst>
                </a:gridCol>
                <a:gridCol w="1050139">
                  <a:extLst>
                    <a:ext uri="{9D8B030D-6E8A-4147-A177-3AD203B41FA5}">
                      <a16:colId xmlns:a16="http://schemas.microsoft.com/office/drawing/2014/main" val="2351544810"/>
                    </a:ext>
                  </a:extLst>
                </a:gridCol>
                <a:gridCol w="1487516">
                  <a:extLst>
                    <a:ext uri="{9D8B030D-6E8A-4147-A177-3AD203B41FA5}">
                      <a16:colId xmlns:a16="http://schemas.microsoft.com/office/drawing/2014/main" val="3477760533"/>
                    </a:ext>
                  </a:extLst>
                </a:gridCol>
              </a:tblGrid>
              <a:tr h="266593">
                <a:tc rowSpan="2">
                  <a:txBody>
                    <a:bodyPr/>
                    <a:lstStyle/>
                    <a:p>
                      <a:pPr>
                        <a:lnSpc>
                          <a:spcPct val="100000"/>
                        </a:lnSpc>
                      </a:pPr>
                      <a:endParaRPr sz="1200">
                        <a:latin typeface="+mn-lt"/>
                        <a:cs typeface="Times New Roman"/>
                      </a:endParaRPr>
                    </a:p>
                  </a:txBody>
                  <a:tcPr marL="0" marR="0" marT="0"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635" algn="ctr">
                        <a:lnSpc>
                          <a:spcPct val="100000"/>
                        </a:lnSpc>
                        <a:spcBef>
                          <a:spcPts val="60"/>
                        </a:spcBef>
                      </a:pPr>
                      <a:r>
                        <a:rPr lang="en-US" sz="1300" b="1" spc="-25">
                          <a:solidFill>
                            <a:srgbClr val="FFFFFF"/>
                          </a:solidFill>
                          <a:latin typeface="+mn-lt"/>
                          <a:cs typeface="Arial"/>
                        </a:rPr>
                        <a:t>ITT</a:t>
                      </a:r>
                      <a:endParaRPr lang="en-US" sz="1300">
                        <a:latin typeface="+mn-lt"/>
                        <a:cs typeface="Arial"/>
                      </a:endParaRPr>
                    </a:p>
                  </a:txBody>
                  <a:tcPr marL="0" marR="0" marT="7620" marB="0" anchor="ctr">
                    <a:lnL w="9525">
                      <a:noFill/>
                      <a:prstDash val="solid"/>
                    </a:lnL>
                    <a:lnR w="19050" cap="flat" cmpd="sng" algn="ctr">
                      <a:solidFill>
                        <a:schemeClr val="bg1"/>
                      </a:solidFill>
                      <a:prstDash val="solid"/>
                      <a:round/>
                      <a:headEnd type="none" w="med" len="med"/>
                      <a:tailEnd type="none" w="med" len="med"/>
                    </a:lnR>
                    <a:lnT w="9525">
                      <a:solidFill>
                        <a:srgbClr val="000000"/>
                      </a:solidFill>
                      <a:prstDash val="solid"/>
                    </a:lnT>
                    <a:lnB w="9525">
                      <a:noFill/>
                      <a:prstDash val="solid"/>
                    </a:lnB>
                    <a:solidFill>
                      <a:srgbClr val="3B577E"/>
                    </a:solidFill>
                  </a:tcPr>
                </a:tc>
                <a:tc hMerge="1">
                  <a:txBody>
                    <a:bodyPr/>
                    <a:lstStyle/>
                    <a:p>
                      <a:endParaRPr/>
                    </a:p>
                  </a:txBody>
                  <a:tcPr marL="0" marR="0" marT="0" marB="0"/>
                </a:tc>
                <a:tc gridSpan="2">
                  <a:txBody>
                    <a:bodyPr/>
                    <a:lstStyle/>
                    <a:p>
                      <a:pPr marL="4445" algn="ctr">
                        <a:lnSpc>
                          <a:spcPct val="100000"/>
                        </a:lnSpc>
                        <a:spcBef>
                          <a:spcPts val="60"/>
                        </a:spcBef>
                      </a:pPr>
                      <a:r>
                        <a:rPr lang="en-US" sz="1300" b="1" spc="-10">
                          <a:solidFill>
                            <a:srgbClr val="FFFFFF"/>
                          </a:solidFill>
                          <a:latin typeface="+mn-lt"/>
                          <a:cs typeface="Arial"/>
                        </a:rPr>
                        <a:t>ctDNA</a:t>
                      </a:r>
                      <a:endParaRPr lang="en-US" sz="1300">
                        <a:latin typeface="+mn-lt"/>
                        <a:cs typeface="Arial"/>
                      </a:endParaRPr>
                    </a:p>
                  </a:txBody>
                  <a:tcPr marL="0" marR="0" marT="7620" marB="0" anchor="ctr">
                    <a:lnL w="19050" cap="flat" cmpd="sng" algn="ctr">
                      <a:solidFill>
                        <a:schemeClr val="bg1"/>
                      </a:solidFill>
                      <a:prstDash val="solid"/>
                      <a:round/>
                      <a:headEnd type="none" w="med" len="med"/>
                      <a:tailEnd type="none" w="med" len="med"/>
                    </a:lnL>
                    <a:lnR w="9525">
                      <a:solidFill>
                        <a:srgbClr val="000000"/>
                      </a:solidFill>
                      <a:prstDash val="solid"/>
                    </a:lnR>
                    <a:lnT w="9525">
                      <a:solidFill>
                        <a:srgbClr val="000000"/>
                      </a:solidFill>
                      <a:prstDash val="solid"/>
                    </a:lnT>
                    <a:lnB w="9525">
                      <a:noFill/>
                      <a:prstDash val="solid"/>
                    </a:lnB>
                    <a:solidFill>
                      <a:srgbClr val="3B577E"/>
                    </a:solidFill>
                  </a:tcPr>
                </a:tc>
                <a:tc hMerge="1">
                  <a:txBody>
                    <a:bodyPr/>
                    <a:lstStyle/>
                    <a:p>
                      <a:endParaRPr/>
                    </a:p>
                  </a:txBody>
                  <a:tcPr marL="0" marR="0" marT="0" marB="0"/>
                </a:tc>
                <a:extLst>
                  <a:ext uri="{0D108BD9-81ED-4DB2-BD59-A6C34878D82A}">
                    <a16:rowId xmlns:a16="http://schemas.microsoft.com/office/drawing/2014/main" val="2375059492"/>
                  </a:ext>
                </a:extLst>
              </a:tr>
              <a:tr h="434573">
                <a:tc vMerge="1">
                  <a:txBody>
                    <a:bodyPr/>
                    <a:lstStyle/>
                    <a:p>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5C9C5"/>
                    </a:solidFill>
                  </a:tcPr>
                </a:tc>
                <a:tc>
                  <a:txBody>
                    <a:bodyPr/>
                    <a:lstStyle/>
                    <a:p>
                      <a:pPr algn="ctr">
                        <a:lnSpc>
                          <a:spcPct val="100000"/>
                        </a:lnSpc>
                        <a:spcBef>
                          <a:spcPts val="45"/>
                        </a:spcBef>
                      </a:pPr>
                      <a:r>
                        <a:rPr lang="en-US" sz="1300" b="1" spc="-25">
                          <a:solidFill>
                            <a:srgbClr val="FFFFFF"/>
                          </a:solidFill>
                          <a:latin typeface="+mn-lt"/>
                          <a:cs typeface="Arial"/>
                        </a:rPr>
                        <a:t>SG</a:t>
                      </a:r>
                      <a:endParaRPr lang="en-US" sz="1300">
                        <a:latin typeface="+mn-lt"/>
                        <a:cs typeface="Arial"/>
                      </a:endParaRPr>
                    </a:p>
                    <a:p>
                      <a:pPr marL="1270" algn="ctr">
                        <a:lnSpc>
                          <a:spcPct val="100000"/>
                        </a:lnSpc>
                      </a:pPr>
                      <a:r>
                        <a:rPr lang="en-US" sz="1300" b="1">
                          <a:solidFill>
                            <a:srgbClr val="FFFFFF"/>
                          </a:solidFill>
                          <a:latin typeface="+mn-lt"/>
                          <a:cs typeface="Arial"/>
                        </a:rPr>
                        <a:t>(n</a:t>
                      </a:r>
                      <a:r>
                        <a:rPr lang="en-US" sz="1300" b="1" spc="-20">
                          <a:solidFill>
                            <a:srgbClr val="FFFFFF"/>
                          </a:solidFill>
                          <a:latin typeface="+mn-lt"/>
                          <a:cs typeface="Arial"/>
                        </a:rPr>
                        <a:t> </a:t>
                      </a:r>
                      <a:r>
                        <a:rPr lang="en-US" sz="1300" b="1">
                          <a:solidFill>
                            <a:srgbClr val="FFFFFF"/>
                          </a:solidFill>
                          <a:latin typeface="+mn-lt"/>
                          <a:cs typeface="Arial"/>
                        </a:rPr>
                        <a:t>=</a:t>
                      </a:r>
                      <a:r>
                        <a:rPr lang="en-US" sz="1300" b="1" spc="-15">
                          <a:solidFill>
                            <a:srgbClr val="FFFFFF"/>
                          </a:solidFill>
                          <a:latin typeface="+mn-lt"/>
                          <a:cs typeface="Arial"/>
                        </a:rPr>
                        <a:t> </a:t>
                      </a:r>
                      <a:r>
                        <a:rPr lang="en-US" sz="1300" b="1" spc="-20">
                          <a:solidFill>
                            <a:srgbClr val="FFFFFF"/>
                          </a:solidFill>
                          <a:latin typeface="+mn-lt"/>
                          <a:cs typeface="Arial"/>
                        </a:rPr>
                        <a:t>272)</a:t>
                      </a:r>
                      <a:endParaRPr lang="en-US" sz="1300">
                        <a:latin typeface="+mn-lt"/>
                        <a:cs typeface="Arial"/>
                      </a:endParaRPr>
                    </a:p>
                  </a:txBody>
                  <a:tcPr marL="0" marR="0" marT="571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63A8"/>
                    </a:solidFill>
                  </a:tcPr>
                </a:tc>
                <a:tc>
                  <a:txBody>
                    <a:bodyPr/>
                    <a:lstStyle/>
                    <a:p>
                      <a:pPr marL="237490" marR="80645" indent="-145415" algn="ctr">
                        <a:lnSpc>
                          <a:spcPct val="100000"/>
                        </a:lnSpc>
                        <a:spcBef>
                          <a:spcPts val="55"/>
                        </a:spcBef>
                      </a:pPr>
                      <a:r>
                        <a:rPr lang="en-US" sz="1300" b="1" spc="-10">
                          <a:latin typeface="+mn-lt"/>
                          <a:cs typeface="Arial"/>
                        </a:rPr>
                        <a:t>Chemotherapy </a:t>
                      </a:r>
                    </a:p>
                    <a:p>
                      <a:pPr marL="237490" marR="80645" indent="-145415" algn="ctr">
                        <a:lnSpc>
                          <a:spcPct val="100000"/>
                        </a:lnSpc>
                        <a:spcBef>
                          <a:spcPts val="55"/>
                        </a:spcBef>
                      </a:pPr>
                      <a:r>
                        <a:rPr lang="en-US" sz="1300" b="1">
                          <a:latin typeface="+mn-lt"/>
                          <a:cs typeface="Arial"/>
                        </a:rPr>
                        <a:t>(n</a:t>
                      </a:r>
                      <a:r>
                        <a:rPr lang="en-US" sz="1300" b="1" spc="-20">
                          <a:latin typeface="+mn-lt"/>
                          <a:cs typeface="Arial"/>
                        </a:rPr>
                        <a:t> </a:t>
                      </a:r>
                      <a:r>
                        <a:rPr lang="en-US" sz="1300" b="1">
                          <a:latin typeface="+mn-lt"/>
                          <a:cs typeface="Arial"/>
                        </a:rPr>
                        <a:t>=</a:t>
                      </a:r>
                      <a:r>
                        <a:rPr lang="en-US" sz="1300" b="1" spc="-15">
                          <a:latin typeface="+mn-lt"/>
                          <a:cs typeface="Arial"/>
                        </a:rPr>
                        <a:t> </a:t>
                      </a:r>
                      <a:r>
                        <a:rPr lang="en-US" sz="1300" b="1" spc="-20">
                          <a:latin typeface="+mn-lt"/>
                          <a:cs typeface="Arial"/>
                        </a:rPr>
                        <a:t>271)</a:t>
                      </a:r>
                      <a:endParaRPr lang="en-US" sz="1300">
                        <a:latin typeface="+mn-lt"/>
                        <a:cs typeface="Arial"/>
                      </a:endParaRPr>
                    </a:p>
                  </a:txBody>
                  <a:tcPr marL="0" marR="0" marT="6985" marB="0" anchor="ctr">
                    <a:lnL w="9525">
                      <a:noFill/>
                      <a:prstDash val="solid"/>
                    </a:lnL>
                    <a:lnR w="19050" cap="flat" cmpd="sng" algn="ctr">
                      <a:solidFill>
                        <a:schemeClr val="bg1"/>
                      </a:solidFill>
                      <a:prstDash val="solid"/>
                      <a:round/>
                      <a:headEnd type="none" w="med" len="med"/>
                      <a:tailEnd type="none" w="med" len="me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5C9C5"/>
                    </a:solidFill>
                  </a:tcPr>
                </a:tc>
                <a:tc>
                  <a:txBody>
                    <a:bodyPr/>
                    <a:lstStyle/>
                    <a:p>
                      <a:pPr algn="ctr">
                        <a:lnSpc>
                          <a:spcPct val="100000"/>
                        </a:lnSpc>
                        <a:spcBef>
                          <a:spcPts val="45"/>
                        </a:spcBef>
                      </a:pPr>
                      <a:r>
                        <a:rPr lang="en-US" sz="1300" b="1" spc="-25">
                          <a:solidFill>
                            <a:srgbClr val="FFFFFF"/>
                          </a:solidFill>
                          <a:latin typeface="+mn-lt"/>
                          <a:cs typeface="Arial"/>
                        </a:rPr>
                        <a:t>SG</a:t>
                      </a:r>
                      <a:endParaRPr lang="en-US" sz="1300">
                        <a:latin typeface="+mn-lt"/>
                        <a:cs typeface="Arial"/>
                      </a:endParaRPr>
                    </a:p>
                    <a:p>
                      <a:pPr marL="1270" algn="ctr">
                        <a:lnSpc>
                          <a:spcPct val="100000"/>
                        </a:lnSpc>
                      </a:pPr>
                      <a:r>
                        <a:rPr lang="en-US" sz="1300" b="1">
                          <a:solidFill>
                            <a:srgbClr val="FFFFFF"/>
                          </a:solidFill>
                          <a:latin typeface="+mn-lt"/>
                          <a:cs typeface="Arial"/>
                        </a:rPr>
                        <a:t>(n</a:t>
                      </a:r>
                      <a:r>
                        <a:rPr lang="en-US" sz="1300" b="1" spc="-20">
                          <a:solidFill>
                            <a:srgbClr val="FFFFFF"/>
                          </a:solidFill>
                          <a:latin typeface="+mn-lt"/>
                          <a:cs typeface="Arial"/>
                        </a:rPr>
                        <a:t> </a:t>
                      </a:r>
                      <a:r>
                        <a:rPr lang="en-US" sz="1300" b="1">
                          <a:solidFill>
                            <a:srgbClr val="FFFFFF"/>
                          </a:solidFill>
                          <a:latin typeface="+mn-lt"/>
                          <a:cs typeface="Arial"/>
                        </a:rPr>
                        <a:t>=</a:t>
                      </a:r>
                      <a:r>
                        <a:rPr lang="en-US" sz="1300" b="1" spc="-15">
                          <a:solidFill>
                            <a:srgbClr val="FFFFFF"/>
                          </a:solidFill>
                          <a:latin typeface="+mn-lt"/>
                          <a:cs typeface="Arial"/>
                        </a:rPr>
                        <a:t> </a:t>
                      </a:r>
                      <a:r>
                        <a:rPr lang="en-US" sz="1300" b="1" spc="-20">
                          <a:solidFill>
                            <a:srgbClr val="FFFFFF"/>
                          </a:solidFill>
                          <a:latin typeface="+mn-lt"/>
                          <a:cs typeface="Arial"/>
                        </a:rPr>
                        <a:t>113)</a:t>
                      </a:r>
                      <a:endParaRPr lang="en-US" sz="1300">
                        <a:latin typeface="+mn-lt"/>
                        <a:cs typeface="Arial"/>
                      </a:endParaRPr>
                    </a:p>
                  </a:txBody>
                  <a:tcPr marL="0" marR="0" marT="5715" marB="0" anchor="ctr">
                    <a:lnL w="19050" cap="flat" cmpd="sng" algn="ctr">
                      <a:solidFill>
                        <a:schemeClr val="bg1"/>
                      </a:solidFill>
                      <a:prstDash val="solid"/>
                      <a:round/>
                      <a:headEnd type="none" w="med" len="med"/>
                      <a:tailEnd type="none" w="med" len="me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63A8"/>
                    </a:solidFill>
                  </a:tcPr>
                </a:tc>
                <a:tc>
                  <a:txBody>
                    <a:bodyPr/>
                    <a:lstStyle/>
                    <a:p>
                      <a:pPr marL="264795" marR="81280" indent="-172720" algn="ctr">
                        <a:lnSpc>
                          <a:spcPct val="100000"/>
                        </a:lnSpc>
                        <a:spcBef>
                          <a:spcPts val="55"/>
                        </a:spcBef>
                      </a:pPr>
                      <a:r>
                        <a:rPr lang="en-US" sz="1300" b="1" spc="-20">
                          <a:latin typeface="+mn-lt"/>
                          <a:cs typeface="Arial"/>
                        </a:rPr>
                        <a:t>Chemotherapy </a:t>
                      </a:r>
                    </a:p>
                    <a:p>
                      <a:pPr marL="264795" marR="81280" indent="-172720" algn="ctr">
                        <a:lnSpc>
                          <a:spcPct val="100000"/>
                        </a:lnSpc>
                        <a:spcBef>
                          <a:spcPts val="55"/>
                        </a:spcBef>
                      </a:pPr>
                      <a:r>
                        <a:rPr lang="en-US" sz="1300" b="1">
                          <a:latin typeface="+mn-lt"/>
                          <a:cs typeface="Arial"/>
                        </a:rPr>
                        <a:t>(n</a:t>
                      </a:r>
                      <a:r>
                        <a:rPr lang="en-US" sz="1300" b="1" spc="-20">
                          <a:latin typeface="+mn-lt"/>
                          <a:cs typeface="Arial"/>
                        </a:rPr>
                        <a:t> </a:t>
                      </a:r>
                      <a:r>
                        <a:rPr lang="en-US" sz="1300" b="1">
                          <a:latin typeface="+mn-lt"/>
                          <a:cs typeface="Arial"/>
                        </a:rPr>
                        <a:t>=</a:t>
                      </a:r>
                      <a:r>
                        <a:rPr lang="en-US" sz="1300" b="1" spc="-15">
                          <a:latin typeface="+mn-lt"/>
                          <a:cs typeface="Arial"/>
                        </a:rPr>
                        <a:t> </a:t>
                      </a:r>
                      <a:r>
                        <a:rPr lang="en-US" sz="1300" b="1" spc="-25">
                          <a:latin typeface="+mn-lt"/>
                          <a:cs typeface="Arial"/>
                        </a:rPr>
                        <a:t>97)</a:t>
                      </a:r>
                      <a:endParaRPr lang="en-US" sz="1300">
                        <a:latin typeface="+mn-lt"/>
                        <a:cs typeface="Arial"/>
                      </a:endParaRPr>
                    </a:p>
                  </a:txBody>
                  <a:tcPr marL="0" marR="0" marT="698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C5C9C5"/>
                    </a:solidFill>
                  </a:tcPr>
                </a:tc>
                <a:extLst>
                  <a:ext uri="{0D108BD9-81ED-4DB2-BD59-A6C34878D82A}">
                    <a16:rowId xmlns:a16="http://schemas.microsoft.com/office/drawing/2014/main" val="2467928561"/>
                  </a:ext>
                </a:extLst>
              </a:tr>
              <a:tr h="232260">
                <a:tc>
                  <a:txBody>
                    <a:bodyPr/>
                    <a:lstStyle/>
                    <a:p>
                      <a:pPr marL="26034">
                        <a:lnSpc>
                          <a:spcPct val="100000"/>
                        </a:lnSpc>
                        <a:spcBef>
                          <a:spcPts val="45"/>
                        </a:spcBef>
                      </a:pPr>
                      <a:r>
                        <a:rPr sz="1300" b="1" spc="-10">
                          <a:latin typeface="+mn-lt"/>
                          <a:cs typeface="Arial"/>
                        </a:rPr>
                        <a:t>Female,</a:t>
                      </a:r>
                      <a:r>
                        <a:rPr sz="1300" b="1" spc="-25">
                          <a:latin typeface="+mn-lt"/>
                          <a:cs typeface="Arial"/>
                        </a:rPr>
                        <a:t> </a:t>
                      </a:r>
                      <a:r>
                        <a:rPr sz="1300" b="1">
                          <a:latin typeface="+mn-lt"/>
                          <a:cs typeface="Arial"/>
                        </a:rPr>
                        <a:t>n</a:t>
                      </a:r>
                      <a:r>
                        <a:rPr sz="1300" b="1" spc="-10">
                          <a:latin typeface="+mn-lt"/>
                          <a:cs typeface="Arial"/>
                        </a:rPr>
                        <a:t> </a:t>
                      </a:r>
                      <a:r>
                        <a:rPr sz="1300" b="1" spc="-25">
                          <a:latin typeface="+mn-lt"/>
                          <a:cs typeface="Arial"/>
                        </a:rPr>
                        <a:t>(%)</a:t>
                      </a:r>
                      <a:endParaRPr sz="1300">
                        <a:latin typeface="+mn-lt"/>
                        <a:cs typeface="Arial"/>
                      </a:endParaRPr>
                    </a:p>
                  </a:txBody>
                  <a:tcPr marL="0" marR="0" marT="5715" marB="0" anchor="ctr">
                    <a:lnL w="9525">
                      <a:noFill/>
                      <a:prstDash val="solid"/>
                    </a:lnL>
                    <a:lnR w="9525">
                      <a:noFill/>
                      <a:prstDash val="solid"/>
                    </a:lnR>
                    <a:lnT w="19050" cap="flat" cmpd="sng" algn="ctr">
                      <a:solidFill>
                        <a:schemeClr val="accent6"/>
                      </a:solidFill>
                      <a:prstDash val="solid"/>
                      <a:round/>
                      <a:headEnd type="none" w="med" len="med"/>
                      <a:tailEnd type="none" w="med" len="me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270</a:t>
                      </a:r>
                      <a:r>
                        <a:rPr sz="1300" spc="-60">
                          <a:latin typeface="+mn-lt"/>
                          <a:cs typeface="Arial"/>
                        </a:rPr>
                        <a:t> </a:t>
                      </a:r>
                      <a:r>
                        <a:rPr sz="1300" spc="-20">
                          <a:latin typeface="+mn-lt"/>
                          <a:cs typeface="Arial"/>
                        </a:rPr>
                        <a:t>(99)</a:t>
                      </a:r>
                      <a:endParaRPr sz="1300">
                        <a:latin typeface="+mn-lt"/>
                        <a:cs typeface="Arial"/>
                      </a:endParaRPr>
                    </a:p>
                  </a:txBody>
                  <a:tcPr marL="0" marR="0" marT="5715" marB="0" anchor="ctr">
                    <a:lnL w="9525">
                      <a:noFill/>
                      <a:prstDash val="solid"/>
                    </a:lnL>
                    <a:lnR w="9525">
                      <a:noFill/>
                      <a:prstDash val="solid"/>
                    </a:lnR>
                    <a:lnT w="19050" cap="flat" cmpd="sng" algn="ctr">
                      <a:solidFill>
                        <a:schemeClr val="accent6"/>
                      </a:solidFill>
                      <a:prstDash val="solid"/>
                      <a:round/>
                      <a:headEnd type="none" w="med" len="med"/>
                      <a:tailEnd type="none" w="med" len="me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268</a:t>
                      </a:r>
                      <a:r>
                        <a:rPr sz="1300" spc="-60">
                          <a:latin typeface="+mn-lt"/>
                          <a:cs typeface="Arial"/>
                        </a:rPr>
                        <a:t> </a:t>
                      </a:r>
                      <a:r>
                        <a:rPr sz="1300" spc="-20">
                          <a:latin typeface="+mn-lt"/>
                          <a:cs typeface="Arial"/>
                        </a:rPr>
                        <a:t>(99)</a:t>
                      </a:r>
                      <a:endParaRPr sz="1300">
                        <a:latin typeface="+mn-lt"/>
                        <a:cs typeface="Arial"/>
                      </a:endParaRPr>
                    </a:p>
                  </a:txBody>
                  <a:tcPr marL="0" marR="0" marT="5715" marB="0" anchor="ctr">
                    <a:lnL w="9525">
                      <a:noFill/>
                      <a:prstDash val="solid"/>
                    </a:lnL>
                    <a:lnR w="9525">
                      <a:noFill/>
                      <a:prstDash val="solid"/>
                    </a:lnR>
                    <a:lnT w="19050" cap="flat" cmpd="sng" algn="ctr">
                      <a:solidFill>
                        <a:schemeClr val="accent6"/>
                      </a:solidFill>
                      <a:prstDash val="solid"/>
                      <a:round/>
                      <a:headEnd type="none" w="med" len="med"/>
                      <a:tailEnd type="none" w="med" len="me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112</a:t>
                      </a:r>
                      <a:r>
                        <a:rPr sz="1300" spc="-60">
                          <a:latin typeface="+mn-lt"/>
                          <a:cs typeface="Arial"/>
                        </a:rPr>
                        <a:t> </a:t>
                      </a:r>
                      <a:r>
                        <a:rPr sz="1300" spc="-20">
                          <a:latin typeface="+mn-lt"/>
                          <a:cs typeface="Arial"/>
                        </a:rPr>
                        <a:t>(99)</a:t>
                      </a:r>
                      <a:endParaRPr sz="1300">
                        <a:latin typeface="+mn-lt"/>
                        <a:cs typeface="Arial"/>
                      </a:endParaRPr>
                    </a:p>
                  </a:txBody>
                  <a:tcPr marL="0" marR="0" marT="5715" marB="0" anchor="ctr">
                    <a:lnL w="9525">
                      <a:noFill/>
                      <a:prstDash val="solid"/>
                    </a:lnL>
                    <a:lnR w="9525">
                      <a:noFill/>
                      <a:prstDash val="solid"/>
                    </a:lnR>
                    <a:lnT w="19050" cap="flat" cmpd="sng" algn="ctr">
                      <a:solidFill>
                        <a:schemeClr val="accent6"/>
                      </a:solidFill>
                      <a:prstDash val="solid"/>
                      <a:round/>
                      <a:headEnd type="none" w="med" len="med"/>
                      <a:tailEnd type="none" w="med" len="me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95</a:t>
                      </a:r>
                      <a:r>
                        <a:rPr sz="1300" spc="-45">
                          <a:latin typeface="+mn-lt"/>
                          <a:cs typeface="Arial"/>
                        </a:rPr>
                        <a:t> </a:t>
                      </a:r>
                      <a:r>
                        <a:rPr sz="1300" spc="-20">
                          <a:latin typeface="+mn-lt"/>
                          <a:cs typeface="Arial"/>
                        </a:rPr>
                        <a:t>(98)</a:t>
                      </a:r>
                      <a:endParaRPr sz="1300">
                        <a:latin typeface="+mn-lt"/>
                        <a:cs typeface="Arial"/>
                      </a:endParaRPr>
                    </a:p>
                  </a:txBody>
                  <a:tcPr marL="0" marR="0" marT="5715" marB="0" anchor="ctr">
                    <a:lnL w="9525">
                      <a:noFill/>
                      <a:prstDash val="solid"/>
                    </a:lnL>
                    <a:lnR w="9525">
                      <a:noFill/>
                      <a:prstDash val="solid"/>
                    </a:lnR>
                    <a:lnT w="19050" cap="flat" cmpd="sng" algn="ctr">
                      <a:solidFill>
                        <a:schemeClr val="accent6"/>
                      </a:solidFill>
                      <a:prstDash val="solid"/>
                      <a:round/>
                      <a:headEnd type="none" w="med" len="med"/>
                      <a:tailEnd type="none" w="med" len="med"/>
                    </a:lnT>
                    <a:lnB w="952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822033021"/>
                  </a:ext>
                </a:extLst>
              </a:tr>
              <a:tr h="232260">
                <a:tc>
                  <a:txBody>
                    <a:bodyPr/>
                    <a:lstStyle/>
                    <a:p>
                      <a:pPr marL="26034">
                        <a:lnSpc>
                          <a:spcPct val="100000"/>
                        </a:lnSpc>
                        <a:spcBef>
                          <a:spcPts val="45"/>
                        </a:spcBef>
                      </a:pPr>
                      <a:r>
                        <a:rPr sz="1300" b="1" spc="-10">
                          <a:latin typeface="+mn-lt"/>
                          <a:cs typeface="Arial"/>
                        </a:rPr>
                        <a:t>Median</a:t>
                      </a:r>
                      <a:r>
                        <a:rPr sz="1300" b="1" spc="-40">
                          <a:latin typeface="+mn-lt"/>
                          <a:cs typeface="Arial"/>
                        </a:rPr>
                        <a:t> </a:t>
                      </a:r>
                      <a:r>
                        <a:rPr sz="1300" b="1">
                          <a:latin typeface="+mn-lt"/>
                          <a:cs typeface="Arial"/>
                        </a:rPr>
                        <a:t>age</a:t>
                      </a:r>
                      <a:r>
                        <a:rPr sz="1300" b="1" spc="-15">
                          <a:latin typeface="+mn-lt"/>
                          <a:cs typeface="Arial"/>
                        </a:rPr>
                        <a:t> </a:t>
                      </a:r>
                      <a:r>
                        <a:rPr sz="1300" b="1" spc="-10">
                          <a:latin typeface="+mn-lt"/>
                          <a:cs typeface="Arial"/>
                        </a:rPr>
                        <a:t>(IQR),</a:t>
                      </a:r>
                      <a:r>
                        <a:rPr sz="1300" b="1" spc="-25">
                          <a:latin typeface="+mn-lt"/>
                          <a:cs typeface="Arial"/>
                        </a:rPr>
                        <a:t> </a:t>
                      </a:r>
                      <a:r>
                        <a:rPr sz="1300" b="1" spc="-20">
                          <a:latin typeface="+mn-lt"/>
                          <a:cs typeface="Arial"/>
                        </a:rPr>
                        <a:t>years</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57</a:t>
                      </a:r>
                      <a:r>
                        <a:rPr sz="1300" spc="-35">
                          <a:latin typeface="+mn-lt"/>
                          <a:cs typeface="Arial"/>
                        </a:rPr>
                        <a:t> </a:t>
                      </a:r>
                      <a:r>
                        <a:rPr sz="1300" spc="-10">
                          <a:latin typeface="+mn-lt"/>
                          <a:cs typeface="Arial"/>
                        </a:rPr>
                        <a:t>(49-</a:t>
                      </a:r>
                      <a:r>
                        <a:rPr sz="1300" spc="-25">
                          <a:latin typeface="+mn-lt"/>
                          <a:cs typeface="Arial"/>
                        </a:rPr>
                        <a:t>65)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55</a:t>
                      </a:r>
                      <a:r>
                        <a:rPr sz="1300" spc="-35">
                          <a:latin typeface="+mn-lt"/>
                          <a:cs typeface="Arial"/>
                        </a:rPr>
                        <a:t> </a:t>
                      </a:r>
                      <a:r>
                        <a:rPr sz="1300" spc="-10">
                          <a:latin typeface="+mn-lt"/>
                          <a:cs typeface="Arial"/>
                        </a:rPr>
                        <a:t>(48-</a:t>
                      </a:r>
                      <a:r>
                        <a:rPr sz="1300" spc="-25">
                          <a:latin typeface="+mn-lt"/>
                          <a:cs typeface="Arial"/>
                        </a:rPr>
                        <a:t>63)</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58</a:t>
                      </a:r>
                      <a:r>
                        <a:rPr sz="1300" spc="-30">
                          <a:latin typeface="+mn-lt"/>
                          <a:cs typeface="Arial"/>
                        </a:rPr>
                        <a:t> </a:t>
                      </a:r>
                      <a:r>
                        <a:rPr sz="1300" spc="-10">
                          <a:latin typeface="+mn-lt"/>
                          <a:cs typeface="Arial"/>
                        </a:rPr>
                        <a:t>(50-</a:t>
                      </a:r>
                      <a:r>
                        <a:rPr sz="1300" spc="-25">
                          <a:latin typeface="+mn-lt"/>
                          <a:cs typeface="Arial"/>
                        </a:rPr>
                        <a:t>65)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56</a:t>
                      </a:r>
                      <a:r>
                        <a:rPr sz="1300" spc="-30">
                          <a:latin typeface="+mn-lt"/>
                          <a:cs typeface="Arial"/>
                        </a:rPr>
                        <a:t> </a:t>
                      </a:r>
                      <a:r>
                        <a:rPr sz="1300" spc="-10">
                          <a:latin typeface="+mn-lt"/>
                          <a:cs typeface="Arial"/>
                        </a:rPr>
                        <a:t>(48-</a:t>
                      </a:r>
                      <a:r>
                        <a:rPr sz="1300" spc="-25">
                          <a:latin typeface="+mn-lt"/>
                          <a:cs typeface="Arial"/>
                        </a:rPr>
                        <a:t>65)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322499359"/>
                  </a:ext>
                </a:extLst>
              </a:tr>
              <a:tr h="417775">
                <a:tc>
                  <a:txBody>
                    <a:bodyPr/>
                    <a:lstStyle/>
                    <a:p>
                      <a:pPr marL="26034">
                        <a:lnSpc>
                          <a:spcPct val="100000"/>
                        </a:lnSpc>
                        <a:spcBef>
                          <a:spcPts val="520"/>
                        </a:spcBef>
                      </a:pPr>
                      <a:r>
                        <a:rPr sz="1300" b="1" spc="-10">
                          <a:latin typeface="+mn-lt"/>
                          <a:cs typeface="Arial"/>
                        </a:rPr>
                        <a:t>Median</a:t>
                      </a:r>
                      <a:r>
                        <a:rPr sz="1300" b="1" spc="-30">
                          <a:latin typeface="+mn-lt"/>
                          <a:cs typeface="Arial"/>
                        </a:rPr>
                        <a:t> </a:t>
                      </a:r>
                      <a:r>
                        <a:rPr sz="1300" b="1">
                          <a:latin typeface="+mn-lt"/>
                          <a:cs typeface="Arial"/>
                        </a:rPr>
                        <a:t>BMI</a:t>
                      </a:r>
                      <a:r>
                        <a:rPr sz="1300" b="1" spc="-20">
                          <a:latin typeface="+mn-lt"/>
                          <a:cs typeface="Arial"/>
                        </a:rPr>
                        <a:t> </a:t>
                      </a:r>
                      <a:r>
                        <a:rPr sz="1300" b="1" spc="-10">
                          <a:latin typeface="+mn-lt"/>
                          <a:cs typeface="Arial"/>
                        </a:rPr>
                        <a:t>(IQR),</a:t>
                      </a:r>
                      <a:r>
                        <a:rPr sz="1300" b="1" spc="-20">
                          <a:latin typeface="+mn-lt"/>
                          <a:cs typeface="Arial"/>
                        </a:rPr>
                        <a:t> kg/m</a:t>
                      </a:r>
                      <a:r>
                        <a:rPr sz="1300" b="1" spc="-30" baseline="27777">
                          <a:latin typeface="+mn-lt"/>
                          <a:cs typeface="Arial"/>
                        </a:rPr>
                        <a:t>2</a:t>
                      </a:r>
                      <a:endParaRPr sz="1300" baseline="27777">
                        <a:latin typeface="+mn-lt"/>
                        <a:cs typeface="Arial"/>
                      </a:endParaRPr>
                    </a:p>
                  </a:txBody>
                  <a:tcPr marL="0" marR="0" marT="66040"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635" algn="ctr">
                        <a:lnSpc>
                          <a:spcPct val="100000"/>
                        </a:lnSpc>
                        <a:spcBef>
                          <a:spcPts val="45"/>
                        </a:spcBef>
                      </a:pPr>
                      <a:r>
                        <a:rPr sz="1300" spc="-20">
                          <a:latin typeface="+mn-lt"/>
                          <a:cs typeface="Arial"/>
                        </a:rPr>
                        <a:t>24.8</a:t>
                      </a:r>
                      <a:endParaRPr sz="1300">
                        <a:latin typeface="+mn-lt"/>
                        <a:cs typeface="Arial"/>
                      </a:endParaRPr>
                    </a:p>
                    <a:p>
                      <a:pPr algn="ctr">
                        <a:lnSpc>
                          <a:spcPct val="100000"/>
                        </a:lnSpc>
                      </a:pPr>
                      <a:r>
                        <a:rPr sz="1300" spc="-10">
                          <a:latin typeface="+mn-lt"/>
                          <a:cs typeface="Arial"/>
                        </a:rPr>
                        <a:t>(21.8-28.7)</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635" algn="ctr">
                        <a:lnSpc>
                          <a:spcPct val="100000"/>
                        </a:lnSpc>
                        <a:spcBef>
                          <a:spcPts val="45"/>
                        </a:spcBef>
                      </a:pPr>
                      <a:r>
                        <a:rPr sz="1300" spc="-20">
                          <a:latin typeface="+mn-lt"/>
                          <a:cs typeface="Arial"/>
                        </a:rPr>
                        <a:t>24.2</a:t>
                      </a:r>
                      <a:endParaRPr sz="1300">
                        <a:latin typeface="+mn-lt"/>
                        <a:cs typeface="Arial"/>
                      </a:endParaRPr>
                    </a:p>
                    <a:p>
                      <a:pPr algn="ctr">
                        <a:lnSpc>
                          <a:spcPct val="100000"/>
                        </a:lnSpc>
                      </a:pPr>
                      <a:r>
                        <a:rPr sz="1300" spc="-10">
                          <a:latin typeface="+mn-lt"/>
                          <a:cs typeface="Arial"/>
                        </a:rPr>
                        <a:t>(21.4-28.5)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635" algn="ctr">
                        <a:lnSpc>
                          <a:spcPct val="100000"/>
                        </a:lnSpc>
                        <a:spcBef>
                          <a:spcPts val="45"/>
                        </a:spcBef>
                      </a:pPr>
                      <a:r>
                        <a:rPr sz="1300" spc="-20">
                          <a:latin typeface="+mn-lt"/>
                          <a:cs typeface="Arial"/>
                        </a:rPr>
                        <a:t>25.5</a:t>
                      </a:r>
                      <a:endParaRPr sz="1300">
                        <a:latin typeface="+mn-lt"/>
                        <a:cs typeface="Arial"/>
                      </a:endParaRPr>
                    </a:p>
                    <a:p>
                      <a:pPr algn="ctr">
                        <a:lnSpc>
                          <a:spcPct val="100000"/>
                        </a:lnSpc>
                      </a:pPr>
                      <a:r>
                        <a:rPr sz="1300" spc="-10">
                          <a:latin typeface="+mn-lt"/>
                          <a:cs typeface="Arial"/>
                        </a:rPr>
                        <a:t>(21.8-28.7)</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635" algn="ctr">
                        <a:lnSpc>
                          <a:spcPct val="100000"/>
                        </a:lnSpc>
                        <a:spcBef>
                          <a:spcPts val="45"/>
                        </a:spcBef>
                      </a:pPr>
                      <a:r>
                        <a:rPr sz="1300" spc="-20">
                          <a:latin typeface="+mn-lt"/>
                          <a:cs typeface="Arial"/>
                        </a:rPr>
                        <a:t>23.7</a:t>
                      </a:r>
                      <a:endParaRPr sz="1300">
                        <a:latin typeface="+mn-lt"/>
                        <a:cs typeface="Arial"/>
                      </a:endParaRPr>
                    </a:p>
                    <a:p>
                      <a:pPr algn="ctr">
                        <a:lnSpc>
                          <a:spcPct val="100000"/>
                        </a:lnSpc>
                      </a:pPr>
                      <a:r>
                        <a:rPr sz="1300" spc="-10">
                          <a:latin typeface="+mn-lt"/>
                          <a:cs typeface="Arial"/>
                        </a:rPr>
                        <a:t>(20.9-28.7)</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8200465"/>
                  </a:ext>
                </a:extLst>
              </a:tr>
              <a:tr h="232260">
                <a:tc gridSpan="5">
                  <a:txBody>
                    <a:bodyPr/>
                    <a:lstStyle/>
                    <a:p>
                      <a:pPr marL="26034">
                        <a:lnSpc>
                          <a:spcPct val="100000"/>
                        </a:lnSpc>
                        <a:spcBef>
                          <a:spcPts val="45"/>
                        </a:spcBef>
                      </a:pPr>
                      <a:r>
                        <a:rPr sz="1300" b="1" spc="-10">
                          <a:latin typeface="+mn-lt"/>
                          <a:cs typeface="Arial"/>
                        </a:rPr>
                        <a:t>Race,</a:t>
                      </a:r>
                      <a:r>
                        <a:rPr sz="1300" b="1" spc="-25">
                          <a:latin typeface="+mn-lt"/>
                          <a:cs typeface="Arial"/>
                        </a:rPr>
                        <a:t> </a:t>
                      </a:r>
                      <a:r>
                        <a:rPr sz="1300" b="1">
                          <a:latin typeface="+mn-lt"/>
                          <a:cs typeface="Arial"/>
                        </a:rPr>
                        <a:t>n</a:t>
                      </a:r>
                      <a:r>
                        <a:rPr sz="1300" b="1" spc="-15">
                          <a:latin typeface="+mn-lt"/>
                          <a:cs typeface="Arial"/>
                        </a:rPr>
                        <a:t> </a:t>
                      </a:r>
                      <a:r>
                        <a:rPr sz="1300" b="1" spc="-20">
                          <a:latin typeface="+mn-lt"/>
                          <a:cs typeface="Arial"/>
                        </a:rPr>
                        <a:t>(%)</a:t>
                      </a:r>
                      <a:r>
                        <a:rPr sz="1300" b="1" spc="-30" baseline="27777">
                          <a:latin typeface="+mn-lt"/>
                          <a:cs typeface="Arial"/>
                        </a:rPr>
                        <a:t>a</a:t>
                      </a:r>
                      <a:endParaRPr sz="1300" baseline="27777">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409779419"/>
                  </a:ext>
                </a:extLst>
              </a:tr>
              <a:tr h="232260">
                <a:tc>
                  <a:txBody>
                    <a:bodyPr/>
                    <a:lstStyle/>
                    <a:p>
                      <a:pPr marL="483234" lvl="1">
                        <a:lnSpc>
                          <a:spcPct val="100000"/>
                        </a:lnSpc>
                        <a:spcBef>
                          <a:spcPts val="45"/>
                        </a:spcBef>
                      </a:pPr>
                      <a:r>
                        <a:rPr sz="1300" spc="-10">
                          <a:latin typeface="+mn-lt"/>
                          <a:cs typeface="Arial"/>
                        </a:rPr>
                        <a:t>White</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184</a:t>
                      </a:r>
                      <a:r>
                        <a:rPr sz="1300" spc="-60">
                          <a:latin typeface="+mn-lt"/>
                          <a:cs typeface="Arial"/>
                        </a:rPr>
                        <a:t> </a:t>
                      </a:r>
                      <a:r>
                        <a:rPr sz="1300" spc="-20">
                          <a:latin typeface="+mn-lt"/>
                          <a:cs typeface="Arial"/>
                        </a:rPr>
                        <a:t>(68)</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178</a:t>
                      </a:r>
                      <a:r>
                        <a:rPr sz="1300" spc="-60">
                          <a:latin typeface="+mn-lt"/>
                          <a:cs typeface="Arial"/>
                        </a:rPr>
                        <a:t> </a:t>
                      </a:r>
                      <a:r>
                        <a:rPr sz="1300" spc="-20">
                          <a:latin typeface="+mn-lt"/>
                          <a:cs typeface="Arial"/>
                        </a:rPr>
                        <a:t>(66)</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algn="ctr">
                        <a:lnSpc>
                          <a:spcPct val="100000"/>
                        </a:lnSpc>
                        <a:spcBef>
                          <a:spcPts val="45"/>
                        </a:spcBef>
                      </a:pPr>
                      <a:r>
                        <a:rPr sz="1300">
                          <a:latin typeface="+mn-lt"/>
                          <a:cs typeface="Arial"/>
                        </a:rPr>
                        <a:t>71</a:t>
                      </a:r>
                      <a:r>
                        <a:rPr sz="1300" spc="-45">
                          <a:latin typeface="+mn-lt"/>
                          <a:cs typeface="Arial"/>
                        </a:rPr>
                        <a:t> </a:t>
                      </a:r>
                      <a:r>
                        <a:rPr sz="1300" spc="-20">
                          <a:latin typeface="+mn-lt"/>
                          <a:cs typeface="Arial"/>
                        </a:rPr>
                        <a:t>(63)</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algn="ctr">
                        <a:lnSpc>
                          <a:spcPct val="100000"/>
                        </a:lnSpc>
                        <a:spcBef>
                          <a:spcPts val="45"/>
                        </a:spcBef>
                      </a:pPr>
                      <a:r>
                        <a:rPr sz="1300">
                          <a:latin typeface="+mn-lt"/>
                          <a:cs typeface="Arial"/>
                        </a:rPr>
                        <a:t>55</a:t>
                      </a:r>
                      <a:r>
                        <a:rPr sz="1300" spc="-45">
                          <a:latin typeface="+mn-lt"/>
                          <a:cs typeface="Arial"/>
                        </a:rPr>
                        <a:t> </a:t>
                      </a:r>
                      <a:r>
                        <a:rPr sz="1300" spc="-20">
                          <a:latin typeface="+mn-lt"/>
                          <a:cs typeface="Arial"/>
                        </a:rPr>
                        <a:t>(57)</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1776368098"/>
                  </a:ext>
                </a:extLst>
              </a:tr>
              <a:tr h="232260">
                <a:tc>
                  <a:txBody>
                    <a:bodyPr/>
                    <a:lstStyle/>
                    <a:p>
                      <a:pPr marL="483234" lvl="1">
                        <a:lnSpc>
                          <a:spcPct val="100000"/>
                        </a:lnSpc>
                        <a:spcBef>
                          <a:spcPts val="45"/>
                        </a:spcBef>
                      </a:pPr>
                      <a:r>
                        <a:rPr sz="1300" spc="-10">
                          <a:latin typeface="+mn-lt"/>
                          <a:cs typeface="Arial"/>
                        </a:rPr>
                        <a:t>Asian</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11</a:t>
                      </a:r>
                      <a:r>
                        <a:rPr sz="1300" spc="-45">
                          <a:latin typeface="+mn-lt"/>
                          <a:cs typeface="Arial"/>
                        </a:rPr>
                        <a:t> </a:t>
                      </a:r>
                      <a:r>
                        <a:rPr sz="1300" spc="-25">
                          <a:latin typeface="+mn-lt"/>
                          <a:cs typeface="Arial"/>
                        </a:rPr>
                        <a:t>(4)</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5</a:t>
                      </a:r>
                      <a:r>
                        <a:rPr sz="1300" spc="-25">
                          <a:latin typeface="+mn-lt"/>
                          <a:cs typeface="Arial"/>
                        </a:rPr>
                        <a:t> (2)</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5</a:t>
                      </a:r>
                      <a:r>
                        <a:rPr sz="1300" spc="-25">
                          <a:latin typeface="+mn-lt"/>
                          <a:cs typeface="Arial"/>
                        </a:rPr>
                        <a:t> (4)</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1</a:t>
                      </a:r>
                      <a:r>
                        <a:rPr sz="1300" spc="-25">
                          <a:latin typeface="+mn-lt"/>
                          <a:cs typeface="Arial"/>
                        </a:rPr>
                        <a:t> (1)</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3427065060"/>
                  </a:ext>
                </a:extLst>
              </a:tr>
              <a:tr h="331319">
                <a:tc>
                  <a:txBody>
                    <a:bodyPr/>
                    <a:lstStyle/>
                    <a:p>
                      <a:pPr marL="483234" lvl="1">
                        <a:lnSpc>
                          <a:spcPct val="100000"/>
                        </a:lnSpc>
                        <a:spcBef>
                          <a:spcPts val="45"/>
                        </a:spcBef>
                      </a:pPr>
                      <a:r>
                        <a:rPr sz="1300">
                          <a:latin typeface="+mn-lt"/>
                          <a:cs typeface="Arial"/>
                        </a:rPr>
                        <a:t>Black</a:t>
                      </a:r>
                      <a:r>
                        <a:rPr sz="1300" spc="-30">
                          <a:latin typeface="+mn-lt"/>
                          <a:cs typeface="Arial"/>
                        </a:rPr>
                        <a:t> </a:t>
                      </a:r>
                      <a:r>
                        <a:rPr sz="1300">
                          <a:latin typeface="+mn-lt"/>
                          <a:cs typeface="Arial"/>
                        </a:rPr>
                        <a:t>or</a:t>
                      </a:r>
                      <a:r>
                        <a:rPr sz="1300" spc="-30">
                          <a:latin typeface="+mn-lt"/>
                          <a:cs typeface="Arial"/>
                        </a:rPr>
                        <a:t> </a:t>
                      </a:r>
                      <a:r>
                        <a:rPr sz="1300" spc="-10">
                          <a:latin typeface="+mn-lt"/>
                          <a:cs typeface="Arial"/>
                        </a:rPr>
                        <a:t>African</a:t>
                      </a:r>
                      <a:r>
                        <a:rPr lang="en-US" sz="1300" spc="-30">
                          <a:latin typeface="+mn-lt"/>
                          <a:cs typeface="Arial"/>
                        </a:rPr>
                        <a:t> </a:t>
                      </a:r>
                      <a:r>
                        <a:rPr sz="1300" spc="-10">
                          <a:latin typeface="+mn-lt"/>
                          <a:cs typeface="Arial"/>
                        </a:rPr>
                        <a:t>American</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8</a:t>
                      </a:r>
                      <a:r>
                        <a:rPr sz="1300" spc="-25">
                          <a:latin typeface="+mn-lt"/>
                          <a:cs typeface="Arial"/>
                        </a:rPr>
                        <a:t> (3)</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13</a:t>
                      </a:r>
                      <a:r>
                        <a:rPr sz="1300" spc="-45">
                          <a:latin typeface="+mn-lt"/>
                          <a:cs typeface="Arial"/>
                        </a:rPr>
                        <a:t> </a:t>
                      </a:r>
                      <a:r>
                        <a:rPr sz="1300" spc="-25">
                          <a:latin typeface="+mn-lt"/>
                          <a:cs typeface="Arial"/>
                        </a:rPr>
                        <a:t>(5)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3</a:t>
                      </a:r>
                      <a:r>
                        <a:rPr sz="1300" spc="-25">
                          <a:latin typeface="+mn-lt"/>
                          <a:cs typeface="Arial"/>
                        </a:rPr>
                        <a:t> (3)</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635" algn="ctr">
                        <a:lnSpc>
                          <a:spcPct val="100000"/>
                        </a:lnSpc>
                        <a:spcBef>
                          <a:spcPts val="45"/>
                        </a:spcBef>
                      </a:pPr>
                      <a:r>
                        <a:rPr sz="1300">
                          <a:latin typeface="+mn-lt"/>
                          <a:cs typeface="Arial"/>
                        </a:rPr>
                        <a:t>7</a:t>
                      </a:r>
                      <a:r>
                        <a:rPr sz="1300" spc="-25">
                          <a:latin typeface="+mn-lt"/>
                          <a:cs typeface="Arial"/>
                        </a:rPr>
                        <a:t> (7)</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292943367"/>
                  </a:ext>
                </a:extLst>
              </a:tr>
              <a:tr h="232260">
                <a:tc gridSpan="5">
                  <a:txBody>
                    <a:bodyPr/>
                    <a:lstStyle/>
                    <a:p>
                      <a:pPr marL="26034">
                        <a:lnSpc>
                          <a:spcPct val="100000"/>
                        </a:lnSpc>
                        <a:spcBef>
                          <a:spcPts val="45"/>
                        </a:spcBef>
                      </a:pPr>
                      <a:r>
                        <a:rPr sz="1300" b="1" spc="-10">
                          <a:latin typeface="+mn-lt"/>
                          <a:cs typeface="Arial"/>
                        </a:rPr>
                        <a:t>ECOG</a:t>
                      </a:r>
                      <a:r>
                        <a:rPr sz="1300" b="1" spc="-25">
                          <a:latin typeface="+mn-lt"/>
                          <a:cs typeface="Arial"/>
                        </a:rPr>
                        <a:t> </a:t>
                      </a:r>
                      <a:r>
                        <a:rPr sz="1300" b="1">
                          <a:latin typeface="+mn-lt"/>
                          <a:cs typeface="Arial"/>
                        </a:rPr>
                        <a:t>PS,</a:t>
                      </a:r>
                      <a:r>
                        <a:rPr sz="1300" b="1" spc="-20">
                          <a:latin typeface="+mn-lt"/>
                          <a:cs typeface="Arial"/>
                        </a:rPr>
                        <a:t> </a:t>
                      </a:r>
                      <a:r>
                        <a:rPr sz="1300" b="1">
                          <a:latin typeface="+mn-lt"/>
                          <a:cs typeface="Arial"/>
                        </a:rPr>
                        <a:t>n</a:t>
                      </a:r>
                      <a:r>
                        <a:rPr sz="1300" b="1" spc="-25">
                          <a:latin typeface="+mn-lt"/>
                          <a:cs typeface="Arial"/>
                        </a:rPr>
                        <a:t> (%)</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301262458"/>
                  </a:ext>
                </a:extLst>
              </a:tr>
              <a:tr h="232260">
                <a:tc>
                  <a:txBody>
                    <a:bodyPr/>
                    <a:lstStyle/>
                    <a:p>
                      <a:pPr marL="483234" lvl="1">
                        <a:lnSpc>
                          <a:spcPct val="100000"/>
                        </a:lnSpc>
                        <a:spcBef>
                          <a:spcPts val="45"/>
                        </a:spcBef>
                      </a:pPr>
                      <a:r>
                        <a:rPr sz="1300" spc="-50">
                          <a:latin typeface="+mn-lt"/>
                          <a:cs typeface="Arial"/>
                        </a:rPr>
                        <a:t>0</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116</a:t>
                      </a:r>
                      <a:r>
                        <a:rPr sz="1300" spc="-60">
                          <a:latin typeface="+mn-lt"/>
                          <a:cs typeface="Arial"/>
                        </a:rPr>
                        <a:t> </a:t>
                      </a:r>
                      <a:r>
                        <a:rPr sz="1300" spc="-20">
                          <a:latin typeface="+mn-lt"/>
                          <a:cs typeface="Arial"/>
                        </a:rPr>
                        <a:t>(43)</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126</a:t>
                      </a:r>
                      <a:r>
                        <a:rPr sz="1300" spc="-60">
                          <a:latin typeface="+mn-lt"/>
                          <a:cs typeface="Arial"/>
                        </a:rPr>
                        <a:t> </a:t>
                      </a:r>
                      <a:r>
                        <a:rPr sz="1300" spc="-20">
                          <a:latin typeface="+mn-lt"/>
                          <a:cs typeface="Arial"/>
                        </a:rPr>
                        <a:t>(46)</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48</a:t>
                      </a:r>
                      <a:r>
                        <a:rPr sz="1300" spc="-45">
                          <a:latin typeface="+mn-lt"/>
                          <a:cs typeface="Arial"/>
                        </a:rPr>
                        <a:t> </a:t>
                      </a:r>
                      <a:r>
                        <a:rPr sz="1300" spc="-20">
                          <a:latin typeface="+mn-lt"/>
                          <a:cs typeface="Arial"/>
                        </a:rPr>
                        <a:t>(42)</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45</a:t>
                      </a:r>
                      <a:r>
                        <a:rPr sz="1300" spc="-45">
                          <a:latin typeface="+mn-lt"/>
                          <a:cs typeface="Arial"/>
                        </a:rPr>
                        <a:t> </a:t>
                      </a:r>
                      <a:r>
                        <a:rPr sz="1300" spc="-20">
                          <a:latin typeface="+mn-lt"/>
                          <a:cs typeface="Arial"/>
                        </a:rPr>
                        <a:t>(46)</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18512704"/>
                  </a:ext>
                </a:extLst>
              </a:tr>
              <a:tr h="232260">
                <a:tc>
                  <a:txBody>
                    <a:bodyPr/>
                    <a:lstStyle/>
                    <a:p>
                      <a:pPr marL="483234" lvl="1">
                        <a:lnSpc>
                          <a:spcPct val="100000"/>
                        </a:lnSpc>
                        <a:spcBef>
                          <a:spcPts val="45"/>
                        </a:spcBef>
                      </a:pPr>
                      <a:r>
                        <a:rPr sz="1300" spc="-50">
                          <a:latin typeface="+mn-lt"/>
                          <a:cs typeface="Arial"/>
                        </a:rPr>
                        <a:t>1</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156</a:t>
                      </a:r>
                      <a:r>
                        <a:rPr sz="1300" spc="-60">
                          <a:latin typeface="+mn-lt"/>
                          <a:cs typeface="Arial"/>
                        </a:rPr>
                        <a:t> </a:t>
                      </a:r>
                      <a:r>
                        <a:rPr sz="1300" spc="-20">
                          <a:latin typeface="+mn-lt"/>
                          <a:cs typeface="Arial"/>
                        </a:rPr>
                        <a:t>(57)</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145</a:t>
                      </a:r>
                      <a:r>
                        <a:rPr sz="1300" spc="-60">
                          <a:latin typeface="+mn-lt"/>
                          <a:cs typeface="Arial"/>
                        </a:rPr>
                        <a:t> </a:t>
                      </a:r>
                      <a:r>
                        <a:rPr sz="1300" spc="-20">
                          <a:latin typeface="+mn-lt"/>
                          <a:cs typeface="Arial"/>
                        </a:rPr>
                        <a:t>(54)</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65</a:t>
                      </a:r>
                      <a:r>
                        <a:rPr sz="1300" spc="-45">
                          <a:latin typeface="+mn-lt"/>
                          <a:cs typeface="Arial"/>
                        </a:rPr>
                        <a:t> </a:t>
                      </a:r>
                      <a:r>
                        <a:rPr sz="1300" spc="-20">
                          <a:latin typeface="+mn-lt"/>
                          <a:cs typeface="Arial"/>
                        </a:rPr>
                        <a:t>(58)</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52</a:t>
                      </a:r>
                      <a:r>
                        <a:rPr sz="1300" spc="-45">
                          <a:latin typeface="+mn-lt"/>
                          <a:cs typeface="Arial"/>
                        </a:rPr>
                        <a:t> </a:t>
                      </a:r>
                      <a:r>
                        <a:rPr sz="1300" spc="-20">
                          <a:latin typeface="+mn-lt"/>
                          <a:cs typeface="Arial"/>
                        </a:rPr>
                        <a:t>(54)</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73431587"/>
                  </a:ext>
                </a:extLst>
              </a:tr>
              <a:tr h="232260">
                <a:tc gridSpan="5">
                  <a:txBody>
                    <a:bodyPr/>
                    <a:lstStyle/>
                    <a:p>
                      <a:pPr marL="26034">
                        <a:lnSpc>
                          <a:spcPct val="100000"/>
                        </a:lnSpc>
                        <a:spcBef>
                          <a:spcPts val="45"/>
                        </a:spcBef>
                      </a:pPr>
                      <a:r>
                        <a:rPr sz="1300" b="1" spc="-10">
                          <a:latin typeface="+mn-lt"/>
                          <a:cs typeface="Arial"/>
                        </a:rPr>
                        <a:t>Prior</a:t>
                      </a:r>
                      <a:r>
                        <a:rPr sz="1300" b="1" spc="-30">
                          <a:latin typeface="+mn-lt"/>
                          <a:cs typeface="Arial"/>
                        </a:rPr>
                        <a:t> </a:t>
                      </a:r>
                      <a:r>
                        <a:rPr sz="1300" b="1" spc="-10">
                          <a:latin typeface="+mn-lt"/>
                          <a:cs typeface="Arial"/>
                        </a:rPr>
                        <a:t>lines</a:t>
                      </a:r>
                      <a:r>
                        <a:rPr sz="1300" b="1" spc="-30">
                          <a:latin typeface="+mn-lt"/>
                          <a:cs typeface="Arial"/>
                        </a:rPr>
                        <a:t> </a:t>
                      </a:r>
                      <a:r>
                        <a:rPr sz="1300" b="1">
                          <a:latin typeface="+mn-lt"/>
                          <a:cs typeface="Arial"/>
                        </a:rPr>
                        <a:t>of</a:t>
                      </a:r>
                      <a:r>
                        <a:rPr sz="1300" b="1" spc="-20">
                          <a:latin typeface="+mn-lt"/>
                          <a:cs typeface="Arial"/>
                        </a:rPr>
                        <a:t> </a:t>
                      </a:r>
                      <a:r>
                        <a:rPr sz="1300" b="1" spc="-10">
                          <a:latin typeface="+mn-lt"/>
                          <a:cs typeface="Arial"/>
                        </a:rPr>
                        <a:t>chemotherapy,</a:t>
                      </a:r>
                      <a:r>
                        <a:rPr sz="1300" b="1" spc="-15">
                          <a:latin typeface="+mn-lt"/>
                          <a:cs typeface="Arial"/>
                        </a:rPr>
                        <a:t> </a:t>
                      </a:r>
                      <a:r>
                        <a:rPr sz="1300" b="1">
                          <a:latin typeface="+mn-lt"/>
                          <a:cs typeface="Arial"/>
                        </a:rPr>
                        <a:t>n</a:t>
                      </a:r>
                      <a:r>
                        <a:rPr sz="1300" b="1" spc="-20">
                          <a:latin typeface="+mn-lt"/>
                          <a:cs typeface="Arial"/>
                        </a:rPr>
                        <a:t> </a:t>
                      </a:r>
                      <a:r>
                        <a:rPr sz="1300" b="1" spc="-25">
                          <a:latin typeface="+mn-lt"/>
                          <a:cs typeface="Arial"/>
                        </a:rPr>
                        <a:t>(%)</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693404153"/>
                  </a:ext>
                </a:extLst>
              </a:tr>
              <a:tr h="232260">
                <a:tc>
                  <a:txBody>
                    <a:bodyPr/>
                    <a:lstStyle/>
                    <a:p>
                      <a:pPr marL="483234" lvl="1">
                        <a:lnSpc>
                          <a:spcPct val="100000"/>
                        </a:lnSpc>
                        <a:spcBef>
                          <a:spcPts val="45"/>
                        </a:spcBef>
                      </a:pPr>
                      <a:r>
                        <a:rPr sz="1300" spc="-50">
                          <a:latin typeface="+mn-lt"/>
                          <a:cs typeface="Arial"/>
                        </a:rPr>
                        <a:t>2</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113</a:t>
                      </a:r>
                      <a:r>
                        <a:rPr sz="1300" spc="-60">
                          <a:latin typeface="+mn-lt"/>
                          <a:cs typeface="Arial"/>
                        </a:rPr>
                        <a:t> </a:t>
                      </a:r>
                      <a:r>
                        <a:rPr sz="1300" spc="-20">
                          <a:latin typeface="+mn-lt"/>
                          <a:cs typeface="Arial"/>
                        </a:rPr>
                        <a:t>(42)</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113</a:t>
                      </a:r>
                      <a:r>
                        <a:rPr sz="1300" spc="-60">
                          <a:latin typeface="+mn-lt"/>
                          <a:cs typeface="Arial"/>
                        </a:rPr>
                        <a:t> </a:t>
                      </a:r>
                      <a:r>
                        <a:rPr sz="1300" spc="-20">
                          <a:latin typeface="+mn-lt"/>
                          <a:cs typeface="Arial"/>
                        </a:rPr>
                        <a:t>(42)</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algn="ctr">
                        <a:lnSpc>
                          <a:spcPct val="100000"/>
                        </a:lnSpc>
                        <a:spcBef>
                          <a:spcPts val="45"/>
                        </a:spcBef>
                      </a:pPr>
                      <a:r>
                        <a:rPr sz="1300">
                          <a:latin typeface="+mn-lt"/>
                          <a:cs typeface="Arial"/>
                        </a:rPr>
                        <a:t>47</a:t>
                      </a:r>
                      <a:r>
                        <a:rPr sz="1300" spc="-45">
                          <a:latin typeface="+mn-lt"/>
                          <a:cs typeface="Arial"/>
                        </a:rPr>
                        <a:t> </a:t>
                      </a:r>
                      <a:r>
                        <a:rPr sz="1300" spc="-20">
                          <a:latin typeface="+mn-lt"/>
                          <a:cs typeface="Arial"/>
                        </a:rPr>
                        <a:t>(42)</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algn="ctr">
                        <a:lnSpc>
                          <a:spcPct val="100000"/>
                        </a:lnSpc>
                        <a:spcBef>
                          <a:spcPts val="45"/>
                        </a:spcBef>
                      </a:pPr>
                      <a:r>
                        <a:rPr sz="1300">
                          <a:latin typeface="+mn-lt"/>
                          <a:cs typeface="Arial"/>
                        </a:rPr>
                        <a:t>45</a:t>
                      </a:r>
                      <a:r>
                        <a:rPr sz="1300" spc="-45">
                          <a:latin typeface="+mn-lt"/>
                          <a:cs typeface="Arial"/>
                        </a:rPr>
                        <a:t> </a:t>
                      </a:r>
                      <a:r>
                        <a:rPr sz="1300" spc="-20">
                          <a:latin typeface="+mn-lt"/>
                          <a:cs typeface="Arial"/>
                        </a:rPr>
                        <a:t>(46)</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1236834320"/>
                  </a:ext>
                </a:extLst>
              </a:tr>
              <a:tr h="232260">
                <a:tc>
                  <a:txBody>
                    <a:bodyPr/>
                    <a:lstStyle/>
                    <a:p>
                      <a:pPr marL="483234" lvl="1">
                        <a:lnSpc>
                          <a:spcPct val="100000"/>
                        </a:lnSpc>
                        <a:spcBef>
                          <a:spcPts val="45"/>
                        </a:spcBef>
                      </a:pPr>
                      <a:r>
                        <a:rPr sz="1300" spc="-10">
                          <a:latin typeface="+mn-lt"/>
                          <a:cs typeface="Arial"/>
                        </a:rPr>
                        <a:t>3-</a:t>
                      </a:r>
                      <a:r>
                        <a:rPr sz="1300" spc="-50">
                          <a:latin typeface="+mn-lt"/>
                          <a:cs typeface="Arial"/>
                        </a:rPr>
                        <a:t>4</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159</a:t>
                      </a:r>
                      <a:r>
                        <a:rPr sz="1300" spc="-60">
                          <a:latin typeface="+mn-lt"/>
                          <a:cs typeface="Arial"/>
                        </a:rPr>
                        <a:t> </a:t>
                      </a:r>
                      <a:r>
                        <a:rPr sz="1300" spc="-20">
                          <a:latin typeface="+mn-lt"/>
                          <a:cs typeface="Arial"/>
                        </a:rPr>
                        <a:t>(58)</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marL="1270" algn="ctr">
                        <a:lnSpc>
                          <a:spcPct val="100000"/>
                        </a:lnSpc>
                        <a:spcBef>
                          <a:spcPts val="45"/>
                        </a:spcBef>
                      </a:pPr>
                      <a:r>
                        <a:rPr sz="1300">
                          <a:latin typeface="+mn-lt"/>
                          <a:cs typeface="Arial"/>
                        </a:rPr>
                        <a:t>158</a:t>
                      </a:r>
                      <a:r>
                        <a:rPr sz="1300" spc="-60">
                          <a:latin typeface="+mn-lt"/>
                          <a:cs typeface="Arial"/>
                        </a:rPr>
                        <a:t> </a:t>
                      </a:r>
                      <a:r>
                        <a:rPr sz="1300" spc="-20">
                          <a:latin typeface="+mn-lt"/>
                          <a:cs typeface="Arial"/>
                        </a:rPr>
                        <a:t>(58)</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algn="ctr">
                        <a:lnSpc>
                          <a:spcPct val="100000"/>
                        </a:lnSpc>
                        <a:spcBef>
                          <a:spcPts val="45"/>
                        </a:spcBef>
                      </a:pPr>
                      <a:r>
                        <a:rPr sz="1300">
                          <a:latin typeface="+mn-lt"/>
                          <a:cs typeface="Arial"/>
                        </a:rPr>
                        <a:t>66</a:t>
                      </a:r>
                      <a:r>
                        <a:rPr sz="1300" spc="-45">
                          <a:latin typeface="+mn-lt"/>
                          <a:cs typeface="Arial"/>
                        </a:rPr>
                        <a:t> </a:t>
                      </a:r>
                      <a:r>
                        <a:rPr sz="1300" spc="-20">
                          <a:latin typeface="+mn-lt"/>
                          <a:cs typeface="Arial"/>
                        </a:rPr>
                        <a:t>(58)</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tc>
                  <a:txBody>
                    <a:bodyPr/>
                    <a:lstStyle/>
                    <a:p>
                      <a:pPr algn="ctr">
                        <a:lnSpc>
                          <a:spcPct val="100000"/>
                        </a:lnSpc>
                        <a:spcBef>
                          <a:spcPts val="45"/>
                        </a:spcBef>
                      </a:pPr>
                      <a:r>
                        <a:rPr sz="1300">
                          <a:latin typeface="+mn-lt"/>
                          <a:cs typeface="Arial"/>
                        </a:rPr>
                        <a:t>52</a:t>
                      </a:r>
                      <a:r>
                        <a:rPr sz="1300" spc="-45">
                          <a:latin typeface="+mn-lt"/>
                          <a:cs typeface="Arial"/>
                        </a:rPr>
                        <a:t> </a:t>
                      </a:r>
                      <a:r>
                        <a:rPr sz="1300" spc="-20">
                          <a:latin typeface="+mn-lt"/>
                          <a:cs typeface="Arial"/>
                        </a:rPr>
                        <a:t>(54)</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solidFill>
                      <a:srgbClr val="DDDFDD"/>
                    </a:solidFill>
                  </a:tcPr>
                </a:tc>
                <a:extLst>
                  <a:ext uri="{0D108BD9-81ED-4DB2-BD59-A6C34878D82A}">
                    <a16:rowId xmlns:a16="http://schemas.microsoft.com/office/drawing/2014/main" val="3630183399"/>
                  </a:ext>
                </a:extLst>
              </a:tr>
              <a:tr h="232260">
                <a:tc gridSpan="5">
                  <a:txBody>
                    <a:bodyPr/>
                    <a:lstStyle/>
                    <a:p>
                      <a:pPr marL="26034">
                        <a:lnSpc>
                          <a:spcPct val="100000"/>
                        </a:lnSpc>
                        <a:spcBef>
                          <a:spcPts val="45"/>
                        </a:spcBef>
                      </a:pPr>
                      <a:r>
                        <a:rPr sz="1300" b="1" spc="-10">
                          <a:latin typeface="+mn-lt"/>
                          <a:cs typeface="Arial"/>
                        </a:rPr>
                        <a:t>Prior CDK4/6i</a:t>
                      </a:r>
                      <a:r>
                        <a:rPr sz="1300" b="1" spc="-5">
                          <a:latin typeface="+mn-lt"/>
                          <a:cs typeface="Arial"/>
                        </a:rPr>
                        <a:t> </a:t>
                      </a:r>
                      <a:r>
                        <a:rPr sz="1300" b="1" spc="-10">
                          <a:latin typeface="+mn-lt"/>
                          <a:cs typeface="Arial"/>
                        </a:rPr>
                        <a:t>treatment duration,</a:t>
                      </a:r>
                      <a:r>
                        <a:rPr sz="1300" b="1" spc="-20">
                          <a:latin typeface="+mn-lt"/>
                          <a:cs typeface="Arial"/>
                        </a:rPr>
                        <a:t> </a:t>
                      </a:r>
                      <a:r>
                        <a:rPr sz="1300" b="1">
                          <a:latin typeface="+mn-lt"/>
                          <a:cs typeface="Arial"/>
                        </a:rPr>
                        <a:t>n</a:t>
                      </a:r>
                      <a:r>
                        <a:rPr sz="1300" b="1" spc="-5">
                          <a:latin typeface="+mn-lt"/>
                          <a:cs typeface="Arial"/>
                        </a:rPr>
                        <a:t> </a:t>
                      </a:r>
                      <a:r>
                        <a:rPr sz="1300" b="1" spc="-20">
                          <a:latin typeface="+mn-lt"/>
                          <a:cs typeface="Arial"/>
                        </a:rPr>
                        <a:t>(%)</a:t>
                      </a:r>
                      <a:r>
                        <a:rPr sz="1300" b="1" spc="-30" baseline="27777">
                          <a:latin typeface="+mn-lt"/>
                          <a:cs typeface="Arial"/>
                        </a:rPr>
                        <a:t>b</a:t>
                      </a:r>
                      <a:endParaRPr sz="1300" baseline="27777">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3228455907"/>
                  </a:ext>
                </a:extLst>
              </a:tr>
              <a:tr h="232260">
                <a:tc>
                  <a:txBody>
                    <a:bodyPr/>
                    <a:lstStyle/>
                    <a:p>
                      <a:pPr marL="483234" lvl="1">
                        <a:lnSpc>
                          <a:spcPct val="100000"/>
                        </a:lnSpc>
                        <a:spcBef>
                          <a:spcPts val="45"/>
                        </a:spcBef>
                      </a:pPr>
                      <a:r>
                        <a:rPr sz="1300">
                          <a:latin typeface="+mn-lt"/>
                          <a:cs typeface="Arial"/>
                        </a:rPr>
                        <a:t>≤</a:t>
                      </a:r>
                      <a:r>
                        <a:rPr sz="1300" spc="-30">
                          <a:latin typeface="+mn-lt"/>
                          <a:cs typeface="Arial"/>
                        </a:rPr>
                        <a:t> </a:t>
                      </a:r>
                      <a:r>
                        <a:rPr sz="1300">
                          <a:latin typeface="+mn-lt"/>
                          <a:cs typeface="Arial"/>
                        </a:rPr>
                        <a:t>12</a:t>
                      </a:r>
                      <a:r>
                        <a:rPr sz="1300" spc="-35">
                          <a:latin typeface="+mn-lt"/>
                          <a:cs typeface="Arial"/>
                        </a:rPr>
                        <a:t> </a:t>
                      </a:r>
                      <a:r>
                        <a:rPr sz="1300" spc="-10">
                          <a:latin typeface="+mn-lt"/>
                          <a:cs typeface="Arial"/>
                        </a:rPr>
                        <a:t>months</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161</a:t>
                      </a:r>
                      <a:r>
                        <a:rPr sz="1300" spc="-60">
                          <a:latin typeface="+mn-lt"/>
                          <a:cs typeface="Arial"/>
                        </a:rPr>
                        <a:t> </a:t>
                      </a:r>
                      <a:r>
                        <a:rPr sz="1300" spc="-20">
                          <a:latin typeface="+mn-lt"/>
                          <a:cs typeface="Arial"/>
                        </a:rPr>
                        <a:t>(59)</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166</a:t>
                      </a:r>
                      <a:r>
                        <a:rPr sz="1300" spc="-60">
                          <a:latin typeface="+mn-lt"/>
                          <a:cs typeface="Arial"/>
                        </a:rPr>
                        <a:t> </a:t>
                      </a:r>
                      <a:r>
                        <a:rPr sz="1300" spc="-20">
                          <a:latin typeface="+mn-lt"/>
                          <a:cs typeface="Arial"/>
                        </a:rPr>
                        <a:t>(61)</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62</a:t>
                      </a:r>
                      <a:r>
                        <a:rPr sz="1300" spc="-45">
                          <a:latin typeface="+mn-lt"/>
                          <a:cs typeface="Arial"/>
                        </a:rPr>
                        <a:t> </a:t>
                      </a:r>
                      <a:r>
                        <a:rPr sz="1300" spc="-20">
                          <a:latin typeface="+mn-lt"/>
                          <a:cs typeface="Arial"/>
                        </a:rPr>
                        <a:t>(55)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63</a:t>
                      </a:r>
                      <a:r>
                        <a:rPr sz="1300" spc="-45">
                          <a:latin typeface="+mn-lt"/>
                          <a:cs typeface="Arial"/>
                        </a:rPr>
                        <a:t> </a:t>
                      </a:r>
                      <a:r>
                        <a:rPr sz="1300" spc="-20">
                          <a:latin typeface="+mn-lt"/>
                          <a:cs typeface="Arial"/>
                        </a:rPr>
                        <a:t>(65)</a:t>
                      </a:r>
                      <a:endParaRPr sz="1300">
                        <a:latin typeface="+mn-lt"/>
                        <a:cs typeface="Arial"/>
                      </a:endParaRPr>
                    </a:p>
                  </a:txBody>
                  <a:tcPr marL="0" marR="0" marT="5715" marB="0" anchor="ctr">
                    <a:lnL w="9525">
                      <a:noFill/>
                      <a:prstDash val="solid"/>
                    </a:lnL>
                    <a:lnR w="9525">
                      <a:noFill/>
                      <a:prstDash val="solid"/>
                    </a:lnR>
                    <a:lnT w="9525">
                      <a:noFill/>
                      <a:prstDash val="solid"/>
                    </a:lnT>
                    <a:lnB w="9525">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70638573"/>
                  </a:ext>
                </a:extLst>
              </a:tr>
              <a:tr h="232260">
                <a:tc>
                  <a:txBody>
                    <a:bodyPr/>
                    <a:lstStyle/>
                    <a:p>
                      <a:pPr marL="483234" lvl="1">
                        <a:lnSpc>
                          <a:spcPct val="100000"/>
                        </a:lnSpc>
                        <a:spcBef>
                          <a:spcPts val="45"/>
                        </a:spcBef>
                      </a:pPr>
                      <a:r>
                        <a:rPr sz="1300">
                          <a:latin typeface="+mn-lt"/>
                          <a:cs typeface="Arial"/>
                        </a:rPr>
                        <a:t>&gt;</a:t>
                      </a:r>
                      <a:r>
                        <a:rPr sz="1300" spc="-30">
                          <a:latin typeface="+mn-lt"/>
                          <a:cs typeface="Arial"/>
                        </a:rPr>
                        <a:t> </a:t>
                      </a:r>
                      <a:r>
                        <a:rPr sz="1300">
                          <a:latin typeface="+mn-lt"/>
                          <a:cs typeface="Arial"/>
                        </a:rPr>
                        <a:t>12</a:t>
                      </a:r>
                      <a:r>
                        <a:rPr sz="1300" spc="-30">
                          <a:latin typeface="+mn-lt"/>
                          <a:cs typeface="Arial"/>
                        </a:rPr>
                        <a:t> </a:t>
                      </a:r>
                      <a:r>
                        <a:rPr sz="1300" spc="-10">
                          <a:latin typeface="+mn-lt"/>
                          <a:cs typeface="Arial"/>
                        </a:rPr>
                        <a:t>months</a:t>
                      </a:r>
                      <a:endParaRPr sz="1300">
                        <a:latin typeface="+mn-lt"/>
                        <a:cs typeface="Arial"/>
                      </a:endParaRPr>
                    </a:p>
                  </a:txBody>
                  <a:tcPr marL="0" marR="0" marT="571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106</a:t>
                      </a:r>
                      <a:r>
                        <a:rPr sz="1300" spc="-60">
                          <a:latin typeface="+mn-lt"/>
                          <a:cs typeface="Arial"/>
                        </a:rPr>
                        <a:t> </a:t>
                      </a:r>
                      <a:r>
                        <a:rPr sz="1300" spc="-20">
                          <a:latin typeface="+mn-lt"/>
                          <a:cs typeface="Arial"/>
                        </a:rPr>
                        <a:t>(39)</a:t>
                      </a:r>
                      <a:endParaRPr sz="1300">
                        <a:latin typeface="+mn-lt"/>
                        <a:cs typeface="Arial"/>
                      </a:endParaRPr>
                    </a:p>
                  </a:txBody>
                  <a:tcPr marL="0" marR="0" marT="571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 algn="ctr">
                        <a:lnSpc>
                          <a:spcPct val="100000"/>
                        </a:lnSpc>
                        <a:spcBef>
                          <a:spcPts val="45"/>
                        </a:spcBef>
                      </a:pPr>
                      <a:r>
                        <a:rPr sz="1300">
                          <a:latin typeface="+mn-lt"/>
                          <a:cs typeface="Arial"/>
                        </a:rPr>
                        <a:t>102</a:t>
                      </a:r>
                      <a:r>
                        <a:rPr sz="1300" spc="-60">
                          <a:latin typeface="+mn-lt"/>
                          <a:cs typeface="Arial"/>
                        </a:rPr>
                        <a:t> </a:t>
                      </a:r>
                      <a:r>
                        <a:rPr sz="1300" spc="-20">
                          <a:latin typeface="+mn-lt"/>
                          <a:cs typeface="Arial"/>
                        </a:rPr>
                        <a:t>(38)</a:t>
                      </a:r>
                      <a:endParaRPr sz="1300">
                        <a:latin typeface="+mn-lt"/>
                        <a:cs typeface="Arial"/>
                      </a:endParaRPr>
                    </a:p>
                  </a:txBody>
                  <a:tcPr marL="0" marR="0" marT="571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45"/>
                        </a:spcBef>
                      </a:pPr>
                      <a:r>
                        <a:rPr sz="1300">
                          <a:latin typeface="+mn-lt"/>
                          <a:cs typeface="Arial"/>
                        </a:rPr>
                        <a:t>51</a:t>
                      </a:r>
                      <a:r>
                        <a:rPr sz="1300" spc="-45">
                          <a:latin typeface="+mn-lt"/>
                          <a:cs typeface="Arial"/>
                        </a:rPr>
                        <a:t> </a:t>
                      </a:r>
                      <a:r>
                        <a:rPr sz="1300" spc="-20">
                          <a:latin typeface="+mn-lt"/>
                          <a:cs typeface="Arial"/>
                        </a:rPr>
                        <a:t>(45)</a:t>
                      </a:r>
                      <a:endParaRPr sz="1300">
                        <a:latin typeface="+mn-lt"/>
                        <a:cs typeface="Arial"/>
                      </a:endParaRPr>
                    </a:p>
                  </a:txBody>
                  <a:tcPr marL="0" marR="0" marT="571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45"/>
                        </a:spcBef>
                      </a:pPr>
                      <a:r>
                        <a:rPr sz="1300" dirty="0">
                          <a:latin typeface="+mn-lt"/>
                          <a:cs typeface="Arial"/>
                        </a:rPr>
                        <a:t>33</a:t>
                      </a:r>
                      <a:r>
                        <a:rPr sz="1300" spc="-45" dirty="0">
                          <a:latin typeface="+mn-lt"/>
                          <a:cs typeface="Arial"/>
                        </a:rPr>
                        <a:t> </a:t>
                      </a:r>
                      <a:r>
                        <a:rPr sz="1300" spc="-20" dirty="0">
                          <a:latin typeface="+mn-lt"/>
                          <a:cs typeface="Arial"/>
                        </a:rPr>
                        <a:t>(34)</a:t>
                      </a:r>
                      <a:endParaRPr sz="1300" dirty="0">
                        <a:latin typeface="+mn-lt"/>
                        <a:cs typeface="Arial"/>
                      </a:endParaRPr>
                    </a:p>
                  </a:txBody>
                  <a:tcPr marL="0" marR="0" marT="5715" marB="0" anchor="ctr">
                    <a:lnL w="9525">
                      <a:noFill/>
                      <a:prstDash val="solid"/>
                    </a:lnL>
                    <a:lnR w="9525">
                      <a:noFill/>
                      <a:prstDash val="solid"/>
                    </a:lnR>
                    <a:lnT w="9525">
                      <a:noFill/>
                      <a:prstDash val="solid"/>
                    </a:lnT>
                    <a:lnB w="190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9558077"/>
                  </a:ext>
                </a:extLst>
              </a:tr>
            </a:tbl>
          </a:graphicData>
        </a:graphic>
      </p:graphicFrame>
      <p:sp>
        <p:nvSpPr>
          <p:cNvPr id="10" name="TextBox 9">
            <a:extLst>
              <a:ext uri="{FF2B5EF4-FFF2-40B4-BE49-F238E27FC236}">
                <a16:creationId xmlns:a16="http://schemas.microsoft.com/office/drawing/2014/main" id="{08F4BAC9-285F-453F-1D26-D5CC74E15648}"/>
              </a:ext>
            </a:extLst>
          </p:cNvPr>
          <p:cNvSpPr txBox="1"/>
          <p:nvPr/>
        </p:nvSpPr>
        <p:spPr>
          <a:xfrm>
            <a:off x="8086151" y="662063"/>
            <a:ext cx="3848300" cy="30777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Table 1 – Baseline Characteristics</a:t>
            </a:r>
          </a:p>
        </p:txBody>
      </p:sp>
    </p:spTree>
    <p:extLst>
      <p:ext uri="{BB962C8B-B14F-4D97-AF65-F5344CB8AC3E}">
        <p14:creationId xmlns:p14="http://schemas.microsoft.com/office/powerpoint/2010/main" val="421627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EA735-1274-444A-B4E9-086238335FF5}"/>
              </a:ext>
            </a:extLst>
          </p:cNvPr>
          <p:cNvSpPr txBox="1"/>
          <p:nvPr/>
        </p:nvSpPr>
        <p:spPr>
          <a:xfrm>
            <a:off x="628651" y="839097"/>
            <a:ext cx="11406596" cy="584775"/>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When patients were separated into subgroups with </a:t>
            </a:r>
            <a:r>
              <a:rPr kumimoji="0" lang="en-US" sz="16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value ≥ 5.4% and &lt; 5.4%, lower baseline </a:t>
            </a:r>
            <a:r>
              <a:rPr kumimoji="0" lang="en-US" sz="16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correlated with longer PFS and OS in both the SG and chemotherapy groups </a:t>
            </a:r>
            <a:r>
              <a:rPr kumimoji="0" lang="en-US" sz="16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r>
              <a:rPr kumimoji="0" lang="en-US" sz="16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1</a:t>
            </a:r>
            <a:r>
              <a:rPr kumimoji="0" lang="en-US" sz="16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p>
        </p:txBody>
      </p:sp>
      <p:sp>
        <p:nvSpPr>
          <p:cNvPr id="3" name="Title 132">
            <a:extLst>
              <a:ext uri="{FF2B5EF4-FFF2-40B4-BE49-F238E27FC236}">
                <a16:creationId xmlns:a16="http://schemas.microsoft.com/office/drawing/2014/main" id="{E5962352-D993-4767-9217-9BD9FBF8EFD4}"/>
              </a:ext>
            </a:extLst>
          </p:cNvPr>
          <p:cNvSpPr txBox="1">
            <a:spLocks/>
          </p:cNvSpPr>
          <p:nvPr/>
        </p:nvSpPr>
        <p:spPr>
          <a:xfrm>
            <a:off x="592138" y="315201"/>
            <a:ext cx="11007727"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Results – Efficacy by BSL MeanVAF</a:t>
            </a:r>
            <a:r>
              <a:rPr kumimoji="0" lang="en-US"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a:t>
            </a:r>
          </a:p>
        </p:txBody>
      </p:sp>
      <p:sp>
        <p:nvSpPr>
          <p:cNvPr id="70" name="TextBox 69">
            <a:extLst>
              <a:ext uri="{FF2B5EF4-FFF2-40B4-BE49-F238E27FC236}">
                <a16:creationId xmlns:a16="http://schemas.microsoft.com/office/drawing/2014/main" id="{9F1B6A57-429A-D06D-2F51-EB55BAA20B66}"/>
              </a:ext>
            </a:extLst>
          </p:cNvPr>
          <p:cNvSpPr txBox="1"/>
          <p:nvPr/>
        </p:nvSpPr>
        <p:spPr>
          <a:xfrm>
            <a:off x="925017" y="1372993"/>
            <a:ext cx="3848300" cy="30777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1 – PFS and OS by Baseline MeanVAF</a:t>
            </a:r>
          </a:p>
        </p:txBody>
      </p:sp>
      <p:sp>
        <p:nvSpPr>
          <p:cNvPr id="73" name="TextBox 72">
            <a:extLst>
              <a:ext uri="{FF2B5EF4-FFF2-40B4-BE49-F238E27FC236}">
                <a16:creationId xmlns:a16="http://schemas.microsoft.com/office/drawing/2014/main" id="{CD0F82D4-F419-D55E-1AED-B91E58CE2011}"/>
              </a:ext>
            </a:extLst>
          </p:cNvPr>
          <p:cNvSpPr txBox="1"/>
          <p:nvPr/>
        </p:nvSpPr>
        <p:spPr>
          <a:xfrm>
            <a:off x="630237" y="6347950"/>
            <a:ext cx="943927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mean variant allele fraction; OS, overall survival; PFS, progression-free survival; SG,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Sacizuzumab</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govitecan.</a:t>
            </a:r>
            <a:b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b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grpSp>
        <p:nvGrpSpPr>
          <p:cNvPr id="72" name="Group 4">
            <a:extLst>
              <a:ext uri="{FF2B5EF4-FFF2-40B4-BE49-F238E27FC236}">
                <a16:creationId xmlns:a16="http://schemas.microsoft.com/office/drawing/2014/main" id="{D85E3927-E162-EE5B-E5E0-E15DA05705AC}"/>
              </a:ext>
            </a:extLst>
          </p:cNvPr>
          <p:cNvGrpSpPr>
            <a:grpSpLocks noChangeAspect="1"/>
          </p:cNvGrpSpPr>
          <p:nvPr/>
        </p:nvGrpSpPr>
        <p:grpSpPr bwMode="auto">
          <a:xfrm>
            <a:off x="1979965" y="1672004"/>
            <a:ext cx="7813675" cy="4684712"/>
            <a:chOff x="1163" y="1057"/>
            <a:chExt cx="4922" cy="2951"/>
          </a:xfrm>
        </p:grpSpPr>
        <p:sp>
          <p:nvSpPr>
            <p:cNvPr id="74" name="AutoShape 3">
              <a:extLst>
                <a:ext uri="{FF2B5EF4-FFF2-40B4-BE49-F238E27FC236}">
                  <a16:creationId xmlns:a16="http://schemas.microsoft.com/office/drawing/2014/main" id="{B61EF624-BCE0-BCFC-7F9E-CB0A9C1BE8FE}"/>
                </a:ext>
              </a:extLst>
            </p:cNvPr>
            <p:cNvSpPr>
              <a:spLocks noChangeAspect="1" noChangeArrowheads="1" noTextEdit="1"/>
            </p:cNvSpPr>
            <p:nvPr/>
          </p:nvSpPr>
          <p:spPr bwMode="auto">
            <a:xfrm>
              <a:off x="1163" y="1061"/>
              <a:ext cx="4910" cy="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nvGrpSpPr>
            <p:cNvPr id="75" name="Group 205">
              <a:extLst>
                <a:ext uri="{FF2B5EF4-FFF2-40B4-BE49-F238E27FC236}">
                  <a16:creationId xmlns:a16="http://schemas.microsoft.com/office/drawing/2014/main" id="{0FBE5E6D-48CC-BC02-86E5-96ECC96590DC}"/>
                </a:ext>
              </a:extLst>
            </p:cNvPr>
            <p:cNvGrpSpPr>
              <a:grpSpLocks/>
            </p:cNvGrpSpPr>
            <p:nvPr/>
          </p:nvGrpSpPr>
          <p:grpSpPr bwMode="auto">
            <a:xfrm>
              <a:off x="1768" y="1117"/>
              <a:ext cx="4130" cy="2484"/>
              <a:chOff x="1768" y="1117"/>
              <a:chExt cx="4130" cy="2484"/>
            </a:xfrm>
          </p:grpSpPr>
          <p:sp>
            <p:nvSpPr>
              <p:cNvPr id="813" name="Freeform 5">
                <a:extLst>
                  <a:ext uri="{FF2B5EF4-FFF2-40B4-BE49-F238E27FC236}">
                    <a16:creationId xmlns:a16="http://schemas.microsoft.com/office/drawing/2014/main" id="{7DA378AA-096A-A92E-9C3E-61143233E7BE}"/>
                  </a:ext>
                </a:extLst>
              </p:cNvPr>
              <p:cNvSpPr>
                <a:spLocks/>
              </p:cNvSpPr>
              <p:nvPr/>
            </p:nvSpPr>
            <p:spPr bwMode="auto">
              <a:xfrm>
                <a:off x="4290" y="2708"/>
                <a:ext cx="1461" cy="892"/>
              </a:xfrm>
              <a:custGeom>
                <a:avLst/>
                <a:gdLst>
                  <a:gd name="T0" fmla="*/ 2922 w 2922"/>
                  <a:gd name="T1" fmla="*/ 1590 h 1784"/>
                  <a:gd name="T2" fmla="*/ 2597 w 2922"/>
                  <a:gd name="T3" fmla="*/ 1493 h 1784"/>
                  <a:gd name="T4" fmla="*/ 2103 w 2922"/>
                  <a:gd name="T5" fmla="*/ 1452 h 1784"/>
                  <a:gd name="T6" fmla="*/ 1958 w 2922"/>
                  <a:gd name="T7" fmla="*/ 1415 h 1784"/>
                  <a:gd name="T8" fmla="*/ 1844 w 2922"/>
                  <a:gd name="T9" fmla="*/ 1377 h 1784"/>
                  <a:gd name="T10" fmla="*/ 1767 w 2922"/>
                  <a:gd name="T11" fmla="*/ 1340 h 1784"/>
                  <a:gd name="T12" fmla="*/ 1597 w 2922"/>
                  <a:gd name="T13" fmla="*/ 1304 h 1784"/>
                  <a:gd name="T14" fmla="*/ 1569 w 2922"/>
                  <a:gd name="T15" fmla="*/ 1265 h 1784"/>
                  <a:gd name="T16" fmla="*/ 1431 w 2922"/>
                  <a:gd name="T17" fmla="*/ 1229 h 1784"/>
                  <a:gd name="T18" fmla="*/ 1418 w 2922"/>
                  <a:gd name="T19" fmla="*/ 1191 h 1784"/>
                  <a:gd name="T20" fmla="*/ 1344 w 2922"/>
                  <a:gd name="T21" fmla="*/ 1154 h 1784"/>
                  <a:gd name="T22" fmla="*/ 1297 w 2922"/>
                  <a:gd name="T23" fmla="*/ 1116 h 1784"/>
                  <a:gd name="T24" fmla="*/ 1276 w 2922"/>
                  <a:gd name="T25" fmla="*/ 1079 h 1784"/>
                  <a:gd name="T26" fmla="*/ 1254 w 2922"/>
                  <a:gd name="T27" fmla="*/ 1043 h 1784"/>
                  <a:gd name="T28" fmla="*/ 1189 w 2922"/>
                  <a:gd name="T29" fmla="*/ 1006 h 1784"/>
                  <a:gd name="T30" fmla="*/ 1125 w 2922"/>
                  <a:gd name="T31" fmla="*/ 968 h 1784"/>
                  <a:gd name="T32" fmla="*/ 1120 w 2922"/>
                  <a:gd name="T33" fmla="*/ 931 h 1784"/>
                  <a:gd name="T34" fmla="*/ 1074 w 2922"/>
                  <a:gd name="T35" fmla="*/ 893 h 1784"/>
                  <a:gd name="T36" fmla="*/ 1056 w 2922"/>
                  <a:gd name="T37" fmla="*/ 818 h 1784"/>
                  <a:gd name="T38" fmla="*/ 1046 w 2922"/>
                  <a:gd name="T39" fmla="*/ 782 h 1784"/>
                  <a:gd name="T40" fmla="*/ 1029 w 2922"/>
                  <a:gd name="T41" fmla="*/ 743 h 1784"/>
                  <a:gd name="T42" fmla="*/ 1016 w 2922"/>
                  <a:gd name="T43" fmla="*/ 707 h 1784"/>
                  <a:gd name="T44" fmla="*/ 968 w 2922"/>
                  <a:gd name="T45" fmla="*/ 670 h 1784"/>
                  <a:gd name="T46" fmla="*/ 910 w 2922"/>
                  <a:gd name="T47" fmla="*/ 632 h 1784"/>
                  <a:gd name="T48" fmla="*/ 723 w 2922"/>
                  <a:gd name="T49" fmla="*/ 597 h 1784"/>
                  <a:gd name="T50" fmla="*/ 678 w 2922"/>
                  <a:gd name="T51" fmla="*/ 559 h 1784"/>
                  <a:gd name="T52" fmla="*/ 673 w 2922"/>
                  <a:gd name="T53" fmla="*/ 522 h 1784"/>
                  <a:gd name="T54" fmla="*/ 665 w 2922"/>
                  <a:gd name="T55" fmla="*/ 484 h 1784"/>
                  <a:gd name="T56" fmla="*/ 600 w 2922"/>
                  <a:gd name="T57" fmla="*/ 411 h 1784"/>
                  <a:gd name="T58" fmla="*/ 596 w 2922"/>
                  <a:gd name="T59" fmla="*/ 373 h 1784"/>
                  <a:gd name="T60" fmla="*/ 585 w 2922"/>
                  <a:gd name="T61" fmla="*/ 334 h 1784"/>
                  <a:gd name="T62" fmla="*/ 525 w 2922"/>
                  <a:gd name="T63" fmla="*/ 298 h 1784"/>
                  <a:gd name="T64" fmla="*/ 491 w 2922"/>
                  <a:gd name="T65" fmla="*/ 261 h 1784"/>
                  <a:gd name="T66" fmla="*/ 484 w 2922"/>
                  <a:gd name="T67" fmla="*/ 225 h 1784"/>
                  <a:gd name="T68" fmla="*/ 467 w 2922"/>
                  <a:gd name="T69" fmla="*/ 186 h 1784"/>
                  <a:gd name="T70" fmla="*/ 394 w 2922"/>
                  <a:gd name="T71" fmla="*/ 148 h 1784"/>
                  <a:gd name="T72" fmla="*/ 380 w 2922"/>
                  <a:gd name="T73" fmla="*/ 111 h 1784"/>
                  <a:gd name="T74" fmla="*/ 346 w 2922"/>
                  <a:gd name="T75" fmla="*/ 73 h 1784"/>
                  <a:gd name="T76" fmla="*/ 319 w 2922"/>
                  <a:gd name="T77" fmla="*/ 38 h 1784"/>
                  <a:gd name="T78" fmla="*/ 269 w 2922"/>
                  <a:gd name="T79" fmla="*/ 0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2" h="1784">
                    <a:moveTo>
                      <a:pt x="2922" y="1784"/>
                    </a:moveTo>
                    <a:lnTo>
                      <a:pt x="2922" y="1590"/>
                    </a:lnTo>
                    <a:lnTo>
                      <a:pt x="2597" y="1590"/>
                    </a:lnTo>
                    <a:lnTo>
                      <a:pt x="2597" y="1493"/>
                    </a:lnTo>
                    <a:lnTo>
                      <a:pt x="2103" y="1493"/>
                    </a:lnTo>
                    <a:lnTo>
                      <a:pt x="2103" y="1452"/>
                    </a:lnTo>
                    <a:lnTo>
                      <a:pt x="1958" y="1452"/>
                    </a:lnTo>
                    <a:lnTo>
                      <a:pt x="1958" y="1415"/>
                    </a:lnTo>
                    <a:lnTo>
                      <a:pt x="1844" y="1415"/>
                    </a:lnTo>
                    <a:lnTo>
                      <a:pt x="1844" y="1377"/>
                    </a:lnTo>
                    <a:lnTo>
                      <a:pt x="1767" y="1377"/>
                    </a:lnTo>
                    <a:lnTo>
                      <a:pt x="1767" y="1340"/>
                    </a:lnTo>
                    <a:lnTo>
                      <a:pt x="1597" y="1340"/>
                    </a:lnTo>
                    <a:lnTo>
                      <a:pt x="1597" y="1304"/>
                    </a:lnTo>
                    <a:lnTo>
                      <a:pt x="1569" y="1304"/>
                    </a:lnTo>
                    <a:lnTo>
                      <a:pt x="1569" y="1265"/>
                    </a:lnTo>
                    <a:lnTo>
                      <a:pt x="1431" y="1265"/>
                    </a:lnTo>
                    <a:lnTo>
                      <a:pt x="1431" y="1229"/>
                    </a:lnTo>
                    <a:lnTo>
                      <a:pt x="1418" y="1229"/>
                    </a:lnTo>
                    <a:lnTo>
                      <a:pt x="1418" y="1191"/>
                    </a:lnTo>
                    <a:lnTo>
                      <a:pt x="1344" y="1191"/>
                    </a:lnTo>
                    <a:lnTo>
                      <a:pt x="1344" y="1154"/>
                    </a:lnTo>
                    <a:lnTo>
                      <a:pt x="1297" y="1154"/>
                    </a:lnTo>
                    <a:lnTo>
                      <a:pt x="1297" y="1116"/>
                    </a:lnTo>
                    <a:lnTo>
                      <a:pt x="1276" y="1116"/>
                    </a:lnTo>
                    <a:lnTo>
                      <a:pt x="1276" y="1079"/>
                    </a:lnTo>
                    <a:lnTo>
                      <a:pt x="1254" y="1079"/>
                    </a:lnTo>
                    <a:lnTo>
                      <a:pt x="1254" y="1043"/>
                    </a:lnTo>
                    <a:lnTo>
                      <a:pt x="1189" y="1043"/>
                    </a:lnTo>
                    <a:lnTo>
                      <a:pt x="1189" y="1006"/>
                    </a:lnTo>
                    <a:lnTo>
                      <a:pt x="1125" y="1006"/>
                    </a:lnTo>
                    <a:lnTo>
                      <a:pt x="1125" y="968"/>
                    </a:lnTo>
                    <a:lnTo>
                      <a:pt x="1120" y="968"/>
                    </a:lnTo>
                    <a:lnTo>
                      <a:pt x="1120" y="931"/>
                    </a:lnTo>
                    <a:lnTo>
                      <a:pt x="1074" y="931"/>
                    </a:lnTo>
                    <a:lnTo>
                      <a:pt x="1074" y="893"/>
                    </a:lnTo>
                    <a:lnTo>
                      <a:pt x="1056" y="893"/>
                    </a:lnTo>
                    <a:lnTo>
                      <a:pt x="1056" y="818"/>
                    </a:lnTo>
                    <a:lnTo>
                      <a:pt x="1046" y="818"/>
                    </a:lnTo>
                    <a:lnTo>
                      <a:pt x="1046" y="782"/>
                    </a:lnTo>
                    <a:lnTo>
                      <a:pt x="1029" y="782"/>
                    </a:lnTo>
                    <a:lnTo>
                      <a:pt x="1029" y="743"/>
                    </a:lnTo>
                    <a:lnTo>
                      <a:pt x="1016" y="743"/>
                    </a:lnTo>
                    <a:lnTo>
                      <a:pt x="1016" y="707"/>
                    </a:lnTo>
                    <a:lnTo>
                      <a:pt x="968" y="707"/>
                    </a:lnTo>
                    <a:lnTo>
                      <a:pt x="968" y="670"/>
                    </a:lnTo>
                    <a:lnTo>
                      <a:pt x="910" y="670"/>
                    </a:lnTo>
                    <a:lnTo>
                      <a:pt x="910" y="632"/>
                    </a:lnTo>
                    <a:lnTo>
                      <a:pt x="723" y="632"/>
                    </a:lnTo>
                    <a:lnTo>
                      <a:pt x="723" y="597"/>
                    </a:lnTo>
                    <a:lnTo>
                      <a:pt x="678" y="597"/>
                    </a:lnTo>
                    <a:lnTo>
                      <a:pt x="678" y="559"/>
                    </a:lnTo>
                    <a:lnTo>
                      <a:pt x="673" y="559"/>
                    </a:lnTo>
                    <a:lnTo>
                      <a:pt x="673" y="522"/>
                    </a:lnTo>
                    <a:lnTo>
                      <a:pt x="665" y="522"/>
                    </a:lnTo>
                    <a:lnTo>
                      <a:pt x="665" y="484"/>
                    </a:lnTo>
                    <a:lnTo>
                      <a:pt x="600" y="484"/>
                    </a:lnTo>
                    <a:lnTo>
                      <a:pt x="600" y="411"/>
                    </a:lnTo>
                    <a:lnTo>
                      <a:pt x="596" y="411"/>
                    </a:lnTo>
                    <a:lnTo>
                      <a:pt x="596" y="373"/>
                    </a:lnTo>
                    <a:lnTo>
                      <a:pt x="585" y="373"/>
                    </a:lnTo>
                    <a:lnTo>
                      <a:pt x="585" y="334"/>
                    </a:lnTo>
                    <a:lnTo>
                      <a:pt x="525" y="334"/>
                    </a:lnTo>
                    <a:lnTo>
                      <a:pt x="525" y="298"/>
                    </a:lnTo>
                    <a:lnTo>
                      <a:pt x="491" y="298"/>
                    </a:lnTo>
                    <a:lnTo>
                      <a:pt x="491" y="261"/>
                    </a:lnTo>
                    <a:lnTo>
                      <a:pt x="484" y="261"/>
                    </a:lnTo>
                    <a:lnTo>
                      <a:pt x="484" y="225"/>
                    </a:lnTo>
                    <a:lnTo>
                      <a:pt x="467" y="225"/>
                    </a:lnTo>
                    <a:lnTo>
                      <a:pt x="467" y="186"/>
                    </a:lnTo>
                    <a:lnTo>
                      <a:pt x="394" y="186"/>
                    </a:lnTo>
                    <a:lnTo>
                      <a:pt x="394" y="148"/>
                    </a:lnTo>
                    <a:lnTo>
                      <a:pt x="380" y="148"/>
                    </a:lnTo>
                    <a:lnTo>
                      <a:pt x="380" y="111"/>
                    </a:lnTo>
                    <a:lnTo>
                      <a:pt x="346" y="111"/>
                    </a:lnTo>
                    <a:lnTo>
                      <a:pt x="346" y="73"/>
                    </a:lnTo>
                    <a:lnTo>
                      <a:pt x="319" y="73"/>
                    </a:lnTo>
                    <a:lnTo>
                      <a:pt x="319" y="38"/>
                    </a:lnTo>
                    <a:lnTo>
                      <a:pt x="269" y="38"/>
                    </a:lnTo>
                    <a:lnTo>
                      <a:pt x="269" y="0"/>
                    </a:lnTo>
                    <a:lnTo>
                      <a:pt x="0" y="0"/>
                    </a:lnTo>
                  </a:path>
                </a:pathLst>
              </a:custGeom>
              <a:noFill/>
              <a:ln w="4763">
                <a:solidFill>
                  <a:srgbClr val="7AA9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4" name="Freeform 6">
                <a:extLst>
                  <a:ext uri="{FF2B5EF4-FFF2-40B4-BE49-F238E27FC236}">
                    <a16:creationId xmlns:a16="http://schemas.microsoft.com/office/drawing/2014/main" id="{22031750-F5C3-C8E2-8AFE-618E23A6E4C5}"/>
                  </a:ext>
                </a:extLst>
              </p:cNvPr>
              <p:cNvSpPr>
                <a:spLocks/>
              </p:cNvSpPr>
              <p:nvPr/>
            </p:nvSpPr>
            <p:spPr bwMode="auto">
              <a:xfrm>
                <a:off x="1768" y="2707"/>
                <a:ext cx="1820" cy="730"/>
              </a:xfrm>
              <a:custGeom>
                <a:avLst/>
                <a:gdLst>
                  <a:gd name="T0" fmla="*/ 388 w 3640"/>
                  <a:gd name="T1" fmla="*/ 0 h 1459"/>
                  <a:gd name="T2" fmla="*/ 398 w 3640"/>
                  <a:gd name="T3" fmla="*/ 33 h 1459"/>
                  <a:gd name="T4" fmla="*/ 424 w 3640"/>
                  <a:gd name="T5" fmla="*/ 64 h 1459"/>
                  <a:gd name="T6" fmla="*/ 456 w 3640"/>
                  <a:gd name="T7" fmla="*/ 128 h 1459"/>
                  <a:gd name="T8" fmla="*/ 461 w 3640"/>
                  <a:gd name="T9" fmla="*/ 162 h 1459"/>
                  <a:gd name="T10" fmla="*/ 509 w 3640"/>
                  <a:gd name="T11" fmla="*/ 191 h 1459"/>
                  <a:gd name="T12" fmla="*/ 518 w 3640"/>
                  <a:gd name="T13" fmla="*/ 225 h 1459"/>
                  <a:gd name="T14" fmla="*/ 603 w 3640"/>
                  <a:gd name="T15" fmla="*/ 256 h 1459"/>
                  <a:gd name="T16" fmla="*/ 637 w 3640"/>
                  <a:gd name="T17" fmla="*/ 288 h 1459"/>
                  <a:gd name="T18" fmla="*/ 671 w 3640"/>
                  <a:gd name="T19" fmla="*/ 319 h 1459"/>
                  <a:gd name="T20" fmla="*/ 681 w 3640"/>
                  <a:gd name="T21" fmla="*/ 384 h 1459"/>
                  <a:gd name="T22" fmla="*/ 821 w 3640"/>
                  <a:gd name="T23" fmla="*/ 416 h 1459"/>
                  <a:gd name="T24" fmla="*/ 882 w 3640"/>
                  <a:gd name="T25" fmla="*/ 447 h 1459"/>
                  <a:gd name="T26" fmla="*/ 913 w 3640"/>
                  <a:gd name="T27" fmla="*/ 479 h 1459"/>
                  <a:gd name="T28" fmla="*/ 940 w 3640"/>
                  <a:gd name="T29" fmla="*/ 512 h 1459"/>
                  <a:gd name="T30" fmla="*/ 954 w 3640"/>
                  <a:gd name="T31" fmla="*/ 544 h 1459"/>
                  <a:gd name="T32" fmla="*/ 1025 w 3640"/>
                  <a:gd name="T33" fmla="*/ 575 h 1459"/>
                  <a:gd name="T34" fmla="*/ 1032 w 3640"/>
                  <a:gd name="T35" fmla="*/ 607 h 1459"/>
                  <a:gd name="T36" fmla="*/ 1087 w 3640"/>
                  <a:gd name="T37" fmla="*/ 640 h 1459"/>
                  <a:gd name="T38" fmla="*/ 1104 w 3640"/>
                  <a:gd name="T39" fmla="*/ 672 h 1459"/>
                  <a:gd name="T40" fmla="*/ 1107 w 3640"/>
                  <a:gd name="T41" fmla="*/ 704 h 1459"/>
                  <a:gd name="T42" fmla="*/ 1131 w 3640"/>
                  <a:gd name="T43" fmla="*/ 735 h 1459"/>
                  <a:gd name="T44" fmla="*/ 1218 w 3640"/>
                  <a:gd name="T45" fmla="*/ 767 h 1459"/>
                  <a:gd name="T46" fmla="*/ 1231 w 3640"/>
                  <a:gd name="T47" fmla="*/ 798 h 1459"/>
                  <a:gd name="T48" fmla="*/ 1238 w 3640"/>
                  <a:gd name="T49" fmla="*/ 832 h 1459"/>
                  <a:gd name="T50" fmla="*/ 1262 w 3640"/>
                  <a:gd name="T51" fmla="*/ 863 h 1459"/>
                  <a:gd name="T52" fmla="*/ 1284 w 3640"/>
                  <a:gd name="T53" fmla="*/ 893 h 1459"/>
                  <a:gd name="T54" fmla="*/ 1339 w 3640"/>
                  <a:gd name="T55" fmla="*/ 926 h 1459"/>
                  <a:gd name="T56" fmla="*/ 1383 w 3640"/>
                  <a:gd name="T57" fmla="*/ 958 h 1459"/>
                  <a:gd name="T58" fmla="*/ 1511 w 3640"/>
                  <a:gd name="T59" fmla="*/ 989 h 1459"/>
                  <a:gd name="T60" fmla="*/ 1562 w 3640"/>
                  <a:gd name="T61" fmla="*/ 1025 h 1459"/>
                  <a:gd name="T62" fmla="*/ 1606 w 3640"/>
                  <a:gd name="T63" fmla="*/ 1057 h 1459"/>
                  <a:gd name="T64" fmla="*/ 1712 w 3640"/>
                  <a:gd name="T65" fmla="*/ 1089 h 1459"/>
                  <a:gd name="T66" fmla="*/ 1845 w 3640"/>
                  <a:gd name="T67" fmla="*/ 1127 h 1459"/>
                  <a:gd name="T68" fmla="*/ 1906 w 3640"/>
                  <a:gd name="T69" fmla="*/ 1168 h 1459"/>
                  <a:gd name="T70" fmla="*/ 2182 w 3640"/>
                  <a:gd name="T71" fmla="*/ 1212 h 1459"/>
                  <a:gd name="T72" fmla="*/ 2317 w 3640"/>
                  <a:gd name="T73" fmla="*/ 1270 h 1459"/>
                  <a:gd name="T74" fmla="*/ 2461 w 3640"/>
                  <a:gd name="T75" fmla="*/ 1328 h 1459"/>
                  <a:gd name="T76" fmla="*/ 2518 w 3640"/>
                  <a:gd name="T77" fmla="*/ 1393 h 1459"/>
                  <a:gd name="T78" fmla="*/ 3640 w 3640"/>
                  <a:gd name="T79" fmla="*/ 145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0" h="1459">
                    <a:moveTo>
                      <a:pt x="0" y="0"/>
                    </a:moveTo>
                    <a:lnTo>
                      <a:pt x="388" y="0"/>
                    </a:lnTo>
                    <a:lnTo>
                      <a:pt x="388" y="33"/>
                    </a:lnTo>
                    <a:lnTo>
                      <a:pt x="398" y="33"/>
                    </a:lnTo>
                    <a:lnTo>
                      <a:pt x="398" y="64"/>
                    </a:lnTo>
                    <a:lnTo>
                      <a:pt x="424" y="64"/>
                    </a:lnTo>
                    <a:lnTo>
                      <a:pt x="424" y="128"/>
                    </a:lnTo>
                    <a:lnTo>
                      <a:pt x="456" y="128"/>
                    </a:lnTo>
                    <a:lnTo>
                      <a:pt x="456" y="162"/>
                    </a:lnTo>
                    <a:lnTo>
                      <a:pt x="461" y="162"/>
                    </a:lnTo>
                    <a:lnTo>
                      <a:pt x="461" y="191"/>
                    </a:lnTo>
                    <a:lnTo>
                      <a:pt x="509" y="191"/>
                    </a:lnTo>
                    <a:lnTo>
                      <a:pt x="509" y="225"/>
                    </a:lnTo>
                    <a:lnTo>
                      <a:pt x="518" y="225"/>
                    </a:lnTo>
                    <a:lnTo>
                      <a:pt x="518" y="256"/>
                    </a:lnTo>
                    <a:lnTo>
                      <a:pt x="603" y="256"/>
                    </a:lnTo>
                    <a:lnTo>
                      <a:pt x="603" y="288"/>
                    </a:lnTo>
                    <a:lnTo>
                      <a:pt x="637" y="288"/>
                    </a:lnTo>
                    <a:lnTo>
                      <a:pt x="637" y="319"/>
                    </a:lnTo>
                    <a:lnTo>
                      <a:pt x="671" y="319"/>
                    </a:lnTo>
                    <a:lnTo>
                      <a:pt x="671" y="384"/>
                    </a:lnTo>
                    <a:lnTo>
                      <a:pt x="681" y="384"/>
                    </a:lnTo>
                    <a:lnTo>
                      <a:pt x="681" y="416"/>
                    </a:lnTo>
                    <a:lnTo>
                      <a:pt x="821" y="416"/>
                    </a:lnTo>
                    <a:lnTo>
                      <a:pt x="821" y="447"/>
                    </a:lnTo>
                    <a:lnTo>
                      <a:pt x="882" y="447"/>
                    </a:lnTo>
                    <a:lnTo>
                      <a:pt x="882" y="479"/>
                    </a:lnTo>
                    <a:lnTo>
                      <a:pt x="913" y="479"/>
                    </a:lnTo>
                    <a:lnTo>
                      <a:pt x="913" y="512"/>
                    </a:lnTo>
                    <a:lnTo>
                      <a:pt x="940" y="512"/>
                    </a:lnTo>
                    <a:lnTo>
                      <a:pt x="940" y="544"/>
                    </a:lnTo>
                    <a:lnTo>
                      <a:pt x="954" y="544"/>
                    </a:lnTo>
                    <a:lnTo>
                      <a:pt x="954" y="575"/>
                    </a:lnTo>
                    <a:lnTo>
                      <a:pt x="1025" y="575"/>
                    </a:lnTo>
                    <a:lnTo>
                      <a:pt x="1025" y="607"/>
                    </a:lnTo>
                    <a:lnTo>
                      <a:pt x="1032" y="607"/>
                    </a:lnTo>
                    <a:lnTo>
                      <a:pt x="1032" y="640"/>
                    </a:lnTo>
                    <a:lnTo>
                      <a:pt x="1087" y="640"/>
                    </a:lnTo>
                    <a:lnTo>
                      <a:pt x="1087" y="672"/>
                    </a:lnTo>
                    <a:lnTo>
                      <a:pt x="1104" y="672"/>
                    </a:lnTo>
                    <a:lnTo>
                      <a:pt x="1104" y="704"/>
                    </a:lnTo>
                    <a:lnTo>
                      <a:pt x="1107" y="704"/>
                    </a:lnTo>
                    <a:lnTo>
                      <a:pt x="1107" y="735"/>
                    </a:lnTo>
                    <a:lnTo>
                      <a:pt x="1131" y="735"/>
                    </a:lnTo>
                    <a:lnTo>
                      <a:pt x="1131" y="767"/>
                    </a:lnTo>
                    <a:lnTo>
                      <a:pt x="1218" y="767"/>
                    </a:lnTo>
                    <a:lnTo>
                      <a:pt x="1218" y="798"/>
                    </a:lnTo>
                    <a:lnTo>
                      <a:pt x="1231" y="798"/>
                    </a:lnTo>
                    <a:lnTo>
                      <a:pt x="1231" y="832"/>
                    </a:lnTo>
                    <a:lnTo>
                      <a:pt x="1238" y="832"/>
                    </a:lnTo>
                    <a:lnTo>
                      <a:pt x="1238" y="863"/>
                    </a:lnTo>
                    <a:lnTo>
                      <a:pt x="1262" y="863"/>
                    </a:lnTo>
                    <a:lnTo>
                      <a:pt x="1262" y="893"/>
                    </a:lnTo>
                    <a:lnTo>
                      <a:pt x="1284" y="893"/>
                    </a:lnTo>
                    <a:lnTo>
                      <a:pt x="1284" y="926"/>
                    </a:lnTo>
                    <a:lnTo>
                      <a:pt x="1339" y="926"/>
                    </a:lnTo>
                    <a:lnTo>
                      <a:pt x="1339" y="958"/>
                    </a:lnTo>
                    <a:lnTo>
                      <a:pt x="1383" y="958"/>
                    </a:lnTo>
                    <a:lnTo>
                      <a:pt x="1383" y="989"/>
                    </a:lnTo>
                    <a:lnTo>
                      <a:pt x="1511" y="989"/>
                    </a:lnTo>
                    <a:lnTo>
                      <a:pt x="1511" y="1025"/>
                    </a:lnTo>
                    <a:lnTo>
                      <a:pt x="1562" y="1025"/>
                    </a:lnTo>
                    <a:lnTo>
                      <a:pt x="1562" y="1057"/>
                    </a:lnTo>
                    <a:lnTo>
                      <a:pt x="1606" y="1057"/>
                    </a:lnTo>
                    <a:lnTo>
                      <a:pt x="1606" y="1089"/>
                    </a:lnTo>
                    <a:lnTo>
                      <a:pt x="1712" y="1089"/>
                    </a:lnTo>
                    <a:lnTo>
                      <a:pt x="1712" y="1127"/>
                    </a:lnTo>
                    <a:lnTo>
                      <a:pt x="1845" y="1127"/>
                    </a:lnTo>
                    <a:lnTo>
                      <a:pt x="1845" y="1168"/>
                    </a:lnTo>
                    <a:lnTo>
                      <a:pt x="1906" y="1168"/>
                    </a:lnTo>
                    <a:lnTo>
                      <a:pt x="1906" y="1212"/>
                    </a:lnTo>
                    <a:lnTo>
                      <a:pt x="2182" y="1212"/>
                    </a:lnTo>
                    <a:lnTo>
                      <a:pt x="2182" y="1270"/>
                    </a:lnTo>
                    <a:lnTo>
                      <a:pt x="2317" y="1270"/>
                    </a:lnTo>
                    <a:lnTo>
                      <a:pt x="2317" y="1328"/>
                    </a:lnTo>
                    <a:lnTo>
                      <a:pt x="2461" y="1328"/>
                    </a:lnTo>
                    <a:lnTo>
                      <a:pt x="2461" y="1393"/>
                    </a:lnTo>
                    <a:lnTo>
                      <a:pt x="2518" y="1393"/>
                    </a:lnTo>
                    <a:lnTo>
                      <a:pt x="2518" y="1459"/>
                    </a:lnTo>
                    <a:lnTo>
                      <a:pt x="3640" y="1459"/>
                    </a:lnTo>
                  </a:path>
                </a:pathLst>
              </a:custGeom>
              <a:noFill/>
              <a:ln w="4763">
                <a:solidFill>
                  <a:srgbClr val="F491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5" name="Freeform 7">
                <a:extLst>
                  <a:ext uri="{FF2B5EF4-FFF2-40B4-BE49-F238E27FC236}">
                    <a16:creationId xmlns:a16="http://schemas.microsoft.com/office/drawing/2014/main" id="{0BA83C3A-CC22-7041-5DFD-59F2FF70213E}"/>
                  </a:ext>
                </a:extLst>
              </p:cNvPr>
              <p:cNvSpPr>
                <a:spLocks/>
              </p:cNvSpPr>
              <p:nvPr/>
            </p:nvSpPr>
            <p:spPr bwMode="auto">
              <a:xfrm>
                <a:off x="4288" y="1133"/>
                <a:ext cx="917" cy="846"/>
              </a:xfrm>
              <a:custGeom>
                <a:avLst/>
                <a:gdLst>
                  <a:gd name="T0" fmla="*/ 1600 w 1833"/>
                  <a:gd name="T1" fmla="*/ 1690 h 1690"/>
                  <a:gd name="T2" fmla="*/ 1593 w 1833"/>
                  <a:gd name="T3" fmla="*/ 1590 h 1690"/>
                  <a:gd name="T4" fmla="*/ 1102 w 1833"/>
                  <a:gd name="T5" fmla="*/ 1491 h 1690"/>
                  <a:gd name="T6" fmla="*/ 930 w 1833"/>
                  <a:gd name="T7" fmla="*/ 1414 h 1690"/>
                  <a:gd name="T8" fmla="*/ 814 w 1833"/>
                  <a:gd name="T9" fmla="*/ 1361 h 1690"/>
                  <a:gd name="T10" fmla="*/ 811 w 1833"/>
                  <a:gd name="T11" fmla="*/ 1307 h 1690"/>
                  <a:gd name="T12" fmla="*/ 804 w 1833"/>
                  <a:gd name="T13" fmla="*/ 1256 h 1690"/>
                  <a:gd name="T14" fmla="*/ 794 w 1833"/>
                  <a:gd name="T15" fmla="*/ 1201 h 1690"/>
                  <a:gd name="T16" fmla="*/ 649 w 1833"/>
                  <a:gd name="T17" fmla="*/ 1147 h 1690"/>
                  <a:gd name="T18" fmla="*/ 620 w 1833"/>
                  <a:gd name="T19" fmla="*/ 1094 h 1690"/>
                  <a:gd name="T20" fmla="*/ 615 w 1833"/>
                  <a:gd name="T21" fmla="*/ 1039 h 1690"/>
                  <a:gd name="T22" fmla="*/ 598 w 1833"/>
                  <a:gd name="T23" fmla="*/ 987 h 1690"/>
                  <a:gd name="T24" fmla="*/ 574 w 1833"/>
                  <a:gd name="T25" fmla="*/ 942 h 1690"/>
                  <a:gd name="T26" fmla="*/ 489 w 1833"/>
                  <a:gd name="T27" fmla="*/ 895 h 1690"/>
                  <a:gd name="T28" fmla="*/ 439 w 1833"/>
                  <a:gd name="T29" fmla="*/ 852 h 1690"/>
                  <a:gd name="T30" fmla="*/ 434 w 1833"/>
                  <a:gd name="T31" fmla="*/ 809 h 1690"/>
                  <a:gd name="T32" fmla="*/ 405 w 1833"/>
                  <a:gd name="T33" fmla="*/ 763 h 1690"/>
                  <a:gd name="T34" fmla="*/ 303 w 1833"/>
                  <a:gd name="T35" fmla="*/ 722 h 1690"/>
                  <a:gd name="T36" fmla="*/ 274 w 1833"/>
                  <a:gd name="T37" fmla="*/ 683 h 1690"/>
                  <a:gd name="T38" fmla="*/ 249 w 1833"/>
                  <a:gd name="T39" fmla="*/ 646 h 1690"/>
                  <a:gd name="T40" fmla="*/ 240 w 1833"/>
                  <a:gd name="T41" fmla="*/ 595 h 1690"/>
                  <a:gd name="T42" fmla="*/ 230 w 1833"/>
                  <a:gd name="T43" fmla="*/ 566 h 1690"/>
                  <a:gd name="T44" fmla="*/ 221 w 1833"/>
                  <a:gd name="T45" fmla="*/ 532 h 1690"/>
                  <a:gd name="T46" fmla="*/ 218 w 1833"/>
                  <a:gd name="T47" fmla="*/ 487 h 1690"/>
                  <a:gd name="T48" fmla="*/ 211 w 1833"/>
                  <a:gd name="T49" fmla="*/ 453 h 1690"/>
                  <a:gd name="T50" fmla="*/ 206 w 1833"/>
                  <a:gd name="T51" fmla="*/ 378 h 1690"/>
                  <a:gd name="T52" fmla="*/ 187 w 1833"/>
                  <a:gd name="T53" fmla="*/ 341 h 1690"/>
                  <a:gd name="T54" fmla="*/ 182 w 1833"/>
                  <a:gd name="T55" fmla="*/ 300 h 1690"/>
                  <a:gd name="T56" fmla="*/ 174 w 1833"/>
                  <a:gd name="T57" fmla="*/ 191 h 1690"/>
                  <a:gd name="T58" fmla="*/ 165 w 1833"/>
                  <a:gd name="T59" fmla="*/ 114 h 1690"/>
                  <a:gd name="T60" fmla="*/ 141 w 1833"/>
                  <a:gd name="T61" fmla="*/ 75 h 1690"/>
                  <a:gd name="T62" fmla="*/ 131 w 1833"/>
                  <a:gd name="T63" fmla="*/ 36 h 1690"/>
                  <a:gd name="T64" fmla="*/ 0 w 1833"/>
                  <a:gd name="T65"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3" h="1690">
                    <a:moveTo>
                      <a:pt x="1833" y="1690"/>
                    </a:moveTo>
                    <a:lnTo>
                      <a:pt x="1600" y="1690"/>
                    </a:lnTo>
                    <a:lnTo>
                      <a:pt x="1600" y="1590"/>
                    </a:lnTo>
                    <a:lnTo>
                      <a:pt x="1593" y="1590"/>
                    </a:lnTo>
                    <a:lnTo>
                      <a:pt x="1593" y="1491"/>
                    </a:lnTo>
                    <a:lnTo>
                      <a:pt x="1102" y="1491"/>
                    </a:lnTo>
                    <a:lnTo>
                      <a:pt x="1102" y="1414"/>
                    </a:lnTo>
                    <a:lnTo>
                      <a:pt x="930" y="1414"/>
                    </a:lnTo>
                    <a:lnTo>
                      <a:pt x="930" y="1361"/>
                    </a:lnTo>
                    <a:lnTo>
                      <a:pt x="814" y="1361"/>
                    </a:lnTo>
                    <a:lnTo>
                      <a:pt x="814" y="1307"/>
                    </a:lnTo>
                    <a:lnTo>
                      <a:pt x="811" y="1307"/>
                    </a:lnTo>
                    <a:lnTo>
                      <a:pt x="811" y="1256"/>
                    </a:lnTo>
                    <a:lnTo>
                      <a:pt x="804" y="1256"/>
                    </a:lnTo>
                    <a:lnTo>
                      <a:pt x="804" y="1201"/>
                    </a:lnTo>
                    <a:lnTo>
                      <a:pt x="794" y="1201"/>
                    </a:lnTo>
                    <a:lnTo>
                      <a:pt x="794" y="1147"/>
                    </a:lnTo>
                    <a:lnTo>
                      <a:pt x="649" y="1147"/>
                    </a:lnTo>
                    <a:lnTo>
                      <a:pt x="649" y="1094"/>
                    </a:lnTo>
                    <a:lnTo>
                      <a:pt x="620" y="1094"/>
                    </a:lnTo>
                    <a:lnTo>
                      <a:pt x="620" y="1039"/>
                    </a:lnTo>
                    <a:lnTo>
                      <a:pt x="615" y="1039"/>
                    </a:lnTo>
                    <a:lnTo>
                      <a:pt x="615" y="987"/>
                    </a:lnTo>
                    <a:lnTo>
                      <a:pt x="598" y="987"/>
                    </a:lnTo>
                    <a:lnTo>
                      <a:pt x="598" y="942"/>
                    </a:lnTo>
                    <a:lnTo>
                      <a:pt x="574" y="942"/>
                    </a:lnTo>
                    <a:lnTo>
                      <a:pt x="574" y="895"/>
                    </a:lnTo>
                    <a:lnTo>
                      <a:pt x="489" y="895"/>
                    </a:lnTo>
                    <a:lnTo>
                      <a:pt x="489" y="852"/>
                    </a:lnTo>
                    <a:lnTo>
                      <a:pt x="439" y="852"/>
                    </a:lnTo>
                    <a:lnTo>
                      <a:pt x="439" y="809"/>
                    </a:lnTo>
                    <a:lnTo>
                      <a:pt x="434" y="809"/>
                    </a:lnTo>
                    <a:lnTo>
                      <a:pt x="434" y="763"/>
                    </a:lnTo>
                    <a:lnTo>
                      <a:pt x="405" y="763"/>
                    </a:lnTo>
                    <a:lnTo>
                      <a:pt x="405" y="722"/>
                    </a:lnTo>
                    <a:lnTo>
                      <a:pt x="303" y="722"/>
                    </a:lnTo>
                    <a:lnTo>
                      <a:pt x="303" y="683"/>
                    </a:lnTo>
                    <a:lnTo>
                      <a:pt x="274" y="683"/>
                    </a:lnTo>
                    <a:lnTo>
                      <a:pt x="274" y="646"/>
                    </a:lnTo>
                    <a:lnTo>
                      <a:pt x="249" y="646"/>
                    </a:lnTo>
                    <a:lnTo>
                      <a:pt x="249" y="595"/>
                    </a:lnTo>
                    <a:lnTo>
                      <a:pt x="240" y="595"/>
                    </a:lnTo>
                    <a:lnTo>
                      <a:pt x="240" y="566"/>
                    </a:lnTo>
                    <a:lnTo>
                      <a:pt x="230" y="566"/>
                    </a:lnTo>
                    <a:lnTo>
                      <a:pt x="230" y="532"/>
                    </a:lnTo>
                    <a:lnTo>
                      <a:pt x="221" y="532"/>
                    </a:lnTo>
                    <a:lnTo>
                      <a:pt x="221" y="487"/>
                    </a:lnTo>
                    <a:lnTo>
                      <a:pt x="218" y="487"/>
                    </a:lnTo>
                    <a:lnTo>
                      <a:pt x="218" y="453"/>
                    </a:lnTo>
                    <a:lnTo>
                      <a:pt x="211" y="453"/>
                    </a:lnTo>
                    <a:lnTo>
                      <a:pt x="211" y="378"/>
                    </a:lnTo>
                    <a:lnTo>
                      <a:pt x="206" y="378"/>
                    </a:lnTo>
                    <a:lnTo>
                      <a:pt x="206" y="341"/>
                    </a:lnTo>
                    <a:lnTo>
                      <a:pt x="187" y="341"/>
                    </a:lnTo>
                    <a:lnTo>
                      <a:pt x="187" y="300"/>
                    </a:lnTo>
                    <a:lnTo>
                      <a:pt x="182" y="300"/>
                    </a:lnTo>
                    <a:lnTo>
                      <a:pt x="182" y="191"/>
                    </a:lnTo>
                    <a:lnTo>
                      <a:pt x="174" y="191"/>
                    </a:lnTo>
                    <a:lnTo>
                      <a:pt x="174" y="114"/>
                    </a:lnTo>
                    <a:lnTo>
                      <a:pt x="165" y="114"/>
                    </a:lnTo>
                    <a:lnTo>
                      <a:pt x="165" y="75"/>
                    </a:lnTo>
                    <a:lnTo>
                      <a:pt x="141" y="75"/>
                    </a:lnTo>
                    <a:lnTo>
                      <a:pt x="141" y="36"/>
                    </a:lnTo>
                    <a:lnTo>
                      <a:pt x="131" y="36"/>
                    </a:lnTo>
                    <a:lnTo>
                      <a:pt x="131" y="0"/>
                    </a:lnTo>
                    <a:lnTo>
                      <a:pt x="0" y="0"/>
                    </a:lnTo>
                  </a:path>
                </a:pathLst>
              </a:custGeom>
              <a:noFill/>
              <a:ln w="4763">
                <a:solidFill>
                  <a:srgbClr val="7AA9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6" name="Freeform 8">
                <a:extLst>
                  <a:ext uri="{FF2B5EF4-FFF2-40B4-BE49-F238E27FC236}">
                    <a16:creationId xmlns:a16="http://schemas.microsoft.com/office/drawing/2014/main" id="{6AF3E906-46E7-D96D-F08C-AB2E0439CE4C}"/>
                  </a:ext>
                </a:extLst>
              </p:cNvPr>
              <p:cNvSpPr>
                <a:spLocks/>
              </p:cNvSpPr>
              <p:nvPr/>
            </p:nvSpPr>
            <p:spPr bwMode="auto">
              <a:xfrm>
                <a:off x="1768" y="1133"/>
                <a:ext cx="1523" cy="895"/>
              </a:xfrm>
              <a:custGeom>
                <a:avLst/>
                <a:gdLst>
                  <a:gd name="T0" fmla="*/ 184 w 3046"/>
                  <a:gd name="T1" fmla="*/ 0 h 1789"/>
                  <a:gd name="T2" fmla="*/ 192 w 3046"/>
                  <a:gd name="T3" fmla="*/ 32 h 1789"/>
                  <a:gd name="T4" fmla="*/ 197 w 3046"/>
                  <a:gd name="T5" fmla="*/ 65 h 1789"/>
                  <a:gd name="T6" fmla="*/ 202 w 3046"/>
                  <a:gd name="T7" fmla="*/ 97 h 1789"/>
                  <a:gd name="T8" fmla="*/ 206 w 3046"/>
                  <a:gd name="T9" fmla="*/ 133 h 1789"/>
                  <a:gd name="T10" fmla="*/ 223 w 3046"/>
                  <a:gd name="T11" fmla="*/ 198 h 1789"/>
                  <a:gd name="T12" fmla="*/ 228 w 3046"/>
                  <a:gd name="T13" fmla="*/ 235 h 1789"/>
                  <a:gd name="T14" fmla="*/ 289 w 3046"/>
                  <a:gd name="T15" fmla="*/ 267 h 1789"/>
                  <a:gd name="T16" fmla="*/ 368 w 3046"/>
                  <a:gd name="T17" fmla="*/ 303 h 1789"/>
                  <a:gd name="T18" fmla="*/ 388 w 3046"/>
                  <a:gd name="T19" fmla="*/ 339 h 1789"/>
                  <a:gd name="T20" fmla="*/ 393 w 3046"/>
                  <a:gd name="T21" fmla="*/ 375 h 1789"/>
                  <a:gd name="T22" fmla="*/ 407 w 3046"/>
                  <a:gd name="T23" fmla="*/ 409 h 1789"/>
                  <a:gd name="T24" fmla="*/ 412 w 3046"/>
                  <a:gd name="T25" fmla="*/ 443 h 1789"/>
                  <a:gd name="T26" fmla="*/ 419 w 3046"/>
                  <a:gd name="T27" fmla="*/ 482 h 1789"/>
                  <a:gd name="T28" fmla="*/ 441 w 3046"/>
                  <a:gd name="T29" fmla="*/ 520 h 1789"/>
                  <a:gd name="T30" fmla="*/ 579 w 3046"/>
                  <a:gd name="T31" fmla="*/ 555 h 1789"/>
                  <a:gd name="T32" fmla="*/ 591 w 3046"/>
                  <a:gd name="T33" fmla="*/ 593 h 1789"/>
                  <a:gd name="T34" fmla="*/ 596 w 3046"/>
                  <a:gd name="T35" fmla="*/ 632 h 1789"/>
                  <a:gd name="T36" fmla="*/ 603 w 3046"/>
                  <a:gd name="T37" fmla="*/ 709 h 1789"/>
                  <a:gd name="T38" fmla="*/ 640 w 3046"/>
                  <a:gd name="T39" fmla="*/ 782 h 1789"/>
                  <a:gd name="T40" fmla="*/ 759 w 3046"/>
                  <a:gd name="T41" fmla="*/ 862 h 1789"/>
                  <a:gd name="T42" fmla="*/ 829 w 3046"/>
                  <a:gd name="T43" fmla="*/ 900 h 1789"/>
                  <a:gd name="T44" fmla="*/ 1006 w 3046"/>
                  <a:gd name="T45" fmla="*/ 947 h 1789"/>
                  <a:gd name="T46" fmla="*/ 1039 w 3046"/>
                  <a:gd name="T47" fmla="*/ 999 h 1789"/>
                  <a:gd name="T48" fmla="*/ 1083 w 3046"/>
                  <a:gd name="T49" fmla="*/ 1051 h 1789"/>
                  <a:gd name="T50" fmla="*/ 1201 w 3046"/>
                  <a:gd name="T51" fmla="*/ 1104 h 1789"/>
                  <a:gd name="T52" fmla="*/ 1286 w 3046"/>
                  <a:gd name="T53" fmla="*/ 1157 h 1789"/>
                  <a:gd name="T54" fmla="*/ 1371 w 3046"/>
                  <a:gd name="T55" fmla="*/ 1215 h 1789"/>
                  <a:gd name="T56" fmla="*/ 1495 w 3046"/>
                  <a:gd name="T57" fmla="*/ 1278 h 1789"/>
                  <a:gd name="T58" fmla="*/ 1616 w 3046"/>
                  <a:gd name="T59" fmla="*/ 1351 h 1789"/>
                  <a:gd name="T60" fmla="*/ 1622 w 3046"/>
                  <a:gd name="T61" fmla="*/ 1440 h 1789"/>
                  <a:gd name="T62" fmla="*/ 3046 w 3046"/>
                  <a:gd name="T63" fmla="*/ 1527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46" h="1789">
                    <a:moveTo>
                      <a:pt x="0" y="0"/>
                    </a:moveTo>
                    <a:lnTo>
                      <a:pt x="184" y="0"/>
                    </a:lnTo>
                    <a:lnTo>
                      <a:pt x="184" y="32"/>
                    </a:lnTo>
                    <a:lnTo>
                      <a:pt x="192" y="32"/>
                    </a:lnTo>
                    <a:lnTo>
                      <a:pt x="192" y="65"/>
                    </a:lnTo>
                    <a:lnTo>
                      <a:pt x="197" y="65"/>
                    </a:lnTo>
                    <a:lnTo>
                      <a:pt x="197" y="97"/>
                    </a:lnTo>
                    <a:lnTo>
                      <a:pt x="202" y="97"/>
                    </a:lnTo>
                    <a:lnTo>
                      <a:pt x="202" y="133"/>
                    </a:lnTo>
                    <a:lnTo>
                      <a:pt x="206" y="133"/>
                    </a:lnTo>
                    <a:lnTo>
                      <a:pt x="206" y="198"/>
                    </a:lnTo>
                    <a:lnTo>
                      <a:pt x="223" y="198"/>
                    </a:lnTo>
                    <a:lnTo>
                      <a:pt x="223" y="235"/>
                    </a:lnTo>
                    <a:lnTo>
                      <a:pt x="228" y="235"/>
                    </a:lnTo>
                    <a:lnTo>
                      <a:pt x="228" y="267"/>
                    </a:lnTo>
                    <a:lnTo>
                      <a:pt x="289" y="267"/>
                    </a:lnTo>
                    <a:lnTo>
                      <a:pt x="289" y="303"/>
                    </a:lnTo>
                    <a:lnTo>
                      <a:pt x="368" y="303"/>
                    </a:lnTo>
                    <a:lnTo>
                      <a:pt x="368" y="339"/>
                    </a:lnTo>
                    <a:lnTo>
                      <a:pt x="388" y="339"/>
                    </a:lnTo>
                    <a:lnTo>
                      <a:pt x="388" y="375"/>
                    </a:lnTo>
                    <a:lnTo>
                      <a:pt x="393" y="375"/>
                    </a:lnTo>
                    <a:lnTo>
                      <a:pt x="393" y="409"/>
                    </a:lnTo>
                    <a:lnTo>
                      <a:pt x="407" y="409"/>
                    </a:lnTo>
                    <a:lnTo>
                      <a:pt x="407" y="443"/>
                    </a:lnTo>
                    <a:lnTo>
                      <a:pt x="412" y="443"/>
                    </a:lnTo>
                    <a:lnTo>
                      <a:pt x="412" y="482"/>
                    </a:lnTo>
                    <a:lnTo>
                      <a:pt x="419" y="482"/>
                    </a:lnTo>
                    <a:lnTo>
                      <a:pt x="419" y="520"/>
                    </a:lnTo>
                    <a:lnTo>
                      <a:pt x="441" y="520"/>
                    </a:lnTo>
                    <a:lnTo>
                      <a:pt x="441" y="555"/>
                    </a:lnTo>
                    <a:lnTo>
                      <a:pt x="579" y="555"/>
                    </a:lnTo>
                    <a:lnTo>
                      <a:pt x="579" y="593"/>
                    </a:lnTo>
                    <a:lnTo>
                      <a:pt x="591" y="593"/>
                    </a:lnTo>
                    <a:lnTo>
                      <a:pt x="591" y="632"/>
                    </a:lnTo>
                    <a:lnTo>
                      <a:pt x="596" y="632"/>
                    </a:lnTo>
                    <a:lnTo>
                      <a:pt x="596" y="709"/>
                    </a:lnTo>
                    <a:lnTo>
                      <a:pt x="603" y="709"/>
                    </a:lnTo>
                    <a:lnTo>
                      <a:pt x="603" y="782"/>
                    </a:lnTo>
                    <a:lnTo>
                      <a:pt x="640" y="782"/>
                    </a:lnTo>
                    <a:lnTo>
                      <a:pt x="640" y="862"/>
                    </a:lnTo>
                    <a:lnTo>
                      <a:pt x="759" y="862"/>
                    </a:lnTo>
                    <a:lnTo>
                      <a:pt x="759" y="900"/>
                    </a:lnTo>
                    <a:lnTo>
                      <a:pt x="829" y="900"/>
                    </a:lnTo>
                    <a:lnTo>
                      <a:pt x="829" y="947"/>
                    </a:lnTo>
                    <a:lnTo>
                      <a:pt x="1006" y="947"/>
                    </a:lnTo>
                    <a:lnTo>
                      <a:pt x="1006" y="999"/>
                    </a:lnTo>
                    <a:lnTo>
                      <a:pt x="1039" y="999"/>
                    </a:lnTo>
                    <a:lnTo>
                      <a:pt x="1039" y="1051"/>
                    </a:lnTo>
                    <a:lnTo>
                      <a:pt x="1083" y="1051"/>
                    </a:lnTo>
                    <a:lnTo>
                      <a:pt x="1083" y="1104"/>
                    </a:lnTo>
                    <a:lnTo>
                      <a:pt x="1201" y="1104"/>
                    </a:lnTo>
                    <a:lnTo>
                      <a:pt x="1201" y="1157"/>
                    </a:lnTo>
                    <a:lnTo>
                      <a:pt x="1286" y="1157"/>
                    </a:lnTo>
                    <a:lnTo>
                      <a:pt x="1286" y="1215"/>
                    </a:lnTo>
                    <a:lnTo>
                      <a:pt x="1371" y="1215"/>
                    </a:lnTo>
                    <a:lnTo>
                      <a:pt x="1371" y="1278"/>
                    </a:lnTo>
                    <a:lnTo>
                      <a:pt x="1495" y="1278"/>
                    </a:lnTo>
                    <a:lnTo>
                      <a:pt x="1495" y="1351"/>
                    </a:lnTo>
                    <a:lnTo>
                      <a:pt x="1616" y="1351"/>
                    </a:lnTo>
                    <a:lnTo>
                      <a:pt x="1616" y="1440"/>
                    </a:lnTo>
                    <a:lnTo>
                      <a:pt x="1622" y="1440"/>
                    </a:lnTo>
                    <a:lnTo>
                      <a:pt x="1622" y="1527"/>
                    </a:lnTo>
                    <a:lnTo>
                      <a:pt x="3046" y="1527"/>
                    </a:lnTo>
                    <a:lnTo>
                      <a:pt x="3046" y="1789"/>
                    </a:lnTo>
                  </a:path>
                </a:pathLst>
              </a:custGeom>
              <a:noFill/>
              <a:ln w="4763">
                <a:solidFill>
                  <a:srgbClr val="C52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7" name="Freeform 9">
                <a:extLst>
                  <a:ext uri="{FF2B5EF4-FFF2-40B4-BE49-F238E27FC236}">
                    <a16:creationId xmlns:a16="http://schemas.microsoft.com/office/drawing/2014/main" id="{2E5C8F72-EAF7-0ABC-15ED-68A214A73080}"/>
                  </a:ext>
                </a:extLst>
              </p:cNvPr>
              <p:cNvSpPr>
                <a:spLocks/>
              </p:cNvSpPr>
              <p:nvPr/>
            </p:nvSpPr>
            <p:spPr bwMode="auto">
              <a:xfrm>
                <a:off x="1769" y="1133"/>
                <a:ext cx="1513" cy="896"/>
              </a:xfrm>
              <a:custGeom>
                <a:avLst/>
                <a:gdLst>
                  <a:gd name="T0" fmla="*/ 3028 w 3028"/>
                  <a:gd name="T1" fmla="*/ 1791 h 1791"/>
                  <a:gd name="T2" fmla="*/ 3028 w 3028"/>
                  <a:gd name="T3" fmla="*/ 1649 h 1791"/>
                  <a:gd name="T4" fmla="*/ 2445 w 3028"/>
                  <a:gd name="T5" fmla="*/ 1649 h 1791"/>
                  <a:gd name="T6" fmla="*/ 2445 w 3028"/>
                  <a:gd name="T7" fmla="*/ 1510 h 1791"/>
                  <a:gd name="T8" fmla="*/ 1389 w 3028"/>
                  <a:gd name="T9" fmla="*/ 1510 h 1791"/>
                  <a:gd name="T10" fmla="*/ 1389 w 3028"/>
                  <a:gd name="T11" fmla="*/ 1454 h 1791"/>
                  <a:gd name="T12" fmla="*/ 1234 w 3028"/>
                  <a:gd name="T13" fmla="*/ 1454 h 1791"/>
                  <a:gd name="T14" fmla="*/ 1234 w 3028"/>
                  <a:gd name="T15" fmla="*/ 1397 h 1791"/>
                  <a:gd name="T16" fmla="*/ 1062 w 3028"/>
                  <a:gd name="T17" fmla="*/ 1397 h 1791"/>
                  <a:gd name="T18" fmla="*/ 1062 w 3028"/>
                  <a:gd name="T19" fmla="*/ 1341 h 1791"/>
                  <a:gd name="T20" fmla="*/ 1028 w 3028"/>
                  <a:gd name="T21" fmla="*/ 1341 h 1791"/>
                  <a:gd name="T22" fmla="*/ 1028 w 3028"/>
                  <a:gd name="T23" fmla="*/ 1285 h 1791"/>
                  <a:gd name="T24" fmla="*/ 1019 w 3028"/>
                  <a:gd name="T25" fmla="*/ 1285 h 1791"/>
                  <a:gd name="T26" fmla="*/ 1019 w 3028"/>
                  <a:gd name="T27" fmla="*/ 1225 h 1791"/>
                  <a:gd name="T28" fmla="*/ 995 w 3028"/>
                  <a:gd name="T29" fmla="*/ 1225 h 1791"/>
                  <a:gd name="T30" fmla="*/ 995 w 3028"/>
                  <a:gd name="T31" fmla="*/ 1169 h 1791"/>
                  <a:gd name="T32" fmla="*/ 925 w 3028"/>
                  <a:gd name="T33" fmla="*/ 1169 h 1791"/>
                  <a:gd name="T34" fmla="*/ 925 w 3028"/>
                  <a:gd name="T35" fmla="*/ 1114 h 1791"/>
                  <a:gd name="T36" fmla="*/ 806 w 3028"/>
                  <a:gd name="T37" fmla="*/ 1114 h 1791"/>
                  <a:gd name="T38" fmla="*/ 806 w 3028"/>
                  <a:gd name="T39" fmla="*/ 1062 h 1791"/>
                  <a:gd name="T40" fmla="*/ 796 w 3028"/>
                  <a:gd name="T41" fmla="*/ 1062 h 1791"/>
                  <a:gd name="T42" fmla="*/ 796 w 3028"/>
                  <a:gd name="T43" fmla="*/ 958 h 1791"/>
                  <a:gd name="T44" fmla="*/ 789 w 3028"/>
                  <a:gd name="T45" fmla="*/ 958 h 1791"/>
                  <a:gd name="T46" fmla="*/ 789 w 3028"/>
                  <a:gd name="T47" fmla="*/ 905 h 1791"/>
                  <a:gd name="T48" fmla="*/ 617 w 3028"/>
                  <a:gd name="T49" fmla="*/ 905 h 1791"/>
                  <a:gd name="T50" fmla="*/ 617 w 3028"/>
                  <a:gd name="T51" fmla="*/ 862 h 1791"/>
                  <a:gd name="T52" fmla="*/ 593 w 3028"/>
                  <a:gd name="T53" fmla="*/ 862 h 1791"/>
                  <a:gd name="T54" fmla="*/ 593 w 3028"/>
                  <a:gd name="T55" fmla="*/ 768 h 1791"/>
                  <a:gd name="T56" fmla="*/ 580 w 3028"/>
                  <a:gd name="T57" fmla="*/ 768 h 1791"/>
                  <a:gd name="T58" fmla="*/ 580 w 3028"/>
                  <a:gd name="T59" fmla="*/ 733 h 1791"/>
                  <a:gd name="T60" fmla="*/ 535 w 3028"/>
                  <a:gd name="T61" fmla="*/ 733 h 1791"/>
                  <a:gd name="T62" fmla="*/ 535 w 3028"/>
                  <a:gd name="T63" fmla="*/ 692 h 1791"/>
                  <a:gd name="T64" fmla="*/ 455 w 3028"/>
                  <a:gd name="T65" fmla="*/ 692 h 1791"/>
                  <a:gd name="T66" fmla="*/ 455 w 3028"/>
                  <a:gd name="T67" fmla="*/ 651 h 1791"/>
                  <a:gd name="T68" fmla="*/ 406 w 3028"/>
                  <a:gd name="T69" fmla="*/ 651 h 1791"/>
                  <a:gd name="T70" fmla="*/ 406 w 3028"/>
                  <a:gd name="T71" fmla="*/ 613 h 1791"/>
                  <a:gd name="T72" fmla="*/ 392 w 3028"/>
                  <a:gd name="T73" fmla="*/ 613 h 1791"/>
                  <a:gd name="T74" fmla="*/ 392 w 3028"/>
                  <a:gd name="T75" fmla="*/ 574 h 1791"/>
                  <a:gd name="T76" fmla="*/ 387 w 3028"/>
                  <a:gd name="T77" fmla="*/ 574 h 1791"/>
                  <a:gd name="T78" fmla="*/ 387 w 3028"/>
                  <a:gd name="T79" fmla="*/ 533 h 1791"/>
                  <a:gd name="T80" fmla="*/ 230 w 3028"/>
                  <a:gd name="T81" fmla="*/ 533 h 1791"/>
                  <a:gd name="T82" fmla="*/ 230 w 3028"/>
                  <a:gd name="T83" fmla="*/ 496 h 1791"/>
                  <a:gd name="T84" fmla="*/ 222 w 3028"/>
                  <a:gd name="T85" fmla="*/ 496 h 1791"/>
                  <a:gd name="T86" fmla="*/ 222 w 3028"/>
                  <a:gd name="T87" fmla="*/ 458 h 1791"/>
                  <a:gd name="T88" fmla="*/ 218 w 3028"/>
                  <a:gd name="T89" fmla="*/ 458 h 1791"/>
                  <a:gd name="T90" fmla="*/ 218 w 3028"/>
                  <a:gd name="T91" fmla="*/ 342 h 1791"/>
                  <a:gd name="T92" fmla="*/ 213 w 3028"/>
                  <a:gd name="T93" fmla="*/ 342 h 1791"/>
                  <a:gd name="T94" fmla="*/ 213 w 3028"/>
                  <a:gd name="T95" fmla="*/ 278 h 1791"/>
                  <a:gd name="T96" fmla="*/ 210 w 3028"/>
                  <a:gd name="T97" fmla="*/ 278 h 1791"/>
                  <a:gd name="T98" fmla="*/ 210 w 3028"/>
                  <a:gd name="T99" fmla="*/ 203 h 1791"/>
                  <a:gd name="T100" fmla="*/ 201 w 3028"/>
                  <a:gd name="T101" fmla="*/ 203 h 1791"/>
                  <a:gd name="T102" fmla="*/ 201 w 3028"/>
                  <a:gd name="T103" fmla="*/ 165 h 1791"/>
                  <a:gd name="T104" fmla="*/ 198 w 3028"/>
                  <a:gd name="T105" fmla="*/ 165 h 1791"/>
                  <a:gd name="T106" fmla="*/ 198 w 3028"/>
                  <a:gd name="T107" fmla="*/ 133 h 1791"/>
                  <a:gd name="T108" fmla="*/ 193 w 3028"/>
                  <a:gd name="T109" fmla="*/ 133 h 1791"/>
                  <a:gd name="T110" fmla="*/ 193 w 3028"/>
                  <a:gd name="T111" fmla="*/ 99 h 1791"/>
                  <a:gd name="T112" fmla="*/ 188 w 3028"/>
                  <a:gd name="T113" fmla="*/ 99 h 1791"/>
                  <a:gd name="T114" fmla="*/ 188 w 3028"/>
                  <a:gd name="T115" fmla="*/ 65 h 1791"/>
                  <a:gd name="T116" fmla="*/ 183 w 3028"/>
                  <a:gd name="T117" fmla="*/ 65 h 1791"/>
                  <a:gd name="T118" fmla="*/ 183 w 3028"/>
                  <a:gd name="T119" fmla="*/ 34 h 1791"/>
                  <a:gd name="T120" fmla="*/ 177 w 3028"/>
                  <a:gd name="T121" fmla="*/ 34 h 1791"/>
                  <a:gd name="T122" fmla="*/ 177 w 3028"/>
                  <a:gd name="T123" fmla="*/ 0 h 1791"/>
                  <a:gd name="T124" fmla="*/ 0 w 3028"/>
                  <a:gd name="T125" fmla="*/ 0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8" h="1791">
                    <a:moveTo>
                      <a:pt x="3028" y="1791"/>
                    </a:moveTo>
                    <a:lnTo>
                      <a:pt x="3028" y="1649"/>
                    </a:lnTo>
                    <a:lnTo>
                      <a:pt x="2445" y="1649"/>
                    </a:lnTo>
                    <a:lnTo>
                      <a:pt x="2445" y="1510"/>
                    </a:lnTo>
                    <a:lnTo>
                      <a:pt x="1389" y="1510"/>
                    </a:lnTo>
                    <a:lnTo>
                      <a:pt x="1389" y="1454"/>
                    </a:lnTo>
                    <a:lnTo>
                      <a:pt x="1234" y="1454"/>
                    </a:lnTo>
                    <a:lnTo>
                      <a:pt x="1234" y="1397"/>
                    </a:lnTo>
                    <a:lnTo>
                      <a:pt x="1062" y="1397"/>
                    </a:lnTo>
                    <a:lnTo>
                      <a:pt x="1062" y="1341"/>
                    </a:lnTo>
                    <a:lnTo>
                      <a:pt x="1028" y="1341"/>
                    </a:lnTo>
                    <a:lnTo>
                      <a:pt x="1028" y="1285"/>
                    </a:lnTo>
                    <a:lnTo>
                      <a:pt x="1019" y="1285"/>
                    </a:lnTo>
                    <a:lnTo>
                      <a:pt x="1019" y="1225"/>
                    </a:lnTo>
                    <a:lnTo>
                      <a:pt x="995" y="1225"/>
                    </a:lnTo>
                    <a:lnTo>
                      <a:pt x="995" y="1169"/>
                    </a:lnTo>
                    <a:lnTo>
                      <a:pt x="925" y="1169"/>
                    </a:lnTo>
                    <a:lnTo>
                      <a:pt x="925" y="1114"/>
                    </a:lnTo>
                    <a:lnTo>
                      <a:pt x="806" y="1114"/>
                    </a:lnTo>
                    <a:lnTo>
                      <a:pt x="806" y="1062"/>
                    </a:lnTo>
                    <a:lnTo>
                      <a:pt x="796" y="1062"/>
                    </a:lnTo>
                    <a:lnTo>
                      <a:pt x="796" y="958"/>
                    </a:lnTo>
                    <a:lnTo>
                      <a:pt x="789" y="958"/>
                    </a:lnTo>
                    <a:lnTo>
                      <a:pt x="789" y="905"/>
                    </a:lnTo>
                    <a:lnTo>
                      <a:pt x="617" y="905"/>
                    </a:lnTo>
                    <a:lnTo>
                      <a:pt x="617" y="862"/>
                    </a:lnTo>
                    <a:lnTo>
                      <a:pt x="593" y="862"/>
                    </a:lnTo>
                    <a:lnTo>
                      <a:pt x="593" y="768"/>
                    </a:lnTo>
                    <a:lnTo>
                      <a:pt x="580" y="768"/>
                    </a:lnTo>
                    <a:lnTo>
                      <a:pt x="580" y="733"/>
                    </a:lnTo>
                    <a:lnTo>
                      <a:pt x="535" y="733"/>
                    </a:lnTo>
                    <a:lnTo>
                      <a:pt x="535" y="692"/>
                    </a:lnTo>
                    <a:lnTo>
                      <a:pt x="455" y="692"/>
                    </a:lnTo>
                    <a:lnTo>
                      <a:pt x="455" y="651"/>
                    </a:lnTo>
                    <a:lnTo>
                      <a:pt x="406" y="651"/>
                    </a:lnTo>
                    <a:lnTo>
                      <a:pt x="406" y="613"/>
                    </a:lnTo>
                    <a:lnTo>
                      <a:pt x="392" y="613"/>
                    </a:lnTo>
                    <a:lnTo>
                      <a:pt x="392" y="574"/>
                    </a:lnTo>
                    <a:lnTo>
                      <a:pt x="387" y="574"/>
                    </a:lnTo>
                    <a:lnTo>
                      <a:pt x="387" y="533"/>
                    </a:lnTo>
                    <a:lnTo>
                      <a:pt x="230" y="533"/>
                    </a:lnTo>
                    <a:lnTo>
                      <a:pt x="230" y="496"/>
                    </a:lnTo>
                    <a:lnTo>
                      <a:pt x="222" y="496"/>
                    </a:lnTo>
                    <a:lnTo>
                      <a:pt x="222" y="458"/>
                    </a:lnTo>
                    <a:lnTo>
                      <a:pt x="218" y="458"/>
                    </a:lnTo>
                    <a:lnTo>
                      <a:pt x="218" y="342"/>
                    </a:lnTo>
                    <a:lnTo>
                      <a:pt x="213" y="342"/>
                    </a:lnTo>
                    <a:lnTo>
                      <a:pt x="213" y="278"/>
                    </a:lnTo>
                    <a:lnTo>
                      <a:pt x="210" y="278"/>
                    </a:lnTo>
                    <a:lnTo>
                      <a:pt x="210" y="203"/>
                    </a:lnTo>
                    <a:lnTo>
                      <a:pt x="201" y="203"/>
                    </a:lnTo>
                    <a:lnTo>
                      <a:pt x="201" y="165"/>
                    </a:lnTo>
                    <a:lnTo>
                      <a:pt x="198" y="165"/>
                    </a:lnTo>
                    <a:lnTo>
                      <a:pt x="198" y="133"/>
                    </a:lnTo>
                    <a:lnTo>
                      <a:pt x="193" y="133"/>
                    </a:lnTo>
                    <a:lnTo>
                      <a:pt x="193" y="99"/>
                    </a:lnTo>
                    <a:lnTo>
                      <a:pt x="188" y="99"/>
                    </a:lnTo>
                    <a:lnTo>
                      <a:pt x="188" y="65"/>
                    </a:lnTo>
                    <a:lnTo>
                      <a:pt x="183" y="65"/>
                    </a:lnTo>
                    <a:lnTo>
                      <a:pt x="183" y="34"/>
                    </a:lnTo>
                    <a:lnTo>
                      <a:pt x="177" y="34"/>
                    </a:lnTo>
                    <a:lnTo>
                      <a:pt x="177" y="0"/>
                    </a:lnTo>
                    <a:lnTo>
                      <a:pt x="0" y="0"/>
                    </a:lnTo>
                  </a:path>
                </a:pathLst>
              </a:custGeom>
              <a:noFill/>
              <a:ln w="4763">
                <a:solidFill>
                  <a:srgbClr val="F491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8" name="Freeform 10">
                <a:extLst>
                  <a:ext uri="{FF2B5EF4-FFF2-40B4-BE49-F238E27FC236}">
                    <a16:creationId xmlns:a16="http://schemas.microsoft.com/office/drawing/2014/main" id="{613156E6-9ABD-3E4F-FA43-B8ECD06B32F4}"/>
                  </a:ext>
                </a:extLst>
              </p:cNvPr>
              <p:cNvSpPr>
                <a:spLocks/>
              </p:cNvSpPr>
              <p:nvPr/>
            </p:nvSpPr>
            <p:spPr bwMode="auto">
              <a:xfrm>
                <a:off x="4288" y="1133"/>
                <a:ext cx="1503" cy="862"/>
              </a:xfrm>
              <a:custGeom>
                <a:avLst/>
                <a:gdLst>
                  <a:gd name="T0" fmla="*/ 0 w 3005"/>
                  <a:gd name="T1" fmla="*/ 0 h 1723"/>
                  <a:gd name="T2" fmla="*/ 131 w 3005"/>
                  <a:gd name="T3" fmla="*/ 0 h 1723"/>
                  <a:gd name="T4" fmla="*/ 131 w 3005"/>
                  <a:gd name="T5" fmla="*/ 36 h 1723"/>
                  <a:gd name="T6" fmla="*/ 174 w 3005"/>
                  <a:gd name="T7" fmla="*/ 36 h 1723"/>
                  <a:gd name="T8" fmla="*/ 174 w 3005"/>
                  <a:gd name="T9" fmla="*/ 71 h 1723"/>
                  <a:gd name="T10" fmla="*/ 182 w 3005"/>
                  <a:gd name="T11" fmla="*/ 71 h 1723"/>
                  <a:gd name="T12" fmla="*/ 182 w 3005"/>
                  <a:gd name="T13" fmla="*/ 146 h 1723"/>
                  <a:gd name="T14" fmla="*/ 191 w 3005"/>
                  <a:gd name="T15" fmla="*/ 146 h 1723"/>
                  <a:gd name="T16" fmla="*/ 191 w 3005"/>
                  <a:gd name="T17" fmla="*/ 175 h 1723"/>
                  <a:gd name="T18" fmla="*/ 194 w 3005"/>
                  <a:gd name="T19" fmla="*/ 175 h 1723"/>
                  <a:gd name="T20" fmla="*/ 194 w 3005"/>
                  <a:gd name="T21" fmla="*/ 223 h 1723"/>
                  <a:gd name="T22" fmla="*/ 199 w 3005"/>
                  <a:gd name="T23" fmla="*/ 223 h 1723"/>
                  <a:gd name="T24" fmla="*/ 199 w 3005"/>
                  <a:gd name="T25" fmla="*/ 334 h 1723"/>
                  <a:gd name="T26" fmla="*/ 203 w 3005"/>
                  <a:gd name="T27" fmla="*/ 334 h 1723"/>
                  <a:gd name="T28" fmla="*/ 203 w 3005"/>
                  <a:gd name="T29" fmla="*/ 409 h 1723"/>
                  <a:gd name="T30" fmla="*/ 209 w 3005"/>
                  <a:gd name="T31" fmla="*/ 409 h 1723"/>
                  <a:gd name="T32" fmla="*/ 209 w 3005"/>
                  <a:gd name="T33" fmla="*/ 484 h 1723"/>
                  <a:gd name="T34" fmla="*/ 213 w 3005"/>
                  <a:gd name="T35" fmla="*/ 484 h 1723"/>
                  <a:gd name="T36" fmla="*/ 213 w 3005"/>
                  <a:gd name="T37" fmla="*/ 516 h 1723"/>
                  <a:gd name="T38" fmla="*/ 225 w 3005"/>
                  <a:gd name="T39" fmla="*/ 516 h 1723"/>
                  <a:gd name="T40" fmla="*/ 225 w 3005"/>
                  <a:gd name="T41" fmla="*/ 596 h 1723"/>
                  <a:gd name="T42" fmla="*/ 392 w 3005"/>
                  <a:gd name="T43" fmla="*/ 596 h 1723"/>
                  <a:gd name="T44" fmla="*/ 392 w 3005"/>
                  <a:gd name="T45" fmla="*/ 642 h 1723"/>
                  <a:gd name="T46" fmla="*/ 397 w 3005"/>
                  <a:gd name="T47" fmla="*/ 642 h 1723"/>
                  <a:gd name="T48" fmla="*/ 397 w 3005"/>
                  <a:gd name="T49" fmla="*/ 734 h 1723"/>
                  <a:gd name="T50" fmla="*/ 582 w 3005"/>
                  <a:gd name="T51" fmla="*/ 734 h 1723"/>
                  <a:gd name="T52" fmla="*/ 582 w 3005"/>
                  <a:gd name="T53" fmla="*/ 835 h 1723"/>
                  <a:gd name="T54" fmla="*/ 601 w 3005"/>
                  <a:gd name="T55" fmla="*/ 835 h 1723"/>
                  <a:gd name="T56" fmla="*/ 601 w 3005"/>
                  <a:gd name="T57" fmla="*/ 884 h 1723"/>
                  <a:gd name="T58" fmla="*/ 632 w 3005"/>
                  <a:gd name="T59" fmla="*/ 884 h 1723"/>
                  <a:gd name="T60" fmla="*/ 632 w 3005"/>
                  <a:gd name="T61" fmla="*/ 937 h 1723"/>
                  <a:gd name="T62" fmla="*/ 806 w 3005"/>
                  <a:gd name="T63" fmla="*/ 937 h 1723"/>
                  <a:gd name="T64" fmla="*/ 806 w 3005"/>
                  <a:gd name="T65" fmla="*/ 1002 h 1723"/>
                  <a:gd name="T66" fmla="*/ 840 w 3005"/>
                  <a:gd name="T67" fmla="*/ 1002 h 1723"/>
                  <a:gd name="T68" fmla="*/ 840 w 3005"/>
                  <a:gd name="T69" fmla="*/ 1070 h 1723"/>
                  <a:gd name="T70" fmla="*/ 1005 w 3005"/>
                  <a:gd name="T71" fmla="*/ 1070 h 1723"/>
                  <a:gd name="T72" fmla="*/ 1005 w 3005"/>
                  <a:gd name="T73" fmla="*/ 1133 h 1723"/>
                  <a:gd name="T74" fmla="*/ 1020 w 3005"/>
                  <a:gd name="T75" fmla="*/ 1133 h 1723"/>
                  <a:gd name="T76" fmla="*/ 1020 w 3005"/>
                  <a:gd name="T77" fmla="*/ 1266 h 1723"/>
                  <a:gd name="T78" fmla="*/ 1206 w 3005"/>
                  <a:gd name="T79" fmla="*/ 1266 h 1723"/>
                  <a:gd name="T80" fmla="*/ 1206 w 3005"/>
                  <a:gd name="T81" fmla="*/ 1331 h 1723"/>
                  <a:gd name="T82" fmla="*/ 1283 w 3005"/>
                  <a:gd name="T83" fmla="*/ 1331 h 1723"/>
                  <a:gd name="T84" fmla="*/ 1283 w 3005"/>
                  <a:gd name="T85" fmla="*/ 1399 h 1723"/>
                  <a:gd name="T86" fmla="*/ 1334 w 3005"/>
                  <a:gd name="T87" fmla="*/ 1399 h 1723"/>
                  <a:gd name="T88" fmla="*/ 1334 w 3005"/>
                  <a:gd name="T89" fmla="*/ 1464 h 1723"/>
                  <a:gd name="T90" fmla="*/ 1358 w 3005"/>
                  <a:gd name="T91" fmla="*/ 1464 h 1723"/>
                  <a:gd name="T92" fmla="*/ 1358 w 3005"/>
                  <a:gd name="T93" fmla="*/ 1529 h 1723"/>
                  <a:gd name="T94" fmla="*/ 1409 w 3005"/>
                  <a:gd name="T95" fmla="*/ 1529 h 1723"/>
                  <a:gd name="T96" fmla="*/ 1409 w 3005"/>
                  <a:gd name="T97" fmla="*/ 1595 h 1723"/>
                  <a:gd name="T98" fmla="*/ 1458 w 3005"/>
                  <a:gd name="T99" fmla="*/ 1595 h 1723"/>
                  <a:gd name="T100" fmla="*/ 1458 w 3005"/>
                  <a:gd name="T101" fmla="*/ 1660 h 1723"/>
                  <a:gd name="T102" fmla="*/ 1610 w 3005"/>
                  <a:gd name="T103" fmla="*/ 1660 h 1723"/>
                  <a:gd name="T104" fmla="*/ 1610 w 3005"/>
                  <a:gd name="T105" fmla="*/ 1723 h 1723"/>
                  <a:gd name="T106" fmla="*/ 3005 w 3005"/>
                  <a:gd name="T107" fmla="*/ 1723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05" h="1723">
                    <a:moveTo>
                      <a:pt x="0" y="0"/>
                    </a:moveTo>
                    <a:lnTo>
                      <a:pt x="131" y="0"/>
                    </a:lnTo>
                    <a:lnTo>
                      <a:pt x="131" y="36"/>
                    </a:lnTo>
                    <a:lnTo>
                      <a:pt x="174" y="36"/>
                    </a:lnTo>
                    <a:lnTo>
                      <a:pt x="174" y="71"/>
                    </a:lnTo>
                    <a:lnTo>
                      <a:pt x="182" y="71"/>
                    </a:lnTo>
                    <a:lnTo>
                      <a:pt x="182" y="146"/>
                    </a:lnTo>
                    <a:lnTo>
                      <a:pt x="191" y="146"/>
                    </a:lnTo>
                    <a:lnTo>
                      <a:pt x="191" y="175"/>
                    </a:lnTo>
                    <a:lnTo>
                      <a:pt x="194" y="175"/>
                    </a:lnTo>
                    <a:lnTo>
                      <a:pt x="194" y="223"/>
                    </a:lnTo>
                    <a:lnTo>
                      <a:pt x="199" y="223"/>
                    </a:lnTo>
                    <a:lnTo>
                      <a:pt x="199" y="334"/>
                    </a:lnTo>
                    <a:lnTo>
                      <a:pt x="203" y="334"/>
                    </a:lnTo>
                    <a:lnTo>
                      <a:pt x="203" y="409"/>
                    </a:lnTo>
                    <a:lnTo>
                      <a:pt x="209" y="409"/>
                    </a:lnTo>
                    <a:lnTo>
                      <a:pt x="209" y="484"/>
                    </a:lnTo>
                    <a:lnTo>
                      <a:pt x="213" y="484"/>
                    </a:lnTo>
                    <a:lnTo>
                      <a:pt x="213" y="516"/>
                    </a:lnTo>
                    <a:lnTo>
                      <a:pt x="225" y="516"/>
                    </a:lnTo>
                    <a:lnTo>
                      <a:pt x="225" y="596"/>
                    </a:lnTo>
                    <a:lnTo>
                      <a:pt x="392" y="596"/>
                    </a:lnTo>
                    <a:lnTo>
                      <a:pt x="392" y="642"/>
                    </a:lnTo>
                    <a:lnTo>
                      <a:pt x="397" y="642"/>
                    </a:lnTo>
                    <a:lnTo>
                      <a:pt x="397" y="734"/>
                    </a:lnTo>
                    <a:lnTo>
                      <a:pt x="582" y="734"/>
                    </a:lnTo>
                    <a:lnTo>
                      <a:pt x="582" y="835"/>
                    </a:lnTo>
                    <a:lnTo>
                      <a:pt x="601" y="835"/>
                    </a:lnTo>
                    <a:lnTo>
                      <a:pt x="601" y="884"/>
                    </a:lnTo>
                    <a:lnTo>
                      <a:pt x="632" y="884"/>
                    </a:lnTo>
                    <a:lnTo>
                      <a:pt x="632" y="937"/>
                    </a:lnTo>
                    <a:lnTo>
                      <a:pt x="806" y="937"/>
                    </a:lnTo>
                    <a:lnTo>
                      <a:pt x="806" y="1002"/>
                    </a:lnTo>
                    <a:lnTo>
                      <a:pt x="840" y="1002"/>
                    </a:lnTo>
                    <a:lnTo>
                      <a:pt x="840" y="1070"/>
                    </a:lnTo>
                    <a:lnTo>
                      <a:pt x="1005" y="1070"/>
                    </a:lnTo>
                    <a:lnTo>
                      <a:pt x="1005" y="1133"/>
                    </a:lnTo>
                    <a:lnTo>
                      <a:pt x="1020" y="1133"/>
                    </a:lnTo>
                    <a:lnTo>
                      <a:pt x="1020" y="1266"/>
                    </a:lnTo>
                    <a:lnTo>
                      <a:pt x="1206" y="1266"/>
                    </a:lnTo>
                    <a:lnTo>
                      <a:pt x="1206" y="1331"/>
                    </a:lnTo>
                    <a:lnTo>
                      <a:pt x="1283" y="1331"/>
                    </a:lnTo>
                    <a:lnTo>
                      <a:pt x="1283" y="1399"/>
                    </a:lnTo>
                    <a:lnTo>
                      <a:pt x="1334" y="1399"/>
                    </a:lnTo>
                    <a:lnTo>
                      <a:pt x="1334" y="1464"/>
                    </a:lnTo>
                    <a:lnTo>
                      <a:pt x="1358" y="1464"/>
                    </a:lnTo>
                    <a:lnTo>
                      <a:pt x="1358" y="1529"/>
                    </a:lnTo>
                    <a:lnTo>
                      <a:pt x="1409" y="1529"/>
                    </a:lnTo>
                    <a:lnTo>
                      <a:pt x="1409" y="1595"/>
                    </a:lnTo>
                    <a:lnTo>
                      <a:pt x="1458" y="1595"/>
                    </a:lnTo>
                    <a:lnTo>
                      <a:pt x="1458" y="1660"/>
                    </a:lnTo>
                    <a:lnTo>
                      <a:pt x="1610" y="1660"/>
                    </a:lnTo>
                    <a:lnTo>
                      <a:pt x="1610" y="1723"/>
                    </a:lnTo>
                    <a:lnTo>
                      <a:pt x="3005" y="1723"/>
                    </a:lnTo>
                  </a:path>
                </a:pathLst>
              </a:custGeom>
              <a:noFill/>
              <a:ln w="4763">
                <a:solidFill>
                  <a:srgbClr val="0064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9" name="Freeform 11">
                <a:extLst>
                  <a:ext uri="{FF2B5EF4-FFF2-40B4-BE49-F238E27FC236}">
                    <a16:creationId xmlns:a16="http://schemas.microsoft.com/office/drawing/2014/main" id="{9CACDE5B-8D80-8D72-198F-DA2DF2C145DE}"/>
                  </a:ext>
                </a:extLst>
              </p:cNvPr>
              <p:cNvSpPr>
                <a:spLocks/>
              </p:cNvSpPr>
              <p:nvPr/>
            </p:nvSpPr>
            <p:spPr bwMode="auto">
              <a:xfrm>
                <a:off x="1768" y="2707"/>
                <a:ext cx="1744" cy="894"/>
              </a:xfrm>
              <a:custGeom>
                <a:avLst/>
                <a:gdLst>
                  <a:gd name="T0" fmla="*/ 296 w 3489"/>
                  <a:gd name="T1" fmla="*/ 0 h 1788"/>
                  <a:gd name="T2" fmla="*/ 305 w 3489"/>
                  <a:gd name="T3" fmla="*/ 29 h 1788"/>
                  <a:gd name="T4" fmla="*/ 483 w 3489"/>
                  <a:gd name="T5" fmla="*/ 64 h 1788"/>
                  <a:gd name="T6" fmla="*/ 552 w 3489"/>
                  <a:gd name="T7" fmla="*/ 92 h 1788"/>
                  <a:gd name="T8" fmla="*/ 775 w 3489"/>
                  <a:gd name="T9" fmla="*/ 125 h 1788"/>
                  <a:gd name="T10" fmla="*/ 780 w 3489"/>
                  <a:gd name="T11" fmla="*/ 191 h 1788"/>
                  <a:gd name="T12" fmla="*/ 932 w 3489"/>
                  <a:gd name="T13" fmla="*/ 219 h 1788"/>
                  <a:gd name="T14" fmla="*/ 937 w 3489"/>
                  <a:gd name="T15" fmla="*/ 251 h 1788"/>
                  <a:gd name="T16" fmla="*/ 943 w 3489"/>
                  <a:gd name="T17" fmla="*/ 283 h 1788"/>
                  <a:gd name="T18" fmla="*/ 967 w 3489"/>
                  <a:gd name="T19" fmla="*/ 316 h 1788"/>
                  <a:gd name="T20" fmla="*/ 993 w 3489"/>
                  <a:gd name="T21" fmla="*/ 346 h 1788"/>
                  <a:gd name="T22" fmla="*/ 1006 w 3489"/>
                  <a:gd name="T23" fmla="*/ 381 h 1788"/>
                  <a:gd name="T24" fmla="*/ 1143 w 3489"/>
                  <a:gd name="T25" fmla="*/ 409 h 1788"/>
                  <a:gd name="T26" fmla="*/ 1151 w 3489"/>
                  <a:gd name="T27" fmla="*/ 442 h 1788"/>
                  <a:gd name="T28" fmla="*/ 1206 w 3489"/>
                  <a:gd name="T29" fmla="*/ 474 h 1788"/>
                  <a:gd name="T30" fmla="*/ 1233 w 3489"/>
                  <a:gd name="T31" fmla="*/ 503 h 1788"/>
                  <a:gd name="T32" fmla="*/ 1247 w 3489"/>
                  <a:gd name="T33" fmla="*/ 539 h 1788"/>
                  <a:gd name="T34" fmla="*/ 1252 w 3489"/>
                  <a:gd name="T35" fmla="*/ 571 h 1788"/>
                  <a:gd name="T36" fmla="*/ 1378 w 3489"/>
                  <a:gd name="T37" fmla="*/ 602 h 1788"/>
                  <a:gd name="T38" fmla="*/ 1402 w 3489"/>
                  <a:gd name="T39" fmla="*/ 636 h 1788"/>
                  <a:gd name="T40" fmla="*/ 1463 w 3489"/>
                  <a:gd name="T41" fmla="*/ 665 h 1788"/>
                  <a:gd name="T42" fmla="*/ 1477 w 3489"/>
                  <a:gd name="T43" fmla="*/ 701 h 1788"/>
                  <a:gd name="T44" fmla="*/ 1511 w 3489"/>
                  <a:gd name="T45" fmla="*/ 732 h 1788"/>
                  <a:gd name="T46" fmla="*/ 1519 w 3489"/>
                  <a:gd name="T47" fmla="*/ 764 h 1788"/>
                  <a:gd name="T48" fmla="*/ 1576 w 3489"/>
                  <a:gd name="T49" fmla="*/ 796 h 1788"/>
                  <a:gd name="T50" fmla="*/ 1613 w 3489"/>
                  <a:gd name="T51" fmla="*/ 830 h 1788"/>
                  <a:gd name="T52" fmla="*/ 1627 w 3489"/>
                  <a:gd name="T53" fmla="*/ 864 h 1788"/>
                  <a:gd name="T54" fmla="*/ 1649 w 3489"/>
                  <a:gd name="T55" fmla="*/ 899 h 1788"/>
                  <a:gd name="T56" fmla="*/ 1806 w 3489"/>
                  <a:gd name="T57" fmla="*/ 934 h 1788"/>
                  <a:gd name="T58" fmla="*/ 1944 w 3489"/>
                  <a:gd name="T59" fmla="*/ 974 h 1788"/>
                  <a:gd name="T60" fmla="*/ 2076 w 3489"/>
                  <a:gd name="T61" fmla="*/ 1011 h 1788"/>
                  <a:gd name="T62" fmla="*/ 2165 w 3489"/>
                  <a:gd name="T63" fmla="*/ 1052 h 1788"/>
                  <a:gd name="T64" fmla="*/ 2303 w 3489"/>
                  <a:gd name="T65" fmla="*/ 1096 h 1788"/>
                  <a:gd name="T66" fmla="*/ 2383 w 3489"/>
                  <a:gd name="T67" fmla="*/ 1147 h 1788"/>
                  <a:gd name="T68" fmla="*/ 2426 w 3489"/>
                  <a:gd name="T69" fmla="*/ 1210 h 1788"/>
                  <a:gd name="T70" fmla="*/ 2615 w 3489"/>
                  <a:gd name="T71" fmla="*/ 1275 h 1788"/>
                  <a:gd name="T72" fmla="*/ 2690 w 3489"/>
                  <a:gd name="T73" fmla="*/ 1360 h 1788"/>
                  <a:gd name="T74" fmla="*/ 2817 w 3489"/>
                  <a:gd name="T75" fmla="*/ 1447 h 1788"/>
                  <a:gd name="T76" fmla="*/ 3489 w 3489"/>
                  <a:gd name="T77" fmla="*/ 1561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89" h="1788">
                    <a:moveTo>
                      <a:pt x="0" y="0"/>
                    </a:moveTo>
                    <a:lnTo>
                      <a:pt x="296" y="0"/>
                    </a:lnTo>
                    <a:lnTo>
                      <a:pt x="296" y="29"/>
                    </a:lnTo>
                    <a:lnTo>
                      <a:pt x="305" y="29"/>
                    </a:lnTo>
                    <a:lnTo>
                      <a:pt x="305" y="64"/>
                    </a:lnTo>
                    <a:lnTo>
                      <a:pt x="483" y="64"/>
                    </a:lnTo>
                    <a:lnTo>
                      <a:pt x="483" y="92"/>
                    </a:lnTo>
                    <a:lnTo>
                      <a:pt x="552" y="92"/>
                    </a:lnTo>
                    <a:lnTo>
                      <a:pt x="552" y="125"/>
                    </a:lnTo>
                    <a:lnTo>
                      <a:pt x="775" y="125"/>
                    </a:lnTo>
                    <a:lnTo>
                      <a:pt x="775" y="191"/>
                    </a:lnTo>
                    <a:lnTo>
                      <a:pt x="780" y="191"/>
                    </a:lnTo>
                    <a:lnTo>
                      <a:pt x="780" y="219"/>
                    </a:lnTo>
                    <a:lnTo>
                      <a:pt x="932" y="219"/>
                    </a:lnTo>
                    <a:lnTo>
                      <a:pt x="932" y="251"/>
                    </a:lnTo>
                    <a:lnTo>
                      <a:pt x="937" y="251"/>
                    </a:lnTo>
                    <a:lnTo>
                      <a:pt x="937" y="283"/>
                    </a:lnTo>
                    <a:lnTo>
                      <a:pt x="943" y="283"/>
                    </a:lnTo>
                    <a:lnTo>
                      <a:pt x="943" y="316"/>
                    </a:lnTo>
                    <a:lnTo>
                      <a:pt x="967" y="316"/>
                    </a:lnTo>
                    <a:lnTo>
                      <a:pt x="967" y="346"/>
                    </a:lnTo>
                    <a:lnTo>
                      <a:pt x="993" y="346"/>
                    </a:lnTo>
                    <a:lnTo>
                      <a:pt x="993" y="381"/>
                    </a:lnTo>
                    <a:lnTo>
                      <a:pt x="1006" y="381"/>
                    </a:lnTo>
                    <a:lnTo>
                      <a:pt x="1006" y="409"/>
                    </a:lnTo>
                    <a:lnTo>
                      <a:pt x="1143" y="409"/>
                    </a:lnTo>
                    <a:lnTo>
                      <a:pt x="1143" y="442"/>
                    </a:lnTo>
                    <a:lnTo>
                      <a:pt x="1151" y="442"/>
                    </a:lnTo>
                    <a:lnTo>
                      <a:pt x="1151" y="474"/>
                    </a:lnTo>
                    <a:lnTo>
                      <a:pt x="1206" y="474"/>
                    </a:lnTo>
                    <a:lnTo>
                      <a:pt x="1206" y="503"/>
                    </a:lnTo>
                    <a:lnTo>
                      <a:pt x="1233" y="503"/>
                    </a:lnTo>
                    <a:lnTo>
                      <a:pt x="1233" y="539"/>
                    </a:lnTo>
                    <a:lnTo>
                      <a:pt x="1247" y="539"/>
                    </a:lnTo>
                    <a:lnTo>
                      <a:pt x="1247" y="571"/>
                    </a:lnTo>
                    <a:lnTo>
                      <a:pt x="1252" y="571"/>
                    </a:lnTo>
                    <a:lnTo>
                      <a:pt x="1252" y="602"/>
                    </a:lnTo>
                    <a:lnTo>
                      <a:pt x="1378" y="602"/>
                    </a:lnTo>
                    <a:lnTo>
                      <a:pt x="1378" y="636"/>
                    </a:lnTo>
                    <a:lnTo>
                      <a:pt x="1402" y="636"/>
                    </a:lnTo>
                    <a:lnTo>
                      <a:pt x="1402" y="665"/>
                    </a:lnTo>
                    <a:lnTo>
                      <a:pt x="1463" y="665"/>
                    </a:lnTo>
                    <a:lnTo>
                      <a:pt x="1463" y="701"/>
                    </a:lnTo>
                    <a:lnTo>
                      <a:pt x="1477" y="701"/>
                    </a:lnTo>
                    <a:lnTo>
                      <a:pt x="1477" y="732"/>
                    </a:lnTo>
                    <a:lnTo>
                      <a:pt x="1511" y="732"/>
                    </a:lnTo>
                    <a:lnTo>
                      <a:pt x="1511" y="764"/>
                    </a:lnTo>
                    <a:lnTo>
                      <a:pt x="1519" y="764"/>
                    </a:lnTo>
                    <a:lnTo>
                      <a:pt x="1519" y="796"/>
                    </a:lnTo>
                    <a:lnTo>
                      <a:pt x="1576" y="796"/>
                    </a:lnTo>
                    <a:lnTo>
                      <a:pt x="1576" y="830"/>
                    </a:lnTo>
                    <a:lnTo>
                      <a:pt x="1613" y="830"/>
                    </a:lnTo>
                    <a:lnTo>
                      <a:pt x="1613" y="864"/>
                    </a:lnTo>
                    <a:lnTo>
                      <a:pt x="1627" y="864"/>
                    </a:lnTo>
                    <a:lnTo>
                      <a:pt x="1627" y="899"/>
                    </a:lnTo>
                    <a:lnTo>
                      <a:pt x="1649" y="899"/>
                    </a:lnTo>
                    <a:lnTo>
                      <a:pt x="1649" y="934"/>
                    </a:lnTo>
                    <a:lnTo>
                      <a:pt x="1806" y="934"/>
                    </a:lnTo>
                    <a:lnTo>
                      <a:pt x="1806" y="974"/>
                    </a:lnTo>
                    <a:lnTo>
                      <a:pt x="1944" y="974"/>
                    </a:lnTo>
                    <a:lnTo>
                      <a:pt x="1944" y="1011"/>
                    </a:lnTo>
                    <a:lnTo>
                      <a:pt x="2076" y="1011"/>
                    </a:lnTo>
                    <a:lnTo>
                      <a:pt x="2076" y="1052"/>
                    </a:lnTo>
                    <a:lnTo>
                      <a:pt x="2165" y="1052"/>
                    </a:lnTo>
                    <a:lnTo>
                      <a:pt x="2165" y="1096"/>
                    </a:lnTo>
                    <a:lnTo>
                      <a:pt x="2303" y="1096"/>
                    </a:lnTo>
                    <a:lnTo>
                      <a:pt x="2303" y="1147"/>
                    </a:lnTo>
                    <a:lnTo>
                      <a:pt x="2383" y="1147"/>
                    </a:lnTo>
                    <a:lnTo>
                      <a:pt x="2383" y="1210"/>
                    </a:lnTo>
                    <a:lnTo>
                      <a:pt x="2426" y="1210"/>
                    </a:lnTo>
                    <a:lnTo>
                      <a:pt x="2426" y="1275"/>
                    </a:lnTo>
                    <a:lnTo>
                      <a:pt x="2615" y="1275"/>
                    </a:lnTo>
                    <a:lnTo>
                      <a:pt x="2615" y="1360"/>
                    </a:lnTo>
                    <a:lnTo>
                      <a:pt x="2690" y="1360"/>
                    </a:lnTo>
                    <a:lnTo>
                      <a:pt x="2690" y="1447"/>
                    </a:lnTo>
                    <a:lnTo>
                      <a:pt x="2817" y="1447"/>
                    </a:lnTo>
                    <a:lnTo>
                      <a:pt x="2817" y="1561"/>
                    </a:lnTo>
                    <a:lnTo>
                      <a:pt x="3489" y="1561"/>
                    </a:lnTo>
                    <a:lnTo>
                      <a:pt x="3489" y="1788"/>
                    </a:lnTo>
                  </a:path>
                </a:pathLst>
              </a:custGeom>
              <a:noFill/>
              <a:ln w="4763">
                <a:solidFill>
                  <a:srgbClr val="C52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0" name="Freeform 12">
                <a:extLst>
                  <a:ext uri="{FF2B5EF4-FFF2-40B4-BE49-F238E27FC236}">
                    <a16:creationId xmlns:a16="http://schemas.microsoft.com/office/drawing/2014/main" id="{B48E1636-9F7F-24A2-E1C3-EB22D0FB8CE2}"/>
                  </a:ext>
                </a:extLst>
              </p:cNvPr>
              <p:cNvSpPr>
                <a:spLocks/>
              </p:cNvSpPr>
              <p:nvPr/>
            </p:nvSpPr>
            <p:spPr bwMode="auto">
              <a:xfrm>
                <a:off x="4290" y="2708"/>
                <a:ext cx="1588" cy="712"/>
              </a:xfrm>
              <a:custGeom>
                <a:avLst/>
                <a:gdLst>
                  <a:gd name="T0" fmla="*/ 269 w 3176"/>
                  <a:gd name="T1" fmla="*/ 0 h 1423"/>
                  <a:gd name="T2" fmla="*/ 370 w 3176"/>
                  <a:gd name="T3" fmla="*/ 38 h 1423"/>
                  <a:gd name="T4" fmla="*/ 421 w 3176"/>
                  <a:gd name="T5" fmla="*/ 72 h 1423"/>
                  <a:gd name="T6" fmla="*/ 441 w 3176"/>
                  <a:gd name="T7" fmla="*/ 108 h 1423"/>
                  <a:gd name="T8" fmla="*/ 573 w 3176"/>
                  <a:gd name="T9" fmla="*/ 145 h 1423"/>
                  <a:gd name="T10" fmla="*/ 629 w 3176"/>
                  <a:gd name="T11" fmla="*/ 183 h 1423"/>
                  <a:gd name="T12" fmla="*/ 656 w 3176"/>
                  <a:gd name="T13" fmla="*/ 218 h 1423"/>
                  <a:gd name="T14" fmla="*/ 798 w 3176"/>
                  <a:gd name="T15" fmla="*/ 256 h 1423"/>
                  <a:gd name="T16" fmla="*/ 867 w 3176"/>
                  <a:gd name="T17" fmla="*/ 293 h 1423"/>
                  <a:gd name="T18" fmla="*/ 930 w 3176"/>
                  <a:gd name="T19" fmla="*/ 331 h 1423"/>
                  <a:gd name="T20" fmla="*/ 971 w 3176"/>
                  <a:gd name="T21" fmla="*/ 367 h 1423"/>
                  <a:gd name="T22" fmla="*/ 1031 w 3176"/>
                  <a:gd name="T23" fmla="*/ 404 h 1423"/>
                  <a:gd name="T24" fmla="*/ 1036 w 3176"/>
                  <a:gd name="T25" fmla="*/ 442 h 1423"/>
                  <a:gd name="T26" fmla="*/ 1043 w 3176"/>
                  <a:gd name="T27" fmla="*/ 481 h 1423"/>
                  <a:gd name="T28" fmla="*/ 1060 w 3176"/>
                  <a:gd name="T29" fmla="*/ 517 h 1423"/>
                  <a:gd name="T30" fmla="*/ 1172 w 3176"/>
                  <a:gd name="T31" fmla="*/ 554 h 1423"/>
                  <a:gd name="T32" fmla="*/ 1177 w 3176"/>
                  <a:gd name="T33" fmla="*/ 592 h 1423"/>
                  <a:gd name="T34" fmla="*/ 1184 w 3176"/>
                  <a:gd name="T35" fmla="*/ 629 h 1423"/>
                  <a:gd name="T36" fmla="*/ 1213 w 3176"/>
                  <a:gd name="T37" fmla="*/ 667 h 1423"/>
                  <a:gd name="T38" fmla="*/ 1302 w 3176"/>
                  <a:gd name="T39" fmla="*/ 702 h 1423"/>
                  <a:gd name="T40" fmla="*/ 1339 w 3176"/>
                  <a:gd name="T41" fmla="*/ 777 h 1423"/>
                  <a:gd name="T42" fmla="*/ 1353 w 3176"/>
                  <a:gd name="T43" fmla="*/ 816 h 1423"/>
                  <a:gd name="T44" fmla="*/ 1375 w 3176"/>
                  <a:gd name="T45" fmla="*/ 852 h 1423"/>
                  <a:gd name="T46" fmla="*/ 1436 w 3176"/>
                  <a:gd name="T47" fmla="*/ 888 h 1423"/>
                  <a:gd name="T48" fmla="*/ 1510 w 3176"/>
                  <a:gd name="T49" fmla="*/ 926 h 1423"/>
                  <a:gd name="T50" fmla="*/ 1653 w 3176"/>
                  <a:gd name="T51" fmla="*/ 965 h 1423"/>
                  <a:gd name="T52" fmla="*/ 1978 w 3176"/>
                  <a:gd name="T53" fmla="*/ 1001 h 1423"/>
                  <a:gd name="T54" fmla="*/ 2111 w 3176"/>
                  <a:gd name="T55" fmla="*/ 1048 h 1423"/>
                  <a:gd name="T56" fmla="*/ 2271 w 3176"/>
                  <a:gd name="T57" fmla="*/ 1101 h 1423"/>
                  <a:gd name="T58" fmla="*/ 2436 w 3176"/>
                  <a:gd name="T59" fmla="*/ 1162 h 1423"/>
                  <a:gd name="T60" fmla="*/ 2493 w 3176"/>
                  <a:gd name="T61" fmla="*/ 1241 h 1423"/>
                  <a:gd name="T62" fmla="*/ 2617 w 3176"/>
                  <a:gd name="T63" fmla="*/ 1331 h 1423"/>
                  <a:gd name="T64" fmla="*/ 3176 w 3176"/>
                  <a:gd name="T65" fmla="*/ 142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6" h="1423">
                    <a:moveTo>
                      <a:pt x="0" y="0"/>
                    </a:moveTo>
                    <a:lnTo>
                      <a:pt x="269" y="0"/>
                    </a:lnTo>
                    <a:lnTo>
                      <a:pt x="269" y="38"/>
                    </a:lnTo>
                    <a:lnTo>
                      <a:pt x="370" y="38"/>
                    </a:lnTo>
                    <a:lnTo>
                      <a:pt x="370" y="72"/>
                    </a:lnTo>
                    <a:lnTo>
                      <a:pt x="421" y="72"/>
                    </a:lnTo>
                    <a:lnTo>
                      <a:pt x="421" y="108"/>
                    </a:lnTo>
                    <a:lnTo>
                      <a:pt x="441" y="108"/>
                    </a:lnTo>
                    <a:lnTo>
                      <a:pt x="441" y="145"/>
                    </a:lnTo>
                    <a:lnTo>
                      <a:pt x="573" y="145"/>
                    </a:lnTo>
                    <a:lnTo>
                      <a:pt x="573" y="183"/>
                    </a:lnTo>
                    <a:lnTo>
                      <a:pt x="629" y="183"/>
                    </a:lnTo>
                    <a:lnTo>
                      <a:pt x="629" y="218"/>
                    </a:lnTo>
                    <a:lnTo>
                      <a:pt x="656" y="218"/>
                    </a:lnTo>
                    <a:lnTo>
                      <a:pt x="656" y="256"/>
                    </a:lnTo>
                    <a:lnTo>
                      <a:pt x="798" y="256"/>
                    </a:lnTo>
                    <a:lnTo>
                      <a:pt x="798" y="293"/>
                    </a:lnTo>
                    <a:lnTo>
                      <a:pt x="867" y="293"/>
                    </a:lnTo>
                    <a:lnTo>
                      <a:pt x="867" y="331"/>
                    </a:lnTo>
                    <a:lnTo>
                      <a:pt x="930" y="331"/>
                    </a:lnTo>
                    <a:lnTo>
                      <a:pt x="930" y="367"/>
                    </a:lnTo>
                    <a:lnTo>
                      <a:pt x="971" y="367"/>
                    </a:lnTo>
                    <a:lnTo>
                      <a:pt x="971" y="404"/>
                    </a:lnTo>
                    <a:lnTo>
                      <a:pt x="1031" y="404"/>
                    </a:lnTo>
                    <a:lnTo>
                      <a:pt x="1031" y="442"/>
                    </a:lnTo>
                    <a:lnTo>
                      <a:pt x="1036" y="442"/>
                    </a:lnTo>
                    <a:lnTo>
                      <a:pt x="1036" y="481"/>
                    </a:lnTo>
                    <a:lnTo>
                      <a:pt x="1043" y="481"/>
                    </a:lnTo>
                    <a:lnTo>
                      <a:pt x="1043" y="517"/>
                    </a:lnTo>
                    <a:lnTo>
                      <a:pt x="1060" y="517"/>
                    </a:lnTo>
                    <a:lnTo>
                      <a:pt x="1060" y="554"/>
                    </a:lnTo>
                    <a:lnTo>
                      <a:pt x="1172" y="554"/>
                    </a:lnTo>
                    <a:lnTo>
                      <a:pt x="1172" y="592"/>
                    </a:lnTo>
                    <a:lnTo>
                      <a:pt x="1177" y="592"/>
                    </a:lnTo>
                    <a:lnTo>
                      <a:pt x="1177" y="629"/>
                    </a:lnTo>
                    <a:lnTo>
                      <a:pt x="1184" y="629"/>
                    </a:lnTo>
                    <a:lnTo>
                      <a:pt x="1184" y="667"/>
                    </a:lnTo>
                    <a:lnTo>
                      <a:pt x="1213" y="667"/>
                    </a:lnTo>
                    <a:lnTo>
                      <a:pt x="1213" y="702"/>
                    </a:lnTo>
                    <a:lnTo>
                      <a:pt x="1302" y="702"/>
                    </a:lnTo>
                    <a:lnTo>
                      <a:pt x="1302" y="777"/>
                    </a:lnTo>
                    <a:lnTo>
                      <a:pt x="1339" y="777"/>
                    </a:lnTo>
                    <a:lnTo>
                      <a:pt x="1339" y="816"/>
                    </a:lnTo>
                    <a:lnTo>
                      <a:pt x="1353" y="816"/>
                    </a:lnTo>
                    <a:lnTo>
                      <a:pt x="1353" y="852"/>
                    </a:lnTo>
                    <a:lnTo>
                      <a:pt x="1375" y="852"/>
                    </a:lnTo>
                    <a:lnTo>
                      <a:pt x="1375" y="888"/>
                    </a:lnTo>
                    <a:lnTo>
                      <a:pt x="1436" y="888"/>
                    </a:lnTo>
                    <a:lnTo>
                      <a:pt x="1436" y="926"/>
                    </a:lnTo>
                    <a:lnTo>
                      <a:pt x="1510" y="926"/>
                    </a:lnTo>
                    <a:lnTo>
                      <a:pt x="1510" y="965"/>
                    </a:lnTo>
                    <a:lnTo>
                      <a:pt x="1653" y="965"/>
                    </a:lnTo>
                    <a:lnTo>
                      <a:pt x="1653" y="1001"/>
                    </a:lnTo>
                    <a:lnTo>
                      <a:pt x="1978" y="1001"/>
                    </a:lnTo>
                    <a:lnTo>
                      <a:pt x="1978" y="1048"/>
                    </a:lnTo>
                    <a:lnTo>
                      <a:pt x="2111" y="1048"/>
                    </a:lnTo>
                    <a:lnTo>
                      <a:pt x="2111" y="1101"/>
                    </a:lnTo>
                    <a:lnTo>
                      <a:pt x="2271" y="1101"/>
                    </a:lnTo>
                    <a:lnTo>
                      <a:pt x="2271" y="1162"/>
                    </a:lnTo>
                    <a:lnTo>
                      <a:pt x="2436" y="1162"/>
                    </a:lnTo>
                    <a:lnTo>
                      <a:pt x="2436" y="1241"/>
                    </a:lnTo>
                    <a:lnTo>
                      <a:pt x="2493" y="1241"/>
                    </a:lnTo>
                    <a:lnTo>
                      <a:pt x="2493" y="1331"/>
                    </a:lnTo>
                    <a:lnTo>
                      <a:pt x="2617" y="1331"/>
                    </a:lnTo>
                    <a:lnTo>
                      <a:pt x="2617" y="1423"/>
                    </a:lnTo>
                    <a:lnTo>
                      <a:pt x="3176" y="1423"/>
                    </a:lnTo>
                  </a:path>
                </a:pathLst>
              </a:custGeom>
              <a:noFill/>
              <a:ln w="4763">
                <a:solidFill>
                  <a:srgbClr val="0064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1" name="Line 13">
                <a:extLst>
                  <a:ext uri="{FF2B5EF4-FFF2-40B4-BE49-F238E27FC236}">
                    <a16:creationId xmlns:a16="http://schemas.microsoft.com/office/drawing/2014/main" id="{26C5C426-BDF2-DDE5-F7C7-2481AC6421A5}"/>
                  </a:ext>
                </a:extLst>
              </p:cNvPr>
              <p:cNvSpPr>
                <a:spLocks noChangeShapeType="1"/>
              </p:cNvSpPr>
              <p:nvPr/>
            </p:nvSpPr>
            <p:spPr bwMode="auto">
              <a:xfrm>
                <a:off x="1988" y="1442"/>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2" name="Line 14">
                <a:extLst>
                  <a:ext uri="{FF2B5EF4-FFF2-40B4-BE49-F238E27FC236}">
                    <a16:creationId xmlns:a16="http://schemas.microsoft.com/office/drawing/2014/main" id="{ADE40B9C-5A82-7505-BBF3-08BFEAB755E9}"/>
                  </a:ext>
                </a:extLst>
              </p:cNvPr>
              <p:cNvSpPr>
                <a:spLocks noChangeShapeType="1"/>
              </p:cNvSpPr>
              <p:nvPr/>
            </p:nvSpPr>
            <p:spPr bwMode="auto">
              <a:xfrm>
                <a:off x="1971" y="1460"/>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3" name="Line 15">
                <a:extLst>
                  <a:ext uri="{FF2B5EF4-FFF2-40B4-BE49-F238E27FC236}">
                    <a16:creationId xmlns:a16="http://schemas.microsoft.com/office/drawing/2014/main" id="{93FB02CD-42B7-3B34-ADB5-F2168497E8D4}"/>
                  </a:ext>
                </a:extLst>
              </p:cNvPr>
              <p:cNvSpPr>
                <a:spLocks noChangeShapeType="1"/>
              </p:cNvSpPr>
              <p:nvPr/>
            </p:nvSpPr>
            <p:spPr bwMode="auto">
              <a:xfrm>
                <a:off x="2064" y="1502"/>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4" name="Line 16">
                <a:extLst>
                  <a:ext uri="{FF2B5EF4-FFF2-40B4-BE49-F238E27FC236}">
                    <a16:creationId xmlns:a16="http://schemas.microsoft.com/office/drawing/2014/main" id="{59FB3E3F-4CED-80CB-06B6-6792A7FFC05B}"/>
                  </a:ext>
                </a:extLst>
              </p:cNvPr>
              <p:cNvSpPr>
                <a:spLocks noChangeShapeType="1"/>
              </p:cNvSpPr>
              <p:nvPr/>
            </p:nvSpPr>
            <p:spPr bwMode="auto">
              <a:xfrm>
                <a:off x="2047" y="1520"/>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5" name="Line 17">
                <a:extLst>
                  <a:ext uri="{FF2B5EF4-FFF2-40B4-BE49-F238E27FC236}">
                    <a16:creationId xmlns:a16="http://schemas.microsoft.com/office/drawing/2014/main" id="{2233071B-9CDD-A037-0469-30D992340FBA}"/>
                  </a:ext>
                </a:extLst>
              </p:cNvPr>
              <p:cNvSpPr>
                <a:spLocks noChangeShapeType="1"/>
              </p:cNvSpPr>
              <p:nvPr/>
            </p:nvSpPr>
            <p:spPr bwMode="auto">
              <a:xfrm>
                <a:off x="2086" y="1569"/>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6" name="Line 18">
                <a:extLst>
                  <a:ext uri="{FF2B5EF4-FFF2-40B4-BE49-F238E27FC236}">
                    <a16:creationId xmlns:a16="http://schemas.microsoft.com/office/drawing/2014/main" id="{1FDE8C40-1DDF-015F-A86D-C5E735F97DF2}"/>
                  </a:ext>
                </a:extLst>
              </p:cNvPr>
              <p:cNvSpPr>
                <a:spLocks noChangeShapeType="1"/>
              </p:cNvSpPr>
              <p:nvPr/>
            </p:nvSpPr>
            <p:spPr bwMode="auto">
              <a:xfrm>
                <a:off x="2069" y="1587"/>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7" name="Line 19">
                <a:extLst>
                  <a:ext uri="{FF2B5EF4-FFF2-40B4-BE49-F238E27FC236}">
                    <a16:creationId xmlns:a16="http://schemas.microsoft.com/office/drawing/2014/main" id="{5F2A3A04-EDDE-FD57-FCF1-FD45142389EA}"/>
                  </a:ext>
                </a:extLst>
              </p:cNvPr>
              <p:cNvSpPr>
                <a:spLocks noChangeShapeType="1"/>
              </p:cNvSpPr>
              <p:nvPr/>
            </p:nvSpPr>
            <p:spPr bwMode="auto">
              <a:xfrm>
                <a:off x="2103" y="1569"/>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8" name="Line 20">
                <a:extLst>
                  <a:ext uri="{FF2B5EF4-FFF2-40B4-BE49-F238E27FC236}">
                    <a16:creationId xmlns:a16="http://schemas.microsoft.com/office/drawing/2014/main" id="{2D4CFDA3-455B-E719-33C0-20E314CAB71D}"/>
                  </a:ext>
                </a:extLst>
              </p:cNvPr>
              <p:cNvSpPr>
                <a:spLocks noChangeShapeType="1"/>
              </p:cNvSpPr>
              <p:nvPr/>
            </p:nvSpPr>
            <p:spPr bwMode="auto">
              <a:xfrm>
                <a:off x="2086" y="1587"/>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9" name="Line 21">
                <a:extLst>
                  <a:ext uri="{FF2B5EF4-FFF2-40B4-BE49-F238E27FC236}">
                    <a16:creationId xmlns:a16="http://schemas.microsoft.com/office/drawing/2014/main" id="{D5F46423-0ACC-E1F0-21F4-888600C00AC9}"/>
                  </a:ext>
                </a:extLst>
              </p:cNvPr>
              <p:cNvSpPr>
                <a:spLocks noChangeShapeType="1"/>
              </p:cNvSpPr>
              <p:nvPr/>
            </p:nvSpPr>
            <p:spPr bwMode="auto">
              <a:xfrm>
                <a:off x="2155" y="1569"/>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0" name="Line 22">
                <a:extLst>
                  <a:ext uri="{FF2B5EF4-FFF2-40B4-BE49-F238E27FC236}">
                    <a16:creationId xmlns:a16="http://schemas.microsoft.com/office/drawing/2014/main" id="{F8114A26-8841-45D5-351E-AFCAC89252D7}"/>
                  </a:ext>
                </a:extLst>
              </p:cNvPr>
              <p:cNvSpPr>
                <a:spLocks noChangeShapeType="1"/>
              </p:cNvSpPr>
              <p:nvPr/>
            </p:nvSpPr>
            <p:spPr bwMode="auto">
              <a:xfrm>
                <a:off x="2138" y="1587"/>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1" name="Line 23">
                <a:extLst>
                  <a:ext uri="{FF2B5EF4-FFF2-40B4-BE49-F238E27FC236}">
                    <a16:creationId xmlns:a16="http://schemas.microsoft.com/office/drawing/2014/main" id="{389FE680-351C-C976-1BF3-A77D6FC33D5D}"/>
                  </a:ext>
                </a:extLst>
              </p:cNvPr>
              <p:cNvSpPr>
                <a:spLocks noChangeShapeType="1"/>
              </p:cNvSpPr>
              <p:nvPr/>
            </p:nvSpPr>
            <p:spPr bwMode="auto">
              <a:xfrm>
                <a:off x="2172" y="1673"/>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2" name="Line 24">
                <a:extLst>
                  <a:ext uri="{FF2B5EF4-FFF2-40B4-BE49-F238E27FC236}">
                    <a16:creationId xmlns:a16="http://schemas.microsoft.com/office/drawing/2014/main" id="{7CB51835-209D-C13A-E8AC-F5B587A2BD05}"/>
                  </a:ext>
                </a:extLst>
              </p:cNvPr>
              <p:cNvSpPr>
                <a:spLocks noChangeShapeType="1"/>
              </p:cNvSpPr>
              <p:nvPr/>
            </p:nvSpPr>
            <p:spPr bwMode="auto">
              <a:xfrm>
                <a:off x="2155" y="1690"/>
                <a:ext cx="34"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3" name="Line 25">
                <a:extLst>
                  <a:ext uri="{FF2B5EF4-FFF2-40B4-BE49-F238E27FC236}">
                    <a16:creationId xmlns:a16="http://schemas.microsoft.com/office/drawing/2014/main" id="{20D1609A-316A-44C7-FD46-97CC66743218}"/>
                  </a:ext>
                </a:extLst>
              </p:cNvPr>
              <p:cNvSpPr>
                <a:spLocks noChangeShapeType="1"/>
              </p:cNvSpPr>
              <p:nvPr/>
            </p:nvSpPr>
            <p:spPr bwMode="auto">
              <a:xfrm>
                <a:off x="1885" y="1383"/>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4" name="Line 26">
                <a:extLst>
                  <a:ext uri="{FF2B5EF4-FFF2-40B4-BE49-F238E27FC236}">
                    <a16:creationId xmlns:a16="http://schemas.microsoft.com/office/drawing/2014/main" id="{5CF1C4E4-308C-3EFA-E475-7B03D25446D9}"/>
                  </a:ext>
                </a:extLst>
              </p:cNvPr>
              <p:cNvSpPr>
                <a:spLocks noChangeShapeType="1"/>
              </p:cNvSpPr>
              <p:nvPr/>
            </p:nvSpPr>
            <p:spPr bwMode="auto">
              <a:xfrm>
                <a:off x="1867" y="1400"/>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5" name="Line 27">
                <a:extLst>
                  <a:ext uri="{FF2B5EF4-FFF2-40B4-BE49-F238E27FC236}">
                    <a16:creationId xmlns:a16="http://schemas.microsoft.com/office/drawing/2014/main" id="{F56587F2-C02D-E916-7980-2A70DF1FE0A8}"/>
                  </a:ext>
                </a:extLst>
              </p:cNvPr>
              <p:cNvSpPr>
                <a:spLocks noChangeShapeType="1"/>
              </p:cNvSpPr>
              <p:nvPr/>
            </p:nvSpPr>
            <p:spPr bwMode="auto">
              <a:xfrm>
                <a:off x="2065" y="1503"/>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6" name="Line 28">
                <a:extLst>
                  <a:ext uri="{FF2B5EF4-FFF2-40B4-BE49-F238E27FC236}">
                    <a16:creationId xmlns:a16="http://schemas.microsoft.com/office/drawing/2014/main" id="{7E613F78-943E-A72C-7D26-320DC5D9C08A}"/>
                  </a:ext>
                </a:extLst>
              </p:cNvPr>
              <p:cNvSpPr>
                <a:spLocks noChangeShapeType="1"/>
              </p:cNvSpPr>
              <p:nvPr/>
            </p:nvSpPr>
            <p:spPr bwMode="auto">
              <a:xfrm>
                <a:off x="2047" y="1521"/>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7" name="Line 29">
                <a:extLst>
                  <a:ext uri="{FF2B5EF4-FFF2-40B4-BE49-F238E27FC236}">
                    <a16:creationId xmlns:a16="http://schemas.microsoft.com/office/drawing/2014/main" id="{3A37DC9A-3776-E79B-E889-B0278DF17B2B}"/>
                  </a:ext>
                </a:extLst>
              </p:cNvPr>
              <p:cNvSpPr>
                <a:spLocks noChangeShapeType="1"/>
              </p:cNvSpPr>
              <p:nvPr/>
            </p:nvSpPr>
            <p:spPr bwMode="auto">
              <a:xfrm>
                <a:off x="1876" y="1288"/>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8" name="Line 30">
                <a:extLst>
                  <a:ext uri="{FF2B5EF4-FFF2-40B4-BE49-F238E27FC236}">
                    <a16:creationId xmlns:a16="http://schemas.microsoft.com/office/drawing/2014/main" id="{26DC7DDA-6F8A-0A7D-DE9C-8BB8DE1EC999}"/>
                  </a:ext>
                </a:extLst>
              </p:cNvPr>
              <p:cNvSpPr>
                <a:spLocks noChangeShapeType="1"/>
              </p:cNvSpPr>
              <p:nvPr/>
            </p:nvSpPr>
            <p:spPr bwMode="auto">
              <a:xfrm>
                <a:off x="1858" y="1306"/>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9" name="Line 31">
                <a:extLst>
                  <a:ext uri="{FF2B5EF4-FFF2-40B4-BE49-F238E27FC236}">
                    <a16:creationId xmlns:a16="http://schemas.microsoft.com/office/drawing/2014/main" id="{6E3EA3EC-3D04-03F5-7DB0-D68DB47DE7AD}"/>
                  </a:ext>
                </a:extLst>
              </p:cNvPr>
              <p:cNvSpPr>
                <a:spLocks noChangeShapeType="1"/>
              </p:cNvSpPr>
              <p:nvPr/>
            </p:nvSpPr>
            <p:spPr bwMode="auto">
              <a:xfrm>
                <a:off x="1870" y="1217"/>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0" name="Line 32">
                <a:extLst>
                  <a:ext uri="{FF2B5EF4-FFF2-40B4-BE49-F238E27FC236}">
                    <a16:creationId xmlns:a16="http://schemas.microsoft.com/office/drawing/2014/main" id="{D66A6765-BE55-48AE-AF78-DFCA82BBE801}"/>
                  </a:ext>
                </a:extLst>
              </p:cNvPr>
              <p:cNvSpPr>
                <a:spLocks noChangeShapeType="1"/>
              </p:cNvSpPr>
              <p:nvPr/>
            </p:nvSpPr>
            <p:spPr bwMode="auto">
              <a:xfrm>
                <a:off x="1852" y="1235"/>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1" name="Line 33">
                <a:extLst>
                  <a:ext uri="{FF2B5EF4-FFF2-40B4-BE49-F238E27FC236}">
                    <a16:creationId xmlns:a16="http://schemas.microsoft.com/office/drawing/2014/main" id="{35C69290-4D67-997A-53F6-73F90C492DD2}"/>
                  </a:ext>
                </a:extLst>
              </p:cNvPr>
              <p:cNvSpPr>
                <a:spLocks noChangeShapeType="1"/>
              </p:cNvSpPr>
              <p:nvPr/>
            </p:nvSpPr>
            <p:spPr bwMode="auto">
              <a:xfrm>
                <a:off x="1868" y="1200"/>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2" name="Line 34">
                <a:extLst>
                  <a:ext uri="{FF2B5EF4-FFF2-40B4-BE49-F238E27FC236}">
                    <a16:creationId xmlns:a16="http://schemas.microsoft.com/office/drawing/2014/main" id="{C13FA064-FA20-1065-60A1-595FEAB03D16}"/>
                  </a:ext>
                </a:extLst>
              </p:cNvPr>
              <p:cNvSpPr>
                <a:spLocks noChangeShapeType="1"/>
              </p:cNvSpPr>
              <p:nvPr/>
            </p:nvSpPr>
            <p:spPr bwMode="auto">
              <a:xfrm>
                <a:off x="1850" y="1218"/>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3" name="Line 35">
                <a:extLst>
                  <a:ext uri="{FF2B5EF4-FFF2-40B4-BE49-F238E27FC236}">
                    <a16:creationId xmlns:a16="http://schemas.microsoft.com/office/drawing/2014/main" id="{29D3F062-1886-EAA0-C01F-D5D08348F702}"/>
                  </a:ext>
                </a:extLst>
              </p:cNvPr>
              <p:cNvSpPr>
                <a:spLocks noChangeShapeType="1"/>
              </p:cNvSpPr>
              <p:nvPr/>
            </p:nvSpPr>
            <p:spPr bwMode="auto">
              <a:xfrm>
                <a:off x="1867" y="1183"/>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4" name="Line 36">
                <a:extLst>
                  <a:ext uri="{FF2B5EF4-FFF2-40B4-BE49-F238E27FC236}">
                    <a16:creationId xmlns:a16="http://schemas.microsoft.com/office/drawing/2014/main" id="{116B8CA2-799B-AC44-9686-753EA43710CF}"/>
                  </a:ext>
                </a:extLst>
              </p:cNvPr>
              <p:cNvSpPr>
                <a:spLocks noChangeShapeType="1"/>
              </p:cNvSpPr>
              <p:nvPr/>
            </p:nvSpPr>
            <p:spPr bwMode="auto">
              <a:xfrm>
                <a:off x="1849" y="1201"/>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5" name="Line 37">
                <a:extLst>
                  <a:ext uri="{FF2B5EF4-FFF2-40B4-BE49-F238E27FC236}">
                    <a16:creationId xmlns:a16="http://schemas.microsoft.com/office/drawing/2014/main" id="{8F6F090D-7465-C6B1-EE89-DD52A02A0409}"/>
                  </a:ext>
                </a:extLst>
              </p:cNvPr>
              <p:cNvSpPr>
                <a:spLocks noChangeShapeType="1"/>
              </p:cNvSpPr>
              <p:nvPr/>
            </p:nvSpPr>
            <p:spPr bwMode="auto">
              <a:xfrm>
                <a:off x="1856" y="1117"/>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6" name="Line 38">
                <a:extLst>
                  <a:ext uri="{FF2B5EF4-FFF2-40B4-BE49-F238E27FC236}">
                    <a16:creationId xmlns:a16="http://schemas.microsoft.com/office/drawing/2014/main" id="{B4D53D2D-2883-6A2D-D11F-5AE6AC96FC36}"/>
                  </a:ext>
                </a:extLst>
              </p:cNvPr>
              <p:cNvSpPr>
                <a:spLocks noChangeShapeType="1"/>
              </p:cNvSpPr>
              <p:nvPr/>
            </p:nvSpPr>
            <p:spPr bwMode="auto">
              <a:xfrm>
                <a:off x="1838" y="1134"/>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7" name="Line 39">
                <a:extLst>
                  <a:ext uri="{FF2B5EF4-FFF2-40B4-BE49-F238E27FC236}">
                    <a16:creationId xmlns:a16="http://schemas.microsoft.com/office/drawing/2014/main" id="{686AA82B-3395-8DB9-DA0E-2CD0F599E0BD}"/>
                  </a:ext>
                </a:extLst>
              </p:cNvPr>
              <p:cNvSpPr>
                <a:spLocks noChangeShapeType="1"/>
              </p:cNvSpPr>
              <p:nvPr/>
            </p:nvSpPr>
            <p:spPr bwMode="auto">
              <a:xfrm>
                <a:off x="1869" y="1165"/>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8" name="Line 40">
                <a:extLst>
                  <a:ext uri="{FF2B5EF4-FFF2-40B4-BE49-F238E27FC236}">
                    <a16:creationId xmlns:a16="http://schemas.microsoft.com/office/drawing/2014/main" id="{96F8C24D-D67F-D84E-56A6-1F5ABB719EB4}"/>
                  </a:ext>
                </a:extLst>
              </p:cNvPr>
              <p:cNvSpPr>
                <a:spLocks noChangeShapeType="1"/>
              </p:cNvSpPr>
              <p:nvPr/>
            </p:nvSpPr>
            <p:spPr bwMode="auto">
              <a:xfrm>
                <a:off x="1851" y="1183"/>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9" name="Line 41">
                <a:extLst>
                  <a:ext uri="{FF2B5EF4-FFF2-40B4-BE49-F238E27FC236}">
                    <a16:creationId xmlns:a16="http://schemas.microsoft.com/office/drawing/2014/main" id="{A989DAB0-3DD7-349A-B9AA-6AC95D09939E}"/>
                  </a:ext>
                </a:extLst>
              </p:cNvPr>
              <p:cNvSpPr>
                <a:spLocks noChangeShapeType="1"/>
              </p:cNvSpPr>
              <p:nvPr/>
            </p:nvSpPr>
            <p:spPr bwMode="auto">
              <a:xfrm>
                <a:off x="1887" y="1250"/>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0" name="Line 42">
                <a:extLst>
                  <a:ext uri="{FF2B5EF4-FFF2-40B4-BE49-F238E27FC236}">
                    <a16:creationId xmlns:a16="http://schemas.microsoft.com/office/drawing/2014/main" id="{DAF9E7DE-F524-4C85-6A92-80A9E29CBE96}"/>
                  </a:ext>
                </a:extLst>
              </p:cNvPr>
              <p:cNvSpPr>
                <a:spLocks noChangeShapeType="1"/>
              </p:cNvSpPr>
              <p:nvPr/>
            </p:nvSpPr>
            <p:spPr bwMode="auto">
              <a:xfrm>
                <a:off x="1869" y="1267"/>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1" name="Line 43">
                <a:extLst>
                  <a:ext uri="{FF2B5EF4-FFF2-40B4-BE49-F238E27FC236}">
                    <a16:creationId xmlns:a16="http://schemas.microsoft.com/office/drawing/2014/main" id="{0756AB73-C6A2-0CF9-DD5A-4F6E0658BE1A}"/>
                  </a:ext>
                </a:extLst>
              </p:cNvPr>
              <p:cNvSpPr>
                <a:spLocks noChangeShapeType="1"/>
              </p:cNvSpPr>
              <p:nvPr/>
            </p:nvSpPr>
            <p:spPr bwMode="auto">
              <a:xfrm>
                <a:off x="1974" y="1338"/>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2" name="Line 44">
                <a:extLst>
                  <a:ext uri="{FF2B5EF4-FFF2-40B4-BE49-F238E27FC236}">
                    <a16:creationId xmlns:a16="http://schemas.microsoft.com/office/drawing/2014/main" id="{216525A2-BC60-CAF9-A903-4BC9AA23D1F4}"/>
                  </a:ext>
                </a:extLst>
              </p:cNvPr>
              <p:cNvSpPr>
                <a:spLocks noChangeShapeType="1"/>
              </p:cNvSpPr>
              <p:nvPr/>
            </p:nvSpPr>
            <p:spPr bwMode="auto">
              <a:xfrm>
                <a:off x="1956" y="1355"/>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3" name="Line 45">
                <a:extLst>
                  <a:ext uri="{FF2B5EF4-FFF2-40B4-BE49-F238E27FC236}">
                    <a16:creationId xmlns:a16="http://schemas.microsoft.com/office/drawing/2014/main" id="{C1D3B9E8-196B-D90B-1A65-2652AF417C2F}"/>
                  </a:ext>
                </a:extLst>
              </p:cNvPr>
              <p:cNvSpPr>
                <a:spLocks noChangeShapeType="1"/>
              </p:cNvSpPr>
              <p:nvPr/>
            </p:nvSpPr>
            <p:spPr bwMode="auto">
              <a:xfrm>
                <a:off x="2086" y="150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4" name="Line 46">
                <a:extLst>
                  <a:ext uri="{FF2B5EF4-FFF2-40B4-BE49-F238E27FC236}">
                    <a16:creationId xmlns:a16="http://schemas.microsoft.com/office/drawing/2014/main" id="{3DAD45F0-CB6C-F486-ADAC-DE09186D4749}"/>
                  </a:ext>
                </a:extLst>
              </p:cNvPr>
              <p:cNvSpPr>
                <a:spLocks noChangeShapeType="1"/>
              </p:cNvSpPr>
              <p:nvPr/>
            </p:nvSpPr>
            <p:spPr bwMode="auto">
              <a:xfrm>
                <a:off x="2069" y="1524"/>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5" name="Line 47">
                <a:extLst>
                  <a:ext uri="{FF2B5EF4-FFF2-40B4-BE49-F238E27FC236}">
                    <a16:creationId xmlns:a16="http://schemas.microsoft.com/office/drawing/2014/main" id="{C857D092-493F-1AC1-91A6-912AB78FC952}"/>
                  </a:ext>
                </a:extLst>
              </p:cNvPr>
              <p:cNvSpPr>
                <a:spLocks noChangeShapeType="1"/>
              </p:cNvSpPr>
              <p:nvPr/>
            </p:nvSpPr>
            <p:spPr bwMode="auto">
              <a:xfrm>
                <a:off x="2070" y="150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6" name="Line 48">
                <a:extLst>
                  <a:ext uri="{FF2B5EF4-FFF2-40B4-BE49-F238E27FC236}">
                    <a16:creationId xmlns:a16="http://schemas.microsoft.com/office/drawing/2014/main" id="{61AF4A8E-5374-971F-95C3-FB5BDC779952}"/>
                  </a:ext>
                </a:extLst>
              </p:cNvPr>
              <p:cNvSpPr>
                <a:spLocks noChangeShapeType="1"/>
              </p:cNvSpPr>
              <p:nvPr/>
            </p:nvSpPr>
            <p:spPr bwMode="auto">
              <a:xfrm>
                <a:off x="2052" y="1524"/>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7" name="Line 49">
                <a:extLst>
                  <a:ext uri="{FF2B5EF4-FFF2-40B4-BE49-F238E27FC236}">
                    <a16:creationId xmlns:a16="http://schemas.microsoft.com/office/drawing/2014/main" id="{6A8AEF4E-B113-D8D0-BF38-3A66CB07F871}"/>
                  </a:ext>
                </a:extLst>
              </p:cNvPr>
              <p:cNvSpPr>
                <a:spLocks noChangeShapeType="1"/>
              </p:cNvSpPr>
              <p:nvPr/>
            </p:nvSpPr>
            <p:spPr bwMode="auto">
              <a:xfrm>
                <a:off x="2158" y="156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8" name="Line 50">
                <a:extLst>
                  <a:ext uri="{FF2B5EF4-FFF2-40B4-BE49-F238E27FC236}">
                    <a16:creationId xmlns:a16="http://schemas.microsoft.com/office/drawing/2014/main" id="{DA87D704-2F20-4103-F7FD-D75A032D3C70}"/>
                  </a:ext>
                </a:extLst>
              </p:cNvPr>
              <p:cNvSpPr>
                <a:spLocks noChangeShapeType="1"/>
              </p:cNvSpPr>
              <p:nvPr/>
            </p:nvSpPr>
            <p:spPr bwMode="auto">
              <a:xfrm>
                <a:off x="2140" y="1584"/>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9" name="Line 51">
                <a:extLst>
                  <a:ext uri="{FF2B5EF4-FFF2-40B4-BE49-F238E27FC236}">
                    <a16:creationId xmlns:a16="http://schemas.microsoft.com/office/drawing/2014/main" id="{60CEC335-7848-5EC8-E0A4-C9D6B55598DA}"/>
                  </a:ext>
                </a:extLst>
              </p:cNvPr>
              <p:cNvSpPr>
                <a:spLocks noChangeShapeType="1"/>
              </p:cNvSpPr>
              <p:nvPr/>
            </p:nvSpPr>
            <p:spPr bwMode="auto">
              <a:xfrm>
                <a:off x="2167" y="156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0" name="Line 52">
                <a:extLst>
                  <a:ext uri="{FF2B5EF4-FFF2-40B4-BE49-F238E27FC236}">
                    <a16:creationId xmlns:a16="http://schemas.microsoft.com/office/drawing/2014/main" id="{069A3562-1C69-4040-2000-491453A22B9C}"/>
                  </a:ext>
                </a:extLst>
              </p:cNvPr>
              <p:cNvSpPr>
                <a:spLocks noChangeShapeType="1"/>
              </p:cNvSpPr>
              <p:nvPr/>
            </p:nvSpPr>
            <p:spPr bwMode="auto">
              <a:xfrm>
                <a:off x="2149" y="1584"/>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1" name="Line 53">
                <a:extLst>
                  <a:ext uri="{FF2B5EF4-FFF2-40B4-BE49-F238E27FC236}">
                    <a16:creationId xmlns:a16="http://schemas.microsoft.com/office/drawing/2014/main" id="{DF6DADC8-9CC2-947A-172D-D9D5065249CE}"/>
                  </a:ext>
                </a:extLst>
              </p:cNvPr>
              <p:cNvSpPr>
                <a:spLocks noChangeShapeType="1"/>
              </p:cNvSpPr>
              <p:nvPr/>
            </p:nvSpPr>
            <p:spPr bwMode="auto">
              <a:xfrm>
                <a:off x="2169" y="156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2" name="Line 54">
                <a:extLst>
                  <a:ext uri="{FF2B5EF4-FFF2-40B4-BE49-F238E27FC236}">
                    <a16:creationId xmlns:a16="http://schemas.microsoft.com/office/drawing/2014/main" id="{18740715-2B92-B639-2EA9-76DD49162A6C}"/>
                  </a:ext>
                </a:extLst>
              </p:cNvPr>
              <p:cNvSpPr>
                <a:spLocks noChangeShapeType="1"/>
              </p:cNvSpPr>
              <p:nvPr/>
            </p:nvSpPr>
            <p:spPr bwMode="auto">
              <a:xfrm>
                <a:off x="2151" y="1584"/>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3" name="Line 55">
                <a:extLst>
                  <a:ext uri="{FF2B5EF4-FFF2-40B4-BE49-F238E27FC236}">
                    <a16:creationId xmlns:a16="http://schemas.microsoft.com/office/drawing/2014/main" id="{CC5E915F-8E2D-2C55-6DD3-1244C41A72BC}"/>
                  </a:ext>
                </a:extLst>
              </p:cNvPr>
              <p:cNvSpPr>
                <a:spLocks noChangeShapeType="1"/>
              </p:cNvSpPr>
              <p:nvPr/>
            </p:nvSpPr>
            <p:spPr bwMode="auto">
              <a:xfrm>
                <a:off x="2270" y="1590"/>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4" name="Line 56">
                <a:extLst>
                  <a:ext uri="{FF2B5EF4-FFF2-40B4-BE49-F238E27FC236}">
                    <a16:creationId xmlns:a16="http://schemas.microsoft.com/office/drawing/2014/main" id="{D82BC9AA-F35E-90DC-3FE0-485F717F52DF}"/>
                  </a:ext>
                </a:extLst>
              </p:cNvPr>
              <p:cNvSpPr>
                <a:spLocks noChangeShapeType="1"/>
              </p:cNvSpPr>
              <p:nvPr/>
            </p:nvSpPr>
            <p:spPr bwMode="auto">
              <a:xfrm>
                <a:off x="2253" y="1607"/>
                <a:ext cx="34"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5" name="Line 57">
                <a:extLst>
                  <a:ext uri="{FF2B5EF4-FFF2-40B4-BE49-F238E27FC236}">
                    <a16:creationId xmlns:a16="http://schemas.microsoft.com/office/drawing/2014/main" id="{63C46F2C-9B64-756D-3312-2C38F94D81C5}"/>
                  </a:ext>
                </a:extLst>
              </p:cNvPr>
              <p:cNvSpPr>
                <a:spLocks noChangeShapeType="1"/>
              </p:cNvSpPr>
              <p:nvPr/>
            </p:nvSpPr>
            <p:spPr bwMode="auto">
              <a:xfrm>
                <a:off x="2372" y="1693"/>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6" name="Line 58">
                <a:extLst>
                  <a:ext uri="{FF2B5EF4-FFF2-40B4-BE49-F238E27FC236}">
                    <a16:creationId xmlns:a16="http://schemas.microsoft.com/office/drawing/2014/main" id="{DD157CB9-63D7-D020-FAF7-0F48923B3A55}"/>
                  </a:ext>
                </a:extLst>
              </p:cNvPr>
              <p:cNvSpPr>
                <a:spLocks noChangeShapeType="1"/>
              </p:cNvSpPr>
              <p:nvPr/>
            </p:nvSpPr>
            <p:spPr bwMode="auto">
              <a:xfrm>
                <a:off x="2355" y="1711"/>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7" name="Line 59">
                <a:extLst>
                  <a:ext uri="{FF2B5EF4-FFF2-40B4-BE49-F238E27FC236}">
                    <a16:creationId xmlns:a16="http://schemas.microsoft.com/office/drawing/2014/main" id="{809C3284-F489-4199-4E4D-643473AE46FF}"/>
                  </a:ext>
                </a:extLst>
              </p:cNvPr>
              <p:cNvSpPr>
                <a:spLocks noChangeShapeType="1"/>
              </p:cNvSpPr>
              <p:nvPr/>
            </p:nvSpPr>
            <p:spPr bwMode="auto">
              <a:xfrm>
                <a:off x="2417" y="1723"/>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8" name="Line 60">
                <a:extLst>
                  <a:ext uri="{FF2B5EF4-FFF2-40B4-BE49-F238E27FC236}">
                    <a16:creationId xmlns:a16="http://schemas.microsoft.com/office/drawing/2014/main" id="{E2D6A8FC-B32D-652E-BACB-D9ED0248A28A}"/>
                  </a:ext>
                </a:extLst>
              </p:cNvPr>
              <p:cNvSpPr>
                <a:spLocks noChangeShapeType="1"/>
              </p:cNvSpPr>
              <p:nvPr/>
            </p:nvSpPr>
            <p:spPr bwMode="auto">
              <a:xfrm>
                <a:off x="2399" y="1740"/>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9" name="Line 61">
                <a:extLst>
                  <a:ext uri="{FF2B5EF4-FFF2-40B4-BE49-F238E27FC236}">
                    <a16:creationId xmlns:a16="http://schemas.microsoft.com/office/drawing/2014/main" id="{2CE1B881-B356-362F-4159-60B426DECF90}"/>
                  </a:ext>
                </a:extLst>
              </p:cNvPr>
              <p:cNvSpPr>
                <a:spLocks noChangeShapeType="1"/>
              </p:cNvSpPr>
              <p:nvPr/>
            </p:nvSpPr>
            <p:spPr bwMode="auto">
              <a:xfrm>
                <a:off x="2482" y="1755"/>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0" name="Line 62">
                <a:extLst>
                  <a:ext uri="{FF2B5EF4-FFF2-40B4-BE49-F238E27FC236}">
                    <a16:creationId xmlns:a16="http://schemas.microsoft.com/office/drawing/2014/main" id="{B7D16727-2D8D-DBC4-AE0A-752DBABA084D}"/>
                  </a:ext>
                </a:extLst>
              </p:cNvPr>
              <p:cNvSpPr>
                <a:spLocks noChangeShapeType="1"/>
              </p:cNvSpPr>
              <p:nvPr/>
            </p:nvSpPr>
            <p:spPr bwMode="auto">
              <a:xfrm>
                <a:off x="2465" y="1772"/>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1" name="Line 63">
                <a:extLst>
                  <a:ext uri="{FF2B5EF4-FFF2-40B4-BE49-F238E27FC236}">
                    <a16:creationId xmlns:a16="http://schemas.microsoft.com/office/drawing/2014/main" id="{0F230DBC-9869-5789-6DF4-EB863CE27C51}"/>
                  </a:ext>
                </a:extLst>
              </p:cNvPr>
              <p:cNvSpPr>
                <a:spLocks noChangeShapeType="1"/>
              </p:cNvSpPr>
              <p:nvPr/>
            </p:nvSpPr>
            <p:spPr bwMode="auto">
              <a:xfrm>
                <a:off x="2574" y="1792"/>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2" name="Line 64">
                <a:extLst>
                  <a:ext uri="{FF2B5EF4-FFF2-40B4-BE49-F238E27FC236}">
                    <a16:creationId xmlns:a16="http://schemas.microsoft.com/office/drawing/2014/main" id="{69255A70-4ECC-9276-8788-E2484D13C230}"/>
                  </a:ext>
                </a:extLst>
              </p:cNvPr>
              <p:cNvSpPr>
                <a:spLocks noChangeShapeType="1"/>
              </p:cNvSpPr>
              <p:nvPr/>
            </p:nvSpPr>
            <p:spPr bwMode="auto">
              <a:xfrm>
                <a:off x="2556" y="1809"/>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3" name="Line 65">
                <a:extLst>
                  <a:ext uri="{FF2B5EF4-FFF2-40B4-BE49-F238E27FC236}">
                    <a16:creationId xmlns:a16="http://schemas.microsoft.com/office/drawing/2014/main" id="{17D1425B-215E-E70E-D2B6-0896DC7F0927}"/>
                  </a:ext>
                </a:extLst>
              </p:cNvPr>
              <p:cNvSpPr>
                <a:spLocks noChangeShapeType="1"/>
              </p:cNvSpPr>
              <p:nvPr/>
            </p:nvSpPr>
            <p:spPr bwMode="auto">
              <a:xfrm>
                <a:off x="2587" y="1879"/>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4" name="Line 66">
                <a:extLst>
                  <a:ext uri="{FF2B5EF4-FFF2-40B4-BE49-F238E27FC236}">
                    <a16:creationId xmlns:a16="http://schemas.microsoft.com/office/drawing/2014/main" id="{64E581A6-4C8D-4529-5E83-4A929E2B3E79}"/>
                  </a:ext>
                </a:extLst>
              </p:cNvPr>
              <p:cNvSpPr>
                <a:spLocks noChangeShapeType="1"/>
              </p:cNvSpPr>
              <p:nvPr/>
            </p:nvSpPr>
            <p:spPr bwMode="auto">
              <a:xfrm>
                <a:off x="2569" y="1897"/>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5" name="Line 67">
                <a:extLst>
                  <a:ext uri="{FF2B5EF4-FFF2-40B4-BE49-F238E27FC236}">
                    <a16:creationId xmlns:a16="http://schemas.microsoft.com/office/drawing/2014/main" id="{2CCC123D-B4CA-EB5C-1B32-D56C7A433690}"/>
                  </a:ext>
                </a:extLst>
              </p:cNvPr>
              <p:cNvSpPr>
                <a:spLocks noChangeShapeType="1"/>
              </p:cNvSpPr>
              <p:nvPr/>
            </p:nvSpPr>
            <p:spPr bwMode="auto">
              <a:xfrm>
                <a:off x="2776" y="1879"/>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6" name="Line 68">
                <a:extLst>
                  <a:ext uri="{FF2B5EF4-FFF2-40B4-BE49-F238E27FC236}">
                    <a16:creationId xmlns:a16="http://schemas.microsoft.com/office/drawing/2014/main" id="{8C9FEAD8-E345-F12B-1B2B-11354E4E4697}"/>
                  </a:ext>
                </a:extLst>
              </p:cNvPr>
              <p:cNvSpPr>
                <a:spLocks noChangeShapeType="1"/>
              </p:cNvSpPr>
              <p:nvPr/>
            </p:nvSpPr>
            <p:spPr bwMode="auto">
              <a:xfrm>
                <a:off x="2758" y="1897"/>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7" name="Line 69">
                <a:extLst>
                  <a:ext uri="{FF2B5EF4-FFF2-40B4-BE49-F238E27FC236}">
                    <a16:creationId xmlns:a16="http://schemas.microsoft.com/office/drawing/2014/main" id="{B07D30C4-6B79-066E-7293-BDF11847AE77}"/>
                  </a:ext>
                </a:extLst>
              </p:cNvPr>
              <p:cNvSpPr>
                <a:spLocks noChangeShapeType="1"/>
              </p:cNvSpPr>
              <p:nvPr/>
            </p:nvSpPr>
            <p:spPr bwMode="auto">
              <a:xfrm>
                <a:off x="2863" y="1870"/>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8" name="Line 70">
                <a:extLst>
                  <a:ext uri="{FF2B5EF4-FFF2-40B4-BE49-F238E27FC236}">
                    <a16:creationId xmlns:a16="http://schemas.microsoft.com/office/drawing/2014/main" id="{4E5A231F-9B13-3B58-8AA4-AF970597B5D8}"/>
                  </a:ext>
                </a:extLst>
              </p:cNvPr>
              <p:cNvSpPr>
                <a:spLocks noChangeShapeType="1"/>
              </p:cNvSpPr>
              <p:nvPr/>
            </p:nvSpPr>
            <p:spPr bwMode="auto">
              <a:xfrm>
                <a:off x="2845" y="1888"/>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9" name="Line 71">
                <a:extLst>
                  <a:ext uri="{FF2B5EF4-FFF2-40B4-BE49-F238E27FC236}">
                    <a16:creationId xmlns:a16="http://schemas.microsoft.com/office/drawing/2014/main" id="{D69BFEB7-1957-93A3-C182-1137E2C503E8}"/>
                  </a:ext>
                </a:extLst>
              </p:cNvPr>
              <p:cNvSpPr>
                <a:spLocks noChangeShapeType="1"/>
              </p:cNvSpPr>
              <p:nvPr/>
            </p:nvSpPr>
            <p:spPr bwMode="auto">
              <a:xfrm>
                <a:off x="2571" y="1870"/>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0" name="Line 72">
                <a:extLst>
                  <a:ext uri="{FF2B5EF4-FFF2-40B4-BE49-F238E27FC236}">
                    <a16:creationId xmlns:a16="http://schemas.microsoft.com/office/drawing/2014/main" id="{8A96883F-7817-EB11-E2E6-D4479D277232}"/>
                  </a:ext>
                </a:extLst>
              </p:cNvPr>
              <p:cNvSpPr>
                <a:spLocks noChangeShapeType="1"/>
              </p:cNvSpPr>
              <p:nvPr/>
            </p:nvSpPr>
            <p:spPr bwMode="auto">
              <a:xfrm>
                <a:off x="2553" y="1888"/>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1" name="Line 73">
                <a:extLst>
                  <a:ext uri="{FF2B5EF4-FFF2-40B4-BE49-F238E27FC236}">
                    <a16:creationId xmlns:a16="http://schemas.microsoft.com/office/drawing/2014/main" id="{75F764F1-D0FA-0C4C-4BC6-DB76325250B5}"/>
                  </a:ext>
                </a:extLst>
              </p:cNvPr>
              <p:cNvSpPr>
                <a:spLocks noChangeShapeType="1"/>
              </p:cNvSpPr>
              <p:nvPr/>
            </p:nvSpPr>
            <p:spPr bwMode="auto">
              <a:xfrm>
                <a:off x="2286" y="1616"/>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2" name="Line 74">
                <a:extLst>
                  <a:ext uri="{FF2B5EF4-FFF2-40B4-BE49-F238E27FC236}">
                    <a16:creationId xmlns:a16="http://schemas.microsoft.com/office/drawing/2014/main" id="{2A8D2F63-F8DD-CB0A-CDC7-F089F0B575EB}"/>
                  </a:ext>
                </a:extLst>
              </p:cNvPr>
              <p:cNvSpPr>
                <a:spLocks noChangeShapeType="1"/>
              </p:cNvSpPr>
              <p:nvPr/>
            </p:nvSpPr>
            <p:spPr bwMode="auto">
              <a:xfrm>
                <a:off x="2268" y="1633"/>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3" name="Line 75">
                <a:extLst>
                  <a:ext uri="{FF2B5EF4-FFF2-40B4-BE49-F238E27FC236}">
                    <a16:creationId xmlns:a16="http://schemas.microsoft.com/office/drawing/2014/main" id="{8DBDCC51-689B-C830-30E4-7AD895B94FE8}"/>
                  </a:ext>
                </a:extLst>
              </p:cNvPr>
              <p:cNvSpPr>
                <a:spLocks noChangeShapeType="1"/>
              </p:cNvSpPr>
              <p:nvPr/>
            </p:nvSpPr>
            <p:spPr bwMode="auto">
              <a:xfrm>
                <a:off x="1977" y="1357"/>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4" name="Line 76">
                <a:extLst>
                  <a:ext uri="{FF2B5EF4-FFF2-40B4-BE49-F238E27FC236}">
                    <a16:creationId xmlns:a16="http://schemas.microsoft.com/office/drawing/2014/main" id="{70F6571A-F2B6-B112-BDCA-F307FE484E5D}"/>
                  </a:ext>
                </a:extLst>
              </p:cNvPr>
              <p:cNvSpPr>
                <a:spLocks noChangeShapeType="1"/>
              </p:cNvSpPr>
              <p:nvPr/>
            </p:nvSpPr>
            <p:spPr bwMode="auto">
              <a:xfrm>
                <a:off x="1959" y="1375"/>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5" name="Line 77">
                <a:extLst>
                  <a:ext uri="{FF2B5EF4-FFF2-40B4-BE49-F238E27FC236}">
                    <a16:creationId xmlns:a16="http://schemas.microsoft.com/office/drawing/2014/main" id="{0B764139-54A1-3A52-204D-F13131C23684}"/>
                  </a:ext>
                </a:extLst>
              </p:cNvPr>
              <p:cNvSpPr>
                <a:spLocks noChangeShapeType="1"/>
              </p:cNvSpPr>
              <p:nvPr/>
            </p:nvSpPr>
            <p:spPr bwMode="auto">
              <a:xfrm>
                <a:off x="1871" y="1197"/>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6" name="Line 78">
                <a:extLst>
                  <a:ext uri="{FF2B5EF4-FFF2-40B4-BE49-F238E27FC236}">
                    <a16:creationId xmlns:a16="http://schemas.microsoft.com/office/drawing/2014/main" id="{E9E67D32-A05B-1DBB-D522-3DC58A854720}"/>
                  </a:ext>
                </a:extLst>
              </p:cNvPr>
              <p:cNvSpPr>
                <a:spLocks noChangeShapeType="1"/>
              </p:cNvSpPr>
              <p:nvPr/>
            </p:nvSpPr>
            <p:spPr bwMode="auto">
              <a:xfrm>
                <a:off x="1853" y="1215"/>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7" name="Line 79">
                <a:extLst>
                  <a:ext uri="{FF2B5EF4-FFF2-40B4-BE49-F238E27FC236}">
                    <a16:creationId xmlns:a16="http://schemas.microsoft.com/office/drawing/2014/main" id="{636168F9-A492-8A8B-0AEF-3662619A5B6B}"/>
                  </a:ext>
                </a:extLst>
              </p:cNvPr>
              <p:cNvSpPr>
                <a:spLocks noChangeShapeType="1"/>
              </p:cNvSpPr>
              <p:nvPr/>
            </p:nvSpPr>
            <p:spPr bwMode="auto">
              <a:xfrm>
                <a:off x="1862" y="1133"/>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8" name="Line 80">
                <a:extLst>
                  <a:ext uri="{FF2B5EF4-FFF2-40B4-BE49-F238E27FC236}">
                    <a16:creationId xmlns:a16="http://schemas.microsoft.com/office/drawing/2014/main" id="{CECEA73A-9195-AA36-9646-B052B1B5F859}"/>
                  </a:ext>
                </a:extLst>
              </p:cNvPr>
              <p:cNvSpPr>
                <a:spLocks noChangeShapeType="1"/>
              </p:cNvSpPr>
              <p:nvPr/>
            </p:nvSpPr>
            <p:spPr bwMode="auto">
              <a:xfrm>
                <a:off x="1844" y="1150"/>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9" name="Line 81">
                <a:extLst>
                  <a:ext uri="{FF2B5EF4-FFF2-40B4-BE49-F238E27FC236}">
                    <a16:creationId xmlns:a16="http://schemas.microsoft.com/office/drawing/2014/main" id="{4F48914D-62BD-6347-3900-137015092EEE}"/>
                  </a:ext>
                </a:extLst>
              </p:cNvPr>
              <p:cNvSpPr>
                <a:spLocks noChangeShapeType="1"/>
              </p:cNvSpPr>
              <p:nvPr/>
            </p:nvSpPr>
            <p:spPr bwMode="auto">
              <a:xfrm>
                <a:off x="4365" y="1153"/>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0" name="Line 82">
                <a:extLst>
                  <a:ext uri="{FF2B5EF4-FFF2-40B4-BE49-F238E27FC236}">
                    <a16:creationId xmlns:a16="http://schemas.microsoft.com/office/drawing/2014/main" id="{BD7E0D57-81E6-955B-BE6E-6C36EF1C45DF}"/>
                  </a:ext>
                </a:extLst>
              </p:cNvPr>
              <p:cNvSpPr>
                <a:spLocks noChangeShapeType="1"/>
              </p:cNvSpPr>
              <p:nvPr/>
            </p:nvSpPr>
            <p:spPr bwMode="auto">
              <a:xfrm>
                <a:off x="4347" y="1170"/>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1" name="Line 83">
                <a:extLst>
                  <a:ext uri="{FF2B5EF4-FFF2-40B4-BE49-F238E27FC236}">
                    <a16:creationId xmlns:a16="http://schemas.microsoft.com/office/drawing/2014/main" id="{196509F2-BEB4-495D-E540-61BDE3267769}"/>
                  </a:ext>
                </a:extLst>
              </p:cNvPr>
              <p:cNvSpPr>
                <a:spLocks noChangeShapeType="1"/>
              </p:cNvSpPr>
              <p:nvPr/>
            </p:nvSpPr>
            <p:spPr bwMode="auto">
              <a:xfrm>
                <a:off x="4382" y="1188"/>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2" name="Line 84">
                <a:extLst>
                  <a:ext uri="{FF2B5EF4-FFF2-40B4-BE49-F238E27FC236}">
                    <a16:creationId xmlns:a16="http://schemas.microsoft.com/office/drawing/2014/main" id="{14A2D7E7-1778-A129-482B-668EF3FB4052}"/>
                  </a:ext>
                </a:extLst>
              </p:cNvPr>
              <p:cNvSpPr>
                <a:spLocks noChangeShapeType="1"/>
              </p:cNvSpPr>
              <p:nvPr/>
            </p:nvSpPr>
            <p:spPr bwMode="auto">
              <a:xfrm>
                <a:off x="4364" y="1206"/>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3" name="Line 85">
                <a:extLst>
                  <a:ext uri="{FF2B5EF4-FFF2-40B4-BE49-F238E27FC236}">
                    <a16:creationId xmlns:a16="http://schemas.microsoft.com/office/drawing/2014/main" id="{2C18979E-305E-E974-F2FA-5F0C6641A188}"/>
                  </a:ext>
                </a:extLst>
              </p:cNvPr>
              <p:cNvSpPr>
                <a:spLocks noChangeShapeType="1"/>
              </p:cNvSpPr>
              <p:nvPr/>
            </p:nvSpPr>
            <p:spPr bwMode="auto">
              <a:xfrm>
                <a:off x="4402" y="1375"/>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4" name="Line 86">
                <a:extLst>
                  <a:ext uri="{FF2B5EF4-FFF2-40B4-BE49-F238E27FC236}">
                    <a16:creationId xmlns:a16="http://schemas.microsoft.com/office/drawing/2014/main" id="{1E4BAAC5-1A53-9DC3-2698-9CA8EF83EC3B}"/>
                  </a:ext>
                </a:extLst>
              </p:cNvPr>
              <p:cNvSpPr>
                <a:spLocks noChangeShapeType="1"/>
              </p:cNvSpPr>
              <p:nvPr/>
            </p:nvSpPr>
            <p:spPr bwMode="auto">
              <a:xfrm>
                <a:off x="4384" y="1392"/>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5" name="Line 87">
                <a:extLst>
                  <a:ext uri="{FF2B5EF4-FFF2-40B4-BE49-F238E27FC236}">
                    <a16:creationId xmlns:a16="http://schemas.microsoft.com/office/drawing/2014/main" id="{91D79E0E-F1F9-A30F-598E-3B876BE5B048}"/>
                  </a:ext>
                </a:extLst>
              </p:cNvPr>
              <p:cNvSpPr>
                <a:spLocks noChangeShapeType="1"/>
              </p:cNvSpPr>
              <p:nvPr/>
            </p:nvSpPr>
            <p:spPr bwMode="auto">
              <a:xfrm>
                <a:off x="4409" y="1414"/>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6" name="Line 88">
                <a:extLst>
                  <a:ext uri="{FF2B5EF4-FFF2-40B4-BE49-F238E27FC236}">
                    <a16:creationId xmlns:a16="http://schemas.microsoft.com/office/drawing/2014/main" id="{7073AF4A-9BB8-87FA-E4F6-3FD668A1A8F0}"/>
                  </a:ext>
                </a:extLst>
              </p:cNvPr>
              <p:cNvSpPr>
                <a:spLocks noChangeShapeType="1"/>
              </p:cNvSpPr>
              <p:nvPr/>
            </p:nvSpPr>
            <p:spPr bwMode="auto">
              <a:xfrm>
                <a:off x="4391" y="1432"/>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7" name="Line 89">
                <a:extLst>
                  <a:ext uri="{FF2B5EF4-FFF2-40B4-BE49-F238E27FC236}">
                    <a16:creationId xmlns:a16="http://schemas.microsoft.com/office/drawing/2014/main" id="{707B4436-B4E5-C028-16BA-4E171D04F1E3}"/>
                  </a:ext>
                </a:extLst>
              </p:cNvPr>
              <p:cNvSpPr>
                <a:spLocks noChangeShapeType="1"/>
              </p:cNvSpPr>
              <p:nvPr/>
            </p:nvSpPr>
            <p:spPr bwMode="auto">
              <a:xfrm>
                <a:off x="4478" y="1414"/>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8" name="Line 90">
                <a:extLst>
                  <a:ext uri="{FF2B5EF4-FFF2-40B4-BE49-F238E27FC236}">
                    <a16:creationId xmlns:a16="http://schemas.microsoft.com/office/drawing/2014/main" id="{41928A78-D01C-AC99-A075-AD6A5066426B}"/>
                  </a:ext>
                </a:extLst>
              </p:cNvPr>
              <p:cNvSpPr>
                <a:spLocks noChangeShapeType="1"/>
              </p:cNvSpPr>
              <p:nvPr/>
            </p:nvSpPr>
            <p:spPr bwMode="auto">
              <a:xfrm>
                <a:off x="4460" y="1432"/>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9" name="Line 91">
                <a:extLst>
                  <a:ext uri="{FF2B5EF4-FFF2-40B4-BE49-F238E27FC236}">
                    <a16:creationId xmlns:a16="http://schemas.microsoft.com/office/drawing/2014/main" id="{916CF7D2-059F-1027-9DDF-644EBC9FC7BC}"/>
                  </a:ext>
                </a:extLst>
              </p:cNvPr>
              <p:cNvSpPr>
                <a:spLocks noChangeShapeType="1"/>
              </p:cNvSpPr>
              <p:nvPr/>
            </p:nvSpPr>
            <p:spPr bwMode="auto">
              <a:xfrm>
                <a:off x="4480" y="1414"/>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0" name="Line 92">
                <a:extLst>
                  <a:ext uri="{FF2B5EF4-FFF2-40B4-BE49-F238E27FC236}">
                    <a16:creationId xmlns:a16="http://schemas.microsoft.com/office/drawing/2014/main" id="{A7749FDB-61FA-016A-D62A-98CF3522F5B6}"/>
                  </a:ext>
                </a:extLst>
              </p:cNvPr>
              <p:cNvSpPr>
                <a:spLocks noChangeShapeType="1"/>
              </p:cNvSpPr>
              <p:nvPr/>
            </p:nvSpPr>
            <p:spPr bwMode="auto">
              <a:xfrm>
                <a:off x="4462" y="1432"/>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1" name="Line 93">
                <a:extLst>
                  <a:ext uri="{FF2B5EF4-FFF2-40B4-BE49-F238E27FC236}">
                    <a16:creationId xmlns:a16="http://schemas.microsoft.com/office/drawing/2014/main" id="{07A4D8FB-3DF6-CE3B-B919-12DD320B56B7}"/>
                  </a:ext>
                </a:extLst>
              </p:cNvPr>
              <p:cNvSpPr>
                <a:spLocks noChangeShapeType="1"/>
              </p:cNvSpPr>
              <p:nvPr/>
            </p:nvSpPr>
            <p:spPr bwMode="auto">
              <a:xfrm>
                <a:off x="4501" y="1483"/>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2" name="Line 94">
                <a:extLst>
                  <a:ext uri="{FF2B5EF4-FFF2-40B4-BE49-F238E27FC236}">
                    <a16:creationId xmlns:a16="http://schemas.microsoft.com/office/drawing/2014/main" id="{D8DBD687-B418-F591-738D-66BC518ACA18}"/>
                  </a:ext>
                </a:extLst>
              </p:cNvPr>
              <p:cNvSpPr>
                <a:spLocks noChangeShapeType="1"/>
              </p:cNvSpPr>
              <p:nvPr/>
            </p:nvSpPr>
            <p:spPr bwMode="auto">
              <a:xfrm>
                <a:off x="4483" y="1501"/>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3" name="Line 95">
                <a:extLst>
                  <a:ext uri="{FF2B5EF4-FFF2-40B4-BE49-F238E27FC236}">
                    <a16:creationId xmlns:a16="http://schemas.microsoft.com/office/drawing/2014/main" id="{88689666-4367-ECB1-B7FA-510AB8002321}"/>
                  </a:ext>
                </a:extLst>
              </p:cNvPr>
              <p:cNvSpPr>
                <a:spLocks noChangeShapeType="1"/>
              </p:cNvSpPr>
              <p:nvPr/>
            </p:nvSpPr>
            <p:spPr bwMode="auto">
              <a:xfrm>
                <a:off x="4493" y="1483"/>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4" name="Line 96">
                <a:extLst>
                  <a:ext uri="{FF2B5EF4-FFF2-40B4-BE49-F238E27FC236}">
                    <a16:creationId xmlns:a16="http://schemas.microsoft.com/office/drawing/2014/main" id="{FBAE7439-AA95-B65B-8665-8A5793DCD925}"/>
                  </a:ext>
                </a:extLst>
              </p:cNvPr>
              <p:cNvSpPr>
                <a:spLocks noChangeShapeType="1"/>
              </p:cNvSpPr>
              <p:nvPr/>
            </p:nvSpPr>
            <p:spPr bwMode="auto">
              <a:xfrm>
                <a:off x="4475" y="1501"/>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5" name="Line 97">
                <a:extLst>
                  <a:ext uri="{FF2B5EF4-FFF2-40B4-BE49-F238E27FC236}">
                    <a16:creationId xmlns:a16="http://schemas.microsoft.com/office/drawing/2014/main" id="{91D58637-130E-32C7-6F0E-1CEE8F96A2E1}"/>
                  </a:ext>
                </a:extLst>
              </p:cNvPr>
              <p:cNvSpPr>
                <a:spLocks noChangeShapeType="1"/>
              </p:cNvSpPr>
              <p:nvPr/>
            </p:nvSpPr>
            <p:spPr bwMode="auto">
              <a:xfrm>
                <a:off x="4490" y="1477"/>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6" name="Line 98">
                <a:extLst>
                  <a:ext uri="{FF2B5EF4-FFF2-40B4-BE49-F238E27FC236}">
                    <a16:creationId xmlns:a16="http://schemas.microsoft.com/office/drawing/2014/main" id="{AB0629FF-59A4-8356-8C02-488C45ECB1D2}"/>
                  </a:ext>
                </a:extLst>
              </p:cNvPr>
              <p:cNvSpPr>
                <a:spLocks noChangeShapeType="1"/>
              </p:cNvSpPr>
              <p:nvPr/>
            </p:nvSpPr>
            <p:spPr bwMode="auto">
              <a:xfrm>
                <a:off x="4472" y="1495"/>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7" name="Line 99">
                <a:extLst>
                  <a:ext uri="{FF2B5EF4-FFF2-40B4-BE49-F238E27FC236}">
                    <a16:creationId xmlns:a16="http://schemas.microsoft.com/office/drawing/2014/main" id="{637E7A34-FA32-6BAE-18C9-DD7CB6254C25}"/>
                  </a:ext>
                </a:extLst>
              </p:cNvPr>
              <p:cNvSpPr>
                <a:spLocks noChangeShapeType="1"/>
              </p:cNvSpPr>
              <p:nvPr/>
            </p:nvSpPr>
            <p:spPr bwMode="auto">
              <a:xfrm>
                <a:off x="4478" y="1477"/>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8" name="Line 100">
                <a:extLst>
                  <a:ext uri="{FF2B5EF4-FFF2-40B4-BE49-F238E27FC236}">
                    <a16:creationId xmlns:a16="http://schemas.microsoft.com/office/drawing/2014/main" id="{94A7FA9F-AD7B-AF19-C5F6-8789FF3302F8}"/>
                  </a:ext>
                </a:extLst>
              </p:cNvPr>
              <p:cNvSpPr>
                <a:spLocks noChangeShapeType="1"/>
              </p:cNvSpPr>
              <p:nvPr/>
            </p:nvSpPr>
            <p:spPr bwMode="auto">
              <a:xfrm>
                <a:off x="4460" y="1495"/>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9" name="Line 101">
                <a:extLst>
                  <a:ext uri="{FF2B5EF4-FFF2-40B4-BE49-F238E27FC236}">
                    <a16:creationId xmlns:a16="http://schemas.microsoft.com/office/drawing/2014/main" id="{F494E142-1EBA-0734-D3E7-757458843E01}"/>
                  </a:ext>
                </a:extLst>
              </p:cNvPr>
              <p:cNvSpPr>
                <a:spLocks noChangeShapeType="1"/>
              </p:cNvSpPr>
              <p:nvPr/>
            </p:nvSpPr>
            <p:spPr bwMode="auto">
              <a:xfrm>
                <a:off x="4588" y="1608"/>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0" name="Line 102">
                <a:extLst>
                  <a:ext uri="{FF2B5EF4-FFF2-40B4-BE49-F238E27FC236}">
                    <a16:creationId xmlns:a16="http://schemas.microsoft.com/office/drawing/2014/main" id="{FC316996-5209-5ECE-E45C-B9F33B3A70C7}"/>
                  </a:ext>
                </a:extLst>
              </p:cNvPr>
              <p:cNvSpPr>
                <a:spLocks noChangeShapeType="1"/>
              </p:cNvSpPr>
              <p:nvPr/>
            </p:nvSpPr>
            <p:spPr bwMode="auto">
              <a:xfrm>
                <a:off x="4570" y="1626"/>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1" name="Line 103">
                <a:extLst>
                  <a:ext uri="{FF2B5EF4-FFF2-40B4-BE49-F238E27FC236}">
                    <a16:creationId xmlns:a16="http://schemas.microsoft.com/office/drawing/2014/main" id="{9EE1F76B-4EB3-C884-6692-14228018D260}"/>
                  </a:ext>
                </a:extLst>
              </p:cNvPr>
              <p:cNvSpPr>
                <a:spLocks noChangeShapeType="1"/>
              </p:cNvSpPr>
              <p:nvPr/>
            </p:nvSpPr>
            <p:spPr bwMode="auto">
              <a:xfrm>
                <a:off x="4771" y="1823"/>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2" name="Line 104">
                <a:extLst>
                  <a:ext uri="{FF2B5EF4-FFF2-40B4-BE49-F238E27FC236}">
                    <a16:creationId xmlns:a16="http://schemas.microsoft.com/office/drawing/2014/main" id="{855AC603-A1A2-9A55-2263-AB4BC67C2088}"/>
                  </a:ext>
                </a:extLst>
              </p:cNvPr>
              <p:cNvSpPr>
                <a:spLocks noChangeShapeType="1"/>
              </p:cNvSpPr>
              <p:nvPr/>
            </p:nvSpPr>
            <p:spPr bwMode="auto">
              <a:xfrm>
                <a:off x="4753" y="1841"/>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3" name="Line 105">
                <a:extLst>
                  <a:ext uri="{FF2B5EF4-FFF2-40B4-BE49-F238E27FC236}">
                    <a16:creationId xmlns:a16="http://schemas.microsoft.com/office/drawing/2014/main" id="{A7E2091C-D936-7566-B253-41641B99291A}"/>
                  </a:ext>
                </a:extLst>
              </p:cNvPr>
              <p:cNvSpPr>
                <a:spLocks noChangeShapeType="1"/>
              </p:cNvSpPr>
              <p:nvPr/>
            </p:nvSpPr>
            <p:spPr bwMode="auto">
              <a:xfrm>
                <a:off x="4773" y="1823"/>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4" name="Line 106">
                <a:extLst>
                  <a:ext uri="{FF2B5EF4-FFF2-40B4-BE49-F238E27FC236}">
                    <a16:creationId xmlns:a16="http://schemas.microsoft.com/office/drawing/2014/main" id="{4E7DEB5B-00BE-FA21-1AAB-D9334FA47945}"/>
                  </a:ext>
                </a:extLst>
              </p:cNvPr>
              <p:cNvSpPr>
                <a:spLocks noChangeShapeType="1"/>
              </p:cNvSpPr>
              <p:nvPr/>
            </p:nvSpPr>
            <p:spPr bwMode="auto">
              <a:xfrm>
                <a:off x="4755" y="1841"/>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5" name="Line 107">
                <a:extLst>
                  <a:ext uri="{FF2B5EF4-FFF2-40B4-BE49-F238E27FC236}">
                    <a16:creationId xmlns:a16="http://schemas.microsoft.com/office/drawing/2014/main" id="{04AF8859-AD0C-D287-0253-BD529470EA8A}"/>
                  </a:ext>
                </a:extLst>
              </p:cNvPr>
              <p:cNvSpPr>
                <a:spLocks noChangeShapeType="1"/>
              </p:cNvSpPr>
              <p:nvPr/>
            </p:nvSpPr>
            <p:spPr bwMode="auto">
              <a:xfrm>
                <a:off x="4882" y="1861"/>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6" name="Line 108">
                <a:extLst>
                  <a:ext uri="{FF2B5EF4-FFF2-40B4-BE49-F238E27FC236}">
                    <a16:creationId xmlns:a16="http://schemas.microsoft.com/office/drawing/2014/main" id="{663AE12B-AEF0-20DE-9E26-9F07ED111DDA}"/>
                  </a:ext>
                </a:extLst>
              </p:cNvPr>
              <p:cNvSpPr>
                <a:spLocks noChangeShapeType="1"/>
              </p:cNvSpPr>
              <p:nvPr/>
            </p:nvSpPr>
            <p:spPr bwMode="auto">
              <a:xfrm>
                <a:off x="4864" y="1878"/>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7" name="Line 109">
                <a:extLst>
                  <a:ext uri="{FF2B5EF4-FFF2-40B4-BE49-F238E27FC236}">
                    <a16:creationId xmlns:a16="http://schemas.microsoft.com/office/drawing/2014/main" id="{CF7C97AF-EDE1-BCB4-D44F-4A9D608E817D}"/>
                  </a:ext>
                </a:extLst>
              </p:cNvPr>
              <p:cNvSpPr>
                <a:spLocks noChangeShapeType="1"/>
              </p:cNvSpPr>
              <p:nvPr/>
            </p:nvSpPr>
            <p:spPr bwMode="auto">
              <a:xfrm>
                <a:off x="5206" y="1960"/>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8" name="Line 110">
                <a:extLst>
                  <a:ext uri="{FF2B5EF4-FFF2-40B4-BE49-F238E27FC236}">
                    <a16:creationId xmlns:a16="http://schemas.microsoft.com/office/drawing/2014/main" id="{624313F1-C681-469A-5616-3D4A62110553}"/>
                  </a:ext>
                </a:extLst>
              </p:cNvPr>
              <p:cNvSpPr>
                <a:spLocks noChangeShapeType="1"/>
              </p:cNvSpPr>
              <p:nvPr/>
            </p:nvSpPr>
            <p:spPr bwMode="auto">
              <a:xfrm>
                <a:off x="5188" y="1978"/>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9" name="Line 111">
                <a:extLst>
                  <a:ext uri="{FF2B5EF4-FFF2-40B4-BE49-F238E27FC236}">
                    <a16:creationId xmlns:a16="http://schemas.microsoft.com/office/drawing/2014/main" id="{E019C3E2-6916-8A74-6D8C-FAE45BF9A848}"/>
                  </a:ext>
                </a:extLst>
              </p:cNvPr>
              <p:cNvSpPr>
                <a:spLocks noChangeShapeType="1"/>
              </p:cNvSpPr>
              <p:nvPr/>
            </p:nvSpPr>
            <p:spPr bwMode="auto">
              <a:xfrm>
                <a:off x="5792" y="1977"/>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0" name="Line 112">
                <a:extLst>
                  <a:ext uri="{FF2B5EF4-FFF2-40B4-BE49-F238E27FC236}">
                    <a16:creationId xmlns:a16="http://schemas.microsoft.com/office/drawing/2014/main" id="{B1313168-EA98-CB70-7F32-0D70C4605F4C}"/>
                  </a:ext>
                </a:extLst>
              </p:cNvPr>
              <p:cNvSpPr>
                <a:spLocks noChangeShapeType="1"/>
              </p:cNvSpPr>
              <p:nvPr/>
            </p:nvSpPr>
            <p:spPr bwMode="auto">
              <a:xfrm>
                <a:off x="5774" y="1995"/>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1" name="Line 113">
                <a:extLst>
                  <a:ext uri="{FF2B5EF4-FFF2-40B4-BE49-F238E27FC236}">
                    <a16:creationId xmlns:a16="http://schemas.microsoft.com/office/drawing/2014/main" id="{D0B2CFFB-70B3-52A8-646F-B499F791D5C1}"/>
                  </a:ext>
                </a:extLst>
              </p:cNvPr>
              <p:cNvSpPr>
                <a:spLocks noChangeShapeType="1"/>
              </p:cNvSpPr>
              <p:nvPr/>
            </p:nvSpPr>
            <p:spPr bwMode="auto">
              <a:xfrm>
                <a:off x="4598" y="1558"/>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2" name="Line 114">
                <a:extLst>
                  <a:ext uri="{FF2B5EF4-FFF2-40B4-BE49-F238E27FC236}">
                    <a16:creationId xmlns:a16="http://schemas.microsoft.com/office/drawing/2014/main" id="{F7A160CA-681C-D61E-72C9-DF381FB1959D}"/>
                  </a:ext>
                </a:extLst>
              </p:cNvPr>
              <p:cNvSpPr>
                <a:spLocks noChangeShapeType="1"/>
              </p:cNvSpPr>
              <p:nvPr/>
            </p:nvSpPr>
            <p:spPr bwMode="auto">
              <a:xfrm>
                <a:off x="4580" y="1576"/>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3" name="Line 115">
                <a:extLst>
                  <a:ext uri="{FF2B5EF4-FFF2-40B4-BE49-F238E27FC236}">
                    <a16:creationId xmlns:a16="http://schemas.microsoft.com/office/drawing/2014/main" id="{B3B4F3ED-A788-4A96-4A5A-C1647402896D}"/>
                  </a:ext>
                </a:extLst>
              </p:cNvPr>
              <p:cNvSpPr>
                <a:spLocks noChangeShapeType="1"/>
              </p:cNvSpPr>
              <p:nvPr/>
            </p:nvSpPr>
            <p:spPr bwMode="auto">
              <a:xfrm>
                <a:off x="4652" y="1585"/>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4" name="Line 116">
                <a:extLst>
                  <a:ext uri="{FF2B5EF4-FFF2-40B4-BE49-F238E27FC236}">
                    <a16:creationId xmlns:a16="http://schemas.microsoft.com/office/drawing/2014/main" id="{D92E11BF-D461-8F71-C78A-6152EFE5400C}"/>
                  </a:ext>
                </a:extLst>
              </p:cNvPr>
              <p:cNvSpPr>
                <a:spLocks noChangeShapeType="1"/>
              </p:cNvSpPr>
              <p:nvPr/>
            </p:nvSpPr>
            <p:spPr bwMode="auto">
              <a:xfrm>
                <a:off x="4634" y="1603"/>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5" name="Line 117">
                <a:extLst>
                  <a:ext uri="{FF2B5EF4-FFF2-40B4-BE49-F238E27FC236}">
                    <a16:creationId xmlns:a16="http://schemas.microsoft.com/office/drawing/2014/main" id="{618AED0C-371A-4B8E-F6B4-9CDA1CD98B7C}"/>
                  </a:ext>
                </a:extLst>
              </p:cNvPr>
              <p:cNvSpPr>
                <a:spLocks noChangeShapeType="1"/>
              </p:cNvSpPr>
              <p:nvPr/>
            </p:nvSpPr>
            <p:spPr bwMode="auto">
              <a:xfrm>
                <a:off x="4683" y="1585"/>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6" name="Line 118">
                <a:extLst>
                  <a:ext uri="{FF2B5EF4-FFF2-40B4-BE49-F238E27FC236}">
                    <a16:creationId xmlns:a16="http://schemas.microsoft.com/office/drawing/2014/main" id="{B1C92B48-9283-4E51-D1E4-507FAD5B4F7F}"/>
                  </a:ext>
                </a:extLst>
              </p:cNvPr>
              <p:cNvSpPr>
                <a:spLocks noChangeShapeType="1"/>
              </p:cNvSpPr>
              <p:nvPr/>
            </p:nvSpPr>
            <p:spPr bwMode="auto">
              <a:xfrm>
                <a:off x="4665" y="1603"/>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7" name="Line 119">
                <a:extLst>
                  <a:ext uri="{FF2B5EF4-FFF2-40B4-BE49-F238E27FC236}">
                    <a16:creationId xmlns:a16="http://schemas.microsoft.com/office/drawing/2014/main" id="{77381AE1-810B-A6B8-9B6C-56BEC8D6D291}"/>
                  </a:ext>
                </a:extLst>
              </p:cNvPr>
              <p:cNvSpPr>
                <a:spLocks noChangeShapeType="1"/>
              </p:cNvSpPr>
              <p:nvPr/>
            </p:nvSpPr>
            <p:spPr bwMode="auto">
              <a:xfrm>
                <a:off x="2240" y="2831"/>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8" name="Line 120">
                <a:extLst>
                  <a:ext uri="{FF2B5EF4-FFF2-40B4-BE49-F238E27FC236}">
                    <a16:creationId xmlns:a16="http://schemas.microsoft.com/office/drawing/2014/main" id="{94BCDCF2-F68C-0816-0544-BF9BCB87E297}"/>
                  </a:ext>
                </a:extLst>
              </p:cNvPr>
              <p:cNvSpPr>
                <a:spLocks noChangeShapeType="1"/>
              </p:cNvSpPr>
              <p:nvPr/>
            </p:nvSpPr>
            <p:spPr bwMode="auto">
              <a:xfrm>
                <a:off x="2222" y="2849"/>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9" name="Line 121">
                <a:extLst>
                  <a:ext uri="{FF2B5EF4-FFF2-40B4-BE49-F238E27FC236}">
                    <a16:creationId xmlns:a16="http://schemas.microsoft.com/office/drawing/2014/main" id="{8E1A8CE2-9DC1-961C-D231-9A25A4D33EC3}"/>
                  </a:ext>
                </a:extLst>
              </p:cNvPr>
              <p:cNvSpPr>
                <a:spLocks noChangeShapeType="1"/>
              </p:cNvSpPr>
              <p:nvPr/>
            </p:nvSpPr>
            <p:spPr bwMode="auto">
              <a:xfrm>
                <a:off x="2517" y="3054"/>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0" name="Line 122">
                <a:extLst>
                  <a:ext uri="{FF2B5EF4-FFF2-40B4-BE49-F238E27FC236}">
                    <a16:creationId xmlns:a16="http://schemas.microsoft.com/office/drawing/2014/main" id="{9B17D85E-D6EB-DD9C-61C6-3B67873C9F3C}"/>
                  </a:ext>
                </a:extLst>
              </p:cNvPr>
              <p:cNvSpPr>
                <a:spLocks noChangeShapeType="1"/>
              </p:cNvSpPr>
              <p:nvPr/>
            </p:nvSpPr>
            <p:spPr bwMode="auto">
              <a:xfrm>
                <a:off x="2500" y="3072"/>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1" name="Line 123">
                <a:extLst>
                  <a:ext uri="{FF2B5EF4-FFF2-40B4-BE49-F238E27FC236}">
                    <a16:creationId xmlns:a16="http://schemas.microsoft.com/office/drawing/2014/main" id="{C6345FD3-3E59-F021-CABE-4B7175EF4563}"/>
                  </a:ext>
                </a:extLst>
              </p:cNvPr>
              <p:cNvSpPr>
                <a:spLocks noChangeShapeType="1"/>
              </p:cNvSpPr>
              <p:nvPr/>
            </p:nvSpPr>
            <p:spPr bwMode="auto">
              <a:xfrm>
                <a:off x="2566" y="3104"/>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2" name="Line 124">
                <a:extLst>
                  <a:ext uri="{FF2B5EF4-FFF2-40B4-BE49-F238E27FC236}">
                    <a16:creationId xmlns:a16="http://schemas.microsoft.com/office/drawing/2014/main" id="{E719EA63-8984-0A81-2037-BEF4F7D52826}"/>
                  </a:ext>
                </a:extLst>
              </p:cNvPr>
              <p:cNvSpPr>
                <a:spLocks noChangeShapeType="1"/>
              </p:cNvSpPr>
              <p:nvPr/>
            </p:nvSpPr>
            <p:spPr bwMode="auto">
              <a:xfrm>
                <a:off x="2548" y="3122"/>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3" name="Line 125">
                <a:extLst>
                  <a:ext uri="{FF2B5EF4-FFF2-40B4-BE49-F238E27FC236}">
                    <a16:creationId xmlns:a16="http://schemas.microsoft.com/office/drawing/2014/main" id="{95062CD8-D866-5686-B6BC-2C9D6F4FD3E1}"/>
                  </a:ext>
                </a:extLst>
              </p:cNvPr>
              <p:cNvSpPr>
                <a:spLocks noChangeShapeType="1"/>
              </p:cNvSpPr>
              <p:nvPr/>
            </p:nvSpPr>
            <p:spPr bwMode="auto">
              <a:xfrm>
                <a:off x="2598" y="315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4" name="Line 126">
                <a:extLst>
                  <a:ext uri="{FF2B5EF4-FFF2-40B4-BE49-F238E27FC236}">
                    <a16:creationId xmlns:a16="http://schemas.microsoft.com/office/drawing/2014/main" id="{0AD750D2-2878-A7AF-2B49-9D4184FFF53A}"/>
                  </a:ext>
                </a:extLst>
              </p:cNvPr>
              <p:cNvSpPr>
                <a:spLocks noChangeShapeType="1"/>
              </p:cNvSpPr>
              <p:nvPr/>
            </p:nvSpPr>
            <p:spPr bwMode="auto">
              <a:xfrm>
                <a:off x="2580" y="3174"/>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5" name="Line 127">
                <a:extLst>
                  <a:ext uri="{FF2B5EF4-FFF2-40B4-BE49-F238E27FC236}">
                    <a16:creationId xmlns:a16="http://schemas.microsoft.com/office/drawing/2014/main" id="{A7663A04-CD06-B089-D6B1-2C025E73E08A}"/>
                  </a:ext>
                </a:extLst>
              </p:cNvPr>
              <p:cNvSpPr>
                <a:spLocks noChangeShapeType="1"/>
              </p:cNvSpPr>
              <p:nvPr/>
            </p:nvSpPr>
            <p:spPr bwMode="auto">
              <a:xfrm>
                <a:off x="2467" y="3184"/>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6" name="Line 128">
                <a:extLst>
                  <a:ext uri="{FF2B5EF4-FFF2-40B4-BE49-F238E27FC236}">
                    <a16:creationId xmlns:a16="http://schemas.microsoft.com/office/drawing/2014/main" id="{9ABAF424-8AC3-580E-B18F-5650D8ED90BE}"/>
                  </a:ext>
                </a:extLst>
              </p:cNvPr>
              <p:cNvSpPr>
                <a:spLocks noChangeShapeType="1"/>
              </p:cNvSpPr>
              <p:nvPr/>
            </p:nvSpPr>
            <p:spPr bwMode="auto">
              <a:xfrm>
                <a:off x="2449" y="3202"/>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7" name="Line 129">
                <a:extLst>
                  <a:ext uri="{FF2B5EF4-FFF2-40B4-BE49-F238E27FC236}">
                    <a16:creationId xmlns:a16="http://schemas.microsoft.com/office/drawing/2014/main" id="{D55BD01B-3448-94E3-959F-136B7D161627}"/>
                  </a:ext>
                </a:extLst>
              </p:cNvPr>
              <p:cNvSpPr>
                <a:spLocks noChangeShapeType="1"/>
              </p:cNvSpPr>
              <p:nvPr/>
            </p:nvSpPr>
            <p:spPr bwMode="auto">
              <a:xfrm>
                <a:off x="2576" y="3235"/>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8" name="Line 130">
                <a:extLst>
                  <a:ext uri="{FF2B5EF4-FFF2-40B4-BE49-F238E27FC236}">
                    <a16:creationId xmlns:a16="http://schemas.microsoft.com/office/drawing/2014/main" id="{696A0E47-2A73-A15D-32C8-3128DFC93147}"/>
                  </a:ext>
                </a:extLst>
              </p:cNvPr>
              <p:cNvSpPr>
                <a:spLocks noChangeShapeType="1"/>
              </p:cNvSpPr>
              <p:nvPr/>
            </p:nvSpPr>
            <p:spPr bwMode="auto">
              <a:xfrm>
                <a:off x="2558" y="3252"/>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9" name="Line 131">
                <a:extLst>
                  <a:ext uri="{FF2B5EF4-FFF2-40B4-BE49-F238E27FC236}">
                    <a16:creationId xmlns:a16="http://schemas.microsoft.com/office/drawing/2014/main" id="{E7583924-7349-0D45-624C-EEC89DCF4B01}"/>
                  </a:ext>
                </a:extLst>
              </p:cNvPr>
              <p:cNvSpPr>
                <a:spLocks noChangeShapeType="1"/>
              </p:cNvSpPr>
              <p:nvPr/>
            </p:nvSpPr>
            <p:spPr bwMode="auto">
              <a:xfrm>
                <a:off x="2579" y="3235"/>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0" name="Line 132">
                <a:extLst>
                  <a:ext uri="{FF2B5EF4-FFF2-40B4-BE49-F238E27FC236}">
                    <a16:creationId xmlns:a16="http://schemas.microsoft.com/office/drawing/2014/main" id="{8A125955-FBCD-4B9A-DA36-EE4A78054B4F}"/>
                  </a:ext>
                </a:extLst>
              </p:cNvPr>
              <p:cNvSpPr>
                <a:spLocks noChangeShapeType="1"/>
              </p:cNvSpPr>
              <p:nvPr/>
            </p:nvSpPr>
            <p:spPr bwMode="auto">
              <a:xfrm>
                <a:off x="2561" y="3252"/>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1" name="Line 133">
                <a:extLst>
                  <a:ext uri="{FF2B5EF4-FFF2-40B4-BE49-F238E27FC236}">
                    <a16:creationId xmlns:a16="http://schemas.microsoft.com/office/drawing/2014/main" id="{73C22A7A-5632-9B25-40E0-CF540179D758}"/>
                  </a:ext>
                </a:extLst>
              </p:cNvPr>
              <p:cNvSpPr>
                <a:spLocks noChangeShapeType="1"/>
              </p:cNvSpPr>
              <p:nvPr/>
            </p:nvSpPr>
            <p:spPr bwMode="auto">
              <a:xfrm>
                <a:off x="2638" y="3253"/>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2" name="Line 134">
                <a:extLst>
                  <a:ext uri="{FF2B5EF4-FFF2-40B4-BE49-F238E27FC236}">
                    <a16:creationId xmlns:a16="http://schemas.microsoft.com/office/drawing/2014/main" id="{9D1B0EFC-7805-F83C-BDA8-AD9EB30AE65B}"/>
                  </a:ext>
                </a:extLst>
              </p:cNvPr>
              <p:cNvSpPr>
                <a:spLocks noChangeShapeType="1"/>
              </p:cNvSpPr>
              <p:nvPr/>
            </p:nvSpPr>
            <p:spPr bwMode="auto">
              <a:xfrm>
                <a:off x="2620" y="3270"/>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3" name="Line 135">
                <a:extLst>
                  <a:ext uri="{FF2B5EF4-FFF2-40B4-BE49-F238E27FC236}">
                    <a16:creationId xmlns:a16="http://schemas.microsoft.com/office/drawing/2014/main" id="{718171ED-4B82-F15E-36F4-F5A8B013F2B4}"/>
                  </a:ext>
                </a:extLst>
              </p:cNvPr>
              <p:cNvSpPr>
                <a:spLocks noChangeShapeType="1"/>
              </p:cNvSpPr>
              <p:nvPr/>
            </p:nvSpPr>
            <p:spPr bwMode="auto">
              <a:xfrm>
                <a:off x="2676" y="3253"/>
                <a:ext cx="0" cy="35"/>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4" name="Line 136">
                <a:extLst>
                  <a:ext uri="{FF2B5EF4-FFF2-40B4-BE49-F238E27FC236}">
                    <a16:creationId xmlns:a16="http://schemas.microsoft.com/office/drawing/2014/main" id="{126077A4-D42D-7D16-6886-A15D3BD3D7FC}"/>
                  </a:ext>
                </a:extLst>
              </p:cNvPr>
              <p:cNvSpPr>
                <a:spLocks noChangeShapeType="1"/>
              </p:cNvSpPr>
              <p:nvPr/>
            </p:nvSpPr>
            <p:spPr bwMode="auto">
              <a:xfrm>
                <a:off x="2658" y="3270"/>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5" name="Line 137">
                <a:extLst>
                  <a:ext uri="{FF2B5EF4-FFF2-40B4-BE49-F238E27FC236}">
                    <a16:creationId xmlns:a16="http://schemas.microsoft.com/office/drawing/2014/main" id="{E792F666-8799-3657-59E4-5EF1446C5011}"/>
                  </a:ext>
                </a:extLst>
              </p:cNvPr>
              <p:cNvSpPr>
                <a:spLocks noChangeShapeType="1"/>
              </p:cNvSpPr>
              <p:nvPr/>
            </p:nvSpPr>
            <p:spPr bwMode="auto">
              <a:xfrm>
                <a:off x="2702" y="3273"/>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6" name="Line 138">
                <a:extLst>
                  <a:ext uri="{FF2B5EF4-FFF2-40B4-BE49-F238E27FC236}">
                    <a16:creationId xmlns:a16="http://schemas.microsoft.com/office/drawing/2014/main" id="{92CEABB4-3C96-6747-7906-ED2F8E72C43E}"/>
                  </a:ext>
                </a:extLst>
              </p:cNvPr>
              <p:cNvSpPr>
                <a:spLocks noChangeShapeType="1"/>
              </p:cNvSpPr>
              <p:nvPr/>
            </p:nvSpPr>
            <p:spPr bwMode="auto">
              <a:xfrm>
                <a:off x="2684" y="3291"/>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7" name="Line 139">
                <a:extLst>
                  <a:ext uri="{FF2B5EF4-FFF2-40B4-BE49-F238E27FC236}">
                    <a16:creationId xmlns:a16="http://schemas.microsoft.com/office/drawing/2014/main" id="{E0A5845C-3558-7BD5-12A1-E7675214F640}"/>
                  </a:ext>
                </a:extLst>
              </p:cNvPr>
              <p:cNvSpPr>
                <a:spLocks noChangeShapeType="1"/>
              </p:cNvSpPr>
              <p:nvPr/>
            </p:nvSpPr>
            <p:spPr bwMode="auto">
              <a:xfrm>
                <a:off x="2762" y="3295"/>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8" name="Line 140">
                <a:extLst>
                  <a:ext uri="{FF2B5EF4-FFF2-40B4-BE49-F238E27FC236}">
                    <a16:creationId xmlns:a16="http://schemas.microsoft.com/office/drawing/2014/main" id="{AD661F0C-1E74-C8F3-AED4-DA18386017CF}"/>
                  </a:ext>
                </a:extLst>
              </p:cNvPr>
              <p:cNvSpPr>
                <a:spLocks noChangeShapeType="1"/>
              </p:cNvSpPr>
              <p:nvPr/>
            </p:nvSpPr>
            <p:spPr bwMode="auto">
              <a:xfrm>
                <a:off x="2744" y="3313"/>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9" name="Line 141">
                <a:extLst>
                  <a:ext uri="{FF2B5EF4-FFF2-40B4-BE49-F238E27FC236}">
                    <a16:creationId xmlns:a16="http://schemas.microsoft.com/office/drawing/2014/main" id="{D70FE579-081A-8A58-0D71-94A03D9C5B80}"/>
                  </a:ext>
                </a:extLst>
              </p:cNvPr>
              <p:cNvSpPr>
                <a:spLocks noChangeShapeType="1"/>
              </p:cNvSpPr>
              <p:nvPr/>
            </p:nvSpPr>
            <p:spPr bwMode="auto">
              <a:xfrm>
                <a:off x="2821" y="3295"/>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0" name="Line 142">
                <a:extLst>
                  <a:ext uri="{FF2B5EF4-FFF2-40B4-BE49-F238E27FC236}">
                    <a16:creationId xmlns:a16="http://schemas.microsoft.com/office/drawing/2014/main" id="{4CAD9C34-71FB-A623-4557-E1FE164662EB}"/>
                  </a:ext>
                </a:extLst>
              </p:cNvPr>
              <p:cNvSpPr>
                <a:spLocks noChangeShapeType="1"/>
              </p:cNvSpPr>
              <p:nvPr/>
            </p:nvSpPr>
            <p:spPr bwMode="auto">
              <a:xfrm>
                <a:off x="2804" y="3313"/>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1" name="Line 143">
                <a:extLst>
                  <a:ext uri="{FF2B5EF4-FFF2-40B4-BE49-F238E27FC236}">
                    <a16:creationId xmlns:a16="http://schemas.microsoft.com/office/drawing/2014/main" id="{E1C79DC1-998D-7704-2EED-6F6811ECC2CD}"/>
                  </a:ext>
                </a:extLst>
              </p:cNvPr>
              <p:cNvSpPr>
                <a:spLocks noChangeShapeType="1"/>
              </p:cNvSpPr>
              <p:nvPr/>
            </p:nvSpPr>
            <p:spPr bwMode="auto">
              <a:xfrm>
                <a:off x="2846" y="3295"/>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2" name="Line 144">
                <a:extLst>
                  <a:ext uri="{FF2B5EF4-FFF2-40B4-BE49-F238E27FC236}">
                    <a16:creationId xmlns:a16="http://schemas.microsoft.com/office/drawing/2014/main" id="{10EBA376-0D2E-1398-5633-8B2D42789604}"/>
                  </a:ext>
                </a:extLst>
              </p:cNvPr>
              <p:cNvSpPr>
                <a:spLocks noChangeShapeType="1"/>
              </p:cNvSpPr>
              <p:nvPr/>
            </p:nvSpPr>
            <p:spPr bwMode="auto">
              <a:xfrm>
                <a:off x="2829" y="3313"/>
                <a:ext cx="35"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3" name="Line 145">
                <a:extLst>
                  <a:ext uri="{FF2B5EF4-FFF2-40B4-BE49-F238E27FC236}">
                    <a16:creationId xmlns:a16="http://schemas.microsoft.com/office/drawing/2014/main" id="{75401DF3-A80A-37CE-F0C4-59DCB7591C77}"/>
                  </a:ext>
                </a:extLst>
              </p:cNvPr>
              <p:cNvSpPr>
                <a:spLocks noChangeShapeType="1"/>
              </p:cNvSpPr>
              <p:nvPr/>
            </p:nvSpPr>
            <p:spPr bwMode="auto">
              <a:xfrm>
                <a:off x="2973" y="3353"/>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4" name="Line 146">
                <a:extLst>
                  <a:ext uri="{FF2B5EF4-FFF2-40B4-BE49-F238E27FC236}">
                    <a16:creationId xmlns:a16="http://schemas.microsoft.com/office/drawing/2014/main" id="{0591CB48-B1BE-D533-7E38-352787C9408C}"/>
                  </a:ext>
                </a:extLst>
              </p:cNvPr>
              <p:cNvSpPr>
                <a:spLocks noChangeShapeType="1"/>
              </p:cNvSpPr>
              <p:nvPr/>
            </p:nvSpPr>
            <p:spPr bwMode="auto">
              <a:xfrm>
                <a:off x="2955" y="3371"/>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5" name="Line 147">
                <a:extLst>
                  <a:ext uri="{FF2B5EF4-FFF2-40B4-BE49-F238E27FC236}">
                    <a16:creationId xmlns:a16="http://schemas.microsoft.com/office/drawing/2014/main" id="{9192B976-1B1F-03EA-59DF-DCEA5B12705C}"/>
                  </a:ext>
                </a:extLst>
              </p:cNvPr>
              <p:cNvSpPr>
                <a:spLocks noChangeShapeType="1"/>
              </p:cNvSpPr>
              <p:nvPr/>
            </p:nvSpPr>
            <p:spPr bwMode="auto">
              <a:xfrm>
                <a:off x="3026" y="3418"/>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6" name="Line 148">
                <a:extLst>
                  <a:ext uri="{FF2B5EF4-FFF2-40B4-BE49-F238E27FC236}">
                    <a16:creationId xmlns:a16="http://schemas.microsoft.com/office/drawing/2014/main" id="{337D6EA9-006A-4DF3-488A-352C7CC9BD00}"/>
                  </a:ext>
                </a:extLst>
              </p:cNvPr>
              <p:cNvSpPr>
                <a:spLocks noChangeShapeType="1"/>
              </p:cNvSpPr>
              <p:nvPr/>
            </p:nvSpPr>
            <p:spPr bwMode="auto">
              <a:xfrm>
                <a:off x="3008" y="3436"/>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7" name="Line 149">
                <a:extLst>
                  <a:ext uri="{FF2B5EF4-FFF2-40B4-BE49-F238E27FC236}">
                    <a16:creationId xmlns:a16="http://schemas.microsoft.com/office/drawing/2014/main" id="{E21FC100-74EF-F5D5-15EE-106AC36BC478}"/>
                  </a:ext>
                </a:extLst>
              </p:cNvPr>
              <p:cNvSpPr>
                <a:spLocks noChangeShapeType="1"/>
              </p:cNvSpPr>
              <p:nvPr/>
            </p:nvSpPr>
            <p:spPr bwMode="auto">
              <a:xfrm>
                <a:off x="3258" y="3418"/>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8" name="Line 150">
                <a:extLst>
                  <a:ext uri="{FF2B5EF4-FFF2-40B4-BE49-F238E27FC236}">
                    <a16:creationId xmlns:a16="http://schemas.microsoft.com/office/drawing/2014/main" id="{8C7CF297-F4F5-4A10-A013-7732E2C75317}"/>
                  </a:ext>
                </a:extLst>
              </p:cNvPr>
              <p:cNvSpPr>
                <a:spLocks noChangeShapeType="1"/>
              </p:cNvSpPr>
              <p:nvPr/>
            </p:nvSpPr>
            <p:spPr bwMode="auto">
              <a:xfrm>
                <a:off x="3240" y="3436"/>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9" name="Line 151">
                <a:extLst>
                  <a:ext uri="{FF2B5EF4-FFF2-40B4-BE49-F238E27FC236}">
                    <a16:creationId xmlns:a16="http://schemas.microsoft.com/office/drawing/2014/main" id="{00202C9B-500A-DEE3-15BA-BD2786063694}"/>
                  </a:ext>
                </a:extLst>
              </p:cNvPr>
              <p:cNvSpPr>
                <a:spLocks noChangeShapeType="1"/>
              </p:cNvSpPr>
              <p:nvPr/>
            </p:nvSpPr>
            <p:spPr bwMode="auto">
              <a:xfrm>
                <a:off x="3324" y="3418"/>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0" name="Line 152">
                <a:extLst>
                  <a:ext uri="{FF2B5EF4-FFF2-40B4-BE49-F238E27FC236}">
                    <a16:creationId xmlns:a16="http://schemas.microsoft.com/office/drawing/2014/main" id="{23108E2D-AC00-577C-E1E4-5E2F4C2797B5}"/>
                  </a:ext>
                </a:extLst>
              </p:cNvPr>
              <p:cNvSpPr>
                <a:spLocks noChangeShapeType="1"/>
              </p:cNvSpPr>
              <p:nvPr/>
            </p:nvSpPr>
            <p:spPr bwMode="auto">
              <a:xfrm>
                <a:off x="3306" y="3436"/>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1" name="Line 153">
                <a:extLst>
                  <a:ext uri="{FF2B5EF4-FFF2-40B4-BE49-F238E27FC236}">
                    <a16:creationId xmlns:a16="http://schemas.microsoft.com/office/drawing/2014/main" id="{DC2B09F2-9A49-7A71-3CA4-04E737619D03}"/>
                  </a:ext>
                </a:extLst>
              </p:cNvPr>
              <p:cNvSpPr>
                <a:spLocks noChangeShapeType="1"/>
              </p:cNvSpPr>
              <p:nvPr/>
            </p:nvSpPr>
            <p:spPr bwMode="auto">
              <a:xfrm>
                <a:off x="3330" y="3418"/>
                <a:ext cx="0" cy="36"/>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2" name="Line 154">
                <a:extLst>
                  <a:ext uri="{FF2B5EF4-FFF2-40B4-BE49-F238E27FC236}">
                    <a16:creationId xmlns:a16="http://schemas.microsoft.com/office/drawing/2014/main" id="{CB3A6F13-0805-E65C-D4D7-EFCA45392FC2}"/>
                  </a:ext>
                </a:extLst>
              </p:cNvPr>
              <p:cNvSpPr>
                <a:spLocks noChangeShapeType="1"/>
              </p:cNvSpPr>
              <p:nvPr/>
            </p:nvSpPr>
            <p:spPr bwMode="auto">
              <a:xfrm>
                <a:off x="3312" y="3436"/>
                <a:ext cx="36" cy="0"/>
              </a:xfrm>
              <a:prstGeom prst="line">
                <a:avLst/>
              </a:prstGeom>
              <a:noFill/>
              <a:ln w="3175">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3" name="Line 155">
                <a:extLst>
                  <a:ext uri="{FF2B5EF4-FFF2-40B4-BE49-F238E27FC236}">
                    <a16:creationId xmlns:a16="http://schemas.microsoft.com/office/drawing/2014/main" id="{F3F13EB3-4534-E803-15F3-26DD3542B6A2}"/>
                  </a:ext>
                </a:extLst>
              </p:cNvPr>
              <p:cNvSpPr>
                <a:spLocks noChangeShapeType="1"/>
              </p:cNvSpPr>
              <p:nvPr/>
            </p:nvSpPr>
            <p:spPr bwMode="auto">
              <a:xfrm>
                <a:off x="3340" y="3470"/>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4" name="Line 156">
                <a:extLst>
                  <a:ext uri="{FF2B5EF4-FFF2-40B4-BE49-F238E27FC236}">
                    <a16:creationId xmlns:a16="http://schemas.microsoft.com/office/drawing/2014/main" id="{A325B596-2644-406E-6212-B1B0CF77BFFA}"/>
                  </a:ext>
                </a:extLst>
              </p:cNvPr>
              <p:cNvSpPr>
                <a:spLocks noChangeShapeType="1"/>
              </p:cNvSpPr>
              <p:nvPr/>
            </p:nvSpPr>
            <p:spPr bwMode="auto">
              <a:xfrm>
                <a:off x="3322" y="3488"/>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5" name="Line 157">
                <a:extLst>
                  <a:ext uri="{FF2B5EF4-FFF2-40B4-BE49-F238E27FC236}">
                    <a16:creationId xmlns:a16="http://schemas.microsoft.com/office/drawing/2014/main" id="{311F50E7-5610-A052-E47D-076A687311D0}"/>
                  </a:ext>
                </a:extLst>
              </p:cNvPr>
              <p:cNvSpPr>
                <a:spLocks noChangeShapeType="1"/>
              </p:cNvSpPr>
              <p:nvPr/>
            </p:nvSpPr>
            <p:spPr bwMode="auto">
              <a:xfrm>
                <a:off x="3166" y="3413"/>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6" name="Line 158">
                <a:extLst>
                  <a:ext uri="{FF2B5EF4-FFF2-40B4-BE49-F238E27FC236}">
                    <a16:creationId xmlns:a16="http://schemas.microsoft.com/office/drawing/2014/main" id="{0B8765EE-0BD3-90C2-8E9E-1ABEFCF1A8A9}"/>
                  </a:ext>
                </a:extLst>
              </p:cNvPr>
              <p:cNvSpPr>
                <a:spLocks noChangeShapeType="1"/>
              </p:cNvSpPr>
              <p:nvPr/>
            </p:nvSpPr>
            <p:spPr bwMode="auto">
              <a:xfrm>
                <a:off x="3149" y="3431"/>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7" name="Line 159">
                <a:extLst>
                  <a:ext uri="{FF2B5EF4-FFF2-40B4-BE49-F238E27FC236}">
                    <a16:creationId xmlns:a16="http://schemas.microsoft.com/office/drawing/2014/main" id="{C201E820-EDD0-99A0-C8FC-60168B4DA782}"/>
                  </a:ext>
                </a:extLst>
              </p:cNvPr>
              <p:cNvSpPr>
                <a:spLocks noChangeShapeType="1"/>
              </p:cNvSpPr>
              <p:nvPr/>
            </p:nvSpPr>
            <p:spPr bwMode="auto">
              <a:xfrm>
                <a:off x="3052" y="332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8" name="Line 160">
                <a:extLst>
                  <a:ext uri="{FF2B5EF4-FFF2-40B4-BE49-F238E27FC236}">
                    <a16:creationId xmlns:a16="http://schemas.microsoft.com/office/drawing/2014/main" id="{B4D160D6-A65A-D380-8B67-A69434E586CD}"/>
                  </a:ext>
                </a:extLst>
              </p:cNvPr>
              <p:cNvSpPr>
                <a:spLocks noChangeShapeType="1"/>
              </p:cNvSpPr>
              <p:nvPr/>
            </p:nvSpPr>
            <p:spPr bwMode="auto">
              <a:xfrm>
                <a:off x="3034" y="3344"/>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9" name="Line 161">
                <a:extLst>
                  <a:ext uri="{FF2B5EF4-FFF2-40B4-BE49-F238E27FC236}">
                    <a16:creationId xmlns:a16="http://schemas.microsoft.com/office/drawing/2014/main" id="{3696023C-26DB-6E3A-50DF-24639915DE5E}"/>
                  </a:ext>
                </a:extLst>
              </p:cNvPr>
              <p:cNvSpPr>
                <a:spLocks noChangeShapeType="1"/>
              </p:cNvSpPr>
              <p:nvPr/>
            </p:nvSpPr>
            <p:spPr bwMode="auto">
              <a:xfrm>
                <a:off x="2987" y="3326"/>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0" name="Line 162">
                <a:extLst>
                  <a:ext uri="{FF2B5EF4-FFF2-40B4-BE49-F238E27FC236}">
                    <a16:creationId xmlns:a16="http://schemas.microsoft.com/office/drawing/2014/main" id="{669BED30-8AD2-00CE-2A2E-6A18705C9985}"/>
                  </a:ext>
                </a:extLst>
              </p:cNvPr>
              <p:cNvSpPr>
                <a:spLocks noChangeShapeType="1"/>
              </p:cNvSpPr>
              <p:nvPr/>
            </p:nvSpPr>
            <p:spPr bwMode="auto">
              <a:xfrm>
                <a:off x="2969" y="3344"/>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1" name="Line 163">
                <a:extLst>
                  <a:ext uri="{FF2B5EF4-FFF2-40B4-BE49-F238E27FC236}">
                    <a16:creationId xmlns:a16="http://schemas.microsoft.com/office/drawing/2014/main" id="{09E0D5EC-F48C-B65E-C26A-5AC64BD1A836}"/>
                  </a:ext>
                </a:extLst>
              </p:cNvPr>
              <p:cNvSpPr>
                <a:spLocks noChangeShapeType="1"/>
              </p:cNvSpPr>
              <p:nvPr/>
            </p:nvSpPr>
            <p:spPr bwMode="auto">
              <a:xfrm>
                <a:off x="2954" y="3263"/>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2" name="Line 164">
                <a:extLst>
                  <a:ext uri="{FF2B5EF4-FFF2-40B4-BE49-F238E27FC236}">
                    <a16:creationId xmlns:a16="http://schemas.microsoft.com/office/drawing/2014/main" id="{38191C93-AE5D-061E-7C61-316E8AF2933E}"/>
                  </a:ext>
                </a:extLst>
              </p:cNvPr>
              <p:cNvSpPr>
                <a:spLocks noChangeShapeType="1"/>
              </p:cNvSpPr>
              <p:nvPr/>
            </p:nvSpPr>
            <p:spPr bwMode="auto">
              <a:xfrm>
                <a:off x="2937" y="3280"/>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3" name="Line 165">
                <a:extLst>
                  <a:ext uri="{FF2B5EF4-FFF2-40B4-BE49-F238E27FC236}">
                    <a16:creationId xmlns:a16="http://schemas.microsoft.com/office/drawing/2014/main" id="{D4E5D31C-514E-73B6-0D36-B6B868E250FA}"/>
                  </a:ext>
                </a:extLst>
              </p:cNvPr>
              <p:cNvSpPr>
                <a:spLocks noChangeShapeType="1"/>
              </p:cNvSpPr>
              <p:nvPr/>
            </p:nvSpPr>
            <p:spPr bwMode="auto">
              <a:xfrm>
                <a:off x="2942" y="3263"/>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4" name="Line 166">
                <a:extLst>
                  <a:ext uri="{FF2B5EF4-FFF2-40B4-BE49-F238E27FC236}">
                    <a16:creationId xmlns:a16="http://schemas.microsoft.com/office/drawing/2014/main" id="{EF2A5718-F1A3-5F64-42CB-47AC16DCD60F}"/>
                  </a:ext>
                </a:extLst>
              </p:cNvPr>
              <p:cNvSpPr>
                <a:spLocks noChangeShapeType="1"/>
              </p:cNvSpPr>
              <p:nvPr/>
            </p:nvSpPr>
            <p:spPr bwMode="auto">
              <a:xfrm>
                <a:off x="2924" y="3280"/>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5" name="Line 167">
                <a:extLst>
                  <a:ext uri="{FF2B5EF4-FFF2-40B4-BE49-F238E27FC236}">
                    <a16:creationId xmlns:a16="http://schemas.microsoft.com/office/drawing/2014/main" id="{C5F6656A-F983-D413-DEF5-BCC87694DD4E}"/>
                  </a:ext>
                </a:extLst>
              </p:cNvPr>
              <p:cNvSpPr>
                <a:spLocks noChangeShapeType="1"/>
              </p:cNvSpPr>
              <p:nvPr/>
            </p:nvSpPr>
            <p:spPr bwMode="auto">
              <a:xfrm>
                <a:off x="2927" y="3263"/>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6" name="Line 168">
                <a:extLst>
                  <a:ext uri="{FF2B5EF4-FFF2-40B4-BE49-F238E27FC236}">
                    <a16:creationId xmlns:a16="http://schemas.microsoft.com/office/drawing/2014/main" id="{B2AAAFE5-1912-4ECE-CA18-F70C26889C5A}"/>
                  </a:ext>
                </a:extLst>
              </p:cNvPr>
              <p:cNvSpPr>
                <a:spLocks noChangeShapeType="1"/>
              </p:cNvSpPr>
              <p:nvPr/>
            </p:nvSpPr>
            <p:spPr bwMode="auto">
              <a:xfrm>
                <a:off x="2909" y="3280"/>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7" name="Line 169">
                <a:extLst>
                  <a:ext uri="{FF2B5EF4-FFF2-40B4-BE49-F238E27FC236}">
                    <a16:creationId xmlns:a16="http://schemas.microsoft.com/office/drawing/2014/main" id="{C712D4D4-4893-980E-80D7-6912C069A038}"/>
                  </a:ext>
                </a:extLst>
              </p:cNvPr>
              <p:cNvSpPr>
                <a:spLocks noChangeShapeType="1"/>
              </p:cNvSpPr>
              <p:nvPr/>
            </p:nvSpPr>
            <p:spPr bwMode="auto">
              <a:xfrm>
                <a:off x="2866" y="3238"/>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8" name="Line 170">
                <a:extLst>
                  <a:ext uri="{FF2B5EF4-FFF2-40B4-BE49-F238E27FC236}">
                    <a16:creationId xmlns:a16="http://schemas.microsoft.com/office/drawing/2014/main" id="{A8A1C58C-7B77-9CAB-5FF4-77C692631278}"/>
                  </a:ext>
                </a:extLst>
              </p:cNvPr>
              <p:cNvSpPr>
                <a:spLocks noChangeShapeType="1"/>
              </p:cNvSpPr>
              <p:nvPr/>
            </p:nvSpPr>
            <p:spPr bwMode="auto">
              <a:xfrm>
                <a:off x="2848" y="3256"/>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9" name="Line 171">
                <a:extLst>
                  <a:ext uri="{FF2B5EF4-FFF2-40B4-BE49-F238E27FC236}">
                    <a16:creationId xmlns:a16="http://schemas.microsoft.com/office/drawing/2014/main" id="{A3694D72-174E-8D53-18B9-A7607CD329E7}"/>
                  </a:ext>
                </a:extLst>
              </p:cNvPr>
              <p:cNvSpPr>
                <a:spLocks noChangeShapeType="1"/>
              </p:cNvSpPr>
              <p:nvPr/>
            </p:nvSpPr>
            <p:spPr bwMode="auto">
              <a:xfrm>
                <a:off x="2830" y="3214"/>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0" name="Line 172">
                <a:extLst>
                  <a:ext uri="{FF2B5EF4-FFF2-40B4-BE49-F238E27FC236}">
                    <a16:creationId xmlns:a16="http://schemas.microsoft.com/office/drawing/2014/main" id="{F7B5C233-E04A-DFCC-6172-4E6AC82D87DB}"/>
                  </a:ext>
                </a:extLst>
              </p:cNvPr>
              <p:cNvSpPr>
                <a:spLocks noChangeShapeType="1"/>
              </p:cNvSpPr>
              <p:nvPr/>
            </p:nvSpPr>
            <p:spPr bwMode="auto">
              <a:xfrm>
                <a:off x="2812" y="3232"/>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1" name="Line 173">
                <a:extLst>
                  <a:ext uri="{FF2B5EF4-FFF2-40B4-BE49-F238E27FC236}">
                    <a16:creationId xmlns:a16="http://schemas.microsoft.com/office/drawing/2014/main" id="{D2844BA5-8678-791C-221C-15773BB8BB03}"/>
                  </a:ext>
                </a:extLst>
              </p:cNvPr>
              <p:cNvSpPr>
                <a:spLocks noChangeShapeType="1"/>
              </p:cNvSpPr>
              <p:nvPr/>
            </p:nvSpPr>
            <p:spPr bwMode="auto">
              <a:xfrm>
                <a:off x="2810" y="3214"/>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2" name="Line 174">
                <a:extLst>
                  <a:ext uri="{FF2B5EF4-FFF2-40B4-BE49-F238E27FC236}">
                    <a16:creationId xmlns:a16="http://schemas.microsoft.com/office/drawing/2014/main" id="{D33E4F25-789A-983B-23FF-19932958651A}"/>
                  </a:ext>
                </a:extLst>
              </p:cNvPr>
              <p:cNvSpPr>
                <a:spLocks noChangeShapeType="1"/>
              </p:cNvSpPr>
              <p:nvPr/>
            </p:nvSpPr>
            <p:spPr bwMode="auto">
              <a:xfrm>
                <a:off x="2793" y="3232"/>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3" name="Line 175">
                <a:extLst>
                  <a:ext uri="{FF2B5EF4-FFF2-40B4-BE49-F238E27FC236}">
                    <a16:creationId xmlns:a16="http://schemas.microsoft.com/office/drawing/2014/main" id="{824BB4DB-810C-A296-4151-75BC3056F0F4}"/>
                  </a:ext>
                </a:extLst>
              </p:cNvPr>
              <p:cNvSpPr>
                <a:spLocks noChangeShapeType="1"/>
              </p:cNvSpPr>
              <p:nvPr/>
            </p:nvSpPr>
            <p:spPr bwMode="auto">
              <a:xfrm>
                <a:off x="2787" y="3195"/>
                <a:ext cx="0" cy="35"/>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4" name="Line 176">
                <a:extLst>
                  <a:ext uri="{FF2B5EF4-FFF2-40B4-BE49-F238E27FC236}">
                    <a16:creationId xmlns:a16="http://schemas.microsoft.com/office/drawing/2014/main" id="{40B4B2D0-CE84-2061-90A5-47A565A02BA8}"/>
                  </a:ext>
                </a:extLst>
              </p:cNvPr>
              <p:cNvSpPr>
                <a:spLocks noChangeShapeType="1"/>
              </p:cNvSpPr>
              <p:nvPr/>
            </p:nvSpPr>
            <p:spPr bwMode="auto">
              <a:xfrm>
                <a:off x="2769" y="3212"/>
                <a:ext cx="35"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5" name="Line 177">
                <a:extLst>
                  <a:ext uri="{FF2B5EF4-FFF2-40B4-BE49-F238E27FC236}">
                    <a16:creationId xmlns:a16="http://schemas.microsoft.com/office/drawing/2014/main" id="{9449932B-5EF3-7D7B-6C5B-20B916FC0CCA}"/>
                  </a:ext>
                </a:extLst>
              </p:cNvPr>
              <p:cNvSpPr>
                <a:spLocks noChangeShapeType="1"/>
              </p:cNvSpPr>
              <p:nvPr/>
            </p:nvSpPr>
            <p:spPr bwMode="auto">
              <a:xfrm>
                <a:off x="2688" y="3175"/>
                <a:ext cx="0" cy="36"/>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6" name="Line 178">
                <a:extLst>
                  <a:ext uri="{FF2B5EF4-FFF2-40B4-BE49-F238E27FC236}">
                    <a16:creationId xmlns:a16="http://schemas.microsoft.com/office/drawing/2014/main" id="{F80EFEBE-D903-F4C6-3AEE-BAE9F59F478D}"/>
                  </a:ext>
                </a:extLst>
              </p:cNvPr>
              <p:cNvSpPr>
                <a:spLocks noChangeShapeType="1"/>
              </p:cNvSpPr>
              <p:nvPr/>
            </p:nvSpPr>
            <p:spPr bwMode="auto">
              <a:xfrm>
                <a:off x="2670" y="3193"/>
                <a:ext cx="36" cy="0"/>
              </a:xfrm>
              <a:prstGeom prst="line">
                <a:avLst/>
              </a:prstGeom>
              <a:noFill/>
              <a:ln w="3175">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7" name="Line 179">
                <a:extLst>
                  <a:ext uri="{FF2B5EF4-FFF2-40B4-BE49-F238E27FC236}">
                    <a16:creationId xmlns:a16="http://schemas.microsoft.com/office/drawing/2014/main" id="{B0229D56-C8F9-6D2F-0E1E-5FCCE98F3BE8}"/>
                  </a:ext>
                </a:extLst>
              </p:cNvPr>
              <p:cNvSpPr>
                <a:spLocks noChangeShapeType="1"/>
              </p:cNvSpPr>
              <p:nvPr/>
            </p:nvSpPr>
            <p:spPr bwMode="auto">
              <a:xfrm>
                <a:off x="4649" y="2818"/>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8" name="Line 180">
                <a:extLst>
                  <a:ext uri="{FF2B5EF4-FFF2-40B4-BE49-F238E27FC236}">
                    <a16:creationId xmlns:a16="http://schemas.microsoft.com/office/drawing/2014/main" id="{87AC7E0A-538E-E6EA-EDA5-A183E1100A51}"/>
                  </a:ext>
                </a:extLst>
              </p:cNvPr>
              <p:cNvSpPr>
                <a:spLocks noChangeShapeType="1"/>
              </p:cNvSpPr>
              <p:nvPr/>
            </p:nvSpPr>
            <p:spPr bwMode="auto">
              <a:xfrm>
                <a:off x="4631" y="2836"/>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9" name="Line 181">
                <a:extLst>
                  <a:ext uri="{FF2B5EF4-FFF2-40B4-BE49-F238E27FC236}">
                    <a16:creationId xmlns:a16="http://schemas.microsoft.com/office/drawing/2014/main" id="{F08DD1C7-7D97-EC97-DA4C-B50A7B8E379D}"/>
                  </a:ext>
                </a:extLst>
              </p:cNvPr>
              <p:cNvSpPr>
                <a:spLocks noChangeShapeType="1"/>
              </p:cNvSpPr>
              <p:nvPr/>
            </p:nvSpPr>
            <p:spPr bwMode="auto">
              <a:xfrm>
                <a:off x="5265" y="3191"/>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0" name="Line 182">
                <a:extLst>
                  <a:ext uri="{FF2B5EF4-FFF2-40B4-BE49-F238E27FC236}">
                    <a16:creationId xmlns:a16="http://schemas.microsoft.com/office/drawing/2014/main" id="{3629907C-02F9-0DF3-A605-C4B05F2A4F12}"/>
                  </a:ext>
                </a:extLst>
              </p:cNvPr>
              <p:cNvSpPr>
                <a:spLocks noChangeShapeType="1"/>
              </p:cNvSpPr>
              <p:nvPr/>
            </p:nvSpPr>
            <p:spPr bwMode="auto">
              <a:xfrm>
                <a:off x="5248" y="3208"/>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1" name="Line 183">
                <a:extLst>
                  <a:ext uri="{FF2B5EF4-FFF2-40B4-BE49-F238E27FC236}">
                    <a16:creationId xmlns:a16="http://schemas.microsoft.com/office/drawing/2014/main" id="{58B2FC75-47C6-19F1-D73D-5344149D44C9}"/>
                  </a:ext>
                </a:extLst>
              </p:cNvPr>
              <p:cNvSpPr>
                <a:spLocks noChangeShapeType="1"/>
              </p:cNvSpPr>
              <p:nvPr/>
            </p:nvSpPr>
            <p:spPr bwMode="auto">
              <a:xfrm>
                <a:off x="5517" y="3311"/>
                <a:ext cx="0" cy="34"/>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2" name="Line 184">
                <a:extLst>
                  <a:ext uri="{FF2B5EF4-FFF2-40B4-BE49-F238E27FC236}">
                    <a16:creationId xmlns:a16="http://schemas.microsoft.com/office/drawing/2014/main" id="{E2117736-64F3-180A-7B97-D8F8E7CEBB11}"/>
                  </a:ext>
                </a:extLst>
              </p:cNvPr>
              <p:cNvSpPr>
                <a:spLocks noChangeShapeType="1"/>
              </p:cNvSpPr>
              <p:nvPr/>
            </p:nvSpPr>
            <p:spPr bwMode="auto">
              <a:xfrm>
                <a:off x="5499" y="3328"/>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3" name="Line 185">
                <a:extLst>
                  <a:ext uri="{FF2B5EF4-FFF2-40B4-BE49-F238E27FC236}">
                    <a16:creationId xmlns:a16="http://schemas.microsoft.com/office/drawing/2014/main" id="{27E205C8-564A-D54E-A542-23F79C0E8046}"/>
                  </a:ext>
                </a:extLst>
              </p:cNvPr>
              <p:cNvSpPr>
                <a:spLocks noChangeShapeType="1"/>
              </p:cNvSpPr>
              <p:nvPr/>
            </p:nvSpPr>
            <p:spPr bwMode="auto">
              <a:xfrm>
                <a:off x="5650" y="3402"/>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4" name="Line 186">
                <a:extLst>
                  <a:ext uri="{FF2B5EF4-FFF2-40B4-BE49-F238E27FC236}">
                    <a16:creationId xmlns:a16="http://schemas.microsoft.com/office/drawing/2014/main" id="{3E41F1DA-3FED-5198-11D0-150FCE895476}"/>
                  </a:ext>
                </a:extLst>
              </p:cNvPr>
              <p:cNvSpPr>
                <a:spLocks noChangeShapeType="1"/>
              </p:cNvSpPr>
              <p:nvPr/>
            </p:nvSpPr>
            <p:spPr bwMode="auto">
              <a:xfrm>
                <a:off x="5632" y="3419"/>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5" name="Line 187">
                <a:extLst>
                  <a:ext uri="{FF2B5EF4-FFF2-40B4-BE49-F238E27FC236}">
                    <a16:creationId xmlns:a16="http://schemas.microsoft.com/office/drawing/2014/main" id="{F4562ADD-BBE2-F630-9F54-82EF289F160A}"/>
                  </a:ext>
                </a:extLst>
              </p:cNvPr>
              <p:cNvSpPr>
                <a:spLocks noChangeShapeType="1"/>
              </p:cNvSpPr>
              <p:nvPr/>
            </p:nvSpPr>
            <p:spPr bwMode="auto">
              <a:xfrm>
                <a:off x="5780" y="3402"/>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6" name="Line 188">
                <a:extLst>
                  <a:ext uri="{FF2B5EF4-FFF2-40B4-BE49-F238E27FC236}">
                    <a16:creationId xmlns:a16="http://schemas.microsoft.com/office/drawing/2014/main" id="{239C6224-BC7E-4B53-ACA9-B7D264258900}"/>
                  </a:ext>
                </a:extLst>
              </p:cNvPr>
              <p:cNvSpPr>
                <a:spLocks noChangeShapeType="1"/>
              </p:cNvSpPr>
              <p:nvPr/>
            </p:nvSpPr>
            <p:spPr bwMode="auto">
              <a:xfrm>
                <a:off x="5762" y="3419"/>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7" name="Line 189">
                <a:extLst>
                  <a:ext uri="{FF2B5EF4-FFF2-40B4-BE49-F238E27FC236}">
                    <a16:creationId xmlns:a16="http://schemas.microsoft.com/office/drawing/2014/main" id="{9F4BBB19-43BD-BEEB-9AF1-7DCAB0703282}"/>
                  </a:ext>
                </a:extLst>
              </p:cNvPr>
              <p:cNvSpPr>
                <a:spLocks noChangeShapeType="1"/>
              </p:cNvSpPr>
              <p:nvPr/>
            </p:nvSpPr>
            <p:spPr bwMode="auto">
              <a:xfrm>
                <a:off x="5877" y="3402"/>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8" name="Line 190">
                <a:extLst>
                  <a:ext uri="{FF2B5EF4-FFF2-40B4-BE49-F238E27FC236}">
                    <a16:creationId xmlns:a16="http://schemas.microsoft.com/office/drawing/2014/main" id="{16598C23-F0B7-4518-6CD2-101342E518FE}"/>
                  </a:ext>
                </a:extLst>
              </p:cNvPr>
              <p:cNvSpPr>
                <a:spLocks noChangeShapeType="1"/>
              </p:cNvSpPr>
              <p:nvPr/>
            </p:nvSpPr>
            <p:spPr bwMode="auto">
              <a:xfrm>
                <a:off x="5859" y="3419"/>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9" name="Line 191">
                <a:extLst>
                  <a:ext uri="{FF2B5EF4-FFF2-40B4-BE49-F238E27FC236}">
                    <a16:creationId xmlns:a16="http://schemas.microsoft.com/office/drawing/2014/main" id="{A246CF61-BC13-3279-691F-4E2B0FBE2CAC}"/>
                  </a:ext>
                </a:extLst>
              </p:cNvPr>
              <p:cNvSpPr>
                <a:spLocks noChangeShapeType="1"/>
              </p:cNvSpPr>
              <p:nvPr/>
            </p:nvSpPr>
            <p:spPr bwMode="auto">
              <a:xfrm>
                <a:off x="5880" y="3402"/>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0" name="Line 192">
                <a:extLst>
                  <a:ext uri="{FF2B5EF4-FFF2-40B4-BE49-F238E27FC236}">
                    <a16:creationId xmlns:a16="http://schemas.microsoft.com/office/drawing/2014/main" id="{69EB2F23-F64E-B370-8738-F2D89B21D5BC}"/>
                  </a:ext>
                </a:extLst>
              </p:cNvPr>
              <p:cNvSpPr>
                <a:spLocks noChangeShapeType="1"/>
              </p:cNvSpPr>
              <p:nvPr/>
            </p:nvSpPr>
            <p:spPr bwMode="auto">
              <a:xfrm>
                <a:off x="5862" y="3419"/>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1" name="Line 193">
                <a:extLst>
                  <a:ext uri="{FF2B5EF4-FFF2-40B4-BE49-F238E27FC236}">
                    <a16:creationId xmlns:a16="http://schemas.microsoft.com/office/drawing/2014/main" id="{35846C69-506B-2451-79C1-9C325A8820D3}"/>
                  </a:ext>
                </a:extLst>
              </p:cNvPr>
              <p:cNvSpPr>
                <a:spLocks noChangeShapeType="1"/>
              </p:cNvSpPr>
              <p:nvPr/>
            </p:nvSpPr>
            <p:spPr bwMode="auto">
              <a:xfrm>
                <a:off x="5186" y="3191"/>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2" name="Line 194">
                <a:extLst>
                  <a:ext uri="{FF2B5EF4-FFF2-40B4-BE49-F238E27FC236}">
                    <a16:creationId xmlns:a16="http://schemas.microsoft.com/office/drawing/2014/main" id="{93824815-E843-1960-9B22-F528C693C9CC}"/>
                  </a:ext>
                </a:extLst>
              </p:cNvPr>
              <p:cNvSpPr>
                <a:spLocks noChangeShapeType="1"/>
              </p:cNvSpPr>
              <p:nvPr/>
            </p:nvSpPr>
            <p:spPr bwMode="auto">
              <a:xfrm>
                <a:off x="5168" y="3208"/>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3" name="Line 195">
                <a:extLst>
                  <a:ext uri="{FF2B5EF4-FFF2-40B4-BE49-F238E27FC236}">
                    <a16:creationId xmlns:a16="http://schemas.microsoft.com/office/drawing/2014/main" id="{5E41AE95-14A1-AC1D-960D-334A275B31E8}"/>
                  </a:ext>
                </a:extLst>
              </p:cNvPr>
              <p:cNvSpPr>
                <a:spLocks noChangeShapeType="1"/>
              </p:cNvSpPr>
              <p:nvPr/>
            </p:nvSpPr>
            <p:spPr bwMode="auto">
              <a:xfrm>
                <a:off x="5157" y="3191"/>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4" name="Line 196">
                <a:extLst>
                  <a:ext uri="{FF2B5EF4-FFF2-40B4-BE49-F238E27FC236}">
                    <a16:creationId xmlns:a16="http://schemas.microsoft.com/office/drawing/2014/main" id="{C1FBCA16-7C05-C6DB-E7A6-13431352C9C8}"/>
                  </a:ext>
                </a:extLst>
              </p:cNvPr>
              <p:cNvSpPr>
                <a:spLocks noChangeShapeType="1"/>
              </p:cNvSpPr>
              <p:nvPr/>
            </p:nvSpPr>
            <p:spPr bwMode="auto">
              <a:xfrm>
                <a:off x="5139" y="3208"/>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5" name="Line 197">
                <a:extLst>
                  <a:ext uri="{FF2B5EF4-FFF2-40B4-BE49-F238E27FC236}">
                    <a16:creationId xmlns:a16="http://schemas.microsoft.com/office/drawing/2014/main" id="{502B8480-F419-7185-0151-A8C28A5BCEE5}"/>
                  </a:ext>
                </a:extLst>
              </p:cNvPr>
              <p:cNvSpPr>
                <a:spLocks noChangeShapeType="1"/>
              </p:cNvSpPr>
              <p:nvPr/>
            </p:nvSpPr>
            <p:spPr bwMode="auto">
              <a:xfrm>
                <a:off x="5120" y="3191"/>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6" name="Line 198">
                <a:extLst>
                  <a:ext uri="{FF2B5EF4-FFF2-40B4-BE49-F238E27FC236}">
                    <a16:creationId xmlns:a16="http://schemas.microsoft.com/office/drawing/2014/main" id="{FFAA8D5D-CCFD-4681-5B1A-8FDE0A34EC4D}"/>
                  </a:ext>
                </a:extLst>
              </p:cNvPr>
              <p:cNvSpPr>
                <a:spLocks noChangeShapeType="1"/>
              </p:cNvSpPr>
              <p:nvPr/>
            </p:nvSpPr>
            <p:spPr bwMode="auto">
              <a:xfrm>
                <a:off x="5102" y="3208"/>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7" name="Line 199">
                <a:extLst>
                  <a:ext uri="{FF2B5EF4-FFF2-40B4-BE49-F238E27FC236}">
                    <a16:creationId xmlns:a16="http://schemas.microsoft.com/office/drawing/2014/main" id="{94BB3C18-8853-7A2F-06D4-2E31B84AF632}"/>
                  </a:ext>
                </a:extLst>
              </p:cNvPr>
              <p:cNvSpPr>
                <a:spLocks noChangeShapeType="1"/>
              </p:cNvSpPr>
              <p:nvPr/>
            </p:nvSpPr>
            <p:spPr bwMode="auto">
              <a:xfrm>
                <a:off x="5335" y="3214"/>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8" name="Line 200">
                <a:extLst>
                  <a:ext uri="{FF2B5EF4-FFF2-40B4-BE49-F238E27FC236}">
                    <a16:creationId xmlns:a16="http://schemas.microsoft.com/office/drawing/2014/main" id="{11387F39-BCB9-65F9-9C7C-3EBA7B039A9C}"/>
                  </a:ext>
                </a:extLst>
              </p:cNvPr>
              <p:cNvSpPr>
                <a:spLocks noChangeShapeType="1"/>
              </p:cNvSpPr>
              <p:nvPr/>
            </p:nvSpPr>
            <p:spPr bwMode="auto">
              <a:xfrm>
                <a:off x="5317" y="3231"/>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9" name="Line 201">
                <a:extLst>
                  <a:ext uri="{FF2B5EF4-FFF2-40B4-BE49-F238E27FC236}">
                    <a16:creationId xmlns:a16="http://schemas.microsoft.com/office/drawing/2014/main" id="{810AA856-1B66-4681-0404-83F733C308B0}"/>
                  </a:ext>
                </a:extLst>
              </p:cNvPr>
              <p:cNvSpPr>
                <a:spLocks noChangeShapeType="1"/>
              </p:cNvSpPr>
              <p:nvPr/>
            </p:nvSpPr>
            <p:spPr bwMode="auto">
              <a:xfrm>
                <a:off x="5339" y="3214"/>
                <a:ext cx="0" cy="35"/>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10" name="Line 202">
                <a:extLst>
                  <a:ext uri="{FF2B5EF4-FFF2-40B4-BE49-F238E27FC236}">
                    <a16:creationId xmlns:a16="http://schemas.microsoft.com/office/drawing/2014/main" id="{07182111-1E34-43F7-EAE7-88F5A43C9DFB}"/>
                  </a:ext>
                </a:extLst>
              </p:cNvPr>
              <p:cNvSpPr>
                <a:spLocks noChangeShapeType="1"/>
              </p:cNvSpPr>
              <p:nvPr/>
            </p:nvSpPr>
            <p:spPr bwMode="auto">
              <a:xfrm>
                <a:off x="5321" y="3231"/>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11" name="Line 203">
                <a:extLst>
                  <a:ext uri="{FF2B5EF4-FFF2-40B4-BE49-F238E27FC236}">
                    <a16:creationId xmlns:a16="http://schemas.microsoft.com/office/drawing/2014/main" id="{E2EFD078-D9EA-13FC-49F7-16E079A93123}"/>
                  </a:ext>
                </a:extLst>
              </p:cNvPr>
              <p:cNvSpPr>
                <a:spLocks noChangeShapeType="1"/>
              </p:cNvSpPr>
              <p:nvPr/>
            </p:nvSpPr>
            <p:spPr bwMode="auto">
              <a:xfrm>
                <a:off x="5363" y="3240"/>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12" name="Line 204">
                <a:extLst>
                  <a:ext uri="{FF2B5EF4-FFF2-40B4-BE49-F238E27FC236}">
                    <a16:creationId xmlns:a16="http://schemas.microsoft.com/office/drawing/2014/main" id="{BB9329D6-3FEC-B4F9-B349-99CFE15477FD}"/>
                  </a:ext>
                </a:extLst>
              </p:cNvPr>
              <p:cNvSpPr>
                <a:spLocks noChangeShapeType="1"/>
              </p:cNvSpPr>
              <p:nvPr/>
            </p:nvSpPr>
            <p:spPr bwMode="auto">
              <a:xfrm>
                <a:off x="5345" y="3258"/>
                <a:ext cx="35"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76" name="Group 406">
              <a:extLst>
                <a:ext uri="{FF2B5EF4-FFF2-40B4-BE49-F238E27FC236}">
                  <a16:creationId xmlns:a16="http://schemas.microsoft.com/office/drawing/2014/main" id="{497638AE-FE79-DB5A-9EAB-4BC07E96FAE3}"/>
                </a:ext>
              </a:extLst>
            </p:cNvPr>
            <p:cNvGrpSpPr>
              <a:grpSpLocks/>
            </p:cNvGrpSpPr>
            <p:nvPr/>
          </p:nvGrpSpPr>
          <p:grpSpPr bwMode="auto">
            <a:xfrm>
              <a:off x="1164" y="1057"/>
              <a:ext cx="4468" cy="2951"/>
              <a:chOff x="1164" y="1057"/>
              <a:chExt cx="4468" cy="2951"/>
            </a:xfrm>
          </p:grpSpPr>
          <p:sp>
            <p:nvSpPr>
              <p:cNvPr id="613" name="Line 206">
                <a:extLst>
                  <a:ext uri="{FF2B5EF4-FFF2-40B4-BE49-F238E27FC236}">
                    <a16:creationId xmlns:a16="http://schemas.microsoft.com/office/drawing/2014/main" id="{76E6A0FE-9961-5EE7-E1BA-5E76A7EAF82C}"/>
                  </a:ext>
                </a:extLst>
              </p:cNvPr>
              <p:cNvSpPr>
                <a:spLocks noChangeShapeType="1"/>
              </p:cNvSpPr>
              <p:nvPr/>
            </p:nvSpPr>
            <p:spPr bwMode="auto">
              <a:xfrm>
                <a:off x="5391" y="3240"/>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4" name="Line 207">
                <a:extLst>
                  <a:ext uri="{FF2B5EF4-FFF2-40B4-BE49-F238E27FC236}">
                    <a16:creationId xmlns:a16="http://schemas.microsoft.com/office/drawing/2014/main" id="{83137B0D-1896-2695-9B2F-F2D17328EA80}"/>
                  </a:ext>
                </a:extLst>
              </p:cNvPr>
              <p:cNvSpPr>
                <a:spLocks noChangeShapeType="1"/>
              </p:cNvSpPr>
              <p:nvPr/>
            </p:nvSpPr>
            <p:spPr bwMode="auto">
              <a:xfrm>
                <a:off x="5373" y="3258"/>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5" name="Line 208">
                <a:extLst>
                  <a:ext uri="{FF2B5EF4-FFF2-40B4-BE49-F238E27FC236}">
                    <a16:creationId xmlns:a16="http://schemas.microsoft.com/office/drawing/2014/main" id="{1503E8F8-C40D-EF6A-C40B-45E12CDFD2C1}"/>
                  </a:ext>
                </a:extLst>
              </p:cNvPr>
              <p:cNvSpPr>
                <a:spLocks noChangeShapeType="1"/>
              </p:cNvSpPr>
              <p:nvPr/>
            </p:nvSpPr>
            <p:spPr bwMode="auto">
              <a:xfrm>
                <a:off x="5450" y="3271"/>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6" name="Line 209">
                <a:extLst>
                  <a:ext uri="{FF2B5EF4-FFF2-40B4-BE49-F238E27FC236}">
                    <a16:creationId xmlns:a16="http://schemas.microsoft.com/office/drawing/2014/main" id="{111D2B36-7C33-CC9E-6650-9CC066D92001}"/>
                  </a:ext>
                </a:extLst>
              </p:cNvPr>
              <p:cNvSpPr>
                <a:spLocks noChangeShapeType="1"/>
              </p:cNvSpPr>
              <p:nvPr/>
            </p:nvSpPr>
            <p:spPr bwMode="auto">
              <a:xfrm>
                <a:off x="5432" y="3289"/>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7" name="Line 210">
                <a:extLst>
                  <a:ext uri="{FF2B5EF4-FFF2-40B4-BE49-F238E27FC236}">
                    <a16:creationId xmlns:a16="http://schemas.microsoft.com/office/drawing/2014/main" id="{C9B8B525-1C56-F2FE-1F31-E48FA6E1F043}"/>
                  </a:ext>
                </a:extLst>
              </p:cNvPr>
              <p:cNvSpPr>
                <a:spLocks noChangeShapeType="1"/>
              </p:cNvSpPr>
              <p:nvPr/>
            </p:nvSpPr>
            <p:spPr bwMode="auto">
              <a:xfrm>
                <a:off x="5474" y="3271"/>
                <a:ext cx="0" cy="36"/>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8" name="Line 211">
                <a:extLst>
                  <a:ext uri="{FF2B5EF4-FFF2-40B4-BE49-F238E27FC236}">
                    <a16:creationId xmlns:a16="http://schemas.microsoft.com/office/drawing/2014/main" id="{82FE84C5-3F24-4B89-B719-36BA20466DA9}"/>
                  </a:ext>
                </a:extLst>
              </p:cNvPr>
              <p:cNvSpPr>
                <a:spLocks noChangeShapeType="1"/>
              </p:cNvSpPr>
              <p:nvPr/>
            </p:nvSpPr>
            <p:spPr bwMode="auto">
              <a:xfrm>
                <a:off x="5456" y="3289"/>
                <a:ext cx="36" cy="0"/>
              </a:xfrm>
              <a:prstGeom prst="line">
                <a:avLst/>
              </a:prstGeom>
              <a:noFill/>
              <a:ln w="3175">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9" name="Line 212">
                <a:extLst>
                  <a:ext uri="{FF2B5EF4-FFF2-40B4-BE49-F238E27FC236}">
                    <a16:creationId xmlns:a16="http://schemas.microsoft.com/office/drawing/2014/main" id="{90D6CA5A-A3D3-4F57-BB4D-AF8E5DE7E841}"/>
                  </a:ext>
                </a:extLst>
              </p:cNvPr>
              <p:cNvSpPr>
                <a:spLocks noChangeShapeType="1"/>
              </p:cNvSpPr>
              <p:nvPr/>
            </p:nvSpPr>
            <p:spPr bwMode="auto">
              <a:xfrm>
                <a:off x="5303" y="3416"/>
                <a:ext cx="0" cy="36"/>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0" name="Line 213">
                <a:extLst>
                  <a:ext uri="{FF2B5EF4-FFF2-40B4-BE49-F238E27FC236}">
                    <a16:creationId xmlns:a16="http://schemas.microsoft.com/office/drawing/2014/main" id="{09B03865-2DC2-2E4F-C856-58C23503C6CD}"/>
                  </a:ext>
                </a:extLst>
              </p:cNvPr>
              <p:cNvSpPr>
                <a:spLocks noChangeShapeType="1"/>
              </p:cNvSpPr>
              <p:nvPr/>
            </p:nvSpPr>
            <p:spPr bwMode="auto">
              <a:xfrm>
                <a:off x="5285" y="3434"/>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1" name="Line 214">
                <a:extLst>
                  <a:ext uri="{FF2B5EF4-FFF2-40B4-BE49-F238E27FC236}">
                    <a16:creationId xmlns:a16="http://schemas.microsoft.com/office/drawing/2014/main" id="{6D1EE95F-566C-20B1-AF55-DC5376162634}"/>
                  </a:ext>
                </a:extLst>
              </p:cNvPr>
              <p:cNvSpPr>
                <a:spLocks noChangeShapeType="1"/>
              </p:cNvSpPr>
              <p:nvPr/>
            </p:nvSpPr>
            <p:spPr bwMode="auto">
              <a:xfrm>
                <a:off x="5371" y="3436"/>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2" name="Line 215">
                <a:extLst>
                  <a:ext uri="{FF2B5EF4-FFF2-40B4-BE49-F238E27FC236}">
                    <a16:creationId xmlns:a16="http://schemas.microsoft.com/office/drawing/2014/main" id="{CD05608E-9064-1419-9391-96C13B50F5B8}"/>
                  </a:ext>
                </a:extLst>
              </p:cNvPr>
              <p:cNvSpPr>
                <a:spLocks noChangeShapeType="1"/>
              </p:cNvSpPr>
              <p:nvPr/>
            </p:nvSpPr>
            <p:spPr bwMode="auto">
              <a:xfrm>
                <a:off x="5354" y="3454"/>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3" name="Line 216">
                <a:extLst>
                  <a:ext uri="{FF2B5EF4-FFF2-40B4-BE49-F238E27FC236}">
                    <a16:creationId xmlns:a16="http://schemas.microsoft.com/office/drawing/2014/main" id="{4916DDDD-29C2-841A-605E-5DADE17D427C}"/>
                  </a:ext>
                </a:extLst>
              </p:cNvPr>
              <p:cNvSpPr>
                <a:spLocks noChangeShapeType="1"/>
              </p:cNvSpPr>
              <p:nvPr/>
            </p:nvSpPr>
            <p:spPr bwMode="auto">
              <a:xfrm>
                <a:off x="5501" y="3436"/>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4" name="Line 217">
                <a:extLst>
                  <a:ext uri="{FF2B5EF4-FFF2-40B4-BE49-F238E27FC236}">
                    <a16:creationId xmlns:a16="http://schemas.microsoft.com/office/drawing/2014/main" id="{B9451F08-51D6-C6D5-9992-45D3F692BF10}"/>
                  </a:ext>
                </a:extLst>
              </p:cNvPr>
              <p:cNvSpPr>
                <a:spLocks noChangeShapeType="1"/>
              </p:cNvSpPr>
              <p:nvPr/>
            </p:nvSpPr>
            <p:spPr bwMode="auto">
              <a:xfrm>
                <a:off x="5484" y="3454"/>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5" name="Line 218">
                <a:extLst>
                  <a:ext uri="{FF2B5EF4-FFF2-40B4-BE49-F238E27FC236}">
                    <a16:creationId xmlns:a16="http://schemas.microsoft.com/office/drawing/2014/main" id="{EDD62DC9-BE9D-86E0-3115-86E940671352}"/>
                  </a:ext>
                </a:extLst>
              </p:cNvPr>
              <p:cNvSpPr>
                <a:spLocks noChangeShapeType="1"/>
              </p:cNvSpPr>
              <p:nvPr/>
            </p:nvSpPr>
            <p:spPr bwMode="auto">
              <a:xfrm>
                <a:off x="5550" y="3436"/>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6" name="Line 219">
                <a:extLst>
                  <a:ext uri="{FF2B5EF4-FFF2-40B4-BE49-F238E27FC236}">
                    <a16:creationId xmlns:a16="http://schemas.microsoft.com/office/drawing/2014/main" id="{0F9CDFA6-6F40-DF1F-4467-B50EEE6D6417}"/>
                  </a:ext>
                </a:extLst>
              </p:cNvPr>
              <p:cNvSpPr>
                <a:spLocks noChangeShapeType="1"/>
              </p:cNvSpPr>
              <p:nvPr/>
            </p:nvSpPr>
            <p:spPr bwMode="auto">
              <a:xfrm>
                <a:off x="5532" y="3454"/>
                <a:ext cx="35"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7" name="Line 220">
                <a:extLst>
                  <a:ext uri="{FF2B5EF4-FFF2-40B4-BE49-F238E27FC236}">
                    <a16:creationId xmlns:a16="http://schemas.microsoft.com/office/drawing/2014/main" id="{10014237-F4FA-87C3-0346-04109A9F4F53}"/>
                  </a:ext>
                </a:extLst>
              </p:cNvPr>
              <p:cNvSpPr>
                <a:spLocks noChangeShapeType="1"/>
              </p:cNvSpPr>
              <p:nvPr/>
            </p:nvSpPr>
            <p:spPr bwMode="auto">
              <a:xfrm>
                <a:off x="5557" y="3436"/>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8" name="Line 221">
                <a:extLst>
                  <a:ext uri="{FF2B5EF4-FFF2-40B4-BE49-F238E27FC236}">
                    <a16:creationId xmlns:a16="http://schemas.microsoft.com/office/drawing/2014/main" id="{C4E688A9-CCB1-F459-BA21-92F064214206}"/>
                  </a:ext>
                </a:extLst>
              </p:cNvPr>
              <p:cNvSpPr>
                <a:spLocks noChangeShapeType="1"/>
              </p:cNvSpPr>
              <p:nvPr/>
            </p:nvSpPr>
            <p:spPr bwMode="auto">
              <a:xfrm>
                <a:off x="5539" y="3454"/>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29" name="Line 222">
                <a:extLst>
                  <a:ext uri="{FF2B5EF4-FFF2-40B4-BE49-F238E27FC236}">
                    <a16:creationId xmlns:a16="http://schemas.microsoft.com/office/drawing/2014/main" id="{E1189270-F8F3-9C61-5F5F-738CD8D36D73}"/>
                  </a:ext>
                </a:extLst>
              </p:cNvPr>
              <p:cNvSpPr>
                <a:spLocks noChangeShapeType="1"/>
              </p:cNvSpPr>
              <p:nvPr/>
            </p:nvSpPr>
            <p:spPr bwMode="auto">
              <a:xfrm>
                <a:off x="5614" y="3486"/>
                <a:ext cx="0" cy="35"/>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0" name="Line 223">
                <a:extLst>
                  <a:ext uri="{FF2B5EF4-FFF2-40B4-BE49-F238E27FC236}">
                    <a16:creationId xmlns:a16="http://schemas.microsoft.com/office/drawing/2014/main" id="{98AA8B9E-2DF1-84EC-3AF3-01EA592709C2}"/>
                  </a:ext>
                </a:extLst>
              </p:cNvPr>
              <p:cNvSpPr>
                <a:spLocks noChangeShapeType="1"/>
              </p:cNvSpPr>
              <p:nvPr/>
            </p:nvSpPr>
            <p:spPr bwMode="auto">
              <a:xfrm>
                <a:off x="5596" y="3503"/>
                <a:ext cx="36" cy="0"/>
              </a:xfrm>
              <a:prstGeom prst="line">
                <a:avLst/>
              </a:prstGeom>
              <a:noFill/>
              <a:ln w="3175">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31" name="Rectangle 224">
                <a:extLst>
                  <a:ext uri="{FF2B5EF4-FFF2-40B4-BE49-F238E27FC236}">
                    <a16:creationId xmlns:a16="http://schemas.microsoft.com/office/drawing/2014/main" id="{92B21AF7-963D-8081-092A-A17445B4B3BE}"/>
                  </a:ext>
                </a:extLst>
              </p:cNvPr>
              <p:cNvSpPr>
                <a:spLocks noChangeArrowheads="1"/>
              </p:cNvSpPr>
              <p:nvPr/>
            </p:nvSpPr>
            <p:spPr bwMode="auto">
              <a:xfrm>
                <a:off x="1735" y="2279"/>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2" name="Rectangle 225">
                <a:extLst>
                  <a:ext uri="{FF2B5EF4-FFF2-40B4-BE49-F238E27FC236}">
                    <a16:creationId xmlns:a16="http://schemas.microsoft.com/office/drawing/2014/main" id="{BD9F0C2F-C33B-28C0-89A0-6D137C264E68}"/>
                  </a:ext>
                </a:extLst>
              </p:cNvPr>
              <p:cNvSpPr>
                <a:spLocks noChangeArrowheads="1"/>
              </p:cNvSpPr>
              <p:nvPr/>
            </p:nvSpPr>
            <p:spPr bwMode="auto">
              <a:xfrm>
                <a:off x="1952" y="2279"/>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3" name="Rectangle 226">
                <a:extLst>
                  <a:ext uri="{FF2B5EF4-FFF2-40B4-BE49-F238E27FC236}">
                    <a16:creationId xmlns:a16="http://schemas.microsoft.com/office/drawing/2014/main" id="{E7727C7E-2606-054E-6377-398BAB399A08}"/>
                  </a:ext>
                </a:extLst>
              </p:cNvPr>
              <p:cNvSpPr>
                <a:spLocks noChangeArrowheads="1"/>
              </p:cNvSpPr>
              <p:nvPr/>
            </p:nvSpPr>
            <p:spPr bwMode="auto">
              <a:xfrm>
                <a:off x="2169" y="2279"/>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4" name="Rectangle 227">
                <a:extLst>
                  <a:ext uri="{FF2B5EF4-FFF2-40B4-BE49-F238E27FC236}">
                    <a16:creationId xmlns:a16="http://schemas.microsoft.com/office/drawing/2014/main" id="{C795FF77-2423-7594-A8A0-A9CE9EF0975A}"/>
                  </a:ext>
                </a:extLst>
              </p:cNvPr>
              <p:cNvSpPr>
                <a:spLocks noChangeArrowheads="1"/>
              </p:cNvSpPr>
              <p:nvPr/>
            </p:nvSpPr>
            <p:spPr bwMode="auto">
              <a:xfrm>
                <a:off x="2404"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5" name="Rectangle 228">
                <a:extLst>
                  <a:ext uri="{FF2B5EF4-FFF2-40B4-BE49-F238E27FC236}">
                    <a16:creationId xmlns:a16="http://schemas.microsoft.com/office/drawing/2014/main" id="{0CD316A0-5C97-78D5-434F-5C848D2E4DFC}"/>
                  </a:ext>
                </a:extLst>
              </p:cNvPr>
              <p:cNvSpPr>
                <a:spLocks noChangeArrowheads="1"/>
              </p:cNvSpPr>
              <p:nvPr/>
            </p:nvSpPr>
            <p:spPr bwMode="auto">
              <a:xfrm>
                <a:off x="2620"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6" name="Rectangle 229">
                <a:extLst>
                  <a:ext uri="{FF2B5EF4-FFF2-40B4-BE49-F238E27FC236}">
                    <a16:creationId xmlns:a16="http://schemas.microsoft.com/office/drawing/2014/main" id="{36DA3AE0-2401-96E6-C1CC-A72DDC1CD637}"/>
                  </a:ext>
                </a:extLst>
              </p:cNvPr>
              <p:cNvSpPr>
                <a:spLocks noChangeArrowheads="1"/>
              </p:cNvSpPr>
              <p:nvPr/>
            </p:nvSpPr>
            <p:spPr bwMode="auto">
              <a:xfrm>
                <a:off x="2835"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7" name="Rectangle 230">
                <a:extLst>
                  <a:ext uri="{FF2B5EF4-FFF2-40B4-BE49-F238E27FC236}">
                    <a16:creationId xmlns:a16="http://schemas.microsoft.com/office/drawing/2014/main" id="{7B8CE4C4-3468-7603-06A2-3C1B67FB359E}"/>
                  </a:ext>
                </a:extLst>
              </p:cNvPr>
              <p:cNvSpPr>
                <a:spLocks noChangeArrowheads="1"/>
              </p:cNvSpPr>
              <p:nvPr/>
            </p:nvSpPr>
            <p:spPr bwMode="auto">
              <a:xfrm>
                <a:off x="3270"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8" name="Rectangle 231">
                <a:extLst>
                  <a:ext uri="{FF2B5EF4-FFF2-40B4-BE49-F238E27FC236}">
                    <a16:creationId xmlns:a16="http://schemas.microsoft.com/office/drawing/2014/main" id="{E74CA87C-7E78-3DB9-A67B-82B40C3C56E9}"/>
                  </a:ext>
                </a:extLst>
              </p:cNvPr>
              <p:cNvSpPr>
                <a:spLocks noChangeArrowheads="1"/>
              </p:cNvSpPr>
              <p:nvPr/>
            </p:nvSpPr>
            <p:spPr bwMode="auto">
              <a:xfrm>
                <a:off x="3480"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9" name="Rectangle 232">
                <a:extLst>
                  <a:ext uri="{FF2B5EF4-FFF2-40B4-BE49-F238E27FC236}">
                    <a16:creationId xmlns:a16="http://schemas.microsoft.com/office/drawing/2014/main" id="{9ECBBA81-452C-EBC7-6301-2FD173805E32}"/>
                  </a:ext>
                </a:extLst>
              </p:cNvPr>
              <p:cNvSpPr>
                <a:spLocks noChangeArrowheads="1"/>
              </p:cNvSpPr>
              <p:nvPr/>
            </p:nvSpPr>
            <p:spPr bwMode="auto">
              <a:xfrm>
                <a:off x="1735" y="2351"/>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0" name="Rectangle 233">
                <a:extLst>
                  <a:ext uri="{FF2B5EF4-FFF2-40B4-BE49-F238E27FC236}">
                    <a16:creationId xmlns:a16="http://schemas.microsoft.com/office/drawing/2014/main" id="{C2150824-8998-812C-4CD8-52F2C30178FB}"/>
                  </a:ext>
                </a:extLst>
              </p:cNvPr>
              <p:cNvSpPr>
                <a:spLocks noChangeArrowheads="1"/>
              </p:cNvSpPr>
              <p:nvPr/>
            </p:nvSpPr>
            <p:spPr bwMode="auto">
              <a:xfrm>
                <a:off x="1952" y="2351"/>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1" name="Rectangle 234">
                <a:extLst>
                  <a:ext uri="{FF2B5EF4-FFF2-40B4-BE49-F238E27FC236}">
                    <a16:creationId xmlns:a16="http://schemas.microsoft.com/office/drawing/2014/main" id="{C6CCD012-8D00-913B-304B-A2545626E661}"/>
                  </a:ext>
                </a:extLst>
              </p:cNvPr>
              <p:cNvSpPr>
                <a:spLocks noChangeArrowheads="1"/>
              </p:cNvSpPr>
              <p:nvPr/>
            </p:nvSpPr>
            <p:spPr bwMode="auto">
              <a:xfrm>
                <a:off x="2169" y="2351"/>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2" name="Rectangle 235">
                <a:extLst>
                  <a:ext uri="{FF2B5EF4-FFF2-40B4-BE49-F238E27FC236}">
                    <a16:creationId xmlns:a16="http://schemas.microsoft.com/office/drawing/2014/main" id="{08712ED2-9F76-779C-7619-A2430252EC65}"/>
                  </a:ext>
                </a:extLst>
              </p:cNvPr>
              <p:cNvSpPr>
                <a:spLocks noChangeArrowheads="1"/>
              </p:cNvSpPr>
              <p:nvPr/>
            </p:nvSpPr>
            <p:spPr bwMode="auto">
              <a:xfrm>
                <a:off x="2404"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3" name="Rectangle 236">
                <a:extLst>
                  <a:ext uri="{FF2B5EF4-FFF2-40B4-BE49-F238E27FC236}">
                    <a16:creationId xmlns:a16="http://schemas.microsoft.com/office/drawing/2014/main" id="{1205D2D2-0F41-6A1A-264A-9369CAFC43DE}"/>
                  </a:ext>
                </a:extLst>
              </p:cNvPr>
              <p:cNvSpPr>
                <a:spLocks noChangeArrowheads="1"/>
              </p:cNvSpPr>
              <p:nvPr/>
            </p:nvSpPr>
            <p:spPr bwMode="auto">
              <a:xfrm>
                <a:off x="2620"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4" name="Rectangle 237">
                <a:extLst>
                  <a:ext uri="{FF2B5EF4-FFF2-40B4-BE49-F238E27FC236}">
                    <a16:creationId xmlns:a16="http://schemas.microsoft.com/office/drawing/2014/main" id="{5F355C2E-DE3C-1B43-8BAB-EF4B5113E159}"/>
                  </a:ext>
                </a:extLst>
              </p:cNvPr>
              <p:cNvSpPr>
                <a:spLocks noChangeArrowheads="1"/>
              </p:cNvSpPr>
              <p:nvPr/>
            </p:nvSpPr>
            <p:spPr bwMode="auto">
              <a:xfrm>
                <a:off x="2835"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5" name="Rectangle 238">
                <a:extLst>
                  <a:ext uri="{FF2B5EF4-FFF2-40B4-BE49-F238E27FC236}">
                    <a16:creationId xmlns:a16="http://schemas.microsoft.com/office/drawing/2014/main" id="{918D4FB8-71BF-5764-9557-049E5A72240C}"/>
                  </a:ext>
                </a:extLst>
              </p:cNvPr>
              <p:cNvSpPr>
                <a:spLocks noChangeArrowheads="1"/>
              </p:cNvSpPr>
              <p:nvPr/>
            </p:nvSpPr>
            <p:spPr bwMode="auto">
              <a:xfrm>
                <a:off x="3480"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6" name="Rectangle 239">
                <a:extLst>
                  <a:ext uri="{FF2B5EF4-FFF2-40B4-BE49-F238E27FC236}">
                    <a16:creationId xmlns:a16="http://schemas.microsoft.com/office/drawing/2014/main" id="{E6962241-004C-DE54-3F0D-B9F09B91DB28}"/>
                  </a:ext>
                </a:extLst>
              </p:cNvPr>
              <p:cNvSpPr>
                <a:spLocks noChangeArrowheads="1"/>
              </p:cNvSpPr>
              <p:nvPr/>
            </p:nvSpPr>
            <p:spPr bwMode="auto">
              <a:xfrm>
                <a:off x="3049"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7" name="Rectangle 240">
                <a:extLst>
                  <a:ext uri="{FF2B5EF4-FFF2-40B4-BE49-F238E27FC236}">
                    <a16:creationId xmlns:a16="http://schemas.microsoft.com/office/drawing/2014/main" id="{C4B29757-D956-C3BA-9387-827AA9034C11}"/>
                  </a:ext>
                </a:extLst>
              </p:cNvPr>
              <p:cNvSpPr>
                <a:spLocks noChangeArrowheads="1"/>
              </p:cNvSpPr>
              <p:nvPr/>
            </p:nvSpPr>
            <p:spPr bwMode="auto">
              <a:xfrm>
                <a:off x="3268"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8" name="Rectangle 241">
                <a:extLst>
                  <a:ext uri="{FF2B5EF4-FFF2-40B4-BE49-F238E27FC236}">
                    <a16:creationId xmlns:a16="http://schemas.microsoft.com/office/drawing/2014/main" id="{ADC7694C-371F-BE39-37BE-33FF35CF281F}"/>
                  </a:ext>
                </a:extLst>
              </p:cNvPr>
              <p:cNvSpPr>
                <a:spLocks noChangeArrowheads="1"/>
              </p:cNvSpPr>
              <p:nvPr/>
            </p:nvSpPr>
            <p:spPr bwMode="auto">
              <a:xfrm>
                <a:off x="1164" y="2201"/>
                <a:ext cx="4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9" name="Freeform 242">
                <a:extLst>
                  <a:ext uri="{FF2B5EF4-FFF2-40B4-BE49-F238E27FC236}">
                    <a16:creationId xmlns:a16="http://schemas.microsoft.com/office/drawing/2014/main" id="{5B05BF18-B7C7-CD6B-FDDC-A76280C3485A}"/>
                  </a:ext>
                </a:extLst>
              </p:cNvPr>
              <p:cNvSpPr>
                <a:spLocks/>
              </p:cNvSpPr>
              <p:nvPr/>
            </p:nvSpPr>
            <p:spPr bwMode="auto">
              <a:xfrm>
                <a:off x="1167" y="2301"/>
                <a:ext cx="44" cy="32"/>
              </a:xfrm>
              <a:custGeom>
                <a:avLst/>
                <a:gdLst>
                  <a:gd name="T0" fmla="*/ 10 w 86"/>
                  <a:gd name="T1" fmla="*/ 64 h 64"/>
                  <a:gd name="T2" fmla="*/ 10 w 86"/>
                  <a:gd name="T3" fmla="*/ 32 h 64"/>
                  <a:gd name="T4" fmla="*/ 10 w 86"/>
                  <a:gd name="T5" fmla="*/ 32 h 64"/>
                  <a:gd name="T6" fmla="*/ 11 w 86"/>
                  <a:gd name="T7" fmla="*/ 23 h 64"/>
                  <a:gd name="T8" fmla="*/ 11 w 86"/>
                  <a:gd name="T9" fmla="*/ 18 h 64"/>
                  <a:gd name="T10" fmla="*/ 11 w 86"/>
                  <a:gd name="T11" fmla="*/ 18 h 64"/>
                  <a:gd name="T12" fmla="*/ 15 w 86"/>
                  <a:gd name="T13" fmla="*/ 15 h 64"/>
                  <a:gd name="T14" fmla="*/ 18 w 86"/>
                  <a:gd name="T15" fmla="*/ 12 h 64"/>
                  <a:gd name="T16" fmla="*/ 18 w 86"/>
                  <a:gd name="T17" fmla="*/ 12 h 64"/>
                  <a:gd name="T18" fmla="*/ 22 w 86"/>
                  <a:gd name="T19" fmla="*/ 10 h 64"/>
                  <a:gd name="T20" fmla="*/ 27 w 86"/>
                  <a:gd name="T21" fmla="*/ 8 h 64"/>
                  <a:gd name="T22" fmla="*/ 27 w 86"/>
                  <a:gd name="T23" fmla="*/ 8 h 64"/>
                  <a:gd name="T24" fmla="*/ 32 w 86"/>
                  <a:gd name="T25" fmla="*/ 10 h 64"/>
                  <a:gd name="T26" fmla="*/ 35 w 86"/>
                  <a:gd name="T27" fmla="*/ 13 h 64"/>
                  <a:gd name="T28" fmla="*/ 35 w 86"/>
                  <a:gd name="T29" fmla="*/ 13 h 64"/>
                  <a:gd name="T30" fmla="*/ 37 w 86"/>
                  <a:gd name="T31" fmla="*/ 17 h 64"/>
                  <a:gd name="T32" fmla="*/ 37 w 86"/>
                  <a:gd name="T33" fmla="*/ 23 h 64"/>
                  <a:gd name="T34" fmla="*/ 37 w 86"/>
                  <a:gd name="T35" fmla="*/ 64 h 64"/>
                  <a:gd name="T36" fmla="*/ 47 w 86"/>
                  <a:gd name="T37" fmla="*/ 64 h 64"/>
                  <a:gd name="T38" fmla="*/ 47 w 86"/>
                  <a:gd name="T39" fmla="*/ 27 h 64"/>
                  <a:gd name="T40" fmla="*/ 47 w 86"/>
                  <a:gd name="T41" fmla="*/ 27 h 64"/>
                  <a:gd name="T42" fmla="*/ 49 w 86"/>
                  <a:gd name="T43" fmla="*/ 18 h 64"/>
                  <a:gd name="T44" fmla="*/ 52 w 86"/>
                  <a:gd name="T45" fmla="*/ 13 h 64"/>
                  <a:gd name="T46" fmla="*/ 52 w 86"/>
                  <a:gd name="T47" fmla="*/ 13 h 64"/>
                  <a:gd name="T48" fmla="*/ 57 w 86"/>
                  <a:gd name="T49" fmla="*/ 10 h 64"/>
                  <a:gd name="T50" fmla="*/ 64 w 86"/>
                  <a:gd name="T51" fmla="*/ 8 h 64"/>
                  <a:gd name="T52" fmla="*/ 64 w 86"/>
                  <a:gd name="T53" fmla="*/ 8 h 64"/>
                  <a:gd name="T54" fmla="*/ 69 w 86"/>
                  <a:gd name="T55" fmla="*/ 10 h 64"/>
                  <a:gd name="T56" fmla="*/ 69 w 86"/>
                  <a:gd name="T57" fmla="*/ 10 h 64"/>
                  <a:gd name="T58" fmla="*/ 74 w 86"/>
                  <a:gd name="T59" fmla="*/ 15 h 64"/>
                  <a:gd name="T60" fmla="*/ 74 w 86"/>
                  <a:gd name="T61" fmla="*/ 15 h 64"/>
                  <a:gd name="T62" fmla="*/ 74 w 86"/>
                  <a:gd name="T63" fmla="*/ 25 h 64"/>
                  <a:gd name="T64" fmla="*/ 74 w 86"/>
                  <a:gd name="T65" fmla="*/ 64 h 64"/>
                  <a:gd name="T66" fmla="*/ 86 w 86"/>
                  <a:gd name="T67" fmla="*/ 64 h 64"/>
                  <a:gd name="T68" fmla="*/ 86 w 86"/>
                  <a:gd name="T69" fmla="*/ 20 h 64"/>
                  <a:gd name="T70" fmla="*/ 86 w 86"/>
                  <a:gd name="T71" fmla="*/ 20 h 64"/>
                  <a:gd name="T72" fmla="*/ 85 w 86"/>
                  <a:gd name="T73" fmla="*/ 12 h 64"/>
                  <a:gd name="T74" fmla="*/ 81 w 86"/>
                  <a:gd name="T75" fmla="*/ 5 h 64"/>
                  <a:gd name="T76" fmla="*/ 81 w 86"/>
                  <a:gd name="T77" fmla="*/ 5 h 64"/>
                  <a:gd name="T78" fmla="*/ 74 w 86"/>
                  <a:gd name="T79" fmla="*/ 1 h 64"/>
                  <a:gd name="T80" fmla="*/ 66 w 86"/>
                  <a:gd name="T81" fmla="*/ 0 h 64"/>
                  <a:gd name="T82" fmla="*/ 66 w 86"/>
                  <a:gd name="T83" fmla="*/ 0 h 64"/>
                  <a:gd name="T84" fmla="*/ 61 w 86"/>
                  <a:gd name="T85" fmla="*/ 0 h 64"/>
                  <a:gd name="T86" fmla="*/ 56 w 86"/>
                  <a:gd name="T87" fmla="*/ 3 h 64"/>
                  <a:gd name="T88" fmla="*/ 51 w 86"/>
                  <a:gd name="T89" fmla="*/ 6 h 64"/>
                  <a:gd name="T90" fmla="*/ 46 w 86"/>
                  <a:gd name="T91" fmla="*/ 10 h 64"/>
                  <a:gd name="T92" fmla="*/ 46 w 86"/>
                  <a:gd name="T93" fmla="*/ 10 h 64"/>
                  <a:gd name="T94" fmla="*/ 44 w 86"/>
                  <a:gd name="T95" fmla="*/ 6 h 64"/>
                  <a:gd name="T96" fmla="*/ 40 w 86"/>
                  <a:gd name="T97" fmla="*/ 3 h 64"/>
                  <a:gd name="T98" fmla="*/ 40 w 86"/>
                  <a:gd name="T99" fmla="*/ 3 h 64"/>
                  <a:gd name="T100" fmla="*/ 35 w 86"/>
                  <a:gd name="T101" fmla="*/ 0 h 64"/>
                  <a:gd name="T102" fmla="*/ 28 w 86"/>
                  <a:gd name="T103" fmla="*/ 0 h 64"/>
                  <a:gd name="T104" fmla="*/ 28 w 86"/>
                  <a:gd name="T105" fmla="*/ 0 h 64"/>
                  <a:gd name="T106" fmla="*/ 22 w 86"/>
                  <a:gd name="T107" fmla="*/ 0 h 64"/>
                  <a:gd name="T108" fmla="*/ 17 w 86"/>
                  <a:gd name="T109" fmla="*/ 3 h 64"/>
                  <a:gd name="T110" fmla="*/ 17 w 86"/>
                  <a:gd name="T111" fmla="*/ 3 h 64"/>
                  <a:gd name="T112" fmla="*/ 13 w 86"/>
                  <a:gd name="T113" fmla="*/ 6 h 64"/>
                  <a:gd name="T114" fmla="*/ 10 w 86"/>
                  <a:gd name="T115" fmla="*/ 10 h 64"/>
                  <a:gd name="T116" fmla="*/ 10 w 86"/>
                  <a:gd name="T117" fmla="*/ 1 h 64"/>
                  <a:gd name="T118" fmla="*/ 0 w 86"/>
                  <a:gd name="T119" fmla="*/ 1 h 64"/>
                  <a:gd name="T120" fmla="*/ 0 w 86"/>
                  <a:gd name="T121" fmla="*/ 64 h 64"/>
                  <a:gd name="T122" fmla="*/ 10 w 86"/>
                  <a:gd name="T123" fmla="*/ 64 h 64"/>
                  <a:gd name="T124" fmla="*/ 10 w 86"/>
                  <a:gd name="T1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 h="64">
                    <a:moveTo>
                      <a:pt x="10" y="64"/>
                    </a:moveTo>
                    <a:lnTo>
                      <a:pt x="10" y="32"/>
                    </a:lnTo>
                    <a:lnTo>
                      <a:pt x="10" y="32"/>
                    </a:lnTo>
                    <a:lnTo>
                      <a:pt x="11" y="23"/>
                    </a:lnTo>
                    <a:lnTo>
                      <a:pt x="11" y="18"/>
                    </a:lnTo>
                    <a:lnTo>
                      <a:pt x="11" y="18"/>
                    </a:lnTo>
                    <a:lnTo>
                      <a:pt x="15" y="15"/>
                    </a:lnTo>
                    <a:lnTo>
                      <a:pt x="18" y="12"/>
                    </a:lnTo>
                    <a:lnTo>
                      <a:pt x="18" y="12"/>
                    </a:lnTo>
                    <a:lnTo>
                      <a:pt x="22" y="10"/>
                    </a:lnTo>
                    <a:lnTo>
                      <a:pt x="27" y="8"/>
                    </a:lnTo>
                    <a:lnTo>
                      <a:pt x="27" y="8"/>
                    </a:lnTo>
                    <a:lnTo>
                      <a:pt x="32" y="10"/>
                    </a:lnTo>
                    <a:lnTo>
                      <a:pt x="35" y="13"/>
                    </a:lnTo>
                    <a:lnTo>
                      <a:pt x="35" y="13"/>
                    </a:lnTo>
                    <a:lnTo>
                      <a:pt x="37" y="17"/>
                    </a:lnTo>
                    <a:lnTo>
                      <a:pt x="37" y="23"/>
                    </a:lnTo>
                    <a:lnTo>
                      <a:pt x="37" y="64"/>
                    </a:lnTo>
                    <a:lnTo>
                      <a:pt x="47" y="64"/>
                    </a:lnTo>
                    <a:lnTo>
                      <a:pt x="47" y="27"/>
                    </a:lnTo>
                    <a:lnTo>
                      <a:pt x="47" y="27"/>
                    </a:lnTo>
                    <a:lnTo>
                      <a:pt x="49" y="18"/>
                    </a:lnTo>
                    <a:lnTo>
                      <a:pt x="52" y="13"/>
                    </a:lnTo>
                    <a:lnTo>
                      <a:pt x="52" y="13"/>
                    </a:lnTo>
                    <a:lnTo>
                      <a:pt x="57" y="10"/>
                    </a:lnTo>
                    <a:lnTo>
                      <a:pt x="64" y="8"/>
                    </a:lnTo>
                    <a:lnTo>
                      <a:pt x="64" y="8"/>
                    </a:lnTo>
                    <a:lnTo>
                      <a:pt x="69" y="10"/>
                    </a:lnTo>
                    <a:lnTo>
                      <a:pt x="69" y="10"/>
                    </a:lnTo>
                    <a:lnTo>
                      <a:pt x="74" y="15"/>
                    </a:lnTo>
                    <a:lnTo>
                      <a:pt x="74" y="15"/>
                    </a:lnTo>
                    <a:lnTo>
                      <a:pt x="74" y="25"/>
                    </a:lnTo>
                    <a:lnTo>
                      <a:pt x="74" y="64"/>
                    </a:lnTo>
                    <a:lnTo>
                      <a:pt x="86" y="64"/>
                    </a:lnTo>
                    <a:lnTo>
                      <a:pt x="86" y="20"/>
                    </a:lnTo>
                    <a:lnTo>
                      <a:pt x="86" y="20"/>
                    </a:lnTo>
                    <a:lnTo>
                      <a:pt x="85" y="12"/>
                    </a:lnTo>
                    <a:lnTo>
                      <a:pt x="81" y="5"/>
                    </a:lnTo>
                    <a:lnTo>
                      <a:pt x="81" y="5"/>
                    </a:lnTo>
                    <a:lnTo>
                      <a:pt x="74" y="1"/>
                    </a:lnTo>
                    <a:lnTo>
                      <a:pt x="66" y="0"/>
                    </a:lnTo>
                    <a:lnTo>
                      <a:pt x="66" y="0"/>
                    </a:lnTo>
                    <a:lnTo>
                      <a:pt x="61" y="0"/>
                    </a:lnTo>
                    <a:lnTo>
                      <a:pt x="56" y="3"/>
                    </a:lnTo>
                    <a:lnTo>
                      <a:pt x="51" y="6"/>
                    </a:lnTo>
                    <a:lnTo>
                      <a:pt x="46" y="10"/>
                    </a:lnTo>
                    <a:lnTo>
                      <a:pt x="46" y="10"/>
                    </a:lnTo>
                    <a:lnTo>
                      <a:pt x="44" y="6"/>
                    </a:lnTo>
                    <a:lnTo>
                      <a:pt x="40" y="3"/>
                    </a:lnTo>
                    <a:lnTo>
                      <a:pt x="40" y="3"/>
                    </a:lnTo>
                    <a:lnTo>
                      <a:pt x="35" y="0"/>
                    </a:lnTo>
                    <a:lnTo>
                      <a:pt x="28" y="0"/>
                    </a:lnTo>
                    <a:lnTo>
                      <a:pt x="28" y="0"/>
                    </a:lnTo>
                    <a:lnTo>
                      <a:pt x="22" y="0"/>
                    </a:lnTo>
                    <a:lnTo>
                      <a:pt x="17" y="3"/>
                    </a:lnTo>
                    <a:lnTo>
                      <a:pt x="17" y="3"/>
                    </a:lnTo>
                    <a:lnTo>
                      <a:pt x="13" y="6"/>
                    </a:lnTo>
                    <a:lnTo>
                      <a:pt x="10" y="10"/>
                    </a:lnTo>
                    <a:lnTo>
                      <a:pt x="10" y="1"/>
                    </a:lnTo>
                    <a:lnTo>
                      <a:pt x="0" y="1"/>
                    </a:lnTo>
                    <a:lnTo>
                      <a:pt x="0" y="64"/>
                    </a:lnTo>
                    <a:lnTo>
                      <a:pt x="10" y="64"/>
                    </a:lnTo>
                    <a:lnTo>
                      <a:pt x="10" y="64"/>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0" name="Freeform 243">
                <a:extLst>
                  <a:ext uri="{FF2B5EF4-FFF2-40B4-BE49-F238E27FC236}">
                    <a16:creationId xmlns:a16="http://schemas.microsoft.com/office/drawing/2014/main" id="{5F5B6F90-651F-24DD-BE20-1555910646DD}"/>
                  </a:ext>
                </a:extLst>
              </p:cNvPr>
              <p:cNvSpPr>
                <a:spLocks noEditPoints="1"/>
              </p:cNvSpPr>
              <p:nvPr/>
            </p:nvSpPr>
            <p:spPr bwMode="auto">
              <a:xfrm>
                <a:off x="1217" y="2301"/>
                <a:ext cx="29" cy="33"/>
              </a:xfrm>
              <a:custGeom>
                <a:avLst/>
                <a:gdLst>
                  <a:gd name="T0" fmla="*/ 41 w 58"/>
                  <a:gd name="T1" fmla="*/ 54 h 66"/>
                  <a:gd name="T2" fmla="*/ 31 w 58"/>
                  <a:gd name="T3" fmla="*/ 58 h 66"/>
                  <a:gd name="T4" fmla="*/ 22 w 58"/>
                  <a:gd name="T5" fmla="*/ 56 h 66"/>
                  <a:gd name="T6" fmla="*/ 17 w 58"/>
                  <a:gd name="T7" fmla="*/ 51 h 66"/>
                  <a:gd name="T8" fmla="*/ 11 w 58"/>
                  <a:gd name="T9" fmla="*/ 35 h 66"/>
                  <a:gd name="T10" fmla="*/ 58 w 58"/>
                  <a:gd name="T11" fmla="*/ 35 h 66"/>
                  <a:gd name="T12" fmla="*/ 58 w 58"/>
                  <a:gd name="T13" fmla="*/ 32 h 66"/>
                  <a:gd name="T14" fmla="*/ 57 w 58"/>
                  <a:gd name="T15" fmla="*/ 18 h 66"/>
                  <a:gd name="T16" fmla="*/ 50 w 58"/>
                  <a:gd name="T17" fmla="*/ 8 h 66"/>
                  <a:gd name="T18" fmla="*/ 46 w 58"/>
                  <a:gd name="T19" fmla="*/ 5 h 66"/>
                  <a:gd name="T20" fmla="*/ 36 w 58"/>
                  <a:gd name="T21" fmla="*/ 0 h 66"/>
                  <a:gd name="T22" fmla="*/ 29 w 58"/>
                  <a:gd name="T23" fmla="*/ 0 h 66"/>
                  <a:gd name="T24" fmla="*/ 17 w 58"/>
                  <a:gd name="T25" fmla="*/ 1 h 66"/>
                  <a:gd name="T26" fmla="*/ 9 w 58"/>
                  <a:gd name="T27" fmla="*/ 8 h 66"/>
                  <a:gd name="T28" fmla="*/ 5 w 58"/>
                  <a:gd name="T29" fmla="*/ 13 h 66"/>
                  <a:gd name="T30" fmla="*/ 0 w 58"/>
                  <a:gd name="T31" fmla="*/ 25 h 66"/>
                  <a:gd name="T32" fmla="*/ 0 w 58"/>
                  <a:gd name="T33" fmla="*/ 34 h 66"/>
                  <a:gd name="T34" fmla="*/ 2 w 58"/>
                  <a:gd name="T35" fmla="*/ 47 h 66"/>
                  <a:gd name="T36" fmla="*/ 9 w 58"/>
                  <a:gd name="T37" fmla="*/ 58 h 66"/>
                  <a:gd name="T38" fmla="*/ 12 w 58"/>
                  <a:gd name="T39" fmla="*/ 61 h 66"/>
                  <a:gd name="T40" fmla="*/ 24 w 58"/>
                  <a:gd name="T41" fmla="*/ 66 h 66"/>
                  <a:gd name="T42" fmla="*/ 31 w 58"/>
                  <a:gd name="T43" fmla="*/ 66 h 66"/>
                  <a:gd name="T44" fmla="*/ 48 w 58"/>
                  <a:gd name="T45" fmla="*/ 61 h 66"/>
                  <a:gd name="T46" fmla="*/ 55 w 58"/>
                  <a:gd name="T47" fmla="*/ 54 h 66"/>
                  <a:gd name="T48" fmla="*/ 46 w 58"/>
                  <a:gd name="T49" fmla="*/ 44 h 66"/>
                  <a:gd name="T50" fmla="*/ 45 w 58"/>
                  <a:gd name="T51" fmla="*/ 51 h 66"/>
                  <a:gd name="T52" fmla="*/ 41 w 58"/>
                  <a:gd name="T53" fmla="*/ 54 h 66"/>
                  <a:gd name="T54" fmla="*/ 17 w 58"/>
                  <a:gd name="T55" fmla="*/ 13 h 66"/>
                  <a:gd name="T56" fmla="*/ 29 w 58"/>
                  <a:gd name="T57" fmla="*/ 8 h 66"/>
                  <a:gd name="T58" fmla="*/ 38 w 58"/>
                  <a:gd name="T59" fmla="*/ 10 h 66"/>
                  <a:gd name="T60" fmla="*/ 43 w 58"/>
                  <a:gd name="T61" fmla="*/ 15 h 66"/>
                  <a:gd name="T62" fmla="*/ 48 w 58"/>
                  <a:gd name="T63" fmla="*/ 27 h 66"/>
                  <a:gd name="T64" fmla="*/ 12 w 58"/>
                  <a:gd name="T65" fmla="*/ 27 h 66"/>
                  <a:gd name="T66" fmla="*/ 17 w 58"/>
                  <a:gd name="T6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66">
                    <a:moveTo>
                      <a:pt x="41" y="54"/>
                    </a:moveTo>
                    <a:lnTo>
                      <a:pt x="41" y="54"/>
                    </a:lnTo>
                    <a:lnTo>
                      <a:pt x="36" y="56"/>
                    </a:lnTo>
                    <a:lnTo>
                      <a:pt x="31" y="58"/>
                    </a:lnTo>
                    <a:lnTo>
                      <a:pt x="31" y="58"/>
                    </a:lnTo>
                    <a:lnTo>
                      <a:pt x="22" y="56"/>
                    </a:lnTo>
                    <a:lnTo>
                      <a:pt x="17" y="51"/>
                    </a:lnTo>
                    <a:lnTo>
                      <a:pt x="17" y="51"/>
                    </a:lnTo>
                    <a:lnTo>
                      <a:pt x="12" y="44"/>
                    </a:lnTo>
                    <a:lnTo>
                      <a:pt x="11" y="35"/>
                    </a:lnTo>
                    <a:lnTo>
                      <a:pt x="58" y="35"/>
                    </a:lnTo>
                    <a:lnTo>
                      <a:pt x="58" y="35"/>
                    </a:lnTo>
                    <a:lnTo>
                      <a:pt x="58" y="32"/>
                    </a:lnTo>
                    <a:lnTo>
                      <a:pt x="58" y="32"/>
                    </a:lnTo>
                    <a:lnTo>
                      <a:pt x="58" y="25"/>
                    </a:lnTo>
                    <a:lnTo>
                      <a:pt x="57" y="18"/>
                    </a:lnTo>
                    <a:lnTo>
                      <a:pt x="55" y="13"/>
                    </a:lnTo>
                    <a:lnTo>
                      <a:pt x="50" y="8"/>
                    </a:lnTo>
                    <a:lnTo>
                      <a:pt x="50" y="8"/>
                    </a:lnTo>
                    <a:lnTo>
                      <a:pt x="46" y="5"/>
                    </a:lnTo>
                    <a:lnTo>
                      <a:pt x="41" y="1"/>
                    </a:lnTo>
                    <a:lnTo>
                      <a:pt x="36" y="0"/>
                    </a:lnTo>
                    <a:lnTo>
                      <a:pt x="29" y="0"/>
                    </a:lnTo>
                    <a:lnTo>
                      <a:pt x="29" y="0"/>
                    </a:lnTo>
                    <a:lnTo>
                      <a:pt x="24" y="0"/>
                    </a:lnTo>
                    <a:lnTo>
                      <a:pt x="17" y="1"/>
                    </a:lnTo>
                    <a:lnTo>
                      <a:pt x="12" y="5"/>
                    </a:lnTo>
                    <a:lnTo>
                      <a:pt x="9" y="8"/>
                    </a:lnTo>
                    <a:lnTo>
                      <a:pt x="9" y="8"/>
                    </a:lnTo>
                    <a:lnTo>
                      <a:pt x="5" y="13"/>
                    </a:lnTo>
                    <a:lnTo>
                      <a:pt x="2" y="18"/>
                    </a:lnTo>
                    <a:lnTo>
                      <a:pt x="0" y="25"/>
                    </a:lnTo>
                    <a:lnTo>
                      <a:pt x="0" y="34"/>
                    </a:lnTo>
                    <a:lnTo>
                      <a:pt x="0" y="34"/>
                    </a:lnTo>
                    <a:lnTo>
                      <a:pt x="0" y="40"/>
                    </a:lnTo>
                    <a:lnTo>
                      <a:pt x="2" y="47"/>
                    </a:lnTo>
                    <a:lnTo>
                      <a:pt x="5" y="52"/>
                    </a:lnTo>
                    <a:lnTo>
                      <a:pt x="9" y="58"/>
                    </a:lnTo>
                    <a:lnTo>
                      <a:pt x="9" y="58"/>
                    </a:lnTo>
                    <a:lnTo>
                      <a:pt x="12" y="61"/>
                    </a:lnTo>
                    <a:lnTo>
                      <a:pt x="17" y="64"/>
                    </a:lnTo>
                    <a:lnTo>
                      <a:pt x="24" y="66"/>
                    </a:lnTo>
                    <a:lnTo>
                      <a:pt x="31" y="66"/>
                    </a:lnTo>
                    <a:lnTo>
                      <a:pt x="31" y="66"/>
                    </a:lnTo>
                    <a:lnTo>
                      <a:pt x="41" y="64"/>
                    </a:lnTo>
                    <a:lnTo>
                      <a:pt x="48" y="61"/>
                    </a:lnTo>
                    <a:lnTo>
                      <a:pt x="48" y="61"/>
                    </a:lnTo>
                    <a:lnTo>
                      <a:pt x="55" y="54"/>
                    </a:lnTo>
                    <a:lnTo>
                      <a:pt x="58" y="46"/>
                    </a:lnTo>
                    <a:lnTo>
                      <a:pt x="46" y="44"/>
                    </a:lnTo>
                    <a:lnTo>
                      <a:pt x="46" y="44"/>
                    </a:lnTo>
                    <a:lnTo>
                      <a:pt x="45" y="51"/>
                    </a:lnTo>
                    <a:lnTo>
                      <a:pt x="41" y="54"/>
                    </a:lnTo>
                    <a:lnTo>
                      <a:pt x="41" y="54"/>
                    </a:lnTo>
                    <a:close/>
                    <a:moveTo>
                      <a:pt x="17" y="13"/>
                    </a:moveTo>
                    <a:lnTo>
                      <a:pt x="17" y="13"/>
                    </a:lnTo>
                    <a:lnTo>
                      <a:pt x="22" y="10"/>
                    </a:lnTo>
                    <a:lnTo>
                      <a:pt x="29" y="8"/>
                    </a:lnTo>
                    <a:lnTo>
                      <a:pt x="29" y="8"/>
                    </a:lnTo>
                    <a:lnTo>
                      <a:pt x="38" y="10"/>
                    </a:lnTo>
                    <a:lnTo>
                      <a:pt x="43" y="15"/>
                    </a:lnTo>
                    <a:lnTo>
                      <a:pt x="43" y="15"/>
                    </a:lnTo>
                    <a:lnTo>
                      <a:pt x="46" y="20"/>
                    </a:lnTo>
                    <a:lnTo>
                      <a:pt x="48" y="27"/>
                    </a:lnTo>
                    <a:lnTo>
                      <a:pt x="12" y="27"/>
                    </a:lnTo>
                    <a:lnTo>
                      <a:pt x="12" y="27"/>
                    </a:lnTo>
                    <a:lnTo>
                      <a:pt x="14" y="18"/>
                    </a:lnTo>
                    <a:lnTo>
                      <a:pt x="17" y="13"/>
                    </a:lnTo>
                    <a:lnTo>
                      <a:pt x="17" y="13"/>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1" name="Freeform 244">
                <a:extLst>
                  <a:ext uri="{FF2B5EF4-FFF2-40B4-BE49-F238E27FC236}">
                    <a16:creationId xmlns:a16="http://schemas.microsoft.com/office/drawing/2014/main" id="{A947EFCF-BF50-3F59-0096-136520F120D0}"/>
                  </a:ext>
                </a:extLst>
              </p:cNvPr>
              <p:cNvSpPr>
                <a:spLocks noEditPoints="1"/>
              </p:cNvSpPr>
              <p:nvPr/>
            </p:nvSpPr>
            <p:spPr bwMode="auto">
              <a:xfrm>
                <a:off x="1251" y="2301"/>
                <a:ext cx="29" cy="33"/>
              </a:xfrm>
              <a:custGeom>
                <a:avLst/>
                <a:gdLst>
                  <a:gd name="T0" fmla="*/ 58 w 58"/>
                  <a:gd name="T1" fmla="*/ 64 h 66"/>
                  <a:gd name="T2" fmla="*/ 57 w 58"/>
                  <a:gd name="T3" fmla="*/ 58 h 66"/>
                  <a:gd name="T4" fmla="*/ 55 w 58"/>
                  <a:gd name="T5" fmla="*/ 37 h 66"/>
                  <a:gd name="T6" fmla="*/ 55 w 58"/>
                  <a:gd name="T7" fmla="*/ 23 h 66"/>
                  <a:gd name="T8" fmla="*/ 55 w 58"/>
                  <a:gd name="T9" fmla="*/ 13 h 66"/>
                  <a:gd name="T10" fmla="*/ 52 w 58"/>
                  <a:gd name="T11" fmla="*/ 6 h 66"/>
                  <a:gd name="T12" fmla="*/ 45 w 58"/>
                  <a:gd name="T13" fmla="*/ 1 h 66"/>
                  <a:gd name="T14" fmla="*/ 38 w 58"/>
                  <a:gd name="T15" fmla="*/ 0 h 66"/>
                  <a:gd name="T16" fmla="*/ 31 w 58"/>
                  <a:gd name="T17" fmla="*/ 0 h 66"/>
                  <a:gd name="T18" fmla="*/ 16 w 58"/>
                  <a:gd name="T19" fmla="*/ 1 h 66"/>
                  <a:gd name="T20" fmla="*/ 11 w 58"/>
                  <a:gd name="T21" fmla="*/ 5 h 66"/>
                  <a:gd name="T22" fmla="*/ 7 w 58"/>
                  <a:gd name="T23" fmla="*/ 8 h 66"/>
                  <a:gd name="T24" fmla="*/ 2 w 58"/>
                  <a:gd name="T25" fmla="*/ 18 h 66"/>
                  <a:gd name="T26" fmla="*/ 12 w 58"/>
                  <a:gd name="T27" fmla="*/ 20 h 66"/>
                  <a:gd name="T28" fmla="*/ 18 w 58"/>
                  <a:gd name="T29" fmla="*/ 12 h 66"/>
                  <a:gd name="T30" fmla="*/ 23 w 58"/>
                  <a:gd name="T31" fmla="*/ 10 h 66"/>
                  <a:gd name="T32" fmla="*/ 29 w 58"/>
                  <a:gd name="T33" fmla="*/ 8 h 66"/>
                  <a:gd name="T34" fmla="*/ 41 w 58"/>
                  <a:gd name="T35" fmla="*/ 12 h 66"/>
                  <a:gd name="T36" fmla="*/ 43 w 58"/>
                  <a:gd name="T37" fmla="*/ 15 h 66"/>
                  <a:gd name="T38" fmla="*/ 45 w 58"/>
                  <a:gd name="T39" fmla="*/ 22 h 66"/>
                  <a:gd name="T40" fmla="*/ 45 w 58"/>
                  <a:gd name="T41" fmla="*/ 23 h 66"/>
                  <a:gd name="T42" fmla="*/ 26 w 58"/>
                  <a:gd name="T43" fmla="*/ 29 h 66"/>
                  <a:gd name="T44" fmla="*/ 16 w 58"/>
                  <a:gd name="T45" fmla="*/ 30 h 66"/>
                  <a:gd name="T46" fmla="*/ 7 w 58"/>
                  <a:gd name="T47" fmla="*/ 34 h 66"/>
                  <a:gd name="T48" fmla="*/ 2 w 58"/>
                  <a:gd name="T49" fmla="*/ 39 h 66"/>
                  <a:gd name="T50" fmla="*/ 0 w 58"/>
                  <a:gd name="T51" fmla="*/ 47 h 66"/>
                  <a:gd name="T52" fmla="*/ 2 w 58"/>
                  <a:gd name="T53" fmla="*/ 56 h 66"/>
                  <a:gd name="T54" fmla="*/ 6 w 58"/>
                  <a:gd name="T55" fmla="*/ 61 h 66"/>
                  <a:gd name="T56" fmla="*/ 23 w 58"/>
                  <a:gd name="T57" fmla="*/ 66 h 66"/>
                  <a:gd name="T58" fmla="*/ 28 w 58"/>
                  <a:gd name="T59" fmla="*/ 66 h 66"/>
                  <a:gd name="T60" fmla="*/ 35 w 58"/>
                  <a:gd name="T61" fmla="*/ 64 h 66"/>
                  <a:gd name="T62" fmla="*/ 45 w 58"/>
                  <a:gd name="T63" fmla="*/ 56 h 66"/>
                  <a:gd name="T64" fmla="*/ 48 w 58"/>
                  <a:gd name="T65" fmla="*/ 64 h 66"/>
                  <a:gd name="T66" fmla="*/ 48 w 58"/>
                  <a:gd name="T67" fmla="*/ 64 h 66"/>
                  <a:gd name="T68" fmla="*/ 45 w 58"/>
                  <a:gd name="T69" fmla="*/ 37 h 66"/>
                  <a:gd name="T70" fmla="*/ 43 w 58"/>
                  <a:gd name="T71" fmla="*/ 47 h 66"/>
                  <a:gd name="T72" fmla="*/ 40 w 58"/>
                  <a:gd name="T73" fmla="*/ 51 h 66"/>
                  <a:gd name="T74" fmla="*/ 36 w 58"/>
                  <a:gd name="T75" fmla="*/ 54 h 66"/>
                  <a:gd name="T76" fmla="*/ 24 w 58"/>
                  <a:gd name="T77" fmla="*/ 58 h 66"/>
                  <a:gd name="T78" fmla="*/ 19 w 58"/>
                  <a:gd name="T79" fmla="*/ 58 h 66"/>
                  <a:gd name="T80" fmla="*/ 14 w 58"/>
                  <a:gd name="T81" fmla="*/ 54 h 66"/>
                  <a:gd name="T82" fmla="*/ 12 w 58"/>
                  <a:gd name="T83" fmla="*/ 47 h 66"/>
                  <a:gd name="T84" fmla="*/ 12 w 58"/>
                  <a:gd name="T85" fmla="*/ 42 h 66"/>
                  <a:gd name="T86" fmla="*/ 18 w 58"/>
                  <a:gd name="T87" fmla="*/ 39 h 66"/>
                  <a:gd name="T88" fmla="*/ 26 w 58"/>
                  <a:gd name="T89" fmla="*/ 37 h 66"/>
                  <a:gd name="T90" fmla="*/ 45 w 58"/>
                  <a:gd name="T91" fmla="*/ 32 h 66"/>
                  <a:gd name="T92" fmla="*/ 45 w 58"/>
                  <a:gd name="T93"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6">
                    <a:moveTo>
                      <a:pt x="48" y="64"/>
                    </a:moveTo>
                    <a:lnTo>
                      <a:pt x="58" y="64"/>
                    </a:lnTo>
                    <a:lnTo>
                      <a:pt x="58" y="64"/>
                    </a:lnTo>
                    <a:lnTo>
                      <a:pt x="57" y="58"/>
                    </a:lnTo>
                    <a:lnTo>
                      <a:pt x="57" y="58"/>
                    </a:lnTo>
                    <a:lnTo>
                      <a:pt x="55" y="37"/>
                    </a:lnTo>
                    <a:lnTo>
                      <a:pt x="55" y="23"/>
                    </a:lnTo>
                    <a:lnTo>
                      <a:pt x="55" y="23"/>
                    </a:lnTo>
                    <a:lnTo>
                      <a:pt x="55" y="13"/>
                    </a:lnTo>
                    <a:lnTo>
                      <a:pt x="55" y="13"/>
                    </a:lnTo>
                    <a:lnTo>
                      <a:pt x="52" y="6"/>
                    </a:lnTo>
                    <a:lnTo>
                      <a:pt x="52" y="6"/>
                    </a:lnTo>
                    <a:lnTo>
                      <a:pt x="48" y="3"/>
                    </a:lnTo>
                    <a:lnTo>
                      <a:pt x="45" y="1"/>
                    </a:lnTo>
                    <a:lnTo>
                      <a:pt x="45" y="1"/>
                    </a:lnTo>
                    <a:lnTo>
                      <a:pt x="38" y="0"/>
                    </a:lnTo>
                    <a:lnTo>
                      <a:pt x="31" y="0"/>
                    </a:lnTo>
                    <a:lnTo>
                      <a:pt x="31" y="0"/>
                    </a:lnTo>
                    <a:lnTo>
                      <a:pt x="23" y="0"/>
                    </a:lnTo>
                    <a:lnTo>
                      <a:pt x="16" y="1"/>
                    </a:lnTo>
                    <a:lnTo>
                      <a:pt x="16" y="1"/>
                    </a:lnTo>
                    <a:lnTo>
                      <a:pt x="11" y="5"/>
                    </a:lnTo>
                    <a:lnTo>
                      <a:pt x="7" y="8"/>
                    </a:lnTo>
                    <a:lnTo>
                      <a:pt x="7" y="8"/>
                    </a:lnTo>
                    <a:lnTo>
                      <a:pt x="4" y="13"/>
                    </a:lnTo>
                    <a:lnTo>
                      <a:pt x="2" y="18"/>
                    </a:lnTo>
                    <a:lnTo>
                      <a:pt x="12" y="20"/>
                    </a:lnTo>
                    <a:lnTo>
                      <a:pt x="12" y="20"/>
                    </a:lnTo>
                    <a:lnTo>
                      <a:pt x="14" y="15"/>
                    </a:lnTo>
                    <a:lnTo>
                      <a:pt x="18" y="12"/>
                    </a:lnTo>
                    <a:lnTo>
                      <a:pt x="18" y="12"/>
                    </a:lnTo>
                    <a:lnTo>
                      <a:pt x="23" y="10"/>
                    </a:lnTo>
                    <a:lnTo>
                      <a:pt x="29" y="8"/>
                    </a:lnTo>
                    <a:lnTo>
                      <a:pt x="29" y="8"/>
                    </a:lnTo>
                    <a:lnTo>
                      <a:pt x="36" y="10"/>
                    </a:lnTo>
                    <a:lnTo>
                      <a:pt x="41" y="12"/>
                    </a:lnTo>
                    <a:lnTo>
                      <a:pt x="41" y="12"/>
                    </a:lnTo>
                    <a:lnTo>
                      <a:pt x="43" y="15"/>
                    </a:lnTo>
                    <a:lnTo>
                      <a:pt x="45" y="22"/>
                    </a:lnTo>
                    <a:lnTo>
                      <a:pt x="45" y="22"/>
                    </a:lnTo>
                    <a:lnTo>
                      <a:pt x="45" y="23"/>
                    </a:lnTo>
                    <a:lnTo>
                      <a:pt x="45" y="23"/>
                    </a:lnTo>
                    <a:lnTo>
                      <a:pt x="26" y="29"/>
                    </a:lnTo>
                    <a:lnTo>
                      <a:pt x="26" y="29"/>
                    </a:lnTo>
                    <a:lnTo>
                      <a:pt x="16" y="30"/>
                    </a:lnTo>
                    <a:lnTo>
                      <a:pt x="16" y="30"/>
                    </a:lnTo>
                    <a:lnTo>
                      <a:pt x="7" y="34"/>
                    </a:lnTo>
                    <a:lnTo>
                      <a:pt x="7" y="34"/>
                    </a:lnTo>
                    <a:lnTo>
                      <a:pt x="2" y="39"/>
                    </a:lnTo>
                    <a:lnTo>
                      <a:pt x="2" y="39"/>
                    </a:lnTo>
                    <a:lnTo>
                      <a:pt x="0" y="44"/>
                    </a:lnTo>
                    <a:lnTo>
                      <a:pt x="0" y="47"/>
                    </a:lnTo>
                    <a:lnTo>
                      <a:pt x="0" y="47"/>
                    </a:lnTo>
                    <a:lnTo>
                      <a:pt x="2" y="56"/>
                    </a:lnTo>
                    <a:lnTo>
                      <a:pt x="6" y="61"/>
                    </a:lnTo>
                    <a:lnTo>
                      <a:pt x="6" y="61"/>
                    </a:lnTo>
                    <a:lnTo>
                      <a:pt x="12" y="64"/>
                    </a:lnTo>
                    <a:lnTo>
                      <a:pt x="23" y="66"/>
                    </a:lnTo>
                    <a:lnTo>
                      <a:pt x="23" y="66"/>
                    </a:lnTo>
                    <a:lnTo>
                      <a:pt x="28" y="66"/>
                    </a:lnTo>
                    <a:lnTo>
                      <a:pt x="35" y="64"/>
                    </a:lnTo>
                    <a:lnTo>
                      <a:pt x="35" y="64"/>
                    </a:lnTo>
                    <a:lnTo>
                      <a:pt x="40" y="61"/>
                    </a:lnTo>
                    <a:lnTo>
                      <a:pt x="45" y="56"/>
                    </a:lnTo>
                    <a:lnTo>
                      <a:pt x="45" y="56"/>
                    </a:lnTo>
                    <a:lnTo>
                      <a:pt x="48" y="64"/>
                    </a:lnTo>
                    <a:lnTo>
                      <a:pt x="48" y="64"/>
                    </a:lnTo>
                    <a:lnTo>
                      <a:pt x="48" y="64"/>
                    </a:lnTo>
                    <a:close/>
                    <a:moveTo>
                      <a:pt x="45" y="37"/>
                    </a:moveTo>
                    <a:lnTo>
                      <a:pt x="45" y="37"/>
                    </a:lnTo>
                    <a:lnTo>
                      <a:pt x="45" y="42"/>
                    </a:lnTo>
                    <a:lnTo>
                      <a:pt x="43" y="47"/>
                    </a:lnTo>
                    <a:lnTo>
                      <a:pt x="43" y="47"/>
                    </a:lnTo>
                    <a:lnTo>
                      <a:pt x="40" y="51"/>
                    </a:lnTo>
                    <a:lnTo>
                      <a:pt x="36" y="54"/>
                    </a:lnTo>
                    <a:lnTo>
                      <a:pt x="36" y="54"/>
                    </a:lnTo>
                    <a:lnTo>
                      <a:pt x="31" y="58"/>
                    </a:lnTo>
                    <a:lnTo>
                      <a:pt x="24" y="58"/>
                    </a:lnTo>
                    <a:lnTo>
                      <a:pt x="24" y="58"/>
                    </a:lnTo>
                    <a:lnTo>
                      <a:pt x="19" y="58"/>
                    </a:lnTo>
                    <a:lnTo>
                      <a:pt x="14" y="54"/>
                    </a:lnTo>
                    <a:lnTo>
                      <a:pt x="14" y="54"/>
                    </a:lnTo>
                    <a:lnTo>
                      <a:pt x="12" y="51"/>
                    </a:lnTo>
                    <a:lnTo>
                      <a:pt x="12" y="47"/>
                    </a:lnTo>
                    <a:lnTo>
                      <a:pt x="12" y="47"/>
                    </a:lnTo>
                    <a:lnTo>
                      <a:pt x="12" y="42"/>
                    </a:lnTo>
                    <a:lnTo>
                      <a:pt x="12" y="42"/>
                    </a:lnTo>
                    <a:lnTo>
                      <a:pt x="18" y="39"/>
                    </a:lnTo>
                    <a:lnTo>
                      <a:pt x="18" y="39"/>
                    </a:lnTo>
                    <a:lnTo>
                      <a:pt x="26" y="37"/>
                    </a:lnTo>
                    <a:lnTo>
                      <a:pt x="26" y="37"/>
                    </a:lnTo>
                    <a:lnTo>
                      <a:pt x="45" y="32"/>
                    </a:lnTo>
                    <a:lnTo>
                      <a:pt x="45" y="37"/>
                    </a:lnTo>
                    <a:lnTo>
                      <a:pt x="45" y="3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2" name="Freeform 245">
                <a:extLst>
                  <a:ext uri="{FF2B5EF4-FFF2-40B4-BE49-F238E27FC236}">
                    <a16:creationId xmlns:a16="http://schemas.microsoft.com/office/drawing/2014/main" id="{11161930-557C-AEFD-7D04-D7B593D1EE7E}"/>
                  </a:ext>
                </a:extLst>
              </p:cNvPr>
              <p:cNvSpPr>
                <a:spLocks/>
              </p:cNvSpPr>
              <p:nvPr/>
            </p:nvSpPr>
            <p:spPr bwMode="auto">
              <a:xfrm>
                <a:off x="1287" y="2301"/>
                <a:ext cx="25" cy="32"/>
              </a:xfrm>
              <a:custGeom>
                <a:avLst/>
                <a:gdLst>
                  <a:gd name="T0" fmla="*/ 10 w 51"/>
                  <a:gd name="T1" fmla="*/ 64 h 64"/>
                  <a:gd name="T2" fmla="*/ 10 w 51"/>
                  <a:gd name="T3" fmla="*/ 30 h 64"/>
                  <a:gd name="T4" fmla="*/ 10 w 51"/>
                  <a:gd name="T5" fmla="*/ 30 h 64"/>
                  <a:gd name="T6" fmla="*/ 12 w 51"/>
                  <a:gd name="T7" fmla="*/ 20 h 64"/>
                  <a:gd name="T8" fmla="*/ 14 w 51"/>
                  <a:gd name="T9" fmla="*/ 17 h 64"/>
                  <a:gd name="T10" fmla="*/ 15 w 51"/>
                  <a:gd name="T11" fmla="*/ 13 h 64"/>
                  <a:gd name="T12" fmla="*/ 15 w 51"/>
                  <a:gd name="T13" fmla="*/ 13 h 64"/>
                  <a:gd name="T14" fmla="*/ 20 w 51"/>
                  <a:gd name="T15" fmla="*/ 10 h 64"/>
                  <a:gd name="T16" fmla="*/ 27 w 51"/>
                  <a:gd name="T17" fmla="*/ 8 h 64"/>
                  <a:gd name="T18" fmla="*/ 27 w 51"/>
                  <a:gd name="T19" fmla="*/ 8 h 64"/>
                  <a:gd name="T20" fmla="*/ 32 w 51"/>
                  <a:gd name="T21" fmla="*/ 10 h 64"/>
                  <a:gd name="T22" fmla="*/ 36 w 51"/>
                  <a:gd name="T23" fmla="*/ 12 h 64"/>
                  <a:gd name="T24" fmla="*/ 36 w 51"/>
                  <a:gd name="T25" fmla="*/ 12 h 64"/>
                  <a:gd name="T26" fmla="*/ 38 w 51"/>
                  <a:gd name="T27" fmla="*/ 13 h 64"/>
                  <a:gd name="T28" fmla="*/ 39 w 51"/>
                  <a:gd name="T29" fmla="*/ 17 h 64"/>
                  <a:gd name="T30" fmla="*/ 39 w 51"/>
                  <a:gd name="T31" fmla="*/ 17 h 64"/>
                  <a:gd name="T32" fmla="*/ 41 w 51"/>
                  <a:gd name="T33" fmla="*/ 25 h 64"/>
                  <a:gd name="T34" fmla="*/ 41 w 51"/>
                  <a:gd name="T35" fmla="*/ 64 h 64"/>
                  <a:gd name="T36" fmla="*/ 51 w 51"/>
                  <a:gd name="T37" fmla="*/ 64 h 64"/>
                  <a:gd name="T38" fmla="*/ 51 w 51"/>
                  <a:gd name="T39" fmla="*/ 25 h 64"/>
                  <a:gd name="T40" fmla="*/ 51 w 51"/>
                  <a:gd name="T41" fmla="*/ 25 h 64"/>
                  <a:gd name="T42" fmla="*/ 51 w 51"/>
                  <a:gd name="T43" fmla="*/ 15 h 64"/>
                  <a:gd name="T44" fmla="*/ 51 w 51"/>
                  <a:gd name="T45" fmla="*/ 15 h 64"/>
                  <a:gd name="T46" fmla="*/ 48 w 51"/>
                  <a:gd name="T47" fmla="*/ 6 h 64"/>
                  <a:gd name="T48" fmla="*/ 48 w 51"/>
                  <a:gd name="T49" fmla="*/ 6 h 64"/>
                  <a:gd name="T50" fmla="*/ 44 w 51"/>
                  <a:gd name="T51" fmla="*/ 5 h 64"/>
                  <a:gd name="T52" fmla="*/ 41 w 51"/>
                  <a:gd name="T53" fmla="*/ 1 h 64"/>
                  <a:gd name="T54" fmla="*/ 41 w 51"/>
                  <a:gd name="T55" fmla="*/ 1 h 64"/>
                  <a:gd name="T56" fmla="*/ 36 w 51"/>
                  <a:gd name="T57" fmla="*/ 0 h 64"/>
                  <a:gd name="T58" fmla="*/ 31 w 51"/>
                  <a:gd name="T59" fmla="*/ 0 h 64"/>
                  <a:gd name="T60" fmla="*/ 31 w 51"/>
                  <a:gd name="T61" fmla="*/ 0 h 64"/>
                  <a:gd name="T62" fmla="*/ 24 w 51"/>
                  <a:gd name="T63" fmla="*/ 0 h 64"/>
                  <a:gd name="T64" fmla="*/ 19 w 51"/>
                  <a:gd name="T65" fmla="*/ 1 h 64"/>
                  <a:gd name="T66" fmla="*/ 14 w 51"/>
                  <a:gd name="T67" fmla="*/ 5 h 64"/>
                  <a:gd name="T68" fmla="*/ 10 w 51"/>
                  <a:gd name="T69" fmla="*/ 10 h 64"/>
                  <a:gd name="T70" fmla="*/ 10 w 51"/>
                  <a:gd name="T71" fmla="*/ 1 h 64"/>
                  <a:gd name="T72" fmla="*/ 0 w 51"/>
                  <a:gd name="T73" fmla="*/ 1 h 64"/>
                  <a:gd name="T74" fmla="*/ 0 w 51"/>
                  <a:gd name="T75" fmla="*/ 64 h 64"/>
                  <a:gd name="T76" fmla="*/ 10 w 51"/>
                  <a:gd name="T77" fmla="*/ 64 h 64"/>
                  <a:gd name="T78" fmla="*/ 10 w 51"/>
                  <a:gd name="T7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64">
                    <a:moveTo>
                      <a:pt x="10" y="64"/>
                    </a:moveTo>
                    <a:lnTo>
                      <a:pt x="10" y="30"/>
                    </a:lnTo>
                    <a:lnTo>
                      <a:pt x="10" y="30"/>
                    </a:lnTo>
                    <a:lnTo>
                      <a:pt x="12" y="20"/>
                    </a:lnTo>
                    <a:lnTo>
                      <a:pt x="14" y="17"/>
                    </a:lnTo>
                    <a:lnTo>
                      <a:pt x="15" y="13"/>
                    </a:lnTo>
                    <a:lnTo>
                      <a:pt x="15" y="13"/>
                    </a:lnTo>
                    <a:lnTo>
                      <a:pt x="20" y="10"/>
                    </a:lnTo>
                    <a:lnTo>
                      <a:pt x="27" y="8"/>
                    </a:lnTo>
                    <a:lnTo>
                      <a:pt x="27" y="8"/>
                    </a:lnTo>
                    <a:lnTo>
                      <a:pt x="32" y="10"/>
                    </a:lnTo>
                    <a:lnTo>
                      <a:pt x="36" y="12"/>
                    </a:lnTo>
                    <a:lnTo>
                      <a:pt x="36" y="12"/>
                    </a:lnTo>
                    <a:lnTo>
                      <a:pt x="38" y="13"/>
                    </a:lnTo>
                    <a:lnTo>
                      <a:pt x="39" y="17"/>
                    </a:lnTo>
                    <a:lnTo>
                      <a:pt x="39" y="17"/>
                    </a:lnTo>
                    <a:lnTo>
                      <a:pt x="41" y="25"/>
                    </a:lnTo>
                    <a:lnTo>
                      <a:pt x="41" y="64"/>
                    </a:lnTo>
                    <a:lnTo>
                      <a:pt x="51" y="64"/>
                    </a:lnTo>
                    <a:lnTo>
                      <a:pt x="51" y="25"/>
                    </a:lnTo>
                    <a:lnTo>
                      <a:pt x="51" y="25"/>
                    </a:lnTo>
                    <a:lnTo>
                      <a:pt x="51" y="15"/>
                    </a:lnTo>
                    <a:lnTo>
                      <a:pt x="51" y="15"/>
                    </a:lnTo>
                    <a:lnTo>
                      <a:pt x="48" y="6"/>
                    </a:lnTo>
                    <a:lnTo>
                      <a:pt x="48" y="6"/>
                    </a:lnTo>
                    <a:lnTo>
                      <a:pt x="44" y="5"/>
                    </a:lnTo>
                    <a:lnTo>
                      <a:pt x="41" y="1"/>
                    </a:lnTo>
                    <a:lnTo>
                      <a:pt x="41" y="1"/>
                    </a:lnTo>
                    <a:lnTo>
                      <a:pt x="36" y="0"/>
                    </a:lnTo>
                    <a:lnTo>
                      <a:pt x="31" y="0"/>
                    </a:lnTo>
                    <a:lnTo>
                      <a:pt x="31" y="0"/>
                    </a:lnTo>
                    <a:lnTo>
                      <a:pt x="24" y="0"/>
                    </a:lnTo>
                    <a:lnTo>
                      <a:pt x="19" y="1"/>
                    </a:lnTo>
                    <a:lnTo>
                      <a:pt x="14" y="5"/>
                    </a:lnTo>
                    <a:lnTo>
                      <a:pt x="10" y="10"/>
                    </a:lnTo>
                    <a:lnTo>
                      <a:pt x="10" y="1"/>
                    </a:lnTo>
                    <a:lnTo>
                      <a:pt x="0" y="1"/>
                    </a:lnTo>
                    <a:lnTo>
                      <a:pt x="0" y="64"/>
                    </a:lnTo>
                    <a:lnTo>
                      <a:pt x="10" y="64"/>
                    </a:lnTo>
                    <a:lnTo>
                      <a:pt x="10" y="64"/>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3" name="Freeform 246">
                <a:extLst>
                  <a:ext uri="{FF2B5EF4-FFF2-40B4-BE49-F238E27FC236}">
                    <a16:creationId xmlns:a16="http://schemas.microsoft.com/office/drawing/2014/main" id="{CABCBCCA-819A-641C-D00F-0C962F2AF643}"/>
                  </a:ext>
                </a:extLst>
              </p:cNvPr>
              <p:cNvSpPr>
                <a:spLocks/>
              </p:cNvSpPr>
              <p:nvPr/>
            </p:nvSpPr>
            <p:spPr bwMode="auto">
              <a:xfrm>
                <a:off x="1317" y="2290"/>
                <a:ext cx="40" cy="43"/>
              </a:xfrm>
              <a:custGeom>
                <a:avLst/>
                <a:gdLst>
                  <a:gd name="T0" fmla="*/ 46 w 80"/>
                  <a:gd name="T1" fmla="*/ 87 h 87"/>
                  <a:gd name="T2" fmla="*/ 80 w 80"/>
                  <a:gd name="T3" fmla="*/ 0 h 87"/>
                  <a:gd name="T4" fmla="*/ 69 w 80"/>
                  <a:gd name="T5" fmla="*/ 0 h 87"/>
                  <a:gd name="T6" fmla="*/ 45 w 80"/>
                  <a:gd name="T7" fmla="*/ 63 h 87"/>
                  <a:gd name="T8" fmla="*/ 45 w 80"/>
                  <a:gd name="T9" fmla="*/ 63 h 87"/>
                  <a:gd name="T10" fmla="*/ 40 w 80"/>
                  <a:gd name="T11" fmla="*/ 77 h 87"/>
                  <a:gd name="T12" fmla="*/ 40 w 80"/>
                  <a:gd name="T13" fmla="*/ 77 h 87"/>
                  <a:gd name="T14" fmla="*/ 34 w 80"/>
                  <a:gd name="T15" fmla="*/ 63 h 87"/>
                  <a:gd name="T16" fmla="*/ 12 w 80"/>
                  <a:gd name="T17" fmla="*/ 0 h 87"/>
                  <a:gd name="T18" fmla="*/ 0 w 80"/>
                  <a:gd name="T19" fmla="*/ 0 h 87"/>
                  <a:gd name="T20" fmla="*/ 34 w 80"/>
                  <a:gd name="T21" fmla="*/ 87 h 87"/>
                  <a:gd name="T22" fmla="*/ 46 w 80"/>
                  <a:gd name="T23" fmla="*/ 87 h 87"/>
                  <a:gd name="T24" fmla="*/ 46 w 80"/>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46" y="87"/>
                    </a:moveTo>
                    <a:lnTo>
                      <a:pt x="80" y="0"/>
                    </a:lnTo>
                    <a:lnTo>
                      <a:pt x="69" y="0"/>
                    </a:lnTo>
                    <a:lnTo>
                      <a:pt x="45" y="63"/>
                    </a:lnTo>
                    <a:lnTo>
                      <a:pt x="45" y="63"/>
                    </a:lnTo>
                    <a:lnTo>
                      <a:pt x="40" y="77"/>
                    </a:lnTo>
                    <a:lnTo>
                      <a:pt x="40" y="77"/>
                    </a:lnTo>
                    <a:lnTo>
                      <a:pt x="34" y="63"/>
                    </a:lnTo>
                    <a:lnTo>
                      <a:pt x="12" y="0"/>
                    </a:lnTo>
                    <a:lnTo>
                      <a:pt x="0" y="0"/>
                    </a:lnTo>
                    <a:lnTo>
                      <a:pt x="34" y="87"/>
                    </a:lnTo>
                    <a:lnTo>
                      <a:pt x="46" y="87"/>
                    </a:lnTo>
                    <a:lnTo>
                      <a:pt x="46" y="8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4" name="Freeform 247">
                <a:extLst>
                  <a:ext uri="{FF2B5EF4-FFF2-40B4-BE49-F238E27FC236}">
                    <a16:creationId xmlns:a16="http://schemas.microsoft.com/office/drawing/2014/main" id="{002A0BEF-563B-AAB2-0307-6E0EB32AFE46}"/>
                  </a:ext>
                </a:extLst>
              </p:cNvPr>
              <p:cNvSpPr>
                <a:spLocks noEditPoints="1"/>
              </p:cNvSpPr>
              <p:nvPr/>
            </p:nvSpPr>
            <p:spPr bwMode="auto">
              <a:xfrm>
                <a:off x="1357" y="2290"/>
                <a:ext cx="41" cy="43"/>
              </a:xfrm>
              <a:custGeom>
                <a:avLst/>
                <a:gdLst>
                  <a:gd name="T0" fmla="*/ 12 w 82"/>
                  <a:gd name="T1" fmla="*/ 87 h 87"/>
                  <a:gd name="T2" fmla="*/ 23 w 82"/>
                  <a:gd name="T3" fmla="*/ 60 h 87"/>
                  <a:gd name="T4" fmla="*/ 60 w 82"/>
                  <a:gd name="T5" fmla="*/ 60 h 87"/>
                  <a:gd name="T6" fmla="*/ 70 w 82"/>
                  <a:gd name="T7" fmla="*/ 87 h 87"/>
                  <a:gd name="T8" fmla="*/ 82 w 82"/>
                  <a:gd name="T9" fmla="*/ 87 h 87"/>
                  <a:gd name="T10" fmla="*/ 46 w 82"/>
                  <a:gd name="T11" fmla="*/ 0 h 87"/>
                  <a:gd name="T12" fmla="*/ 35 w 82"/>
                  <a:gd name="T13" fmla="*/ 0 h 87"/>
                  <a:gd name="T14" fmla="*/ 0 w 82"/>
                  <a:gd name="T15" fmla="*/ 87 h 87"/>
                  <a:gd name="T16" fmla="*/ 12 w 82"/>
                  <a:gd name="T17" fmla="*/ 87 h 87"/>
                  <a:gd name="T18" fmla="*/ 12 w 82"/>
                  <a:gd name="T19" fmla="*/ 87 h 87"/>
                  <a:gd name="T20" fmla="*/ 36 w 82"/>
                  <a:gd name="T21" fmla="*/ 26 h 87"/>
                  <a:gd name="T22" fmla="*/ 36 w 82"/>
                  <a:gd name="T23" fmla="*/ 26 h 87"/>
                  <a:gd name="T24" fmla="*/ 41 w 82"/>
                  <a:gd name="T25" fmla="*/ 9 h 87"/>
                  <a:gd name="T26" fmla="*/ 41 w 82"/>
                  <a:gd name="T27" fmla="*/ 9 h 87"/>
                  <a:gd name="T28" fmla="*/ 46 w 82"/>
                  <a:gd name="T29" fmla="*/ 28 h 87"/>
                  <a:gd name="T30" fmla="*/ 57 w 82"/>
                  <a:gd name="T31" fmla="*/ 52 h 87"/>
                  <a:gd name="T32" fmla="*/ 26 w 82"/>
                  <a:gd name="T33" fmla="*/ 52 h 87"/>
                  <a:gd name="T34" fmla="*/ 36 w 82"/>
                  <a:gd name="T35" fmla="*/ 26 h 87"/>
                  <a:gd name="T36" fmla="*/ 36 w 82"/>
                  <a:gd name="T37"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7">
                    <a:moveTo>
                      <a:pt x="12" y="87"/>
                    </a:moveTo>
                    <a:lnTo>
                      <a:pt x="23" y="60"/>
                    </a:lnTo>
                    <a:lnTo>
                      <a:pt x="60" y="60"/>
                    </a:lnTo>
                    <a:lnTo>
                      <a:pt x="70" y="87"/>
                    </a:lnTo>
                    <a:lnTo>
                      <a:pt x="82" y="87"/>
                    </a:lnTo>
                    <a:lnTo>
                      <a:pt x="46" y="0"/>
                    </a:lnTo>
                    <a:lnTo>
                      <a:pt x="35" y="0"/>
                    </a:lnTo>
                    <a:lnTo>
                      <a:pt x="0" y="87"/>
                    </a:lnTo>
                    <a:lnTo>
                      <a:pt x="12" y="87"/>
                    </a:lnTo>
                    <a:lnTo>
                      <a:pt x="12" y="87"/>
                    </a:lnTo>
                    <a:close/>
                    <a:moveTo>
                      <a:pt x="36" y="26"/>
                    </a:moveTo>
                    <a:lnTo>
                      <a:pt x="36" y="26"/>
                    </a:lnTo>
                    <a:lnTo>
                      <a:pt x="41" y="9"/>
                    </a:lnTo>
                    <a:lnTo>
                      <a:pt x="41" y="9"/>
                    </a:lnTo>
                    <a:lnTo>
                      <a:pt x="46" y="28"/>
                    </a:lnTo>
                    <a:lnTo>
                      <a:pt x="57" y="52"/>
                    </a:lnTo>
                    <a:lnTo>
                      <a:pt x="26" y="52"/>
                    </a:lnTo>
                    <a:lnTo>
                      <a:pt x="36" y="26"/>
                    </a:lnTo>
                    <a:lnTo>
                      <a:pt x="36" y="26"/>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5" name="Freeform 248">
                <a:extLst>
                  <a:ext uri="{FF2B5EF4-FFF2-40B4-BE49-F238E27FC236}">
                    <a16:creationId xmlns:a16="http://schemas.microsoft.com/office/drawing/2014/main" id="{72EFE037-4580-2CFD-CD9F-AC13BF5E7151}"/>
                  </a:ext>
                </a:extLst>
              </p:cNvPr>
              <p:cNvSpPr>
                <a:spLocks/>
              </p:cNvSpPr>
              <p:nvPr/>
            </p:nvSpPr>
            <p:spPr bwMode="auto">
              <a:xfrm>
                <a:off x="1403" y="2290"/>
                <a:ext cx="30" cy="43"/>
              </a:xfrm>
              <a:custGeom>
                <a:avLst/>
                <a:gdLst>
                  <a:gd name="T0" fmla="*/ 12 w 60"/>
                  <a:gd name="T1" fmla="*/ 87 h 87"/>
                  <a:gd name="T2" fmla="*/ 12 w 60"/>
                  <a:gd name="T3" fmla="*/ 48 h 87"/>
                  <a:gd name="T4" fmla="*/ 53 w 60"/>
                  <a:gd name="T5" fmla="*/ 48 h 87"/>
                  <a:gd name="T6" fmla="*/ 53 w 60"/>
                  <a:gd name="T7" fmla="*/ 38 h 87"/>
                  <a:gd name="T8" fmla="*/ 12 w 60"/>
                  <a:gd name="T9" fmla="*/ 38 h 87"/>
                  <a:gd name="T10" fmla="*/ 12 w 60"/>
                  <a:gd name="T11" fmla="*/ 11 h 87"/>
                  <a:gd name="T12" fmla="*/ 60 w 60"/>
                  <a:gd name="T13" fmla="*/ 11 h 87"/>
                  <a:gd name="T14" fmla="*/ 60 w 60"/>
                  <a:gd name="T15" fmla="*/ 0 h 87"/>
                  <a:gd name="T16" fmla="*/ 0 w 60"/>
                  <a:gd name="T17" fmla="*/ 0 h 87"/>
                  <a:gd name="T18" fmla="*/ 0 w 60"/>
                  <a:gd name="T19" fmla="*/ 87 h 87"/>
                  <a:gd name="T20" fmla="*/ 12 w 60"/>
                  <a:gd name="T21" fmla="*/ 87 h 87"/>
                  <a:gd name="T22" fmla="*/ 12 w 60"/>
                  <a:gd name="T2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7">
                    <a:moveTo>
                      <a:pt x="12" y="87"/>
                    </a:moveTo>
                    <a:lnTo>
                      <a:pt x="12" y="48"/>
                    </a:lnTo>
                    <a:lnTo>
                      <a:pt x="53" y="48"/>
                    </a:lnTo>
                    <a:lnTo>
                      <a:pt x="53" y="38"/>
                    </a:lnTo>
                    <a:lnTo>
                      <a:pt x="12" y="38"/>
                    </a:lnTo>
                    <a:lnTo>
                      <a:pt x="12" y="11"/>
                    </a:lnTo>
                    <a:lnTo>
                      <a:pt x="60" y="11"/>
                    </a:lnTo>
                    <a:lnTo>
                      <a:pt x="60" y="0"/>
                    </a:lnTo>
                    <a:lnTo>
                      <a:pt x="0" y="0"/>
                    </a:lnTo>
                    <a:lnTo>
                      <a:pt x="0" y="87"/>
                    </a:lnTo>
                    <a:lnTo>
                      <a:pt x="12" y="87"/>
                    </a:lnTo>
                    <a:lnTo>
                      <a:pt x="12" y="8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6" name="Freeform 249">
                <a:extLst>
                  <a:ext uri="{FF2B5EF4-FFF2-40B4-BE49-F238E27FC236}">
                    <a16:creationId xmlns:a16="http://schemas.microsoft.com/office/drawing/2014/main" id="{7784CB80-1FEA-F37B-9223-A09A9CB50BE0}"/>
                  </a:ext>
                </a:extLst>
              </p:cNvPr>
              <p:cNvSpPr>
                <a:spLocks noEditPoints="1"/>
              </p:cNvSpPr>
              <p:nvPr/>
            </p:nvSpPr>
            <p:spPr bwMode="auto">
              <a:xfrm>
                <a:off x="1455" y="2293"/>
                <a:ext cx="29" cy="37"/>
              </a:xfrm>
              <a:custGeom>
                <a:avLst/>
                <a:gdLst>
                  <a:gd name="T0" fmla="*/ 58 w 58"/>
                  <a:gd name="T1" fmla="*/ 24 h 74"/>
                  <a:gd name="T2" fmla="*/ 0 w 58"/>
                  <a:gd name="T3" fmla="*/ 0 h 74"/>
                  <a:gd name="T4" fmla="*/ 0 w 58"/>
                  <a:gd name="T5" fmla="*/ 10 h 74"/>
                  <a:gd name="T6" fmla="*/ 46 w 58"/>
                  <a:gd name="T7" fmla="*/ 29 h 74"/>
                  <a:gd name="T8" fmla="*/ 0 w 58"/>
                  <a:gd name="T9" fmla="*/ 50 h 74"/>
                  <a:gd name="T10" fmla="*/ 0 w 58"/>
                  <a:gd name="T11" fmla="*/ 60 h 74"/>
                  <a:gd name="T12" fmla="*/ 58 w 58"/>
                  <a:gd name="T13" fmla="*/ 34 h 74"/>
                  <a:gd name="T14" fmla="*/ 58 w 58"/>
                  <a:gd name="T15" fmla="*/ 24 h 74"/>
                  <a:gd name="T16" fmla="*/ 58 w 58"/>
                  <a:gd name="T17" fmla="*/ 24 h 74"/>
                  <a:gd name="T18" fmla="*/ 58 w 58"/>
                  <a:gd name="T19" fmla="*/ 63 h 74"/>
                  <a:gd name="T20" fmla="*/ 0 w 58"/>
                  <a:gd name="T21" fmla="*/ 63 h 74"/>
                  <a:gd name="T22" fmla="*/ 0 w 58"/>
                  <a:gd name="T23" fmla="*/ 74 h 74"/>
                  <a:gd name="T24" fmla="*/ 58 w 58"/>
                  <a:gd name="T25" fmla="*/ 74 h 74"/>
                  <a:gd name="T26" fmla="*/ 58 w 58"/>
                  <a:gd name="T27" fmla="*/ 63 h 74"/>
                  <a:gd name="T28" fmla="*/ 58 w 58"/>
                  <a:gd name="T29"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4">
                    <a:moveTo>
                      <a:pt x="58" y="24"/>
                    </a:moveTo>
                    <a:lnTo>
                      <a:pt x="0" y="0"/>
                    </a:lnTo>
                    <a:lnTo>
                      <a:pt x="0" y="10"/>
                    </a:lnTo>
                    <a:lnTo>
                      <a:pt x="46" y="29"/>
                    </a:lnTo>
                    <a:lnTo>
                      <a:pt x="0" y="50"/>
                    </a:lnTo>
                    <a:lnTo>
                      <a:pt x="0" y="60"/>
                    </a:lnTo>
                    <a:lnTo>
                      <a:pt x="58" y="34"/>
                    </a:lnTo>
                    <a:lnTo>
                      <a:pt x="58" y="24"/>
                    </a:lnTo>
                    <a:lnTo>
                      <a:pt x="58" y="24"/>
                    </a:lnTo>
                    <a:close/>
                    <a:moveTo>
                      <a:pt x="58" y="63"/>
                    </a:moveTo>
                    <a:lnTo>
                      <a:pt x="0" y="63"/>
                    </a:lnTo>
                    <a:lnTo>
                      <a:pt x="0" y="74"/>
                    </a:lnTo>
                    <a:lnTo>
                      <a:pt x="58" y="74"/>
                    </a:lnTo>
                    <a:lnTo>
                      <a:pt x="58" y="63"/>
                    </a:lnTo>
                    <a:lnTo>
                      <a:pt x="58" y="63"/>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7" name="Freeform 250">
                <a:extLst>
                  <a:ext uri="{FF2B5EF4-FFF2-40B4-BE49-F238E27FC236}">
                    <a16:creationId xmlns:a16="http://schemas.microsoft.com/office/drawing/2014/main" id="{91C991D7-6DC9-08EE-B7F2-82E9E3420225}"/>
                  </a:ext>
                </a:extLst>
              </p:cNvPr>
              <p:cNvSpPr>
                <a:spLocks/>
              </p:cNvSpPr>
              <p:nvPr/>
            </p:nvSpPr>
            <p:spPr bwMode="auto">
              <a:xfrm>
                <a:off x="1506" y="2290"/>
                <a:ext cx="29" cy="44"/>
              </a:xfrm>
              <a:custGeom>
                <a:avLst/>
                <a:gdLst>
                  <a:gd name="T0" fmla="*/ 8 w 58"/>
                  <a:gd name="T1" fmla="*/ 82 h 89"/>
                  <a:gd name="T2" fmla="*/ 8 w 58"/>
                  <a:gd name="T3" fmla="*/ 82 h 89"/>
                  <a:gd name="T4" fmla="*/ 17 w 58"/>
                  <a:gd name="T5" fmla="*/ 87 h 89"/>
                  <a:gd name="T6" fmla="*/ 27 w 58"/>
                  <a:gd name="T7" fmla="*/ 89 h 89"/>
                  <a:gd name="T8" fmla="*/ 27 w 58"/>
                  <a:gd name="T9" fmla="*/ 89 h 89"/>
                  <a:gd name="T10" fmla="*/ 34 w 58"/>
                  <a:gd name="T11" fmla="*/ 89 h 89"/>
                  <a:gd name="T12" fmla="*/ 40 w 58"/>
                  <a:gd name="T13" fmla="*/ 86 h 89"/>
                  <a:gd name="T14" fmla="*/ 46 w 58"/>
                  <a:gd name="T15" fmla="*/ 82 h 89"/>
                  <a:gd name="T16" fmla="*/ 51 w 58"/>
                  <a:gd name="T17" fmla="*/ 79 h 89"/>
                  <a:gd name="T18" fmla="*/ 51 w 58"/>
                  <a:gd name="T19" fmla="*/ 79 h 89"/>
                  <a:gd name="T20" fmla="*/ 56 w 58"/>
                  <a:gd name="T21" fmla="*/ 69 h 89"/>
                  <a:gd name="T22" fmla="*/ 58 w 58"/>
                  <a:gd name="T23" fmla="*/ 58 h 89"/>
                  <a:gd name="T24" fmla="*/ 58 w 58"/>
                  <a:gd name="T25" fmla="*/ 58 h 89"/>
                  <a:gd name="T26" fmla="*/ 58 w 58"/>
                  <a:gd name="T27" fmla="*/ 52 h 89"/>
                  <a:gd name="T28" fmla="*/ 56 w 58"/>
                  <a:gd name="T29" fmla="*/ 46 h 89"/>
                  <a:gd name="T30" fmla="*/ 52 w 58"/>
                  <a:gd name="T31" fmla="*/ 41 h 89"/>
                  <a:gd name="T32" fmla="*/ 49 w 58"/>
                  <a:gd name="T33" fmla="*/ 38 h 89"/>
                  <a:gd name="T34" fmla="*/ 49 w 58"/>
                  <a:gd name="T35" fmla="*/ 38 h 89"/>
                  <a:gd name="T36" fmla="*/ 46 w 58"/>
                  <a:gd name="T37" fmla="*/ 35 h 89"/>
                  <a:gd name="T38" fmla="*/ 40 w 58"/>
                  <a:gd name="T39" fmla="*/ 31 h 89"/>
                  <a:gd name="T40" fmla="*/ 35 w 58"/>
                  <a:gd name="T41" fmla="*/ 29 h 89"/>
                  <a:gd name="T42" fmla="*/ 30 w 58"/>
                  <a:gd name="T43" fmla="*/ 29 h 89"/>
                  <a:gd name="T44" fmla="*/ 30 w 58"/>
                  <a:gd name="T45" fmla="*/ 29 h 89"/>
                  <a:gd name="T46" fmla="*/ 22 w 58"/>
                  <a:gd name="T47" fmla="*/ 31 h 89"/>
                  <a:gd name="T48" fmla="*/ 13 w 58"/>
                  <a:gd name="T49" fmla="*/ 35 h 89"/>
                  <a:gd name="T50" fmla="*/ 18 w 58"/>
                  <a:gd name="T51" fmla="*/ 11 h 89"/>
                  <a:gd name="T52" fmla="*/ 54 w 58"/>
                  <a:gd name="T53" fmla="*/ 11 h 89"/>
                  <a:gd name="T54" fmla="*/ 54 w 58"/>
                  <a:gd name="T55" fmla="*/ 0 h 89"/>
                  <a:gd name="T56" fmla="*/ 10 w 58"/>
                  <a:gd name="T57" fmla="*/ 0 h 89"/>
                  <a:gd name="T58" fmla="*/ 1 w 58"/>
                  <a:gd name="T59" fmla="*/ 46 h 89"/>
                  <a:gd name="T60" fmla="*/ 12 w 58"/>
                  <a:gd name="T61" fmla="*/ 46 h 89"/>
                  <a:gd name="T62" fmla="*/ 12 w 58"/>
                  <a:gd name="T63" fmla="*/ 46 h 89"/>
                  <a:gd name="T64" fmla="*/ 15 w 58"/>
                  <a:gd name="T65" fmla="*/ 43 h 89"/>
                  <a:gd name="T66" fmla="*/ 18 w 58"/>
                  <a:gd name="T67" fmla="*/ 41 h 89"/>
                  <a:gd name="T68" fmla="*/ 18 w 58"/>
                  <a:gd name="T69" fmla="*/ 41 h 89"/>
                  <a:gd name="T70" fmla="*/ 22 w 58"/>
                  <a:gd name="T71" fmla="*/ 40 h 89"/>
                  <a:gd name="T72" fmla="*/ 27 w 58"/>
                  <a:gd name="T73" fmla="*/ 40 h 89"/>
                  <a:gd name="T74" fmla="*/ 27 w 58"/>
                  <a:gd name="T75" fmla="*/ 40 h 89"/>
                  <a:gd name="T76" fmla="*/ 35 w 58"/>
                  <a:gd name="T77" fmla="*/ 40 h 89"/>
                  <a:gd name="T78" fmla="*/ 40 w 58"/>
                  <a:gd name="T79" fmla="*/ 45 h 89"/>
                  <a:gd name="T80" fmla="*/ 40 w 58"/>
                  <a:gd name="T81" fmla="*/ 45 h 89"/>
                  <a:gd name="T82" fmla="*/ 46 w 58"/>
                  <a:gd name="T83" fmla="*/ 50 h 89"/>
                  <a:gd name="T84" fmla="*/ 46 w 58"/>
                  <a:gd name="T85" fmla="*/ 58 h 89"/>
                  <a:gd name="T86" fmla="*/ 46 w 58"/>
                  <a:gd name="T87" fmla="*/ 58 h 89"/>
                  <a:gd name="T88" fmla="*/ 46 w 58"/>
                  <a:gd name="T89" fmla="*/ 67 h 89"/>
                  <a:gd name="T90" fmla="*/ 40 w 58"/>
                  <a:gd name="T91" fmla="*/ 74 h 89"/>
                  <a:gd name="T92" fmla="*/ 40 w 58"/>
                  <a:gd name="T93" fmla="*/ 74 h 89"/>
                  <a:gd name="T94" fmla="*/ 35 w 58"/>
                  <a:gd name="T95" fmla="*/ 79 h 89"/>
                  <a:gd name="T96" fmla="*/ 27 w 58"/>
                  <a:gd name="T97" fmla="*/ 81 h 89"/>
                  <a:gd name="T98" fmla="*/ 27 w 58"/>
                  <a:gd name="T99" fmla="*/ 81 h 89"/>
                  <a:gd name="T100" fmla="*/ 22 w 58"/>
                  <a:gd name="T101" fmla="*/ 79 h 89"/>
                  <a:gd name="T102" fmla="*/ 17 w 58"/>
                  <a:gd name="T103" fmla="*/ 75 h 89"/>
                  <a:gd name="T104" fmla="*/ 17 w 58"/>
                  <a:gd name="T105" fmla="*/ 75 h 89"/>
                  <a:gd name="T106" fmla="*/ 13 w 58"/>
                  <a:gd name="T107" fmla="*/ 70 h 89"/>
                  <a:gd name="T108" fmla="*/ 10 w 58"/>
                  <a:gd name="T109" fmla="*/ 63 h 89"/>
                  <a:gd name="T110" fmla="*/ 0 w 58"/>
                  <a:gd name="T111" fmla="*/ 65 h 89"/>
                  <a:gd name="T112" fmla="*/ 0 w 58"/>
                  <a:gd name="T113" fmla="*/ 65 h 89"/>
                  <a:gd name="T114" fmla="*/ 1 w 58"/>
                  <a:gd name="T115" fmla="*/ 74 h 89"/>
                  <a:gd name="T116" fmla="*/ 8 w 58"/>
                  <a:gd name="T117" fmla="*/ 82 h 89"/>
                  <a:gd name="T118" fmla="*/ 8 w 58"/>
                  <a:gd name="T11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9">
                    <a:moveTo>
                      <a:pt x="8" y="82"/>
                    </a:moveTo>
                    <a:lnTo>
                      <a:pt x="8" y="82"/>
                    </a:lnTo>
                    <a:lnTo>
                      <a:pt x="17" y="87"/>
                    </a:lnTo>
                    <a:lnTo>
                      <a:pt x="27" y="89"/>
                    </a:lnTo>
                    <a:lnTo>
                      <a:pt x="27" y="89"/>
                    </a:lnTo>
                    <a:lnTo>
                      <a:pt x="34" y="89"/>
                    </a:lnTo>
                    <a:lnTo>
                      <a:pt x="40" y="86"/>
                    </a:lnTo>
                    <a:lnTo>
                      <a:pt x="46" y="82"/>
                    </a:lnTo>
                    <a:lnTo>
                      <a:pt x="51" y="79"/>
                    </a:lnTo>
                    <a:lnTo>
                      <a:pt x="51" y="79"/>
                    </a:lnTo>
                    <a:lnTo>
                      <a:pt x="56" y="69"/>
                    </a:lnTo>
                    <a:lnTo>
                      <a:pt x="58" y="58"/>
                    </a:lnTo>
                    <a:lnTo>
                      <a:pt x="58" y="58"/>
                    </a:lnTo>
                    <a:lnTo>
                      <a:pt x="58" y="52"/>
                    </a:lnTo>
                    <a:lnTo>
                      <a:pt x="56" y="46"/>
                    </a:lnTo>
                    <a:lnTo>
                      <a:pt x="52" y="41"/>
                    </a:lnTo>
                    <a:lnTo>
                      <a:pt x="49" y="38"/>
                    </a:lnTo>
                    <a:lnTo>
                      <a:pt x="49" y="38"/>
                    </a:lnTo>
                    <a:lnTo>
                      <a:pt x="46" y="35"/>
                    </a:lnTo>
                    <a:lnTo>
                      <a:pt x="40" y="31"/>
                    </a:lnTo>
                    <a:lnTo>
                      <a:pt x="35" y="29"/>
                    </a:lnTo>
                    <a:lnTo>
                      <a:pt x="30" y="29"/>
                    </a:lnTo>
                    <a:lnTo>
                      <a:pt x="30" y="29"/>
                    </a:lnTo>
                    <a:lnTo>
                      <a:pt x="22" y="31"/>
                    </a:lnTo>
                    <a:lnTo>
                      <a:pt x="13" y="35"/>
                    </a:lnTo>
                    <a:lnTo>
                      <a:pt x="18" y="11"/>
                    </a:lnTo>
                    <a:lnTo>
                      <a:pt x="54" y="11"/>
                    </a:lnTo>
                    <a:lnTo>
                      <a:pt x="54" y="0"/>
                    </a:lnTo>
                    <a:lnTo>
                      <a:pt x="10" y="0"/>
                    </a:lnTo>
                    <a:lnTo>
                      <a:pt x="1" y="46"/>
                    </a:lnTo>
                    <a:lnTo>
                      <a:pt x="12" y="46"/>
                    </a:lnTo>
                    <a:lnTo>
                      <a:pt x="12" y="46"/>
                    </a:lnTo>
                    <a:lnTo>
                      <a:pt x="15" y="43"/>
                    </a:lnTo>
                    <a:lnTo>
                      <a:pt x="18" y="41"/>
                    </a:lnTo>
                    <a:lnTo>
                      <a:pt x="18" y="41"/>
                    </a:lnTo>
                    <a:lnTo>
                      <a:pt x="22" y="40"/>
                    </a:lnTo>
                    <a:lnTo>
                      <a:pt x="27" y="40"/>
                    </a:lnTo>
                    <a:lnTo>
                      <a:pt x="27" y="40"/>
                    </a:lnTo>
                    <a:lnTo>
                      <a:pt x="35" y="40"/>
                    </a:lnTo>
                    <a:lnTo>
                      <a:pt x="40" y="45"/>
                    </a:lnTo>
                    <a:lnTo>
                      <a:pt x="40" y="45"/>
                    </a:lnTo>
                    <a:lnTo>
                      <a:pt x="46" y="50"/>
                    </a:lnTo>
                    <a:lnTo>
                      <a:pt x="46" y="58"/>
                    </a:lnTo>
                    <a:lnTo>
                      <a:pt x="46" y="58"/>
                    </a:lnTo>
                    <a:lnTo>
                      <a:pt x="46" y="67"/>
                    </a:lnTo>
                    <a:lnTo>
                      <a:pt x="40" y="74"/>
                    </a:lnTo>
                    <a:lnTo>
                      <a:pt x="40" y="74"/>
                    </a:lnTo>
                    <a:lnTo>
                      <a:pt x="35" y="79"/>
                    </a:lnTo>
                    <a:lnTo>
                      <a:pt x="27" y="81"/>
                    </a:lnTo>
                    <a:lnTo>
                      <a:pt x="27" y="81"/>
                    </a:lnTo>
                    <a:lnTo>
                      <a:pt x="22" y="79"/>
                    </a:lnTo>
                    <a:lnTo>
                      <a:pt x="17" y="75"/>
                    </a:lnTo>
                    <a:lnTo>
                      <a:pt x="17" y="75"/>
                    </a:lnTo>
                    <a:lnTo>
                      <a:pt x="13" y="70"/>
                    </a:lnTo>
                    <a:lnTo>
                      <a:pt x="10" y="63"/>
                    </a:lnTo>
                    <a:lnTo>
                      <a:pt x="0" y="65"/>
                    </a:lnTo>
                    <a:lnTo>
                      <a:pt x="0" y="65"/>
                    </a:lnTo>
                    <a:lnTo>
                      <a:pt x="1" y="74"/>
                    </a:lnTo>
                    <a:lnTo>
                      <a:pt x="8" y="82"/>
                    </a:lnTo>
                    <a:lnTo>
                      <a:pt x="8" y="82"/>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8" name="Freeform 251">
                <a:extLst>
                  <a:ext uri="{FF2B5EF4-FFF2-40B4-BE49-F238E27FC236}">
                    <a16:creationId xmlns:a16="http://schemas.microsoft.com/office/drawing/2014/main" id="{6F9628A5-7D2C-3EDF-4A27-3FE98C9870F8}"/>
                  </a:ext>
                </a:extLst>
              </p:cNvPr>
              <p:cNvSpPr>
                <a:spLocks/>
              </p:cNvSpPr>
              <p:nvPr/>
            </p:nvSpPr>
            <p:spPr bwMode="auto">
              <a:xfrm>
                <a:off x="1543" y="2327"/>
                <a:ext cx="7" cy="6"/>
              </a:xfrm>
              <a:custGeom>
                <a:avLst/>
                <a:gdLst>
                  <a:gd name="T0" fmla="*/ 13 w 13"/>
                  <a:gd name="T1" fmla="*/ 12 h 12"/>
                  <a:gd name="T2" fmla="*/ 13 w 13"/>
                  <a:gd name="T3" fmla="*/ 0 h 12"/>
                  <a:gd name="T4" fmla="*/ 0 w 13"/>
                  <a:gd name="T5" fmla="*/ 0 h 12"/>
                  <a:gd name="T6" fmla="*/ 0 w 13"/>
                  <a:gd name="T7" fmla="*/ 12 h 12"/>
                  <a:gd name="T8" fmla="*/ 13 w 13"/>
                  <a:gd name="T9" fmla="*/ 12 h 12"/>
                  <a:gd name="T10" fmla="*/ 13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13" y="12"/>
                    </a:moveTo>
                    <a:lnTo>
                      <a:pt x="13" y="0"/>
                    </a:lnTo>
                    <a:lnTo>
                      <a:pt x="0" y="0"/>
                    </a:lnTo>
                    <a:lnTo>
                      <a:pt x="0" y="12"/>
                    </a:lnTo>
                    <a:lnTo>
                      <a:pt x="13" y="12"/>
                    </a:lnTo>
                    <a:lnTo>
                      <a:pt x="13" y="12"/>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9" name="Freeform 252">
                <a:extLst>
                  <a:ext uri="{FF2B5EF4-FFF2-40B4-BE49-F238E27FC236}">
                    <a16:creationId xmlns:a16="http://schemas.microsoft.com/office/drawing/2014/main" id="{B08C01BA-7E14-75BD-E498-5A3D354FFB49}"/>
                  </a:ext>
                </a:extLst>
              </p:cNvPr>
              <p:cNvSpPr>
                <a:spLocks noEditPoints="1"/>
              </p:cNvSpPr>
              <p:nvPr/>
            </p:nvSpPr>
            <p:spPr bwMode="auto">
              <a:xfrm>
                <a:off x="1556" y="2290"/>
                <a:ext cx="30" cy="43"/>
              </a:xfrm>
              <a:custGeom>
                <a:avLst/>
                <a:gdLst>
                  <a:gd name="T0" fmla="*/ 48 w 60"/>
                  <a:gd name="T1" fmla="*/ 87 h 87"/>
                  <a:gd name="T2" fmla="*/ 48 w 60"/>
                  <a:gd name="T3" fmla="*/ 67 h 87"/>
                  <a:gd name="T4" fmla="*/ 60 w 60"/>
                  <a:gd name="T5" fmla="*/ 67 h 87"/>
                  <a:gd name="T6" fmla="*/ 60 w 60"/>
                  <a:gd name="T7" fmla="*/ 57 h 87"/>
                  <a:gd name="T8" fmla="*/ 48 w 60"/>
                  <a:gd name="T9" fmla="*/ 57 h 87"/>
                  <a:gd name="T10" fmla="*/ 48 w 60"/>
                  <a:gd name="T11" fmla="*/ 0 h 87"/>
                  <a:gd name="T12" fmla="*/ 40 w 60"/>
                  <a:gd name="T13" fmla="*/ 0 h 87"/>
                  <a:gd name="T14" fmla="*/ 0 w 60"/>
                  <a:gd name="T15" fmla="*/ 57 h 87"/>
                  <a:gd name="T16" fmla="*/ 0 w 60"/>
                  <a:gd name="T17" fmla="*/ 67 h 87"/>
                  <a:gd name="T18" fmla="*/ 38 w 60"/>
                  <a:gd name="T19" fmla="*/ 67 h 87"/>
                  <a:gd name="T20" fmla="*/ 38 w 60"/>
                  <a:gd name="T21" fmla="*/ 87 h 87"/>
                  <a:gd name="T22" fmla="*/ 48 w 60"/>
                  <a:gd name="T23" fmla="*/ 87 h 87"/>
                  <a:gd name="T24" fmla="*/ 48 w 60"/>
                  <a:gd name="T25" fmla="*/ 87 h 87"/>
                  <a:gd name="T26" fmla="*/ 11 w 60"/>
                  <a:gd name="T27" fmla="*/ 57 h 87"/>
                  <a:gd name="T28" fmla="*/ 38 w 60"/>
                  <a:gd name="T29" fmla="*/ 17 h 87"/>
                  <a:gd name="T30" fmla="*/ 38 w 60"/>
                  <a:gd name="T31" fmla="*/ 57 h 87"/>
                  <a:gd name="T32" fmla="*/ 11 w 60"/>
                  <a:gd name="T33" fmla="*/ 57 h 87"/>
                  <a:gd name="T34" fmla="*/ 11 w 60"/>
                  <a:gd name="T3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87">
                    <a:moveTo>
                      <a:pt x="48" y="87"/>
                    </a:moveTo>
                    <a:lnTo>
                      <a:pt x="48" y="67"/>
                    </a:lnTo>
                    <a:lnTo>
                      <a:pt x="60" y="67"/>
                    </a:lnTo>
                    <a:lnTo>
                      <a:pt x="60" y="57"/>
                    </a:lnTo>
                    <a:lnTo>
                      <a:pt x="48" y="57"/>
                    </a:lnTo>
                    <a:lnTo>
                      <a:pt x="48" y="0"/>
                    </a:lnTo>
                    <a:lnTo>
                      <a:pt x="40" y="0"/>
                    </a:lnTo>
                    <a:lnTo>
                      <a:pt x="0" y="57"/>
                    </a:lnTo>
                    <a:lnTo>
                      <a:pt x="0" y="67"/>
                    </a:lnTo>
                    <a:lnTo>
                      <a:pt x="38" y="67"/>
                    </a:lnTo>
                    <a:lnTo>
                      <a:pt x="38" y="87"/>
                    </a:lnTo>
                    <a:lnTo>
                      <a:pt x="48" y="87"/>
                    </a:lnTo>
                    <a:lnTo>
                      <a:pt x="48" y="87"/>
                    </a:lnTo>
                    <a:close/>
                    <a:moveTo>
                      <a:pt x="11" y="57"/>
                    </a:moveTo>
                    <a:lnTo>
                      <a:pt x="38" y="17"/>
                    </a:lnTo>
                    <a:lnTo>
                      <a:pt x="38" y="57"/>
                    </a:lnTo>
                    <a:lnTo>
                      <a:pt x="11" y="57"/>
                    </a:lnTo>
                    <a:lnTo>
                      <a:pt x="11" y="5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0" name="Freeform 253">
                <a:extLst>
                  <a:ext uri="{FF2B5EF4-FFF2-40B4-BE49-F238E27FC236}">
                    <a16:creationId xmlns:a16="http://schemas.microsoft.com/office/drawing/2014/main" id="{A070F2B3-9F56-E84D-0E99-C720A6CFDDFB}"/>
                  </a:ext>
                </a:extLst>
              </p:cNvPr>
              <p:cNvSpPr>
                <a:spLocks noEditPoints="1"/>
              </p:cNvSpPr>
              <p:nvPr/>
            </p:nvSpPr>
            <p:spPr bwMode="auto">
              <a:xfrm>
                <a:off x="1592" y="2289"/>
                <a:ext cx="48" cy="46"/>
              </a:xfrm>
              <a:custGeom>
                <a:avLst/>
                <a:gdLst>
                  <a:gd name="T0" fmla="*/ 5 w 95"/>
                  <a:gd name="T1" fmla="*/ 39 h 92"/>
                  <a:gd name="T2" fmla="*/ 18 w 95"/>
                  <a:gd name="T3" fmla="*/ 46 h 92"/>
                  <a:gd name="T4" fmla="*/ 25 w 95"/>
                  <a:gd name="T5" fmla="*/ 44 h 92"/>
                  <a:gd name="T6" fmla="*/ 32 w 95"/>
                  <a:gd name="T7" fmla="*/ 39 h 92"/>
                  <a:gd name="T8" fmla="*/ 37 w 95"/>
                  <a:gd name="T9" fmla="*/ 22 h 92"/>
                  <a:gd name="T10" fmla="*/ 35 w 95"/>
                  <a:gd name="T11" fmla="*/ 12 h 92"/>
                  <a:gd name="T12" fmla="*/ 32 w 95"/>
                  <a:gd name="T13" fmla="*/ 5 h 92"/>
                  <a:gd name="T14" fmla="*/ 18 w 95"/>
                  <a:gd name="T15" fmla="*/ 0 h 92"/>
                  <a:gd name="T16" fmla="*/ 10 w 95"/>
                  <a:gd name="T17" fmla="*/ 1 h 92"/>
                  <a:gd name="T18" fmla="*/ 5 w 95"/>
                  <a:gd name="T19" fmla="*/ 7 h 92"/>
                  <a:gd name="T20" fmla="*/ 0 w 95"/>
                  <a:gd name="T21" fmla="*/ 22 h 92"/>
                  <a:gd name="T22" fmla="*/ 1 w 95"/>
                  <a:gd name="T23" fmla="*/ 32 h 92"/>
                  <a:gd name="T24" fmla="*/ 5 w 95"/>
                  <a:gd name="T25" fmla="*/ 39 h 92"/>
                  <a:gd name="T26" fmla="*/ 25 w 95"/>
                  <a:gd name="T27" fmla="*/ 10 h 92"/>
                  <a:gd name="T28" fmla="*/ 29 w 95"/>
                  <a:gd name="T29" fmla="*/ 22 h 92"/>
                  <a:gd name="T30" fmla="*/ 27 w 95"/>
                  <a:gd name="T31" fmla="*/ 30 h 92"/>
                  <a:gd name="T32" fmla="*/ 25 w 95"/>
                  <a:gd name="T33" fmla="*/ 36 h 92"/>
                  <a:gd name="T34" fmla="*/ 18 w 95"/>
                  <a:gd name="T35" fmla="*/ 39 h 92"/>
                  <a:gd name="T36" fmla="*/ 15 w 95"/>
                  <a:gd name="T37" fmla="*/ 37 h 92"/>
                  <a:gd name="T38" fmla="*/ 12 w 95"/>
                  <a:gd name="T39" fmla="*/ 36 h 92"/>
                  <a:gd name="T40" fmla="*/ 10 w 95"/>
                  <a:gd name="T41" fmla="*/ 24 h 92"/>
                  <a:gd name="T42" fmla="*/ 10 w 95"/>
                  <a:gd name="T43" fmla="*/ 15 h 92"/>
                  <a:gd name="T44" fmla="*/ 12 w 95"/>
                  <a:gd name="T45" fmla="*/ 10 h 92"/>
                  <a:gd name="T46" fmla="*/ 18 w 95"/>
                  <a:gd name="T47" fmla="*/ 7 h 92"/>
                  <a:gd name="T48" fmla="*/ 22 w 95"/>
                  <a:gd name="T49" fmla="*/ 8 h 92"/>
                  <a:gd name="T50" fmla="*/ 25 w 95"/>
                  <a:gd name="T51" fmla="*/ 10 h 92"/>
                  <a:gd name="T52" fmla="*/ 75 w 95"/>
                  <a:gd name="T53" fmla="*/ 0 h 92"/>
                  <a:gd name="T54" fmla="*/ 18 w 95"/>
                  <a:gd name="T55" fmla="*/ 92 h 92"/>
                  <a:gd name="T56" fmla="*/ 27 w 95"/>
                  <a:gd name="T57" fmla="*/ 92 h 92"/>
                  <a:gd name="T58" fmla="*/ 63 w 95"/>
                  <a:gd name="T59" fmla="*/ 85 h 92"/>
                  <a:gd name="T60" fmla="*/ 75 w 95"/>
                  <a:gd name="T61" fmla="*/ 92 h 92"/>
                  <a:gd name="T62" fmla="*/ 83 w 95"/>
                  <a:gd name="T63" fmla="*/ 90 h 92"/>
                  <a:gd name="T64" fmla="*/ 88 w 95"/>
                  <a:gd name="T65" fmla="*/ 85 h 92"/>
                  <a:gd name="T66" fmla="*/ 95 w 95"/>
                  <a:gd name="T67" fmla="*/ 68 h 92"/>
                  <a:gd name="T68" fmla="*/ 93 w 95"/>
                  <a:gd name="T69" fmla="*/ 58 h 92"/>
                  <a:gd name="T70" fmla="*/ 88 w 95"/>
                  <a:gd name="T71" fmla="*/ 51 h 92"/>
                  <a:gd name="T72" fmla="*/ 75 w 95"/>
                  <a:gd name="T73" fmla="*/ 46 h 92"/>
                  <a:gd name="T74" fmla="*/ 68 w 95"/>
                  <a:gd name="T75" fmla="*/ 47 h 92"/>
                  <a:gd name="T76" fmla="*/ 61 w 95"/>
                  <a:gd name="T77" fmla="*/ 53 h 92"/>
                  <a:gd name="T78" fmla="*/ 56 w 95"/>
                  <a:gd name="T79" fmla="*/ 68 h 92"/>
                  <a:gd name="T80" fmla="*/ 58 w 95"/>
                  <a:gd name="T81" fmla="*/ 78 h 92"/>
                  <a:gd name="T82" fmla="*/ 63 w 95"/>
                  <a:gd name="T83" fmla="*/ 85 h 92"/>
                  <a:gd name="T84" fmla="*/ 81 w 95"/>
                  <a:gd name="T85" fmla="*/ 56 h 92"/>
                  <a:gd name="T86" fmla="*/ 85 w 95"/>
                  <a:gd name="T87" fmla="*/ 68 h 92"/>
                  <a:gd name="T88" fmla="*/ 85 w 95"/>
                  <a:gd name="T89" fmla="*/ 76 h 92"/>
                  <a:gd name="T90" fmla="*/ 81 w 95"/>
                  <a:gd name="T91" fmla="*/ 82 h 92"/>
                  <a:gd name="T92" fmla="*/ 75 w 95"/>
                  <a:gd name="T93" fmla="*/ 85 h 92"/>
                  <a:gd name="T94" fmla="*/ 71 w 95"/>
                  <a:gd name="T95" fmla="*/ 83 h 92"/>
                  <a:gd name="T96" fmla="*/ 70 w 95"/>
                  <a:gd name="T97" fmla="*/ 82 h 92"/>
                  <a:gd name="T98" fmla="*/ 66 w 95"/>
                  <a:gd name="T99" fmla="*/ 70 h 92"/>
                  <a:gd name="T100" fmla="*/ 66 w 95"/>
                  <a:gd name="T101" fmla="*/ 61 h 92"/>
                  <a:gd name="T102" fmla="*/ 70 w 95"/>
                  <a:gd name="T103" fmla="*/ 56 h 92"/>
                  <a:gd name="T104" fmla="*/ 75 w 95"/>
                  <a:gd name="T105" fmla="*/ 53 h 92"/>
                  <a:gd name="T106" fmla="*/ 80 w 95"/>
                  <a:gd name="T107" fmla="*/ 54 h 92"/>
                  <a:gd name="T108" fmla="*/ 81 w 95"/>
                  <a:gd name="T109"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92">
                    <a:moveTo>
                      <a:pt x="5" y="39"/>
                    </a:moveTo>
                    <a:lnTo>
                      <a:pt x="5" y="39"/>
                    </a:lnTo>
                    <a:lnTo>
                      <a:pt x="12" y="44"/>
                    </a:lnTo>
                    <a:lnTo>
                      <a:pt x="18" y="46"/>
                    </a:lnTo>
                    <a:lnTo>
                      <a:pt x="18" y="46"/>
                    </a:lnTo>
                    <a:lnTo>
                      <a:pt x="25" y="44"/>
                    </a:lnTo>
                    <a:lnTo>
                      <a:pt x="32" y="39"/>
                    </a:lnTo>
                    <a:lnTo>
                      <a:pt x="32" y="39"/>
                    </a:lnTo>
                    <a:lnTo>
                      <a:pt x="35" y="32"/>
                    </a:lnTo>
                    <a:lnTo>
                      <a:pt x="37" y="22"/>
                    </a:lnTo>
                    <a:lnTo>
                      <a:pt x="37" y="22"/>
                    </a:lnTo>
                    <a:lnTo>
                      <a:pt x="35" y="12"/>
                    </a:lnTo>
                    <a:lnTo>
                      <a:pt x="32" y="5"/>
                    </a:lnTo>
                    <a:lnTo>
                      <a:pt x="32" y="5"/>
                    </a:lnTo>
                    <a:lnTo>
                      <a:pt x="25" y="1"/>
                    </a:lnTo>
                    <a:lnTo>
                      <a:pt x="18" y="0"/>
                    </a:lnTo>
                    <a:lnTo>
                      <a:pt x="18" y="0"/>
                    </a:lnTo>
                    <a:lnTo>
                      <a:pt x="10" y="1"/>
                    </a:lnTo>
                    <a:lnTo>
                      <a:pt x="5" y="7"/>
                    </a:lnTo>
                    <a:lnTo>
                      <a:pt x="5" y="7"/>
                    </a:lnTo>
                    <a:lnTo>
                      <a:pt x="1" y="13"/>
                    </a:lnTo>
                    <a:lnTo>
                      <a:pt x="0" y="22"/>
                    </a:lnTo>
                    <a:lnTo>
                      <a:pt x="0" y="22"/>
                    </a:lnTo>
                    <a:lnTo>
                      <a:pt x="1" y="32"/>
                    </a:lnTo>
                    <a:lnTo>
                      <a:pt x="5" y="39"/>
                    </a:lnTo>
                    <a:lnTo>
                      <a:pt x="5" y="39"/>
                    </a:lnTo>
                    <a:close/>
                    <a:moveTo>
                      <a:pt x="25" y="10"/>
                    </a:moveTo>
                    <a:lnTo>
                      <a:pt x="25" y="10"/>
                    </a:lnTo>
                    <a:lnTo>
                      <a:pt x="27" y="15"/>
                    </a:lnTo>
                    <a:lnTo>
                      <a:pt x="29" y="22"/>
                    </a:lnTo>
                    <a:lnTo>
                      <a:pt x="29" y="22"/>
                    </a:lnTo>
                    <a:lnTo>
                      <a:pt x="27" y="30"/>
                    </a:lnTo>
                    <a:lnTo>
                      <a:pt x="25" y="36"/>
                    </a:lnTo>
                    <a:lnTo>
                      <a:pt x="25" y="36"/>
                    </a:lnTo>
                    <a:lnTo>
                      <a:pt x="22" y="37"/>
                    </a:lnTo>
                    <a:lnTo>
                      <a:pt x="18" y="39"/>
                    </a:lnTo>
                    <a:lnTo>
                      <a:pt x="18" y="39"/>
                    </a:lnTo>
                    <a:lnTo>
                      <a:pt x="15" y="37"/>
                    </a:lnTo>
                    <a:lnTo>
                      <a:pt x="12" y="36"/>
                    </a:lnTo>
                    <a:lnTo>
                      <a:pt x="12" y="36"/>
                    </a:lnTo>
                    <a:lnTo>
                      <a:pt x="10" y="30"/>
                    </a:lnTo>
                    <a:lnTo>
                      <a:pt x="10" y="24"/>
                    </a:lnTo>
                    <a:lnTo>
                      <a:pt x="10" y="24"/>
                    </a:lnTo>
                    <a:lnTo>
                      <a:pt x="10" y="15"/>
                    </a:lnTo>
                    <a:lnTo>
                      <a:pt x="12" y="10"/>
                    </a:lnTo>
                    <a:lnTo>
                      <a:pt x="12" y="10"/>
                    </a:lnTo>
                    <a:lnTo>
                      <a:pt x="15" y="8"/>
                    </a:lnTo>
                    <a:lnTo>
                      <a:pt x="18" y="7"/>
                    </a:lnTo>
                    <a:lnTo>
                      <a:pt x="18" y="7"/>
                    </a:lnTo>
                    <a:lnTo>
                      <a:pt x="22" y="8"/>
                    </a:lnTo>
                    <a:lnTo>
                      <a:pt x="25" y="10"/>
                    </a:lnTo>
                    <a:lnTo>
                      <a:pt x="25" y="10"/>
                    </a:lnTo>
                    <a:close/>
                    <a:moveTo>
                      <a:pt x="27" y="92"/>
                    </a:moveTo>
                    <a:lnTo>
                      <a:pt x="75" y="0"/>
                    </a:lnTo>
                    <a:lnTo>
                      <a:pt x="66" y="0"/>
                    </a:lnTo>
                    <a:lnTo>
                      <a:pt x="18" y="92"/>
                    </a:lnTo>
                    <a:lnTo>
                      <a:pt x="27" y="92"/>
                    </a:lnTo>
                    <a:lnTo>
                      <a:pt x="27" y="92"/>
                    </a:lnTo>
                    <a:close/>
                    <a:moveTo>
                      <a:pt x="63" y="85"/>
                    </a:moveTo>
                    <a:lnTo>
                      <a:pt x="63" y="85"/>
                    </a:lnTo>
                    <a:lnTo>
                      <a:pt x="68" y="90"/>
                    </a:lnTo>
                    <a:lnTo>
                      <a:pt x="75" y="92"/>
                    </a:lnTo>
                    <a:lnTo>
                      <a:pt x="75" y="92"/>
                    </a:lnTo>
                    <a:lnTo>
                      <a:pt x="83" y="90"/>
                    </a:lnTo>
                    <a:lnTo>
                      <a:pt x="88" y="85"/>
                    </a:lnTo>
                    <a:lnTo>
                      <a:pt x="88" y="85"/>
                    </a:lnTo>
                    <a:lnTo>
                      <a:pt x="93" y="78"/>
                    </a:lnTo>
                    <a:lnTo>
                      <a:pt x="95" y="68"/>
                    </a:lnTo>
                    <a:lnTo>
                      <a:pt x="95" y="68"/>
                    </a:lnTo>
                    <a:lnTo>
                      <a:pt x="93" y="58"/>
                    </a:lnTo>
                    <a:lnTo>
                      <a:pt x="88" y="51"/>
                    </a:lnTo>
                    <a:lnTo>
                      <a:pt x="88" y="51"/>
                    </a:lnTo>
                    <a:lnTo>
                      <a:pt x="83" y="47"/>
                    </a:lnTo>
                    <a:lnTo>
                      <a:pt x="75" y="46"/>
                    </a:lnTo>
                    <a:lnTo>
                      <a:pt x="75" y="46"/>
                    </a:lnTo>
                    <a:lnTo>
                      <a:pt x="68" y="47"/>
                    </a:lnTo>
                    <a:lnTo>
                      <a:pt x="61" y="53"/>
                    </a:lnTo>
                    <a:lnTo>
                      <a:pt x="61" y="53"/>
                    </a:lnTo>
                    <a:lnTo>
                      <a:pt x="58" y="59"/>
                    </a:lnTo>
                    <a:lnTo>
                      <a:pt x="56" y="68"/>
                    </a:lnTo>
                    <a:lnTo>
                      <a:pt x="56" y="68"/>
                    </a:lnTo>
                    <a:lnTo>
                      <a:pt x="58" y="78"/>
                    </a:lnTo>
                    <a:lnTo>
                      <a:pt x="63" y="85"/>
                    </a:lnTo>
                    <a:lnTo>
                      <a:pt x="63" y="85"/>
                    </a:lnTo>
                    <a:close/>
                    <a:moveTo>
                      <a:pt x="81" y="56"/>
                    </a:moveTo>
                    <a:lnTo>
                      <a:pt x="81" y="56"/>
                    </a:lnTo>
                    <a:lnTo>
                      <a:pt x="85" y="61"/>
                    </a:lnTo>
                    <a:lnTo>
                      <a:pt x="85" y="68"/>
                    </a:lnTo>
                    <a:lnTo>
                      <a:pt x="85" y="68"/>
                    </a:lnTo>
                    <a:lnTo>
                      <a:pt x="85" y="76"/>
                    </a:lnTo>
                    <a:lnTo>
                      <a:pt x="81" y="82"/>
                    </a:lnTo>
                    <a:lnTo>
                      <a:pt x="81" y="82"/>
                    </a:lnTo>
                    <a:lnTo>
                      <a:pt x="80" y="83"/>
                    </a:lnTo>
                    <a:lnTo>
                      <a:pt x="75" y="85"/>
                    </a:lnTo>
                    <a:lnTo>
                      <a:pt x="75" y="85"/>
                    </a:lnTo>
                    <a:lnTo>
                      <a:pt x="71" y="83"/>
                    </a:lnTo>
                    <a:lnTo>
                      <a:pt x="70" y="82"/>
                    </a:lnTo>
                    <a:lnTo>
                      <a:pt x="70" y="82"/>
                    </a:lnTo>
                    <a:lnTo>
                      <a:pt x="66" y="76"/>
                    </a:lnTo>
                    <a:lnTo>
                      <a:pt x="66" y="70"/>
                    </a:lnTo>
                    <a:lnTo>
                      <a:pt x="66" y="70"/>
                    </a:lnTo>
                    <a:lnTo>
                      <a:pt x="66" y="61"/>
                    </a:lnTo>
                    <a:lnTo>
                      <a:pt x="70" y="56"/>
                    </a:lnTo>
                    <a:lnTo>
                      <a:pt x="70" y="56"/>
                    </a:lnTo>
                    <a:lnTo>
                      <a:pt x="71" y="54"/>
                    </a:lnTo>
                    <a:lnTo>
                      <a:pt x="75" y="53"/>
                    </a:lnTo>
                    <a:lnTo>
                      <a:pt x="75" y="53"/>
                    </a:lnTo>
                    <a:lnTo>
                      <a:pt x="80" y="54"/>
                    </a:lnTo>
                    <a:lnTo>
                      <a:pt x="81" y="56"/>
                    </a:lnTo>
                    <a:lnTo>
                      <a:pt x="81" y="56"/>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1" name="Rectangle 254">
                <a:extLst>
                  <a:ext uri="{FF2B5EF4-FFF2-40B4-BE49-F238E27FC236}">
                    <a16:creationId xmlns:a16="http://schemas.microsoft.com/office/drawing/2014/main" id="{B44F7113-4379-928E-D805-1E26C4111E07}"/>
                  </a:ext>
                </a:extLst>
              </p:cNvPr>
              <p:cNvSpPr>
                <a:spLocks noChangeArrowheads="1"/>
              </p:cNvSpPr>
              <p:nvPr/>
            </p:nvSpPr>
            <p:spPr bwMode="auto">
              <a:xfrm>
                <a:off x="1164" y="2351"/>
                <a:ext cx="53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err="1">
                    <a:ln>
                      <a:noFill/>
                    </a:ln>
                    <a:solidFill>
                      <a:srgbClr val="C5203F"/>
                    </a:solidFill>
                    <a:effectLst/>
                    <a:uLnTx/>
                    <a:uFillTx/>
                    <a:latin typeface="Arial" panose="020B0604020202020204" pitchFamily="34" charset="0"/>
                    <a:ea typeface="+mn-ea"/>
                    <a:cs typeface="+mn-cs"/>
                  </a:rPr>
                  <a:t>meanVAF</a:t>
                </a:r>
                <a:r>
                  <a:rPr kumimoji="0" lang="en-US" altLang="en-US" sz="800" b="0" i="0" u="none" strike="noStrike" kern="1200" cap="none" spc="0" normalizeH="0" baseline="0" noProof="0">
                    <a:ln>
                      <a:noFill/>
                    </a:ln>
                    <a:solidFill>
                      <a:srgbClr val="C5203F"/>
                    </a:solidFill>
                    <a:effectLst/>
                    <a:uLnTx/>
                    <a:uFillTx/>
                    <a:latin typeface="Arial" panose="020B0604020202020204" pitchFamily="34" charset="0"/>
                    <a:ea typeface="+mn-ea"/>
                    <a:cs typeface="+mn-cs"/>
                  </a:rPr>
                  <a:t> &lt;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62" name="Freeform 255">
                <a:extLst>
                  <a:ext uri="{FF2B5EF4-FFF2-40B4-BE49-F238E27FC236}">
                    <a16:creationId xmlns:a16="http://schemas.microsoft.com/office/drawing/2014/main" id="{B186CF0B-86D5-7BA6-AD3A-78730EC6EFBF}"/>
                  </a:ext>
                </a:extLst>
              </p:cNvPr>
              <p:cNvSpPr>
                <a:spLocks/>
              </p:cNvSpPr>
              <p:nvPr/>
            </p:nvSpPr>
            <p:spPr bwMode="auto">
              <a:xfrm>
                <a:off x="1756" y="1133"/>
                <a:ext cx="1749" cy="911"/>
              </a:xfrm>
              <a:custGeom>
                <a:avLst/>
                <a:gdLst>
                  <a:gd name="T0" fmla="*/ 0 w 3497"/>
                  <a:gd name="T1" fmla="*/ 0 h 1824"/>
                  <a:gd name="T2" fmla="*/ 0 w 3497"/>
                  <a:gd name="T3" fmla="*/ 1824 h 1824"/>
                  <a:gd name="T4" fmla="*/ 0 w 3497"/>
                  <a:gd name="T5" fmla="*/ 1824 h 1824"/>
                  <a:gd name="T6" fmla="*/ 3497 w 3497"/>
                  <a:gd name="T7" fmla="*/ 1824 h 1824"/>
                </a:gdLst>
                <a:ahLst/>
                <a:cxnLst>
                  <a:cxn ang="0">
                    <a:pos x="T0" y="T1"/>
                  </a:cxn>
                  <a:cxn ang="0">
                    <a:pos x="T2" y="T3"/>
                  </a:cxn>
                  <a:cxn ang="0">
                    <a:pos x="T4" y="T5"/>
                  </a:cxn>
                  <a:cxn ang="0">
                    <a:pos x="T6" y="T7"/>
                  </a:cxn>
                </a:cxnLst>
                <a:rect l="0" t="0" r="r" b="b"/>
                <a:pathLst>
                  <a:path w="3497" h="1824">
                    <a:moveTo>
                      <a:pt x="0" y="0"/>
                    </a:moveTo>
                    <a:lnTo>
                      <a:pt x="0" y="1824"/>
                    </a:lnTo>
                    <a:lnTo>
                      <a:pt x="0" y="1824"/>
                    </a:lnTo>
                    <a:lnTo>
                      <a:pt x="3497" y="18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3" name="Line 256">
                <a:extLst>
                  <a:ext uri="{FF2B5EF4-FFF2-40B4-BE49-F238E27FC236}">
                    <a16:creationId xmlns:a16="http://schemas.microsoft.com/office/drawing/2014/main" id="{7406A213-69B6-5D71-0F1F-EFBE7CE95C04}"/>
                  </a:ext>
                </a:extLst>
              </p:cNvPr>
              <p:cNvSpPr>
                <a:spLocks noChangeShapeType="1"/>
              </p:cNvSpPr>
              <p:nvPr/>
            </p:nvSpPr>
            <p:spPr bwMode="auto">
              <a:xfrm>
                <a:off x="1768"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4" name="Rectangle 257">
                <a:extLst>
                  <a:ext uri="{FF2B5EF4-FFF2-40B4-BE49-F238E27FC236}">
                    <a16:creationId xmlns:a16="http://schemas.microsoft.com/office/drawing/2014/main" id="{2003B802-15D3-361E-7520-31F6287EBE22}"/>
                  </a:ext>
                </a:extLst>
              </p:cNvPr>
              <p:cNvSpPr>
                <a:spLocks noChangeArrowheads="1"/>
              </p:cNvSpPr>
              <p:nvPr/>
            </p:nvSpPr>
            <p:spPr bwMode="auto">
              <a:xfrm>
                <a:off x="1752"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65" name="Line 258">
                <a:extLst>
                  <a:ext uri="{FF2B5EF4-FFF2-40B4-BE49-F238E27FC236}">
                    <a16:creationId xmlns:a16="http://schemas.microsoft.com/office/drawing/2014/main" id="{94EA8BBB-5B8A-A19F-9DFC-C775B5C4ED9E}"/>
                  </a:ext>
                </a:extLst>
              </p:cNvPr>
              <p:cNvSpPr>
                <a:spLocks noChangeShapeType="1"/>
              </p:cNvSpPr>
              <p:nvPr/>
            </p:nvSpPr>
            <p:spPr bwMode="auto">
              <a:xfrm>
                <a:off x="1985"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6" name="Rectangle 259">
                <a:extLst>
                  <a:ext uri="{FF2B5EF4-FFF2-40B4-BE49-F238E27FC236}">
                    <a16:creationId xmlns:a16="http://schemas.microsoft.com/office/drawing/2014/main" id="{3F99C1B9-07E2-2262-7956-BABEF06E7DDF}"/>
                  </a:ext>
                </a:extLst>
              </p:cNvPr>
              <p:cNvSpPr>
                <a:spLocks noChangeArrowheads="1"/>
              </p:cNvSpPr>
              <p:nvPr/>
            </p:nvSpPr>
            <p:spPr bwMode="auto">
              <a:xfrm>
                <a:off x="1969"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67" name="Line 260">
                <a:extLst>
                  <a:ext uri="{FF2B5EF4-FFF2-40B4-BE49-F238E27FC236}">
                    <a16:creationId xmlns:a16="http://schemas.microsoft.com/office/drawing/2014/main" id="{3D93898C-8762-5A26-B3E9-535FE6127ED5}"/>
                  </a:ext>
                </a:extLst>
              </p:cNvPr>
              <p:cNvSpPr>
                <a:spLocks noChangeShapeType="1"/>
              </p:cNvSpPr>
              <p:nvPr/>
            </p:nvSpPr>
            <p:spPr bwMode="auto">
              <a:xfrm>
                <a:off x="2201"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8" name="Rectangle 261">
                <a:extLst>
                  <a:ext uri="{FF2B5EF4-FFF2-40B4-BE49-F238E27FC236}">
                    <a16:creationId xmlns:a16="http://schemas.microsoft.com/office/drawing/2014/main" id="{18A63608-03A0-38CC-850C-2BE19A66C829}"/>
                  </a:ext>
                </a:extLst>
              </p:cNvPr>
              <p:cNvSpPr>
                <a:spLocks noChangeArrowheads="1"/>
              </p:cNvSpPr>
              <p:nvPr/>
            </p:nvSpPr>
            <p:spPr bwMode="auto">
              <a:xfrm>
                <a:off x="2186"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69" name="Line 262">
                <a:extLst>
                  <a:ext uri="{FF2B5EF4-FFF2-40B4-BE49-F238E27FC236}">
                    <a16:creationId xmlns:a16="http://schemas.microsoft.com/office/drawing/2014/main" id="{EDB5697C-3D7B-007E-6513-D9F1C61664D8}"/>
                  </a:ext>
                </a:extLst>
              </p:cNvPr>
              <p:cNvSpPr>
                <a:spLocks noChangeShapeType="1"/>
              </p:cNvSpPr>
              <p:nvPr/>
            </p:nvSpPr>
            <p:spPr bwMode="auto">
              <a:xfrm>
                <a:off x="2419"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0" name="Rectangle 263">
                <a:extLst>
                  <a:ext uri="{FF2B5EF4-FFF2-40B4-BE49-F238E27FC236}">
                    <a16:creationId xmlns:a16="http://schemas.microsoft.com/office/drawing/2014/main" id="{2FC753C1-0168-B621-D55B-86814CBC67A6}"/>
                  </a:ext>
                </a:extLst>
              </p:cNvPr>
              <p:cNvSpPr>
                <a:spLocks noChangeArrowheads="1"/>
              </p:cNvSpPr>
              <p:nvPr/>
            </p:nvSpPr>
            <p:spPr bwMode="auto">
              <a:xfrm>
                <a:off x="2404"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71" name="Line 264">
                <a:extLst>
                  <a:ext uri="{FF2B5EF4-FFF2-40B4-BE49-F238E27FC236}">
                    <a16:creationId xmlns:a16="http://schemas.microsoft.com/office/drawing/2014/main" id="{FBF3BA37-5065-7817-8751-041DEE229855}"/>
                  </a:ext>
                </a:extLst>
              </p:cNvPr>
              <p:cNvSpPr>
                <a:spLocks noChangeShapeType="1"/>
              </p:cNvSpPr>
              <p:nvPr/>
            </p:nvSpPr>
            <p:spPr bwMode="auto">
              <a:xfrm>
                <a:off x="2636"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2" name="Rectangle 265">
                <a:extLst>
                  <a:ext uri="{FF2B5EF4-FFF2-40B4-BE49-F238E27FC236}">
                    <a16:creationId xmlns:a16="http://schemas.microsoft.com/office/drawing/2014/main" id="{A0585474-DF3E-B40E-41C9-7D772AFE78FD}"/>
                  </a:ext>
                </a:extLst>
              </p:cNvPr>
              <p:cNvSpPr>
                <a:spLocks noChangeArrowheads="1"/>
              </p:cNvSpPr>
              <p:nvPr/>
            </p:nvSpPr>
            <p:spPr bwMode="auto">
              <a:xfrm>
                <a:off x="2603"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73" name="Line 266">
                <a:extLst>
                  <a:ext uri="{FF2B5EF4-FFF2-40B4-BE49-F238E27FC236}">
                    <a16:creationId xmlns:a16="http://schemas.microsoft.com/office/drawing/2014/main" id="{2559F9AC-A2BA-6CD3-C623-8F86971BD637}"/>
                  </a:ext>
                </a:extLst>
              </p:cNvPr>
              <p:cNvSpPr>
                <a:spLocks noChangeShapeType="1"/>
              </p:cNvSpPr>
              <p:nvPr/>
            </p:nvSpPr>
            <p:spPr bwMode="auto">
              <a:xfrm>
                <a:off x="2852"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4" name="Rectangle 267">
                <a:extLst>
                  <a:ext uri="{FF2B5EF4-FFF2-40B4-BE49-F238E27FC236}">
                    <a16:creationId xmlns:a16="http://schemas.microsoft.com/office/drawing/2014/main" id="{384153F2-93EF-CE8A-EBA3-9363BCE35774}"/>
                  </a:ext>
                </a:extLst>
              </p:cNvPr>
              <p:cNvSpPr>
                <a:spLocks noChangeArrowheads="1"/>
              </p:cNvSpPr>
              <p:nvPr/>
            </p:nvSpPr>
            <p:spPr bwMode="auto">
              <a:xfrm>
                <a:off x="2818"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75" name="Line 268">
                <a:extLst>
                  <a:ext uri="{FF2B5EF4-FFF2-40B4-BE49-F238E27FC236}">
                    <a16:creationId xmlns:a16="http://schemas.microsoft.com/office/drawing/2014/main" id="{6972FE7B-139A-09C4-4500-C90C0A0A6921}"/>
                  </a:ext>
                </a:extLst>
              </p:cNvPr>
              <p:cNvSpPr>
                <a:spLocks noChangeShapeType="1"/>
              </p:cNvSpPr>
              <p:nvPr/>
            </p:nvSpPr>
            <p:spPr bwMode="auto">
              <a:xfrm>
                <a:off x="3286"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6" name="Rectangle 269">
                <a:extLst>
                  <a:ext uri="{FF2B5EF4-FFF2-40B4-BE49-F238E27FC236}">
                    <a16:creationId xmlns:a16="http://schemas.microsoft.com/office/drawing/2014/main" id="{EC80D8C8-B2F0-618B-24A4-88DD85ABD00F}"/>
                  </a:ext>
                </a:extLst>
              </p:cNvPr>
              <p:cNvSpPr>
                <a:spLocks noChangeArrowheads="1"/>
              </p:cNvSpPr>
              <p:nvPr/>
            </p:nvSpPr>
            <p:spPr bwMode="auto">
              <a:xfrm>
                <a:off x="3253"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77" name="Rectangle 270">
                <a:extLst>
                  <a:ext uri="{FF2B5EF4-FFF2-40B4-BE49-F238E27FC236}">
                    <a16:creationId xmlns:a16="http://schemas.microsoft.com/office/drawing/2014/main" id="{0B1EB700-846F-478A-9E41-AF03113F70EB}"/>
                  </a:ext>
                </a:extLst>
              </p:cNvPr>
              <p:cNvSpPr>
                <a:spLocks noChangeArrowheads="1"/>
              </p:cNvSpPr>
              <p:nvPr/>
            </p:nvSpPr>
            <p:spPr bwMode="auto">
              <a:xfrm>
                <a:off x="3049"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78" name="Line 271">
                <a:extLst>
                  <a:ext uri="{FF2B5EF4-FFF2-40B4-BE49-F238E27FC236}">
                    <a16:creationId xmlns:a16="http://schemas.microsoft.com/office/drawing/2014/main" id="{0D3C8F9F-1A49-6058-8157-C3566D7A2305}"/>
                  </a:ext>
                </a:extLst>
              </p:cNvPr>
              <p:cNvSpPr>
                <a:spLocks noChangeShapeType="1"/>
              </p:cNvSpPr>
              <p:nvPr/>
            </p:nvSpPr>
            <p:spPr bwMode="auto">
              <a:xfrm>
                <a:off x="3069"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79" name="Rectangle 272">
                <a:extLst>
                  <a:ext uri="{FF2B5EF4-FFF2-40B4-BE49-F238E27FC236}">
                    <a16:creationId xmlns:a16="http://schemas.microsoft.com/office/drawing/2014/main" id="{E543E2D4-A381-761D-D704-37E65E9C8058}"/>
                  </a:ext>
                </a:extLst>
              </p:cNvPr>
              <p:cNvSpPr>
                <a:spLocks noChangeArrowheads="1"/>
              </p:cNvSpPr>
              <p:nvPr/>
            </p:nvSpPr>
            <p:spPr bwMode="auto">
              <a:xfrm>
                <a:off x="3032"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0" name="Line 273">
                <a:extLst>
                  <a:ext uri="{FF2B5EF4-FFF2-40B4-BE49-F238E27FC236}">
                    <a16:creationId xmlns:a16="http://schemas.microsoft.com/office/drawing/2014/main" id="{96536923-042E-20D6-151B-38BC5C55D742}"/>
                  </a:ext>
                </a:extLst>
              </p:cNvPr>
              <p:cNvSpPr>
                <a:spLocks noChangeShapeType="1"/>
              </p:cNvSpPr>
              <p:nvPr/>
            </p:nvSpPr>
            <p:spPr bwMode="auto">
              <a:xfrm>
                <a:off x="3503"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1" name="Rectangle 274">
                <a:extLst>
                  <a:ext uri="{FF2B5EF4-FFF2-40B4-BE49-F238E27FC236}">
                    <a16:creationId xmlns:a16="http://schemas.microsoft.com/office/drawing/2014/main" id="{45A63464-C034-66AA-8101-BCF48716FA84}"/>
                  </a:ext>
                </a:extLst>
              </p:cNvPr>
              <p:cNvSpPr>
                <a:spLocks noChangeArrowheads="1"/>
              </p:cNvSpPr>
              <p:nvPr/>
            </p:nvSpPr>
            <p:spPr bwMode="auto">
              <a:xfrm>
                <a:off x="3463"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2" name="Rectangle 275">
                <a:extLst>
                  <a:ext uri="{FF2B5EF4-FFF2-40B4-BE49-F238E27FC236}">
                    <a16:creationId xmlns:a16="http://schemas.microsoft.com/office/drawing/2014/main" id="{AD5F56F6-FAA8-FEA0-A568-5303C77BC748}"/>
                  </a:ext>
                </a:extLst>
              </p:cNvPr>
              <p:cNvSpPr>
                <a:spLocks noChangeArrowheads="1"/>
              </p:cNvSpPr>
              <p:nvPr/>
            </p:nvSpPr>
            <p:spPr bwMode="auto">
              <a:xfrm>
                <a:off x="2528" y="2151"/>
                <a:ext cx="25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3" name="Line 276">
                <a:extLst>
                  <a:ext uri="{FF2B5EF4-FFF2-40B4-BE49-F238E27FC236}">
                    <a16:creationId xmlns:a16="http://schemas.microsoft.com/office/drawing/2014/main" id="{034E05E2-51B3-F8F0-1E7F-A7B2272AAB8A}"/>
                  </a:ext>
                </a:extLst>
              </p:cNvPr>
              <p:cNvSpPr>
                <a:spLocks noChangeShapeType="1"/>
              </p:cNvSpPr>
              <p:nvPr/>
            </p:nvSpPr>
            <p:spPr bwMode="auto">
              <a:xfrm flipH="1">
                <a:off x="1727" y="2028"/>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4" name="Rectangle 277">
                <a:extLst>
                  <a:ext uri="{FF2B5EF4-FFF2-40B4-BE49-F238E27FC236}">
                    <a16:creationId xmlns:a16="http://schemas.microsoft.com/office/drawing/2014/main" id="{898FDEF6-7A72-1BCC-ECAB-090FD43888E0}"/>
                  </a:ext>
                </a:extLst>
              </p:cNvPr>
              <p:cNvSpPr>
                <a:spLocks noChangeArrowheads="1"/>
              </p:cNvSpPr>
              <p:nvPr/>
            </p:nvSpPr>
            <p:spPr bwMode="auto">
              <a:xfrm>
                <a:off x="1626" y="1995"/>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5" name="Line 278">
                <a:extLst>
                  <a:ext uri="{FF2B5EF4-FFF2-40B4-BE49-F238E27FC236}">
                    <a16:creationId xmlns:a16="http://schemas.microsoft.com/office/drawing/2014/main" id="{B0A03BCE-8D31-A6BC-B681-791D285DD533}"/>
                  </a:ext>
                </a:extLst>
              </p:cNvPr>
              <p:cNvSpPr>
                <a:spLocks noChangeShapeType="1"/>
              </p:cNvSpPr>
              <p:nvPr/>
            </p:nvSpPr>
            <p:spPr bwMode="auto">
              <a:xfrm flipH="1">
                <a:off x="1727" y="1849"/>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6" name="Rectangle 279">
                <a:extLst>
                  <a:ext uri="{FF2B5EF4-FFF2-40B4-BE49-F238E27FC236}">
                    <a16:creationId xmlns:a16="http://schemas.microsoft.com/office/drawing/2014/main" id="{9A9B0173-E849-F447-1803-BB02231FA14C}"/>
                  </a:ext>
                </a:extLst>
              </p:cNvPr>
              <p:cNvSpPr>
                <a:spLocks noChangeArrowheads="1"/>
              </p:cNvSpPr>
              <p:nvPr/>
            </p:nvSpPr>
            <p:spPr bwMode="auto">
              <a:xfrm>
                <a:off x="1626" y="1815"/>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7" name="Line 280">
                <a:extLst>
                  <a:ext uri="{FF2B5EF4-FFF2-40B4-BE49-F238E27FC236}">
                    <a16:creationId xmlns:a16="http://schemas.microsoft.com/office/drawing/2014/main" id="{D01BD80C-CDC9-EFB3-F6C8-1376499686A3}"/>
                  </a:ext>
                </a:extLst>
              </p:cNvPr>
              <p:cNvSpPr>
                <a:spLocks noChangeShapeType="1"/>
              </p:cNvSpPr>
              <p:nvPr/>
            </p:nvSpPr>
            <p:spPr bwMode="auto">
              <a:xfrm flipH="1">
                <a:off x="1727" y="1671"/>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8" name="Rectangle 281">
                <a:extLst>
                  <a:ext uri="{FF2B5EF4-FFF2-40B4-BE49-F238E27FC236}">
                    <a16:creationId xmlns:a16="http://schemas.microsoft.com/office/drawing/2014/main" id="{0B31B49D-98D7-02B5-0D51-86F8FD61C58D}"/>
                  </a:ext>
                </a:extLst>
              </p:cNvPr>
              <p:cNvSpPr>
                <a:spLocks noChangeArrowheads="1"/>
              </p:cNvSpPr>
              <p:nvPr/>
            </p:nvSpPr>
            <p:spPr bwMode="auto">
              <a:xfrm>
                <a:off x="1626" y="1637"/>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9" name="Line 282">
                <a:extLst>
                  <a:ext uri="{FF2B5EF4-FFF2-40B4-BE49-F238E27FC236}">
                    <a16:creationId xmlns:a16="http://schemas.microsoft.com/office/drawing/2014/main" id="{E7F9DDA2-4D10-1B2F-EE50-5D9D33EC1543}"/>
                  </a:ext>
                </a:extLst>
              </p:cNvPr>
              <p:cNvSpPr>
                <a:spLocks noChangeShapeType="1"/>
              </p:cNvSpPr>
              <p:nvPr/>
            </p:nvSpPr>
            <p:spPr bwMode="auto">
              <a:xfrm flipH="1">
                <a:off x="1727" y="1492"/>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0" name="Rectangle 283">
                <a:extLst>
                  <a:ext uri="{FF2B5EF4-FFF2-40B4-BE49-F238E27FC236}">
                    <a16:creationId xmlns:a16="http://schemas.microsoft.com/office/drawing/2014/main" id="{0E9F3652-82C4-E79D-9794-ADF0BE8BD48F}"/>
                  </a:ext>
                </a:extLst>
              </p:cNvPr>
              <p:cNvSpPr>
                <a:spLocks noChangeArrowheads="1"/>
              </p:cNvSpPr>
              <p:nvPr/>
            </p:nvSpPr>
            <p:spPr bwMode="auto">
              <a:xfrm>
                <a:off x="1626" y="1458"/>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91" name="Line 284">
                <a:extLst>
                  <a:ext uri="{FF2B5EF4-FFF2-40B4-BE49-F238E27FC236}">
                    <a16:creationId xmlns:a16="http://schemas.microsoft.com/office/drawing/2014/main" id="{A5F66194-080A-DA19-38B8-D028B65B96D7}"/>
                  </a:ext>
                </a:extLst>
              </p:cNvPr>
              <p:cNvSpPr>
                <a:spLocks noChangeShapeType="1"/>
              </p:cNvSpPr>
              <p:nvPr/>
            </p:nvSpPr>
            <p:spPr bwMode="auto">
              <a:xfrm flipH="1">
                <a:off x="1727" y="1313"/>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2" name="Rectangle 285">
                <a:extLst>
                  <a:ext uri="{FF2B5EF4-FFF2-40B4-BE49-F238E27FC236}">
                    <a16:creationId xmlns:a16="http://schemas.microsoft.com/office/drawing/2014/main" id="{C506ABD1-53B8-C3F3-9F86-F986E791DF3C}"/>
                  </a:ext>
                </a:extLst>
              </p:cNvPr>
              <p:cNvSpPr>
                <a:spLocks noChangeArrowheads="1"/>
              </p:cNvSpPr>
              <p:nvPr/>
            </p:nvSpPr>
            <p:spPr bwMode="auto">
              <a:xfrm>
                <a:off x="1626" y="1279"/>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93" name="Line 286">
                <a:extLst>
                  <a:ext uri="{FF2B5EF4-FFF2-40B4-BE49-F238E27FC236}">
                    <a16:creationId xmlns:a16="http://schemas.microsoft.com/office/drawing/2014/main" id="{8E306C71-9294-7ADF-3AA9-F4E8E44FCF40}"/>
                  </a:ext>
                </a:extLst>
              </p:cNvPr>
              <p:cNvSpPr>
                <a:spLocks noChangeShapeType="1"/>
              </p:cNvSpPr>
              <p:nvPr/>
            </p:nvSpPr>
            <p:spPr bwMode="auto">
              <a:xfrm flipH="1">
                <a:off x="1727" y="1133"/>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4" name="Rectangle 287">
                <a:extLst>
                  <a:ext uri="{FF2B5EF4-FFF2-40B4-BE49-F238E27FC236}">
                    <a16:creationId xmlns:a16="http://schemas.microsoft.com/office/drawing/2014/main" id="{D9C6E278-F2F9-12CD-9763-ED45B1EDB957}"/>
                  </a:ext>
                </a:extLst>
              </p:cNvPr>
              <p:cNvSpPr>
                <a:spLocks noChangeArrowheads="1"/>
              </p:cNvSpPr>
              <p:nvPr/>
            </p:nvSpPr>
            <p:spPr bwMode="auto">
              <a:xfrm>
                <a:off x="1626" y="1100"/>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95" name="Rectangle 288">
                <a:extLst>
                  <a:ext uri="{FF2B5EF4-FFF2-40B4-BE49-F238E27FC236}">
                    <a16:creationId xmlns:a16="http://schemas.microsoft.com/office/drawing/2014/main" id="{C9EADFF7-FA52-E876-4E10-7ED5C4825392}"/>
                  </a:ext>
                </a:extLst>
              </p:cNvPr>
              <p:cNvSpPr>
                <a:spLocks noChangeArrowheads="1"/>
              </p:cNvSpPr>
              <p:nvPr/>
            </p:nvSpPr>
            <p:spPr bwMode="auto">
              <a:xfrm rot="16200000">
                <a:off x="1275" y="1518"/>
                <a:ext cx="50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96" name="Rectangle 289">
                <a:extLst>
                  <a:ext uri="{FF2B5EF4-FFF2-40B4-BE49-F238E27FC236}">
                    <a16:creationId xmlns:a16="http://schemas.microsoft.com/office/drawing/2014/main" id="{658F34C5-6639-6CFF-BFDC-CF62B2A75A10}"/>
                  </a:ext>
                </a:extLst>
              </p:cNvPr>
              <p:cNvSpPr>
                <a:spLocks noChangeArrowheads="1"/>
              </p:cNvSpPr>
              <p:nvPr/>
            </p:nvSpPr>
            <p:spPr bwMode="auto">
              <a:xfrm>
                <a:off x="2516" y="1057"/>
                <a:ext cx="28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SG</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97" name="Line 290">
                <a:extLst>
                  <a:ext uri="{FF2B5EF4-FFF2-40B4-BE49-F238E27FC236}">
                    <a16:creationId xmlns:a16="http://schemas.microsoft.com/office/drawing/2014/main" id="{0865CCEC-BF6D-198F-848D-E710467D4DB5}"/>
                  </a:ext>
                </a:extLst>
              </p:cNvPr>
              <p:cNvSpPr>
                <a:spLocks noChangeShapeType="1"/>
              </p:cNvSpPr>
              <p:nvPr/>
            </p:nvSpPr>
            <p:spPr bwMode="auto">
              <a:xfrm>
                <a:off x="1756" y="1582"/>
                <a:ext cx="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8" name="Line 291">
                <a:extLst>
                  <a:ext uri="{FF2B5EF4-FFF2-40B4-BE49-F238E27FC236}">
                    <a16:creationId xmlns:a16="http://schemas.microsoft.com/office/drawing/2014/main" id="{25871E45-1FEC-295E-44FC-7D674019C03E}"/>
                  </a:ext>
                </a:extLst>
              </p:cNvPr>
              <p:cNvSpPr>
                <a:spLocks noChangeShapeType="1"/>
              </p:cNvSpPr>
              <p:nvPr/>
            </p:nvSpPr>
            <p:spPr bwMode="auto">
              <a:xfrm>
                <a:off x="1771"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9" name="Line 292">
                <a:extLst>
                  <a:ext uri="{FF2B5EF4-FFF2-40B4-BE49-F238E27FC236}">
                    <a16:creationId xmlns:a16="http://schemas.microsoft.com/office/drawing/2014/main" id="{1B3FC9B7-73BD-2F97-AAA2-755542B5D8E8}"/>
                  </a:ext>
                </a:extLst>
              </p:cNvPr>
              <p:cNvSpPr>
                <a:spLocks noChangeShapeType="1"/>
              </p:cNvSpPr>
              <p:nvPr/>
            </p:nvSpPr>
            <p:spPr bwMode="auto">
              <a:xfrm>
                <a:off x="1792"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0" name="Line 293">
                <a:extLst>
                  <a:ext uri="{FF2B5EF4-FFF2-40B4-BE49-F238E27FC236}">
                    <a16:creationId xmlns:a16="http://schemas.microsoft.com/office/drawing/2014/main" id="{6B1D9C9D-D4F0-208C-060A-92C913A0CB8B}"/>
                  </a:ext>
                </a:extLst>
              </p:cNvPr>
              <p:cNvSpPr>
                <a:spLocks noChangeShapeType="1"/>
              </p:cNvSpPr>
              <p:nvPr/>
            </p:nvSpPr>
            <p:spPr bwMode="auto">
              <a:xfrm>
                <a:off x="1812"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1" name="Line 294">
                <a:extLst>
                  <a:ext uri="{FF2B5EF4-FFF2-40B4-BE49-F238E27FC236}">
                    <a16:creationId xmlns:a16="http://schemas.microsoft.com/office/drawing/2014/main" id="{E594BC8F-D218-293A-39F6-20BED83E99B3}"/>
                  </a:ext>
                </a:extLst>
              </p:cNvPr>
              <p:cNvSpPr>
                <a:spLocks noChangeShapeType="1"/>
              </p:cNvSpPr>
              <p:nvPr/>
            </p:nvSpPr>
            <p:spPr bwMode="auto">
              <a:xfrm>
                <a:off x="1833"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2" name="Line 295">
                <a:extLst>
                  <a:ext uri="{FF2B5EF4-FFF2-40B4-BE49-F238E27FC236}">
                    <a16:creationId xmlns:a16="http://schemas.microsoft.com/office/drawing/2014/main" id="{81FC9F97-FB24-BAF4-D36C-7449B4747750}"/>
                  </a:ext>
                </a:extLst>
              </p:cNvPr>
              <p:cNvSpPr>
                <a:spLocks noChangeShapeType="1"/>
              </p:cNvSpPr>
              <p:nvPr/>
            </p:nvSpPr>
            <p:spPr bwMode="auto">
              <a:xfrm>
                <a:off x="1853"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3" name="Line 296">
                <a:extLst>
                  <a:ext uri="{FF2B5EF4-FFF2-40B4-BE49-F238E27FC236}">
                    <a16:creationId xmlns:a16="http://schemas.microsoft.com/office/drawing/2014/main" id="{BFF268D8-8D75-C953-D32E-70E6C7AD002D}"/>
                  </a:ext>
                </a:extLst>
              </p:cNvPr>
              <p:cNvSpPr>
                <a:spLocks noChangeShapeType="1"/>
              </p:cNvSpPr>
              <p:nvPr/>
            </p:nvSpPr>
            <p:spPr bwMode="auto">
              <a:xfrm>
                <a:off x="1873" y="1582"/>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4" name="Line 297">
                <a:extLst>
                  <a:ext uri="{FF2B5EF4-FFF2-40B4-BE49-F238E27FC236}">
                    <a16:creationId xmlns:a16="http://schemas.microsoft.com/office/drawing/2014/main" id="{F74A41CD-D111-661E-D2E6-CAEBCBE83FBE}"/>
                  </a:ext>
                </a:extLst>
              </p:cNvPr>
              <p:cNvSpPr>
                <a:spLocks noChangeShapeType="1"/>
              </p:cNvSpPr>
              <p:nvPr/>
            </p:nvSpPr>
            <p:spPr bwMode="auto">
              <a:xfrm>
                <a:off x="1894"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5" name="Line 298">
                <a:extLst>
                  <a:ext uri="{FF2B5EF4-FFF2-40B4-BE49-F238E27FC236}">
                    <a16:creationId xmlns:a16="http://schemas.microsoft.com/office/drawing/2014/main" id="{305F89D6-47D6-DEFB-38F0-751F69ED1C0C}"/>
                  </a:ext>
                </a:extLst>
              </p:cNvPr>
              <p:cNvSpPr>
                <a:spLocks noChangeShapeType="1"/>
              </p:cNvSpPr>
              <p:nvPr/>
            </p:nvSpPr>
            <p:spPr bwMode="auto">
              <a:xfrm>
                <a:off x="1914" y="1582"/>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6" name="Line 299">
                <a:extLst>
                  <a:ext uri="{FF2B5EF4-FFF2-40B4-BE49-F238E27FC236}">
                    <a16:creationId xmlns:a16="http://schemas.microsoft.com/office/drawing/2014/main" id="{349F9A0C-9027-677B-6506-553A8E6B0A81}"/>
                  </a:ext>
                </a:extLst>
              </p:cNvPr>
              <p:cNvSpPr>
                <a:spLocks noChangeShapeType="1"/>
              </p:cNvSpPr>
              <p:nvPr/>
            </p:nvSpPr>
            <p:spPr bwMode="auto">
              <a:xfrm>
                <a:off x="1935"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7" name="Line 300">
                <a:extLst>
                  <a:ext uri="{FF2B5EF4-FFF2-40B4-BE49-F238E27FC236}">
                    <a16:creationId xmlns:a16="http://schemas.microsoft.com/office/drawing/2014/main" id="{FB33B28D-7B23-74DB-C5EE-12792585355A}"/>
                  </a:ext>
                </a:extLst>
              </p:cNvPr>
              <p:cNvSpPr>
                <a:spLocks noChangeShapeType="1"/>
              </p:cNvSpPr>
              <p:nvPr/>
            </p:nvSpPr>
            <p:spPr bwMode="auto">
              <a:xfrm>
                <a:off x="1955"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8" name="Line 301">
                <a:extLst>
                  <a:ext uri="{FF2B5EF4-FFF2-40B4-BE49-F238E27FC236}">
                    <a16:creationId xmlns:a16="http://schemas.microsoft.com/office/drawing/2014/main" id="{7EDA5937-759E-F9ED-844F-E02B074123FD}"/>
                  </a:ext>
                </a:extLst>
              </p:cNvPr>
              <p:cNvSpPr>
                <a:spLocks noChangeShapeType="1"/>
              </p:cNvSpPr>
              <p:nvPr/>
            </p:nvSpPr>
            <p:spPr bwMode="auto">
              <a:xfrm>
                <a:off x="1976"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9" name="Line 302">
                <a:extLst>
                  <a:ext uri="{FF2B5EF4-FFF2-40B4-BE49-F238E27FC236}">
                    <a16:creationId xmlns:a16="http://schemas.microsoft.com/office/drawing/2014/main" id="{58583569-FC15-C97E-81AC-B85BAD4CA921}"/>
                  </a:ext>
                </a:extLst>
              </p:cNvPr>
              <p:cNvSpPr>
                <a:spLocks noChangeShapeType="1"/>
              </p:cNvSpPr>
              <p:nvPr/>
            </p:nvSpPr>
            <p:spPr bwMode="auto">
              <a:xfrm>
                <a:off x="1996"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0" name="Line 303">
                <a:extLst>
                  <a:ext uri="{FF2B5EF4-FFF2-40B4-BE49-F238E27FC236}">
                    <a16:creationId xmlns:a16="http://schemas.microsoft.com/office/drawing/2014/main" id="{B4F5FD10-A1D2-6152-3604-26087C9100F6}"/>
                  </a:ext>
                </a:extLst>
              </p:cNvPr>
              <p:cNvSpPr>
                <a:spLocks noChangeShapeType="1"/>
              </p:cNvSpPr>
              <p:nvPr/>
            </p:nvSpPr>
            <p:spPr bwMode="auto">
              <a:xfrm>
                <a:off x="2017"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1" name="Line 304">
                <a:extLst>
                  <a:ext uri="{FF2B5EF4-FFF2-40B4-BE49-F238E27FC236}">
                    <a16:creationId xmlns:a16="http://schemas.microsoft.com/office/drawing/2014/main" id="{9A1B586E-721A-2E84-E2A4-776E1D6F8D75}"/>
                  </a:ext>
                </a:extLst>
              </p:cNvPr>
              <p:cNvSpPr>
                <a:spLocks noChangeShapeType="1"/>
              </p:cNvSpPr>
              <p:nvPr/>
            </p:nvSpPr>
            <p:spPr bwMode="auto">
              <a:xfrm>
                <a:off x="2037"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2" name="Line 305">
                <a:extLst>
                  <a:ext uri="{FF2B5EF4-FFF2-40B4-BE49-F238E27FC236}">
                    <a16:creationId xmlns:a16="http://schemas.microsoft.com/office/drawing/2014/main" id="{0499A7AD-371B-7658-EE46-1EB0B1450997}"/>
                  </a:ext>
                </a:extLst>
              </p:cNvPr>
              <p:cNvSpPr>
                <a:spLocks noChangeShapeType="1"/>
              </p:cNvSpPr>
              <p:nvPr/>
            </p:nvSpPr>
            <p:spPr bwMode="auto">
              <a:xfrm>
                <a:off x="2057" y="1582"/>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3" name="Line 306">
                <a:extLst>
                  <a:ext uri="{FF2B5EF4-FFF2-40B4-BE49-F238E27FC236}">
                    <a16:creationId xmlns:a16="http://schemas.microsoft.com/office/drawing/2014/main" id="{263FF115-E10C-99B0-1488-DC270808ECA1}"/>
                  </a:ext>
                </a:extLst>
              </p:cNvPr>
              <p:cNvSpPr>
                <a:spLocks noChangeShapeType="1"/>
              </p:cNvSpPr>
              <p:nvPr/>
            </p:nvSpPr>
            <p:spPr bwMode="auto">
              <a:xfrm>
                <a:off x="2078"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4" name="Line 307">
                <a:extLst>
                  <a:ext uri="{FF2B5EF4-FFF2-40B4-BE49-F238E27FC236}">
                    <a16:creationId xmlns:a16="http://schemas.microsoft.com/office/drawing/2014/main" id="{A484BEFB-6A94-D314-530C-772554CB7A39}"/>
                  </a:ext>
                </a:extLst>
              </p:cNvPr>
              <p:cNvSpPr>
                <a:spLocks noChangeShapeType="1"/>
              </p:cNvSpPr>
              <p:nvPr/>
            </p:nvSpPr>
            <p:spPr bwMode="auto">
              <a:xfrm>
                <a:off x="2098" y="1582"/>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5" name="Line 308">
                <a:extLst>
                  <a:ext uri="{FF2B5EF4-FFF2-40B4-BE49-F238E27FC236}">
                    <a16:creationId xmlns:a16="http://schemas.microsoft.com/office/drawing/2014/main" id="{9501AE0D-127B-4ECB-9BA8-9DA9A1B7DF19}"/>
                  </a:ext>
                </a:extLst>
              </p:cNvPr>
              <p:cNvSpPr>
                <a:spLocks noChangeShapeType="1"/>
              </p:cNvSpPr>
              <p:nvPr/>
            </p:nvSpPr>
            <p:spPr bwMode="auto">
              <a:xfrm>
                <a:off x="2119"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6" name="Freeform 309">
                <a:extLst>
                  <a:ext uri="{FF2B5EF4-FFF2-40B4-BE49-F238E27FC236}">
                    <a16:creationId xmlns:a16="http://schemas.microsoft.com/office/drawing/2014/main" id="{A5B3C4F2-80E2-1F89-2718-6FEBEC8A4BF0}"/>
                  </a:ext>
                </a:extLst>
              </p:cNvPr>
              <p:cNvSpPr>
                <a:spLocks/>
              </p:cNvSpPr>
              <p:nvPr/>
            </p:nvSpPr>
            <p:spPr bwMode="auto">
              <a:xfrm>
                <a:off x="2142" y="1582"/>
                <a:ext cx="5" cy="5"/>
              </a:xfrm>
              <a:custGeom>
                <a:avLst/>
                <a:gdLst>
                  <a:gd name="T0" fmla="*/ 0 w 10"/>
                  <a:gd name="T1" fmla="*/ 0 h 10"/>
                  <a:gd name="T2" fmla="*/ 10 w 10"/>
                  <a:gd name="T3" fmla="*/ 0 h 10"/>
                  <a:gd name="T4" fmla="*/ 10 w 10"/>
                  <a:gd name="T5" fmla="*/ 10 h 10"/>
                </a:gdLst>
                <a:ahLst/>
                <a:cxnLst>
                  <a:cxn ang="0">
                    <a:pos x="T0" y="T1"/>
                  </a:cxn>
                  <a:cxn ang="0">
                    <a:pos x="T2" y="T3"/>
                  </a:cxn>
                  <a:cxn ang="0">
                    <a:pos x="T4" y="T5"/>
                  </a:cxn>
                </a:cxnLst>
                <a:rect l="0" t="0" r="r" b="b"/>
                <a:pathLst>
                  <a:path w="10" h="10">
                    <a:moveTo>
                      <a:pt x="0" y="0"/>
                    </a:moveTo>
                    <a:lnTo>
                      <a:pt x="10" y="0"/>
                    </a:lnTo>
                    <a:lnTo>
                      <a:pt x="1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7" name="Line 310">
                <a:extLst>
                  <a:ext uri="{FF2B5EF4-FFF2-40B4-BE49-F238E27FC236}">
                    <a16:creationId xmlns:a16="http://schemas.microsoft.com/office/drawing/2014/main" id="{2AF97348-48A0-672A-FE62-82761A604D45}"/>
                  </a:ext>
                </a:extLst>
              </p:cNvPr>
              <p:cNvSpPr>
                <a:spLocks noChangeShapeType="1"/>
              </p:cNvSpPr>
              <p:nvPr/>
            </p:nvSpPr>
            <p:spPr bwMode="auto">
              <a:xfrm>
                <a:off x="2147" y="15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8" name="Line 311">
                <a:extLst>
                  <a:ext uri="{FF2B5EF4-FFF2-40B4-BE49-F238E27FC236}">
                    <a16:creationId xmlns:a16="http://schemas.microsoft.com/office/drawing/2014/main" id="{EEB194F6-D69C-58B3-7D27-8BC65C844966}"/>
                  </a:ext>
                </a:extLst>
              </p:cNvPr>
              <p:cNvSpPr>
                <a:spLocks noChangeShapeType="1"/>
              </p:cNvSpPr>
              <p:nvPr/>
            </p:nvSpPr>
            <p:spPr bwMode="auto">
              <a:xfrm>
                <a:off x="2147" y="161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9" name="Line 312">
                <a:extLst>
                  <a:ext uri="{FF2B5EF4-FFF2-40B4-BE49-F238E27FC236}">
                    <a16:creationId xmlns:a16="http://schemas.microsoft.com/office/drawing/2014/main" id="{40DA4732-45B4-D81B-1CE0-C5981F6DB10B}"/>
                  </a:ext>
                </a:extLst>
              </p:cNvPr>
              <p:cNvSpPr>
                <a:spLocks noChangeShapeType="1"/>
              </p:cNvSpPr>
              <p:nvPr/>
            </p:nvSpPr>
            <p:spPr bwMode="auto">
              <a:xfrm>
                <a:off x="2147" y="16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0" name="Line 313">
                <a:extLst>
                  <a:ext uri="{FF2B5EF4-FFF2-40B4-BE49-F238E27FC236}">
                    <a16:creationId xmlns:a16="http://schemas.microsoft.com/office/drawing/2014/main" id="{67DDBC6A-B023-0B9C-DAF5-3E42295C67C7}"/>
                  </a:ext>
                </a:extLst>
              </p:cNvPr>
              <p:cNvSpPr>
                <a:spLocks noChangeShapeType="1"/>
              </p:cNvSpPr>
              <p:nvPr/>
            </p:nvSpPr>
            <p:spPr bwMode="auto">
              <a:xfrm>
                <a:off x="2147" y="1657"/>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1" name="Line 314">
                <a:extLst>
                  <a:ext uri="{FF2B5EF4-FFF2-40B4-BE49-F238E27FC236}">
                    <a16:creationId xmlns:a16="http://schemas.microsoft.com/office/drawing/2014/main" id="{CF2A579D-CDBA-6332-12B5-4634FA996EC8}"/>
                  </a:ext>
                </a:extLst>
              </p:cNvPr>
              <p:cNvSpPr>
                <a:spLocks noChangeShapeType="1"/>
              </p:cNvSpPr>
              <p:nvPr/>
            </p:nvSpPr>
            <p:spPr bwMode="auto">
              <a:xfrm>
                <a:off x="2147" y="16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2" name="Line 315">
                <a:extLst>
                  <a:ext uri="{FF2B5EF4-FFF2-40B4-BE49-F238E27FC236}">
                    <a16:creationId xmlns:a16="http://schemas.microsoft.com/office/drawing/2014/main" id="{ABCCE37E-317F-1DF7-9432-F64EB52E4897}"/>
                  </a:ext>
                </a:extLst>
              </p:cNvPr>
              <p:cNvSpPr>
                <a:spLocks noChangeShapeType="1"/>
              </p:cNvSpPr>
              <p:nvPr/>
            </p:nvSpPr>
            <p:spPr bwMode="auto">
              <a:xfrm>
                <a:off x="2147" y="169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3" name="Line 316">
                <a:extLst>
                  <a:ext uri="{FF2B5EF4-FFF2-40B4-BE49-F238E27FC236}">
                    <a16:creationId xmlns:a16="http://schemas.microsoft.com/office/drawing/2014/main" id="{DBECD7EE-EFF4-F1F1-9A6A-2902138D44F3}"/>
                  </a:ext>
                </a:extLst>
              </p:cNvPr>
              <p:cNvSpPr>
                <a:spLocks noChangeShapeType="1"/>
              </p:cNvSpPr>
              <p:nvPr/>
            </p:nvSpPr>
            <p:spPr bwMode="auto">
              <a:xfrm>
                <a:off x="2147" y="171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4" name="Line 317">
                <a:extLst>
                  <a:ext uri="{FF2B5EF4-FFF2-40B4-BE49-F238E27FC236}">
                    <a16:creationId xmlns:a16="http://schemas.microsoft.com/office/drawing/2014/main" id="{A6C47154-BCD5-8D18-8394-C40E3A8053B8}"/>
                  </a:ext>
                </a:extLst>
              </p:cNvPr>
              <p:cNvSpPr>
                <a:spLocks noChangeShapeType="1"/>
              </p:cNvSpPr>
              <p:nvPr/>
            </p:nvSpPr>
            <p:spPr bwMode="auto">
              <a:xfrm>
                <a:off x="2147" y="17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5" name="Line 318">
                <a:extLst>
                  <a:ext uri="{FF2B5EF4-FFF2-40B4-BE49-F238E27FC236}">
                    <a16:creationId xmlns:a16="http://schemas.microsoft.com/office/drawing/2014/main" id="{16B6AF8E-6044-5D50-99ED-EB87E89F7C6D}"/>
                  </a:ext>
                </a:extLst>
              </p:cNvPr>
              <p:cNvSpPr>
                <a:spLocks noChangeShapeType="1"/>
              </p:cNvSpPr>
              <p:nvPr/>
            </p:nvSpPr>
            <p:spPr bwMode="auto">
              <a:xfrm>
                <a:off x="2147" y="176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6" name="Line 319">
                <a:extLst>
                  <a:ext uri="{FF2B5EF4-FFF2-40B4-BE49-F238E27FC236}">
                    <a16:creationId xmlns:a16="http://schemas.microsoft.com/office/drawing/2014/main" id="{8E6F20DA-CE13-DA7C-08F1-8F53C7E31000}"/>
                  </a:ext>
                </a:extLst>
              </p:cNvPr>
              <p:cNvSpPr>
                <a:spLocks noChangeShapeType="1"/>
              </p:cNvSpPr>
              <p:nvPr/>
            </p:nvSpPr>
            <p:spPr bwMode="auto">
              <a:xfrm>
                <a:off x="2147" y="17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7" name="Line 320">
                <a:extLst>
                  <a:ext uri="{FF2B5EF4-FFF2-40B4-BE49-F238E27FC236}">
                    <a16:creationId xmlns:a16="http://schemas.microsoft.com/office/drawing/2014/main" id="{CF4CC49C-0FA0-0B9C-048A-4C79264B0BBB}"/>
                  </a:ext>
                </a:extLst>
              </p:cNvPr>
              <p:cNvSpPr>
                <a:spLocks noChangeShapeType="1"/>
              </p:cNvSpPr>
              <p:nvPr/>
            </p:nvSpPr>
            <p:spPr bwMode="auto">
              <a:xfrm>
                <a:off x="2147" y="180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8" name="Line 321">
                <a:extLst>
                  <a:ext uri="{FF2B5EF4-FFF2-40B4-BE49-F238E27FC236}">
                    <a16:creationId xmlns:a16="http://schemas.microsoft.com/office/drawing/2014/main" id="{1B8802B1-FDC4-F5FF-4A3B-C7B1DEF36031}"/>
                  </a:ext>
                </a:extLst>
              </p:cNvPr>
              <p:cNvSpPr>
                <a:spLocks noChangeShapeType="1"/>
              </p:cNvSpPr>
              <p:nvPr/>
            </p:nvSpPr>
            <p:spPr bwMode="auto">
              <a:xfrm>
                <a:off x="2147" y="182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29" name="Line 322">
                <a:extLst>
                  <a:ext uri="{FF2B5EF4-FFF2-40B4-BE49-F238E27FC236}">
                    <a16:creationId xmlns:a16="http://schemas.microsoft.com/office/drawing/2014/main" id="{91A003A1-3C78-101A-560B-41D7EAA9D56F}"/>
                  </a:ext>
                </a:extLst>
              </p:cNvPr>
              <p:cNvSpPr>
                <a:spLocks noChangeShapeType="1"/>
              </p:cNvSpPr>
              <p:nvPr/>
            </p:nvSpPr>
            <p:spPr bwMode="auto">
              <a:xfrm>
                <a:off x="2147" y="184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0" name="Line 323">
                <a:extLst>
                  <a:ext uri="{FF2B5EF4-FFF2-40B4-BE49-F238E27FC236}">
                    <a16:creationId xmlns:a16="http://schemas.microsoft.com/office/drawing/2014/main" id="{908C1502-ACBE-D95F-8C84-FCE2143F010E}"/>
                  </a:ext>
                </a:extLst>
              </p:cNvPr>
              <p:cNvSpPr>
                <a:spLocks noChangeShapeType="1"/>
              </p:cNvSpPr>
              <p:nvPr/>
            </p:nvSpPr>
            <p:spPr bwMode="auto">
              <a:xfrm>
                <a:off x="2147" y="186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1" name="Line 324">
                <a:extLst>
                  <a:ext uri="{FF2B5EF4-FFF2-40B4-BE49-F238E27FC236}">
                    <a16:creationId xmlns:a16="http://schemas.microsoft.com/office/drawing/2014/main" id="{58D307BC-5547-5521-CBCB-BE5846F6172A}"/>
                  </a:ext>
                </a:extLst>
              </p:cNvPr>
              <p:cNvSpPr>
                <a:spLocks noChangeShapeType="1"/>
              </p:cNvSpPr>
              <p:nvPr/>
            </p:nvSpPr>
            <p:spPr bwMode="auto">
              <a:xfrm>
                <a:off x="2147" y="1882"/>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2" name="Line 325">
                <a:extLst>
                  <a:ext uri="{FF2B5EF4-FFF2-40B4-BE49-F238E27FC236}">
                    <a16:creationId xmlns:a16="http://schemas.microsoft.com/office/drawing/2014/main" id="{63147162-4E07-E5C4-8FE3-DE4139CA0C80}"/>
                  </a:ext>
                </a:extLst>
              </p:cNvPr>
              <p:cNvSpPr>
                <a:spLocks noChangeShapeType="1"/>
              </p:cNvSpPr>
              <p:nvPr/>
            </p:nvSpPr>
            <p:spPr bwMode="auto">
              <a:xfrm>
                <a:off x="2147" y="190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3" name="Line 326">
                <a:extLst>
                  <a:ext uri="{FF2B5EF4-FFF2-40B4-BE49-F238E27FC236}">
                    <a16:creationId xmlns:a16="http://schemas.microsoft.com/office/drawing/2014/main" id="{568FD685-CAB4-7F31-03EA-969C95E078A9}"/>
                  </a:ext>
                </a:extLst>
              </p:cNvPr>
              <p:cNvSpPr>
                <a:spLocks noChangeShapeType="1"/>
              </p:cNvSpPr>
              <p:nvPr/>
            </p:nvSpPr>
            <p:spPr bwMode="auto">
              <a:xfrm>
                <a:off x="2147" y="192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4" name="Line 327">
                <a:extLst>
                  <a:ext uri="{FF2B5EF4-FFF2-40B4-BE49-F238E27FC236}">
                    <a16:creationId xmlns:a16="http://schemas.microsoft.com/office/drawing/2014/main" id="{587DB969-818B-54C2-890C-D1D920FA13A5}"/>
                  </a:ext>
                </a:extLst>
              </p:cNvPr>
              <p:cNvSpPr>
                <a:spLocks noChangeShapeType="1"/>
              </p:cNvSpPr>
              <p:nvPr/>
            </p:nvSpPr>
            <p:spPr bwMode="auto">
              <a:xfrm>
                <a:off x="2147" y="194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5" name="Line 328">
                <a:extLst>
                  <a:ext uri="{FF2B5EF4-FFF2-40B4-BE49-F238E27FC236}">
                    <a16:creationId xmlns:a16="http://schemas.microsoft.com/office/drawing/2014/main" id="{FB7F44FB-01AE-3325-6AC6-F96E5BA49EAD}"/>
                  </a:ext>
                </a:extLst>
              </p:cNvPr>
              <p:cNvSpPr>
                <a:spLocks noChangeShapeType="1"/>
              </p:cNvSpPr>
              <p:nvPr/>
            </p:nvSpPr>
            <p:spPr bwMode="auto">
              <a:xfrm>
                <a:off x="2147" y="196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6" name="Line 329">
                <a:extLst>
                  <a:ext uri="{FF2B5EF4-FFF2-40B4-BE49-F238E27FC236}">
                    <a16:creationId xmlns:a16="http://schemas.microsoft.com/office/drawing/2014/main" id="{F3A8E731-044C-CE7D-883D-768BE93AD4E2}"/>
                  </a:ext>
                </a:extLst>
              </p:cNvPr>
              <p:cNvSpPr>
                <a:spLocks noChangeShapeType="1"/>
              </p:cNvSpPr>
              <p:nvPr/>
            </p:nvSpPr>
            <p:spPr bwMode="auto">
              <a:xfrm>
                <a:off x="2147" y="198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7" name="Line 330">
                <a:extLst>
                  <a:ext uri="{FF2B5EF4-FFF2-40B4-BE49-F238E27FC236}">
                    <a16:creationId xmlns:a16="http://schemas.microsoft.com/office/drawing/2014/main" id="{287C7E7E-C265-6A8E-7BDB-A97E19CC1954}"/>
                  </a:ext>
                </a:extLst>
              </p:cNvPr>
              <p:cNvSpPr>
                <a:spLocks noChangeShapeType="1"/>
              </p:cNvSpPr>
              <p:nvPr/>
            </p:nvSpPr>
            <p:spPr bwMode="auto">
              <a:xfrm>
                <a:off x="2147" y="200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8" name="Line 331">
                <a:extLst>
                  <a:ext uri="{FF2B5EF4-FFF2-40B4-BE49-F238E27FC236}">
                    <a16:creationId xmlns:a16="http://schemas.microsoft.com/office/drawing/2014/main" id="{2C059527-80E2-F259-3571-4FCE943D692B}"/>
                  </a:ext>
                </a:extLst>
              </p:cNvPr>
              <p:cNvSpPr>
                <a:spLocks noChangeShapeType="1"/>
              </p:cNvSpPr>
              <p:nvPr/>
            </p:nvSpPr>
            <p:spPr bwMode="auto">
              <a:xfrm>
                <a:off x="2147" y="202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9" name="Line 332">
                <a:extLst>
                  <a:ext uri="{FF2B5EF4-FFF2-40B4-BE49-F238E27FC236}">
                    <a16:creationId xmlns:a16="http://schemas.microsoft.com/office/drawing/2014/main" id="{2EA63B23-C891-4176-41B2-9C980D81CB54}"/>
                  </a:ext>
                </a:extLst>
              </p:cNvPr>
              <p:cNvSpPr>
                <a:spLocks noChangeShapeType="1"/>
              </p:cNvSpPr>
              <p:nvPr/>
            </p:nvSpPr>
            <p:spPr bwMode="auto">
              <a:xfrm>
                <a:off x="2147" y="2041"/>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0" name="Line 333">
                <a:extLst>
                  <a:ext uri="{FF2B5EF4-FFF2-40B4-BE49-F238E27FC236}">
                    <a16:creationId xmlns:a16="http://schemas.microsoft.com/office/drawing/2014/main" id="{5E29E70E-D7DA-6240-69CD-366EEC3E979C}"/>
                  </a:ext>
                </a:extLst>
              </p:cNvPr>
              <p:cNvSpPr>
                <a:spLocks noChangeShapeType="1"/>
              </p:cNvSpPr>
              <p:nvPr/>
            </p:nvSpPr>
            <p:spPr bwMode="auto">
              <a:xfrm>
                <a:off x="2077" y="1582"/>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1" name="Line 334">
                <a:extLst>
                  <a:ext uri="{FF2B5EF4-FFF2-40B4-BE49-F238E27FC236}">
                    <a16:creationId xmlns:a16="http://schemas.microsoft.com/office/drawing/2014/main" id="{0B83E927-71AE-7864-B1F7-A5EBF5153353}"/>
                  </a:ext>
                </a:extLst>
              </p:cNvPr>
              <p:cNvSpPr>
                <a:spLocks noChangeShapeType="1"/>
              </p:cNvSpPr>
              <p:nvPr/>
            </p:nvSpPr>
            <p:spPr bwMode="auto">
              <a:xfrm>
                <a:off x="2077" y="15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2" name="Line 335">
                <a:extLst>
                  <a:ext uri="{FF2B5EF4-FFF2-40B4-BE49-F238E27FC236}">
                    <a16:creationId xmlns:a16="http://schemas.microsoft.com/office/drawing/2014/main" id="{80799223-9BF4-39DC-3965-3B43FA655F6E}"/>
                  </a:ext>
                </a:extLst>
              </p:cNvPr>
              <p:cNvSpPr>
                <a:spLocks noChangeShapeType="1"/>
              </p:cNvSpPr>
              <p:nvPr/>
            </p:nvSpPr>
            <p:spPr bwMode="auto">
              <a:xfrm>
                <a:off x="2077" y="161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3" name="Line 336">
                <a:extLst>
                  <a:ext uri="{FF2B5EF4-FFF2-40B4-BE49-F238E27FC236}">
                    <a16:creationId xmlns:a16="http://schemas.microsoft.com/office/drawing/2014/main" id="{A382A4A6-8CB8-AC90-7D8B-B3A24DD0F54D}"/>
                  </a:ext>
                </a:extLst>
              </p:cNvPr>
              <p:cNvSpPr>
                <a:spLocks noChangeShapeType="1"/>
              </p:cNvSpPr>
              <p:nvPr/>
            </p:nvSpPr>
            <p:spPr bwMode="auto">
              <a:xfrm>
                <a:off x="2077" y="16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4" name="Line 337">
                <a:extLst>
                  <a:ext uri="{FF2B5EF4-FFF2-40B4-BE49-F238E27FC236}">
                    <a16:creationId xmlns:a16="http://schemas.microsoft.com/office/drawing/2014/main" id="{DBB5E362-4051-6FD1-AF0F-C48CBF60DC24}"/>
                  </a:ext>
                </a:extLst>
              </p:cNvPr>
              <p:cNvSpPr>
                <a:spLocks noChangeShapeType="1"/>
              </p:cNvSpPr>
              <p:nvPr/>
            </p:nvSpPr>
            <p:spPr bwMode="auto">
              <a:xfrm>
                <a:off x="2077" y="1657"/>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5" name="Line 338">
                <a:extLst>
                  <a:ext uri="{FF2B5EF4-FFF2-40B4-BE49-F238E27FC236}">
                    <a16:creationId xmlns:a16="http://schemas.microsoft.com/office/drawing/2014/main" id="{1E276126-410D-768F-8B0C-EAF94C402DD5}"/>
                  </a:ext>
                </a:extLst>
              </p:cNvPr>
              <p:cNvSpPr>
                <a:spLocks noChangeShapeType="1"/>
              </p:cNvSpPr>
              <p:nvPr/>
            </p:nvSpPr>
            <p:spPr bwMode="auto">
              <a:xfrm>
                <a:off x="2077" y="16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6" name="Line 339">
                <a:extLst>
                  <a:ext uri="{FF2B5EF4-FFF2-40B4-BE49-F238E27FC236}">
                    <a16:creationId xmlns:a16="http://schemas.microsoft.com/office/drawing/2014/main" id="{F8EFB675-B76D-633C-99E8-BC07A3728E03}"/>
                  </a:ext>
                </a:extLst>
              </p:cNvPr>
              <p:cNvSpPr>
                <a:spLocks noChangeShapeType="1"/>
              </p:cNvSpPr>
              <p:nvPr/>
            </p:nvSpPr>
            <p:spPr bwMode="auto">
              <a:xfrm>
                <a:off x="2077" y="169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7" name="Line 340">
                <a:extLst>
                  <a:ext uri="{FF2B5EF4-FFF2-40B4-BE49-F238E27FC236}">
                    <a16:creationId xmlns:a16="http://schemas.microsoft.com/office/drawing/2014/main" id="{AFDA4C4D-C403-CACE-F094-F75B14F81407}"/>
                  </a:ext>
                </a:extLst>
              </p:cNvPr>
              <p:cNvSpPr>
                <a:spLocks noChangeShapeType="1"/>
              </p:cNvSpPr>
              <p:nvPr/>
            </p:nvSpPr>
            <p:spPr bwMode="auto">
              <a:xfrm>
                <a:off x="2077" y="171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8" name="Line 341">
                <a:extLst>
                  <a:ext uri="{FF2B5EF4-FFF2-40B4-BE49-F238E27FC236}">
                    <a16:creationId xmlns:a16="http://schemas.microsoft.com/office/drawing/2014/main" id="{7C28ECB8-3181-AB65-6FF0-F1354B82129B}"/>
                  </a:ext>
                </a:extLst>
              </p:cNvPr>
              <p:cNvSpPr>
                <a:spLocks noChangeShapeType="1"/>
              </p:cNvSpPr>
              <p:nvPr/>
            </p:nvSpPr>
            <p:spPr bwMode="auto">
              <a:xfrm>
                <a:off x="2077" y="17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49" name="Line 342">
                <a:extLst>
                  <a:ext uri="{FF2B5EF4-FFF2-40B4-BE49-F238E27FC236}">
                    <a16:creationId xmlns:a16="http://schemas.microsoft.com/office/drawing/2014/main" id="{854314FC-5FA7-9B94-945C-A1552BE0D1E6}"/>
                  </a:ext>
                </a:extLst>
              </p:cNvPr>
              <p:cNvSpPr>
                <a:spLocks noChangeShapeType="1"/>
              </p:cNvSpPr>
              <p:nvPr/>
            </p:nvSpPr>
            <p:spPr bwMode="auto">
              <a:xfrm>
                <a:off x="2077" y="176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0" name="Line 343">
                <a:extLst>
                  <a:ext uri="{FF2B5EF4-FFF2-40B4-BE49-F238E27FC236}">
                    <a16:creationId xmlns:a16="http://schemas.microsoft.com/office/drawing/2014/main" id="{4346E20E-9C98-0B8F-CD17-4D42FDB9AA1A}"/>
                  </a:ext>
                </a:extLst>
              </p:cNvPr>
              <p:cNvSpPr>
                <a:spLocks noChangeShapeType="1"/>
              </p:cNvSpPr>
              <p:nvPr/>
            </p:nvSpPr>
            <p:spPr bwMode="auto">
              <a:xfrm>
                <a:off x="2077" y="17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1" name="Line 344">
                <a:extLst>
                  <a:ext uri="{FF2B5EF4-FFF2-40B4-BE49-F238E27FC236}">
                    <a16:creationId xmlns:a16="http://schemas.microsoft.com/office/drawing/2014/main" id="{28F1EE96-2540-71A1-E3EB-49FE9A715EFD}"/>
                  </a:ext>
                </a:extLst>
              </p:cNvPr>
              <p:cNvSpPr>
                <a:spLocks noChangeShapeType="1"/>
              </p:cNvSpPr>
              <p:nvPr/>
            </p:nvSpPr>
            <p:spPr bwMode="auto">
              <a:xfrm>
                <a:off x="2077" y="180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2" name="Line 345">
                <a:extLst>
                  <a:ext uri="{FF2B5EF4-FFF2-40B4-BE49-F238E27FC236}">
                    <a16:creationId xmlns:a16="http://schemas.microsoft.com/office/drawing/2014/main" id="{8073E268-4E96-2190-BAB4-6D059A66325F}"/>
                  </a:ext>
                </a:extLst>
              </p:cNvPr>
              <p:cNvSpPr>
                <a:spLocks noChangeShapeType="1"/>
              </p:cNvSpPr>
              <p:nvPr/>
            </p:nvSpPr>
            <p:spPr bwMode="auto">
              <a:xfrm>
                <a:off x="2077" y="182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3" name="Line 346">
                <a:extLst>
                  <a:ext uri="{FF2B5EF4-FFF2-40B4-BE49-F238E27FC236}">
                    <a16:creationId xmlns:a16="http://schemas.microsoft.com/office/drawing/2014/main" id="{1FAEBB34-96BF-C9CE-2D20-274BA389340D}"/>
                  </a:ext>
                </a:extLst>
              </p:cNvPr>
              <p:cNvSpPr>
                <a:spLocks noChangeShapeType="1"/>
              </p:cNvSpPr>
              <p:nvPr/>
            </p:nvSpPr>
            <p:spPr bwMode="auto">
              <a:xfrm>
                <a:off x="2077" y="184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4" name="Line 347">
                <a:extLst>
                  <a:ext uri="{FF2B5EF4-FFF2-40B4-BE49-F238E27FC236}">
                    <a16:creationId xmlns:a16="http://schemas.microsoft.com/office/drawing/2014/main" id="{9B27F010-F282-C6D1-6FF7-FD8C8E776CBE}"/>
                  </a:ext>
                </a:extLst>
              </p:cNvPr>
              <p:cNvSpPr>
                <a:spLocks noChangeShapeType="1"/>
              </p:cNvSpPr>
              <p:nvPr/>
            </p:nvSpPr>
            <p:spPr bwMode="auto">
              <a:xfrm>
                <a:off x="2077" y="186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5" name="Line 348">
                <a:extLst>
                  <a:ext uri="{FF2B5EF4-FFF2-40B4-BE49-F238E27FC236}">
                    <a16:creationId xmlns:a16="http://schemas.microsoft.com/office/drawing/2014/main" id="{4D82F398-6B80-883B-552F-2D0395D49D8D}"/>
                  </a:ext>
                </a:extLst>
              </p:cNvPr>
              <p:cNvSpPr>
                <a:spLocks noChangeShapeType="1"/>
              </p:cNvSpPr>
              <p:nvPr/>
            </p:nvSpPr>
            <p:spPr bwMode="auto">
              <a:xfrm>
                <a:off x="2077" y="1882"/>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6" name="Line 349">
                <a:extLst>
                  <a:ext uri="{FF2B5EF4-FFF2-40B4-BE49-F238E27FC236}">
                    <a16:creationId xmlns:a16="http://schemas.microsoft.com/office/drawing/2014/main" id="{C92150A7-3AB9-9A42-9492-D62A5D2FE3AF}"/>
                  </a:ext>
                </a:extLst>
              </p:cNvPr>
              <p:cNvSpPr>
                <a:spLocks noChangeShapeType="1"/>
              </p:cNvSpPr>
              <p:nvPr/>
            </p:nvSpPr>
            <p:spPr bwMode="auto">
              <a:xfrm>
                <a:off x="2077" y="190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7" name="Line 350">
                <a:extLst>
                  <a:ext uri="{FF2B5EF4-FFF2-40B4-BE49-F238E27FC236}">
                    <a16:creationId xmlns:a16="http://schemas.microsoft.com/office/drawing/2014/main" id="{66123098-CB5B-B8FF-0662-F5B47EF2392C}"/>
                  </a:ext>
                </a:extLst>
              </p:cNvPr>
              <p:cNvSpPr>
                <a:spLocks noChangeShapeType="1"/>
              </p:cNvSpPr>
              <p:nvPr/>
            </p:nvSpPr>
            <p:spPr bwMode="auto">
              <a:xfrm>
                <a:off x="2077" y="192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8" name="Line 351">
                <a:extLst>
                  <a:ext uri="{FF2B5EF4-FFF2-40B4-BE49-F238E27FC236}">
                    <a16:creationId xmlns:a16="http://schemas.microsoft.com/office/drawing/2014/main" id="{E3EF83E6-D8BF-35EA-181D-2ABC8EC1680B}"/>
                  </a:ext>
                </a:extLst>
              </p:cNvPr>
              <p:cNvSpPr>
                <a:spLocks noChangeShapeType="1"/>
              </p:cNvSpPr>
              <p:nvPr/>
            </p:nvSpPr>
            <p:spPr bwMode="auto">
              <a:xfrm>
                <a:off x="2077" y="194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9" name="Line 352">
                <a:extLst>
                  <a:ext uri="{FF2B5EF4-FFF2-40B4-BE49-F238E27FC236}">
                    <a16:creationId xmlns:a16="http://schemas.microsoft.com/office/drawing/2014/main" id="{29488DCF-706E-3161-DD5C-6ED7CB55525B}"/>
                  </a:ext>
                </a:extLst>
              </p:cNvPr>
              <p:cNvSpPr>
                <a:spLocks noChangeShapeType="1"/>
              </p:cNvSpPr>
              <p:nvPr/>
            </p:nvSpPr>
            <p:spPr bwMode="auto">
              <a:xfrm>
                <a:off x="2077" y="196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0" name="Line 353">
                <a:extLst>
                  <a:ext uri="{FF2B5EF4-FFF2-40B4-BE49-F238E27FC236}">
                    <a16:creationId xmlns:a16="http://schemas.microsoft.com/office/drawing/2014/main" id="{76D4EB4E-DCD6-E823-E4AF-DAF991EF8075}"/>
                  </a:ext>
                </a:extLst>
              </p:cNvPr>
              <p:cNvSpPr>
                <a:spLocks noChangeShapeType="1"/>
              </p:cNvSpPr>
              <p:nvPr/>
            </p:nvSpPr>
            <p:spPr bwMode="auto">
              <a:xfrm>
                <a:off x="2077" y="198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1" name="Line 354">
                <a:extLst>
                  <a:ext uri="{FF2B5EF4-FFF2-40B4-BE49-F238E27FC236}">
                    <a16:creationId xmlns:a16="http://schemas.microsoft.com/office/drawing/2014/main" id="{8E331DC5-D998-5B18-8EEC-886BE712FEEE}"/>
                  </a:ext>
                </a:extLst>
              </p:cNvPr>
              <p:cNvSpPr>
                <a:spLocks noChangeShapeType="1"/>
              </p:cNvSpPr>
              <p:nvPr/>
            </p:nvSpPr>
            <p:spPr bwMode="auto">
              <a:xfrm>
                <a:off x="2077" y="200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2" name="Line 355">
                <a:extLst>
                  <a:ext uri="{FF2B5EF4-FFF2-40B4-BE49-F238E27FC236}">
                    <a16:creationId xmlns:a16="http://schemas.microsoft.com/office/drawing/2014/main" id="{4529B576-585C-0B37-D7CD-64D11DF90AD0}"/>
                  </a:ext>
                </a:extLst>
              </p:cNvPr>
              <p:cNvSpPr>
                <a:spLocks noChangeShapeType="1"/>
              </p:cNvSpPr>
              <p:nvPr/>
            </p:nvSpPr>
            <p:spPr bwMode="auto">
              <a:xfrm>
                <a:off x="2077" y="202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3" name="Line 356">
                <a:extLst>
                  <a:ext uri="{FF2B5EF4-FFF2-40B4-BE49-F238E27FC236}">
                    <a16:creationId xmlns:a16="http://schemas.microsoft.com/office/drawing/2014/main" id="{420E655B-6B09-88F7-6172-5710A89EA507}"/>
                  </a:ext>
                </a:extLst>
              </p:cNvPr>
              <p:cNvSpPr>
                <a:spLocks noChangeShapeType="1"/>
              </p:cNvSpPr>
              <p:nvPr/>
            </p:nvSpPr>
            <p:spPr bwMode="auto">
              <a:xfrm>
                <a:off x="2077" y="2041"/>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4" name="Rectangle 357">
                <a:extLst>
                  <a:ext uri="{FF2B5EF4-FFF2-40B4-BE49-F238E27FC236}">
                    <a16:creationId xmlns:a16="http://schemas.microsoft.com/office/drawing/2014/main" id="{BD3FA8F8-251E-7835-BAA6-75B69CCB9A4F}"/>
                  </a:ext>
                </a:extLst>
              </p:cNvPr>
              <p:cNvSpPr>
                <a:spLocks noChangeArrowheads="1"/>
              </p:cNvSpPr>
              <p:nvPr/>
            </p:nvSpPr>
            <p:spPr bwMode="auto">
              <a:xfrm>
                <a:off x="1735"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65" name="Rectangle 358">
                <a:extLst>
                  <a:ext uri="{FF2B5EF4-FFF2-40B4-BE49-F238E27FC236}">
                    <a16:creationId xmlns:a16="http://schemas.microsoft.com/office/drawing/2014/main" id="{B276ACD8-E8A5-F266-8169-E0B360744536}"/>
                  </a:ext>
                </a:extLst>
              </p:cNvPr>
              <p:cNvSpPr>
                <a:spLocks noChangeArrowheads="1"/>
              </p:cNvSpPr>
              <p:nvPr/>
            </p:nvSpPr>
            <p:spPr bwMode="auto">
              <a:xfrm>
                <a:off x="1892"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66" name="Rectangle 359">
                <a:extLst>
                  <a:ext uri="{FF2B5EF4-FFF2-40B4-BE49-F238E27FC236}">
                    <a16:creationId xmlns:a16="http://schemas.microsoft.com/office/drawing/2014/main" id="{D16974D8-8867-397C-42CF-DA7E446F8534}"/>
                  </a:ext>
                </a:extLst>
              </p:cNvPr>
              <p:cNvSpPr>
                <a:spLocks noChangeArrowheads="1"/>
              </p:cNvSpPr>
              <p:nvPr/>
            </p:nvSpPr>
            <p:spPr bwMode="auto">
              <a:xfrm>
                <a:off x="2051"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67" name="Rectangle 360">
                <a:extLst>
                  <a:ext uri="{FF2B5EF4-FFF2-40B4-BE49-F238E27FC236}">
                    <a16:creationId xmlns:a16="http://schemas.microsoft.com/office/drawing/2014/main" id="{7775BB37-E5AF-81F8-D452-63F66C7DD7F9}"/>
                  </a:ext>
                </a:extLst>
              </p:cNvPr>
              <p:cNvSpPr>
                <a:spLocks noChangeArrowheads="1"/>
              </p:cNvSpPr>
              <p:nvPr/>
            </p:nvSpPr>
            <p:spPr bwMode="auto">
              <a:xfrm>
                <a:off x="2208"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68" name="Rectangle 361">
                <a:extLst>
                  <a:ext uri="{FF2B5EF4-FFF2-40B4-BE49-F238E27FC236}">
                    <a16:creationId xmlns:a16="http://schemas.microsoft.com/office/drawing/2014/main" id="{0CCF69E6-974A-C984-762A-9D84E229D70D}"/>
                  </a:ext>
                </a:extLst>
              </p:cNvPr>
              <p:cNvSpPr>
                <a:spLocks noChangeArrowheads="1"/>
              </p:cNvSpPr>
              <p:nvPr/>
            </p:nvSpPr>
            <p:spPr bwMode="auto">
              <a:xfrm>
                <a:off x="2366"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69" name="Rectangle 362">
                <a:extLst>
                  <a:ext uri="{FF2B5EF4-FFF2-40B4-BE49-F238E27FC236}">
                    <a16:creationId xmlns:a16="http://schemas.microsoft.com/office/drawing/2014/main" id="{DF3B6474-F8AB-7A40-730C-190834CE8BB7}"/>
                  </a:ext>
                </a:extLst>
              </p:cNvPr>
              <p:cNvSpPr>
                <a:spLocks noChangeArrowheads="1"/>
              </p:cNvSpPr>
              <p:nvPr/>
            </p:nvSpPr>
            <p:spPr bwMode="auto">
              <a:xfrm>
                <a:off x="2522"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0" name="Rectangle 363">
                <a:extLst>
                  <a:ext uri="{FF2B5EF4-FFF2-40B4-BE49-F238E27FC236}">
                    <a16:creationId xmlns:a16="http://schemas.microsoft.com/office/drawing/2014/main" id="{F0B083E2-3119-070F-C8B9-ED0E052D76EA}"/>
                  </a:ext>
                </a:extLst>
              </p:cNvPr>
              <p:cNvSpPr>
                <a:spLocks noChangeArrowheads="1"/>
              </p:cNvSpPr>
              <p:nvPr/>
            </p:nvSpPr>
            <p:spPr bwMode="auto">
              <a:xfrm>
                <a:off x="2856"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1" name="Rectangle 364">
                <a:extLst>
                  <a:ext uri="{FF2B5EF4-FFF2-40B4-BE49-F238E27FC236}">
                    <a16:creationId xmlns:a16="http://schemas.microsoft.com/office/drawing/2014/main" id="{0C5D4ABC-4C28-534A-5B43-BFE018CDF0A9}"/>
                  </a:ext>
                </a:extLst>
              </p:cNvPr>
              <p:cNvSpPr>
                <a:spLocks noChangeArrowheads="1"/>
              </p:cNvSpPr>
              <p:nvPr/>
            </p:nvSpPr>
            <p:spPr bwMode="auto">
              <a:xfrm>
                <a:off x="3006"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2" name="Rectangle 365">
                <a:extLst>
                  <a:ext uri="{FF2B5EF4-FFF2-40B4-BE49-F238E27FC236}">
                    <a16:creationId xmlns:a16="http://schemas.microsoft.com/office/drawing/2014/main" id="{901D1416-99C2-BC4E-707F-E7A2DB4B0052}"/>
                  </a:ext>
                </a:extLst>
              </p:cNvPr>
              <p:cNvSpPr>
                <a:spLocks noChangeArrowheads="1"/>
              </p:cNvSpPr>
              <p:nvPr/>
            </p:nvSpPr>
            <p:spPr bwMode="auto">
              <a:xfrm>
                <a:off x="1735"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3" name="Rectangle 366">
                <a:extLst>
                  <a:ext uri="{FF2B5EF4-FFF2-40B4-BE49-F238E27FC236}">
                    <a16:creationId xmlns:a16="http://schemas.microsoft.com/office/drawing/2014/main" id="{D0C34911-CB85-544F-5610-E1EB40B1613B}"/>
                  </a:ext>
                </a:extLst>
              </p:cNvPr>
              <p:cNvSpPr>
                <a:spLocks noChangeArrowheads="1"/>
              </p:cNvSpPr>
              <p:nvPr/>
            </p:nvSpPr>
            <p:spPr bwMode="auto">
              <a:xfrm>
                <a:off x="1892"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4" name="Rectangle 367">
                <a:extLst>
                  <a:ext uri="{FF2B5EF4-FFF2-40B4-BE49-F238E27FC236}">
                    <a16:creationId xmlns:a16="http://schemas.microsoft.com/office/drawing/2014/main" id="{AAB15586-88E3-73D6-8991-9EF72D6AEA0E}"/>
                  </a:ext>
                </a:extLst>
              </p:cNvPr>
              <p:cNvSpPr>
                <a:spLocks noChangeArrowheads="1"/>
              </p:cNvSpPr>
              <p:nvPr/>
            </p:nvSpPr>
            <p:spPr bwMode="auto">
              <a:xfrm>
                <a:off x="2051"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5" name="Rectangle 368">
                <a:extLst>
                  <a:ext uri="{FF2B5EF4-FFF2-40B4-BE49-F238E27FC236}">
                    <a16:creationId xmlns:a16="http://schemas.microsoft.com/office/drawing/2014/main" id="{C5043EB8-99A0-6D3C-2C44-8ACD6BE79F7B}"/>
                  </a:ext>
                </a:extLst>
              </p:cNvPr>
              <p:cNvSpPr>
                <a:spLocks noChangeArrowheads="1"/>
              </p:cNvSpPr>
              <p:nvPr/>
            </p:nvSpPr>
            <p:spPr bwMode="auto">
              <a:xfrm>
                <a:off x="2208"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6" name="Rectangle 369">
                <a:extLst>
                  <a:ext uri="{FF2B5EF4-FFF2-40B4-BE49-F238E27FC236}">
                    <a16:creationId xmlns:a16="http://schemas.microsoft.com/office/drawing/2014/main" id="{A51E4C02-4CC6-1188-DF1C-A1CEF9D7C90A}"/>
                  </a:ext>
                </a:extLst>
              </p:cNvPr>
              <p:cNvSpPr>
                <a:spLocks noChangeArrowheads="1"/>
              </p:cNvSpPr>
              <p:nvPr/>
            </p:nvSpPr>
            <p:spPr bwMode="auto">
              <a:xfrm>
                <a:off x="2366"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7" name="Rectangle 370">
                <a:extLst>
                  <a:ext uri="{FF2B5EF4-FFF2-40B4-BE49-F238E27FC236}">
                    <a16:creationId xmlns:a16="http://schemas.microsoft.com/office/drawing/2014/main" id="{AE224562-3505-DB32-4C72-F948E0E74C85}"/>
                  </a:ext>
                </a:extLst>
              </p:cNvPr>
              <p:cNvSpPr>
                <a:spLocks noChangeArrowheads="1"/>
              </p:cNvSpPr>
              <p:nvPr/>
            </p:nvSpPr>
            <p:spPr bwMode="auto">
              <a:xfrm>
                <a:off x="2522"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8" name="Rectangle 371">
                <a:extLst>
                  <a:ext uri="{FF2B5EF4-FFF2-40B4-BE49-F238E27FC236}">
                    <a16:creationId xmlns:a16="http://schemas.microsoft.com/office/drawing/2014/main" id="{BDC13A32-8BD3-BA97-A9EE-7E02038C5576}"/>
                  </a:ext>
                </a:extLst>
              </p:cNvPr>
              <p:cNvSpPr>
                <a:spLocks noChangeArrowheads="1"/>
              </p:cNvSpPr>
              <p:nvPr/>
            </p:nvSpPr>
            <p:spPr bwMode="auto">
              <a:xfrm>
                <a:off x="3006"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9" name="Rectangle 372">
                <a:extLst>
                  <a:ext uri="{FF2B5EF4-FFF2-40B4-BE49-F238E27FC236}">
                    <a16:creationId xmlns:a16="http://schemas.microsoft.com/office/drawing/2014/main" id="{78A9D2F9-9F6E-BB86-9A05-E8B816533866}"/>
                  </a:ext>
                </a:extLst>
              </p:cNvPr>
              <p:cNvSpPr>
                <a:spLocks noChangeArrowheads="1"/>
              </p:cNvSpPr>
              <p:nvPr/>
            </p:nvSpPr>
            <p:spPr bwMode="auto">
              <a:xfrm>
                <a:off x="2678"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80" name="Rectangle 373">
                <a:extLst>
                  <a:ext uri="{FF2B5EF4-FFF2-40B4-BE49-F238E27FC236}">
                    <a16:creationId xmlns:a16="http://schemas.microsoft.com/office/drawing/2014/main" id="{40F7A6EE-0544-4634-A5B2-5C76D4711390}"/>
                  </a:ext>
                </a:extLst>
              </p:cNvPr>
              <p:cNvSpPr>
                <a:spLocks noChangeArrowheads="1"/>
              </p:cNvSpPr>
              <p:nvPr/>
            </p:nvSpPr>
            <p:spPr bwMode="auto">
              <a:xfrm>
                <a:off x="2837"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81" name="Rectangle 374">
                <a:extLst>
                  <a:ext uri="{FF2B5EF4-FFF2-40B4-BE49-F238E27FC236}">
                    <a16:creationId xmlns:a16="http://schemas.microsoft.com/office/drawing/2014/main" id="{8C9FE806-8FBE-FA77-0012-EDD4276EDDCD}"/>
                  </a:ext>
                </a:extLst>
              </p:cNvPr>
              <p:cNvSpPr>
                <a:spLocks noChangeArrowheads="1"/>
              </p:cNvSpPr>
              <p:nvPr/>
            </p:nvSpPr>
            <p:spPr bwMode="auto">
              <a:xfrm>
                <a:off x="1164" y="3774"/>
                <a:ext cx="4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82" name="Freeform 375">
                <a:extLst>
                  <a:ext uri="{FF2B5EF4-FFF2-40B4-BE49-F238E27FC236}">
                    <a16:creationId xmlns:a16="http://schemas.microsoft.com/office/drawing/2014/main" id="{ACF513EF-49BE-B226-67C7-094B92F047C8}"/>
                  </a:ext>
                </a:extLst>
              </p:cNvPr>
              <p:cNvSpPr>
                <a:spLocks/>
              </p:cNvSpPr>
              <p:nvPr/>
            </p:nvSpPr>
            <p:spPr bwMode="auto">
              <a:xfrm>
                <a:off x="1167" y="3875"/>
                <a:ext cx="44" cy="32"/>
              </a:xfrm>
              <a:custGeom>
                <a:avLst/>
                <a:gdLst>
                  <a:gd name="T0" fmla="*/ 10 w 86"/>
                  <a:gd name="T1" fmla="*/ 65 h 65"/>
                  <a:gd name="T2" fmla="*/ 10 w 86"/>
                  <a:gd name="T3" fmla="*/ 33 h 65"/>
                  <a:gd name="T4" fmla="*/ 10 w 86"/>
                  <a:gd name="T5" fmla="*/ 33 h 65"/>
                  <a:gd name="T6" fmla="*/ 11 w 86"/>
                  <a:gd name="T7" fmla="*/ 24 h 65"/>
                  <a:gd name="T8" fmla="*/ 11 w 86"/>
                  <a:gd name="T9" fmla="*/ 19 h 65"/>
                  <a:gd name="T10" fmla="*/ 11 w 86"/>
                  <a:gd name="T11" fmla="*/ 19 h 65"/>
                  <a:gd name="T12" fmla="*/ 15 w 86"/>
                  <a:gd name="T13" fmla="*/ 16 h 65"/>
                  <a:gd name="T14" fmla="*/ 18 w 86"/>
                  <a:gd name="T15" fmla="*/ 12 h 65"/>
                  <a:gd name="T16" fmla="*/ 18 w 86"/>
                  <a:gd name="T17" fmla="*/ 12 h 65"/>
                  <a:gd name="T18" fmla="*/ 22 w 86"/>
                  <a:gd name="T19" fmla="*/ 10 h 65"/>
                  <a:gd name="T20" fmla="*/ 27 w 86"/>
                  <a:gd name="T21" fmla="*/ 10 h 65"/>
                  <a:gd name="T22" fmla="*/ 27 w 86"/>
                  <a:gd name="T23" fmla="*/ 10 h 65"/>
                  <a:gd name="T24" fmla="*/ 32 w 86"/>
                  <a:gd name="T25" fmla="*/ 10 h 65"/>
                  <a:gd name="T26" fmla="*/ 35 w 86"/>
                  <a:gd name="T27" fmla="*/ 14 h 65"/>
                  <a:gd name="T28" fmla="*/ 35 w 86"/>
                  <a:gd name="T29" fmla="*/ 14 h 65"/>
                  <a:gd name="T30" fmla="*/ 37 w 86"/>
                  <a:gd name="T31" fmla="*/ 17 h 65"/>
                  <a:gd name="T32" fmla="*/ 37 w 86"/>
                  <a:gd name="T33" fmla="*/ 24 h 65"/>
                  <a:gd name="T34" fmla="*/ 37 w 86"/>
                  <a:gd name="T35" fmla="*/ 65 h 65"/>
                  <a:gd name="T36" fmla="*/ 47 w 86"/>
                  <a:gd name="T37" fmla="*/ 65 h 65"/>
                  <a:gd name="T38" fmla="*/ 47 w 86"/>
                  <a:gd name="T39" fmla="*/ 29 h 65"/>
                  <a:gd name="T40" fmla="*/ 47 w 86"/>
                  <a:gd name="T41" fmla="*/ 29 h 65"/>
                  <a:gd name="T42" fmla="*/ 49 w 86"/>
                  <a:gd name="T43" fmla="*/ 21 h 65"/>
                  <a:gd name="T44" fmla="*/ 52 w 86"/>
                  <a:gd name="T45" fmla="*/ 14 h 65"/>
                  <a:gd name="T46" fmla="*/ 52 w 86"/>
                  <a:gd name="T47" fmla="*/ 14 h 65"/>
                  <a:gd name="T48" fmla="*/ 57 w 86"/>
                  <a:gd name="T49" fmla="*/ 10 h 65"/>
                  <a:gd name="T50" fmla="*/ 64 w 86"/>
                  <a:gd name="T51" fmla="*/ 10 h 65"/>
                  <a:gd name="T52" fmla="*/ 64 w 86"/>
                  <a:gd name="T53" fmla="*/ 10 h 65"/>
                  <a:gd name="T54" fmla="*/ 69 w 86"/>
                  <a:gd name="T55" fmla="*/ 12 h 65"/>
                  <a:gd name="T56" fmla="*/ 69 w 86"/>
                  <a:gd name="T57" fmla="*/ 12 h 65"/>
                  <a:gd name="T58" fmla="*/ 74 w 86"/>
                  <a:gd name="T59" fmla="*/ 16 h 65"/>
                  <a:gd name="T60" fmla="*/ 74 w 86"/>
                  <a:gd name="T61" fmla="*/ 16 h 65"/>
                  <a:gd name="T62" fmla="*/ 74 w 86"/>
                  <a:gd name="T63" fmla="*/ 26 h 65"/>
                  <a:gd name="T64" fmla="*/ 74 w 86"/>
                  <a:gd name="T65" fmla="*/ 65 h 65"/>
                  <a:gd name="T66" fmla="*/ 86 w 86"/>
                  <a:gd name="T67" fmla="*/ 65 h 65"/>
                  <a:gd name="T68" fmla="*/ 86 w 86"/>
                  <a:gd name="T69" fmla="*/ 22 h 65"/>
                  <a:gd name="T70" fmla="*/ 86 w 86"/>
                  <a:gd name="T71" fmla="*/ 22 h 65"/>
                  <a:gd name="T72" fmla="*/ 85 w 86"/>
                  <a:gd name="T73" fmla="*/ 12 h 65"/>
                  <a:gd name="T74" fmla="*/ 81 w 86"/>
                  <a:gd name="T75" fmla="*/ 5 h 65"/>
                  <a:gd name="T76" fmla="*/ 81 w 86"/>
                  <a:gd name="T77" fmla="*/ 5 h 65"/>
                  <a:gd name="T78" fmla="*/ 74 w 86"/>
                  <a:gd name="T79" fmla="*/ 2 h 65"/>
                  <a:gd name="T80" fmla="*/ 66 w 86"/>
                  <a:gd name="T81" fmla="*/ 0 h 65"/>
                  <a:gd name="T82" fmla="*/ 66 w 86"/>
                  <a:gd name="T83" fmla="*/ 0 h 65"/>
                  <a:gd name="T84" fmla="*/ 61 w 86"/>
                  <a:gd name="T85" fmla="*/ 0 h 65"/>
                  <a:gd name="T86" fmla="*/ 56 w 86"/>
                  <a:gd name="T87" fmla="*/ 4 h 65"/>
                  <a:gd name="T88" fmla="*/ 51 w 86"/>
                  <a:gd name="T89" fmla="*/ 7 h 65"/>
                  <a:gd name="T90" fmla="*/ 46 w 86"/>
                  <a:gd name="T91" fmla="*/ 12 h 65"/>
                  <a:gd name="T92" fmla="*/ 46 w 86"/>
                  <a:gd name="T93" fmla="*/ 12 h 65"/>
                  <a:gd name="T94" fmla="*/ 44 w 86"/>
                  <a:gd name="T95" fmla="*/ 7 h 65"/>
                  <a:gd name="T96" fmla="*/ 40 w 86"/>
                  <a:gd name="T97" fmla="*/ 4 h 65"/>
                  <a:gd name="T98" fmla="*/ 40 w 86"/>
                  <a:gd name="T99" fmla="*/ 4 h 65"/>
                  <a:gd name="T100" fmla="*/ 35 w 86"/>
                  <a:gd name="T101" fmla="*/ 0 h 65"/>
                  <a:gd name="T102" fmla="*/ 28 w 86"/>
                  <a:gd name="T103" fmla="*/ 0 h 65"/>
                  <a:gd name="T104" fmla="*/ 28 w 86"/>
                  <a:gd name="T105" fmla="*/ 0 h 65"/>
                  <a:gd name="T106" fmla="*/ 22 w 86"/>
                  <a:gd name="T107" fmla="*/ 0 h 65"/>
                  <a:gd name="T108" fmla="*/ 17 w 86"/>
                  <a:gd name="T109" fmla="*/ 4 h 65"/>
                  <a:gd name="T110" fmla="*/ 17 w 86"/>
                  <a:gd name="T111" fmla="*/ 4 h 65"/>
                  <a:gd name="T112" fmla="*/ 13 w 86"/>
                  <a:gd name="T113" fmla="*/ 7 h 65"/>
                  <a:gd name="T114" fmla="*/ 10 w 86"/>
                  <a:gd name="T115" fmla="*/ 10 h 65"/>
                  <a:gd name="T116" fmla="*/ 10 w 86"/>
                  <a:gd name="T117" fmla="*/ 2 h 65"/>
                  <a:gd name="T118" fmla="*/ 0 w 86"/>
                  <a:gd name="T119" fmla="*/ 2 h 65"/>
                  <a:gd name="T120" fmla="*/ 0 w 86"/>
                  <a:gd name="T121" fmla="*/ 65 h 65"/>
                  <a:gd name="T122" fmla="*/ 10 w 86"/>
                  <a:gd name="T123" fmla="*/ 65 h 65"/>
                  <a:gd name="T124" fmla="*/ 10 w 86"/>
                  <a:gd name="T1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 h="65">
                    <a:moveTo>
                      <a:pt x="10" y="65"/>
                    </a:moveTo>
                    <a:lnTo>
                      <a:pt x="10" y="33"/>
                    </a:lnTo>
                    <a:lnTo>
                      <a:pt x="10" y="33"/>
                    </a:lnTo>
                    <a:lnTo>
                      <a:pt x="11" y="24"/>
                    </a:lnTo>
                    <a:lnTo>
                      <a:pt x="11" y="19"/>
                    </a:lnTo>
                    <a:lnTo>
                      <a:pt x="11" y="19"/>
                    </a:lnTo>
                    <a:lnTo>
                      <a:pt x="15" y="16"/>
                    </a:lnTo>
                    <a:lnTo>
                      <a:pt x="18" y="12"/>
                    </a:lnTo>
                    <a:lnTo>
                      <a:pt x="18" y="12"/>
                    </a:lnTo>
                    <a:lnTo>
                      <a:pt x="22" y="10"/>
                    </a:lnTo>
                    <a:lnTo>
                      <a:pt x="27" y="10"/>
                    </a:lnTo>
                    <a:lnTo>
                      <a:pt x="27" y="10"/>
                    </a:lnTo>
                    <a:lnTo>
                      <a:pt x="32" y="10"/>
                    </a:lnTo>
                    <a:lnTo>
                      <a:pt x="35" y="14"/>
                    </a:lnTo>
                    <a:lnTo>
                      <a:pt x="35" y="14"/>
                    </a:lnTo>
                    <a:lnTo>
                      <a:pt x="37" y="17"/>
                    </a:lnTo>
                    <a:lnTo>
                      <a:pt x="37" y="24"/>
                    </a:lnTo>
                    <a:lnTo>
                      <a:pt x="37" y="65"/>
                    </a:lnTo>
                    <a:lnTo>
                      <a:pt x="47" y="65"/>
                    </a:lnTo>
                    <a:lnTo>
                      <a:pt x="47" y="29"/>
                    </a:lnTo>
                    <a:lnTo>
                      <a:pt x="47" y="29"/>
                    </a:lnTo>
                    <a:lnTo>
                      <a:pt x="49" y="21"/>
                    </a:lnTo>
                    <a:lnTo>
                      <a:pt x="52" y="14"/>
                    </a:lnTo>
                    <a:lnTo>
                      <a:pt x="52" y="14"/>
                    </a:lnTo>
                    <a:lnTo>
                      <a:pt x="57" y="10"/>
                    </a:lnTo>
                    <a:lnTo>
                      <a:pt x="64" y="10"/>
                    </a:lnTo>
                    <a:lnTo>
                      <a:pt x="64" y="10"/>
                    </a:lnTo>
                    <a:lnTo>
                      <a:pt x="69" y="12"/>
                    </a:lnTo>
                    <a:lnTo>
                      <a:pt x="69" y="12"/>
                    </a:lnTo>
                    <a:lnTo>
                      <a:pt x="74" y="16"/>
                    </a:lnTo>
                    <a:lnTo>
                      <a:pt x="74" y="16"/>
                    </a:lnTo>
                    <a:lnTo>
                      <a:pt x="74" y="26"/>
                    </a:lnTo>
                    <a:lnTo>
                      <a:pt x="74" y="65"/>
                    </a:lnTo>
                    <a:lnTo>
                      <a:pt x="86" y="65"/>
                    </a:lnTo>
                    <a:lnTo>
                      <a:pt x="86" y="22"/>
                    </a:lnTo>
                    <a:lnTo>
                      <a:pt x="86" y="22"/>
                    </a:lnTo>
                    <a:lnTo>
                      <a:pt x="85" y="12"/>
                    </a:lnTo>
                    <a:lnTo>
                      <a:pt x="81" y="5"/>
                    </a:lnTo>
                    <a:lnTo>
                      <a:pt x="81" y="5"/>
                    </a:lnTo>
                    <a:lnTo>
                      <a:pt x="74" y="2"/>
                    </a:lnTo>
                    <a:lnTo>
                      <a:pt x="66" y="0"/>
                    </a:lnTo>
                    <a:lnTo>
                      <a:pt x="66" y="0"/>
                    </a:lnTo>
                    <a:lnTo>
                      <a:pt x="61" y="0"/>
                    </a:lnTo>
                    <a:lnTo>
                      <a:pt x="56" y="4"/>
                    </a:lnTo>
                    <a:lnTo>
                      <a:pt x="51" y="7"/>
                    </a:lnTo>
                    <a:lnTo>
                      <a:pt x="46" y="12"/>
                    </a:lnTo>
                    <a:lnTo>
                      <a:pt x="46" y="12"/>
                    </a:lnTo>
                    <a:lnTo>
                      <a:pt x="44" y="7"/>
                    </a:lnTo>
                    <a:lnTo>
                      <a:pt x="40" y="4"/>
                    </a:lnTo>
                    <a:lnTo>
                      <a:pt x="40" y="4"/>
                    </a:lnTo>
                    <a:lnTo>
                      <a:pt x="35" y="0"/>
                    </a:lnTo>
                    <a:lnTo>
                      <a:pt x="28" y="0"/>
                    </a:lnTo>
                    <a:lnTo>
                      <a:pt x="28" y="0"/>
                    </a:lnTo>
                    <a:lnTo>
                      <a:pt x="22" y="0"/>
                    </a:lnTo>
                    <a:lnTo>
                      <a:pt x="17" y="4"/>
                    </a:lnTo>
                    <a:lnTo>
                      <a:pt x="17" y="4"/>
                    </a:lnTo>
                    <a:lnTo>
                      <a:pt x="13" y="7"/>
                    </a:lnTo>
                    <a:lnTo>
                      <a:pt x="10" y="10"/>
                    </a:lnTo>
                    <a:lnTo>
                      <a:pt x="10" y="2"/>
                    </a:lnTo>
                    <a:lnTo>
                      <a:pt x="0" y="2"/>
                    </a:lnTo>
                    <a:lnTo>
                      <a:pt x="0" y="65"/>
                    </a:lnTo>
                    <a:lnTo>
                      <a:pt x="10" y="65"/>
                    </a:lnTo>
                    <a:lnTo>
                      <a:pt x="10" y="65"/>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3" name="Freeform 376">
                <a:extLst>
                  <a:ext uri="{FF2B5EF4-FFF2-40B4-BE49-F238E27FC236}">
                    <a16:creationId xmlns:a16="http://schemas.microsoft.com/office/drawing/2014/main" id="{12F335F8-F8EC-8C35-1B7C-A60E18B86C70}"/>
                  </a:ext>
                </a:extLst>
              </p:cNvPr>
              <p:cNvSpPr>
                <a:spLocks noEditPoints="1"/>
              </p:cNvSpPr>
              <p:nvPr/>
            </p:nvSpPr>
            <p:spPr bwMode="auto">
              <a:xfrm>
                <a:off x="1217" y="3875"/>
                <a:ext cx="29" cy="33"/>
              </a:xfrm>
              <a:custGeom>
                <a:avLst/>
                <a:gdLst>
                  <a:gd name="T0" fmla="*/ 41 w 58"/>
                  <a:gd name="T1" fmla="*/ 55 h 67"/>
                  <a:gd name="T2" fmla="*/ 31 w 58"/>
                  <a:gd name="T3" fmla="*/ 58 h 67"/>
                  <a:gd name="T4" fmla="*/ 22 w 58"/>
                  <a:gd name="T5" fmla="*/ 56 h 67"/>
                  <a:gd name="T6" fmla="*/ 17 w 58"/>
                  <a:gd name="T7" fmla="*/ 53 h 67"/>
                  <a:gd name="T8" fmla="*/ 11 w 58"/>
                  <a:gd name="T9" fmla="*/ 36 h 67"/>
                  <a:gd name="T10" fmla="*/ 58 w 58"/>
                  <a:gd name="T11" fmla="*/ 36 h 67"/>
                  <a:gd name="T12" fmla="*/ 58 w 58"/>
                  <a:gd name="T13" fmla="*/ 33 h 67"/>
                  <a:gd name="T14" fmla="*/ 57 w 58"/>
                  <a:gd name="T15" fmla="*/ 19 h 67"/>
                  <a:gd name="T16" fmla="*/ 50 w 58"/>
                  <a:gd name="T17" fmla="*/ 9 h 67"/>
                  <a:gd name="T18" fmla="*/ 46 w 58"/>
                  <a:gd name="T19" fmla="*/ 5 h 67"/>
                  <a:gd name="T20" fmla="*/ 36 w 58"/>
                  <a:gd name="T21" fmla="*/ 0 h 67"/>
                  <a:gd name="T22" fmla="*/ 29 w 58"/>
                  <a:gd name="T23" fmla="*/ 0 h 67"/>
                  <a:gd name="T24" fmla="*/ 17 w 58"/>
                  <a:gd name="T25" fmla="*/ 2 h 67"/>
                  <a:gd name="T26" fmla="*/ 9 w 58"/>
                  <a:gd name="T27" fmla="*/ 9 h 67"/>
                  <a:gd name="T28" fmla="*/ 5 w 58"/>
                  <a:gd name="T29" fmla="*/ 14 h 67"/>
                  <a:gd name="T30" fmla="*/ 0 w 58"/>
                  <a:gd name="T31" fmla="*/ 26 h 67"/>
                  <a:gd name="T32" fmla="*/ 0 w 58"/>
                  <a:gd name="T33" fmla="*/ 34 h 67"/>
                  <a:gd name="T34" fmla="*/ 2 w 58"/>
                  <a:gd name="T35" fmla="*/ 48 h 67"/>
                  <a:gd name="T36" fmla="*/ 9 w 58"/>
                  <a:gd name="T37" fmla="*/ 58 h 67"/>
                  <a:gd name="T38" fmla="*/ 12 w 58"/>
                  <a:gd name="T39" fmla="*/ 62 h 67"/>
                  <a:gd name="T40" fmla="*/ 24 w 58"/>
                  <a:gd name="T41" fmla="*/ 67 h 67"/>
                  <a:gd name="T42" fmla="*/ 31 w 58"/>
                  <a:gd name="T43" fmla="*/ 67 h 67"/>
                  <a:gd name="T44" fmla="*/ 48 w 58"/>
                  <a:gd name="T45" fmla="*/ 62 h 67"/>
                  <a:gd name="T46" fmla="*/ 55 w 58"/>
                  <a:gd name="T47" fmla="*/ 55 h 67"/>
                  <a:gd name="T48" fmla="*/ 46 w 58"/>
                  <a:gd name="T49" fmla="*/ 44 h 67"/>
                  <a:gd name="T50" fmla="*/ 45 w 58"/>
                  <a:gd name="T51" fmla="*/ 51 h 67"/>
                  <a:gd name="T52" fmla="*/ 41 w 58"/>
                  <a:gd name="T53" fmla="*/ 55 h 67"/>
                  <a:gd name="T54" fmla="*/ 17 w 58"/>
                  <a:gd name="T55" fmla="*/ 14 h 67"/>
                  <a:gd name="T56" fmla="*/ 29 w 58"/>
                  <a:gd name="T57" fmla="*/ 9 h 67"/>
                  <a:gd name="T58" fmla="*/ 38 w 58"/>
                  <a:gd name="T59" fmla="*/ 10 h 67"/>
                  <a:gd name="T60" fmla="*/ 43 w 58"/>
                  <a:gd name="T61" fmla="*/ 16 h 67"/>
                  <a:gd name="T62" fmla="*/ 48 w 58"/>
                  <a:gd name="T63" fmla="*/ 27 h 67"/>
                  <a:gd name="T64" fmla="*/ 12 w 58"/>
                  <a:gd name="T65" fmla="*/ 27 h 67"/>
                  <a:gd name="T66" fmla="*/ 17 w 58"/>
                  <a:gd name="T67"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67">
                    <a:moveTo>
                      <a:pt x="41" y="55"/>
                    </a:moveTo>
                    <a:lnTo>
                      <a:pt x="41" y="55"/>
                    </a:lnTo>
                    <a:lnTo>
                      <a:pt x="36" y="56"/>
                    </a:lnTo>
                    <a:lnTo>
                      <a:pt x="31" y="58"/>
                    </a:lnTo>
                    <a:lnTo>
                      <a:pt x="31" y="58"/>
                    </a:lnTo>
                    <a:lnTo>
                      <a:pt x="22" y="56"/>
                    </a:lnTo>
                    <a:lnTo>
                      <a:pt x="17" y="53"/>
                    </a:lnTo>
                    <a:lnTo>
                      <a:pt x="17" y="53"/>
                    </a:lnTo>
                    <a:lnTo>
                      <a:pt x="12" y="46"/>
                    </a:lnTo>
                    <a:lnTo>
                      <a:pt x="11" y="36"/>
                    </a:lnTo>
                    <a:lnTo>
                      <a:pt x="58" y="36"/>
                    </a:lnTo>
                    <a:lnTo>
                      <a:pt x="58" y="36"/>
                    </a:lnTo>
                    <a:lnTo>
                      <a:pt x="58" y="33"/>
                    </a:lnTo>
                    <a:lnTo>
                      <a:pt x="58" y="33"/>
                    </a:lnTo>
                    <a:lnTo>
                      <a:pt x="58" y="26"/>
                    </a:lnTo>
                    <a:lnTo>
                      <a:pt x="57" y="19"/>
                    </a:lnTo>
                    <a:lnTo>
                      <a:pt x="55" y="14"/>
                    </a:lnTo>
                    <a:lnTo>
                      <a:pt x="50" y="9"/>
                    </a:lnTo>
                    <a:lnTo>
                      <a:pt x="50" y="9"/>
                    </a:lnTo>
                    <a:lnTo>
                      <a:pt x="46" y="5"/>
                    </a:lnTo>
                    <a:lnTo>
                      <a:pt x="41" y="2"/>
                    </a:lnTo>
                    <a:lnTo>
                      <a:pt x="36" y="0"/>
                    </a:lnTo>
                    <a:lnTo>
                      <a:pt x="29" y="0"/>
                    </a:lnTo>
                    <a:lnTo>
                      <a:pt x="29" y="0"/>
                    </a:lnTo>
                    <a:lnTo>
                      <a:pt x="24" y="0"/>
                    </a:lnTo>
                    <a:lnTo>
                      <a:pt x="17" y="2"/>
                    </a:lnTo>
                    <a:lnTo>
                      <a:pt x="12" y="5"/>
                    </a:lnTo>
                    <a:lnTo>
                      <a:pt x="9" y="9"/>
                    </a:lnTo>
                    <a:lnTo>
                      <a:pt x="9" y="9"/>
                    </a:lnTo>
                    <a:lnTo>
                      <a:pt x="5" y="14"/>
                    </a:lnTo>
                    <a:lnTo>
                      <a:pt x="2" y="19"/>
                    </a:lnTo>
                    <a:lnTo>
                      <a:pt x="0" y="26"/>
                    </a:lnTo>
                    <a:lnTo>
                      <a:pt x="0" y="34"/>
                    </a:lnTo>
                    <a:lnTo>
                      <a:pt x="0" y="34"/>
                    </a:lnTo>
                    <a:lnTo>
                      <a:pt x="0" y="41"/>
                    </a:lnTo>
                    <a:lnTo>
                      <a:pt x="2" y="48"/>
                    </a:lnTo>
                    <a:lnTo>
                      <a:pt x="5" y="53"/>
                    </a:lnTo>
                    <a:lnTo>
                      <a:pt x="9" y="58"/>
                    </a:lnTo>
                    <a:lnTo>
                      <a:pt x="9" y="58"/>
                    </a:lnTo>
                    <a:lnTo>
                      <a:pt x="12" y="62"/>
                    </a:lnTo>
                    <a:lnTo>
                      <a:pt x="17" y="65"/>
                    </a:lnTo>
                    <a:lnTo>
                      <a:pt x="24" y="67"/>
                    </a:lnTo>
                    <a:lnTo>
                      <a:pt x="31" y="67"/>
                    </a:lnTo>
                    <a:lnTo>
                      <a:pt x="31" y="67"/>
                    </a:lnTo>
                    <a:lnTo>
                      <a:pt x="41" y="65"/>
                    </a:lnTo>
                    <a:lnTo>
                      <a:pt x="48" y="62"/>
                    </a:lnTo>
                    <a:lnTo>
                      <a:pt x="48" y="62"/>
                    </a:lnTo>
                    <a:lnTo>
                      <a:pt x="55" y="55"/>
                    </a:lnTo>
                    <a:lnTo>
                      <a:pt x="58" y="46"/>
                    </a:lnTo>
                    <a:lnTo>
                      <a:pt x="46" y="44"/>
                    </a:lnTo>
                    <a:lnTo>
                      <a:pt x="46" y="44"/>
                    </a:lnTo>
                    <a:lnTo>
                      <a:pt x="45" y="51"/>
                    </a:lnTo>
                    <a:lnTo>
                      <a:pt x="41" y="55"/>
                    </a:lnTo>
                    <a:lnTo>
                      <a:pt x="41" y="55"/>
                    </a:lnTo>
                    <a:close/>
                    <a:moveTo>
                      <a:pt x="17" y="14"/>
                    </a:moveTo>
                    <a:lnTo>
                      <a:pt x="17" y="14"/>
                    </a:lnTo>
                    <a:lnTo>
                      <a:pt x="22" y="10"/>
                    </a:lnTo>
                    <a:lnTo>
                      <a:pt x="29" y="9"/>
                    </a:lnTo>
                    <a:lnTo>
                      <a:pt x="29" y="9"/>
                    </a:lnTo>
                    <a:lnTo>
                      <a:pt x="38" y="10"/>
                    </a:lnTo>
                    <a:lnTo>
                      <a:pt x="43" y="16"/>
                    </a:lnTo>
                    <a:lnTo>
                      <a:pt x="43" y="16"/>
                    </a:lnTo>
                    <a:lnTo>
                      <a:pt x="46" y="21"/>
                    </a:lnTo>
                    <a:lnTo>
                      <a:pt x="48" y="27"/>
                    </a:lnTo>
                    <a:lnTo>
                      <a:pt x="12" y="27"/>
                    </a:lnTo>
                    <a:lnTo>
                      <a:pt x="12" y="27"/>
                    </a:lnTo>
                    <a:lnTo>
                      <a:pt x="14" y="21"/>
                    </a:lnTo>
                    <a:lnTo>
                      <a:pt x="17" y="14"/>
                    </a:lnTo>
                    <a:lnTo>
                      <a:pt x="17" y="14"/>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4" name="Freeform 377">
                <a:extLst>
                  <a:ext uri="{FF2B5EF4-FFF2-40B4-BE49-F238E27FC236}">
                    <a16:creationId xmlns:a16="http://schemas.microsoft.com/office/drawing/2014/main" id="{1A606D06-B5E0-1DDE-0EA9-9DBC4C05CEF4}"/>
                  </a:ext>
                </a:extLst>
              </p:cNvPr>
              <p:cNvSpPr>
                <a:spLocks noEditPoints="1"/>
              </p:cNvSpPr>
              <p:nvPr/>
            </p:nvSpPr>
            <p:spPr bwMode="auto">
              <a:xfrm>
                <a:off x="1251" y="3875"/>
                <a:ext cx="29" cy="33"/>
              </a:xfrm>
              <a:custGeom>
                <a:avLst/>
                <a:gdLst>
                  <a:gd name="T0" fmla="*/ 58 w 58"/>
                  <a:gd name="T1" fmla="*/ 65 h 67"/>
                  <a:gd name="T2" fmla="*/ 57 w 58"/>
                  <a:gd name="T3" fmla="*/ 58 h 67"/>
                  <a:gd name="T4" fmla="*/ 55 w 58"/>
                  <a:gd name="T5" fmla="*/ 39 h 67"/>
                  <a:gd name="T6" fmla="*/ 55 w 58"/>
                  <a:gd name="T7" fmla="*/ 24 h 67"/>
                  <a:gd name="T8" fmla="*/ 55 w 58"/>
                  <a:gd name="T9" fmla="*/ 14 h 67"/>
                  <a:gd name="T10" fmla="*/ 52 w 58"/>
                  <a:gd name="T11" fmla="*/ 7 h 67"/>
                  <a:gd name="T12" fmla="*/ 45 w 58"/>
                  <a:gd name="T13" fmla="*/ 2 h 67"/>
                  <a:gd name="T14" fmla="*/ 38 w 58"/>
                  <a:gd name="T15" fmla="*/ 0 h 67"/>
                  <a:gd name="T16" fmla="*/ 31 w 58"/>
                  <a:gd name="T17" fmla="*/ 0 h 67"/>
                  <a:gd name="T18" fmla="*/ 16 w 58"/>
                  <a:gd name="T19" fmla="*/ 2 h 67"/>
                  <a:gd name="T20" fmla="*/ 11 w 58"/>
                  <a:gd name="T21" fmla="*/ 5 h 67"/>
                  <a:gd name="T22" fmla="*/ 7 w 58"/>
                  <a:gd name="T23" fmla="*/ 9 h 67"/>
                  <a:gd name="T24" fmla="*/ 2 w 58"/>
                  <a:gd name="T25" fmla="*/ 21 h 67"/>
                  <a:gd name="T26" fmla="*/ 12 w 58"/>
                  <a:gd name="T27" fmla="*/ 21 h 67"/>
                  <a:gd name="T28" fmla="*/ 18 w 58"/>
                  <a:gd name="T29" fmla="*/ 12 h 67"/>
                  <a:gd name="T30" fmla="*/ 23 w 58"/>
                  <a:gd name="T31" fmla="*/ 10 h 67"/>
                  <a:gd name="T32" fmla="*/ 29 w 58"/>
                  <a:gd name="T33" fmla="*/ 9 h 67"/>
                  <a:gd name="T34" fmla="*/ 41 w 58"/>
                  <a:gd name="T35" fmla="*/ 12 h 67"/>
                  <a:gd name="T36" fmla="*/ 43 w 58"/>
                  <a:gd name="T37" fmla="*/ 17 h 67"/>
                  <a:gd name="T38" fmla="*/ 45 w 58"/>
                  <a:gd name="T39" fmla="*/ 22 h 67"/>
                  <a:gd name="T40" fmla="*/ 45 w 58"/>
                  <a:gd name="T41" fmla="*/ 26 h 67"/>
                  <a:gd name="T42" fmla="*/ 26 w 58"/>
                  <a:gd name="T43" fmla="*/ 29 h 67"/>
                  <a:gd name="T44" fmla="*/ 16 w 58"/>
                  <a:gd name="T45" fmla="*/ 31 h 67"/>
                  <a:gd name="T46" fmla="*/ 7 w 58"/>
                  <a:gd name="T47" fmla="*/ 34 h 67"/>
                  <a:gd name="T48" fmla="*/ 2 w 58"/>
                  <a:gd name="T49" fmla="*/ 39 h 67"/>
                  <a:gd name="T50" fmla="*/ 0 w 58"/>
                  <a:gd name="T51" fmla="*/ 48 h 67"/>
                  <a:gd name="T52" fmla="*/ 2 w 58"/>
                  <a:gd name="T53" fmla="*/ 56 h 67"/>
                  <a:gd name="T54" fmla="*/ 6 w 58"/>
                  <a:gd name="T55" fmla="*/ 62 h 67"/>
                  <a:gd name="T56" fmla="*/ 23 w 58"/>
                  <a:gd name="T57" fmla="*/ 67 h 67"/>
                  <a:gd name="T58" fmla="*/ 28 w 58"/>
                  <a:gd name="T59" fmla="*/ 67 h 67"/>
                  <a:gd name="T60" fmla="*/ 35 w 58"/>
                  <a:gd name="T61" fmla="*/ 65 h 67"/>
                  <a:gd name="T62" fmla="*/ 45 w 58"/>
                  <a:gd name="T63" fmla="*/ 58 h 67"/>
                  <a:gd name="T64" fmla="*/ 48 w 58"/>
                  <a:gd name="T65" fmla="*/ 65 h 67"/>
                  <a:gd name="T66" fmla="*/ 48 w 58"/>
                  <a:gd name="T67" fmla="*/ 65 h 67"/>
                  <a:gd name="T68" fmla="*/ 45 w 58"/>
                  <a:gd name="T69" fmla="*/ 38 h 67"/>
                  <a:gd name="T70" fmla="*/ 43 w 58"/>
                  <a:gd name="T71" fmla="*/ 48 h 67"/>
                  <a:gd name="T72" fmla="*/ 40 w 58"/>
                  <a:gd name="T73" fmla="*/ 53 h 67"/>
                  <a:gd name="T74" fmla="*/ 36 w 58"/>
                  <a:gd name="T75" fmla="*/ 56 h 67"/>
                  <a:gd name="T76" fmla="*/ 24 w 58"/>
                  <a:gd name="T77" fmla="*/ 58 h 67"/>
                  <a:gd name="T78" fmla="*/ 19 w 58"/>
                  <a:gd name="T79" fmla="*/ 58 h 67"/>
                  <a:gd name="T80" fmla="*/ 14 w 58"/>
                  <a:gd name="T81" fmla="*/ 55 h 67"/>
                  <a:gd name="T82" fmla="*/ 12 w 58"/>
                  <a:gd name="T83" fmla="*/ 48 h 67"/>
                  <a:gd name="T84" fmla="*/ 12 w 58"/>
                  <a:gd name="T85" fmla="*/ 43 h 67"/>
                  <a:gd name="T86" fmla="*/ 18 w 58"/>
                  <a:gd name="T87" fmla="*/ 39 h 67"/>
                  <a:gd name="T88" fmla="*/ 26 w 58"/>
                  <a:gd name="T89" fmla="*/ 38 h 67"/>
                  <a:gd name="T90" fmla="*/ 45 w 58"/>
                  <a:gd name="T91" fmla="*/ 33 h 67"/>
                  <a:gd name="T92" fmla="*/ 45 w 58"/>
                  <a:gd name="T9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7">
                    <a:moveTo>
                      <a:pt x="48" y="65"/>
                    </a:moveTo>
                    <a:lnTo>
                      <a:pt x="58" y="65"/>
                    </a:lnTo>
                    <a:lnTo>
                      <a:pt x="58" y="65"/>
                    </a:lnTo>
                    <a:lnTo>
                      <a:pt x="57" y="58"/>
                    </a:lnTo>
                    <a:lnTo>
                      <a:pt x="57" y="58"/>
                    </a:lnTo>
                    <a:lnTo>
                      <a:pt x="55" y="39"/>
                    </a:lnTo>
                    <a:lnTo>
                      <a:pt x="55" y="24"/>
                    </a:lnTo>
                    <a:lnTo>
                      <a:pt x="55" y="24"/>
                    </a:lnTo>
                    <a:lnTo>
                      <a:pt x="55" y="14"/>
                    </a:lnTo>
                    <a:lnTo>
                      <a:pt x="55" y="14"/>
                    </a:lnTo>
                    <a:lnTo>
                      <a:pt x="52" y="7"/>
                    </a:lnTo>
                    <a:lnTo>
                      <a:pt x="52" y="7"/>
                    </a:lnTo>
                    <a:lnTo>
                      <a:pt x="48" y="4"/>
                    </a:lnTo>
                    <a:lnTo>
                      <a:pt x="45" y="2"/>
                    </a:lnTo>
                    <a:lnTo>
                      <a:pt x="45" y="2"/>
                    </a:lnTo>
                    <a:lnTo>
                      <a:pt x="38" y="0"/>
                    </a:lnTo>
                    <a:lnTo>
                      <a:pt x="31" y="0"/>
                    </a:lnTo>
                    <a:lnTo>
                      <a:pt x="31" y="0"/>
                    </a:lnTo>
                    <a:lnTo>
                      <a:pt x="23" y="0"/>
                    </a:lnTo>
                    <a:lnTo>
                      <a:pt x="16" y="2"/>
                    </a:lnTo>
                    <a:lnTo>
                      <a:pt x="16" y="2"/>
                    </a:lnTo>
                    <a:lnTo>
                      <a:pt x="11" y="5"/>
                    </a:lnTo>
                    <a:lnTo>
                      <a:pt x="7" y="9"/>
                    </a:lnTo>
                    <a:lnTo>
                      <a:pt x="7" y="9"/>
                    </a:lnTo>
                    <a:lnTo>
                      <a:pt x="4" y="14"/>
                    </a:lnTo>
                    <a:lnTo>
                      <a:pt x="2" y="21"/>
                    </a:lnTo>
                    <a:lnTo>
                      <a:pt x="12" y="21"/>
                    </a:lnTo>
                    <a:lnTo>
                      <a:pt x="12" y="21"/>
                    </a:lnTo>
                    <a:lnTo>
                      <a:pt x="14" y="16"/>
                    </a:lnTo>
                    <a:lnTo>
                      <a:pt x="18" y="12"/>
                    </a:lnTo>
                    <a:lnTo>
                      <a:pt x="18" y="12"/>
                    </a:lnTo>
                    <a:lnTo>
                      <a:pt x="23" y="10"/>
                    </a:lnTo>
                    <a:lnTo>
                      <a:pt x="29" y="9"/>
                    </a:lnTo>
                    <a:lnTo>
                      <a:pt x="29" y="9"/>
                    </a:lnTo>
                    <a:lnTo>
                      <a:pt x="36" y="10"/>
                    </a:lnTo>
                    <a:lnTo>
                      <a:pt x="41" y="12"/>
                    </a:lnTo>
                    <a:lnTo>
                      <a:pt x="41" y="12"/>
                    </a:lnTo>
                    <a:lnTo>
                      <a:pt x="43" y="17"/>
                    </a:lnTo>
                    <a:lnTo>
                      <a:pt x="45" y="22"/>
                    </a:lnTo>
                    <a:lnTo>
                      <a:pt x="45" y="22"/>
                    </a:lnTo>
                    <a:lnTo>
                      <a:pt x="45" y="26"/>
                    </a:lnTo>
                    <a:lnTo>
                      <a:pt x="45" y="26"/>
                    </a:lnTo>
                    <a:lnTo>
                      <a:pt x="26" y="29"/>
                    </a:lnTo>
                    <a:lnTo>
                      <a:pt x="26" y="29"/>
                    </a:lnTo>
                    <a:lnTo>
                      <a:pt x="16" y="31"/>
                    </a:lnTo>
                    <a:lnTo>
                      <a:pt x="16" y="31"/>
                    </a:lnTo>
                    <a:lnTo>
                      <a:pt x="7" y="34"/>
                    </a:lnTo>
                    <a:lnTo>
                      <a:pt x="7" y="34"/>
                    </a:lnTo>
                    <a:lnTo>
                      <a:pt x="2" y="39"/>
                    </a:lnTo>
                    <a:lnTo>
                      <a:pt x="2" y="39"/>
                    </a:lnTo>
                    <a:lnTo>
                      <a:pt x="0" y="44"/>
                    </a:lnTo>
                    <a:lnTo>
                      <a:pt x="0" y="48"/>
                    </a:lnTo>
                    <a:lnTo>
                      <a:pt x="0" y="48"/>
                    </a:lnTo>
                    <a:lnTo>
                      <a:pt x="2" y="56"/>
                    </a:lnTo>
                    <a:lnTo>
                      <a:pt x="6" y="62"/>
                    </a:lnTo>
                    <a:lnTo>
                      <a:pt x="6" y="62"/>
                    </a:lnTo>
                    <a:lnTo>
                      <a:pt x="12" y="65"/>
                    </a:lnTo>
                    <a:lnTo>
                      <a:pt x="23" y="67"/>
                    </a:lnTo>
                    <a:lnTo>
                      <a:pt x="23" y="67"/>
                    </a:lnTo>
                    <a:lnTo>
                      <a:pt x="28" y="67"/>
                    </a:lnTo>
                    <a:lnTo>
                      <a:pt x="35" y="65"/>
                    </a:lnTo>
                    <a:lnTo>
                      <a:pt x="35" y="65"/>
                    </a:lnTo>
                    <a:lnTo>
                      <a:pt x="40" y="62"/>
                    </a:lnTo>
                    <a:lnTo>
                      <a:pt x="45" y="58"/>
                    </a:lnTo>
                    <a:lnTo>
                      <a:pt x="45" y="58"/>
                    </a:lnTo>
                    <a:lnTo>
                      <a:pt x="48" y="65"/>
                    </a:lnTo>
                    <a:lnTo>
                      <a:pt x="48" y="65"/>
                    </a:lnTo>
                    <a:lnTo>
                      <a:pt x="48" y="65"/>
                    </a:lnTo>
                    <a:close/>
                    <a:moveTo>
                      <a:pt x="45" y="38"/>
                    </a:moveTo>
                    <a:lnTo>
                      <a:pt x="45" y="38"/>
                    </a:lnTo>
                    <a:lnTo>
                      <a:pt x="45" y="43"/>
                    </a:lnTo>
                    <a:lnTo>
                      <a:pt x="43" y="48"/>
                    </a:lnTo>
                    <a:lnTo>
                      <a:pt x="43" y="48"/>
                    </a:lnTo>
                    <a:lnTo>
                      <a:pt x="40" y="53"/>
                    </a:lnTo>
                    <a:lnTo>
                      <a:pt x="36" y="56"/>
                    </a:lnTo>
                    <a:lnTo>
                      <a:pt x="36" y="56"/>
                    </a:lnTo>
                    <a:lnTo>
                      <a:pt x="31" y="58"/>
                    </a:lnTo>
                    <a:lnTo>
                      <a:pt x="24" y="58"/>
                    </a:lnTo>
                    <a:lnTo>
                      <a:pt x="24" y="58"/>
                    </a:lnTo>
                    <a:lnTo>
                      <a:pt x="19" y="58"/>
                    </a:lnTo>
                    <a:lnTo>
                      <a:pt x="14" y="55"/>
                    </a:lnTo>
                    <a:lnTo>
                      <a:pt x="14" y="55"/>
                    </a:lnTo>
                    <a:lnTo>
                      <a:pt x="12" y="53"/>
                    </a:lnTo>
                    <a:lnTo>
                      <a:pt x="12" y="48"/>
                    </a:lnTo>
                    <a:lnTo>
                      <a:pt x="12" y="48"/>
                    </a:lnTo>
                    <a:lnTo>
                      <a:pt x="12" y="43"/>
                    </a:lnTo>
                    <a:lnTo>
                      <a:pt x="12" y="43"/>
                    </a:lnTo>
                    <a:lnTo>
                      <a:pt x="18" y="39"/>
                    </a:lnTo>
                    <a:lnTo>
                      <a:pt x="18" y="39"/>
                    </a:lnTo>
                    <a:lnTo>
                      <a:pt x="26" y="38"/>
                    </a:lnTo>
                    <a:lnTo>
                      <a:pt x="26" y="38"/>
                    </a:lnTo>
                    <a:lnTo>
                      <a:pt x="45" y="33"/>
                    </a:lnTo>
                    <a:lnTo>
                      <a:pt x="45" y="38"/>
                    </a:lnTo>
                    <a:lnTo>
                      <a:pt x="45" y="38"/>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5" name="Freeform 378">
                <a:extLst>
                  <a:ext uri="{FF2B5EF4-FFF2-40B4-BE49-F238E27FC236}">
                    <a16:creationId xmlns:a16="http://schemas.microsoft.com/office/drawing/2014/main" id="{9B5D48B0-C863-DD7D-C121-12D22DB622ED}"/>
                  </a:ext>
                </a:extLst>
              </p:cNvPr>
              <p:cNvSpPr>
                <a:spLocks/>
              </p:cNvSpPr>
              <p:nvPr/>
            </p:nvSpPr>
            <p:spPr bwMode="auto">
              <a:xfrm>
                <a:off x="1287" y="3875"/>
                <a:ext cx="25" cy="32"/>
              </a:xfrm>
              <a:custGeom>
                <a:avLst/>
                <a:gdLst>
                  <a:gd name="T0" fmla="*/ 10 w 51"/>
                  <a:gd name="T1" fmla="*/ 65 h 65"/>
                  <a:gd name="T2" fmla="*/ 10 w 51"/>
                  <a:gd name="T3" fmla="*/ 31 h 65"/>
                  <a:gd name="T4" fmla="*/ 10 w 51"/>
                  <a:gd name="T5" fmla="*/ 31 h 65"/>
                  <a:gd name="T6" fmla="*/ 12 w 51"/>
                  <a:gd name="T7" fmla="*/ 21 h 65"/>
                  <a:gd name="T8" fmla="*/ 14 w 51"/>
                  <a:gd name="T9" fmla="*/ 17 h 65"/>
                  <a:gd name="T10" fmla="*/ 15 w 51"/>
                  <a:gd name="T11" fmla="*/ 14 h 65"/>
                  <a:gd name="T12" fmla="*/ 15 w 51"/>
                  <a:gd name="T13" fmla="*/ 14 h 65"/>
                  <a:gd name="T14" fmla="*/ 20 w 51"/>
                  <a:gd name="T15" fmla="*/ 10 h 65"/>
                  <a:gd name="T16" fmla="*/ 27 w 51"/>
                  <a:gd name="T17" fmla="*/ 10 h 65"/>
                  <a:gd name="T18" fmla="*/ 27 w 51"/>
                  <a:gd name="T19" fmla="*/ 10 h 65"/>
                  <a:gd name="T20" fmla="*/ 32 w 51"/>
                  <a:gd name="T21" fmla="*/ 10 h 65"/>
                  <a:gd name="T22" fmla="*/ 36 w 51"/>
                  <a:gd name="T23" fmla="*/ 12 h 65"/>
                  <a:gd name="T24" fmla="*/ 36 w 51"/>
                  <a:gd name="T25" fmla="*/ 12 h 65"/>
                  <a:gd name="T26" fmla="*/ 38 w 51"/>
                  <a:gd name="T27" fmla="*/ 14 h 65"/>
                  <a:gd name="T28" fmla="*/ 39 w 51"/>
                  <a:gd name="T29" fmla="*/ 17 h 65"/>
                  <a:gd name="T30" fmla="*/ 39 w 51"/>
                  <a:gd name="T31" fmla="*/ 17 h 65"/>
                  <a:gd name="T32" fmla="*/ 41 w 51"/>
                  <a:gd name="T33" fmla="*/ 27 h 65"/>
                  <a:gd name="T34" fmla="*/ 41 w 51"/>
                  <a:gd name="T35" fmla="*/ 65 h 65"/>
                  <a:gd name="T36" fmla="*/ 51 w 51"/>
                  <a:gd name="T37" fmla="*/ 65 h 65"/>
                  <a:gd name="T38" fmla="*/ 51 w 51"/>
                  <a:gd name="T39" fmla="*/ 26 h 65"/>
                  <a:gd name="T40" fmla="*/ 51 w 51"/>
                  <a:gd name="T41" fmla="*/ 26 h 65"/>
                  <a:gd name="T42" fmla="*/ 51 w 51"/>
                  <a:gd name="T43" fmla="*/ 16 h 65"/>
                  <a:gd name="T44" fmla="*/ 51 w 51"/>
                  <a:gd name="T45" fmla="*/ 16 h 65"/>
                  <a:gd name="T46" fmla="*/ 48 w 51"/>
                  <a:gd name="T47" fmla="*/ 7 h 65"/>
                  <a:gd name="T48" fmla="*/ 48 w 51"/>
                  <a:gd name="T49" fmla="*/ 7 h 65"/>
                  <a:gd name="T50" fmla="*/ 44 w 51"/>
                  <a:gd name="T51" fmla="*/ 5 h 65"/>
                  <a:gd name="T52" fmla="*/ 41 w 51"/>
                  <a:gd name="T53" fmla="*/ 2 h 65"/>
                  <a:gd name="T54" fmla="*/ 41 w 51"/>
                  <a:gd name="T55" fmla="*/ 2 h 65"/>
                  <a:gd name="T56" fmla="*/ 36 w 51"/>
                  <a:gd name="T57" fmla="*/ 0 h 65"/>
                  <a:gd name="T58" fmla="*/ 31 w 51"/>
                  <a:gd name="T59" fmla="*/ 0 h 65"/>
                  <a:gd name="T60" fmla="*/ 31 w 51"/>
                  <a:gd name="T61" fmla="*/ 0 h 65"/>
                  <a:gd name="T62" fmla="*/ 24 w 51"/>
                  <a:gd name="T63" fmla="*/ 0 h 65"/>
                  <a:gd name="T64" fmla="*/ 19 w 51"/>
                  <a:gd name="T65" fmla="*/ 4 h 65"/>
                  <a:gd name="T66" fmla="*/ 14 w 51"/>
                  <a:gd name="T67" fmla="*/ 5 h 65"/>
                  <a:gd name="T68" fmla="*/ 10 w 51"/>
                  <a:gd name="T69" fmla="*/ 10 h 65"/>
                  <a:gd name="T70" fmla="*/ 10 w 51"/>
                  <a:gd name="T71" fmla="*/ 2 h 65"/>
                  <a:gd name="T72" fmla="*/ 0 w 51"/>
                  <a:gd name="T73" fmla="*/ 2 h 65"/>
                  <a:gd name="T74" fmla="*/ 0 w 51"/>
                  <a:gd name="T75" fmla="*/ 65 h 65"/>
                  <a:gd name="T76" fmla="*/ 10 w 51"/>
                  <a:gd name="T77" fmla="*/ 65 h 65"/>
                  <a:gd name="T78" fmla="*/ 10 w 51"/>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65">
                    <a:moveTo>
                      <a:pt x="10" y="65"/>
                    </a:moveTo>
                    <a:lnTo>
                      <a:pt x="10" y="31"/>
                    </a:lnTo>
                    <a:lnTo>
                      <a:pt x="10" y="31"/>
                    </a:lnTo>
                    <a:lnTo>
                      <a:pt x="12" y="21"/>
                    </a:lnTo>
                    <a:lnTo>
                      <a:pt x="14" y="17"/>
                    </a:lnTo>
                    <a:lnTo>
                      <a:pt x="15" y="14"/>
                    </a:lnTo>
                    <a:lnTo>
                      <a:pt x="15" y="14"/>
                    </a:lnTo>
                    <a:lnTo>
                      <a:pt x="20" y="10"/>
                    </a:lnTo>
                    <a:lnTo>
                      <a:pt x="27" y="10"/>
                    </a:lnTo>
                    <a:lnTo>
                      <a:pt x="27" y="10"/>
                    </a:lnTo>
                    <a:lnTo>
                      <a:pt x="32" y="10"/>
                    </a:lnTo>
                    <a:lnTo>
                      <a:pt x="36" y="12"/>
                    </a:lnTo>
                    <a:lnTo>
                      <a:pt x="36" y="12"/>
                    </a:lnTo>
                    <a:lnTo>
                      <a:pt x="38" y="14"/>
                    </a:lnTo>
                    <a:lnTo>
                      <a:pt x="39" y="17"/>
                    </a:lnTo>
                    <a:lnTo>
                      <a:pt x="39" y="17"/>
                    </a:lnTo>
                    <a:lnTo>
                      <a:pt x="41" y="27"/>
                    </a:lnTo>
                    <a:lnTo>
                      <a:pt x="41" y="65"/>
                    </a:lnTo>
                    <a:lnTo>
                      <a:pt x="51" y="65"/>
                    </a:lnTo>
                    <a:lnTo>
                      <a:pt x="51" y="26"/>
                    </a:lnTo>
                    <a:lnTo>
                      <a:pt x="51" y="26"/>
                    </a:lnTo>
                    <a:lnTo>
                      <a:pt x="51" y="16"/>
                    </a:lnTo>
                    <a:lnTo>
                      <a:pt x="51" y="16"/>
                    </a:lnTo>
                    <a:lnTo>
                      <a:pt x="48" y="7"/>
                    </a:lnTo>
                    <a:lnTo>
                      <a:pt x="48" y="7"/>
                    </a:lnTo>
                    <a:lnTo>
                      <a:pt x="44" y="5"/>
                    </a:lnTo>
                    <a:lnTo>
                      <a:pt x="41" y="2"/>
                    </a:lnTo>
                    <a:lnTo>
                      <a:pt x="41" y="2"/>
                    </a:lnTo>
                    <a:lnTo>
                      <a:pt x="36" y="0"/>
                    </a:lnTo>
                    <a:lnTo>
                      <a:pt x="31" y="0"/>
                    </a:lnTo>
                    <a:lnTo>
                      <a:pt x="31" y="0"/>
                    </a:lnTo>
                    <a:lnTo>
                      <a:pt x="24" y="0"/>
                    </a:lnTo>
                    <a:lnTo>
                      <a:pt x="19" y="4"/>
                    </a:lnTo>
                    <a:lnTo>
                      <a:pt x="14" y="5"/>
                    </a:lnTo>
                    <a:lnTo>
                      <a:pt x="10" y="10"/>
                    </a:lnTo>
                    <a:lnTo>
                      <a:pt x="10" y="2"/>
                    </a:lnTo>
                    <a:lnTo>
                      <a:pt x="0" y="2"/>
                    </a:lnTo>
                    <a:lnTo>
                      <a:pt x="0" y="65"/>
                    </a:lnTo>
                    <a:lnTo>
                      <a:pt x="10" y="65"/>
                    </a:lnTo>
                    <a:lnTo>
                      <a:pt x="10" y="65"/>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6" name="Freeform 379">
                <a:extLst>
                  <a:ext uri="{FF2B5EF4-FFF2-40B4-BE49-F238E27FC236}">
                    <a16:creationId xmlns:a16="http://schemas.microsoft.com/office/drawing/2014/main" id="{57F8662B-EB08-784E-139D-03507934B3A5}"/>
                  </a:ext>
                </a:extLst>
              </p:cNvPr>
              <p:cNvSpPr>
                <a:spLocks/>
              </p:cNvSpPr>
              <p:nvPr/>
            </p:nvSpPr>
            <p:spPr bwMode="auto">
              <a:xfrm>
                <a:off x="1317" y="3864"/>
                <a:ext cx="40" cy="43"/>
              </a:xfrm>
              <a:custGeom>
                <a:avLst/>
                <a:gdLst>
                  <a:gd name="T0" fmla="*/ 46 w 80"/>
                  <a:gd name="T1" fmla="*/ 87 h 87"/>
                  <a:gd name="T2" fmla="*/ 80 w 80"/>
                  <a:gd name="T3" fmla="*/ 0 h 87"/>
                  <a:gd name="T4" fmla="*/ 69 w 80"/>
                  <a:gd name="T5" fmla="*/ 0 h 87"/>
                  <a:gd name="T6" fmla="*/ 45 w 80"/>
                  <a:gd name="T7" fmla="*/ 63 h 87"/>
                  <a:gd name="T8" fmla="*/ 45 w 80"/>
                  <a:gd name="T9" fmla="*/ 63 h 87"/>
                  <a:gd name="T10" fmla="*/ 40 w 80"/>
                  <a:gd name="T11" fmla="*/ 78 h 87"/>
                  <a:gd name="T12" fmla="*/ 40 w 80"/>
                  <a:gd name="T13" fmla="*/ 78 h 87"/>
                  <a:gd name="T14" fmla="*/ 34 w 80"/>
                  <a:gd name="T15" fmla="*/ 63 h 87"/>
                  <a:gd name="T16" fmla="*/ 12 w 80"/>
                  <a:gd name="T17" fmla="*/ 0 h 87"/>
                  <a:gd name="T18" fmla="*/ 0 w 80"/>
                  <a:gd name="T19" fmla="*/ 0 h 87"/>
                  <a:gd name="T20" fmla="*/ 34 w 80"/>
                  <a:gd name="T21" fmla="*/ 87 h 87"/>
                  <a:gd name="T22" fmla="*/ 46 w 80"/>
                  <a:gd name="T23" fmla="*/ 87 h 87"/>
                  <a:gd name="T24" fmla="*/ 46 w 80"/>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46" y="87"/>
                    </a:moveTo>
                    <a:lnTo>
                      <a:pt x="80" y="0"/>
                    </a:lnTo>
                    <a:lnTo>
                      <a:pt x="69" y="0"/>
                    </a:lnTo>
                    <a:lnTo>
                      <a:pt x="45" y="63"/>
                    </a:lnTo>
                    <a:lnTo>
                      <a:pt x="45" y="63"/>
                    </a:lnTo>
                    <a:lnTo>
                      <a:pt x="40" y="78"/>
                    </a:lnTo>
                    <a:lnTo>
                      <a:pt x="40" y="78"/>
                    </a:lnTo>
                    <a:lnTo>
                      <a:pt x="34" y="63"/>
                    </a:lnTo>
                    <a:lnTo>
                      <a:pt x="12" y="0"/>
                    </a:lnTo>
                    <a:lnTo>
                      <a:pt x="0" y="0"/>
                    </a:lnTo>
                    <a:lnTo>
                      <a:pt x="34" y="87"/>
                    </a:lnTo>
                    <a:lnTo>
                      <a:pt x="46" y="87"/>
                    </a:lnTo>
                    <a:lnTo>
                      <a:pt x="46" y="8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7" name="Freeform 380">
                <a:extLst>
                  <a:ext uri="{FF2B5EF4-FFF2-40B4-BE49-F238E27FC236}">
                    <a16:creationId xmlns:a16="http://schemas.microsoft.com/office/drawing/2014/main" id="{6A4178D9-E8DC-0E30-4A1B-45209FDFA213}"/>
                  </a:ext>
                </a:extLst>
              </p:cNvPr>
              <p:cNvSpPr>
                <a:spLocks noEditPoints="1"/>
              </p:cNvSpPr>
              <p:nvPr/>
            </p:nvSpPr>
            <p:spPr bwMode="auto">
              <a:xfrm>
                <a:off x="1357" y="3864"/>
                <a:ext cx="41" cy="43"/>
              </a:xfrm>
              <a:custGeom>
                <a:avLst/>
                <a:gdLst>
                  <a:gd name="T0" fmla="*/ 12 w 82"/>
                  <a:gd name="T1" fmla="*/ 87 h 87"/>
                  <a:gd name="T2" fmla="*/ 23 w 82"/>
                  <a:gd name="T3" fmla="*/ 61 h 87"/>
                  <a:gd name="T4" fmla="*/ 60 w 82"/>
                  <a:gd name="T5" fmla="*/ 61 h 87"/>
                  <a:gd name="T6" fmla="*/ 70 w 82"/>
                  <a:gd name="T7" fmla="*/ 87 h 87"/>
                  <a:gd name="T8" fmla="*/ 82 w 82"/>
                  <a:gd name="T9" fmla="*/ 87 h 87"/>
                  <a:gd name="T10" fmla="*/ 46 w 82"/>
                  <a:gd name="T11" fmla="*/ 0 h 87"/>
                  <a:gd name="T12" fmla="*/ 35 w 82"/>
                  <a:gd name="T13" fmla="*/ 0 h 87"/>
                  <a:gd name="T14" fmla="*/ 0 w 82"/>
                  <a:gd name="T15" fmla="*/ 87 h 87"/>
                  <a:gd name="T16" fmla="*/ 12 w 82"/>
                  <a:gd name="T17" fmla="*/ 87 h 87"/>
                  <a:gd name="T18" fmla="*/ 12 w 82"/>
                  <a:gd name="T19" fmla="*/ 87 h 87"/>
                  <a:gd name="T20" fmla="*/ 36 w 82"/>
                  <a:gd name="T21" fmla="*/ 26 h 87"/>
                  <a:gd name="T22" fmla="*/ 36 w 82"/>
                  <a:gd name="T23" fmla="*/ 26 h 87"/>
                  <a:gd name="T24" fmla="*/ 41 w 82"/>
                  <a:gd name="T25" fmla="*/ 9 h 87"/>
                  <a:gd name="T26" fmla="*/ 41 w 82"/>
                  <a:gd name="T27" fmla="*/ 9 h 87"/>
                  <a:gd name="T28" fmla="*/ 46 w 82"/>
                  <a:gd name="T29" fmla="*/ 27 h 87"/>
                  <a:gd name="T30" fmla="*/ 57 w 82"/>
                  <a:gd name="T31" fmla="*/ 51 h 87"/>
                  <a:gd name="T32" fmla="*/ 26 w 82"/>
                  <a:gd name="T33" fmla="*/ 51 h 87"/>
                  <a:gd name="T34" fmla="*/ 36 w 82"/>
                  <a:gd name="T35" fmla="*/ 26 h 87"/>
                  <a:gd name="T36" fmla="*/ 36 w 82"/>
                  <a:gd name="T37"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7">
                    <a:moveTo>
                      <a:pt x="12" y="87"/>
                    </a:moveTo>
                    <a:lnTo>
                      <a:pt x="23" y="61"/>
                    </a:lnTo>
                    <a:lnTo>
                      <a:pt x="60" y="61"/>
                    </a:lnTo>
                    <a:lnTo>
                      <a:pt x="70" y="87"/>
                    </a:lnTo>
                    <a:lnTo>
                      <a:pt x="82" y="87"/>
                    </a:lnTo>
                    <a:lnTo>
                      <a:pt x="46" y="0"/>
                    </a:lnTo>
                    <a:lnTo>
                      <a:pt x="35" y="0"/>
                    </a:lnTo>
                    <a:lnTo>
                      <a:pt x="0" y="87"/>
                    </a:lnTo>
                    <a:lnTo>
                      <a:pt x="12" y="87"/>
                    </a:lnTo>
                    <a:lnTo>
                      <a:pt x="12" y="87"/>
                    </a:lnTo>
                    <a:close/>
                    <a:moveTo>
                      <a:pt x="36" y="26"/>
                    </a:moveTo>
                    <a:lnTo>
                      <a:pt x="36" y="26"/>
                    </a:lnTo>
                    <a:lnTo>
                      <a:pt x="41" y="9"/>
                    </a:lnTo>
                    <a:lnTo>
                      <a:pt x="41" y="9"/>
                    </a:lnTo>
                    <a:lnTo>
                      <a:pt x="46" y="27"/>
                    </a:lnTo>
                    <a:lnTo>
                      <a:pt x="57" y="51"/>
                    </a:lnTo>
                    <a:lnTo>
                      <a:pt x="26" y="51"/>
                    </a:lnTo>
                    <a:lnTo>
                      <a:pt x="36" y="26"/>
                    </a:lnTo>
                    <a:lnTo>
                      <a:pt x="36" y="26"/>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8" name="Freeform 381">
                <a:extLst>
                  <a:ext uri="{FF2B5EF4-FFF2-40B4-BE49-F238E27FC236}">
                    <a16:creationId xmlns:a16="http://schemas.microsoft.com/office/drawing/2014/main" id="{4389EB17-3E7F-79D6-19AA-FF405A6E95D7}"/>
                  </a:ext>
                </a:extLst>
              </p:cNvPr>
              <p:cNvSpPr>
                <a:spLocks/>
              </p:cNvSpPr>
              <p:nvPr/>
            </p:nvSpPr>
            <p:spPr bwMode="auto">
              <a:xfrm>
                <a:off x="1403" y="3864"/>
                <a:ext cx="30" cy="43"/>
              </a:xfrm>
              <a:custGeom>
                <a:avLst/>
                <a:gdLst>
                  <a:gd name="T0" fmla="*/ 12 w 60"/>
                  <a:gd name="T1" fmla="*/ 87 h 87"/>
                  <a:gd name="T2" fmla="*/ 12 w 60"/>
                  <a:gd name="T3" fmla="*/ 48 h 87"/>
                  <a:gd name="T4" fmla="*/ 53 w 60"/>
                  <a:gd name="T5" fmla="*/ 48 h 87"/>
                  <a:gd name="T6" fmla="*/ 53 w 60"/>
                  <a:gd name="T7" fmla="*/ 38 h 87"/>
                  <a:gd name="T8" fmla="*/ 12 w 60"/>
                  <a:gd name="T9" fmla="*/ 38 h 87"/>
                  <a:gd name="T10" fmla="*/ 12 w 60"/>
                  <a:gd name="T11" fmla="*/ 10 h 87"/>
                  <a:gd name="T12" fmla="*/ 60 w 60"/>
                  <a:gd name="T13" fmla="*/ 10 h 87"/>
                  <a:gd name="T14" fmla="*/ 60 w 60"/>
                  <a:gd name="T15" fmla="*/ 0 h 87"/>
                  <a:gd name="T16" fmla="*/ 0 w 60"/>
                  <a:gd name="T17" fmla="*/ 0 h 87"/>
                  <a:gd name="T18" fmla="*/ 0 w 60"/>
                  <a:gd name="T19" fmla="*/ 87 h 87"/>
                  <a:gd name="T20" fmla="*/ 12 w 60"/>
                  <a:gd name="T21" fmla="*/ 87 h 87"/>
                  <a:gd name="T22" fmla="*/ 12 w 60"/>
                  <a:gd name="T2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87">
                    <a:moveTo>
                      <a:pt x="12" y="87"/>
                    </a:moveTo>
                    <a:lnTo>
                      <a:pt x="12" y="48"/>
                    </a:lnTo>
                    <a:lnTo>
                      <a:pt x="53" y="48"/>
                    </a:lnTo>
                    <a:lnTo>
                      <a:pt x="53" y="38"/>
                    </a:lnTo>
                    <a:lnTo>
                      <a:pt x="12" y="38"/>
                    </a:lnTo>
                    <a:lnTo>
                      <a:pt x="12" y="10"/>
                    </a:lnTo>
                    <a:lnTo>
                      <a:pt x="60" y="10"/>
                    </a:lnTo>
                    <a:lnTo>
                      <a:pt x="60" y="0"/>
                    </a:lnTo>
                    <a:lnTo>
                      <a:pt x="0" y="0"/>
                    </a:lnTo>
                    <a:lnTo>
                      <a:pt x="0" y="87"/>
                    </a:lnTo>
                    <a:lnTo>
                      <a:pt x="12" y="87"/>
                    </a:lnTo>
                    <a:lnTo>
                      <a:pt x="12" y="8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89" name="Freeform 382">
                <a:extLst>
                  <a:ext uri="{FF2B5EF4-FFF2-40B4-BE49-F238E27FC236}">
                    <a16:creationId xmlns:a16="http://schemas.microsoft.com/office/drawing/2014/main" id="{A610378F-AF54-CE8A-6743-3484A483CD80}"/>
                  </a:ext>
                </a:extLst>
              </p:cNvPr>
              <p:cNvSpPr>
                <a:spLocks noEditPoints="1"/>
              </p:cNvSpPr>
              <p:nvPr/>
            </p:nvSpPr>
            <p:spPr bwMode="auto">
              <a:xfrm>
                <a:off x="1455" y="3867"/>
                <a:ext cx="29" cy="37"/>
              </a:xfrm>
              <a:custGeom>
                <a:avLst/>
                <a:gdLst>
                  <a:gd name="T0" fmla="*/ 58 w 58"/>
                  <a:gd name="T1" fmla="*/ 25 h 73"/>
                  <a:gd name="T2" fmla="*/ 0 w 58"/>
                  <a:gd name="T3" fmla="*/ 0 h 73"/>
                  <a:gd name="T4" fmla="*/ 0 w 58"/>
                  <a:gd name="T5" fmla="*/ 10 h 73"/>
                  <a:gd name="T6" fmla="*/ 46 w 58"/>
                  <a:gd name="T7" fmla="*/ 31 h 73"/>
                  <a:gd name="T8" fmla="*/ 0 w 58"/>
                  <a:gd name="T9" fmla="*/ 49 h 73"/>
                  <a:gd name="T10" fmla="*/ 0 w 58"/>
                  <a:gd name="T11" fmla="*/ 59 h 73"/>
                  <a:gd name="T12" fmla="*/ 58 w 58"/>
                  <a:gd name="T13" fmla="*/ 34 h 73"/>
                  <a:gd name="T14" fmla="*/ 58 w 58"/>
                  <a:gd name="T15" fmla="*/ 25 h 73"/>
                  <a:gd name="T16" fmla="*/ 58 w 58"/>
                  <a:gd name="T17" fmla="*/ 25 h 73"/>
                  <a:gd name="T18" fmla="*/ 58 w 58"/>
                  <a:gd name="T19" fmla="*/ 65 h 73"/>
                  <a:gd name="T20" fmla="*/ 0 w 58"/>
                  <a:gd name="T21" fmla="*/ 65 h 73"/>
                  <a:gd name="T22" fmla="*/ 0 w 58"/>
                  <a:gd name="T23" fmla="*/ 73 h 73"/>
                  <a:gd name="T24" fmla="*/ 58 w 58"/>
                  <a:gd name="T25" fmla="*/ 73 h 73"/>
                  <a:gd name="T26" fmla="*/ 58 w 58"/>
                  <a:gd name="T27" fmla="*/ 65 h 73"/>
                  <a:gd name="T28" fmla="*/ 58 w 58"/>
                  <a:gd name="T2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3">
                    <a:moveTo>
                      <a:pt x="58" y="25"/>
                    </a:moveTo>
                    <a:lnTo>
                      <a:pt x="0" y="0"/>
                    </a:lnTo>
                    <a:lnTo>
                      <a:pt x="0" y="10"/>
                    </a:lnTo>
                    <a:lnTo>
                      <a:pt x="46" y="31"/>
                    </a:lnTo>
                    <a:lnTo>
                      <a:pt x="0" y="49"/>
                    </a:lnTo>
                    <a:lnTo>
                      <a:pt x="0" y="59"/>
                    </a:lnTo>
                    <a:lnTo>
                      <a:pt x="58" y="34"/>
                    </a:lnTo>
                    <a:lnTo>
                      <a:pt x="58" y="25"/>
                    </a:lnTo>
                    <a:lnTo>
                      <a:pt x="58" y="25"/>
                    </a:lnTo>
                    <a:close/>
                    <a:moveTo>
                      <a:pt x="58" y="65"/>
                    </a:moveTo>
                    <a:lnTo>
                      <a:pt x="0" y="65"/>
                    </a:lnTo>
                    <a:lnTo>
                      <a:pt x="0" y="73"/>
                    </a:lnTo>
                    <a:lnTo>
                      <a:pt x="58" y="73"/>
                    </a:lnTo>
                    <a:lnTo>
                      <a:pt x="58" y="65"/>
                    </a:lnTo>
                    <a:lnTo>
                      <a:pt x="58" y="65"/>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0" name="Freeform 383">
                <a:extLst>
                  <a:ext uri="{FF2B5EF4-FFF2-40B4-BE49-F238E27FC236}">
                    <a16:creationId xmlns:a16="http://schemas.microsoft.com/office/drawing/2014/main" id="{2C7A7469-CB50-CFAA-B912-0A30ABD72E16}"/>
                  </a:ext>
                </a:extLst>
              </p:cNvPr>
              <p:cNvSpPr>
                <a:spLocks/>
              </p:cNvSpPr>
              <p:nvPr/>
            </p:nvSpPr>
            <p:spPr bwMode="auto">
              <a:xfrm>
                <a:off x="1506" y="3864"/>
                <a:ext cx="29" cy="44"/>
              </a:xfrm>
              <a:custGeom>
                <a:avLst/>
                <a:gdLst>
                  <a:gd name="T0" fmla="*/ 8 w 58"/>
                  <a:gd name="T1" fmla="*/ 82 h 89"/>
                  <a:gd name="T2" fmla="*/ 8 w 58"/>
                  <a:gd name="T3" fmla="*/ 82 h 89"/>
                  <a:gd name="T4" fmla="*/ 17 w 58"/>
                  <a:gd name="T5" fmla="*/ 87 h 89"/>
                  <a:gd name="T6" fmla="*/ 27 w 58"/>
                  <a:gd name="T7" fmla="*/ 89 h 89"/>
                  <a:gd name="T8" fmla="*/ 27 w 58"/>
                  <a:gd name="T9" fmla="*/ 89 h 89"/>
                  <a:gd name="T10" fmla="*/ 34 w 58"/>
                  <a:gd name="T11" fmla="*/ 89 h 89"/>
                  <a:gd name="T12" fmla="*/ 40 w 58"/>
                  <a:gd name="T13" fmla="*/ 87 h 89"/>
                  <a:gd name="T14" fmla="*/ 46 w 58"/>
                  <a:gd name="T15" fmla="*/ 84 h 89"/>
                  <a:gd name="T16" fmla="*/ 51 w 58"/>
                  <a:gd name="T17" fmla="*/ 78 h 89"/>
                  <a:gd name="T18" fmla="*/ 51 w 58"/>
                  <a:gd name="T19" fmla="*/ 78 h 89"/>
                  <a:gd name="T20" fmla="*/ 56 w 58"/>
                  <a:gd name="T21" fmla="*/ 68 h 89"/>
                  <a:gd name="T22" fmla="*/ 58 w 58"/>
                  <a:gd name="T23" fmla="*/ 58 h 89"/>
                  <a:gd name="T24" fmla="*/ 58 w 58"/>
                  <a:gd name="T25" fmla="*/ 58 h 89"/>
                  <a:gd name="T26" fmla="*/ 58 w 58"/>
                  <a:gd name="T27" fmla="*/ 51 h 89"/>
                  <a:gd name="T28" fmla="*/ 56 w 58"/>
                  <a:gd name="T29" fmla="*/ 46 h 89"/>
                  <a:gd name="T30" fmla="*/ 52 w 58"/>
                  <a:gd name="T31" fmla="*/ 41 h 89"/>
                  <a:gd name="T32" fmla="*/ 49 w 58"/>
                  <a:gd name="T33" fmla="*/ 38 h 89"/>
                  <a:gd name="T34" fmla="*/ 49 w 58"/>
                  <a:gd name="T35" fmla="*/ 38 h 89"/>
                  <a:gd name="T36" fmla="*/ 46 w 58"/>
                  <a:gd name="T37" fmla="*/ 34 h 89"/>
                  <a:gd name="T38" fmla="*/ 40 w 58"/>
                  <a:gd name="T39" fmla="*/ 31 h 89"/>
                  <a:gd name="T40" fmla="*/ 35 w 58"/>
                  <a:gd name="T41" fmla="*/ 29 h 89"/>
                  <a:gd name="T42" fmla="*/ 30 w 58"/>
                  <a:gd name="T43" fmla="*/ 29 h 89"/>
                  <a:gd name="T44" fmla="*/ 30 w 58"/>
                  <a:gd name="T45" fmla="*/ 29 h 89"/>
                  <a:gd name="T46" fmla="*/ 22 w 58"/>
                  <a:gd name="T47" fmla="*/ 31 h 89"/>
                  <a:gd name="T48" fmla="*/ 13 w 58"/>
                  <a:gd name="T49" fmla="*/ 34 h 89"/>
                  <a:gd name="T50" fmla="*/ 18 w 58"/>
                  <a:gd name="T51" fmla="*/ 10 h 89"/>
                  <a:gd name="T52" fmla="*/ 54 w 58"/>
                  <a:gd name="T53" fmla="*/ 10 h 89"/>
                  <a:gd name="T54" fmla="*/ 54 w 58"/>
                  <a:gd name="T55" fmla="*/ 0 h 89"/>
                  <a:gd name="T56" fmla="*/ 10 w 58"/>
                  <a:gd name="T57" fmla="*/ 0 h 89"/>
                  <a:gd name="T58" fmla="*/ 1 w 58"/>
                  <a:gd name="T59" fmla="*/ 46 h 89"/>
                  <a:gd name="T60" fmla="*/ 12 w 58"/>
                  <a:gd name="T61" fmla="*/ 48 h 89"/>
                  <a:gd name="T62" fmla="*/ 12 w 58"/>
                  <a:gd name="T63" fmla="*/ 48 h 89"/>
                  <a:gd name="T64" fmla="*/ 15 w 58"/>
                  <a:gd name="T65" fmla="*/ 44 h 89"/>
                  <a:gd name="T66" fmla="*/ 18 w 58"/>
                  <a:gd name="T67" fmla="*/ 41 h 89"/>
                  <a:gd name="T68" fmla="*/ 18 w 58"/>
                  <a:gd name="T69" fmla="*/ 41 h 89"/>
                  <a:gd name="T70" fmla="*/ 22 w 58"/>
                  <a:gd name="T71" fmla="*/ 39 h 89"/>
                  <a:gd name="T72" fmla="*/ 27 w 58"/>
                  <a:gd name="T73" fmla="*/ 39 h 89"/>
                  <a:gd name="T74" fmla="*/ 27 w 58"/>
                  <a:gd name="T75" fmla="*/ 39 h 89"/>
                  <a:gd name="T76" fmla="*/ 35 w 58"/>
                  <a:gd name="T77" fmla="*/ 39 h 89"/>
                  <a:gd name="T78" fmla="*/ 40 w 58"/>
                  <a:gd name="T79" fmla="*/ 44 h 89"/>
                  <a:gd name="T80" fmla="*/ 40 w 58"/>
                  <a:gd name="T81" fmla="*/ 44 h 89"/>
                  <a:gd name="T82" fmla="*/ 46 w 58"/>
                  <a:gd name="T83" fmla="*/ 49 h 89"/>
                  <a:gd name="T84" fmla="*/ 46 w 58"/>
                  <a:gd name="T85" fmla="*/ 58 h 89"/>
                  <a:gd name="T86" fmla="*/ 46 w 58"/>
                  <a:gd name="T87" fmla="*/ 58 h 89"/>
                  <a:gd name="T88" fmla="*/ 46 w 58"/>
                  <a:gd name="T89" fmla="*/ 66 h 89"/>
                  <a:gd name="T90" fmla="*/ 40 w 58"/>
                  <a:gd name="T91" fmla="*/ 73 h 89"/>
                  <a:gd name="T92" fmla="*/ 40 w 58"/>
                  <a:gd name="T93" fmla="*/ 73 h 89"/>
                  <a:gd name="T94" fmla="*/ 35 w 58"/>
                  <a:gd name="T95" fmla="*/ 78 h 89"/>
                  <a:gd name="T96" fmla="*/ 27 w 58"/>
                  <a:gd name="T97" fmla="*/ 80 h 89"/>
                  <a:gd name="T98" fmla="*/ 27 w 58"/>
                  <a:gd name="T99" fmla="*/ 80 h 89"/>
                  <a:gd name="T100" fmla="*/ 22 w 58"/>
                  <a:gd name="T101" fmla="*/ 78 h 89"/>
                  <a:gd name="T102" fmla="*/ 17 w 58"/>
                  <a:gd name="T103" fmla="*/ 75 h 89"/>
                  <a:gd name="T104" fmla="*/ 17 w 58"/>
                  <a:gd name="T105" fmla="*/ 75 h 89"/>
                  <a:gd name="T106" fmla="*/ 13 w 58"/>
                  <a:gd name="T107" fmla="*/ 70 h 89"/>
                  <a:gd name="T108" fmla="*/ 10 w 58"/>
                  <a:gd name="T109" fmla="*/ 63 h 89"/>
                  <a:gd name="T110" fmla="*/ 0 w 58"/>
                  <a:gd name="T111" fmla="*/ 65 h 89"/>
                  <a:gd name="T112" fmla="*/ 0 w 58"/>
                  <a:gd name="T113" fmla="*/ 65 h 89"/>
                  <a:gd name="T114" fmla="*/ 1 w 58"/>
                  <a:gd name="T115" fmla="*/ 75 h 89"/>
                  <a:gd name="T116" fmla="*/ 8 w 58"/>
                  <a:gd name="T117" fmla="*/ 82 h 89"/>
                  <a:gd name="T118" fmla="*/ 8 w 58"/>
                  <a:gd name="T11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9">
                    <a:moveTo>
                      <a:pt x="8" y="82"/>
                    </a:moveTo>
                    <a:lnTo>
                      <a:pt x="8" y="82"/>
                    </a:lnTo>
                    <a:lnTo>
                      <a:pt x="17" y="87"/>
                    </a:lnTo>
                    <a:lnTo>
                      <a:pt x="27" y="89"/>
                    </a:lnTo>
                    <a:lnTo>
                      <a:pt x="27" y="89"/>
                    </a:lnTo>
                    <a:lnTo>
                      <a:pt x="34" y="89"/>
                    </a:lnTo>
                    <a:lnTo>
                      <a:pt x="40" y="87"/>
                    </a:lnTo>
                    <a:lnTo>
                      <a:pt x="46" y="84"/>
                    </a:lnTo>
                    <a:lnTo>
                      <a:pt x="51" y="78"/>
                    </a:lnTo>
                    <a:lnTo>
                      <a:pt x="51" y="78"/>
                    </a:lnTo>
                    <a:lnTo>
                      <a:pt x="56" y="68"/>
                    </a:lnTo>
                    <a:lnTo>
                      <a:pt x="58" y="58"/>
                    </a:lnTo>
                    <a:lnTo>
                      <a:pt x="58" y="58"/>
                    </a:lnTo>
                    <a:lnTo>
                      <a:pt x="58" y="51"/>
                    </a:lnTo>
                    <a:lnTo>
                      <a:pt x="56" y="46"/>
                    </a:lnTo>
                    <a:lnTo>
                      <a:pt x="52" y="41"/>
                    </a:lnTo>
                    <a:lnTo>
                      <a:pt x="49" y="38"/>
                    </a:lnTo>
                    <a:lnTo>
                      <a:pt x="49" y="38"/>
                    </a:lnTo>
                    <a:lnTo>
                      <a:pt x="46" y="34"/>
                    </a:lnTo>
                    <a:lnTo>
                      <a:pt x="40" y="31"/>
                    </a:lnTo>
                    <a:lnTo>
                      <a:pt x="35" y="29"/>
                    </a:lnTo>
                    <a:lnTo>
                      <a:pt x="30" y="29"/>
                    </a:lnTo>
                    <a:lnTo>
                      <a:pt x="30" y="29"/>
                    </a:lnTo>
                    <a:lnTo>
                      <a:pt x="22" y="31"/>
                    </a:lnTo>
                    <a:lnTo>
                      <a:pt x="13" y="34"/>
                    </a:lnTo>
                    <a:lnTo>
                      <a:pt x="18" y="10"/>
                    </a:lnTo>
                    <a:lnTo>
                      <a:pt x="54" y="10"/>
                    </a:lnTo>
                    <a:lnTo>
                      <a:pt x="54" y="0"/>
                    </a:lnTo>
                    <a:lnTo>
                      <a:pt x="10" y="0"/>
                    </a:lnTo>
                    <a:lnTo>
                      <a:pt x="1" y="46"/>
                    </a:lnTo>
                    <a:lnTo>
                      <a:pt x="12" y="48"/>
                    </a:lnTo>
                    <a:lnTo>
                      <a:pt x="12" y="48"/>
                    </a:lnTo>
                    <a:lnTo>
                      <a:pt x="15" y="44"/>
                    </a:lnTo>
                    <a:lnTo>
                      <a:pt x="18" y="41"/>
                    </a:lnTo>
                    <a:lnTo>
                      <a:pt x="18" y="41"/>
                    </a:lnTo>
                    <a:lnTo>
                      <a:pt x="22" y="39"/>
                    </a:lnTo>
                    <a:lnTo>
                      <a:pt x="27" y="39"/>
                    </a:lnTo>
                    <a:lnTo>
                      <a:pt x="27" y="39"/>
                    </a:lnTo>
                    <a:lnTo>
                      <a:pt x="35" y="39"/>
                    </a:lnTo>
                    <a:lnTo>
                      <a:pt x="40" y="44"/>
                    </a:lnTo>
                    <a:lnTo>
                      <a:pt x="40" y="44"/>
                    </a:lnTo>
                    <a:lnTo>
                      <a:pt x="46" y="49"/>
                    </a:lnTo>
                    <a:lnTo>
                      <a:pt x="46" y="58"/>
                    </a:lnTo>
                    <a:lnTo>
                      <a:pt x="46" y="58"/>
                    </a:lnTo>
                    <a:lnTo>
                      <a:pt x="46" y="66"/>
                    </a:lnTo>
                    <a:lnTo>
                      <a:pt x="40" y="73"/>
                    </a:lnTo>
                    <a:lnTo>
                      <a:pt x="40" y="73"/>
                    </a:lnTo>
                    <a:lnTo>
                      <a:pt x="35" y="78"/>
                    </a:lnTo>
                    <a:lnTo>
                      <a:pt x="27" y="80"/>
                    </a:lnTo>
                    <a:lnTo>
                      <a:pt x="27" y="80"/>
                    </a:lnTo>
                    <a:lnTo>
                      <a:pt x="22" y="78"/>
                    </a:lnTo>
                    <a:lnTo>
                      <a:pt x="17" y="75"/>
                    </a:lnTo>
                    <a:lnTo>
                      <a:pt x="17" y="75"/>
                    </a:lnTo>
                    <a:lnTo>
                      <a:pt x="13" y="70"/>
                    </a:lnTo>
                    <a:lnTo>
                      <a:pt x="10" y="63"/>
                    </a:lnTo>
                    <a:lnTo>
                      <a:pt x="0" y="65"/>
                    </a:lnTo>
                    <a:lnTo>
                      <a:pt x="0" y="65"/>
                    </a:lnTo>
                    <a:lnTo>
                      <a:pt x="1" y="75"/>
                    </a:lnTo>
                    <a:lnTo>
                      <a:pt x="8" y="82"/>
                    </a:lnTo>
                    <a:lnTo>
                      <a:pt x="8" y="82"/>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1" name="Freeform 384">
                <a:extLst>
                  <a:ext uri="{FF2B5EF4-FFF2-40B4-BE49-F238E27FC236}">
                    <a16:creationId xmlns:a16="http://schemas.microsoft.com/office/drawing/2014/main" id="{BAD0861D-C8BE-8490-8849-FCD96B563D98}"/>
                  </a:ext>
                </a:extLst>
              </p:cNvPr>
              <p:cNvSpPr>
                <a:spLocks/>
              </p:cNvSpPr>
              <p:nvPr/>
            </p:nvSpPr>
            <p:spPr bwMode="auto">
              <a:xfrm>
                <a:off x="1543" y="3901"/>
                <a:ext cx="7" cy="6"/>
              </a:xfrm>
              <a:custGeom>
                <a:avLst/>
                <a:gdLst>
                  <a:gd name="T0" fmla="*/ 13 w 13"/>
                  <a:gd name="T1" fmla="*/ 12 h 12"/>
                  <a:gd name="T2" fmla="*/ 13 w 13"/>
                  <a:gd name="T3" fmla="*/ 0 h 12"/>
                  <a:gd name="T4" fmla="*/ 0 w 13"/>
                  <a:gd name="T5" fmla="*/ 0 h 12"/>
                  <a:gd name="T6" fmla="*/ 0 w 13"/>
                  <a:gd name="T7" fmla="*/ 12 h 12"/>
                  <a:gd name="T8" fmla="*/ 13 w 13"/>
                  <a:gd name="T9" fmla="*/ 12 h 12"/>
                  <a:gd name="T10" fmla="*/ 13 w 13"/>
                  <a:gd name="T11" fmla="*/ 12 h 12"/>
                </a:gdLst>
                <a:ahLst/>
                <a:cxnLst>
                  <a:cxn ang="0">
                    <a:pos x="T0" y="T1"/>
                  </a:cxn>
                  <a:cxn ang="0">
                    <a:pos x="T2" y="T3"/>
                  </a:cxn>
                  <a:cxn ang="0">
                    <a:pos x="T4" y="T5"/>
                  </a:cxn>
                  <a:cxn ang="0">
                    <a:pos x="T6" y="T7"/>
                  </a:cxn>
                  <a:cxn ang="0">
                    <a:pos x="T8" y="T9"/>
                  </a:cxn>
                  <a:cxn ang="0">
                    <a:pos x="T10" y="T11"/>
                  </a:cxn>
                </a:cxnLst>
                <a:rect l="0" t="0" r="r" b="b"/>
                <a:pathLst>
                  <a:path w="13" h="12">
                    <a:moveTo>
                      <a:pt x="13" y="12"/>
                    </a:moveTo>
                    <a:lnTo>
                      <a:pt x="13" y="0"/>
                    </a:lnTo>
                    <a:lnTo>
                      <a:pt x="0" y="0"/>
                    </a:lnTo>
                    <a:lnTo>
                      <a:pt x="0" y="12"/>
                    </a:lnTo>
                    <a:lnTo>
                      <a:pt x="13" y="12"/>
                    </a:lnTo>
                    <a:lnTo>
                      <a:pt x="13" y="12"/>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2" name="Freeform 385">
                <a:extLst>
                  <a:ext uri="{FF2B5EF4-FFF2-40B4-BE49-F238E27FC236}">
                    <a16:creationId xmlns:a16="http://schemas.microsoft.com/office/drawing/2014/main" id="{130A5BC7-29C5-7E84-E006-E8F8B717EC51}"/>
                  </a:ext>
                </a:extLst>
              </p:cNvPr>
              <p:cNvSpPr>
                <a:spLocks noEditPoints="1"/>
              </p:cNvSpPr>
              <p:nvPr/>
            </p:nvSpPr>
            <p:spPr bwMode="auto">
              <a:xfrm>
                <a:off x="1556" y="3864"/>
                <a:ext cx="30" cy="43"/>
              </a:xfrm>
              <a:custGeom>
                <a:avLst/>
                <a:gdLst>
                  <a:gd name="T0" fmla="*/ 48 w 60"/>
                  <a:gd name="T1" fmla="*/ 87 h 87"/>
                  <a:gd name="T2" fmla="*/ 48 w 60"/>
                  <a:gd name="T3" fmla="*/ 66 h 87"/>
                  <a:gd name="T4" fmla="*/ 60 w 60"/>
                  <a:gd name="T5" fmla="*/ 66 h 87"/>
                  <a:gd name="T6" fmla="*/ 60 w 60"/>
                  <a:gd name="T7" fmla="*/ 56 h 87"/>
                  <a:gd name="T8" fmla="*/ 48 w 60"/>
                  <a:gd name="T9" fmla="*/ 56 h 87"/>
                  <a:gd name="T10" fmla="*/ 48 w 60"/>
                  <a:gd name="T11" fmla="*/ 0 h 87"/>
                  <a:gd name="T12" fmla="*/ 40 w 60"/>
                  <a:gd name="T13" fmla="*/ 0 h 87"/>
                  <a:gd name="T14" fmla="*/ 0 w 60"/>
                  <a:gd name="T15" fmla="*/ 56 h 87"/>
                  <a:gd name="T16" fmla="*/ 0 w 60"/>
                  <a:gd name="T17" fmla="*/ 66 h 87"/>
                  <a:gd name="T18" fmla="*/ 38 w 60"/>
                  <a:gd name="T19" fmla="*/ 66 h 87"/>
                  <a:gd name="T20" fmla="*/ 38 w 60"/>
                  <a:gd name="T21" fmla="*/ 87 h 87"/>
                  <a:gd name="T22" fmla="*/ 48 w 60"/>
                  <a:gd name="T23" fmla="*/ 87 h 87"/>
                  <a:gd name="T24" fmla="*/ 48 w 60"/>
                  <a:gd name="T25" fmla="*/ 87 h 87"/>
                  <a:gd name="T26" fmla="*/ 11 w 60"/>
                  <a:gd name="T27" fmla="*/ 56 h 87"/>
                  <a:gd name="T28" fmla="*/ 38 w 60"/>
                  <a:gd name="T29" fmla="*/ 17 h 87"/>
                  <a:gd name="T30" fmla="*/ 38 w 60"/>
                  <a:gd name="T31" fmla="*/ 56 h 87"/>
                  <a:gd name="T32" fmla="*/ 11 w 60"/>
                  <a:gd name="T33" fmla="*/ 56 h 87"/>
                  <a:gd name="T34" fmla="*/ 11 w 60"/>
                  <a:gd name="T3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87">
                    <a:moveTo>
                      <a:pt x="48" y="87"/>
                    </a:moveTo>
                    <a:lnTo>
                      <a:pt x="48" y="66"/>
                    </a:lnTo>
                    <a:lnTo>
                      <a:pt x="60" y="66"/>
                    </a:lnTo>
                    <a:lnTo>
                      <a:pt x="60" y="56"/>
                    </a:lnTo>
                    <a:lnTo>
                      <a:pt x="48" y="56"/>
                    </a:lnTo>
                    <a:lnTo>
                      <a:pt x="48" y="0"/>
                    </a:lnTo>
                    <a:lnTo>
                      <a:pt x="40" y="0"/>
                    </a:lnTo>
                    <a:lnTo>
                      <a:pt x="0" y="56"/>
                    </a:lnTo>
                    <a:lnTo>
                      <a:pt x="0" y="66"/>
                    </a:lnTo>
                    <a:lnTo>
                      <a:pt x="38" y="66"/>
                    </a:lnTo>
                    <a:lnTo>
                      <a:pt x="38" y="87"/>
                    </a:lnTo>
                    <a:lnTo>
                      <a:pt x="48" y="87"/>
                    </a:lnTo>
                    <a:lnTo>
                      <a:pt x="48" y="87"/>
                    </a:lnTo>
                    <a:close/>
                    <a:moveTo>
                      <a:pt x="11" y="56"/>
                    </a:moveTo>
                    <a:lnTo>
                      <a:pt x="38" y="17"/>
                    </a:lnTo>
                    <a:lnTo>
                      <a:pt x="38" y="56"/>
                    </a:lnTo>
                    <a:lnTo>
                      <a:pt x="11" y="56"/>
                    </a:lnTo>
                    <a:lnTo>
                      <a:pt x="11" y="56"/>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3" name="Freeform 386">
                <a:extLst>
                  <a:ext uri="{FF2B5EF4-FFF2-40B4-BE49-F238E27FC236}">
                    <a16:creationId xmlns:a16="http://schemas.microsoft.com/office/drawing/2014/main" id="{40DD5EA4-02F6-FC4F-DDC3-D1C9655993B4}"/>
                  </a:ext>
                </a:extLst>
              </p:cNvPr>
              <p:cNvSpPr>
                <a:spLocks noEditPoints="1"/>
              </p:cNvSpPr>
              <p:nvPr/>
            </p:nvSpPr>
            <p:spPr bwMode="auto">
              <a:xfrm>
                <a:off x="1592" y="3863"/>
                <a:ext cx="48" cy="46"/>
              </a:xfrm>
              <a:custGeom>
                <a:avLst/>
                <a:gdLst>
                  <a:gd name="T0" fmla="*/ 5 w 95"/>
                  <a:gd name="T1" fmla="*/ 41 h 92"/>
                  <a:gd name="T2" fmla="*/ 18 w 95"/>
                  <a:gd name="T3" fmla="*/ 46 h 92"/>
                  <a:gd name="T4" fmla="*/ 25 w 95"/>
                  <a:gd name="T5" fmla="*/ 45 h 92"/>
                  <a:gd name="T6" fmla="*/ 32 w 95"/>
                  <a:gd name="T7" fmla="*/ 41 h 92"/>
                  <a:gd name="T8" fmla="*/ 37 w 95"/>
                  <a:gd name="T9" fmla="*/ 22 h 92"/>
                  <a:gd name="T10" fmla="*/ 35 w 95"/>
                  <a:gd name="T11" fmla="*/ 14 h 92"/>
                  <a:gd name="T12" fmla="*/ 32 w 95"/>
                  <a:gd name="T13" fmla="*/ 5 h 92"/>
                  <a:gd name="T14" fmla="*/ 18 w 95"/>
                  <a:gd name="T15" fmla="*/ 0 h 92"/>
                  <a:gd name="T16" fmla="*/ 10 w 95"/>
                  <a:gd name="T17" fmla="*/ 2 h 92"/>
                  <a:gd name="T18" fmla="*/ 5 w 95"/>
                  <a:gd name="T19" fmla="*/ 7 h 92"/>
                  <a:gd name="T20" fmla="*/ 0 w 95"/>
                  <a:gd name="T21" fmla="*/ 22 h 92"/>
                  <a:gd name="T22" fmla="*/ 1 w 95"/>
                  <a:gd name="T23" fmla="*/ 33 h 92"/>
                  <a:gd name="T24" fmla="*/ 5 w 95"/>
                  <a:gd name="T25" fmla="*/ 41 h 92"/>
                  <a:gd name="T26" fmla="*/ 25 w 95"/>
                  <a:gd name="T27" fmla="*/ 11 h 92"/>
                  <a:gd name="T28" fmla="*/ 29 w 95"/>
                  <a:gd name="T29" fmla="*/ 22 h 92"/>
                  <a:gd name="T30" fmla="*/ 27 w 95"/>
                  <a:gd name="T31" fmla="*/ 31 h 92"/>
                  <a:gd name="T32" fmla="*/ 25 w 95"/>
                  <a:gd name="T33" fmla="*/ 36 h 92"/>
                  <a:gd name="T34" fmla="*/ 18 w 95"/>
                  <a:gd name="T35" fmla="*/ 40 h 92"/>
                  <a:gd name="T36" fmla="*/ 15 w 95"/>
                  <a:gd name="T37" fmla="*/ 38 h 92"/>
                  <a:gd name="T38" fmla="*/ 12 w 95"/>
                  <a:gd name="T39" fmla="*/ 36 h 92"/>
                  <a:gd name="T40" fmla="*/ 10 w 95"/>
                  <a:gd name="T41" fmla="*/ 24 h 92"/>
                  <a:gd name="T42" fmla="*/ 10 w 95"/>
                  <a:gd name="T43" fmla="*/ 16 h 92"/>
                  <a:gd name="T44" fmla="*/ 12 w 95"/>
                  <a:gd name="T45" fmla="*/ 11 h 92"/>
                  <a:gd name="T46" fmla="*/ 18 w 95"/>
                  <a:gd name="T47" fmla="*/ 7 h 92"/>
                  <a:gd name="T48" fmla="*/ 22 w 95"/>
                  <a:gd name="T49" fmla="*/ 9 h 92"/>
                  <a:gd name="T50" fmla="*/ 25 w 95"/>
                  <a:gd name="T51" fmla="*/ 11 h 92"/>
                  <a:gd name="T52" fmla="*/ 75 w 95"/>
                  <a:gd name="T53" fmla="*/ 0 h 92"/>
                  <a:gd name="T54" fmla="*/ 18 w 95"/>
                  <a:gd name="T55" fmla="*/ 92 h 92"/>
                  <a:gd name="T56" fmla="*/ 27 w 95"/>
                  <a:gd name="T57" fmla="*/ 92 h 92"/>
                  <a:gd name="T58" fmla="*/ 63 w 95"/>
                  <a:gd name="T59" fmla="*/ 87 h 92"/>
                  <a:gd name="T60" fmla="*/ 75 w 95"/>
                  <a:gd name="T61" fmla="*/ 92 h 92"/>
                  <a:gd name="T62" fmla="*/ 83 w 95"/>
                  <a:gd name="T63" fmla="*/ 91 h 92"/>
                  <a:gd name="T64" fmla="*/ 88 w 95"/>
                  <a:gd name="T65" fmla="*/ 87 h 92"/>
                  <a:gd name="T66" fmla="*/ 95 w 95"/>
                  <a:gd name="T67" fmla="*/ 70 h 92"/>
                  <a:gd name="T68" fmla="*/ 93 w 95"/>
                  <a:gd name="T69" fmla="*/ 60 h 92"/>
                  <a:gd name="T70" fmla="*/ 88 w 95"/>
                  <a:gd name="T71" fmla="*/ 51 h 92"/>
                  <a:gd name="T72" fmla="*/ 75 w 95"/>
                  <a:gd name="T73" fmla="*/ 46 h 92"/>
                  <a:gd name="T74" fmla="*/ 68 w 95"/>
                  <a:gd name="T75" fmla="*/ 48 h 92"/>
                  <a:gd name="T76" fmla="*/ 61 w 95"/>
                  <a:gd name="T77" fmla="*/ 53 h 92"/>
                  <a:gd name="T78" fmla="*/ 56 w 95"/>
                  <a:gd name="T79" fmla="*/ 68 h 92"/>
                  <a:gd name="T80" fmla="*/ 58 w 95"/>
                  <a:gd name="T81" fmla="*/ 79 h 92"/>
                  <a:gd name="T82" fmla="*/ 63 w 95"/>
                  <a:gd name="T83" fmla="*/ 87 h 92"/>
                  <a:gd name="T84" fmla="*/ 81 w 95"/>
                  <a:gd name="T85" fmla="*/ 57 h 92"/>
                  <a:gd name="T86" fmla="*/ 85 w 95"/>
                  <a:gd name="T87" fmla="*/ 68 h 92"/>
                  <a:gd name="T88" fmla="*/ 85 w 95"/>
                  <a:gd name="T89" fmla="*/ 77 h 92"/>
                  <a:gd name="T90" fmla="*/ 81 w 95"/>
                  <a:gd name="T91" fmla="*/ 82 h 92"/>
                  <a:gd name="T92" fmla="*/ 75 w 95"/>
                  <a:gd name="T93" fmla="*/ 86 h 92"/>
                  <a:gd name="T94" fmla="*/ 71 w 95"/>
                  <a:gd name="T95" fmla="*/ 84 h 92"/>
                  <a:gd name="T96" fmla="*/ 70 w 95"/>
                  <a:gd name="T97" fmla="*/ 82 h 92"/>
                  <a:gd name="T98" fmla="*/ 66 w 95"/>
                  <a:gd name="T99" fmla="*/ 70 h 92"/>
                  <a:gd name="T100" fmla="*/ 66 w 95"/>
                  <a:gd name="T101" fmla="*/ 62 h 92"/>
                  <a:gd name="T102" fmla="*/ 70 w 95"/>
                  <a:gd name="T103" fmla="*/ 57 h 92"/>
                  <a:gd name="T104" fmla="*/ 75 w 95"/>
                  <a:gd name="T105" fmla="*/ 53 h 92"/>
                  <a:gd name="T106" fmla="*/ 80 w 95"/>
                  <a:gd name="T107" fmla="*/ 55 h 92"/>
                  <a:gd name="T108" fmla="*/ 81 w 95"/>
                  <a:gd name="T10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92">
                    <a:moveTo>
                      <a:pt x="5" y="41"/>
                    </a:moveTo>
                    <a:lnTo>
                      <a:pt x="5" y="41"/>
                    </a:lnTo>
                    <a:lnTo>
                      <a:pt x="12" y="45"/>
                    </a:lnTo>
                    <a:lnTo>
                      <a:pt x="18" y="46"/>
                    </a:lnTo>
                    <a:lnTo>
                      <a:pt x="18" y="46"/>
                    </a:lnTo>
                    <a:lnTo>
                      <a:pt x="25" y="45"/>
                    </a:lnTo>
                    <a:lnTo>
                      <a:pt x="32" y="41"/>
                    </a:lnTo>
                    <a:lnTo>
                      <a:pt x="32" y="41"/>
                    </a:lnTo>
                    <a:lnTo>
                      <a:pt x="35" y="33"/>
                    </a:lnTo>
                    <a:lnTo>
                      <a:pt x="37" y="22"/>
                    </a:lnTo>
                    <a:lnTo>
                      <a:pt x="37" y="22"/>
                    </a:lnTo>
                    <a:lnTo>
                      <a:pt x="35" y="14"/>
                    </a:lnTo>
                    <a:lnTo>
                      <a:pt x="32" y="5"/>
                    </a:lnTo>
                    <a:lnTo>
                      <a:pt x="32" y="5"/>
                    </a:lnTo>
                    <a:lnTo>
                      <a:pt x="25" y="2"/>
                    </a:lnTo>
                    <a:lnTo>
                      <a:pt x="18" y="0"/>
                    </a:lnTo>
                    <a:lnTo>
                      <a:pt x="18" y="0"/>
                    </a:lnTo>
                    <a:lnTo>
                      <a:pt x="10" y="2"/>
                    </a:lnTo>
                    <a:lnTo>
                      <a:pt x="5" y="7"/>
                    </a:lnTo>
                    <a:lnTo>
                      <a:pt x="5" y="7"/>
                    </a:lnTo>
                    <a:lnTo>
                      <a:pt x="1" y="14"/>
                    </a:lnTo>
                    <a:lnTo>
                      <a:pt x="0" y="22"/>
                    </a:lnTo>
                    <a:lnTo>
                      <a:pt x="0" y="22"/>
                    </a:lnTo>
                    <a:lnTo>
                      <a:pt x="1" y="33"/>
                    </a:lnTo>
                    <a:lnTo>
                      <a:pt x="5" y="41"/>
                    </a:lnTo>
                    <a:lnTo>
                      <a:pt x="5" y="41"/>
                    </a:lnTo>
                    <a:close/>
                    <a:moveTo>
                      <a:pt x="25" y="11"/>
                    </a:moveTo>
                    <a:lnTo>
                      <a:pt x="25" y="11"/>
                    </a:lnTo>
                    <a:lnTo>
                      <a:pt x="27" y="16"/>
                    </a:lnTo>
                    <a:lnTo>
                      <a:pt x="29" y="22"/>
                    </a:lnTo>
                    <a:lnTo>
                      <a:pt x="29" y="22"/>
                    </a:lnTo>
                    <a:lnTo>
                      <a:pt x="27" y="31"/>
                    </a:lnTo>
                    <a:lnTo>
                      <a:pt x="25" y="36"/>
                    </a:lnTo>
                    <a:lnTo>
                      <a:pt x="25" y="36"/>
                    </a:lnTo>
                    <a:lnTo>
                      <a:pt x="22" y="38"/>
                    </a:lnTo>
                    <a:lnTo>
                      <a:pt x="18" y="40"/>
                    </a:lnTo>
                    <a:lnTo>
                      <a:pt x="18" y="40"/>
                    </a:lnTo>
                    <a:lnTo>
                      <a:pt x="15" y="38"/>
                    </a:lnTo>
                    <a:lnTo>
                      <a:pt x="12" y="36"/>
                    </a:lnTo>
                    <a:lnTo>
                      <a:pt x="12" y="36"/>
                    </a:lnTo>
                    <a:lnTo>
                      <a:pt x="10" y="31"/>
                    </a:lnTo>
                    <a:lnTo>
                      <a:pt x="10" y="24"/>
                    </a:lnTo>
                    <a:lnTo>
                      <a:pt x="10" y="24"/>
                    </a:lnTo>
                    <a:lnTo>
                      <a:pt x="10" y="16"/>
                    </a:lnTo>
                    <a:lnTo>
                      <a:pt x="12" y="11"/>
                    </a:lnTo>
                    <a:lnTo>
                      <a:pt x="12" y="11"/>
                    </a:lnTo>
                    <a:lnTo>
                      <a:pt x="15" y="9"/>
                    </a:lnTo>
                    <a:lnTo>
                      <a:pt x="18" y="7"/>
                    </a:lnTo>
                    <a:lnTo>
                      <a:pt x="18" y="7"/>
                    </a:lnTo>
                    <a:lnTo>
                      <a:pt x="22" y="9"/>
                    </a:lnTo>
                    <a:lnTo>
                      <a:pt x="25" y="11"/>
                    </a:lnTo>
                    <a:lnTo>
                      <a:pt x="25" y="11"/>
                    </a:lnTo>
                    <a:close/>
                    <a:moveTo>
                      <a:pt x="27" y="92"/>
                    </a:moveTo>
                    <a:lnTo>
                      <a:pt x="75" y="0"/>
                    </a:lnTo>
                    <a:lnTo>
                      <a:pt x="66" y="0"/>
                    </a:lnTo>
                    <a:lnTo>
                      <a:pt x="18" y="92"/>
                    </a:lnTo>
                    <a:lnTo>
                      <a:pt x="27" y="92"/>
                    </a:lnTo>
                    <a:lnTo>
                      <a:pt x="27" y="92"/>
                    </a:lnTo>
                    <a:close/>
                    <a:moveTo>
                      <a:pt x="63" y="87"/>
                    </a:moveTo>
                    <a:lnTo>
                      <a:pt x="63" y="87"/>
                    </a:lnTo>
                    <a:lnTo>
                      <a:pt x="68" y="91"/>
                    </a:lnTo>
                    <a:lnTo>
                      <a:pt x="75" y="92"/>
                    </a:lnTo>
                    <a:lnTo>
                      <a:pt x="75" y="92"/>
                    </a:lnTo>
                    <a:lnTo>
                      <a:pt x="83" y="91"/>
                    </a:lnTo>
                    <a:lnTo>
                      <a:pt x="88" y="87"/>
                    </a:lnTo>
                    <a:lnTo>
                      <a:pt x="88" y="87"/>
                    </a:lnTo>
                    <a:lnTo>
                      <a:pt x="93" y="79"/>
                    </a:lnTo>
                    <a:lnTo>
                      <a:pt x="95" y="70"/>
                    </a:lnTo>
                    <a:lnTo>
                      <a:pt x="95" y="70"/>
                    </a:lnTo>
                    <a:lnTo>
                      <a:pt x="93" y="60"/>
                    </a:lnTo>
                    <a:lnTo>
                      <a:pt x="88" y="51"/>
                    </a:lnTo>
                    <a:lnTo>
                      <a:pt x="88" y="51"/>
                    </a:lnTo>
                    <a:lnTo>
                      <a:pt x="83" y="48"/>
                    </a:lnTo>
                    <a:lnTo>
                      <a:pt x="75" y="46"/>
                    </a:lnTo>
                    <a:lnTo>
                      <a:pt x="75" y="46"/>
                    </a:lnTo>
                    <a:lnTo>
                      <a:pt x="68" y="48"/>
                    </a:lnTo>
                    <a:lnTo>
                      <a:pt x="61" y="53"/>
                    </a:lnTo>
                    <a:lnTo>
                      <a:pt x="61" y="53"/>
                    </a:lnTo>
                    <a:lnTo>
                      <a:pt x="58" y="60"/>
                    </a:lnTo>
                    <a:lnTo>
                      <a:pt x="56" y="68"/>
                    </a:lnTo>
                    <a:lnTo>
                      <a:pt x="56" y="68"/>
                    </a:lnTo>
                    <a:lnTo>
                      <a:pt x="58" y="79"/>
                    </a:lnTo>
                    <a:lnTo>
                      <a:pt x="63" y="87"/>
                    </a:lnTo>
                    <a:lnTo>
                      <a:pt x="63" y="87"/>
                    </a:lnTo>
                    <a:close/>
                    <a:moveTo>
                      <a:pt x="81" y="57"/>
                    </a:moveTo>
                    <a:lnTo>
                      <a:pt x="81" y="57"/>
                    </a:lnTo>
                    <a:lnTo>
                      <a:pt x="85" y="62"/>
                    </a:lnTo>
                    <a:lnTo>
                      <a:pt x="85" y="68"/>
                    </a:lnTo>
                    <a:lnTo>
                      <a:pt x="85" y="68"/>
                    </a:lnTo>
                    <a:lnTo>
                      <a:pt x="85" y="77"/>
                    </a:lnTo>
                    <a:lnTo>
                      <a:pt x="81" y="82"/>
                    </a:lnTo>
                    <a:lnTo>
                      <a:pt x="81" y="82"/>
                    </a:lnTo>
                    <a:lnTo>
                      <a:pt x="80" y="84"/>
                    </a:lnTo>
                    <a:lnTo>
                      <a:pt x="75" y="86"/>
                    </a:lnTo>
                    <a:lnTo>
                      <a:pt x="75" y="86"/>
                    </a:lnTo>
                    <a:lnTo>
                      <a:pt x="71" y="84"/>
                    </a:lnTo>
                    <a:lnTo>
                      <a:pt x="70" y="82"/>
                    </a:lnTo>
                    <a:lnTo>
                      <a:pt x="70" y="82"/>
                    </a:lnTo>
                    <a:lnTo>
                      <a:pt x="66" y="77"/>
                    </a:lnTo>
                    <a:lnTo>
                      <a:pt x="66" y="70"/>
                    </a:lnTo>
                    <a:lnTo>
                      <a:pt x="66" y="70"/>
                    </a:lnTo>
                    <a:lnTo>
                      <a:pt x="66" y="62"/>
                    </a:lnTo>
                    <a:lnTo>
                      <a:pt x="70" y="57"/>
                    </a:lnTo>
                    <a:lnTo>
                      <a:pt x="70" y="57"/>
                    </a:lnTo>
                    <a:lnTo>
                      <a:pt x="71" y="55"/>
                    </a:lnTo>
                    <a:lnTo>
                      <a:pt x="75" y="53"/>
                    </a:lnTo>
                    <a:lnTo>
                      <a:pt x="75" y="53"/>
                    </a:lnTo>
                    <a:lnTo>
                      <a:pt x="80" y="55"/>
                    </a:lnTo>
                    <a:lnTo>
                      <a:pt x="81" y="57"/>
                    </a:lnTo>
                    <a:lnTo>
                      <a:pt x="81" y="57"/>
                    </a:lnTo>
                    <a:close/>
                  </a:path>
                </a:pathLst>
              </a:custGeom>
              <a:solidFill>
                <a:srgbClr val="F491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4" name="Rectangle 387">
                <a:extLst>
                  <a:ext uri="{FF2B5EF4-FFF2-40B4-BE49-F238E27FC236}">
                    <a16:creationId xmlns:a16="http://schemas.microsoft.com/office/drawing/2014/main" id="{29D69910-98D2-6121-3D7F-4ED7626D09A9}"/>
                  </a:ext>
                </a:extLst>
              </p:cNvPr>
              <p:cNvSpPr>
                <a:spLocks noChangeArrowheads="1"/>
              </p:cNvSpPr>
              <p:nvPr/>
            </p:nvSpPr>
            <p:spPr bwMode="auto">
              <a:xfrm>
                <a:off x="1164" y="3924"/>
                <a:ext cx="53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err="1">
                    <a:ln>
                      <a:noFill/>
                    </a:ln>
                    <a:solidFill>
                      <a:srgbClr val="C5203F"/>
                    </a:solidFill>
                    <a:effectLst/>
                    <a:uLnTx/>
                    <a:uFillTx/>
                    <a:latin typeface="Arial" panose="020B0604020202020204" pitchFamily="34" charset="0"/>
                    <a:ea typeface="+mn-ea"/>
                    <a:cs typeface="+mn-cs"/>
                  </a:rPr>
                  <a:t>meanVAF</a:t>
                </a:r>
                <a:r>
                  <a:rPr kumimoji="0" lang="en-US" altLang="en-US" sz="800" b="0" i="0" u="none" strike="noStrike" kern="1200" cap="none" spc="0" normalizeH="0" baseline="0" noProof="0">
                    <a:ln>
                      <a:noFill/>
                    </a:ln>
                    <a:solidFill>
                      <a:srgbClr val="C5203F"/>
                    </a:solidFill>
                    <a:effectLst/>
                    <a:uLnTx/>
                    <a:uFillTx/>
                    <a:latin typeface="Arial" panose="020B0604020202020204" pitchFamily="34" charset="0"/>
                    <a:ea typeface="+mn-ea"/>
                    <a:cs typeface="+mn-cs"/>
                  </a:rPr>
                  <a:t> &lt;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95" name="Freeform 388">
                <a:extLst>
                  <a:ext uri="{FF2B5EF4-FFF2-40B4-BE49-F238E27FC236}">
                    <a16:creationId xmlns:a16="http://schemas.microsoft.com/office/drawing/2014/main" id="{B97F75E9-D825-FDF7-3DBA-18CE68788F97}"/>
                  </a:ext>
                </a:extLst>
              </p:cNvPr>
              <p:cNvSpPr>
                <a:spLocks/>
              </p:cNvSpPr>
              <p:nvPr/>
            </p:nvSpPr>
            <p:spPr bwMode="auto">
              <a:xfrm>
                <a:off x="1756" y="2706"/>
                <a:ext cx="1836" cy="913"/>
              </a:xfrm>
              <a:custGeom>
                <a:avLst/>
                <a:gdLst>
                  <a:gd name="T0" fmla="*/ 0 w 3673"/>
                  <a:gd name="T1" fmla="*/ 0 h 1825"/>
                  <a:gd name="T2" fmla="*/ 0 w 3673"/>
                  <a:gd name="T3" fmla="*/ 1825 h 1825"/>
                  <a:gd name="T4" fmla="*/ 0 w 3673"/>
                  <a:gd name="T5" fmla="*/ 1825 h 1825"/>
                  <a:gd name="T6" fmla="*/ 3673 w 3673"/>
                  <a:gd name="T7" fmla="*/ 1825 h 1825"/>
                </a:gdLst>
                <a:ahLst/>
                <a:cxnLst>
                  <a:cxn ang="0">
                    <a:pos x="T0" y="T1"/>
                  </a:cxn>
                  <a:cxn ang="0">
                    <a:pos x="T2" y="T3"/>
                  </a:cxn>
                  <a:cxn ang="0">
                    <a:pos x="T4" y="T5"/>
                  </a:cxn>
                  <a:cxn ang="0">
                    <a:pos x="T6" y="T7"/>
                  </a:cxn>
                </a:cxnLst>
                <a:rect l="0" t="0" r="r" b="b"/>
                <a:pathLst>
                  <a:path w="3673" h="1825">
                    <a:moveTo>
                      <a:pt x="0" y="0"/>
                    </a:moveTo>
                    <a:lnTo>
                      <a:pt x="0" y="1825"/>
                    </a:lnTo>
                    <a:lnTo>
                      <a:pt x="0" y="1825"/>
                    </a:lnTo>
                    <a:lnTo>
                      <a:pt x="3673" y="18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6" name="Line 389">
                <a:extLst>
                  <a:ext uri="{FF2B5EF4-FFF2-40B4-BE49-F238E27FC236}">
                    <a16:creationId xmlns:a16="http://schemas.microsoft.com/office/drawing/2014/main" id="{FB244CF5-DCD6-284F-78CE-6D694664F975}"/>
                  </a:ext>
                </a:extLst>
              </p:cNvPr>
              <p:cNvSpPr>
                <a:spLocks noChangeShapeType="1"/>
              </p:cNvSpPr>
              <p:nvPr/>
            </p:nvSpPr>
            <p:spPr bwMode="auto">
              <a:xfrm>
                <a:off x="1768"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7" name="Rectangle 390">
                <a:extLst>
                  <a:ext uri="{FF2B5EF4-FFF2-40B4-BE49-F238E27FC236}">
                    <a16:creationId xmlns:a16="http://schemas.microsoft.com/office/drawing/2014/main" id="{5CB15FBA-9421-6234-8711-B77E15007302}"/>
                  </a:ext>
                </a:extLst>
              </p:cNvPr>
              <p:cNvSpPr>
                <a:spLocks noChangeArrowheads="1"/>
              </p:cNvSpPr>
              <p:nvPr/>
            </p:nvSpPr>
            <p:spPr bwMode="auto">
              <a:xfrm>
                <a:off x="1752"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98" name="Line 391">
                <a:extLst>
                  <a:ext uri="{FF2B5EF4-FFF2-40B4-BE49-F238E27FC236}">
                    <a16:creationId xmlns:a16="http://schemas.microsoft.com/office/drawing/2014/main" id="{5D22D336-AA43-3D51-42BD-8F1078303BB3}"/>
                  </a:ext>
                </a:extLst>
              </p:cNvPr>
              <p:cNvSpPr>
                <a:spLocks noChangeShapeType="1"/>
              </p:cNvSpPr>
              <p:nvPr/>
            </p:nvSpPr>
            <p:spPr bwMode="auto">
              <a:xfrm>
                <a:off x="1925"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9" name="Rectangle 392">
                <a:extLst>
                  <a:ext uri="{FF2B5EF4-FFF2-40B4-BE49-F238E27FC236}">
                    <a16:creationId xmlns:a16="http://schemas.microsoft.com/office/drawing/2014/main" id="{4CD58C38-CE2A-3688-5F7A-D940C1B49DEA}"/>
                  </a:ext>
                </a:extLst>
              </p:cNvPr>
              <p:cNvSpPr>
                <a:spLocks noChangeArrowheads="1"/>
              </p:cNvSpPr>
              <p:nvPr/>
            </p:nvSpPr>
            <p:spPr bwMode="auto">
              <a:xfrm>
                <a:off x="1909"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00" name="Line 393">
                <a:extLst>
                  <a:ext uri="{FF2B5EF4-FFF2-40B4-BE49-F238E27FC236}">
                    <a16:creationId xmlns:a16="http://schemas.microsoft.com/office/drawing/2014/main" id="{C00A258B-F7E7-4FD5-0950-1200EDB193EE}"/>
                  </a:ext>
                </a:extLst>
              </p:cNvPr>
              <p:cNvSpPr>
                <a:spLocks noChangeShapeType="1"/>
              </p:cNvSpPr>
              <p:nvPr/>
            </p:nvSpPr>
            <p:spPr bwMode="auto">
              <a:xfrm>
                <a:off x="2083"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1" name="Rectangle 394">
                <a:extLst>
                  <a:ext uri="{FF2B5EF4-FFF2-40B4-BE49-F238E27FC236}">
                    <a16:creationId xmlns:a16="http://schemas.microsoft.com/office/drawing/2014/main" id="{693A55C4-C2AC-D69B-1AC3-313F84CE56B3}"/>
                  </a:ext>
                </a:extLst>
              </p:cNvPr>
              <p:cNvSpPr>
                <a:spLocks noChangeArrowheads="1"/>
              </p:cNvSpPr>
              <p:nvPr/>
            </p:nvSpPr>
            <p:spPr bwMode="auto">
              <a:xfrm>
                <a:off x="2068"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02" name="Line 395">
                <a:extLst>
                  <a:ext uri="{FF2B5EF4-FFF2-40B4-BE49-F238E27FC236}">
                    <a16:creationId xmlns:a16="http://schemas.microsoft.com/office/drawing/2014/main" id="{2ADCE59D-4C69-FC6D-0979-1AD3F5C49291}"/>
                  </a:ext>
                </a:extLst>
              </p:cNvPr>
              <p:cNvSpPr>
                <a:spLocks noChangeShapeType="1"/>
              </p:cNvSpPr>
              <p:nvPr/>
            </p:nvSpPr>
            <p:spPr bwMode="auto">
              <a:xfrm>
                <a:off x="2241"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3" name="Rectangle 396">
                <a:extLst>
                  <a:ext uri="{FF2B5EF4-FFF2-40B4-BE49-F238E27FC236}">
                    <a16:creationId xmlns:a16="http://schemas.microsoft.com/office/drawing/2014/main" id="{05BE6C6B-2A70-336A-2E60-11AA8DAD9C3D}"/>
                  </a:ext>
                </a:extLst>
              </p:cNvPr>
              <p:cNvSpPr>
                <a:spLocks noChangeArrowheads="1"/>
              </p:cNvSpPr>
              <p:nvPr/>
            </p:nvSpPr>
            <p:spPr bwMode="auto">
              <a:xfrm>
                <a:off x="2225"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04" name="Line 397">
                <a:extLst>
                  <a:ext uri="{FF2B5EF4-FFF2-40B4-BE49-F238E27FC236}">
                    <a16:creationId xmlns:a16="http://schemas.microsoft.com/office/drawing/2014/main" id="{E10AE03A-9D63-3446-ADFD-BB177D2560BE}"/>
                  </a:ext>
                </a:extLst>
              </p:cNvPr>
              <p:cNvSpPr>
                <a:spLocks noChangeShapeType="1"/>
              </p:cNvSpPr>
              <p:nvPr/>
            </p:nvSpPr>
            <p:spPr bwMode="auto">
              <a:xfrm>
                <a:off x="2398"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5" name="Rectangle 398">
                <a:extLst>
                  <a:ext uri="{FF2B5EF4-FFF2-40B4-BE49-F238E27FC236}">
                    <a16:creationId xmlns:a16="http://schemas.microsoft.com/office/drawing/2014/main" id="{2C0601D1-0D1E-6D45-4C67-4B0ED9C7935A}"/>
                  </a:ext>
                </a:extLst>
              </p:cNvPr>
              <p:cNvSpPr>
                <a:spLocks noChangeArrowheads="1"/>
              </p:cNvSpPr>
              <p:nvPr/>
            </p:nvSpPr>
            <p:spPr bwMode="auto">
              <a:xfrm>
                <a:off x="2366"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06" name="Line 399">
                <a:extLst>
                  <a:ext uri="{FF2B5EF4-FFF2-40B4-BE49-F238E27FC236}">
                    <a16:creationId xmlns:a16="http://schemas.microsoft.com/office/drawing/2014/main" id="{5E4B52FE-5F5F-DDBA-806B-F97F04A212AA}"/>
                  </a:ext>
                </a:extLst>
              </p:cNvPr>
              <p:cNvSpPr>
                <a:spLocks noChangeShapeType="1"/>
              </p:cNvSpPr>
              <p:nvPr/>
            </p:nvSpPr>
            <p:spPr bwMode="auto">
              <a:xfrm>
                <a:off x="2556"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7" name="Rectangle 400">
                <a:extLst>
                  <a:ext uri="{FF2B5EF4-FFF2-40B4-BE49-F238E27FC236}">
                    <a16:creationId xmlns:a16="http://schemas.microsoft.com/office/drawing/2014/main" id="{61FC395C-E883-AD26-9F3F-872FC8DF1619}"/>
                  </a:ext>
                </a:extLst>
              </p:cNvPr>
              <p:cNvSpPr>
                <a:spLocks noChangeArrowheads="1"/>
              </p:cNvSpPr>
              <p:nvPr/>
            </p:nvSpPr>
            <p:spPr bwMode="auto">
              <a:xfrm>
                <a:off x="2522"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08" name="Line 401">
                <a:extLst>
                  <a:ext uri="{FF2B5EF4-FFF2-40B4-BE49-F238E27FC236}">
                    <a16:creationId xmlns:a16="http://schemas.microsoft.com/office/drawing/2014/main" id="{26740DFD-F855-8BF5-F551-44F6B46D09A5}"/>
                  </a:ext>
                </a:extLst>
              </p:cNvPr>
              <p:cNvSpPr>
                <a:spLocks noChangeShapeType="1"/>
              </p:cNvSpPr>
              <p:nvPr/>
            </p:nvSpPr>
            <p:spPr bwMode="auto">
              <a:xfrm>
                <a:off x="2872"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9" name="Rectangle 402">
                <a:extLst>
                  <a:ext uri="{FF2B5EF4-FFF2-40B4-BE49-F238E27FC236}">
                    <a16:creationId xmlns:a16="http://schemas.microsoft.com/office/drawing/2014/main" id="{02E7EA35-E595-B0C8-FFF6-B4306AF914AB}"/>
                  </a:ext>
                </a:extLst>
              </p:cNvPr>
              <p:cNvSpPr>
                <a:spLocks noChangeArrowheads="1"/>
              </p:cNvSpPr>
              <p:nvPr/>
            </p:nvSpPr>
            <p:spPr bwMode="auto">
              <a:xfrm>
                <a:off x="2839"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10" name="Rectangle 403">
                <a:extLst>
                  <a:ext uri="{FF2B5EF4-FFF2-40B4-BE49-F238E27FC236}">
                    <a16:creationId xmlns:a16="http://schemas.microsoft.com/office/drawing/2014/main" id="{CF2E5B71-E642-E182-1408-2B9A37175759}"/>
                  </a:ext>
                </a:extLst>
              </p:cNvPr>
              <p:cNvSpPr>
                <a:spLocks noChangeArrowheads="1"/>
              </p:cNvSpPr>
              <p:nvPr/>
            </p:nvSpPr>
            <p:spPr bwMode="auto">
              <a:xfrm>
                <a:off x="2678"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11" name="Line 404">
                <a:extLst>
                  <a:ext uri="{FF2B5EF4-FFF2-40B4-BE49-F238E27FC236}">
                    <a16:creationId xmlns:a16="http://schemas.microsoft.com/office/drawing/2014/main" id="{9621EE58-20E7-8117-200F-AAECFBD4B23A}"/>
                  </a:ext>
                </a:extLst>
              </p:cNvPr>
              <p:cNvSpPr>
                <a:spLocks noChangeShapeType="1"/>
              </p:cNvSpPr>
              <p:nvPr/>
            </p:nvSpPr>
            <p:spPr bwMode="auto">
              <a:xfrm>
                <a:off x="2714"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2" name="Rectangle 405">
                <a:extLst>
                  <a:ext uri="{FF2B5EF4-FFF2-40B4-BE49-F238E27FC236}">
                    <a16:creationId xmlns:a16="http://schemas.microsoft.com/office/drawing/2014/main" id="{FD49496F-0004-5673-1E53-577A2EA575B8}"/>
                  </a:ext>
                </a:extLst>
              </p:cNvPr>
              <p:cNvSpPr>
                <a:spLocks noChangeArrowheads="1"/>
              </p:cNvSpPr>
              <p:nvPr/>
            </p:nvSpPr>
            <p:spPr bwMode="auto">
              <a:xfrm>
                <a:off x="2678"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grpSp>
        <p:grpSp>
          <p:nvGrpSpPr>
            <p:cNvPr id="77" name="Group 607">
              <a:extLst>
                <a:ext uri="{FF2B5EF4-FFF2-40B4-BE49-F238E27FC236}">
                  <a16:creationId xmlns:a16="http://schemas.microsoft.com/office/drawing/2014/main" id="{1E06AF41-35BB-74FC-22F2-0AF851F0EC59}"/>
                </a:ext>
              </a:extLst>
            </p:cNvPr>
            <p:cNvGrpSpPr>
              <a:grpSpLocks/>
            </p:cNvGrpSpPr>
            <p:nvPr/>
          </p:nvGrpSpPr>
          <p:grpSpPr bwMode="auto">
            <a:xfrm>
              <a:off x="1481" y="2594"/>
              <a:ext cx="4604" cy="1414"/>
              <a:chOff x="1481" y="2594"/>
              <a:chExt cx="4604" cy="1414"/>
            </a:xfrm>
          </p:grpSpPr>
          <p:sp>
            <p:nvSpPr>
              <p:cNvPr id="413" name="Line 407">
                <a:extLst>
                  <a:ext uri="{FF2B5EF4-FFF2-40B4-BE49-F238E27FC236}">
                    <a16:creationId xmlns:a16="http://schemas.microsoft.com/office/drawing/2014/main" id="{C55B7A4B-7960-F417-98AF-10A989987204}"/>
                  </a:ext>
                </a:extLst>
              </p:cNvPr>
              <p:cNvSpPr>
                <a:spLocks noChangeShapeType="1"/>
              </p:cNvSpPr>
              <p:nvPr/>
            </p:nvSpPr>
            <p:spPr bwMode="auto">
              <a:xfrm>
                <a:off x="3029"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4" name="Rectangle 408">
                <a:extLst>
                  <a:ext uri="{FF2B5EF4-FFF2-40B4-BE49-F238E27FC236}">
                    <a16:creationId xmlns:a16="http://schemas.microsoft.com/office/drawing/2014/main" id="{93F73594-74A0-8490-CC76-D6FF5E7101A2}"/>
                  </a:ext>
                </a:extLst>
              </p:cNvPr>
              <p:cNvSpPr>
                <a:spLocks noChangeArrowheads="1"/>
              </p:cNvSpPr>
              <p:nvPr/>
            </p:nvSpPr>
            <p:spPr bwMode="auto">
              <a:xfrm>
                <a:off x="2989"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15" name="Rectangle 409">
                <a:extLst>
                  <a:ext uri="{FF2B5EF4-FFF2-40B4-BE49-F238E27FC236}">
                    <a16:creationId xmlns:a16="http://schemas.microsoft.com/office/drawing/2014/main" id="{2A71C26E-2274-90F1-BEB6-C1F1D1BE13BD}"/>
                  </a:ext>
                </a:extLst>
              </p:cNvPr>
              <p:cNvSpPr>
                <a:spLocks noChangeArrowheads="1"/>
              </p:cNvSpPr>
              <p:nvPr/>
            </p:nvSpPr>
            <p:spPr bwMode="auto">
              <a:xfrm>
                <a:off x="3165"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16" name="Rectangle 410">
                <a:extLst>
                  <a:ext uri="{FF2B5EF4-FFF2-40B4-BE49-F238E27FC236}">
                    <a16:creationId xmlns:a16="http://schemas.microsoft.com/office/drawing/2014/main" id="{F32C5E19-23AE-6EF6-042F-52A416F2EF0C}"/>
                  </a:ext>
                </a:extLst>
              </p:cNvPr>
              <p:cNvSpPr>
                <a:spLocks noChangeArrowheads="1"/>
              </p:cNvSpPr>
              <p:nvPr/>
            </p:nvSpPr>
            <p:spPr bwMode="auto">
              <a:xfrm>
                <a:off x="3165"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17" name="Line 411">
                <a:extLst>
                  <a:ext uri="{FF2B5EF4-FFF2-40B4-BE49-F238E27FC236}">
                    <a16:creationId xmlns:a16="http://schemas.microsoft.com/office/drawing/2014/main" id="{FA938811-C7BD-3DD5-7135-8154ABC5A91F}"/>
                  </a:ext>
                </a:extLst>
              </p:cNvPr>
              <p:cNvSpPr>
                <a:spLocks noChangeShapeType="1"/>
              </p:cNvSpPr>
              <p:nvPr/>
            </p:nvSpPr>
            <p:spPr bwMode="auto">
              <a:xfrm>
                <a:off x="3188"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8" name="Rectangle 412">
                <a:extLst>
                  <a:ext uri="{FF2B5EF4-FFF2-40B4-BE49-F238E27FC236}">
                    <a16:creationId xmlns:a16="http://schemas.microsoft.com/office/drawing/2014/main" id="{DD9309AB-3184-F778-E03B-A4D84A0E6CC2}"/>
                  </a:ext>
                </a:extLst>
              </p:cNvPr>
              <p:cNvSpPr>
                <a:spLocks noChangeArrowheads="1"/>
              </p:cNvSpPr>
              <p:nvPr/>
            </p:nvSpPr>
            <p:spPr bwMode="auto">
              <a:xfrm>
                <a:off x="3148"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19" name="Rectangle 413">
                <a:extLst>
                  <a:ext uri="{FF2B5EF4-FFF2-40B4-BE49-F238E27FC236}">
                    <a16:creationId xmlns:a16="http://schemas.microsoft.com/office/drawing/2014/main" id="{454BDF79-1700-679E-6AE3-47A664EE0FD8}"/>
                  </a:ext>
                </a:extLst>
              </p:cNvPr>
              <p:cNvSpPr>
                <a:spLocks noChangeArrowheads="1"/>
              </p:cNvSpPr>
              <p:nvPr/>
            </p:nvSpPr>
            <p:spPr bwMode="auto">
              <a:xfrm>
                <a:off x="3322"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0" name="Rectangle 414">
                <a:extLst>
                  <a:ext uri="{FF2B5EF4-FFF2-40B4-BE49-F238E27FC236}">
                    <a16:creationId xmlns:a16="http://schemas.microsoft.com/office/drawing/2014/main" id="{A7A105E8-8CEF-8AB1-0C79-7DD9A7691921}"/>
                  </a:ext>
                </a:extLst>
              </p:cNvPr>
              <p:cNvSpPr>
                <a:spLocks noChangeArrowheads="1"/>
              </p:cNvSpPr>
              <p:nvPr/>
            </p:nvSpPr>
            <p:spPr bwMode="auto">
              <a:xfrm>
                <a:off x="3322"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1" name="Line 415">
                <a:extLst>
                  <a:ext uri="{FF2B5EF4-FFF2-40B4-BE49-F238E27FC236}">
                    <a16:creationId xmlns:a16="http://schemas.microsoft.com/office/drawing/2014/main" id="{ADCF82E9-9E30-1BA4-C268-8125459655D7}"/>
                  </a:ext>
                </a:extLst>
              </p:cNvPr>
              <p:cNvSpPr>
                <a:spLocks noChangeShapeType="1"/>
              </p:cNvSpPr>
              <p:nvPr/>
            </p:nvSpPr>
            <p:spPr bwMode="auto">
              <a:xfrm>
                <a:off x="3345"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2" name="Rectangle 416">
                <a:extLst>
                  <a:ext uri="{FF2B5EF4-FFF2-40B4-BE49-F238E27FC236}">
                    <a16:creationId xmlns:a16="http://schemas.microsoft.com/office/drawing/2014/main" id="{7B4D5B11-A129-9085-4864-C6FED3CC4981}"/>
                  </a:ext>
                </a:extLst>
              </p:cNvPr>
              <p:cNvSpPr>
                <a:spLocks noChangeArrowheads="1"/>
              </p:cNvSpPr>
              <p:nvPr/>
            </p:nvSpPr>
            <p:spPr bwMode="auto">
              <a:xfrm>
                <a:off x="3305"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3" name="Rectangle 417">
                <a:extLst>
                  <a:ext uri="{FF2B5EF4-FFF2-40B4-BE49-F238E27FC236}">
                    <a16:creationId xmlns:a16="http://schemas.microsoft.com/office/drawing/2014/main" id="{1610A03A-5404-39C5-24EA-0CDEBB15172B}"/>
                  </a:ext>
                </a:extLst>
              </p:cNvPr>
              <p:cNvSpPr>
                <a:spLocks noChangeArrowheads="1"/>
              </p:cNvSpPr>
              <p:nvPr/>
            </p:nvSpPr>
            <p:spPr bwMode="auto">
              <a:xfrm>
                <a:off x="3480"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4" name="Rectangle 418">
                <a:extLst>
                  <a:ext uri="{FF2B5EF4-FFF2-40B4-BE49-F238E27FC236}">
                    <a16:creationId xmlns:a16="http://schemas.microsoft.com/office/drawing/2014/main" id="{510E128C-F050-EB6E-536E-0C94A0CD2F8D}"/>
                  </a:ext>
                </a:extLst>
              </p:cNvPr>
              <p:cNvSpPr>
                <a:spLocks noChangeArrowheads="1"/>
              </p:cNvSpPr>
              <p:nvPr/>
            </p:nvSpPr>
            <p:spPr bwMode="auto">
              <a:xfrm>
                <a:off x="3480"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5" name="Line 419">
                <a:extLst>
                  <a:ext uri="{FF2B5EF4-FFF2-40B4-BE49-F238E27FC236}">
                    <a16:creationId xmlns:a16="http://schemas.microsoft.com/office/drawing/2014/main" id="{452C90FA-4154-23E7-2431-412CE5EF520D}"/>
                  </a:ext>
                </a:extLst>
              </p:cNvPr>
              <p:cNvSpPr>
                <a:spLocks noChangeShapeType="1"/>
              </p:cNvSpPr>
              <p:nvPr/>
            </p:nvSpPr>
            <p:spPr bwMode="auto">
              <a:xfrm>
                <a:off x="3502"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6" name="Rectangle 420">
                <a:extLst>
                  <a:ext uri="{FF2B5EF4-FFF2-40B4-BE49-F238E27FC236}">
                    <a16:creationId xmlns:a16="http://schemas.microsoft.com/office/drawing/2014/main" id="{2DE81403-ECBB-9340-627F-AC798799E9E1}"/>
                  </a:ext>
                </a:extLst>
              </p:cNvPr>
              <p:cNvSpPr>
                <a:spLocks noChangeArrowheads="1"/>
              </p:cNvSpPr>
              <p:nvPr/>
            </p:nvSpPr>
            <p:spPr bwMode="auto">
              <a:xfrm>
                <a:off x="3463"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7" name="Rectangle 421">
                <a:extLst>
                  <a:ext uri="{FF2B5EF4-FFF2-40B4-BE49-F238E27FC236}">
                    <a16:creationId xmlns:a16="http://schemas.microsoft.com/office/drawing/2014/main" id="{D2C4E6A9-D45B-86E5-AABE-2D25168CD621}"/>
                  </a:ext>
                </a:extLst>
              </p:cNvPr>
              <p:cNvSpPr>
                <a:spLocks noChangeArrowheads="1"/>
              </p:cNvSpPr>
              <p:nvPr/>
            </p:nvSpPr>
            <p:spPr bwMode="auto">
              <a:xfrm>
                <a:off x="2528" y="3724"/>
                <a:ext cx="25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8" name="Line 422">
                <a:extLst>
                  <a:ext uri="{FF2B5EF4-FFF2-40B4-BE49-F238E27FC236}">
                    <a16:creationId xmlns:a16="http://schemas.microsoft.com/office/drawing/2014/main" id="{37C7E5C0-450D-D17B-B68A-F2B471FBFC5C}"/>
                  </a:ext>
                </a:extLst>
              </p:cNvPr>
              <p:cNvSpPr>
                <a:spLocks noChangeShapeType="1"/>
              </p:cNvSpPr>
              <p:nvPr/>
            </p:nvSpPr>
            <p:spPr bwMode="auto">
              <a:xfrm flipH="1">
                <a:off x="1727" y="3602"/>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9" name="Rectangle 423">
                <a:extLst>
                  <a:ext uri="{FF2B5EF4-FFF2-40B4-BE49-F238E27FC236}">
                    <a16:creationId xmlns:a16="http://schemas.microsoft.com/office/drawing/2014/main" id="{7BAF13AA-8A52-7349-6804-C83760783909}"/>
                  </a:ext>
                </a:extLst>
              </p:cNvPr>
              <p:cNvSpPr>
                <a:spLocks noChangeArrowheads="1"/>
              </p:cNvSpPr>
              <p:nvPr/>
            </p:nvSpPr>
            <p:spPr bwMode="auto">
              <a:xfrm>
                <a:off x="1626" y="3568"/>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0" name="Line 424">
                <a:extLst>
                  <a:ext uri="{FF2B5EF4-FFF2-40B4-BE49-F238E27FC236}">
                    <a16:creationId xmlns:a16="http://schemas.microsoft.com/office/drawing/2014/main" id="{9D025F9A-258E-6522-8BF7-7F8ACAB23ECA}"/>
                  </a:ext>
                </a:extLst>
              </p:cNvPr>
              <p:cNvSpPr>
                <a:spLocks noChangeShapeType="1"/>
              </p:cNvSpPr>
              <p:nvPr/>
            </p:nvSpPr>
            <p:spPr bwMode="auto">
              <a:xfrm flipH="1">
                <a:off x="1727" y="3423"/>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1" name="Rectangle 425">
                <a:extLst>
                  <a:ext uri="{FF2B5EF4-FFF2-40B4-BE49-F238E27FC236}">
                    <a16:creationId xmlns:a16="http://schemas.microsoft.com/office/drawing/2014/main" id="{8675FB54-8C81-078D-9B70-975460C935E9}"/>
                  </a:ext>
                </a:extLst>
              </p:cNvPr>
              <p:cNvSpPr>
                <a:spLocks noChangeArrowheads="1"/>
              </p:cNvSpPr>
              <p:nvPr/>
            </p:nvSpPr>
            <p:spPr bwMode="auto">
              <a:xfrm>
                <a:off x="1626" y="3389"/>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2" name="Line 426">
                <a:extLst>
                  <a:ext uri="{FF2B5EF4-FFF2-40B4-BE49-F238E27FC236}">
                    <a16:creationId xmlns:a16="http://schemas.microsoft.com/office/drawing/2014/main" id="{34C2C36F-1F82-9699-A15A-FC8FDFAFA295}"/>
                  </a:ext>
                </a:extLst>
              </p:cNvPr>
              <p:cNvSpPr>
                <a:spLocks noChangeShapeType="1"/>
              </p:cNvSpPr>
              <p:nvPr/>
            </p:nvSpPr>
            <p:spPr bwMode="auto">
              <a:xfrm flipH="1">
                <a:off x="1727" y="3245"/>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3" name="Rectangle 427">
                <a:extLst>
                  <a:ext uri="{FF2B5EF4-FFF2-40B4-BE49-F238E27FC236}">
                    <a16:creationId xmlns:a16="http://schemas.microsoft.com/office/drawing/2014/main" id="{19641C24-D9BA-A836-5126-C8884B39360C}"/>
                  </a:ext>
                </a:extLst>
              </p:cNvPr>
              <p:cNvSpPr>
                <a:spLocks noChangeArrowheads="1"/>
              </p:cNvSpPr>
              <p:nvPr/>
            </p:nvSpPr>
            <p:spPr bwMode="auto">
              <a:xfrm>
                <a:off x="1626" y="3210"/>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4" name="Line 428">
                <a:extLst>
                  <a:ext uri="{FF2B5EF4-FFF2-40B4-BE49-F238E27FC236}">
                    <a16:creationId xmlns:a16="http://schemas.microsoft.com/office/drawing/2014/main" id="{9E383C07-60C4-519E-9012-89F7FECD8C6F}"/>
                  </a:ext>
                </a:extLst>
              </p:cNvPr>
              <p:cNvSpPr>
                <a:spLocks noChangeShapeType="1"/>
              </p:cNvSpPr>
              <p:nvPr/>
            </p:nvSpPr>
            <p:spPr bwMode="auto">
              <a:xfrm flipH="1">
                <a:off x="1727" y="3066"/>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5" name="Rectangle 429">
                <a:extLst>
                  <a:ext uri="{FF2B5EF4-FFF2-40B4-BE49-F238E27FC236}">
                    <a16:creationId xmlns:a16="http://schemas.microsoft.com/office/drawing/2014/main" id="{9E994CD7-A889-794D-47DE-61CEA909F4D2}"/>
                  </a:ext>
                </a:extLst>
              </p:cNvPr>
              <p:cNvSpPr>
                <a:spLocks noChangeArrowheads="1"/>
              </p:cNvSpPr>
              <p:nvPr/>
            </p:nvSpPr>
            <p:spPr bwMode="auto">
              <a:xfrm>
                <a:off x="1626" y="3031"/>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6" name="Line 430">
                <a:extLst>
                  <a:ext uri="{FF2B5EF4-FFF2-40B4-BE49-F238E27FC236}">
                    <a16:creationId xmlns:a16="http://schemas.microsoft.com/office/drawing/2014/main" id="{29D2B2F3-37BA-E467-7314-A3636CE755EE}"/>
                  </a:ext>
                </a:extLst>
              </p:cNvPr>
              <p:cNvSpPr>
                <a:spLocks noChangeShapeType="1"/>
              </p:cNvSpPr>
              <p:nvPr/>
            </p:nvSpPr>
            <p:spPr bwMode="auto">
              <a:xfrm flipH="1">
                <a:off x="1727" y="2887"/>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7" name="Rectangle 431">
                <a:extLst>
                  <a:ext uri="{FF2B5EF4-FFF2-40B4-BE49-F238E27FC236}">
                    <a16:creationId xmlns:a16="http://schemas.microsoft.com/office/drawing/2014/main" id="{6FA75C91-BD70-819C-D7D4-AD7A1A303740}"/>
                  </a:ext>
                </a:extLst>
              </p:cNvPr>
              <p:cNvSpPr>
                <a:spLocks noChangeArrowheads="1"/>
              </p:cNvSpPr>
              <p:nvPr/>
            </p:nvSpPr>
            <p:spPr bwMode="auto">
              <a:xfrm>
                <a:off x="1626" y="2852"/>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8" name="Line 432">
                <a:extLst>
                  <a:ext uri="{FF2B5EF4-FFF2-40B4-BE49-F238E27FC236}">
                    <a16:creationId xmlns:a16="http://schemas.microsoft.com/office/drawing/2014/main" id="{F8D16A45-ED14-76CD-A133-E56C2BBD0B13}"/>
                  </a:ext>
                </a:extLst>
              </p:cNvPr>
              <p:cNvSpPr>
                <a:spLocks noChangeShapeType="1"/>
              </p:cNvSpPr>
              <p:nvPr/>
            </p:nvSpPr>
            <p:spPr bwMode="auto">
              <a:xfrm flipH="1">
                <a:off x="1727" y="2707"/>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9" name="Rectangle 433">
                <a:extLst>
                  <a:ext uri="{FF2B5EF4-FFF2-40B4-BE49-F238E27FC236}">
                    <a16:creationId xmlns:a16="http://schemas.microsoft.com/office/drawing/2014/main" id="{DF04BA2D-2682-AAFB-CF07-AE3C26385EEF}"/>
                  </a:ext>
                </a:extLst>
              </p:cNvPr>
              <p:cNvSpPr>
                <a:spLocks noChangeArrowheads="1"/>
              </p:cNvSpPr>
              <p:nvPr/>
            </p:nvSpPr>
            <p:spPr bwMode="auto">
              <a:xfrm>
                <a:off x="1626" y="2674"/>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0" name="Rectangle 434">
                <a:extLst>
                  <a:ext uri="{FF2B5EF4-FFF2-40B4-BE49-F238E27FC236}">
                    <a16:creationId xmlns:a16="http://schemas.microsoft.com/office/drawing/2014/main" id="{48B846AD-818D-5442-2BBD-9F3841AA8BFC}"/>
                  </a:ext>
                </a:extLst>
              </p:cNvPr>
              <p:cNvSpPr>
                <a:spLocks noChangeArrowheads="1"/>
              </p:cNvSpPr>
              <p:nvPr/>
            </p:nvSpPr>
            <p:spPr bwMode="auto">
              <a:xfrm rot="16200000">
                <a:off x="1291" y="3093"/>
                <a:ext cx="46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OS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1" name="Rectangle 435">
                <a:extLst>
                  <a:ext uri="{FF2B5EF4-FFF2-40B4-BE49-F238E27FC236}">
                    <a16:creationId xmlns:a16="http://schemas.microsoft.com/office/drawing/2014/main" id="{EED65D98-76E1-B63C-0A31-E16AE611CF73}"/>
                  </a:ext>
                </a:extLst>
              </p:cNvPr>
              <p:cNvSpPr>
                <a:spLocks noChangeArrowheads="1"/>
              </p:cNvSpPr>
              <p:nvPr/>
            </p:nvSpPr>
            <p:spPr bwMode="auto">
              <a:xfrm>
                <a:off x="2531" y="2594"/>
                <a:ext cx="25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OS, SG</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2" name="Line 436">
                <a:extLst>
                  <a:ext uri="{FF2B5EF4-FFF2-40B4-BE49-F238E27FC236}">
                    <a16:creationId xmlns:a16="http://schemas.microsoft.com/office/drawing/2014/main" id="{E8AB21C6-F488-2B82-69DD-1AE7EB66EE0B}"/>
                  </a:ext>
                </a:extLst>
              </p:cNvPr>
              <p:cNvSpPr>
                <a:spLocks noChangeShapeType="1"/>
              </p:cNvSpPr>
              <p:nvPr/>
            </p:nvSpPr>
            <p:spPr bwMode="auto">
              <a:xfrm>
                <a:off x="1756" y="3155"/>
                <a:ext cx="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3" name="Line 437">
                <a:extLst>
                  <a:ext uri="{FF2B5EF4-FFF2-40B4-BE49-F238E27FC236}">
                    <a16:creationId xmlns:a16="http://schemas.microsoft.com/office/drawing/2014/main" id="{EFABF7E3-AE24-FF5D-EB36-E99F50B1C5E2}"/>
                  </a:ext>
                </a:extLst>
              </p:cNvPr>
              <p:cNvSpPr>
                <a:spLocks noChangeShapeType="1"/>
              </p:cNvSpPr>
              <p:nvPr/>
            </p:nvSpPr>
            <p:spPr bwMode="auto">
              <a:xfrm>
                <a:off x="1771"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4" name="Line 438">
                <a:extLst>
                  <a:ext uri="{FF2B5EF4-FFF2-40B4-BE49-F238E27FC236}">
                    <a16:creationId xmlns:a16="http://schemas.microsoft.com/office/drawing/2014/main" id="{7298090F-4EA4-C1A1-2CFC-6ECCADCEA886}"/>
                  </a:ext>
                </a:extLst>
              </p:cNvPr>
              <p:cNvSpPr>
                <a:spLocks noChangeShapeType="1"/>
              </p:cNvSpPr>
              <p:nvPr/>
            </p:nvSpPr>
            <p:spPr bwMode="auto">
              <a:xfrm>
                <a:off x="1792"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5" name="Line 439">
                <a:extLst>
                  <a:ext uri="{FF2B5EF4-FFF2-40B4-BE49-F238E27FC236}">
                    <a16:creationId xmlns:a16="http://schemas.microsoft.com/office/drawing/2014/main" id="{A29A08F0-EF4B-297C-11E5-B24E80628427}"/>
                  </a:ext>
                </a:extLst>
              </p:cNvPr>
              <p:cNvSpPr>
                <a:spLocks noChangeShapeType="1"/>
              </p:cNvSpPr>
              <p:nvPr/>
            </p:nvSpPr>
            <p:spPr bwMode="auto">
              <a:xfrm>
                <a:off x="1812"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6" name="Line 440">
                <a:extLst>
                  <a:ext uri="{FF2B5EF4-FFF2-40B4-BE49-F238E27FC236}">
                    <a16:creationId xmlns:a16="http://schemas.microsoft.com/office/drawing/2014/main" id="{A9AA5EE6-5EBD-3934-752D-B09CF3A76C1B}"/>
                  </a:ext>
                </a:extLst>
              </p:cNvPr>
              <p:cNvSpPr>
                <a:spLocks noChangeShapeType="1"/>
              </p:cNvSpPr>
              <p:nvPr/>
            </p:nvSpPr>
            <p:spPr bwMode="auto">
              <a:xfrm>
                <a:off x="1833"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7" name="Line 441">
                <a:extLst>
                  <a:ext uri="{FF2B5EF4-FFF2-40B4-BE49-F238E27FC236}">
                    <a16:creationId xmlns:a16="http://schemas.microsoft.com/office/drawing/2014/main" id="{8F7BE33F-899B-F5FE-35D1-291A306BB6C3}"/>
                  </a:ext>
                </a:extLst>
              </p:cNvPr>
              <p:cNvSpPr>
                <a:spLocks noChangeShapeType="1"/>
              </p:cNvSpPr>
              <p:nvPr/>
            </p:nvSpPr>
            <p:spPr bwMode="auto">
              <a:xfrm>
                <a:off x="1853"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8" name="Line 442">
                <a:extLst>
                  <a:ext uri="{FF2B5EF4-FFF2-40B4-BE49-F238E27FC236}">
                    <a16:creationId xmlns:a16="http://schemas.microsoft.com/office/drawing/2014/main" id="{67F736F0-9A75-E4BB-C87D-B2896BAF7B13}"/>
                  </a:ext>
                </a:extLst>
              </p:cNvPr>
              <p:cNvSpPr>
                <a:spLocks noChangeShapeType="1"/>
              </p:cNvSpPr>
              <p:nvPr/>
            </p:nvSpPr>
            <p:spPr bwMode="auto">
              <a:xfrm>
                <a:off x="1873"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9" name="Line 443">
                <a:extLst>
                  <a:ext uri="{FF2B5EF4-FFF2-40B4-BE49-F238E27FC236}">
                    <a16:creationId xmlns:a16="http://schemas.microsoft.com/office/drawing/2014/main" id="{F0EF3482-2239-48DA-0F05-8AEB934B650E}"/>
                  </a:ext>
                </a:extLst>
              </p:cNvPr>
              <p:cNvSpPr>
                <a:spLocks noChangeShapeType="1"/>
              </p:cNvSpPr>
              <p:nvPr/>
            </p:nvSpPr>
            <p:spPr bwMode="auto">
              <a:xfrm>
                <a:off x="189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0" name="Line 444">
                <a:extLst>
                  <a:ext uri="{FF2B5EF4-FFF2-40B4-BE49-F238E27FC236}">
                    <a16:creationId xmlns:a16="http://schemas.microsoft.com/office/drawing/2014/main" id="{D2048E23-5036-CA78-4E80-B12CD3AD35E7}"/>
                  </a:ext>
                </a:extLst>
              </p:cNvPr>
              <p:cNvSpPr>
                <a:spLocks noChangeShapeType="1"/>
              </p:cNvSpPr>
              <p:nvPr/>
            </p:nvSpPr>
            <p:spPr bwMode="auto">
              <a:xfrm>
                <a:off x="1914"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1" name="Line 445">
                <a:extLst>
                  <a:ext uri="{FF2B5EF4-FFF2-40B4-BE49-F238E27FC236}">
                    <a16:creationId xmlns:a16="http://schemas.microsoft.com/office/drawing/2014/main" id="{37869797-19C9-0F93-CB8E-0A39B170F490}"/>
                  </a:ext>
                </a:extLst>
              </p:cNvPr>
              <p:cNvSpPr>
                <a:spLocks noChangeShapeType="1"/>
              </p:cNvSpPr>
              <p:nvPr/>
            </p:nvSpPr>
            <p:spPr bwMode="auto">
              <a:xfrm>
                <a:off x="193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2" name="Line 446">
                <a:extLst>
                  <a:ext uri="{FF2B5EF4-FFF2-40B4-BE49-F238E27FC236}">
                    <a16:creationId xmlns:a16="http://schemas.microsoft.com/office/drawing/2014/main" id="{6D24A941-92F2-D906-4D71-DC0C03F932AF}"/>
                  </a:ext>
                </a:extLst>
              </p:cNvPr>
              <p:cNvSpPr>
                <a:spLocks noChangeShapeType="1"/>
              </p:cNvSpPr>
              <p:nvPr/>
            </p:nvSpPr>
            <p:spPr bwMode="auto">
              <a:xfrm>
                <a:off x="195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3" name="Line 447">
                <a:extLst>
                  <a:ext uri="{FF2B5EF4-FFF2-40B4-BE49-F238E27FC236}">
                    <a16:creationId xmlns:a16="http://schemas.microsoft.com/office/drawing/2014/main" id="{EA9DB69A-F37E-5C0D-0424-EB372DAB34F1}"/>
                  </a:ext>
                </a:extLst>
              </p:cNvPr>
              <p:cNvSpPr>
                <a:spLocks noChangeShapeType="1"/>
              </p:cNvSpPr>
              <p:nvPr/>
            </p:nvSpPr>
            <p:spPr bwMode="auto">
              <a:xfrm>
                <a:off x="197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4" name="Line 448">
                <a:extLst>
                  <a:ext uri="{FF2B5EF4-FFF2-40B4-BE49-F238E27FC236}">
                    <a16:creationId xmlns:a16="http://schemas.microsoft.com/office/drawing/2014/main" id="{D675AE99-F0B2-341B-7BB1-6D008590FDA6}"/>
                  </a:ext>
                </a:extLst>
              </p:cNvPr>
              <p:cNvSpPr>
                <a:spLocks noChangeShapeType="1"/>
              </p:cNvSpPr>
              <p:nvPr/>
            </p:nvSpPr>
            <p:spPr bwMode="auto">
              <a:xfrm>
                <a:off x="199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5" name="Line 449">
                <a:extLst>
                  <a:ext uri="{FF2B5EF4-FFF2-40B4-BE49-F238E27FC236}">
                    <a16:creationId xmlns:a16="http://schemas.microsoft.com/office/drawing/2014/main" id="{CECE7851-C8E7-7AD2-D804-CA3E63919CC8}"/>
                  </a:ext>
                </a:extLst>
              </p:cNvPr>
              <p:cNvSpPr>
                <a:spLocks noChangeShapeType="1"/>
              </p:cNvSpPr>
              <p:nvPr/>
            </p:nvSpPr>
            <p:spPr bwMode="auto">
              <a:xfrm>
                <a:off x="201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6" name="Line 450">
                <a:extLst>
                  <a:ext uri="{FF2B5EF4-FFF2-40B4-BE49-F238E27FC236}">
                    <a16:creationId xmlns:a16="http://schemas.microsoft.com/office/drawing/2014/main" id="{446E7AAA-92EA-C04E-63B3-6892DC8930DB}"/>
                  </a:ext>
                </a:extLst>
              </p:cNvPr>
              <p:cNvSpPr>
                <a:spLocks noChangeShapeType="1"/>
              </p:cNvSpPr>
              <p:nvPr/>
            </p:nvSpPr>
            <p:spPr bwMode="auto">
              <a:xfrm>
                <a:off x="203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7" name="Line 451">
                <a:extLst>
                  <a:ext uri="{FF2B5EF4-FFF2-40B4-BE49-F238E27FC236}">
                    <a16:creationId xmlns:a16="http://schemas.microsoft.com/office/drawing/2014/main" id="{2D48665A-812E-FE28-B538-046137566737}"/>
                  </a:ext>
                </a:extLst>
              </p:cNvPr>
              <p:cNvSpPr>
                <a:spLocks noChangeShapeType="1"/>
              </p:cNvSpPr>
              <p:nvPr/>
            </p:nvSpPr>
            <p:spPr bwMode="auto">
              <a:xfrm>
                <a:off x="2057"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8" name="Line 452">
                <a:extLst>
                  <a:ext uri="{FF2B5EF4-FFF2-40B4-BE49-F238E27FC236}">
                    <a16:creationId xmlns:a16="http://schemas.microsoft.com/office/drawing/2014/main" id="{CA700A31-5F06-4FA9-EE66-36C4D742BC7A}"/>
                  </a:ext>
                </a:extLst>
              </p:cNvPr>
              <p:cNvSpPr>
                <a:spLocks noChangeShapeType="1"/>
              </p:cNvSpPr>
              <p:nvPr/>
            </p:nvSpPr>
            <p:spPr bwMode="auto">
              <a:xfrm>
                <a:off x="207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9" name="Line 453">
                <a:extLst>
                  <a:ext uri="{FF2B5EF4-FFF2-40B4-BE49-F238E27FC236}">
                    <a16:creationId xmlns:a16="http://schemas.microsoft.com/office/drawing/2014/main" id="{DF97C8FD-B495-A30C-990B-2B330B122DD0}"/>
                  </a:ext>
                </a:extLst>
              </p:cNvPr>
              <p:cNvSpPr>
                <a:spLocks noChangeShapeType="1"/>
              </p:cNvSpPr>
              <p:nvPr/>
            </p:nvSpPr>
            <p:spPr bwMode="auto">
              <a:xfrm>
                <a:off x="2098"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0" name="Line 454">
                <a:extLst>
                  <a:ext uri="{FF2B5EF4-FFF2-40B4-BE49-F238E27FC236}">
                    <a16:creationId xmlns:a16="http://schemas.microsoft.com/office/drawing/2014/main" id="{858F59E0-4B9B-E5A0-886E-21BCE909ACAA}"/>
                  </a:ext>
                </a:extLst>
              </p:cNvPr>
              <p:cNvSpPr>
                <a:spLocks noChangeShapeType="1"/>
              </p:cNvSpPr>
              <p:nvPr/>
            </p:nvSpPr>
            <p:spPr bwMode="auto">
              <a:xfrm>
                <a:off x="2119"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1" name="Line 455">
                <a:extLst>
                  <a:ext uri="{FF2B5EF4-FFF2-40B4-BE49-F238E27FC236}">
                    <a16:creationId xmlns:a16="http://schemas.microsoft.com/office/drawing/2014/main" id="{E93C6372-1780-1AC7-CFA4-3A3DDF5C06EB}"/>
                  </a:ext>
                </a:extLst>
              </p:cNvPr>
              <p:cNvSpPr>
                <a:spLocks noChangeShapeType="1"/>
              </p:cNvSpPr>
              <p:nvPr/>
            </p:nvSpPr>
            <p:spPr bwMode="auto">
              <a:xfrm>
                <a:off x="2139"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2" name="Line 456">
                <a:extLst>
                  <a:ext uri="{FF2B5EF4-FFF2-40B4-BE49-F238E27FC236}">
                    <a16:creationId xmlns:a16="http://schemas.microsoft.com/office/drawing/2014/main" id="{4AC38EF9-4B26-9E4A-415A-1C747C9D8022}"/>
                  </a:ext>
                </a:extLst>
              </p:cNvPr>
              <p:cNvSpPr>
                <a:spLocks noChangeShapeType="1"/>
              </p:cNvSpPr>
              <p:nvPr/>
            </p:nvSpPr>
            <p:spPr bwMode="auto">
              <a:xfrm>
                <a:off x="2160"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3" name="Line 457">
                <a:extLst>
                  <a:ext uri="{FF2B5EF4-FFF2-40B4-BE49-F238E27FC236}">
                    <a16:creationId xmlns:a16="http://schemas.microsoft.com/office/drawing/2014/main" id="{0BB565D5-5DCA-B40D-0784-19E61FA551DF}"/>
                  </a:ext>
                </a:extLst>
              </p:cNvPr>
              <p:cNvSpPr>
                <a:spLocks noChangeShapeType="1"/>
              </p:cNvSpPr>
              <p:nvPr/>
            </p:nvSpPr>
            <p:spPr bwMode="auto">
              <a:xfrm>
                <a:off x="2180"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4" name="Line 458">
                <a:extLst>
                  <a:ext uri="{FF2B5EF4-FFF2-40B4-BE49-F238E27FC236}">
                    <a16:creationId xmlns:a16="http://schemas.microsoft.com/office/drawing/2014/main" id="{EA38D500-4BD5-2165-121E-89D8040BE62C}"/>
                  </a:ext>
                </a:extLst>
              </p:cNvPr>
              <p:cNvSpPr>
                <a:spLocks noChangeShapeType="1"/>
              </p:cNvSpPr>
              <p:nvPr/>
            </p:nvSpPr>
            <p:spPr bwMode="auto">
              <a:xfrm>
                <a:off x="2201"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5" name="Line 459">
                <a:extLst>
                  <a:ext uri="{FF2B5EF4-FFF2-40B4-BE49-F238E27FC236}">
                    <a16:creationId xmlns:a16="http://schemas.microsoft.com/office/drawing/2014/main" id="{28BB6B62-BEC6-4376-416A-F29BED359707}"/>
                  </a:ext>
                </a:extLst>
              </p:cNvPr>
              <p:cNvSpPr>
                <a:spLocks noChangeShapeType="1"/>
              </p:cNvSpPr>
              <p:nvPr/>
            </p:nvSpPr>
            <p:spPr bwMode="auto">
              <a:xfrm>
                <a:off x="2221"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6" name="Line 460">
                <a:extLst>
                  <a:ext uri="{FF2B5EF4-FFF2-40B4-BE49-F238E27FC236}">
                    <a16:creationId xmlns:a16="http://schemas.microsoft.com/office/drawing/2014/main" id="{01C752B5-6278-5E2D-F4C1-098D8A55D467}"/>
                  </a:ext>
                </a:extLst>
              </p:cNvPr>
              <p:cNvSpPr>
                <a:spLocks noChangeShapeType="1"/>
              </p:cNvSpPr>
              <p:nvPr/>
            </p:nvSpPr>
            <p:spPr bwMode="auto">
              <a:xfrm>
                <a:off x="2241"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7" name="Line 461">
                <a:extLst>
                  <a:ext uri="{FF2B5EF4-FFF2-40B4-BE49-F238E27FC236}">
                    <a16:creationId xmlns:a16="http://schemas.microsoft.com/office/drawing/2014/main" id="{6E8A6007-D5D3-3F81-A673-02A9AA4B2824}"/>
                  </a:ext>
                </a:extLst>
              </p:cNvPr>
              <p:cNvSpPr>
                <a:spLocks noChangeShapeType="1"/>
              </p:cNvSpPr>
              <p:nvPr/>
            </p:nvSpPr>
            <p:spPr bwMode="auto">
              <a:xfrm>
                <a:off x="2262"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8" name="Line 462">
                <a:extLst>
                  <a:ext uri="{FF2B5EF4-FFF2-40B4-BE49-F238E27FC236}">
                    <a16:creationId xmlns:a16="http://schemas.microsoft.com/office/drawing/2014/main" id="{74CEB17E-88BB-EA8E-1563-AAFA3A44E1C6}"/>
                  </a:ext>
                </a:extLst>
              </p:cNvPr>
              <p:cNvSpPr>
                <a:spLocks noChangeShapeType="1"/>
              </p:cNvSpPr>
              <p:nvPr/>
            </p:nvSpPr>
            <p:spPr bwMode="auto">
              <a:xfrm>
                <a:off x="2282"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9" name="Line 463">
                <a:extLst>
                  <a:ext uri="{FF2B5EF4-FFF2-40B4-BE49-F238E27FC236}">
                    <a16:creationId xmlns:a16="http://schemas.microsoft.com/office/drawing/2014/main" id="{B805B68D-E1A6-0C54-7B82-D1BCA26355CD}"/>
                  </a:ext>
                </a:extLst>
              </p:cNvPr>
              <p:cNvSpPr>
                <a:spLocks noChangeShapeType="1"/>
              </p:cNvSpPr>
              <p:nvPr/>
            </p:nvSpPr>
            <p:spPr bwMode="auto">
              <a:xfrm>
                <a:off x="2303"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0" name="Line 464">
                <a:extLst>
                  <a:ext uri="{FF2B5EF4-FFF2-40B4-BE49-F238E27FC236}">
                    <a16:creationId xmlns:a16="http://schemas.microsoft.com/office/drawing/2014/main" id="{A40AF5EA-A9A9-3CAA-6EAB-B04539A5FDD4}"/>
                  </a:ext>
                </a:extLst>
              </p:cNvPr>
              <p:cNvSpPr>
                <a:spLocks noChangeShapeType="1"/>
              </p:cNvSpPr>
              <p:nvPr/>
            </p:nvSpPr>
            <p:spPr bwMode="auto">
              <a:xfrm>
                <a:off x="2323"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1" name="Line 465">
                <a:extLst>
                  <a:ext uri="{FF2B5EF4-FFF2-40B4-BE49-F238E27FC236}">
                    <a16:creationId xmlns:a16="http://schemas.microsoft.com/office/drawing/2014/main" id="{F432FFF3-4391-EF18-E732-1E6751C290CB}"/>
                  </a:ext>
                </a:extLst>
              </p:cNvPr>
              <p:cNvSpPr>
                <a:spLocks noChangeShapeType="1"/>
              </p:cNvSpPr>
              <p:nvPr/>
            </p:nvSpPr>
            <p:spPr bwMode="auto">
              <a:xfrm>
                <a:off x="234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2" name="Line 466">
                <a:extLst>
                  <a:ext uri="{FF2B5EF4-FFF2-40B4-BE49-F238E27FC236}">
                    <a16:creationId xmlns:a16="http://schemas.microsoft.com/office/drawing/2014/main" id="{2688B0DB-E819-22CB-A75C-C0DDEF76CD63}"/>
                  </a:ext>
                </a:extLst>
              </p:cNvPr>
              <p:cNvSpPr>
                <a:spLocks noChangeShapeType="1"/>
              </p:cNvSpPr>
              <p:nvPr/>
            </p:nvSpPr>
            <p:spPr bwMode="auto">
              <a:xfrm>
                <a:off x="236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3" name="Line 467">
                <a:extLst>
                  <a:ext uri="{FF2B5EF4-FFF2-40B4-BE49-F238E27FC236}">
                    <a16:creationId xmlns:a16="http://schemas.microsoft.com/office/drawing/2014/main" id="{C762E0BB-E83A-A488-0B74-337C45C5EF54}"/>
                  </a:ext>
                </a:extLst>
              </p:cNvPr>
              <p:cNvSpPr>
                <a:spLocks noChangeShapeType="1"/>
              </p:cNvSpPr>
              <p:nvPr/>
            </p:nvSpPr>
            <p:spPr bwMode="auto">
              <a:xfrm>
                <a:off x="238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4" name="Line 468">
                <a:extLst>
                  <a:ext uri="{FF2B5EF4-FFF2-40B4-BE49-F238E27FC236}">
                    <a16:creationId xmlns:a16="http://schemas.microsoft.com/office/drawing/2014/main" id="{8334BFE3-658C-1170-EF34-211F7446EED1}"/>
                  </a:ext>
                </a:extLst>
              </p:cNvPr>
              <p:cNvSpPr>
                <a:spLocks noChangeShapeType="1"/>
              </p:cNvSpPr>
              <p:nvPr/>
            </p:nvSpPr>
            <p:spPr bwMode="auto">
              <a:xfrm>
                <a:off x="240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5" name="Line 469">
                <a:extLst>
                  <a:ext uri="{FF2B5EF4-FFF2-40B4-BE49-F238E27FC236}">
                    <a16:creationId xmlns:a16="http://schemas.microsoft.com/office/drawing/2014/main" id="{7FB5BC89-8AA0-89FF-81FE-3F69225954C7}"/>
                  </a:ext>
                </a:extLst>
              </p:cNvPr>
              <p:cNvSpPr>
                <a:spLocks noChangeShapeType="1"/>
              </p:cNvSpPr>
              <p:nvPr/>
            </p:nvSpPr>
            <p:spPr bwMode="auto">
              <a:xfrm>
                <a:off x="2425"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6" name="Line 470">
                <a:extLst>
                  <a:ext uri="{FF2B5EF4-FFF2-40B4-BE49-F238E27FC236}">
                    <a16:creationId xmlns:a16="http://schemas.microsoft.com/office/drawing/2014/main" id="{530C44A5-E6EA-7444-C87A-412E485CC3AB}"/>
                  </a:ext>
                </a:extLst>
              </p:cNvPr>
              <p:cNvSpPr>
                <a:spLocks noChangeShapeType="1"/>
              </p:cNvSpPr>
              <p:nvPr/>
            </p:nvSpPr>
            <p:spPr bwMode="auto">
              <a:xfrm>
                <a:off x="244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7" name="Line 471">
                <a:extLst>
                  <a:ext uri="{FF2B5EF4-FFF2-40B4-BE49-F238E27FC236}">
                    <a16:creationId xmlns:a16="http://schemas.microsoft.com/office/drawing/2014/main" id="{A436EC74-AF53-AA23-6D60-75499805EF27}"/>
                  </a:ext>
                </a:extLst>
              </p:cNvPr>
              <p:cNvSpPr>
                <a:spLocks noChangeShapeType="1"/>
              </p:cNvSpPr>
              <p:nvPr/>
            </p:nvSpPr>
            <p:spPr bwMode="auto">
              <a:xfrm>
                <a:off x="2466"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8" name="Line 472">
                <a:extLst>
                  <a:ext uri="{FF2B5EF4-FFF2-40B4-BE49-F238E27FC236}">
                    <a16:creationId xmlns:a16="http://schemas.microsoft.com/office/drawing/2014/main" id="{E151B92C-013A-98F0-97CD-BA2A510E7C66}"/>
                  </a:ext>
                </a:extLst>
              </p:cNvPr>
              <p:cNvSpPr>
                <a:spLocks noChangeShapeType="1"/>
              </p:cNvSpPr>
              <p:nvPr/>
            </p:nvSpPr>
            <p:spPr bwMode="auto">
              <a:xfrm>
                <a:off x="248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79" name="Line 473">
                <a:extLst>
                  <a:ext uri="{FF2B5EF4-FFF2-40B4-BE49-F238E27FC236}">
                    <a16:creationId xmlns:a16="http://schemas.microsoft.com/office/drawing/2014/main" id="{D948385A-B67D-F9D8-99BC-4107A870738F}"/>
                  </a:ext>
                </a:extLst>
              </p:cNvPr>
              <p:cNvSpPr>
                <a:spLocks noChangeShapeType="1"/>
              </p:cNvSpPr>
              <p:nvPr/>
            </p:nvSpPr>
            <p:spPr bwMode="auto">
              <a:xfrm>
                <a:off x="250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0" name="Line 474">
                <a:extLst>
                  <a:ext uri="{FF2B5EF4-FFF2-40B4-BE49-F238E27FC236}">
                    <a16:creationId xmlns:a16="http://schemas.microsoft.com/office/drawing/2014/main" id="{6E9973E0-1C6D-CB71-D9A5-3A4F346E4626}"/>
                  </a:ext>
                </a:extLst>
              </p:cNvPr>
              <p:cNvSpPr>
                <a:spLocks noChangeShapeType="1"/>
              </p:cNvSpPr>
              <p:nvPr/>
            </p:nvSpPr>
            <p:spPr bwMode="auto">
              <a:xfrm>
                <a:off x="252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1" name="Line 475">
                <a:extLst>
                  <a:ext uri="{FF2B5EF4-FFF2-40B4-BE49-F238E27FC236}">
                    <a16:creationId xmlns:a16="http://schemas.microsoft.com/office/drawing/2014/main" id="{E9AB3535-2986-B88C-6C2B-D5AE925CC8A2}"/>
                  </a:ext>
                </a:extLst>
              </p:cNvPr>
              <p:cNvSpPr>
                <a:spLocks noChangeShapeType="1"/>
              </p:cNvSpPr>
              <p:nvPr/>
            </p:nvSpPr>
            <p:spPr bwMode="auto">
              <a:xfrm>
                <a:off x="254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2" name="Line 476">
                <a:extLst>
                  <a:ext uri="{FF2B5EF4-FFF2-40B4-BE49-F238E27FC236}">
                    <a16:creationId xmlns:a16="http://schemas.microsoft.com/office/drawing/2014/main" id="{577D1061-4031-C54F-FA22-ECF7038D7E60}"/>
                  </a:ext>
                </a:extLst>
              </p:cNvPr>
              <p:cNvSpPr>
                <a:spLocks noChangeShapeType="1"/>
              </p:cNvSpPr>
              <p:nvPr/>
            </p:nvSpPr>
            <p:spPr bwMode="auto">
              <a:xfrm>
                <a:off x="2569" y="3155"/>
                <a:ext cx="4"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3" name="Freeform 477">
                <a:extLst>
                  <a:ext uri="{FF2B5EF4-FFF2-40B4-BE49-F238E27FC236}">
                    <a16:creationId xmlns:a16="http://schemas.microsoft.com/office/drawing/2014/main" id="{6566AFEB-E20C-0C55-3FC0-5C4F2648F159}"/>
                  </a:ext>
                </a:extLst>
              </p:cNvPr>
              <p:cNvSpPr>
                <a:spLocks/>
              </p:cNvSpPr>
              <p:nvPr/>
            </p:nvSpPr>
            <p:spPr bwMode="auto">
              <a:xfrm>
                <a:off x="2578" y="3155"/>
                <a:ext cx="5" cy="6"/>
              </a:xfrm>
              <a:custGeom>
                <a:avLst/>
                <a:gdLst>
                  <a:gd name="T0" fmla="*/ 0 w 10"/>
                  <a:gd name="T1" fmla="*/ 0 h 10"/>
                  <a:gd name="T2" fmla="*/ 10 w 10"/>
                  <a:gd name="T3" fmla="*/ 0 h 10"/>
                  <a:gd name="T4" fmla="*/ 10 w 10"/>
                  <a:gd name="T5" fmla="*/ 10 h 10"/>
                </a:gdLst>
                <a:ahLst/>
                <a:cxnLst>
                  <a:cxn ang="0">
                    <a:pos x="T0" y="T1"/>
                  </a:cxn>
                  <a:cxn ang="0">
                    <a:pos x="T2" y="T3"/>
                  </a:cxn>
                  <a:cxn ang="0">
                    <a:pos x="T4" y="T5"/>
                  </a:cxn>
                </a:cxnLst>
                <a:rect l="0" t="0" r="r" b="b"/>
                <a:pathLst>
                  <a:path w="10" h="10">
                    <a:moveTo>
                      <a:pt x="0" y="0"/>
                    </a:moveTo>
                    <a:lnTo>
                      <a:pt x="10" y="0"/>
                    </a:lnTo>
                    <a:lnTo>
                      <a:pt x="1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4" name="Line 478">
                <a:extLst>
                  <a:ext uri="{FF2B5EF4-FFF2-40B4-BE49-F238E27FC236}">
                    <a16:creationId xmlns:a16="http://schemas.microsoft.com/office/drawing/2014/main" id="{E82893FF-14F8-5489-BDFF-CEEFE7AD9551}"/>
                  </a:ext>
                </a:extLst>
              </p:cNvPr>
              <p:cNvSpPr>
                <a:spLocks noChangeShapeType="1"/>
              </p:cNvSpPr>
              <p:nvPr/>
            </p:nvSpPr>
            <p:spPr bwMode="auto">
              <a:xfrm>
                <a:off x="2583" y="317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5" name="Line 479">
                <a:extLst>
                  <a:ext uri="{FF2B5EF4-FFF2-40B4-BE49-F238E27FC236}">
                    <a16:creationId xmlns:a16="http://schemas.microsoft.com/office/drawing/2014/main" id="{DBE66891-0BDF-8C34-2420-B0164955FFEA}"/>
                  </a:ext>
                </a:extLst>
              </p:cNvPr>
              <p:cNvSpPr>
                <a:spLocks noChangeShapeType="1"/>
              </p:cNvSpPr>
              <p:nvPr/>
            </p:nvSpPr>
            <p:spPr bwMode="auto">
              <a:xfrm>
                <a:off x="2583" y="319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6" name="Line 480">
                <a:extLst>
                  <a:ext uri="{FF2B5EF4-FFF2-40B4-BE49-F238E27FC236}">
                    <a16:creationId xmlns:a16="http://schemas.microsoft.com/office/drawing/2014/main" id="{2E0BEF62-0309-20D3-9EB6-3ADA5BDA65F6}"/>
                  </a:ext>
                </a:extLst>
              </p:cNvPr>
              <p:cNvSpPr>
                <a:spLocks noChangeShapeType="1"/>
              </p:cNvSpPr>
              <p:nvPr/>
            </p:nvSpPr>
            <p:spPr bwMode="auto">
              <a:xfrm>
                <a:off x="2583" y="321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7" name="Line 481">
                <a:extLst>
                  <a:ext uri="{FF2B5EF4-FFF2-40B4-BE49-F238E27FC236}">
                    <a16:creationId xmlns:a16="http://schemas.microsoft.com/office/drawing/2014/main" id="{441A1B8F-10E6-F7DD-985A-19C59D8037E5}"/>
                  </a:ext>
                </a:extLst>
              </p:cNvPr>
              <p:cNvSpPr>
                <a:spLocks noChangeShapeType="1"/>
              </p:cNvSpPr>
              <p:nvPr/>
            </p:nvSpPr>
            <p:spPr bwMode="auto">
              <a:xfrm>
                <a:off x="2583" y="323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8" name="Line 482">
                <a:extLst>
                  <a:ext uri="{FF2B5EF4-FFF2-40B4-BE49-F238E27FC236}">
                    <a16:creationId xmlns:a16="http://schemas.microsoft.com/office/drawing/2014/main" id="{E0603219-689C-BDAF-1A78-B8825372231F}"/>
                  </a:ext>
                </a:extLst>
              </p:cNvPr>
              <p:cNvSpPr>
                <a:spLocks noChangeShapeType="1"/>
              </p:cNvSpPr>
              <p:nvPr/>
            </p:nvSpPr>
            <p:spPr bwMode="auto">
              <a:xfrm>
                <a:off x="2583" y="325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89" name="Line 483">
                <a:extLst>
                  <a:ext uri="{FF2B5EF4-FFF2-40B4-BE49-F238E27FC236}">
                    <a16:creationId xmlns:a16="http://schemas.microsoft.com/office/drawing/2014/main" id="{2247479A-B076-5798-F230-A5E672218576}"/>
                  </a:ext>
                </a:extLst>
              </p:cNvPr>
              <p:cNvSpPr>
                <a:spLocks noChangeShapeType="1"/>
              </p:cNvSpPr>
              <p:nvPr/>
            </p:nvSpPr>
            <p:spPr bwMode="auto">
              <a:xfrm>
                <a:off x="2583" y="327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0" name="Line 484">
                <a:extLst>
                  <a:ext uri="{FF2B5EF4-FFF2-40B4-BE49-F238E27FC236}">
                    <a16:creationId xmlns:a16="http://schemas.microsoft.com/office/drawing/2014/main" id="{FE894547-058D-2635-B6AD-9097171C2973}"/>
                  </a:ext>
                </a:extLst>
              </p:cNvPr>
              <p:cNvSpPr>
                <a:spLocks noChangeShapeType="1"/>
              </p:cNvSpPr>
              <p:nvPr/>
            </p:nvSpPr>
            <p:spPr bwMode="auto">
              <a:xfrm>
                <a:off x="2583" y="329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1" name="Line 485">
                <a:extLst>
                  <a:ext uri="{FF2B5EF4-FFF2-40B4-BE49-F238E27FC236}">
                    <a16:creationId xmlns:a16="http://schemas.microsoft.com/office/drawing/2014/main" id="{B10D7BE9-3D0E-EBE7-7D55-ADDEE7068B34}"/>
                  </a:ext>
                </a:extLst>
              </p:cNvPr>
              <p:cNvSpPr>
                <a:spLocks noChangeShapeType="1"/>
              </p:cNvSpPr>
              <p:nvPr/>
            </p:nvSpPr>
            <p:spPr bwMode="auto">
              <a:xfrm>
                <a:off x="2583" y="331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2" name="Line 486">
                <a:extLst>
                  <a:ext uri="{FF2B5EF4-FFF2-40B4-BE49-F238E27FC236}">
                    <a16:creationId xmlns:a16="http://schemas.microsoft.com/office/drawing/2014/main" id="{30883A43-0918-7E04-18D5-9E2CFCD35615}"/>
                  </a:ext>
                </a:extLst>
              </p:cNvPr>
              <p:cNvSpPr>
                <a:spLocks noChangeShapeType="1"/>
              </p:cNvSpPr>
              <p:nvPr/>
            </p:nvSpPr>
            <p:spPr bwMode="auto">
              <a:xfrm>
                <a:off x="2583" y="3334"/>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3" name="Line 487">
                <a:extLst>
                  <a:ext uri="{FF2B5EF4-FFF2-40B4-BE49-F238E27FC236}">
                    <a16:creationId xmlns:a16="http://schemas.microsoft.com/office/drawing/2014/main" id="{93872860-7382-0A42-CEB2-25B6040B835A}"/>
                  </a:ext>
                </a:extLst>
              </p:cNvPr>
              <p:cNvSpPr>
                <a:spLocks noChangeShapeType="1"/>
              </p:cNvSpPr>
              <p:nvPr/>
            </p:nvSpPr>
            <p:spPr bwMode="auto">
              <a:xfrm>
                <a:off x="2583" y="335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4" name="Line 488">
                <a:extLst>
                  <a:ext uri="{FF2B5EF4-FFF2-40B4-BE49-F238E27FC236}">
                    <a16:creationId xmlns:a16="http://schemas.microsoft.com/office/drawing/2014/main" id="{48CE24F9-1BCA-B260-E4C3-317BB65B7C74}"/>
                  </a:ext>
                </a:extLst>
              </p:cNvPr>
              <p:cNvSpPr>
                <a:spLocks noChangeShapeType="1"/>
              </p:cNvSpPr>
              <p:nvPr/>
            </p:nvSpPr>
            <p:spPr bwMode="auto">
              <a:xfrm>
                <a:off x="2583" y="337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5" name="Line 489">
                <a:extLst>
                  <a:ext uri="{FF2B5EF4-FFF2-40B4-BE49-F238E27FC236}">
                    <a16:creationId xmlns:a16="http://schemas.microsoft.com/office/drawing/2014/main" id="{515D59FC-7BE4-00D5-0D72-BFBDE5CB930E}"/>
                  </a:ext>
                </a:extLst>
              </p:cNvPr>
              <p:cNvSpPr>
                <a:spLocks noChangeShapeType="1"/>
              </p:cNvSpPr>
              <p:nvPr/>
            </p:nvSpPr>
            <p:spPr bwMode="auto">
              <a:xfrm>
                <a:off x="2583" y="33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6" name="Line 490">
                <a:extLst>
                  <a:ext uri="{FF2B5EF4-FFF2-40B4-BE49-F238E27FC236}">
                    <a16:creationId xmlns:a16="http://schemas.microsoft.com/office/drawing/2014/main" id="{3AF21201-5B78-14E5-2952-D35B63F36652}"/>
                  </a:ext>
                </a:extLst>
              </p:cNvPr>
              <p:cNvSpPr>
                <a:spLocks noChangeShapeType="1"/>
              </p:cNvSpPr>
              <p:nvPr/>
            </p:nvSpPr>
            <p:spPr bwMode="auto">
              <a:xfrm>
                <a:off x="2583" y="341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7" name="Line 491">
                <a:extLst>
                  <a:ext uri="{FF2B5EF4-FFF2-40B4-BE49-F238E27FC236}">
                    <a16:creationId xmlns:a16="http://schemas.microsoft.com/office/drawing/2014/main" id="{61B550D5-C55C-4E00-AE50-3D48F6EB447B}"/>
                  </a:ext>
                </a:extLst>
              </p:cNvPr>
              <p:cNvSpPr>
                <a:spLocks noChangeShapeType="1"/>
              </p:cNvSpPr>
              <p:nvPr/>
            </p:nvSpPr>
            <p:spPr bwMode="auto">
              <a:xfrm>
                <a:off x="2583" y="34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8" name="Line 492">
                <a:extLst>
                  <a:ext uri="{FF2B5EF4-FFF2-40B4-BE49-F238E27FC236}">
                    <a16:creationId xmlns:a16="http://schemas.microsoft.com/office/drawing/2014/main" id="{7AE16F47-6C5D-244E-5046-67520FC8C646}"/>
                  </a:ext>
                </a:extLst>
              </p:cNvPr>
              <p:cNvSpPr>
                <a:spLocks noChangeShapeType="1"/>
              </p:cNvSpPr>
              <p:nvPr/>
            </p:nvSpPr>
            <p:spPr bwMode="auto">
              <a:xfrm>
                <a:off x="2583" y="345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9" name="Line 493">
                <a:extLst>
                  <a:ext uri="{FF2B5EF4-FFF2-40B4-BE49-F238E27FC236}">
                    <a16:creationId xmlns:a16="http://schemas.microsoft.com/office/drawing/2014/main" id="{4AA8F403-6A89-CA8F-8C25-F00731EDC928}"/>
                  </a:ext>
                </a:extLst>
              </p:cNvPr>
              <p:cNvSpPr>
                <a:spLocks noChangeShapeType="1"/>
              </p:cNvSpPr>
              <p:nvPr/>
            </p:nvSpPr>
            <p:spPr bwMode="auto">
              <a:xfrm>
                <a:off x="2583" y="34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0" name="Line 494">
                <a:extLst>
                  <a:ext uri="{FF2B5EF4-FFF2-40B4-BE49-F238E27FC236}">
                    <a16:creationId xmlns:a16="http://schemas.microsoft.com/office/drawing/2014/main" id="{F7A757A9-07FA-3608-FA1C-34C5F96FDB94}"/>
                  </a:ext>
                </a:extLst>
              </p:cNvPr>
              <p:cNvSpPr>
                <a:spLocks noChangeShapeType="1"/>
              </p:cNvSpPr>
              <p:nvPr/>
            </p:nvSpPr>
            <p:spPr bwMode="auto">
              <a:xfrm>
                <a:off x="2583" y="349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1" name="Line 495">
                <a:extLst>
                  <a:ext uri="{FF2B5EF4-FFF2-40B4-BE49-F238E27FC236}">
                    <a16:creationId xmlns:a16="http://schemas.microsoft.com/office/drawing/2014/main" id="{A8ADB0AC-F626-E533-1716-06C9CA962570}"/>
                  </a:ext>
                </a:extLst>
              </p:cNvPr>
              <p:cNvSpPr>
                <a:spLocks noChangeShapeType="1"/>
              </p:cNvSpPr>
              <p:nvPr/>
            </p:nvSpPr>
            <p:spPr bwMode="auto">
              <a:xfrm>
                <a:off x="2583" y="351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2" name="Line 496">
                <a:extLst>
                  <a:ext uri="{FF2B5EF4-FFF2-40B4-BE49-F238E27FC236}">
                    <a16:creationId xmlns:a16="http://schemas.microsoft.com/office/drawing/2014/main" id="{0E639EF0-D3FF-6FFE-562F-6CB3D02CC36B}"/>
                  </a:ext>
                </a:extLst>
              </p:cNvPr>
              <p:cNvSpPr>
                <a:spLocks noChangeShapeType="1"/>
              </p:cNvSpPr>
              <p:nvPr/>
            </p:nvSpPr>
            <p:spPr bwMode="auto">
              <a:xfrm>
                <a:off x="2583" y="35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3" name="Line 497">
                <a:extLst>
                  <a:ext uri="{FF2B5EF4-FFF2-40B4-BE49-F238E27FC236}">
                    <a16:creationId xmlns:a16="http://schemas.microsoft.com/office/drawing/2014/main" id="{5231C281-C7FA-90BC-C3C9-230829ADEE6D}"/>
                  </a:ext>
                </a:extLst>
              </p:cNvPr>
              <p:cNvSpPr>
                <a:spLocks noChangeShapeType="1"/>
              </p:cNvSpPr>
              <p:nvPr/>
            </p:nvSpPr>
            <p:spPr bwMode="auto">
              <a:xfrm>
                <a:off x="2583" y="3559"/>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4" name="Line 498">
                <a:extLst>
                  <a:ext uri="{FF2B5EF4-FFF2-40B4-BE49-F238E27FC236}">
                    <a16:creationId xmlns:a16="http://schemas.microsoft.com/office/drawing/2014/main" id="{E936E5A8-A8C9-1977-B61F-58A336731F0A}"/>
                  </a:ext>
                </a:extLst>
              </p:cNvPr>
              <p:cNvSpPr>
                <a:spLocks noChangeShapeType="1"/>
              </p:cNvSpPr>
              <p:nvPr/>
            </p:nvSpPr>
            <p:spPr bwMode="auto">
              <a:xfrm>
                <a:off x="2583" y="35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5" name="Line 499">
                <a:extLst>
                  <a:ext uri="{FF2B5EF4-FFF2-40B4-BE49-F238E27FC236}">
                    <a16:creationId xmlns:a16="http://schemas.microsoft.com/office/drawing/2014/main" id="{90817863-8135-E673-2E4A-FF24A6E7EE87}"/>
                  </a:ext>
                </a:extLst>
              </p:cNvPr>
              <p:cNvSpPr>
                <a:spLocks noChangeShapeType="1"/>
              </p:cNvSpPr>
              <p:nvPr/>
            </p:nvSpPr>
            <p:spPr bwMode="auto">
              <a:xfrm>
                <a:off x="2583" y="360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6" name="Line 500">
                <a:extLst>
                  <a:ext uri="{FF2B5EF4-FFF2-40B4-BE49-F238E27FC236}">
                    <a16:creationId xmlns:a16="http://schemas.microsoft.com/office/drawing/2014/main" id="{17A99EDB-15BC-AFAE-F5A1-0E720736F30B}"/>
                  </a:ext>
                </a:extLst>
              </p:cNvPr>
              <p:cNvSpPr>
                <a:spLocks noChangeShapeType="1"/>
              </p:cNvSpPr>
              <p:nvPr/>
            </p:nvSpPr>
            <p:spPr bwMode="auto">
              <a:xfrm>
                <a:off x="2583" y="3615"/>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7" name="Line 501">
                <a:extLst>
                  <a:ext uri="{FF2B5EF4-FFF2-40B4-BE49-F238E27FC236}">
                    <a16:creationId xmlns:a16="http://schemas.microsoft.com/office/drawing/2014/main" id="{6B10A4E1-1E7F-3EF9-60D5-46D008DBE5DA}"/>
                  </a:ext>
                </a:extLst>
              </p:cNvPr>
              <p:cNvSpPr>
                <a:spLocks noChangeShapeType="1"/>
              </p:cNvSpPr>
              <p:nvPr/>
            </p:nvSpPr>
            <p:spPr bwMode="auto">
              <a:xfrm>
                <a:off x="2406" y="3155"/>
                <a:ext cx="0" cy="6"/>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8" name="Line 502">
                <a:extLst>
                  <a:ext uri="{FF2B5EF4-FFF2-40B4-BE49-F238E27FC236}">
                    <a16:creationId xmlns:a16="http://schemas.microsoft.com/office/drawing/2014/main" id="{F4FF67C1-E841-233A-E32A-F84732E8F4E5}"/>
                  </a:ext>
                </a:extLst>
              </p:cNvPr>
              <p:cNvSpPr>
                <a:spLocks noChangeShapeType="1"/>
              </p:cNvSpPr>
              <p:nvPr/>
            </p:nvSpPr>
            <p:spPr bwMode="auto">
              <a:xfrm>
                <a:off x="2406" y="317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09" name="Line 503">
                <a:extLst>
                  <a:ext uri="{FF2B5EF4-FFF2-40B4-BE49-F238E27FC236}">
                    <a16:creationId xmlns:a16="http://schemas.microsoft.com/office/drawing/2014/main" id="{66BD5E66-521E-88D7-76C0-D88F9E3A44FB}"/>
                  </a:ext>
                </a:extLst>
              </p:cNvPr>
              <p:cNvSpPr>
                <a:spLocks noChangeShapeType="1"/>
              </p:cNvSpPr>
              <p:nvPr/>
            </p:nvSpPr>
            <p:spPr bwMode="auto">
              <a:xfrm>
                <a:off x="2406" y="319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0" name="Line 504">
                <a:extLst>
                  <a:ext uri="{FF2B5EF4-FFF2-40B4-BE49-F238E27FC236}">
                    <a16:creationId xmlns:a16="http://schemas.microsoft.com/office/drawing/2014/main" id="{A1C36F76-75A2-FB56-8D48-893AA24BF9AF}"/>
                  </a:ext>
                </a:extLst>
              </p:cNvPr>
              <p:cNvSpPr>
                <a:spLocks noChangeShapeType="1"/>
              </p:cNvSpPr>
              <p:nvPr/>
            </p:nvSpPr>
            <p:spPr bwMode="auto">
              <a:xfrm>
                <a:off x="2406" y="321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1" name="Line 505">
                <a:extLst>
                  <a:ext uri="{FF2B5EF4-FFF2-40B4-BE49-F238E27FC236}">
                    <a16:creationId xmlns:a16="http://schemas.microsoft.com/office/drawing/2014/main" id="{CE091639-ED6D-F13A-CCF6-9066DBCA88E7}"/>
                  </a:ext>
                </a:extLst>
              </p:cNvPr>
              <p:cNvSpPr>
                <a:spLocks noChangeShapeType="1"/>
              </p:cNvSpPr>
              <p:nvPr/>
            </p:nvSpPr>
            <p:spPr bwMode="auto">
              <a:xfrm>
                <a:off x="2406" y="323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2" name="Line 506">
                <a:extLst>
                  <a:ext uri="{FF2B5EF4-FFF2-40B4-BE49-F238E27FC236}">
                    <a16:creationId xmlns:a16="http://schemas.microsoft.com/office/drawing/2014/main" id="{A2A2B9DE-3600-AB5F-10B8-D95E932ECA59}"/>
                  </a:ext>
                </a:extLst>
              </p:cNvPr>
              <p:cNvSpPr>
                <a:spLocks noChangeShapeType="1"/>
              </p:cNvSpPr>
              <p:nvPr/>
            </p:nvSpPr>
            <p:spPr bwMode="auto">
              <a:xfrm>
                <a:off x="2406" y="325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3" name="Line 507">
                <a:extLst>
                  <a:ext uri="{FF2B5EF4-FFF2-40B4-BE49-F238E27FC236}">
                    <a16:creationId xmlns:a16="http://schemas.microsoft.com/office/drawing/2014/main" id="{9A9627FC-AB4A-6C96-3E1D-4D8BE521E627}"/>
                  </a:ext>
                </a:extLst>
              </p:cNvPr>
              <p:cNvSpPr>
                <a:spLocks noChangeShapeType="1"/>
              </p:cNvSpPr>
              <p:nvPr/>
            </p:nvSpPr>
            <p:spPr bwMode="auto">
              <a:xfrm>
                <a:off x="2406" y="327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4" name="Line 508">
                <a:extLst>
                  <a:ext uri="{FF2B5EF4-FFF2-40B4-BE49-F238E27FC236}">
                    <a16:creationId xmlns:a16="http://schemas.microsoft.com/office/drawing/2014/main" id="{F9AAF7FB-270E-AEA3-E3DA-8525CA26B214}"/>
                  </a:ext>
                </a:extLst>
              </p:cNvPr>
              <p:cNvSpPr>
                <a:spLocks noChangeShapeType="1"/>
              </p:cNvSpPr>
              <p:nvPr/>
            </p:nvSpPr>
            <p:spPr bwMode="auto">
              <a:xfrm>
                <a:off x="2406" y="329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5" name="Line 509">
                <a:extLst>
                  <a:ext uri="{FF2B5EF4-FFF2-40B4-BE49-F238E27FC236}">
                    <a16:creationId xmlns:a16="http://schemas.microsoft.com/office/drawing/2014/main" id="{4BC44832-0B60-1C9B-DEFF-6CA9582F126D}"/>
                  </a:ext>
                </a:extLst>
              </p:cNvPr>
              <p:cNvSpPr>
                <a:spLocks noChangeShapeType="1"/>
              </p:cNvSpPr>
              <p:nvPr/>
            </p:nvSpPr>
            <p:spPr bwMode="auto">
              <a:xfrm>
                <a:off x="2406" y="331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6" name="Line 510">
                <a:extLst>
                  <a:ext uri="{FF2B5EF4-FFF2-40B4-BE49-F238E27FC236}">
                    <a16:creationId xmlns:a16="http://schemas.microsoft.com/office/drawing/2014/main" id="{A72CACD0-8A22-3F6B-9E47-150EC8F95A08}"/>
                  </a:ext>
                </a:extLst>
              </p:cNvPr>
              <p:cNvSpPr>
                <a:spLocks noChangeShapeType="1"/>
              </p:cNvSpPr>
              <p:nvPr/>
            </p:nvSpPr>
            <p:spPr bwMode="auto">
              <a:xfrm>
                <a:off x="2406" y="3334"/>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7" name="Line 511">
                <a:extLst>
                  <a:ext uri="{FF2B5EF4-FFF2-40B4-BE49-F238E27FC236}">
                    <a16:creationId xmlns:a16="http://schemas.microsoft.com/office/drawing/2014/main" id="{6AE04365-971B-A221-D868-5015D278140A}"/>
                  </a:ext>
                </a:extLst>
              </p:cNvPr>
              <p:cNvSpPr>
                <a:spLocks noChangeShapeType="1"/>
              </p:cNvSpPr>
              <p:nvPr/>
            </p:nvSpPr>
            <p:spPr bwMode="auto">
              <a:xfrm>
                <a:off x="2406" y="335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8" name="Line 512">
                <a:extLst>
                  <a:ext uri="{FF2B5EF4-FFF2-40B4-BE49-F238E27FC236}">
                    <a16:creationId xmlns:a16="http://schemas.microsoft.com/office/drawing/2014/main" id="{D8687472-D4CB-9485-3A59-2BAA1DACA632}"/>
                  </a:ext>
                </a:extLst>
              </p:cNvPr>
              <p:cNvSpPr>
                <a:spLocks noChangeShapeType="1"/>
              </p:cNvSpPr>
              <p:nvPr/>
            </p:nvSpPr>
            <p:spPr bwMode="auto">
              <a:xfrm>
                <a:off x="2406" y="337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9" name="Line 513">
                <a:extLst>
                  <a:ext uri="{FF2B5EF4-FFF2-40B4-BE49-F238E27FC236}">
                    <a16:creationId xmlns:a16="http://schemas.microsoft.com/office/drawing/2014/main" id="{7A51C53C-4AB2-6DC2-DEB8-D6D8486BDF0B}"/>
                  </a:ext>
                </a:extLst>
              </p:cNvPr>
              <p:cNvSpPr>
                <a:spLocks noChangeShapeType="1"/>
              </p:cNvSpPr>
              <p:nvPr/>
            </p:nvSpPr>
            <p:spPr bwMode="auto">
              <a:xfrm>
                <a:off x="2406" y="33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0" name="Line 514">
                <a:extLst>
                  <a:ext uri="{FF2B5EF4-FFF2-40B4-BE49-F238E27FC236}">
                    <a16:creationId xmlns:a16="http://schemas.microsoft.com/office/drawing/2014/main" id="{E6F0E38F-ED7E-F3F8-E0CB-050A2CB8A14E}"/>
                  </a:ext>
                </a:extLst>
              </p:cNvPr>
              <p:cNvSpPr>
                <a:spLocks noChangeShapeType="1"/>
              </p:cNvSpPr>
              <p:nvPr/>
            </p:nvSpPr>
            <p:spPr bwMode="auto">
              <a:xfrm>
                <a:off x="2406" y="341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1" name="Line 515">
                <a:extLst>
                  <a:ext uri="{FF2B5EF4-FFF2-40B4-BE49-F238E27FC236}">
                    <a16:creationId xmlns:a16="http://schemas.microsoft.com/office/drawing/2014/main" id="{3DB0AFF4-C143-481A-AECD-CC425482E239}"/>
                  </a:ext>
                </a:extLst>
              </p:cNvPr>
              <p:cNvSpPr>
                <a:spLocks noChangeShapeType="1"/>
              </p:cNvSpPr>
              <p:nvPr/>
            </p:nvSpPr>
            <p:spPr bwMode="auto">
              <a:xfrm>
                <a:off x="2406" y="34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2" name="Line 516">
                <a:extLst>
                  <a:ext uri="{FF2B5EF4-FFF2-40B4-BE49-F238E27FC236}">
                    <a16:creationId xmlns:a16="http://schemas.microsoft.com/office/drawing/2014/main" id="{F2B2B868-1791-E1FE-A71E-3BD3546CC6EA}"/>
                  </a:ext>
                </a:extLst>
              </p:cNvPr>
              <p:cNvSpPr>
                <a:spLocks noChangeShapeType="1"/>
              </p:cNvSpPr>
              <p:nvPr/>
            </p:nvSpPr>
            <p:spPr bwMode="auto">
              <a:xfrm>
                <a:off x="2406" y="345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3" name="Line 517">
                <a:extLst>
                  <a:ext uri="{FF2B5EF4-FFF2-40B4-BE49-F238E27FC236}">
                    <a16:creationId xmlns:a16="http://schemas.microsoft.com/office/drawing/2014/main" id="{053091BC-DF13-D04F-9B59-FB4D54CB4B4D}"/>
                  </a:ext>
                </a:extLst>
              </p:cNvPr>
              <p:cNvSpPr>
                <a:spLocks noChangeShapeType="1"/>
              </p:cNvSpPr>
              <p:nvPr/>
            </p:nvSpPr>
            <p:spPr bwMode="auto">
              <a:xfrm>
                <a:off x="2406" y="34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4" name="Line 518">
                <a:extLst>
                  <a:ext uri="{FF2B5EF4-FFF2-40B4-BE49-F238E27FC236}">
                    <a16:creationId xmlns:a16="http://schemas.microsoft.com/office/drawing/2014/main" id="{02262538-7C30-9CCA-F0CD-8BCD0FCF723B}"/>
                  </a:ext>
                </a:extLst>
              </p:cNvPr>
              <p:cNvSpPr>
                <a:spLocks noChangeShapeType="1"/>
              </p:cNvSpPr>
              <p:nvPr/>
            </p:nvSpPr>
            <p:spPr bwMode="auto">
              <a:xfrm>
                <a:off x="2406" y="349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5" name="Line 519">
                <a:extLst>
                  <a:ext uri="{FF2B5EF4-FFF2-40B4-BE49-F238E27FC236}">
                    <a16:creationId xmlns:a16="http://schemas.microsoft.com/office/drawing/2014/main" id="{E00A746A-3B13-6384-582D-E3E069C3304C}"/>
                  </a:ext>
                </a:extLst>
              </p:cNvPr>
              <p:cNvSpPr>
                <a:spLocks noChangeShapeType="1"/>
              </p:cNvSpPr>
              <p:nvPr/>
            </p:nvSpPr>
            <p:spPr bwMode="auto">
              <a:xfrm>
                <a:off x="2406" y="351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6" name="Line 520">
                <a:extLst>
                  <a:ext uri="{FF2B5EF4-FFF2-40B4-BE49-F238E27FC236}">
                    <a16:creationId xmlns:a16="http://schemas.microsoft.com/office/drawing/2014/main" id="{8E3E41D4-C742-36A1-9342-CF8430491C35}"/>
                  </a:ext>
                </a:extLst>
              </p:cNvPr>
              <p:cNvSpPr>
                <a:spLocks noChangeShapeType="1"/>
              </p:cNvSpPr>
              <p:nvPr/>
            </p:nvSpPr>
            <p:spPr bwMode="auto">
              <a:xfrm>
                <a:off x="2406" y="35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7" name="Line 521">
                <a:extLst>
                  <a:ext uri="{FF2B5EF4-FFF2-40B4-BE49-F238E27FC236}">
                    <a16:creationId xmlns:a16="http://schemas.microsoft.com/office/drawing/2014/main" id="{C370C53F-96F8-C05C-8E9B-30D6E6C2F2AD}"/>
                  </a:ext>
                </a:extLst>
              </p:cNvPr>
              <p:cNvSpPr>
                <a:spLocks noChangeShapeType="1"/>
              </p:cNvSpPr>
              <p:nvPr/>
            </p:nvSpPr>
            <p:spPr bwMode="auto">
              <a:xfrm>
                <a:off x="2406" y="3559"/>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8" name="Line 522">
                <a:extLst>
                  <a:ext uri="{FF2B5EF4-FFF2-40B4-BE49-F238E27FC236}">
                    <a16:creationId xmlns:a16="http://schemas.microsoft.com/office/drawing/2014/main" id="{65CE58E6-074F-673F-7D15-97545DED8CDC}"/>
                  </a:ext>
                </a:extLst>
              </p:cNvPr>
              <p:cNvSpPr>
                <a:spLocks noChangeShapeType="1"/>
              </p:cNvSpPr>
              <p:nvPr/>
            </p:nvSpPr>
            <p:spPr bwMode="auto">
              <a:xfrm>
                <a:off x="2406" y="35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29" name="Line 523">
                <a:extLst>
                  <a:ext uri="{FF2B5EF4-FFF2-40B4-BE49-F238E27FC236}">
                    <a16:creationId xmlns:a16="http://schemas.microsoft.com/office/drawing/2014/main" id="{6861ABB8-87F5-4044-CD49-8FD7D684240A}"/>
                  </a:ext>
                </a:extLst>
              </p:cNvPr>
              <p:cNvSpPr>
                <a:spLocks noChangeShapeType="1"/>
              </p:cNvSpPr>
              <p:nvPr/>
            </p:nvSpPr>
            <p:spPr bwMode="auto">
              <a:xfrm>
                <a:off x="2406" y="360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30" name="Line 524">
                <a:extLst>
                  <a:ext uri="{FF2B5EF4-FFF2-40B4-BE49-F238E27FC236}">
                    <a16:creationId xmlns:a16="http://schemas.microsoft.com/office/drawing/2014/main" id="{83FE0A75-8B2A-58E3-8D18-09DAC63FF507}"/>
                  </a:ext>
                </a:extLst>
              </p:cNvPr>
              <p:cNvSpPr>
                <a:spLocks noChangeShapeType="1"/>
              </p:cNvSpPr>
              <p:nvPr/>
            </p:nvSpPr>
            <p:spPr bwMode="auto">
              <a:xfrm>
                <a:off x="2406" y="3615"/>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31" name="Rectangle 525">
                <a:extLst>
                  <a:ext uri="{FF2B5EF4-FFF2-40B4-BE49-F238E27FC236}">
                    <a16:creationId xmlns:a16="http://schemas.microsoft.com/office/drawing/2014/main" id="{492D6760-36D5-9B07-F1E0-F0B6213CB849}"/>
                  </a:ext>
                </a:extLst>
              </p:cNvPr>
              <p:cNvSpPr>
                <a:spLocks noChangeArrowheads="1"/>
              </p:cNvSpPr>
              <p:nvPr/>
            </p:nvSpPr>
            <p:spPr bwMode="auto">
              <a:xfrm>
                <a:off x="4257"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2" name="Rectangle 526">
                <a:extLst>
                  <a:ext uri="{FF2B5EF4-FFF2-40B4-BE49-F238E27FC236}">
                    <a16:creationId xmlns:a16="http://schemas.microsoft.com/office/drawing/2014/main" id="{40A702DE-DAF6-3130-698F-9C07E736031B}"/>
                  </a:ext>
                </a:extLst>
              </p:cNvPr>
              <p:cNvSpPr>
                <a:spLocks noChangeArrowheads="1"/>
              </p:cNvSpPr>
              <p:nvPr/>
            </p:nvSpPr>
            <p:spPr bwMode="auto">
              <a:xfrm>
                <a:off x="4414"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3" name="Rectangle 527">
                <a:extLst>
                  <a:ext uri="{FF2B5EF4-FFF2-40B4-BE49-F238E27FC236}">
                    <a16:creationId xmlns:a16="http://schemas.microsoft.com/office/drawing/2014/main" id="{F4140CAA-0800-B27E-906C-EB3330D3636B}"/>
                  </a:ext>
                </a:extLst>
              </p:cNvPr>
              <p:cNvSpPr>
                <a:spLocks noChangeArrowheads="1"/>
              </p:cNvSpPr>
              <p:nvPr/>
            </p:nvSpPr>
            <p:spPr bwMode="auto">
              <a:xfrm>
                <a:off x="4573"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4" name="Rectangle 528">
                <a:extLst>
                  <a:ext uri="{FF2B5EF4-FFF2-40B4-BE49-F238E27FC236}">
                    <a16:creationId xmlns:a16="http://schemas.microsoft.com/office/drawing/2014/main" id="{FA42A3E2-D35F-C103-DB89-DE1169E7E720}"/>
                  </a:ext>
                </a:extLst>
              </p:cNvPr>
              <p:cNvSpPr>
                <a:spLocks noChangeArrowheads="1"/>
              </p:cNvSpPr>
              <p:nvPr/>
            </p:nvSpPr>
            <p:spPr bwMode="auto">
              <a:xfrm>
                <a:off x="4731"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5" name="Rectangle 529">
                <a:extLst>
                  <a:ext uri="{FF2B5EF4-FFF2-40B4-BE49-F238E27FC236}">
                    <a16:creationId xmlns:a16="http://schemas.microsoft.com/office/drawing/2014/main" id="{F94CFFFF-4DB8-E23C-3161-DC7BDE40A56D}"/>
                  </a:ext>
                </a:extLst>
              </p:cNvPr>
              <p:cNvSpPr>
                <a:spLocks noChangeArrowheads="1"/>
              </p:cNvSpPr>
              <p:nvPr/>
            </p:nvSpPr>
            <p:spPr bwMode="auto">
              <a:xfrm>
                <a:off x="4888"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6" name="Rectangle 530">
                <a:extLst>
                  <a:ext uri="{FF2B5EF4-FFF2-40B4-BE49-F238E27FC236}">
                    <a16:creationId xmlns:a16="http://schemas.microsoft.com/office/drawing/2014/main" id="{1E34DE18-DB0D-2B07-97BB-FF7354625E8D}"/>
                  </a:ext>
                </a:extLst>
              </p:cNvPr>
              <p:cNvSpPr>
                <a:spLocks noChangeArrowheads="1"/>
              </p:cNvSpPr>
              <p:nvPr/>
            </p:nvSpPr>
            <p:spPr bwMode="auto">
              <a:xfrm>
                <a:off x="5045"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7" name="Rectangle 531">
                <a:extLst>
                  <a:ext uri="{FF2B5EF4-FFF2-40B4-BE49-F238E27FC236}">
                    <a16:creationId xmlns:a16="http://schemas.microsoft.com/office/drawing/2014/main" id="{30531A5E-8094-A451-9B95-ACD9A2090364}"/>
                  </a:ext>
                </a:extLst>
              </p:cNvPr>
              <p:cNvSpPr>
                <a:spLocks noChangeArrowheads="1"/>
              </p:cNvSpPr>
              <p:nvPr/>
            </p:nvSpPr>
            <p:spPr bwMode="auto">
              <a:xfrm>
                <a:off x="5379"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8" name="Rectangle 532">
                <a:extLst>
                  <a:ext uri="{FF2B5EF4-FFF2-40B4-BE49-F238E27FC236}">
                    <a16:creationId xmlns:a16="http://schemas.microsoft.com/office/drawing/2014/main" id="{9D57E635-78D4-994E-FDE0-FAAB878ECA2C}"/>
                  </a:ext>
                </a:extLst>
              </p:cNvPr>
              <p:cNvSpPr>
                <a:spLocks noChangeArrowheads="1"/>
              </p:cNvSpPr>
              <p:nvPr/>
            </p:nvSpPr>
            <p:spPr bwMode="auto">
              <a:xfrm>
                <a:off x="5530"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39" name="Rectangle 533">
                <a:extLst>
                  <a:ext uri="{FF2B5EF4-FFF2-40B4-BE49-F238E27FC236}">
                    <a16:creationId xmlns:a16="http://schemas.microsoft.com/office/drawing/2014/main" id="{A2EC336C-B153-B0F8-9BCE-B829125E89BB}"/>
                  </a:ext>
                </a:extLst>
              </p:cNvPr>
              <p:cNvSpPr>
                <a:spLocks noChangeArrowheads="1"/>
              </p:cNvSpPr>
              <p:nvPr/>
            </p:nvSpPr>
            <p:spPr bwMode="auto">
              <a:xfrm>
                <a:off x="4257"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0" name="Rectangle 534">
                <a:extLst>
                  <a:ext uri="{FF2B5EF4-FFF2-40B4-BE49-F238E27FC236}">
                    <a16:creationId xmlns:a16="http://schemas.microsoft.com/office/drawing/2014/main" id="{1FD5091E-4E84-E368-B0F8-3BCBFDECA7C2}"/>
                  </a:ext>
                </a:extLst>
              </p:cNvPr>
              <p:cNvSpPr>
                <a:spLocks noChangeArrowheads="1"/>
              </p:cNvSpPr>
              <p:nvPr/>
            </p:nvSpPr>
            <p:spPr bwMode="auto">
              <a:xfrm>
                <a:off x="4414"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1" name="Rectangle 535">
                <a:extLst>
                  <a:ext uri="{FF2B5EF4-FFF2-40B4-BE49-F238E27FC236}">
                    <a16:creationId xmlns:a16="http://schemas.microsoft.com/office/drawing/2014/main" id="{9E51CAFA-9E6F-D800-4B09-6B4F4366DE95}"/>
                  </a:ext>
                </a:extLst>
              </p:cNvPr>
              <p:cNvSpPr>
                <a:spLocks noChangeArrowheads="1"/>
              </p:cNvSpPr>
              <p:nvPr/>
            </p:nvSpPr>
            <p:spPr bwMode="auto">
              <a:xfrm>
                <a:off x="4573"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2" name="Rectangle 536">
                <a:extLst>
                  <a:ext uri="{FF2B5EF4-FFF2-40B4-BE49-F238E27FC236}">
                    <a16:creationId xmlns:a16="http://schemas.microsoft.com/office/drawing/2014/main" id="{7FEC384F-F739-C5D9-AE17-19B4D4C80B18}"/>
                  </a:ext>
                </a:extLst>
              </p:cNvPr>
              <p:cNvSpPr>
                <a:spLocks noChangeArrowheads="1"/>
              </p:cNvSpPr>
              <p:nvPr/>
            </p:nvSpPr>
            <p:spPr bwMode="auto">
              <a:xfrm>
                <a:off x="4731"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3" name="Rectangle 537">
                <a:extLst>
                  <a:ext uri="{FF2B5EF4-FFF2-40B4-BE49-F238E27FC236}">
                    <a16:creationId xmlns:a16="http://schemas.microsoft.com/office/drawing/2014/main" id="{793B84F6-CCB7-330C-BFEC-43103FF72ECC}"/>
                  </a:ext>
                </a:extLst>
              </p:cNvPr>
              <p:cNvSpPr>
                <a:spLocks noChangeArrowheads="1"/>
              </p:cNvSpPr>
              <p:nvPr/>
            </p:nvSpPr>
            <p:spPr bwMode="auto">
              <a:xfrm>
                <a:off x="4888"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4" name="Rectangle 538">
                <a:extLst>
                  <a:ext uri="{FF2B5EF4-FFF2-40B4-BE49-F238E27FC236}">
                    <a16:creationId xmlns:a16="http://schemas.microsoft.com/office/drawing/2014/main" id="{EBC4D86B-DB2F-7C7B-6BA5-DCEBCECCB69D}"/>
                  </a:ext>
                </a:extLst>
              </p:cNvPr>
              <p:cNvSpPr>
                <a:spLocks noChangeArrowheads="1"/>
              </p:cNvSpPr>
              <p:nvPr/>
            </p:nvSpPr>
            <p:spPr bwMode="auto">
              <a:xfrm>
                <a:off x="5045"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5" name="Rectangle 539">
                <a:extLst>
                  <a:ext uri="{FF2B5EF4-FFF2-40B4-BE49-F238E27FC236}">
                    <a16:creationId xmlns:a16="http://schemas.microsoft.com/office/drawing/2014/main" id="{49E456AC-0651-CE12-9523-D02876372C30}"/>
                  </a:ext>
                </a:extLst>
              </p:cNvPr>
              <p:cNvSpPr>
                <a:spLocks noChangeArrowheads="1"/>
              </p:cNvSpPr>
              <p:nvPr/>
            </p:nvSpPr>
            <p:spPr bwMode="auto">
              <a:xfrm>
                <a:off x="5530"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6" name="Rectangle 540">
                <a:extLst>
                  <a:ext uri="{FF2B5EF4-FFF2-40B4-BE49-F238E27FC236}">
                    <a16:creationId xmlns:a16="http://schemas.microsoft.com/office/drawing/2014/main" id="{FBEDBF98-E0DC-002E-E9AE-AA8CDEDCE394}"/>
                  </a:ext>
                </a:extLst>
              </p:cNvPr>
              <p:cNvSpPr>
                <a:spLocks noChangeArrowheads="1"/>
              </p:cNvSpPr>
              <p:nvPr/>
            </p:nvSpPr>
            <p:spPr bwMode="auto">
              <a:xfrm>
                <a:off x="5201"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7" name="Rectangle 541">
                <a:extLst>
                  <a:ext uri="{FF2B5EF4-FFF2-40B4-BE49-F238E27FC236}">
                    <a16:creationId xmlns:a16="http://schemas.microsoft.com/office/drawing/2014/main" id="{C30B5A1D-E9F9-454E-7D8F-8D04F36562D2}"/>
                  </a:ext>
                </a:extLst>
              </p:cNvPr>
              <p:cNvSpPr>
                <a:spLocks noChangeArrowheads="1"/>
              </p:cNvSpPr>
              <p:nvPr/>
            </p:nvSpPr>
            <p:spPr bwMode="auto">
              <a:xfrm>
                <a:off x="5360" y="3924"/>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8" name="Rectangle 542">
                <a:extLst>
                  <a:ext uri="{FF2B5EF4-FFF2-40B4-BE49-F238E27FC236}">
                    <a16:creationId xmlns:a16="http://schemas.microsoft.com/office/drawing/2014/main" id="{5B3AC16E-41FF-1846-AED7-93779FB45385}"/>
                  </a:ext>
                </a:extLst>
              </p:cNvPr>
              <p:cNvSpPr>
                <a:spLocks noChangeArrowheads="1"/>
              </p:cNvSpPr>
              <p:nvPr/>
            </p:nvSpPr>
            <p:spPr bwMode="auto">
              <a:xfrm>
                <a:off x="3685" y="3774"/>
                <a:ext cx="4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9" name="Freeform 543">
                <a:extLst>
                  <a:ext uri="{FF2B5EF4-FFF2-40B4-BE49-F238E27FC236}">
                    <a16:creationId xmlns:a16="http://schemas.microsoft.com/office/drawing/2014/main" id="{A68CA514-337D-7319-1872-C66924553BED}"/>
                  </a:ext>
                </a:extLst>
              </p:cNvPr>
              <p:cNvSpPr>
                <a:spLocks/>
              </p:cNvSpPr>
              <p:nvPr/>
            </p:nvSpPr>
            <p:spPr bwMode="auto">
              <a:xfrm>
                <a:off x="3690" y="3875"/>
                <a:ext cx="43" cy="32"/>
              </a:xfrm>
              <a:custGeom>
                <a:avLst/>
                <a:gdLst>
                  <a:gd name="T0" fmla="*/ 10 w 85"/>
                  <a:gd name="T1" fmla="*/ 65 h 65"/>
                  <a:gd name="T2" fmla="*/ 10 w 85"/>
                  <a:gd name="T3" fmla="*/ 33 h 65"/>
                  <a:gd name="T4" fmla="*/ 10 w 85"/>
                  <a:gd name="T5" fmla="*/ 33 h 65"/>
                  <a:gd name="T6" fmla="*/ 10 w 85"/>
                  <a:gd name="T7" fmla="*/ 24 h 65"/>
                  <a:gd name="T8" fmla="*/ 12 w 85"/>
                  <a:gd name="T9" fmla="*/ 19 h 65"/>
                  <a:gd name="T10" fmla="*/ 12 w 85"/>
                  <a:gd name="T11" fmla="*/ 19 h 65"/>
                  <a:gd name="T12" fmla="*/ 13 w 85"/>
                  <a:gd name="T13" fmla="*/ 16 h 65"/>
                  <a:gd name="T14" fmla="*/ 17 w 85"/>
                  <a:gd name="T15" fmla="*/ 12 h 65"/>
                  <a:gd name="T16" fmla="*/ 17 w 85"/>
                  <a:gd name="T17" fmla="*/ 12 h 65"/>
                  <a:gd name="T18" fmla="*/ 22 w 85"/>
                  <a:gd name="T19" fmla="*/ 10 h 65"/>
                  <a:gd name="T20" fmla="*/ 25 w 85"/>
                  <a:gd name="T21" fmla="*/ 10 h 65"/>
                  <a:gd name="T22" fmla="*/ 25 w 85"/>
                  <a:gd name="T23" fmla="*/ 10 h 65"/>
                  <a:gd name="T24" fmla="*/ 30 w 85"/>
                  <a:gd name="T25" fmla="*/ 10 h 65"/>
                  <a:gd name="T26" fmla="*/ 34 w 85"/>
                  <a:gd name="T27" fmla="*/ 14 h 65"/>
                  <a:gd name="T28" fmla="*/ 34 w 85"/>
                  <a:gd name="T29" fmla="*/ 14 h 65"/>
                  <a:gd name="T30" fmla="*/ 36 w 85"/>
                  <a:gd name="T31" fmla="*/ 17 h 65"/>
                  <a:gd name="T32" fmla="*/ 37 w 85"/>
                  <a:gd name="T33" fmla="*/ 24 h 65"/>
                  <a:gd name="T34" fmla="*/ 37 w 85"/>
                  <a:gd name="T35" fmla="*/ 65 h 65"/>
                  <a:gd name="T36" fmla="*/ 48 w 85"/>
                  <a:gd name="T37" fmla="*/ 65 h 65"/>
                  <a:gd name="T38" fmla="*/ 48 w 85"/>
                  <a:gd name="T39" fmla="*/ 29 h 65"/>
                  <a:gd name="T40" fmla="*/ 48 w 85"/>
                  <a:gd name="T41" fmla="*/ 29 h 65"/>
                  <a:gd name="T42" fmla="*/ 49 w 85"/>
                  <a:gd name="T43" fmla="*/ 21 h 65"/>
                  <a:gd name="T44" fmla="*/ 53 w 85"/>
                  <a:gd name="T45" fmla="*/ 14 h 65"/>
                  <a:gd name="T46" fmla="*/ 53 w 85"/>
                  <a:gd name="T47" fmla="*/ 14 h 65"/>
                  <a:gd name="T48" fmla="*/ 58 w 85"/>
                  <a:gd name="T49" fmla="*/ 10 h 65"/>
                  <a:gd name="T50" fmla="*/ 63 w 85"/>
                  <a:gd name="T51" fmla="*/ 10 h 65"/>
                  <a:gd name="T52" fmla="*/ 63 w 85"/>
                  <a:gd name="T53" fmla="*/ 10 h 65"/>
                  <a:gd name="T54" fmla="*/ 70 w 85"/>
                  <a:gd name="T55" fmla="*/ 12 h 65"/>
                  <a:gd name="T56" fmla="*/ 70 w 85"/>
                  <a:gd name="T57" fmla="*/ 12 h 65"/>
                  <a:gd name="T58" fmla="*/ 73 w 85"/>
                  <a:gd name="T59" fmla="*/ 16 h 65"/>
                  <a:gd name="T60" fmla="*/ 73 w 85"/>
                  <a:gd name="T61" fmla="*/ 16 h 65"/>
                  <a:gd name="T62" fmla="*/ 75 w 85"/>
                  <a:gd name="T63" fmla="*/ 26 h 65"/>
                  <a:gd name="T64" fmla="*/ 75 w 85"/>
                  <a:gd name="T65" fmla="*/ 65 h 65"/>
                  <a:gd name="T66" fmla="*/ 85 w 85"/>
                  <a:gd name="T67" fmla="*/ 65 h 65"/>
                  <a:gd name="T68" fmla="*/ 85 w 85"/>
                  <a:gd name="T69" fmla="*/ 22 h 65"/>
                  <a:gd name="T70" fmla="*/ 85 w 85"/>
                  <a:gd name="T71" fmla="*/ 22 h 65"/>
                  <a:gd name="T72" fmla="*/ 83 w 85"/>
                  <a:gd name="T73" fmla="*/ 12 h 65"/>
                  <a:gd name="T74" fmla="*/ 80 w 85"/>
                  <a:gd name="T75" fmla="*/ 5 h 65"/>
                  <a:gd name="T76" fmla="*/ 80 w 85"/>
                  <a:gd name="T77" fmla="*/ 5 h 65"/>
                  <a:gd name="T78" fmla="*/ 75 w 85"/>
                  <a:gd name="T79" fmla="*/ 2 h 65"/>
                  <a:gd name="T80" fmla="*/ 66 w 85"/>
                  <a:gd name="T81" fmla="*/ 0 h 65"/>
                  <a:gd name="T82" fmla="*/ 66 w 85"/>
                  <a:gd name="T83" fmla="*/ 0 h 65"/>
                  <a:gd name="T84" fmla="*/ 59 w 85"/>
                  <a:gd name="T85" fmla="*/ 0 h 65"/>
                  <a:gd name="T86" fmla="*/ 54 w 85"/>
                  <a:gd name="T87" fmla="*/ 4 h 65"/>
                  <a:gd name="T88" fmla="*/ 51 w 85"/>
                  <a:gd name="T89" fmla="*/ 7 h 65"/>
                  <a:gd name="T90" fmla="*/ 46 w 85"/>
                  <a:gd name="T91" fmla="*/ 12 h 65"/>
                  <a:gd name="T92" fmla="*/ 46 w 85"/>
                  <a:gd name="T93" fmla="*/ 12 h 65"/>
                  <a:gd name="T94" fmla="*/ 44 w 85"/>
                  <a:gd name="T95" fmla="*/ 7 h 65"/>
                  <a:gd name="T96" fmla="*/ 39 w 85"/>
                  <a:gd name="T97" fmla="*/ 4 h 65"/>
                  <a:gd name="T98" fmla="*/ 39 w 85"/>
                  <a:gd name="T99" fmla="*/ 4 h 65"/>
                  <a:gd name="T100" fmla="*/ 34 w 85"/>
                  <a:gd name="T101" fmla="*/ 0 h 65"/>
                  <a:gd name="T102" fmla="*/ 29 w 85"/>
                  <a:gd name="T103" fmla="*/ 0 h 65"/>
                  <a:gd name="T104" fmla="*/ 29 w 85"/>
                  <a:gd name="T105" fmla="*/ 0 h 65"/>
                  <a:gd name="T106" fmla="*/ 22 w 85"/>
                  <a:gd name="T107" fmla="*/ 0 h 65"/>
                  <a:gd name="T108" fmla="*/ 17 w 85"/>
                  <a:gd name="T109" fmla="*/ 4 h 65"/>
                  <a:gd name="T110" fmla="*/ 17 w 85"/>
                  <a:gd name="T111" fmla="*/ 4 h 65"/>
                  <a:gd name="T112" fmla="*/ 12 w 85"/>
                  <a:gd name="T113" fmla="*/ 7 h 65"/>
                  <a:gd name="T114" fmla="*/ 8 w 85"/>
                  <a:gd name="T115" fmla="*/ 10 h 65"/>
                  <a:gd name="T116" fmla="*/ 8 w 85"/>
                  <a:gd name="T117" fmla="*/ 2 h 65"/>
                  <a:gd name="T118" fmla="*/ 0 w 85"/>
                  <a:gd name="T119" fmla="*/ 2 h 65"/>
                  <a:gd name="T120" fmla="*/ 0 w 85"/>
                  <a:gd name="T121" fmla="*/ 65 h 65"/>
                  <a:gd name="T122" fmla="*/ 10 w 85"/>
                  <a:gd name="T123" fmla="*/ 65 h 65"/>
                  <a:gd name="T124" fmla="*/ 10 w 85"/>
                  <a:gd name="T1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65">
                    <a:moveTo>
                      <a:pt x="10" y="65"/>
                    </a:moveTo>
                    <a:lnTo>
                      <a:pt x="10" y="33"/>
                    </a:lnTo>
                    <a:lnTo>
                      <a:pt x="10" y="33"/>
                    </a:lnTo>
                    <a:lnTo>
                      <a:pt x="10" y="24"/>
                    </a:lnTo>
                    <a:lnTo>
                      <a:pt x="12" y="19"/>
                    </a:lnTo>
                    <a:lnTo>
                      <a:pt x="12" y="19"/>
                    </a:lnTo>
                    <a:lnTo>
                      <a:pt x="13" y="16"/>
                    </a:lnTo>
                    <a:lnTo>
                      <a:pt x="17" y="12"/>
                    </a:lnTo>
                    <a:lnTo>
                      <a:pt x="17" y="12"/>
                    </a:lnTo>
                    <a:lnTo>
                      <a:pt x="22" y="10"/>
                    </a:lnTo>
                    <a:lnTo>
                      <a:pt x="25" y="10"/>
                    </a:lnTo>
                    <a:lnTo>
                      <a:pt x="25" y="10"/>
                    </a:lnTo>
                    <a:lnTo>
                      <a:pt x="30" y="10"/>
                    </a:lnTo>
                    <a:lnTo>
                      <a:pt x="34" y="14"/>
                    </a:lnTo>
                    <a:lnTo>
                      <a:pt x="34" y="14"/>
                    </a:lnTo>
                    <a:lnTo>
                      <a:pt x="36" y="17"/>
                    </a:lnTo>
                    <a:lnTo>
                      <a:pt x="37" y="24"/>
                    </a:lnTo>
                    <a:lnTo>
                      <a:pt x="37" y="65"/>
                    </a:lnTo>
                    <a:lnTo>
                      <a:pt x="48" y="65"/>
                    </a:lnTo>
                    <a:lnTo>
                      <a:pt x="48" y="29"/>
                    </a:lnTo>
                    <a:lnTo>
                      <a:pt x="48" y="29"/>
                    </a:lnTo>
                    <a:lnTo>
                      <a:pt x="49" y="21"/>
                    </a:lnTo>
                    <a:lnTo>
                      <a:pt x="53" y="14"/>
                    </a:lnTo>
                    <a:lnTo>
                      <a:pt x="53" y="14"/>
                    </a:lnTo>
                    <a:lnTo>
                      <a:pt x="58" y="10"/>
                    </a:lnTo>
                    <a:lnTo>
                      <a:pt x="63" y="10"/>
                    </a:lnTo>
                    <a:lnTo>
                      <a:pt x="63" y="10"/>
                    </a:lnTo>
                    <a:lnTo>
                      <a:pt x="70" y="12"/>
                    </a:lnTo>
                    <a:lnTo>
                      <a:pt x="70" y="12"/>
                    </a:lnTo>
                    <a:lnTo>
                      <a:pt x="73" y="16"/>
                    </a:lnTo>
                    <a:lnTo>
                      <a:pt x="73" y="16"/>
                    </a:lnTo>
                    <a:lnTo>
                      <a:pt x="75" y="26"/>
                    </a:lnTo>
                    <a:lnTo>
                      <a:pt x="75" y="65"/>
                    </a:lnTo>
                    <a:lnTo>
                      <a:pt x="85" y="65"/>
                    </a:lnTo>
                    <a:lnTo>
                      <a:pt x="85" y="22"/>
                    </a:lnTo>
                    <a:lnTo>
                      <a:pt x="85" y="22"/>
                    </a:lnTo>
                    <a:lnTo>
                      <a:pt x="83" y="12"/>
                    </a:lnTo>
                    <a:lnTo>
                      <a:pt x="80" y="5"/>
                    </a:lnTo>
                    <a:lnTo>
                      <a:pt x="80" y="5"/>
                    </a:lnTo>
                    <a:lnTo>
                      <a:pt x="75" y="2"/>
                    </a:lnTo>
                    <a:lnTo>
                      <a:pt x="66" y="0"/>
                    </a:lnTo>
                    <a:lnTo>
                      <a:pt x="66" y="0"/>
                    </a:lnTo>
                    <a:lnTo>
                      <a:pt x="59" y="0"/>
                    </a:lnTo>
                    <a:lnTo>
                      <a:pt x="54" y="4"/>
                    </a:lnTo>
                    <a:lnTo>
                      <a:pt x="51" y="7"/>
                    </a:lnTo>
                    <a:lnTo>
                      <a:pt x="46" y="12"/>
                    </a:lnTo>
                    <a:lnTo>
                      <a:pt x="46" y="12"/>
                    </a:lnTo>
                    <a:lnTo>
                      <a:pt x="44" y="7"/>
                    </a:lnTo>
                    <a:lnTo>
                      <a:pt x="39" y="4"/>
                    </a:lnTo>
                    <a:lnTo>
                      <a:pt x="39" y="4"/>
                    </a:lnTo>
                    <a:lnTo>
                      <a:pt x="34" y="0"/>
                    </a:lnTo>
                    <a:lnTo>
                      <a:pt x="29" y="0"/>
                    </a:lnTo>
                    <a:lnTo>
                      <a:pt x="29" y="0"/>
                    </a:lnTo>
                    <a:lnTo>
                      <a:pt x="22" y="0"/>
                    </a:lnTo>
                    <a:lnTo>
                      <a:pt x="17" y="4"/>
                    </a:lnTo>
                    <a:lnTo>
                      <a:pt x="17" y="4"/>
                    </a:lnTo>
                    <a:lnTo>
                      <a:pt x="12" y="7"/>
                    </a:lnTo>
                    <a:lnTo>
                      <a:pt x="8" y="10"/>
                    </a:lnTo>
                    <a:lnTo>
                      <a:pt x="8" y="2"/>
                    </a:lnTo>
                    <a:lnTo>
                      <a:pt x="0" y="2"/>
                    </a:lnTo>
                    <a:lnTo>
                      <a:pt x="0" y="65"/>
                    </a:lnTo>
                    <a:lnTo>
                      <a:pt x="10" y="65"/>
                    </a:lnTo>
                    <a:lnTo>
                      <a:pt x="10" y="65"/>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0" name="Freeform 544">
                <a:extLst>
                  <a:ext uri="{FF2B5EF4-FFF2-40B4-BE49-F238E27FC236}">
                    <a16:creationId xmlns:a16="http://schemas.microsoft.com/office/drawing/2014/main" id="{45B6DAE9-E7D7-879B-5A9A-79B9054DF2A4}"/>
                  </a:ext>
                </a:extLst>
              </p:cNvPr>
              <p:cNvSpPr>
                <a:spLocks noEditPoints="1"/>
              </p:cNvSpPr>
              <p:nvPr/>
            </p:nvSpPr>
            <p:spPr bwMode="auto">
              <a:xfrm>
                <a:off x="3739" y="3875"/>
                <a:ext cx="30" cy="33"/>
              </a:xfrm>
              <a:custGeom>
                <a:avLst/>
                <a:gdLst>
                  <a:gd name="T0" fmla="*/ 41 w 60"/>
                  <a:gd name="T1" fmla="*/ 55 h 67"/>
                  <a:gd name="T2" fmla="*/ 31 w 60"/>
                  <a:gd name="T3" fmla="*/ 58 h 67"/>
                  <a:gd name="T4" fmla="*/ 24 w 60"/>
                  <a:gd name="T5" fmla="*/ 56 h 67"/>
                  <a:gd name="T6" fmla="*/ 19 w 60"/>
                  <a:gd name="T7" fmla="*/ 53 h 67"/>
                  <a:gd name="T8" fmla="*/ 12 w 60"/>
                  <a:gd name="T9" fmla="*/ 36 h 67"/>
                  <a:gd name="T10" fmla="*/ 60 w 60"/>
                  <a:gd name="T11" fmla="*/ 36 h 67"/>
                  <a:gd name="T12" fmla="*/ 60 w 60"/>
                  <a:gd name="T13" fmla="*/ 33 h 67"/>
                  <a:gd name="T14" fmla="*/ 58 w 60"/>
                  <a:gd name="T15" fmla="*/ 19 h 67"/>
                  <a:gd name="T16" fmla="*/ 51 w 60"/>
                  <a:gd name="T17" fmla="*/ 9 h 67"/>
                  <a:gd name="T18" fmla="*/ 48 w 60"/>
                  <a:gd name="T19" fmla="*/ 5 h 67"/>
                  <a:gd name="T20" fmla="*/ 37 w 60"/>
                  <a:gd name="T21" fmla="*/ 0 h 67"/>
                  <a:gd name="T22" fmla="*/ 31 w 60"/>
                  <a:gd name="T23" fmla="*/ 0 h 67"/>
                  <a:gd name="T24" fmla="*/ 19 w 60"/>
                  <a:gd name="T25" fmla="*/ 2 h 67"/>
                  <a:gd name="T26" fmla="*/ 8 w 60"/>
                  <a:gd name="T27" fmla="*/ 9 h 67"/>
                  <a:gd name="T28" fmla="*/ 5 w 60"/>
                  <a:gd name="T29" fmla="*/ 14 h 67"/>
                  <a:gd name="T30" fmla="*/ 2 w 60"/>
                  <a:gd name="T31" fmla="*/ 26 h 67"/>
                  <a:gd name="T32" fmla="*/ 0 w 60"/>
                  <a:gd name="T33" fmla="*/ 34 h 67"/>
                  <a:gd name="T34" fmla="*/ 3 w 60"/>
                  <a:gd name="T35" fmla="*/ 48 h 67"/>
                  <a:gd name="T36" fmla="*/ 8 w 60"/>
                  <a:gd name="T37" fmla="*/ 58 h 67"/>
                  <a:gd name="T38" fmla="*/ 14 w 60"/>
                  <a:gd name="T39" fmla="*/ 62 h 67"/>
                  <a:gd name="T40" fmla="*/ 24 w 60"/>
                  <a:gd name="T41" fmla="*/ 67 h 67"/>
                  <a:gd name="T42" fmla="*/ 31 w 60"/>
                  <a:gd name="T43" fmla="*/ 67 h 67"/>
                  <a:gd name="T44" fmla="*/ 49 w 60"/>
                  <a:gd name="T45" fmla="*/ 62 h 67"/>
                  <a:gd name="T46" fmla="*/ 54 w 60"/>
                  <a:gd name="T47" fmla="*/ 55 h 67"/>
                  <a:gd name="T48" fmla="*/ 48 w 60"/>
                  <a:gd name="T49" fmla="*/ 44 h 67"/>
                  <a:gd name="T50" fmla="*/ 44 w 60"/>
                  <a:gd name="T51" fmla="*/ 51 h 67"/>
                  <a:gd name="T52" fmla="*/ 41 w 60"/>
                  <a:gd name="T53" fmla="*/ 55 h 67"/>
                  <a:gd name="T54" fmla="*/ 19 w 60"/>
                  <a:gd name="T55" fmla="*/ 14 h 67"/>
                  <a:gd name="T56" fmla="*/ 31 w 60"/>
                  <a:gd name="T57" fmla="*/ 9 h 67"/>
                  <a:gd name="T58" fmla="*/ 37 w 60"/>
                  <a:gd name="T59" fmla="*/ 10 h 67"/>
                  <a:gd name="T60" fmla="*/ 44 w 60"/>
                  <a:gd name="T61" fmla="*/ 16 h 67"/>
                  <a:gd name="T62" fmla="*/ 48 w 60"/>
                  <a:gd name="T63" fmla="*/ 27 h 67"/>
                  <a:gd name="T64" fmla="*/ 12 w 60"/>
                  <a:gd name="T65" fmla="*/ 27 h 67"/>
                  <a:gd name="T66" fmla="*/ 19 w 60"/>
                  <a:gd name="T67"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67">
                    <a:moveTo>
                      <a:pt x="41" y="55"/>
                    </a:moveTo>
                    <a:lnTo>
                      <a:pt x="41" y="55"/>
                    </a:lnTo>
                    <a:lnTo>
                      <a:pt x="37" y="56"/>
                    </a:lnTo>
                    <a:lnTo>
                      <a:pt x="31" y="58"/>
                    </a:lnTo>
                    <a:lnTo>
                      <a:pt x="31" y="58"/>
                    </a:lnTo>
                    <a:lnTo>
                      <a:pt x="24" y="56"/>
                    </a:lnTo>
                    <a:lnTo>
                      <a:pt x="19" y="53"/>
                    </a:lnTo>
                    <a:lnTo>
                      <a:pt x="19" y="53"/>
                    </a:lnTo>
                    <a:lnTo>
                      <a:pt x="14" y="46"/>
                    </a:lnTo>
                    <a:lnTo>
                      <a:pt x="12" y="36"/>
                    </a:lnTo>
                    <a:lnTo>
                      <a:pt x="60" y="36"/>
                    </a:lnTo>
                    <a:lnTo>
                      <a:pt x="60" y="36"/>
                    </a:lnTo>
                    <a:lnTo>
                      <a:pt x="60" y="33"/>
                    </a:lnTo>
                    <a:lnTo>
                      <a:pt x="60" y="33"/>
                    </a:lnTo>
                    <a:lnTo>
                      <a:pt x="60" y="26"/>
                    </a:lnTo>
                    <a:lnTo>
                      <a:pt x="58" y="19"/>
                    </a:lnTo>
                    <a:lnTo>
                      <a:pt x="54" y="14"/>
                    </a:lnTo>
                    <a:lnTo>
                      <a:pt x="51" y="9"/>
                    </a:lnTo>
                    <a:lnTo>
                      <a:pt x="51" y="9"/>
                    </a:lnTo>
                    <a:lnTo>
                      <a:pt x="48" y="5"/>
                    </a:lnTo>
                    <a:lnTo>
                      <a:pt x="43" y="2"/>
                    </a:lnTo>
                    <a:lnTo>
                      <a:pt x="37" y="0"/>
                    </a:lnTo>
                    <a:lnTo>
                      <a:pt x="31" y="0"/>
                    </a:lnTo>
                    <a:lnTo>
                      <a:pt x="31" y="0"/>
                    </a:lnTo>
                    <a:lnTo>
                      <a:pt x="24" y="0"/>
                    </a:lnTo>
                    <a:lnTo>
                      <a:pt x="19" y="2"/>
                    </a:lnTo>
                    <a:lnTo>
                      <a:pt x="14" y="5"/>
                    </a:lnTo>
                    <a:lnTo>
                      <a:pt x="8" y="9"/>
                    </a:lnTo>
                    <a:lnTo>
                      <a:pt x="8" y="9"/>
                    </a:lnTo>
                    <a:lnTo>
                      <a:pt x="5" y="14"/>
                    </a:lnTo>
                    <a:lnTo>
                      <a:pt x="3" y="19"/>
                    </a:lnTo>
                    <a:lnTo>
                      <a:pt x="2" y="26"/>
                    </a:lnTo>
                    <a:lnTo>
                      <a:pt x="0" y="34"/>
                    </a:lnTo>
                    <a:lnTo>
                      <a:pt x="0" y="34"/>
                    </a:lnTo>
                    <a:lnTo>
                      <a:pt x="2" y="41"/>
                    </a:lnTo>
                    <a:lnTo>
                      <a:pt x="3" y="48"/>
                    </a:lnTo>
                    <a:lnTo>
                      <a:pt x="5" y="53"/>
                    </a:lnTo>
                    <a:lnTo>
                      <a:pt x="8" y="58"/>
                    </a:lnTo>
                    <a:lnTo>
                      <a:pt x="8" y="58"/>
                    </a:lnTo>
                    <a:lnTo>
                      <a:pt x="14" y="62"/>
                    </a:lnTo>
                    <a:lnTo>
                      <a:pt x="19" y="65"/>
                    </a:lnTo>
                    <a:lnTo>
                      <a:pt x="24" y="67"/>
                    </a:lnTo>
                    <a:lnTo>
                      <a:pt x="31" y="67"/>
                    </a:lnTo>
                    <a:lnTo>
                      <a:pt x="31" y="67"/>
                    </a:lnTo>
                    <a:lnTo>
                      <a:pt x="41" y="65"/>
                    </a:lnTo>
                    <a:lnTo>
                      <a:pt x="49" y="62"/>
                    </a:lnTo>
                    <a:lnTo>
                      <a:pt x="49" y="62"/>
                    </a:lnTo>
                    <a:lnTo>
                      <a:pt x="54" y="55"/>
                    </a:lnTo>
                    <a:lnTo>
                      <a:pt x="60" y="46"/>
                    </a:lnTo>
                    <a:lnTo>
                      <a:pt x="48" y="44"/>
                    </a:lnTo>
                    <a:lnTo>
                      <a:pt x="48" y="44"/>
                    </a:lnTo>
                    <a:lnTo>
                      <a:pt x="44" y="51"/>
                    </a:lnTo>
                    <a:lnTo>
                      <a:pt x="41" y="55"/>
                    </a:lnTo>
                    <a:lnTo>
                      <a:pt x="41" y="55"/>
                    </a:lnTo>
                    <a:close/>
                    <a:moveTo>
                      <a:pt x="19" y="14"/>
                    </a:moveTo>
                    <a:lnTo>
                      <a:pt x="19" y="14"/>
                    </a:lnTo>
                    <a:lnTo>
                      <a:pt x="24" y="10"/>
                    </a:lnTo>
                    <a:lnTo>
                      <a:pt x="31" y="9"/>
                    </a:lnTo>
                    <a:lnTo>
                      <a:pt x="31" y="9"/>
                    </a:lnTo>
                    <a:lnTo>
                      <a:pt x="37" y="10"/>
                    </a:lnTo>
                    <a:lnTo>
                      <a:pt x="44" y="16"/>
                    </a:lnTo>
                    <a:lnTo>
                      <a:pt x="44" y="16"/>
                    </a:lnTo>
                    <a:lnTo>
                      <a:pt x="46" y="21"/>
                    </a:lnTo>
                    <a:lnTo>
                      <a:pt x="48" y="27"/>
                    </a:lnTo>
                    <a:lnTo>
                      <a:pt x="12" y="27"/>
                    </a:lnTo>
                    <a:lnTo>
                      <a:pt x="12" y="27"/>
                    </a:lnTo>
                    <a:lnTo>
                      <a:pt x="14" y="21"/>
                    </a:lnTo>
                    <a:lnTo>
                      <a:pt x="19" y="14"/>
                    </a:lnTo>
                    <a:lnTo>
                      <a:pt x="19" y="14"/>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1" name="Freeform 545">
                <a:extLst>
                  <a:ext uri="{FF2B5EF4-FFF2-40B4-BE49-F238E27FC236}">
                    <a16:creationId xmlns:a16="http://schemas.microsoft.com/office/drawing/2014/main" id="{D88770A7-0243-3469-2286-31D813E0A47A}"/>
                  </a:ext>
                </a:extLst>
              </p:cNvPr>
              <p:cNvSpPr>
                <a:spLocks noEditPoints="1"/>
              </p:cNvSpPr>
              <p:nvPr/>
            </p:nvSpPr>
            <p:spPr bwMode="auto">
              <a:xfrm>
                <a:off x="3773" y="3875"/>
                <a:ext cx="30" cy="33"/>
              </a:xfrm>
              <a:custGeom>
                <a:avLst/>
                <a:gdLst>
                  <a:gd name="T0" fmla="*/ 60 w 60"/>
                  <a:gd name="T1" fmla="*/ 65 h 67"/>
                  <a:gd name="T2" fmla="*/ 56 w 60"/>
                  <a:gd name="T3" fmla="*/ 58 h 67"/>
                  <a:gd name="T4" fmla="*/ 56 w 60"/>
                  <a:gd name="T5" fmla="*/ 39 h 67"/>
                  <a:gd name="T6" fmla="*/ 56 w 60"/>
                  <a:gd name="T7" fmla="*/ 24 h 67"/>
                  <a:gd name="T8" fmla="*/ 56 w 60"/>
                  <a:gd name="T9" fmla="*/ 14 h 67"/>
                  <a:gd name="T10" fmla="*/ 53 w 60"/>
                  <a:gd name="T11" fmla="*/ 7 h 67"/>
                  <a:gd name="T12" fmla="*/ 44 w 60"/>
                  <a:gd name="T13" fmla="*/ 2 h 67"/>
                  <a:gd name="T14" fmla="*/ 39 w 60"/>
                  <a:gd name="T15" fmla="*/ 0 h 67"/>
                  <a:gd name="T16" fmla="*/ 31 w 60"/>
                  <a:gd name="T17" fmla="*/ 0 h 67"/>
                  <a:gd name="T18" fmla="*/ 17 w 60"/>
                  <a:gd name="T19" fmla="*/ 2 h 67"/>
                  <a:gd name="T20" fmla="*/ 12 w 60"/>
                  <a:gd name="T21" fmla="*/ 5 h 67"/>
                  <a:gd name="T22" fmla="*/ 7 w 60"/>
                  <a:gd name="T23" fmla="*/ 9 h 67"/>
                  <a:gd name="T24" fmla="*/ 3 w 60"/>
                  <a:gd name="T25" fmla="*/ 21 h 67"/>
                  <a:gd name="T26" fmla="*/ 14 w 60"/>
                  <a:gd name="T27" fmla="*/ 21 h 67"/>
                  <a:gd name="T28" fmla="*/ 19 w 60"/>
                  <a:gd name="T29" fmla="*/ 12 h 67"/>
                  <a:gd name="T30" fmla="*/ 24 w 60"/>
                  <a:gd name="T31" fmla="*/ 10 h 67"/>
                  <a:gd name="T32" fmla="*/ 31 w 60"/>
                  <a:gd name="T33" fmla="*/ 9 h 67"/>
                  <a:gd name="T34" fmla="*/ 43 w 60"/>
                  <a:gd name="T35" fmla="*/ 12 h 67"/>
                  <a:gd name="T36" fmla="*/ 44 w 60"/>
                  <a:gd name="T37" fmla="*/ 17 h 67"/>
                  <a:gd name="T38" fmla="*/ 46 w 60"/>
                  <a:gd name="T39" fmla="*/ 22 h 67"/>
                  <a:gd name="T40" fmla="*/ 44 w 60"/>
                  <a:gd name="T41" fmla="*/ 26 h 67"/>
                  <a:gd name="T42" fmla="*/ 26 w 60"/>
                  <a:gd name="T43" fmla="*/ 29 h 67"/>
                  <a:gd name="T44" fmla="*/ 17 w 60"/>
                  <a:gd name="T45" fmla="*/ 31 h 67"/>
                  <a:gd name="T46" fmla="*/ 9 w 60"/>
                  <a:gd name="T47" fmla="*/ 34 h 67"/>
                  <a:gd name="T48" fmla="*/ 3 w 60"/>
                  <a:gd name="T49" fmla="*/ 39 h 67"/>
                  <a:gd name="T50" fmla="*/ 0 w 60"/>
                  <a:gd name="T51" fmla="*/ 48 h 67"/>
                  <a:gd name="T52" fmla="*/ 2 w 60"/>
                  <a:gd name="T53" fmla="*/ 56 h 67"/>
                  <a:gd name="T54" fmla="*/ 7 w 60"/>
                  <a:gd name="T55" fmla="*/ 62 h 67"/>
                  <a:gd name="T56" fmla="*/ 22 w 60"/>
                  <a:gd name="T57" fmla="*/ 67 h 67"/>
                  <a:gd name="T58" fmla="*/ 29 w 60"/>
                  <a:gd name="T59" fmla="*/ 67 h 67"/>
                  <a:gd name="T60" fmla="*/ 34 w 60"/>
                  <a:gd name="T61" fmla="*/ 65 h 67"/>
                  <a:gd name="T62" fmla="*/ 46 w 60"/>
                  <a:gd name="T63" fmla="*/ 58 h 67"/>
                  <a:gd name="T64" fmla="*/ 48 w 60"/>
                  <a:gd name="T65" fmla="*/ 65 h 67"/>
                  <a:gd name="T66" fmla="*/ 48 w 60"/>
                  <a:gd name="T67" fmla="*/ 65 h 67"/>
                  <a:gd name="T68" fmla="*/ 44 w 60"/>
                  <a:gd name="T69" fmla="*/ 38 h 67"/>
                  <a:gd name="T70" fmla="*/ 43 w 60"/>
                  <a:gd name="T71" fmla="*/ 48 h 67"/>
                  <a:gd name="T72" fmla="*/ 41 w 60"/>
                  <a:gd name="T73" fmla="*/ 53 h 67"/>
                  <a:gd name="T74" fmla="*/ 36 w 60"/>
                  <a:gd name="T75" fmla="*/ 56 h 67"/>
                  <a:gd name="T76" fmla="*/ 26 w 60"/>
                  <a:gd name="T77" fmla="*/ 58 h 67"/>
                  <a:gd name="T78" fmla="*/ 21 w 60"/>
                  <a:gd name="T79" fmla="*/ 58 h 67"/>
                  <a:gd name="T80" fmla="*/ 15 w 60"/>
                  <a:gd name="T81" fmla="*/ 55 h 67"/>
                  <a:gd name="T82" fmla="*/ 12 w 60"/>
                  <a:gd name="T83" fmla="*/ 48 h 67"/>
                  <a:gd name="T84" fmla="*/ 14 w 60"/>
                  <a:gd name="T85" fmla="*/ 43 h 67"/>
                  <a:gd name="T86" fmla="*/ 19 w 60"/>
                  <a:gd name="T87" fmla="*/ 39 h 67"/>
                  <a:gd name="T88" fmla="*/ 27 w 60"/>
                  <a:gd name="T89" fmla="*/ 38 h 67"/>
                  <a:gd name="T90" fmla="*/ 44 w 60"/>
                  <a:gd name="T91" fmla="*/ 33 h 67"/>
                  <a:gd name="T92" fmla="*/ 44 w 60"/>
                  <a:gd name="T93" fmla="*/ 3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7">
                    <a:moveTo>
                      <a:pt x="48" y="65"/>
                    </a:moveTo>
                    <a:lnTo>
                      <a:pt x="60" y="65"/>
                    </a:lnTo>
                    <a:lnTo>
                      <a:pt x="60" y="65"/>
                    </a:lnTo>
                    <a:lnTo>
                      <a:pt x="56" y="58"/>
                    </a:lnTo>
                    <a:lnTo>
                      <a:pt x="56" y="58"/>
                    </a:lnTo>
                    <a:lnTo>
                      <a:pt x="56" y="39"/>
                    </a:lnTo>
                    <a:lnTo>
                      <a:pt x="56" y="24"/>
                    </a:lnTo>
                    <a:lnTo>
                      <a:pt x="56" y="24"/>
                    </a:lnTo>
                    <a:lnTo>
                      <a:pt x="56" y="14"/>
                    </a:lnTo>
                    <a:lnTo>
                      <a:pt x="56" y="14"/>
                    </a:lnTo>
                    <a:lnTo>
                      <a:pt x="53" y="7"/>
                    </a:lnTo>
                    <a:lnTo>
                      <a:pt x="53" y="7"/>
                    </a:lnTo>
                    <a:lnTo>
                      <a:pt x="49" y="4"/>
                    </a:lnTo>
                    <a:lnTo>
                      <a:pt x="44" y="2"/>
                    </a:lnTo>
                    <a:lnTo>
                      <a:pt x="44" y="2"/>
                    </a:lnTo>
                    <a:lnTo>
                      <a:pt x="39" y="0"/>
                    </a:lnTo>
                    <a:lnTo>
                      <a:pt x="31" y="0"/>
                    </a:lnTo>
                    <a:lnTo>
                      <a:pt x="31" y="0"/>
                    </a:lnTo>
                    <a:lnTo>
                      <a:pt x="24" y="0"/>
                    </a:lnTo>
                    <a:lnTo>
                      <a:pt x="17" y="2"/>
                    </a:lnTo>
                    <a:lnTo>
                      <a:pt x="17" y="2"/>
                    </a:lnTo>
                    <a:lnTo>
                      <a:pt x="12" y="5"/>
                    </a:lnTo>
                    <a:lnTo>
                      <a:pt x="7" y="9"/>
                    </a:lnTo>
                    <a:lnTo>
                      <a:pt x="7" y="9"/>
                    </a:lnTo>
                    <a:lnTo>
                      <a:pt x="5" y="14"/>
                    </a:lnTo>
                    <a:lnTo>
                      <a:pt x="3" y="21"/>
                    </a:lnTo>
                    <a:lnTo>
                      <a:pt x="14" y="21"/>
                    </a:lnTo>
                    <a:lnTo>
                      <a:pt x="14" y="21"/>
                    </a:lnTo>
                    <a:lnTo>
                      <a:pt x="15" y="16"/>
                    </a:lnTo>
                    <a:lnTo>
                      <a:pt x="19" y="12"/>
                    </a:lnTo>
                    <a:lnTo>
                      <a:pt x="19" y="12"/>
                    </a:lnTo>
                    <a:lnTo>
                      <a:pt x="24" y="10"/>
                    </a:lnTo>
                    <a:lnTo>
                      <a:pt x="31" y="9"/>
                    </a:lnTo>
                    <a:lnTo>
                      <a:pt x="31" y="9"/>
                    </a:lnTo>
                    <a:lnTo>
                      <a:pt x="38" y="10"/>
                    </a:lnTo>
                    <a:lnTo>
                      <a:pt x="43" y="12"/>
                    </a:lnTo>
                    <a:lnTo>
                      <a:pt x="43" y="12"/>
                    </a:lnTo>
                    <a:lnTo>
                      <a:pt x="44" y="17"/>
                    </a:lnTo>
                    <a:lnTo>
                      <a:pt x="46" y="22"/>
                    </a:lnTo>
                    <a:lnTo>
                      <a:pt x="46" y="22"/>
                    </a:lnTo>
                    <a:lnTo>
                      <a:pt x="44" y="26"/>
                    </a:lnTo>
                    <a:lnTo>
                      <a:pt x="44" y="26"/>
                    </a:lnTo>
                    <a:lnTo>
                      <a:pt x="26" y="29"/>
                    </a:lnTo>
                    <a:lnTo>
                      <a:pt x="26" y="29"/>
                    </a:lnTo>
                    <a:lnTo>
                      <a:pt x="17" y="31"/>
                    </a:lnTo>
                    <a:lnTo>
                      <a:pt x="17" y="31"/>
                    </a:lnTo>
                    <a:lnTo>
                      <a:pt x="9" y="34"/>
                    </a:lnTo>
                    <a:lnTo>
                      <a:pt x="9" y="34"/>
                    </a:lnTo>
                    <a:lnTo>
                      <a:pt x="3" y="39"/>
                    </a:lnTo>
                    <a:lnTo>
                      <a:pt x="3" y="39"/>
                    </a:lnTo>
                    <a:lnTo>
                      <a:pt x="2" y="44"/>
                    </a:lnTo>
                    <a:lnTo>
                      <a:pt x="0" y="48"/>
                    </a:lnTo>
                    <a:lnTo>
                      <a:pt x="0" y="48"/>
                    </a:lnTo>
                    <a:lnTo>
                      <a:pt x="2" y="56"/>
                    </a:lnTo>
                    <a:lnTo>
                      <a:pt x="7" y="62"/>
                    </a:lnTo>
                    <a:lnTo>
                      <a:pt x="7" y="62"/>
                    </a:lnTo>
                    <a:lnTo>
                      <a:pt x="14" y="65"/>
                    </a:lnTo>
                    <a:lnTo>
                      <a:pt x="22" y="67"/>
                    </a:lnTo>
                    <a:lnTo>
                      <a:pt x="22" y="67"/>
                    </a:lnTo>
                    <a:lnTo>
                      <a:pt x="29" y="67"/>
                    </a:lnTo>
                    <a:lnTo>
                      <a:pt x="34" y="65"/>
                    </a:lnTo>
                    <a:lnTo>
                      <a:pt x="34" y="65"/>
                    </a:lnTo>
                    <a:lnTo>
                      <a:pt x="41" y="62"/>
                    </a:lnTo>
                    <a:lnTo>
                      <a:pt x="46" y="58"/>
                    </a:lnTo>
                    <a:lnTo>
                      <a:pt x="46" y="58"/>
                    </a:lnTo>
                    <a:lnTo>
                      <a:pt x="48" y="65"/>
                    </a:lnTo>
                    <a:lnTo>
                      <a:pt x="48" y="65"/>
                    </a:lnTo>
                    <a:lnTo>
                      <a:pt x="48" y="65"/>
                    </a:lnTo>
                    <a:close/>
                    <a:moveTo>
                      <a:pt x="44" y="38"/>
                    </a:moveTo>
                    <a:lnTo>
                      <a:pt x="44" y="38"/>
                    </a:lnTo>
                    <a:lnTo>
                      <a:pt x="44" y="43"/>
                    </a:lnTo>
                    <a:lnTo>
                      <a:pt x="43" y="48"/>
                    </a:lnTo>
                    <a:lnTo>
                      <a:pt x="43" y="48"/>
                    </a:lnTo>
                    <a:lnTo>
                      <a:pt x="41" y="53"/>
                    </a:lnTo>
                    <a:lnTo>
                      <a:pt x="36" y="56"/>
                    </a:lnTo>
                    <a:lnTo>
                      <a:pt x="36" y="56"/>
                    </a:lnTo>
                    <a:lnTo>
                      <a:pt x="31" y="58"/>
                    </a:lnTo>
                    <a:lnTo>
                      <a:pt x="26" y="58"/>
                    </a:lnTo>
                    <a:lnTo>
                      <a:pt x="26" y="58"/>
                    </a:lnTo>
                    <a:lnTo>
                      <a:pt x="21" y="58"/>
                    </a:lnTo>
                    <a:lnTo>
                      <a:pt x="15" y="55"/>
                    </a:lnTo>
                    <a:lnTo>
                      <a:pt x="15" y="55"/>
                    </a:lnTo>
                    <a:lnTo>
                      <a:pt x="14" y="53"/>
                    </a:lnTo>
                    <a:lnTo>
                      <a:pt x="12" y="48"/>
                    </a:lnTo>
                    <a:lnTo>
                      <a:pt x="12" y="48"/>
                    </a:lnTo>
                    <a:lnTo>
                      <a:pt x="14" y="43"/>
                    </a:lnTo>
                    <a:lnTo>
                      <a:pt x="14" y="43"/>
                    </a:lnTo>
                    <a:lnTo>
                      <a:pt x="19" y="39"/>
                    </a:lnTo>
                    <a:lnTo>
                      <a:pt x="19" y="39"/>
                    </a:lnTo>
                    <a:lnTo>
                      <a:pt x="27" y="38"/>
                    </a:lnTo>
                    <a:lnTo>
                      <a:pt x="27" y="38"/>
                    </a:lnTo>
                    <a:lnTo>
                      <a:pt x="44" y="33"/>
                    </a:lnTo>
                    <a:lnTo>
                      <a:pt x="44" y="38"/>
                    </a:lnTo>
                    <a:lnTo>
                      <a:pt x="44" y="38"/>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2" name="Freeform 546">
                <a:extLst>
                  <a:ext uri="{FF2B5EF4-FFF2-40B4-BE49-F238E27FC236}">
                    <a16:creationId xmlns:a16="http://schemas.microsoft.com/office/drawing/2014/main" id="{FD7405A5-5DF3-8C11-7467-E5DD44312CC1}"/>
                  </a:ext>
                </a:extLst>
              </p:cNvPr>
              <p:cNvSpPr>
                <a:spLocks/>
              </p:cNvSpPr>
              <p:nvPr/>
            </p:nvSpPr>
            <p:spPr bwMode="auto">
              <a:xfrm>
                <a:off x="3810" y="3875"/>
                <a:ext cx="25" cy="32"/>
              </a:xfrm>
              <a:custGeom>
                <a:avLst/>
                <a:gdLst>
                  <a:gd name="T0" fmla="*/ 11 w 51"/>
                  <a:gd name="T1" fmla="*/ 65 h 65"/>
                  <a:gd name="T2" fmla="*/ 11 w 51"/>
                  <a:gd name="T3" fmla="*/ 31 h 65"/>
                  <a:gd name="T4" fmla="*/ 11 w 51"/>
                  <a:gd name="T5" fmla="*/ 31 h 65"/>
                  <a:gd name="T6" fmla="*/ 12 w 51"/>
                  <a:gd name="T7" fmla="*/ 21 h 65"/>
                  <a:gd name="T8" fmla="*/ 14 w 51"/>
                  <a:gd name="T9" fmla="*/ 17 h 65"/>
                  <a:gd name="T10" fmla="*/ 16 w 51"/>
                  <a:gd name="T11" fmla="*/ 14 h 65"/>
                  <a:gd name="T12" fmla="*/ 16 w 51"/>
                  <a:gd name="T13" fmla="*/ 14 h 65"/>
                  <a:gd name="T14" fmla="*/ 21 w 51"/>
                  <a:gd name="T15" fmla="*/ 10 h 65"/>
                  <a:gd name="T16" fmla="*/ 28 w 51"/>
                  <a:gd name="T17" fmla="*/ 10 h 65"/>
                  <a:gd name="T18" fmla="*/ 28 w 51"/>
                  <a:gd name="T19" fmla="*/ 10 h 65"/>
                  <a:gd name="T20" fmla="*/ 31 w 51"/>
                  <a:gd name="T21" fmla="*/ 10 h 65"/>
                  <a:gd name="T22" fmla="*/ 34 w 51"/>
                  <a:gd name="T23" fmla="*/ 12 h 65"/>
                  <a:gd name="T24" fmla="*/ 34 w 51"/>
                  <a:gd name="T25" fmla="*/ 12 h 65"/>
                  <a:gd name="T26" fmla="*/ 38 w 51"/>
                  <a:gd name="T27" fmla="*/ 14 h 65"/>
                  <a:gd name="T28" fmla="*/ 40 w 51"/>
                  <a:gd name="T29" fmla="*/ 17 h 65"/>
                  <a:gd name="T30" fmla="*/ 40 w 51"/>
                  <a:gd name="T31" fmla="*/ 17 h 65"/>
                  <a:gd name="T32" fmla="*/ 41 w 51"/>
                  <a:gd name="T33" fmla="*/ 27 h 65"/>
                  <a:gd name="T34" fmla="*/ 41 w 51"/>
                  <a:gd name="T35" fmla="*/ 65 h 65"/>
                  <a:gd name="T36" fmla="*/ 51 w 51"/>
                  <a:gd name="T37" fmla="*/ 65 h 65"/>
                  <a:gd name="T38" fmla="*/ 51 w 51"/>
                  <a:gd name="T39" fmla="*/ 26 h 65"/>
                  <a:gd name="T40" fmla="*/ 51 w 51"/>
                  <a:gd name="T41" fmla="*/ 26 h 65"/>
                  <a:gd name="T42" fmla="*/ 51 w 51"/>
                  <a:gd name="T43" fmla="*/ 16 h 65"/>
                  <a:gd name="T44" fmla="*/ 51 w 51"/>
                  <a:gd name="T45" fmla="*/ 16 h 65"/>
                  <a:gd name="T46" fmla="*/ 48 w 51"/>
                  <a:gd name="T47" fmla="*/ 7 h 65"/>
                  <a:gd name="T48" fmla="*/ 48 w 51"/>
                  <a:gd name="T49" fmla="*/ 7 h 65"/>
                  <a:gd name="T50" fmla="*/ 45 w 51"/>
                  <a:gd name="T51" fmla="*/ 5 h 65"/>
                  <a:gd name="T52" fmla="*/ 40 w 51"/>
                  <a:gd name="T53" fmla="*/ 2 h 65"/>
                  <a:gd name="T54" fmla="*/ 40 w 51"/>
                  <a:gd name="T55" fmla="*/ 2 h 65"/>
                  <a:gd name="T56" fmla="*/ 36 w 51"/>
                  <a:gd name="T57" fmla="*/ 0 h 65"/>
                  <a:gd name="T58" fmla="*/ 29 w 51"/>
                  <a:gd name="T59" fmla="*/ 0 h 65"/>
                  <a:gd name="T60" fmla="*/ 29 w 51"/>
                  <a:gd name="T61" fmla="*/ 0 h 65"/>
                  <a:gd name="T62" fmla="*/ 24 w 51"/>
                  <a:gd name="T63" fmla="*/ 0 h 65"/>
                  <a:gd name="T64" fmla="*/ 17 w 51"/>
                  <a:gd name="T65" fmla="*/ 4 h 65"/>
                  <a:gd name="T66" fmla="*/ 14 w 51"/>
                  <a:gd name="T67" fmla="*/ 5 h 65"/>
                  <a:gd name="T68" fmla="*/ 9 w 51"/>
                  <a:gd name="T69" fmla="*/ 10 h 65"/>
                  <a:gd name="T70" fmla="*/ 9 w 51"/>
                  <a:gd name="T71" fmla="*/ 2 h 65"/>
                  <a:gd name="T72" fmla="*/ 0 w 51"/>
                  <a:gd name="T73" fmla="*/ 2 h 65"/>
                  <a:gd name="T74" fmla="*/ 0 w 51"/>
                  <a:gd name="T75" fmla="*/ 65 h 65"/>
                  <a:gd name="T76" fmla="*/ 11 w 51"/>
                  <a:gd name="T77" fmla="*/ 65 h 65"/>
                  <a:gd name="T78" fmla="*/ 11 w 51"/>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65">
                    <a:moveTo>
                      <a:pt x="11" y="65"/>
                    </a:moveTo>
                    <a:lnTo>
                      <a:pt x="11" y="31"/>
                    </a:lnTo>
                    <a:lnTo>
                      <a:pt x="11" y="31"/>
                    </a:lnTo>
                    <a:lnTo>
                      <a:pt x="12" y="21"/>
                    </a:lnTo>
                    <a:lnTo>
                      <a:pt x="14" y="17"/>
                    </a:lnTo>
                    <a:lnTo>
                      <a:pt x="16" y="14"/>
                    </a:lnTo>
                    <a:lnTo>
                      <a:pt x="16" y="14"/>
                    </a:lnTo>
                    <a:lnTo>
                      <a:pt x="21" y="10"/>
                    </a:lnTo>
                    <a:lnTo>
                      <a:pt x="28" y="10"/>
                    </a:lnTo>
                    <a:lnTo>
                      <a:pt x="28" y="10"/>
                    </a:lnTo>
                    <a:lnTo>
                      <a:pt x="31" y="10"/>
                    </a:lnTo>
                    <a:lnTo>
                      <a:pt x="34" y="12"/>
                    </a:lnTo>
                    <a:lnTo>
                      <a:pt x="34" y="12"/>
                    </a:lnTo>
                    <a:lnTo>
                      <a:pt x="38" y="14"/>
                    </a:lnTo>
                    <a:lnTo>
                      <a:pt x="40" y="17"/>
                    </a:lnTo>
                    <a:lnTo>
                      <a:pt x="40" y="17"/>
                    </a:lnTo>
                    <a:lnTo>
                      <a:pt x="41" y="27"/>
                    </a:lnTo>
                    <a:lnTo>
                      <a:pt x="41" y="65"/>
                    </a:lnTo>
                    <a:lnTo>
                      <a:pt x="51" y="65"/>
                    </a:lnTo>
                    <a:lnTo>
                      <a:pt x="51" y="26"/>
                    </a:lnTo>
                    <a:lnTo>
                      <a:pt x="51" y="26"/>
                    </a:lnTo>
                    <a:lnTo>
                      <a:pt x="51" y="16"/>
                    </a:lnTo>
                    <a:lnTo>
                      <a:pt x="51" y="16"/>
                    </a:lnTo>
                    <a:lnTo>
                      <a:pt x="48" y="7"/>
                    </a:lnTo>
                    <a:lnTo>
                      <a:pt x="48" y="7"/>
                    </a:lnTo>
                    <a:lnTo>
                      <a:pt x="45" y="5"/>
                    </a:lnTo>
                    <a:lnTo>
                      <a:pt x="40" y="2"/>
                    </a:lnTo>
                    <a:lnTo>
                      <a:pt x="40" y="2"/>
                    </a:lnTo>
                    <a:lnTo>
                      <a:pt x="36" y="0"/>
                    </a:lnTo>
                    <a:lnTo>
                      <a:pt x="29" y="0"/>
                    </a:lnTo>
                    <a:lnTo>
                      <a:pt x="29" y="0"/>
                    </a:lnTo>
                    <a:lnTo>
                      <a:pt x="24" y="0"/>
                    </a:lnTo>
                    <a:lnTo>
                      <a:pt x="17" y="4"/>
                    </a:lnTo>
                    <a:lnTo>
                      <a:pt x="14" y="5"/>
                    </a:lnTo>
                    <a:lnTo>
                      <a:pt x="9" y="10"/>
                    </a:lnTo>
                    <a:lnTo>
                      <a:pt x="9" y="2"/>
                    </a:lnTo>
                    <a:lnTo>
                      <a:pt x="0" y="2"/>
                    </a:lnTo>
                    <a:lnTo>
                      <a:pt x="0" y="65"/>
                    </a:lnTo>
                    <a:lnTo>
                      <a:pt x="11" y="65"/>
                    </a:lnTo>
                    <a:lnTo>
                      <a:pt x="11" y="65"/>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3" name="Freeform 547">
                <a:extLst>
                  <a:ext uri="{FF2B5EF4-FFF2-40B4-BE49-F238E27FC236}">
                    <a16:creationId xmlns:a16="http://schemas.microsoft.com/office/drawing/2014/main" id="{99854AA9-AEBA-C48A-3879-CA81D6C0E34F}"/>
                  </a:ext>
                </a:extLst>
              </p:cNvPr>
              <p:cNvSpPr>
                <a:spLocks/>
              </p:cNvSpPr>
              <p:nvPr/>
            </p:nvSpPr>
            <p:spPr bwMode="auto">
              <a:xfrm>
                <a:off x="3839" y="3864"/>
                <a:ext cx="41" cy="43"/>
              </a:xfrm>
              <a:custGeom>
                <a:avLst/>
                <a:gdLst>
                  <a:gd name="T0" fmla="*/ 46 w 80"/>
                  <a:gd name="T1" fmla="*/ 87 h 87"/>
                  <a:gd name="T2" fmla="*/ 80 w 80"/>
                  <a:gd name="T3" fmla="*/ 0 h 87"/>
                  <a:gd name="T4" fmla="*/ 68 w 80"/>
                  <a:gd name="T5" fmla="*/ 0 h 87"/>
                  <a:gd name="T6" fmla="*/ 46 w 80"/>
                  <a:gd name="T7" fmla="*/ 63 h 87"/>
                  <a:gd name="T8" fmla="*/ 46 w 80"/>
                  <a:gd name="T9" fmla="*/ 63 h 87"/>
                  <a:gd name="T10" fmla="*/ 41 w 80"/>
                  <a:gd name="T11" fmla="*/ 78 h 87"/>
                  <a:gd name="T12" fmla="*/ 41 w 80"/>
                  <a:gd name="T13" fmla="*/ 78 h 87"/>
                  <a:gd name="T14" fmla="*/ 36 w 80"/>
                  <a:gd name="T15" fmla="*/ 63 h 87"/>
                  <a:gd name="T16" fmla="*/ 14 w 80"/>
                  <a:gd name="T17" fmla="*/ 0 h 87"/>
                  <a:gd name="T18" fmla="*/ 0 w 80"/>
                  <a:gd name="T19" fmla="*/ 0 h 87"/>
                  <a:gd name="T20" fmla="*/ 34 w 80"/>
                  <a:gd name="T21" fmla="*/ 87 h 87"/>
                  <a:gd name="T22" fmla="*/ 46 w 80"/>
                  <a:gd name="T23" fmla="*/ 87 h 87"/>
                  <a:gd name="T24" fmla="*/ 46 w 80"/>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46" y="87"/>
                    </a:moveTo>
                    <a:lnTo>
                      <a:pt x="80" y="0"/>
                    </a:lnTo>
                    <a:lnTo>
                      <a:pt x="68" y="0"/>
                    </a:lnTo>
                    <a:lnTo>
                      <a:pt x="46" y="63"/>
                    </a:lnTo>
                    <a:lnTo>
                      <a:pt x="46" y="63"/>
                    </a:lnTo>
                    <a:lnTo>
                      <a:pt x="41" y="78"/>
                    </a:lnTo>
                    <a:lnTo>
                      <a:pt x="41" y="78"/>
                    </a:lnTo>
                    <a:lnTo>
                      <a:pt x="36" y="63"/>
                    </a:lnTo>
                    <a:lnTo>
                      <a:pt x="14" y="0"/>
                    </a:lnTo>
                    <a:lnTo>
                      <a:pt x="0" y="0"/>
                    </a:lnTo>
                    <a:lnTo>
                      <a:pt x="34" y="87"/>
                    </a:lnTo>
                    <a:lnTo>
                      <a:pt x="46" y="87"/>
                    </a:lnTo>
                    <a:lnTo>
                      <a:pt x="46" y="8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4" name="Freeform 548">
                <a:extLst>
                  <a:ext uri="{FF2B5EF4-FFF2-40B4-BE49-F238E27FC236}">
                    <a16:creationId xmlns:a16="http://schemas.microsoft.com/office/drawing/2014/main" id="{E1684BF1-194E-5EAA-16D6-E05D7BD2384B}"/>
                  </a:ext>
                </a:extLst>
              </p:cNvPr>
              <p:cNvSpPr>
                <a:spLocks noEditPoints="1"/>
              </p:cNvSpPr>
              <p:nvPr/>
            </p:nvSpPr>
            <p:spPr bwMode="auto">
              <a:xfrm>
                <a:off x="3880" y="3864"/>
                <a:ext cx="41" cy="43"/>
              </a:xfrm>
              <a:custGeom>
                <a:avLst/>
                <a:gdLst>
                  <a:gd name="T0" fmla="*/ 12 w 82"/>
                  <a:gd name="T1" fmla="*/ 87 h 87"/>
                  <a:gd name="T2" fmla="*/ 22 w 82"/>
                  <a:gd name="T3" fmla="*/ 61 h 87"/>
                  <a:gd name="T4" fmla="*/ 58 w 82"/>
                  <a:gd name="T5" fmla="*/ 61 h 87"/>
                  <a:gd name="T6" fmla="*/ 68 w 82"/>
                  <a:gd name="T7" fmla="*/ 87 h 87"/>
                  <a:gd name="T8" fmla="*/ 82 w 82"/>
                  <a:gd name="T9" fmla="*/ 87 h 87"/>
                  <a:gd name="T10" fmla="*/ 46 w 82"/>
                  <a:gd name="T11" fmla="*/ 0 h 87"/>
                  <a:gd name="T12" fmla="*/ 34 w 82"/>
                  <a:gd name="T13" fmla="*/ 0 h 87"/>
                  <a:gd name="T14" fmla="*/ 0 w 82"/>
                  <a:gd name="T15" fmla="*/ 87 h 87"/>
                  <a:gd name="T16" fmla="*/ 12 w 82"/>
                  <a:gd name="T17" fmla="*/ 87 h 87"/>
                  <a:gd name="T18" fmla="*/ 12 w 82"/>
                  <a:gd name="T19" fmla="*/ 87 h 87"/>
                  <a:gd name="T20" fmla="*/ 34 w 82"/>
                  <a:gd name="T21" fmla="*/ 26 h 87"/>
                  <a:gd name="T22" fmla="*/ 34 w 82"/>
                  <a:gd name="T23" fmla="*/ 26 h 87"/>
                  <a:gd name="T24" fmla="*/ 39 w 82"/>
                  <a:gd name="T25" fmla="*/ 9 h 87"/>
                  <a:gd name="T26" fmla="*/ 39 w 82"/>
                  <a:gd name="T27" fmla="*/ 9 h 87"/>
                  <a:gd name="T28" fmla="*/ 46 w 82"/>
                  <a:gd name="T29" fmla="*/ 27 h 87"/>
                  <a:gd name="T30" fmla="*/ 54 w 82"/>
                  <a:gd name="T31" fmla="*/ 51 h 87"/>
                  <a:gd name="T32" fmla="*/ 25 w 82"/>
                  <a:gd name="T33" fmla="*/ 51 h 87"/>
                  <a:gd name="T34" fmla="*/ 34 w 82"/>
                  <a:gd name="T35" fmla="*/ 26 h 87"/>
                  <a:gd name="T36" fmla="*/ 34 w 82"/>
                  <a:gd name="T37"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7">
                    <a:moveTo>
                      <a:pt x="12" y="87"/>
                    </a:moveTo>
                    <a:lnTo>
                      <a:pt x="22" y="61"/>
                    </a:lnTo>
                    <a:lnTo>
                      <a:pt x="58" y="61"/>
                    </a:lnTo>
                    <a:lnTo>
                      <a:pt x="68" y="87"/>
                    </a:lnTo>
                    <a:lnTo>
                      <a:pt x="82" y="87"/>
                    </a:lnTo>
                    <a:lnTo>
                      <a:pt x="46" y="0"/>
                    </a:lnTo>
                    <a:lnTo>
                      <a:pt x="34" y="0"/>
                    </a:lnTo>
                    <a:lnTo>
                      <a:pt x="0" y="87"/>
                    </a:lnTo>
                    <a:lnTo>
                      <a:pt x="12" y="87"/>
                    </a:lnTo>
                    <a:lnTo>
                      <a:pt x="12" y="87"/>
                    </a:lnTo>
                    <a:close/>
                    <a:moveTo>
                      <a:pt x="34" y="26"/>
                    </a:moveTo>
                    <a:lnTo>
                      <a:pt x="34" y="26"/>
                    </a:lnTo>
                    <a:lnTo>
                      <a:pt x="39" y="9"/>
                    </a:lnTo>
                    <a:lnTo>
                      <a:pt x="39" y="9"/>
                    </a:lnTo>
                    <a:lnTo>
                      <a:pt x="46" y="27"/>
                    </a:lnTo>
                    <a:lnTo>
                      <a:pt x="54" y="51"/>
                    </a:lnTo>
                    <a:lnTo>
                      <a:pt x="25" y="51"/>
                    </a:lnTo>
                    <a:lnTo>
                      <a:pt x="34" y="26"/>
                    </a:lnTo>
                    <a:lnTo>
                      <a:pt x="34" y="26"/>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5" name="Freeform 549">
                <a:extLst>
                  <a:ext uri="{FF2B5EF4-FFF2-40B4-BE49-F238E27FC236}">
                    <a16:creationId xmlns:a16="http://schemas.microsoft.com/office/drawing/2014/main" id="{7300280D-167C-69C0-3D15-96D7C0D3F4BB}"/>
                  </a:ext>
                </a:extLst>
              </p:cNvPr>
              <p:cNvSpPr>
                <a:spLocks/>
              </p:cNvSpPr>
              <p:nvPr/>
            </p:nvSpPr>
            <p:spPr bwMode="auto">
              <a:xfrm>
                <a:off x="3926" y="3864"/>
                <a:ext cx="30" cy="43"/>
              </a:xfrm>
              <a:custGeom>
                <a:avLst/>
                <a:gdLst>
                  <a:gd name="T0" fmla="*/ 12 w 59"/>
                  <a:gd name="T1" fmla="*/ 87 h 87"/>
                  <a:gd name="T2" fmla="*/ 12 w 59"/>
                  <a:gd name="T3" fmla="*/ 48 h 87"/>
                  <a:gd name="T4" fmla="*/ 53 w 59"/>
                  <a:gd name="T5" fmla="*/ 48 h 87"/>
                  <a:gd name="T6" fmla="*/ 53 w 59"/>
                  <a:gd name="T7" fmla="*/ 38 h 87"/>
                  <a:gd name="T8" fmla="*/ 12 w 59"/>
                  <a:gd name="T9" fmla="*/ 38 h 87"/>
                  <a:gd name="T10" fmla="*/ 12 w 59"/>
                  <a:gd name="T11" fmla="*/ 10 h 87"/>
                  <a:gd name="T12" fmla="*/ 59 w 59"/>
                  <a:gd name="T13" fmla="*/ 10 h 87"/>
                  <a:gd name="T14" fmla="*/ 59 w 59"/>
                  <a:gd name="T15" fmla="*/ 0 h 87"/>
                  <a:gd name="T16" fmla="*/ 0 w 59"/>
                  <a:gd name="T17" fmla="*/ 0 h 87"/>
                  <a:gd name="T18" fmla="*/ 0 w 59"/>
                  <a:gd name="T19" fmla="*/ 87 h 87"/>
                  <a:gd name="T20" fmla="*/ 12 w 59"/>
                  <a:gd name="T21" fmla="*/ 87 h 87"/>
                  <a:gd name="T22" fmla="*/ 12 w 59"/>
                  <a:gd name="T2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7">
                    <a:moveTo>
                      <a:pt x="12" y="87"/>
                    </a:moveTo>
                    <a:lnTo>
                      <a:pt x="12" y="48"/>
                    </a:lnTo>
                    <a:lnTo>
                      <a:pt x="53" y="48"/>
                    </a:lnTo>
                    <a:lnTo>
                      <a:pt x="53" y="38"/>
                    </a:lnTo>
                    <a:lnTo>
                      <a:pt x="12" y="38"/>
                    </a:lnTo>
                    <a:lnTo>
                      <a:pt x="12" y="10"/>
                    </a:lnTo>
                    <a:lnTo>
                      <a:pt x="59" y="10"/>
                    </a:lnTo>
                    <a:lnTo>
                      <a:pt x="59" y="0"/>
                    </a:lnTo>
                    <a:lnTo>
                      <a:pt x="0" y="0"/>
                    </a:lnTo>
                    <a:lnTo>
                      <a:pt x="0" y="87"/>
                    </a:lnTo>
                    <a:lnTo>
                      <a:pt x="12" y="87"/>
                    </a:lnTo>
                    <a:lnTo>
                      <a:pt x="12" y="8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6" name="Freeform 550">
                <a:extLst>
                  <a:ext uri="{FF2B5EF4-FFF2-40B4-BE49-F238E27FC236}">
                    <a16:creationId xmlns:a16="http://schemas.microsoft.com/office/drawing/2014/main" id="{0B734E8F-34AF-B364-1F1C-A5A1CB2A6C7B}"/>
                  </a:ext>
                </a:extLst>
              </p:cNvPr>
              <p:cNvSpPr>
                <a:spLocks noEditPoints="1"/>
              </p:cNvSpPr>
              <p:nvPr/>
            </p:nvSpPr>
            <p:spPr bwMode="auto">
              <a:xfrm>
                <a:off x="3978" y="3867"/>
                <a:ext cx="29" cy="37"/>
              </a:xfrm>
              <a:custGeom>
                <a:avLst/>
                <a:gdLst>
                  <a:gd name="T0" fmla="*/ 58 w 58"/>
                  <a:gd name="T1" fmla="*/ 25 h 73"/>
                  <a:gd name="T2" fmla="*/ 0 w 58"/>
                  <a:gd name="T3" fmla="*/ 0 h 73"/>
                  <a:gd name="T4" fmla="*/ 0 w 58"/>
                  <a:gd name="T5" fmla="*/ 10 h 73"/>
                  <a:gd name="T6" fmla="*/ 46 w 58"/>
                  <a:gd name="T7" fmla="*/ 31 h 73"/>
                  <a:gd name="T8" fmla="*/ 0 w 58"/>
                  <a:gd name="T9" fmla="*/ 49 h 73"/>
                  <a:gd name="T10" fmla="*/ 0 w 58"/>
                  <a:gd name="T11" fmla="*/ 59 h 73"/>
                  <a:gd name="T12" fmla="*/ 58 w 58"/>
                  <a:gd name="T13" fmla="*/ 34 h 73"/>
                  <a:gd name="T14" fmla="*/ 58 w 58"/>
                  <a:gd name="T15" fmla="*/ 25 h 73"/>
                  <a:gd name="T16" fmla="*/ 58 w 58"/>
                  <a:gd name="T17" fmla="*/ 25 h 73"/>
                  <a:gd name="T18" fmla="*/ 58 w 58"/>
                  <a:gd name="T19" fmla="*/ 65 h 73"/>
                  <a:gd name="T20" fmla="*/ 0 w 58"/>
                  <a:gd name="T21" fmla="*/ 65 h 73"/>
                  <a:gd name="T22" fmla="*/ 0 w 58"/>
                  <a:gd name="T23" fmla="*/ 73 h 73"/>
                  <a:gd name="T24" fmla="*/ 58 w 58"/>
                  <a:gd name="T25" fmla="*/ 73 h 73"/>
                  <a:gd name="T26" fmla="*/ 58 w 58"/>
                  <a:gd name="T27" fmla="*/ 65 h 73"/>
                  <a:gd name="T28" fmla="*/ 58 w 58"/>
                  <a:gd name="T2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73">
                    <a:moveTo>
                      <a:pt x="58" y="25"/>
                    </a:moveTo>
                    <a:lnTo>
                      <a:pt x="0" y="0"/>
                    </a:lnTo>
                    <a:lnTo>
                      <a:pt x="0" y="10"/>
                    </a:lnTo>
                    <a:lnTo>
                      <a:pt x="46" y="31"/>
                    </a:lnTo>
                    <a:lnTo>
                      <a:pt x="0" y="49"/>
                    </a:lnTo>
                    <a:lnTo>
                      <a:pt x="0" y="59"/>
                    </a:lnTo>
                    <a:lnTo>
                      <a:pt x="58" y="34"/>
                    </a:lnTo>
                    <a:lnTo>
                      <a:pt x="58" y="25"/>
                    </a:lnTo>
                    <a:lnTo>
                      <a:pt x="58" y="25"/>
                    </a:lnTo>
                    <a:close/>
                    <a:moveTo>
                      <a:pt x="58" y="65"/>
                    </a:moveTo>
                    <a:lnTo>
                      <a:pt x="0" y="65"/>
                    </a:lnTo>
                    <a:lnTo>
                      <a:pt x="0" y="73"/>
                    </a:lnTo>
                    <a:lnTo>
                      <a:pt x="58" y="73"/>
                    </a:lnTo>
                    <a:lnTo>
                      <a:pt x="58" y="65"/>
                    </a:lnTo>
                    <a:lnTo>
                      <a:pt x="58" y="65"/>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7" name="Freeform 551">
                <a:extLst>
                  <a:ext uri="{FF2B5EF4-FFF2-40B4-BE49-F238E27FC236}">
                    <a16:creationId xmlns:a16="http://schemas.microsoft.com/office/drawing/2014/main" id="{FBDF956B-EBF4-A16B-B622-3FF4DAF464E3}"/>
                  </a:ext>
                </a:extLst>
              </p:cNvPr>
              <p:cNvSpPr>
                <a:spLocks/>
              </p:cNvSpPr>
              <p:nvPr/>
            </p:nvSpPr>
            <p:spPr bwMode="auto">
              <a:xfrm>
                <a:off x="4029" y="3864"/>
                <a:ext cx="29" cy="44"/>
              </a:xfrm>
              <a:custGeom>
                <a:avLst/>
                <a:gdLst>
                  <a:gd name="T0" fmla="*/ 8 w 58"/>
                  <a:gd name="T1" fmla="*/ 82 h 89"/>
                  <a:gd name="T2" fmla="*/ 8 w 58"/>
                  <a:gd name="T3" fmla="*/ 82 h 89"/>
                  <a:gd name="T4" fmla="*/ 17 w 58"/>
                  <a:gd name="T5" fmla="*/ 87 h 89"/>
                  <a:gd name="T6" fmla="*/ 27 w 58"/>
                  <a:gd name="T7" fmla="*/ 89 h 89"/>
                  <a:gd name="T8" fmla="*/ 27 w 58"/>
                  <a:gd name="T9" fmla="*/ 89 h 89"/>
                  <a:gd name="T10" fmla="*/ 34 w 58"/>
                  <a:gd name="T11" fmla="*/ 89 h 89"/>
                  <a:gd name="T12" fmla="*/ 41 w 58"/>
                  <a:gd name="T13" fmla="*/ 87 h 89"/>
                  <a:gd name="T14" fmla="*/ 46 w 58"/>
                  <a:gd name="T15" fmla="*/ 84 h 89"/>
                  <a:gd name="T16" fmla="*/ 51 w 58"/>
                  <a:gd name="T17" fmla="*/ 78 h 89"/>
                  <a:gd name="T18" fmla="*/ 51 w 58"/>
                  <a:gd name="T19" fmla="*/ 78 h 89"/>
                  <a:gd name="T20" fmla="*/ 56 w 58"/>
                  <a:gd name="T21" fmla="*/ 68 h 89"/>
                  <a:gd name="T22" fmla="*/ 58 w 58"/>
                  <a:gd name="T23" fmla="*/ 58 h 89"/>
                  <a:gd name="T24" fmla="*/ 58 w 58"/>
                  <a:gd name="T25" fmla="*/ 58 h 89"/>
                  <a:gd name="T26" fmla="*/ 56 w 58"/>
                  <a:gd name="T27" fmla="*/ 51 h 89"/>
                  <a:gd name="T28" fmla="*/ 56 w 58"/>
                  <a:gd name="T29" fmla="*/ 46 h 89"/>
                  <a:gd name="T30" fmla="*/ 53 w 58"/>
                  <a:gd name="T31" fmla="*/ 41 h 89"/>
                  <a:gd name="T32" fmla="*/ 49 w 58"/>
                  <a:gd name="T33" fmla="*/ 38 h 89"/>
                  <a:gd name="T34" fmla="*/ 49 w 58"/>
                  <a:gd name="T35" fmla="*/ 38 h 89"/>
                  <a:gd name="T36" fmla="*/ 46 w 58"/>
                  <a:gd name="T37" fmla="*/ 34 h 89"/>
                  <a:gd name="T38" fmla="*/ 41 w 58"/>
                  <a:gd name="T39" fmla="*/ 31 h 89"/>
                  <a:gd name="T40" fmla="*/ 36 w 58"/>
                  <a:gd name="T41" fmla="*/ 29 h 89"/>
                  <a:gd name="T42" fmla="*/ 31 w 58"/>
                  <a:gd name="T43" fmla="*/ 29 h 89"/>
                  <a:gd name="T44" fmla="*/ 31 w 58"/>
                  <a:gd name="T45" fmla="*/ 29 h 89"/>
                  <a:gd name="T46" fmla="*/ 22 w 58"/>
                  <a:gd name="T47" fmla="*/ 31 h 89"/>
                  <a:gd name="T48" fmla="*/ 14 w 58"/>
                  <a:gd name="T49" fmla="*/ 34 h 89"/>
                  <a:gd name="T50" fmla="*/ 19 w 58"/>
                  <a:gd name="T51" fmla="*/ 10 h 89"/>
                  <a:gd name="T52" fmla="*/ 53 w 58"/>
                  <a:gd name="T53" fmla="*/ 10 h 89"/>
                  <a:gd name="T54" fmla="*/ 53 w 58"/>
                  <a:gd name="T55" fmla="*/ 0 h 89"/>
                  <a:gd name="T56" fmla="*/ 10 w 58"/>
                  <a:gd name="T57" fmla="*/ 0 h 89"/>
                  <a:gd name="T58" fmla="*/ 2 w 58"/>
                  <a:gd name="T59" fmla="*/ 46 h 89"/>
                  <a:gd name="T60" fmla="*/ 12 w 58"/>
                  <a:gd name="T61" fmla="*/ 48 h 89"/>
                  <a:gd name="T62" fmla="*/ 12 w 58"/>
                  <a:gd name="T63" fmla="*/ 48 h 89"/>
                  <a:gd name="T64" fmla="*/ 14 w 58"/>
                  <a:gd name="T65" fmla="*/ 44 h 89"/>
                  <a:gd name="T66" fmla="*/ 17 w 58"/>
                  <a:gd name="T67" fmla="*/ 41 h 89"/>
                  <a:gd name="T68" fmla="*/ 17 w 58"/>
                  <a:gd name="T69" fmla="*/ 41 h 89"/>
                  <a:gd name="T70" fmla="*/ 22 w 58"/>
                  <a:gd name="T71" fmla="*/ 39 h 89"/>
                  <a:gd name="T72" fmla="*/ 27 w 58"/>
                  <a:gd name="T73" fmla="*/ 39 h 89"/>
                  <a:gd name="T74" fmla="*/ 27 w 58"/>
                  <a:gd name="T75" fmla="*/ 39 h 89"/>
                  <a:gd name="T76" fmla="*/ 34 w 58"/>
                  <a:gd name="T77" fmla="*/ 39 h 89"/>
                  <a:gd name="T78" fmla="*/ 41 w 58"/>
                  <a:gd name="T79" fmla="*/ 44 h 89"/>
                  <a:gd name="T80" fmla="*/ 41 w 58"/>
                  <a:gd name="T81" fmla="*/ 44 h 89"/>
                  <a:gd name="T82" fmla="*/ 44 w 58"/>
                  <a:gd name="T83" fmla="*/ 49 h 89"/>
                  <a:gd name="T84" fmla="*/ 46 w 58"/>
                  <a:gd name="T85" fmla="*/ 58 h 89"/>
                  <a:gd name="T86" fmla="*/ 46 w 58"/>
                  <a:gd name="T87" fmla="*/ 58 h 89"/>
                  <a:gd name="T88" fmla="*/ 44 w 58"/>
                  <a:gd name="T89" fmla="*/ 66 h 89"/>
                  <a:gd name="T90" fmla="*/ 41 w 58"/>
                  <a:gd name="T91" fmla="*/ 73 h 89"/>
                  <a:gd name="T92" fmla="*/ 41 w 58"/>
                  <a:gd name="T93" fmla="*/ 73 h 89"/>
                  <a:gd name="T94" fmla="*/ 34 w 58"/>
                  <a:gd name="T95" fmla="*/ 78 h 89"/>
                  <a:gd name="T96" fmla="*/ 27 w 58"/>
                  <a:gd name="T97" fmla="*/ 80 h 89"/>
                  <a:gd name="T98" fmla="*/ 27 w 58"/>
                  <a:gd name="T99" fmla="*/ 80 h 89"/>
                  <a:gd name="T100" fmla="*/ 22 w 58"/>
                  <a:gd name="T101" fmla="*/ 78 h 89"/>
                  <a:gd name="T102" fmla="*/ 17 w 58"/>
                  <a:gd name="T103" fmla="*/ 75 h 89"/>
                  <a:gd name="T104" fmla="*/ 17 w 58"/>
                  <a:gd name="T105" fmla="*/ 75 h 89"/>
                  <a:gd name="T106" fmla="*/ 12 w 58"/>
                  <a:gd name="T107" fmla="*/ 70 h 89"/>
                  <a:gd name="T108" fmla="*/ 10 w 58"/>
                  <a:gd name="T109" fmla="*/ 63 h 89"/>
                  <a:gd name="T110" fmla="*/ 0 w 58"/>
                  <a:gd name="T111" fmla="*/ 65 h 89"/>
                  <a:gd name="T112" fmla="*/ 0 w 58"/>
                  <a:gd name="T113" fmla="*/ 65 h 89"/>
                  <a:gd name="T114" fmla="*/ 2 w 58"/>
                  <a:gd name="T115" fmla="*/ 75 h 89"/>
                  <a:gd name="T116" fmla="*/ 8 w 58"/>
                  <a:gd name="T117" fmla="*/ 82 h 89"/>
                  <a:gd name="T118" fmla="*/ 8 w 58"/>
                  <a:gd name="T11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9">
                    <a:moveTo>
                      <a:pt x="8" y="82"/>
                    </a:moveTo>
                    <a:lnTo>
                      <a:pt x="8" y="82"/>
                    </a:lnTo>
                    <a:lnTo>
                      <a:pt x="17" y="87"/>
                    </a:lnTo>
                    <a:lnTo>
                      <a:pt x="27" y="89"/>
                    </a:lnTo>
                    <a:lnTo>
                      <a:pt x="27" y="89"/>
                    </a:lnTo>
                    <a:lnTo>
                      <a:pt x="34" y="89"/>
                    </a:lnTo>
                    <a:lnTo>
                      <a:pt x="41" y="87"/>
                    </a:lnTo>
                    <a:lnTo>
                      <a:pt x="46" y="84"/>
                    </a:lnTo>
                    <a:lnTo>
                      <a:pt x="51" y="78"/>
                    </a:lnTo>
                    <a:lnTo>
                      <a:pt x="51" y="78"/>
                    </a:lnTo>
                    <a:lnTo>
                      <a:pt x="56" y="68"/>
                    </a:lnTo>
                    <a:lnTo>
                      <a:pt x="58" y="58"/>
                    </a:lnTo>
                    <a:lnTo>
                      <a:pt x="58" y="58"/>
                    </a:lnTo>
                    <a:lnTo>
                      <a:pt x="56" y="51"/>
                    </a:lnTo>
                    <a:lnTo>
                      <a:pt x="56" y="46"/>
                    </a:lnTo>
                    <a:lnTo>
                      <a:pt x="53" y="41"/>
                    </a:lnTo>
                    <a:lnTo>
                      <a:pt x="49" y="38"/>
                    </a:lnTo>
                    <a:lnTo>
                      <a:pt x="49" y="38"/>
                    </a:lnTo>
                    <a:lnTo>
                      <a:pt x="46" y="34"/>
                    </a:lnTo>
                    <a:lnTo>
                      <a:pt x="41" y="31"/>
                    </a:lnTo>
                    <a:lnTo>
                      <a:pt x="36" y="29"/>
                    </a:lnTo>
                    <a:lnTo>
                      <a:pt x="31" y="29"/>
                    </a:lnTo>
                    <a:lnTo>
                      <a:pt x="31" y="29"/>
                    </a:lnTo>
                    <a:lnTo>
                      <a:pt x="22" y="31"/>
                    </a:lnTo>
                    <a:lnTo>
                      <a:pt x="14" y="34"/>
                    </a:lnTo>
                    <a:lnTo>
                      <a:pt x="19" y="10"/>
                    </a:lnTo>
                    <a:lnTo>
                      <a:pt x="53" y="10"/>
                    </a:lnTo>
                    <a:lnTo>
                      <a:pt x="53" y="0"/>
                    </a:lnTo>
                    <a:lnTo>
                      <a:pt x="10" y="0"/>
                    </a:lnTo>
                    <a:lnTo>
                      <a:pt x="2" y="46"/>
                    </a:lnTo>
                    <a:lnTo>
                      <a:pt x="12" y="48"/>
                    </a:lnTo>
                    <a:lnTo>
                      <a:pt x="12" y="48"/>
                    </a:lnTo>
                    <a:lnTo>
                      <a:pt x="14" y="44"/>
                    </a:lnTo>
                    <a:lnTo>
                      <a:pt x="17" y="41"/>
                    </a:lnTo>
                    <a:lnTo>
                      <a:pt x="17" y="41"/>
                    </a:lnTo>
                    <a:lnTo>
                      <a:pt x="22" y="39"/>
                    </a:lnTo>
                    <a:lnTo>
                      <a:pt x="27" y="39"/>
                    </a:lnTo>
                    <a:lnTo>
                      <a:pt x="27" y="39"/>
                    </a:lnTo>
                    <a:lnTo>
                      <a:pt x="34" y="39"/>
                    </a:lnTo>
                    <a:lnTo>
                      <a:pt x="41" y="44"/>
                    </a:lnTo>
                    <a:lnTo>
                      <a:pt x="41" y="44"/>
                    </a:lnTo>
                    <a:lnTo>
                      <a:pt x="44" y="49"/>
                    </a:lnTo>
                    <a:lnTo>
                      <a:pt x="46" y="58"/>
                    </a:lnTo>
                    <a:lnTo>
                      <a:pt x="46" y="58"/>
                    </a:lnTo>
                    <a:lnTo>
                      <a:pt x="44" y="66"/>
                    </a:lnTo>
                    <a:lnTo>
                      <a:pt x="41" y="73"/>
                    </a:lnTo>
                    <a:lnTo>
                      <a:pt x="41" y="73"/>
                    </a:lnTo>
                    <a:lnTo>
                      <a:pt x="34" y="78"/>
                    </a:lnTo>
                    <a:lnTo>
                      <a:pt x="27" y="80"/>
                    </a:lnTo>
                    <a:lnTo>
                      <a:pt x="27" y="80"/>
                    </a:lnTo>
                    <a:lnTo>
                      <a:pt x="22" y="78"/>
                    </a:lnTo>
                    <a:lnTo>
                      <a:pt x="17" y="75"/>
                    </a:lnTo>
                    <a:lnTo>
                      <a:pt x="17" y="75"/>
                    </a:lnTo>
                    <a:lnTo>
                      <a:pt x="12" y="70"/>
                    </a:lnTo>
                    <a:lnTo>
                      <a:pt x="10" y="63"/>
                    </a:lnTo>
                    <a:lnTo>
                      <a:pt x="0" y="65"/>
                    </a:lnTo>
                    <a:lnTo>
                      <a:pt x="0" y="65"/>
                    </a:lnTo>
                    <a:lnTo>
                      <a:pt x="2" y="75"/>
                    </a:lnTo>
                    <a:lnTo>
                      <a:pt x="8" y="82"/>
                    </a:lnTo>
                    <a:lnTo>
                      <a:pt x="8" y="82"/>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8" name="Freeform 552">
                <a:extLst>
                  <a:ext uri="{FF2B5EF4-FFF2-40B4-BE49-F238E27FC236}">
                    <a16:creationId xmlns:a16="http://schemas.microsoft.com/office/drawing/2014/main" id="{B2D320C2-4E5C-1174-D4E2-052E8095E1BC}"/>
                  </a:ext>
                </a:extLst>
              </p:cNvPr>
              <p:cNvSpPr>
                <a:spLocks/>
              </p:cNvSpPr>
              <p:nvPr/>
            </p:nvSpPr>
            <p:spPr bwMode="auto">
              <a:xfrm>
                <a:off x="4066" y="3901"/>
                <a:ext cx="6" cy="6"/>
              </a:xfrm>
              <a:custGeom>
                <a:avLst/>
                <a:gdLst>
                  <a:gd name="T0" fmla="*/ 12 w 12"/>
                  <a:gd name="T1" fmla="*/ 12 h 12"/>
                  <a:gd name="T2" fmla="*/ 12 w 12"/>
                  <a:gd name="T3" fmla="*/ 0 h 12"/>
                  <a:gd name="T4" fmla="*/ 0 w 12"/>
                  <a:gd name="T5" fmla="*/ 0 h 12"/>
                  <a:gd name="T6" fmla="*/ 0 w 12"/>
                  <a:gd name="T7" fmla="*/ 12 h 12"/>
                  <a:gd name="T8" fmla="*/ 12 w 12"/>
                  <a:gd name="T9" fmla="*/ 12 h 12"/>
                  <a:gd name="T10" fmla="*/ 12 w 12"/>
                  <a:gd name="T11" fmla="*/ 12 h 12"/>
                </a:gdLst>
                <a:ahLst/>
                <a:cxnLst>
                  <a:cxn ang="0">
                    <a:pos x="T0" y="T1"/>
                  </a:cxn>
                  <a:cxn ang="0">
                    <a:pos x="T2" y="T3"/>
                  </a:cxn>
                  <a:cxn ang="0">
                    <a:pos x="T4" y="T5"/>
                  </a:cxn>
                  <a:cxn ang="0">
                    <a:pos x="T6" y="T7"/>
                  </a:cxn>
                  <a:cxn ang="0">
                    <a:pos x="T8" y="T9"/>
                  </a:cxn>
                  <a:cxn ang="0">
                    <a:pos x="T10" y="T11"/>
                  </a:cxn>
                </a:cxnLst>
                <a:rect l="0" t="0" r="r" b="b"/>
                <a:pathLst>
                  <a:path w="12" h="12">
                    <a:moveTo>
                      <a:pt x="12" y="12"/>
                    </a:moveTo>
                    <a:lnTo>
                      <a:pt x="12" y="0"/>
                    </a:lnTo>
                    <a:lnTo>
                      <a:pt x="0" y="0"/>
                    </a:lnTo>
                    <a:lnTo>
                      <a:pt x="0" y="12"/>
                    </a:lnTo>
                    <a:lnTo>
                      <a:pt x="12" y="12"/>
                    </a:lnTo>
                    <a:lnTo>
                      <a:pt x="12" y="12"/>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59" name="Freeform 553">
                <a:extLst>
                  <a:ext uri="{FF2B5EF4-FFF2-40B4-BE49-F238E27FC236}">
                    <a16:creationId xmlns:a16="http://schemas.microsoft.com/office/drawing/2014/main" id="{C7EB5FF3-DBB0-6617-C00A-2DD3A5B33104}"/>
                  </a:ext>
                </a:extLst>
              </p:cNvPr>
              <p:cNvSpPr>
                <a:spLocks noEditPoints="1"/>
              </p:cNvSpPr>
              <p:nvPr/>
            </p:nvSpPr>
            <p:spPr bwMode="auto">
              <a:xfrm>
                <a:off x="4078" y="3864"/>
                <a:ext cx="31" cy="43"/>
              </a:xfrm>
              <a:custGeom>
                <a:avLst/>
                <a:gdLst>
                  <a:gd name="T0" fmla="*/ 49 w 61"/>
                  <a:gd name="T1" fmla="*/ 87 h 87"/>
                  <a:gd name="T2" fmla="*/ 49 w 61"/>
                  <a:gd name="T3" fmla="*/ 66 h 87"/>
                  <a:gd name="T4" fmla="*/ 61 w 61"/>
                  <a:gd name="T5" fmla="*/ 66 h 87"/>
                  <a:gd name="T6" fmla="*/ 61 w 61"/>
                  <a:gd name="T7" fmla="*/ 56 h 87"/>
                  <a:gd name="T8" fmla="*/ 49 w 61"/>
                  <a:gd name="T9" fmla="*/ 56 h 87"/>
                  <a:gd name="T10" fmla="*/ 49 w 61"/>
                  <a:gd name="T11" fmla="*/ 0 h 87"/>
                  <a:gd name="T12" fmla="*/ 41 w 61"/>
                  <a:gd name="T13" fmla="*/ 0 h 87"/>
                  <a:gd name="T14" fmla="*/ 0 w 61"/>
                  <a:gd name="T15" fmla="*/ 56 h 87"/>
                  <a:gd name="T16" fmla="*/ 0 w 61"/>
                  <a:gd name="T17" fmla="*/ 66 h 87"/>
                  <a:gd name="T18" fmla="*/ 39 w 61"/>
                  <a:gd name="T19" fmla="*/ 66 h 87"/>
                  <a:gd name="T20" fmla="*/ 39 w 61"/>
                  <a:gd name="T21" fmla="*/ 87 h 87"/>
                  <a:gd name="T22" fmla="*/ 49 w 61"/>
                  <a:gd name="T23" fmla="*/ 87 h 87"/>
                  <a:gd name="T24" fmla="*/ 49 w 61"/>
                  <a:gd name="T25" fmla="*/ 87 h 87"/>
                  <a:gd name="T26" fmla="*/ 12 w 61"/>
                  <a:gd name="T27" fmla="*/ 56 h 87"/>
                  <a:gd name="T28" fmla="*/ 39 w 61"/>
                  <a:gd name="T29" fmla="*/ 17 h 87"/>
                  <a:gd name="T30" fmla="*/ 39 w 61"/>
                  <a:gd name="T31" fmla="*/ 56 h 87"/>
                  <a:gd name="T32" fmla="*/ 12 w 61"/>
                  <a:gd name="T33" fmla="*/ 56 h 87"/>
                  <a:gd name="T34" fmla="*/ 12 w 61"/>
                  <a:gd name="T3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87">
                    <a:moveTo>
                      <a:pt x="49" y="87"/>
                    </a:moveTo>
                    <a:lnTo>
                      <a:pt x="49" y="66"/>
                    </a:lnTo>
                    <a:lnTo>
                      <a:pt x="61" y="66"/>
                    </a:lnTo>
                    <a:lnTo>
                      <a:pt x="61" y="56"/>
                    </a:lnTo>
                    <a:lnTo>
                      <a:pt x="49" y="56"/>
                    </a:lnTo>
                    <a:lnTo>
                      <a:pt x="49" y="0"/>
                    </a:lnTo>
                    <a:lnTo>
                      <a:pt x="41" y="0"/>
                    </a:lnTo>
                    <a:lnTo>
                      <a:pt x="0" y="56"/>
                    </a:lnTo>
                    <a:lnTo>
                      <a:pt x="0" y="66"/>
                    </a:lnTo>
                    <a:lnTo>
                      <a:pt x="39" y="66"/>
                    </a:lnTo>
                    <a:lnTo>
                      <a:pt x="39" y="87"/>
                    </a:lnTo>
                    <a:lnTo>
                      <a:pt x="49" y="87"/>
                    </a:lnTo>
                    <a:lnTo>
                      <a:pt x="49" y="87"/>
                    </a:lnTo>
                    <a:close/>
                    <a:moveTo>
                      <a:pt x="12" y="56"/>
                    </a:moveTo>
                    <a:lnTo>
                      <a:pt x="39" y="17"/>
                    </a:lnTo>
                    <a:lnTo>
                      <a:pt x="39" y="56"/>
                    </a:lnTo>
                    <a:lnTo>
                      <a:pt x="12" y="56"/>
                    </a:lnTo>
                    <a:lnTo>
                      <a:pt x="12" y="56"/>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0" name="Freeform 554">
                <a:extLst>
                  <a:ext uri="{FF2B5EF4-FFF2-40B4-BE49-F238E27FC236}">
                    <a16:creationId xmlns:a16="http://schemas.microsoft.com/office/drawing/2014/main" id="{3240EB84-CD75-F0F5-4430-421492A06F1D}"/>
                  </a:ext>
                </a:extLst>
              </p:cNvPr>
              <p:cNvSpPr>
                <a:spLocks noEditPoints="1"/>
              </p:cNvSpPr>
              <p:nvPr/>
            </p:nvSpPr>
            <p:spPr bwMode="auto">
              <a:xfrm>
                <a:off x="4115" y="3863"/>
                <a:ext cx="47" cy="46"/>
              </a:xfrm>
              <a:custGeom>
                <a:avLst/>
                <a:gdLst>
                  <a:gd name="T0" fmla="*/ 5 w 94"/>
                  <a:gd name="T1" fmla="*/ 41 h 92"/>
                  <a:gd name="T2" fmla="*/ 19 w 94"/>
                  <a:gd name="T3" fmla="*/ 46 h 92"/>
                  <a:gd name="T4" fmla="*/ 26 w 94"/>
                  <a:gd name="T5" fmla="*/ 45 h 92"/>
                  <a:gd name="T6" fmla="*/ 32 w 94"/>
                  <a:gd name="T7" fmla="*/ 41 h 92"/>
                  <a:gd name="T8" fmla="*/ 37 w 94"/>
                  <a:gd name="T9" fmla="*/ 22 h 92"/>
                  <a:gd name="T10" fmla="*/ 36 w 94"/>
                  <a:gd name="T11" fmla="*/ 14 h 92"/>
                  <a:gd name="T12" fmla="*/ 32 w 94"/>
                  <a:gd name="T13" fmla="*/ 5 h 92"/>
                  <a:gd name="T14" fmla="*/ 19 w 94"/>
                  <a:gd name="T15" fmla="*/ 0 h 92"/>
                  <a:gd name="T16" fmla="*/ 10 w 94"/>
                  <a:gd name="T17" fmla="*/ 2 h 92"/>
                  <a:gd name="T18" fmla="*/ 5 w 94"/>
                  <a:gd name="T19" fmla="*/ 7 h 92"/>
                  <a:gd name="T20" fmla="*/ 0 w 94"/>
                  <a:gd name="T21" fmla="*/ 22 h 92"/>
                  <a:gd name="T22" fmla="*/ 2 w 94"/>
                  <a:gd name="T23" fmla="*/ 33 h 92"/>
                  <a:gd name="T24" fmla="*/ 5 w 94"/>
                  <a:gd name="T25" fmla="*/ 41 h 92"/>
                  <a:gd name="T26" fmla="*/ 26 w 94"/>
                  <a:gd name="T27" fmla="*/ 11 h 92"/>
                  <a:gd name="T28" fmla="*/ 27 w 94"/>
                  <a:gd name="T29" fmla="*/ 22 h 92"/>
                  <a:gd name="T30" fmla="*/ 27 w 94"/>
                  <a:gd name="T31" fmla="*/ 31 h 92"/>
                  <a:gd name="T32" fmla="*/ 26 w 94"/>
                  <a:gd name="T33" fmla="*/ 36 h 92"/>
                  <a:gd name="T34" fmla="*/ 19 w 94"/>
                  <a:gd name="T35" fmla="*/ 40 h 92"/>
                  <a:gd name="T36" fmla="*/ 15 w 94"/>
                  <a:gd name="T37" fmla="*/ 38 h 92"/>
                  <a:gd name="T38" fmla="*/ 12 w 94"/>
                  <a:gd name="T39" fmla="*/ 36 h 92"/>
                  <a:gd name="T40" fmla="*/ 8 w 94"/>
                  <a:gd name="T41" fmla="*/ 24 h 92"/>
                  <a:gd name="T42" fmla="*/ 10 w 94"/>
                  <a:gd name="T43" fmla="*/ 16 h 92"/>
                  <a:gd name="T44" fmla="*/ 12 w 94"/>
                  <a:gd name="T45" fmla="*/ 11 h 92"/>
                  <a:gd name="T46" fmla="*/ 19 w 94"/>
                  <a:gd name="T47" fmla="*/ 7 h 92"/>
                  <a:gd name="T48" fmla="*/ 22 w 94"/>
                  <a:gd name="T49" fmla="*/ 9 h 92"/>
                  <a:gd name="T50" fmla="*/ 26 w 94"/>
                  <a:gd name="T51" fmla="*/ 11 h 92"/>
                  <a:gd name="T52" fmla="*/ 75 w 94"/>
                  <a:gd name="T53" fmla="*/ 0 h 92"/>
                  <a:gd name="T54" fmla="*/ 19 w 94"/>
                  <a:gd name="T55" fmla="*/ 92 h 92"/>
                  <a:gd name="T56" fmla="*/ 27 w 94"/>
                  <a:gd name="T57" fmla="*/ 92 h 92"/>
                  <a:gd name="T58" fmla="*/ 61 w 94"/>
                  <a:gd name="T59" fmla="*/ 87 h 92"/>
                  <a:gd name="T60" fmla="*/ 75 w 94"/>
                  <a:gd name="T61" fmla="*/ 92 h 92"/>
                  <a:gd name="T62" fmla="*/ 82 w 94"/>
                  <a:gd name="T63" fmla="*/ 91 h 92"/>
                  <a:gd name="T64" fmla="*/ 89 w 94"/>
                  <a:gd name="T65" fmla="*/ 87 h 92"/>
                  <a:gd name="T66" fmla="*/ 94 w 94"/>
                  <a:gd name="T67" fmla="*/ 70 h 92"/>
                  <a:gd name="T68" fmla="*/ 92 w 94"/>
                  <a:gd name="T69" fmla="*/ 60 h 92"/>
                  <a:gd name="T70" fmla="*/ 89 w 94"/>
                  <a:gd name="T71" fmla="*/ 51 h 92"/>
                  <a:gd name="T72" fmla="*/ 75 w 94"/>
                  <a:gd name="T73" fmla="*/ 46 h 92"/>
                  <a:gd name="T74" fmla="*/ 66 w 94"/>
                  <a:gd name="T75" fmla="*/ 48 h 92"/>
                  <a:gd name="T76" fmla="*/ 61 w 94"/>
                  <a:gd name="T77" fmla="*/ 53 h 92"/>
                  <a:gd name="T78" fmla="*/ 56 w 94"/>
                  <a:gd name="T79" fmla="*/ 68 h 92"/>
                  <a:gd name="T80" fmla="*/ 58 w 94"/>
                  <a:gd name="T81" fmla="*/ 79 h 92"/>
                  <a:gd name="T82" fmla="*/ 61 w 94"/>
                  <a:gd name="T83" fmla="*/ 87 h 92"/>
                  <a:gd name="T84" fmla="*/ 82 w 94"/>
                  <a:gd name="T85" fmla="*/ 57 h 92"/>
                  <a:gd name="T86" fmla="*/ 85 w 94"/>
                  <a:gd name="T87" fmla="*/ 68 h 92"/>
                  <a:gd name="T88" fmla="*/ 83 w 94"/>
                  <a:gd name="T89" fmla="*/ 77 h 92"/>
                  <a:gd name="T90" fmla="*/ 82 w 94"/>
                  <a:gd name="T91" fmla="*/ 82 h 92"/>
                  <a:gd name="T92" fmla="*/ 75 w 94"/>
                  <a:gd name="T93" fmla="*/ 86 h 92"/>
                  <a:gd name="T94" fmla="*/ 72 w 94"/>
                  <a:gd name="T95" fmla="*/ 84 h 92"/>
                  <a:gd name="T96" fmla="*/ 68 w 94"/>
                  <a:gd name="T97" fmla="*/ 82 h 92"/>
                  <a:gd name="T98" fmla="*/ 66 w 94"/>
                  <a:gd name="T99" fmla="*/ 70 h 92"/>
                  <a:gd name="T100" fmla="*/ 66 w 94"/>
                  <a:gd name="T101" fmla="*/ 62 h 92"/>
                  <a:gd name="T102" fmla="*/ 68 w 94"/>
                  <a:gd name="T103" fmla="*/ 57 h 92"/>
                  <a:gd name="T104" fmla="*/ 75 w 94"/>
                  <a:gd name="T105" fmla="*/ 53 h 92"/>
                  <a:gd name="T106" fmla="*/ 78 w 94"/>
                  <a:gd name="T107" fmla="*/ 55 h 92"/>
                  <a:gd name="T108" fmla="*/ 82 w 94"/>
                  <a:gd name="T10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92">
                    <a:moveTo>
                      <a:pt x="5" y="41"/>
                    </a:moveTo>
                    <a:lnTo>
                      <a:pt x="5" y="41"/>
                    </a:lnTo>
                    <a:lnTo>
                      <a:pt x="10" y="45"/>
                    </a:lnTo>
                    <a:lnTo>
                      <a:pt x="19" y="46"/>
                    </a:lnTo>
                    <a:lnTo>
                      <a:pt x="19" y="46"/>
                    </a:lnTo>
                    <a:lnTo>
                      <a:pt x="26" y="45"/>
                    </a:lnTo>
                    <a:lnTo>
                      <a:pt x="32" y="41"/>
                    </a:lnTo>
                    <a:lnTo>
                      <a:pt x="32" y="41"/>
                    </a:lnTo>
                    <a:lnTo>
                      <a:pt x="36" y="33"/>
                    </a:lnTo>
                    <a:lnTo>
                      <a:pt x="37" y="22"/>
                    </a:lnTo>
                    <a:lnTo>
                      <a:pt x="37" y="22"/>
                    </a:lnTo>
                    <a:lnTo>
                      <a:pt x="36" y="14"/>
                    </a:lnTo>
                    <a:lnTo>
                      <a:pt x="32" y="5"/>
                    </a:lnTo>
                    <a:lnTo>
                      <a:pt x="32" y="5"/>
                    </a:lnTo>
                    <a:lnTo>
                      <a:pt x="26" y="2"/>
                    </a:lnTo>
                    <a:lnTo>
                      <a:pt x="19" y="0"/>
                    </a:lnTo>
                    <a:lnTo>
                      <a:pt x="19" y="0"/>
                    </a:lnTo>
                    <a:lnTo>
                      <a:pt x="10" y="2"/>
                    </a:lnTo>
                    <a:lnTo>
                      <a:pt x="5" y="7"/>
                    </a:lnTo>
                    <a:lnTo>
                      <a:pt x="5" y="7"/>
                    </a:lnTo>
                    <a:lnTo>
                      <a:pt x="2" y="14"/>
                    </a:lnTo>
                    <a:lnTo>
                      <a:pt x="0" y="22"/>
                    </a:lnTo>
                    <a:lnTo>
                      <a:pt x="0" y="22"/>
                    </a:lnTo>
                    <a:lnTo>
                      <a:pt x="2" y="33"/>
                    </a:lnTo>
                    <a:lnTo>
                      <a:pt x="5" y="41"/>
                    </a:lnTo>
                    <a:lnTo>
                      <a:pt x="5" y="41"/>
                    </a:lnTo>
                    <a:close/>
                    <a:moveTo>
                      <a:pt x="26" y="11"/>
                    </a:moveTo>
                    <a:lnTo>
                      <a:pt x="26" y="11"/>
                    </a:lnTo>
                    <a:lnTo>
                      <a:pt x="27" y="16"/>
                    </a:lnTo>
                    <a:lnTo>
                      <a:pt x="27" y="22"/>
                    </a:lnTo>
                    <a:lnTo>
                      <a:pt x="27" y="22"/>
                    </a:lnTo>
                    <a:lnTo>
                      <a:pt x="27" y="31"/>
                    </a:lnTo>
                    <a:lnTo>
                      <a:pt x="26" y="36"/>
                    </a:lnTo>
                    <a:lnTo>
                      <a:pt x="26" y="36"/>
                    </a:lnTo>
                    <a:lnTo>
                      <a:pt x="22" y="38"/>
                    </a:lnTo>
                    <a:lnTo>
                      <a:pt x="19" y="40"/>
                    </a:lnTo>
                    <a:lnTo>
                      <a:pt x="19" y="40"/>
                    </a:lnTo>
                    <a:lnTo>
                      <a:pt x="15" y="38"/>
                    </a:lnTo>
                    <a:lnTo>
                      <a:pt x="12" y="36"/>
                    </a:lnTo>
                    <a:lnTo>
                      <a:pt x="12" y="36"/>
                    </a:lnTo>
                    <a:lnTo>
                      <a:pt x="10" y="31"/>
                    </a:lnTo>
                    <a:lnTo>
                      <a:pt x="8" y="24"/>
                    </a:lnTo>
                    <a:lnTo>
                      <a:pt x="8" y="24"/>
                    </a:lnTo>
                    <a:lnTo>
                      <a:pt x="10" y="16"/>
                    </a:lnTo>
                    <a:lnTo>
                      <a:pt x="12" y="11"/>
                    </a:lnTo>
                    <a:lnTo>
                      <a:pt x="12" y="11"/>
                    </a:lnTo>
                    <a:lnTo>
                      <a:pt x="15" y="9"/>
                    </a:lnTo>
                    <a:lnTo>
                      <a:pt x="19" y="7"/>
                    </a:lnTo>
                    <a:lnTo>
                      <a:pt x="19" y="7"/>
                    </a:lnTo>
                    <a:lnTo>
                      <a:pt x="22" y="9"/>
                    </a:lnTo>
                    <a:lnTo>
                      <a:pt x="26" y="11"/>
                    </a:lnTo>
                    <a:lnTo>
                      <a:pt x="26" y="11"/>
                    </a:lnTo>
                    <a:close/>
                    <a:moveTo>
                      <a:pt x="27" y="92"/>
                    </a:moveTo>
                    <a:lnTo>
                      <a:pt x="75" y="0"/>
                    </a:lnTo>
                    <a:lnTo>
                      <a:pt x="66" y="0"/>
                    </a:lnTo>
                    <a:lnTo>
                      <a:pt x="19" y="92"/>
                    </a:lnTo>
                    <a:lnTo>
                      <a:pt x="27" y="92"/>
                    </a:lnTo>
                    <a:lnTo>
                      <a:pt x="27" y="92"/>
                    </a:lnTo>
                    <a:close/>
                    <a:moveTo>
                      <a:pt x="61" y="87"/>
                    </a:moveTo>
                    <a:lnTo>
                      <a:pt x="61" y="87"/>
                    </a:lnTo>
                    <a:lnTo>
                      <a:pt x="68" y="91"/>
                    </a:lnTo>
                    <a:lnTo>
                      <a:pt x="75" y="92"/>
                    </a:lnTo>
                    <a:lnTo>
                      <a:pt x="75" y="92"/>
                    </a:lnTo>
                    <a:lnTo>
                      <a:pt x="82" y="91"/>
                    </a:lnTo>
                    <a:lnTo>
                      <a:pt x="89" y="87"/>
                    </a:lnTo>
                    <a:lnTo>
                      <a:pt x="89" y="87"/>
                    </a:lnTo>
                    <a:lnTo>
                      <a:pt x="92" y="79"/>
                    </a:lnTo>
                    <a:lnTo>
                      <a:pt x="94" y="70"/>
                    </a:lnTo>
                    <a:lnTo>
                      <a:pt x="94" y="70"/>
                    </a:lnTo>
                    <a:lnTo>
                      <a:pt x="92" y="60"/>
                    </a:lnTo>
                    <a:lnTo>
                      <a:pt x="89" y="51"/>
                    </a:lnTo>
                    <a:lnTo>
                      <a:pt x="89" y="51"/>
                    </a:lnTo>
                    <a:lnTo>
                      <a:pt x="82" y="48"/>
                    </a:lnTo>
                    <a:lnTo>
                      <a:pt x="75" y="46"/>
                    </a:lnTo>
                    <a:lnTo>
                      <a:pt x="75" y="46"/>
                    </a:lnTo>
                    <a:lnTo>
                      <a:pt x="66" y="48"/>
                    </a:lnTo>
                    <a:lnTo>
                      <a:pt x="61" y="53"/>
                    </a:lnTo>
                    <a:lnTo>
                      <a:pt x="61" y="53"/>
                    </a:lnTo>
                    <a:lnTo>
                      <a:pt x="58" y="60"/>
                    </a:lnTo>
                    <a:lnTo>
                      <a:pt x="56" y="68"/>
                    </a:lnTo>
                    <a:lnTo>
                      <a:pt x="56" y="68"/>
                    </a:lnTo>
                    <a:lnTo>
                      <a:pt x="58" y="79"/>
                    </a:lnTo>
                    <a:lnTo>
                      <a:pt x="61" y="87"/>
                    </a:lnTo>
                    <a:lnTo>
                      <a:pt x="61" y="87"/>
                    </a:lnTo>
                    <a:close/>
                    <a:moveTo>
                      <a:pt x="82" y="57"/>
                    </a:moveTo>
                    <a:lnTo>
                      <a:pt x="82" y="57"/>
                    </a:lnTo>
                    <a:lnTo>
                      <a:pt x="83" y="62"/>
                    </a:lnTo>
                    <a:lnTo>
                      <a:pt x="85" y="68"/>
                    </a:lnTo>
                    <a:lnTo>
                      <a:pt x="85" y="68"/>
                    </a:lnTo>
                    <a:lnTo>
                      <a:pt x="83" y="77"/>
                    </a:lnTo>
                    <a:lnTo>
                      <a:pt x="82" y="82"/>
                    </a:lnTo>
                    <a:lnTo>
                      <a:pt x="82" y="82"/>
                    </a:lnTo>
                    <a:lnTo>
                      <a:pt x="78" y="84"/>
                    </a:lnTo>
                    <a:lnTo>
                      <a:pt x="75" y="86"/>
                    </a:lnTo>
                    <a:lnTo>
                      <a:pt x="75" y="86"/>
                    </a:lnTo>
                    <a:lnTo>
                      <a:pt x="72" y="84"/>
                    </a:lnTo>
                    <a:lnTo>
                      <a:pt x="68" y="82"/>
                    </a:lnTo>
                    <a:lnTo>
                      <a:pt x="68" y="82"/>
                    </a:lnTo>
                    <a:lnTo>
                      <a:pt x="66" y="77"/>
                    </a:lnTo>
                    <a:lnTo>
                      <a:pt x="66" y="70"/>
                    </a:lnTo>
                    <a:lnTo>
                      <a:pt x="66" y="70"/>
                    </a:lnTo>
                    <a:lnTo>
                      <a:pt x="66" y="62"/>
                    </a:lnTo>
                    <a:lnTo>
                      <a:pt x="68" y="57"/>
                    </a:lnTo>
                    <a:lnTo>
                      <a:pt x="68" y="57"/>
                    </a:lnTo>
                    <a:lnTo>
                      <a:pt x="72" y="55"/>
                    </a:lnTo>
                    <a:lnTo>
                      <a:pt x="75" y="53"/>
                    </a:lnTo>
                    <a:lnTo>
                      <a:pt x="75" y="53"/>
                    </a:lnTo>
                    <a:lnTo>
                      <a:pt x="78" y="55"/>
                    </a:lnTo>
                    <a:lnTo>
                      <a:pt x="82" y="57"/>
                    </a:lnTo>
                    <a:lnTo>
                      <a:pt x="82" y="5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1" name="Rectangle 555">
                <a:extLst>
                  <a:ext uri="{FF2B5EF4-FFF2-40B4-BE49-F238E27FC236}">
                    <a16:creationId xmlns:a16="http://schemas.microsoft.com/office/drawing/2014/main" id="{26101D68-1EA1-4395-CAEA-98919CDB0B64}"/>
                  </a:ext>
                </a:extLst>
              </p:cNvPr>
              <p:cNvSpPr>
                <a:spLocks noChangeArrowheads="1"/>
              </p:cNvSpPr>
              <p:nvPr/>
            </p:nvSpPr>
            <p:spPr bwMode="auto">
              <a:xfrm>
                <a:off x="3685" y="3924"/>
                <a:ext cx="53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err="1">
                    <a:ln>
                      <a:noFill/>
                    </a:ln>
                    <a:solidFill>
                      <a:srgbClr val="0064A8"/>
                    </a:solidFill>
                    <a:effectLst/>
                    <a:uLnTx/>
                    <a:uFillTx/>
                    <a:latin typeface="Arial" panose="020B0604020202020204" pitchFamily="34" charset="0"/>
                    <a:ea typeface="+mn-ea"/>
                    <a:cs typeface="+mn-cs"/>
                  </a:rPr>
                  <a:t>meanVAF</a:t>
                </a:r>
                <a:r>
                  <a:rPr kumimoji="0" lang="en-US" altLang="en-US" sz="800" b="0" i="0" u="none" strike="noStrike" kern="1200" cap="none" spc="0" normalizeH="0" baseline="0" noProof="0">
                    <a:ln>
                      <a:noFill/>
                    </a:ln>
                    <a:solidFill>
                      <a:srgbClr val="0064A8"/>
                    </a:solidFill>
                    <a:effectLst/>
                    <a:uLnTx/>
                    <a:uFillTx/>
                    <a:latin typeface="Arial" panose="020B0604020202020204" pitchFamily="34" charset="0"/>
                    <a:ea typeface="+mn-ea"/>
                    <a:cs typeface="+mn-cs"/>
                  </a:rPr>
                  <a:t> &lt;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62" name="Freeform 556">
                <a:extLst>
                  <a:ext uri="{FF2B5EF4-FFF2-40B4-BE49-F238E27FC236}">
                    <a16:creationId xmlns:a16="http://schemas.microsoft.com/office/drawing/2014/main" id="{95DC3E8A-5160-47A5-51C0-2EDEFFA4DEB5}"/>
                  </a:ext>
                </a:extLst>
              </p:cNvPr>
              <p:cNvSpPr>
                <a:spLocks/>
              </p:cNvSpPr>
              <p:nvPr/>
            </p:nvSpPr>
            <p:spPr bwMode="auto">
              <a:xfrm>
                <a:off x="4278" y="2706"/>
                <a:ext cx="1747" cy="913"/>
              </a:xfrm>
              <a:custGeom>
                <a:avLst/>
                <a:gdLst>
                  <a:gd name="T0" fmla="*/ 0 w 3495"/>
                  <a:gd name="T1" fmla="*/ 0 h 1825"/>
                  <a:gd name="T2" fmla="*/ 0 w 3495"/>
                  <a:gd name="T3" fmla="*/ 1825 h 1825"/>
                  <a:gd name="T4" fmla="*/ 0 w 3495"/>
                  <a:gd name="T5" fmla="*/ 1825 h 1825"/>
                  <a:gd name="T6" fmla="*/ 3495 w 3495"/>
                  <a:gd name="T7" fmla="*/ 1825 h 1825"/>
                </a:gdLst>
                <a:ahLst/>
                <a:cxnLst>
                  <a:cxn ang="0">
                    <a:pos x="T0" y="T1"/>
                  </a:cxn>
                  <a:cxn ang="0">
                    <a:pos x="T2" y="T3"/>
                  </a:cxn>
                  <a:cxn ang="0">
                    <a:pos x="T4" y="T5"/>
                  </a:cxn>
                  <a:cxn ang="0">
                    <a:pos x="T6" y="T7"/>
                  </a:cxn>
                </a:cxnLst>
                <a:rect l="0" t="0" r="r" b="b"/>
                <a:pathLst>
                  <a:path w="3495" h="1825">
                    <a:moveTo>
                      <a:pt x="0" y="0"/>
                    </a:moveTo>
                    <a:lnTo>
                      <a:pt x="0" y="1825"/>
                    </a:lnTo>
                    <a:lnTo>
                      <a:pt x="0" y="1825"/>
                    </a:lnTo>
                    <a:lnTo>
                      <a:pt x="3495" y="182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3" name="Line 557">
                <a:extLst>
                  <a:ext uri="{FF2B5EF4-FFF2-40B4-BE49-F238E27FC236}">
                    <a16:creationId xmlns:a16="http://schemas.microsoft.com/office/drawing/2014/main" id="{602FB37A-CED5-F810-5CB3-BA06E29AE299}"/>
                  </a:ext>
                </a:extLst>
              </p:cNvPr>
              <p:cNvSpPr>
                <a:spLocks noChangeShapeType="1"/>
              </p:cNvSpPr>
              <p:nvPr/>
            </p:nvSpPr>
            <p:spPr bwMode="auto">
              <a:xfrm>
                <a:off x="4291"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4" name="Rectangle 558">
                <a:extLst>
                  <a:ext uri="{FF2B5EF4-FFF2-40B4-BE49-F238E27FC236}">
                    <a16:creationId xmlns:a16="http://schemas.microsoft.com/office/drawing/2014/main" id="{9DF0FBA3-52E7-87A7-B26C-4ACFA0D9528F}"/>
                  </a:ext>
                </a:extLst>
              </p:cNvPr>
              <p:cNvSpPr>
                <a:spLocks noChangeArrowheads="1"/>
              </p:cNvSpPr>
              <p:nvPr/>
            </p:nvSpPr>
            <p:spPr bwMode="auto">
              <a:xfrm>
                <a:off x="4274"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65" name="Line 559">
                <a:extLst>
                  <a:ext uri="{FF2B5EF4-FFF2-40B4-BE49-F238E27FC236}">
                    <a16:creationId xmlns:a16="http://schemas.microsoft.com/office/drawing/2014/main" id="{22685AC1-D594-0E12-F74B-FA165F6F0F26}"/>
                  </a:ext>
                </a:extLst>
              </p:cNvPr>
              <p:cNvSpPr>
                <a:spLocks noChangeShapeType="1"/>
              </p:cNvSpPr>
              <p:nvPr/>
            </p:nvSpPr>
            <p:spPr bwMode="auto">
              <a:xfrm>
                <a:off x="4448"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6" name="Rectangle 560">
                <a:extLst>
                  <a:ext uri="{FF2B5EF4-FFF2-40B4-BE49-F238E27FC236}">
                    <a16:creationId xmlns:a16="http://schemas.microsoft.com/office/drawing/2014/main" id="{7A42555A-2C32-0A90-BCC6-60663A871778}"/>
                  </a:ext>
                </a:extLst>
              </p:cNvPr>
              <p:cNvSpPr>
                <a:spLocks noChangeArrowheads="1"/>
              </p:cNvSpPr>
              <p:nvPr/>
            </p:nvSpPr>
            <p:spPr bwMode="auto">
              <a:xfrm>
                <a:off x="4432"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67" name="Line 561">
                <a:extLst>
                  <a:ext uri="{FF2B5EF4-FFF2-40B4-BE49-F238E27FC236}">
                    <a16:creationId xmlns:a16="http://schemas.microsoft.com/office/drawing/2014/main" id="{2A7B0B71-00F3-1229-227C-EC05353AF88F}"/>
                  </a:ext>
                </a:extLst>
              </p:cNvPr>
              <p:cNvSpPr>
                <a:spLocks noChangeShapeType="1"/>
              </p:cNvSpPr>
              <p:nvPr/>
            </p:nvSpPr>
            <p:spPr bwMode="auto">
              <a:xfrm>
                <a:off x="4606"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68" name="Rectangle 562">
                <a:extLst>
                  <a:ext uri="{FF2B5EF4-FFF2-40B4-BE49-F238E27FC236}">
                    <a16:creationId xmlns:a16="http://schemas.microsoft.com/office/drawing/2014/main" id="{C409EC46-0551-4628-ECA1-56B3E915C514}"/>
                  </a:ext>
                </a:extLst>
              </p:cNvPr>
              <p:cNvSpPr>
                <a:spLocks noChangeArrowheads="1"/>
              </p:cNvSpPr>
              <p:nvPr/>
            </p:nvSpPr>
            <p:spPr bwMode="auto">
              <a:xfrm>
                <a:off x="4590"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69" name="Line 563">
                <a:extLst>
                  <a:ext uri="{FF2B5EF4-FFF2-40B4-BE49-F238E27FC236}">
                    <a16:creationId xmlns:a16="http://schemas.microsoft.com/office/drawing/2014/main" id="{214C3EDC-D8F7-FB37-389B-B12699032194}"/>
                  </a:ext>
                </a:extLst>
              </p:cNvPr>
              <p:cNvSpPr>
                <a:spLocks noChangeShapeType="1"/>
              </p:cNvSpPr>
              <p:nvPr/>
            </p:nvSpPr>
            <p:spPr bwMode="auto">
              <a:xfrm>
                <a:off x="4764"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0" name="Rectangle 564">
                <a:extLst>
                  <a:ext uri="{FF2B5EF4-FFF2-40B4-BE49-F238E27FC236}">
                    <a16:creationId xmlns:a16="http://schemas.microsoft.com/office/drawing/2014/main" id="{C26210E1-85CB-1C9D-819B-627F73AEB899}"/>
                  </a:ext>
                </a:extLst>
              </p:cNvPr>
              <p:cNvSpPr>
                <a:spLocks noChangeArrowheads="1"/>
              </p:cNvSpPr>
              <p:nvPr/>
            </p:nvSpPr>
            <p:spPr bwMode="auto">
              <a:xfrm>
                <a:off x="4748" y="3650"/>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71" name="Line 565">
                <a:extLst>
                  <a:ext uri="{FF2B5EF4-FFF2-40B4-BE49-F238E27FC236}">
                    <a16:creationId xmlns:a16="http://schemas.microsoft.com/office/drawing/2014/main" id="{D1813A56-82E4-627E-ECD5-905557917778}"/>
                  </a:ext>
                </a:extLst>
              </p:cNvPr>
              <p:cNvSpPr>
                <a:spLocks noChangeShapeType="1"/>
              </p:cNvSpPr>
              <p:nvPr/>
            </p:nvSpPr>
            <p:spPr bwMode="auto">
              <a:xfrm>
                <a:off x="4921"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2" name="Rectangle 566">
                <a:extLst>
                  <a:ext uri="{FF2B5EF4-FFF2-40B4-BE49-F238E27FC236}">
                    <a16:creationId xmlns:a16="http://schemas.microsoft.com/office/drawing/2014/main" id="{6837F8EA-D47D-F404-9034-B7CAC320062F}"/>
                  </a:ext>
                </a:extLst>
              </p:cNvPr>
              <p:cNvSpPr>
                <a:spLocks noChangeArrowheads="1"/>
              </p:cNvSpPr>
              <p:nvPr/>
            </p:nvSpPr>
            <p:spPr bwMode="auto">
              <a:xfrm>
                <a:off x="4888"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73" name="Line 567">
                <a:extLst>
                  <a:ext uri="{FF2B5EF4-FFF2-40B4-BE49-F238E27FC236}">
                    <a16:creationId xmlns:a16="http://schemas.microsoft.com/office/drawing/2014/main" id="{5037456E-DC06-CAF2-283E-3B64690433AD}"/>
                  </a:ext>
                </a:extLst>
              </p:cNvPr>
              <p:cNvSpPr>
                <a:spLocks noChangeShapeType="1"/>
              </p:cNvSpPr>
              <p:nvPr/>
            </p:nvSpPr>
            <p:spPr bwMode="auto">
              <a:xfrm>
                <a:off x="5079"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4" name="Rectangle 568">
                <a:extLst>
                  <a:ext uri="{FF2B5EF4-FFF2-40B4-BE49-F238E27FC236}">
                    <a16:creationId xmlns:a16="http://schemas.microsoft.com/office/drawing/2014/main" id="{775D3DFC-51C6-E4E7-7899-B0ABF7EDF67C}"/>
                  </a:ext>
                </a:extLst>
              </p:cNvPr>
              <p:cNvSpPr>
                <a:spLocks noChangeArrowheads="1"/>
              </p:cNvSpPr>
              <p:nvPr/>
            </p:nvSpPr>
            <p:spPr bwMode="auto">
              <a:xfrm>
                <a:off x="5045"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75" name="Line 569">
                <a:extLst>
                  <a:ext uri="{FF2B5EF4-FFF2-40B4-BE49-F238E27FC236}">
                    <a16:creationId xmlns:a16="http://schemas.microsoft.com/office/drawing/2014/main" id="{02F5B21F-40AF-8B38-3054-88DDAF80EB74}"/>
                  </a:ext>
                </a:extLst>
              </p:cNvPr>
              <p:cNvSpPr>
                <a:spLocks noChangeShapeType="1"/>
              </p:cNvSpPr>
              <p:nvPr/>
            </p:nvSpPr>
            <p:spPr bwMode="auto">
              <a:xfrm>
                <a:off x="5394"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6" name="Rectangle 570">
                <a:extLst>
                  <a:ext uri="{FF2B5EF4-FFF2-40B4-BE49-F238E27FC236}">
                    <a16:creationId xmlns:a16="http://schemas.microsoft.com/office/drawing/2014/main" id="{8CFAF273-3097-B62C-705D-31A344044F89}"/>
                  </a:ext>
                </a:extLst>
              </p:cNvPr>
              <p:cNvSpPr>
                <a:spLocks noChangeArrowheads="1"/>
              </p:cNvSpPr>
              <p:nvPr/>
            </p:nvSpPr>
            <p:spPr bwMode="auto">
              <a:xfrm>
                <a:off x="5362"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77" name="Rectangle 571">
                <a:extLst>
                  <a:ext uri="{FF2B5EF4-FFF2-40B4-BE49-F238E27FC236}">
                    <a16:creationId xmlns:a16="http://schemas.microsoft.com/office/drawing/2014/main" id="{9CF3E81C-5E5B-F015-F7EB-76A88B74EA92}"/>
                  </a:ext>
                </a:extLst>
              </p:cNvPr>
              <p:cNvSpPr>
                <a:spLocks noChangeArrowheads="1"/>
              </p:cNvSpPr>
              <p:nvPr/>
            </p:nvSpPr>
            <p:spPr bwMode="auto">
              <a:xfrm>
                <a:off x="5201" y="3852"/>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78" name="Line 572">
                <a:extLst>
                  <a:ext uri="{FF2B5EF4-FFF2-40B4-BE49-F238E27FC236}">
                    <a16:creationId xmlns:a16="http://schemas.microsoft.com/office/drawing/2014/main" id="{F55B00F4-2C98-C153-C273-DB81E1CD7746}"/>
                  </a:ext>
                </a:extLst>
              </p:cNvPr>
              <p:cNvSpPr>
                <a:spLocks noChangeShapeType="1"/>
              </p:cNvSpPr>
              <p:nvPr/>
            </p:nvSpPr>
            <p:spPr bwMode="auto">
              <a:xfrm>
                <a:off x="5237"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79" name="Rectangle 573">
                <a:extLst>
                  <a:ext uri="{FF2B5EF4-FFF2-40B4-BE49-F238E27FC236}">
                    <a16:creationId xmlns:a16="http://schemas.microsoft.com/office/drawing/2014/main" id="{81D6E0E6-554B-EA92-D8E5-12E8F033182A}"/>
                  </a:ext>
                </a:extLst>
              </p:cNvPr>
              <p:cNvSpPr>
                <a:spLocks noChangeArrowheads="1"/>
              </p:cNvSpPr>
              <p:nvPr/>
            </p:nvSpPr>
            <p:spPr bwMode="auto">
              <a:xfrm>
                <a:off x="5201"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0" name="Line 574">
                <a:extLst>
                  <a:ext uri="{FF2B5EF4-FFF2-40B4-BE49-F238E27FC236}">
                    <a16:creationId xmlns:a16="http://schemas.microsoft.com/office/drawing/2014/main" id="{AECDDD7A-5D6E-CD6E-AE8F-901D0EA03E6F}"/>
                  </a:ext>
                </a:extLst>
              </p:cNvPr>
              <p:cNvSpPr>
                <a:spLocks noChangeShapeType="1"/>
              </p:cNvSpPr>
              <p:nvPr/>
            </p:nvSpPr>
            <p:spPr bwMode="auto">
              <a:xfrm>
                <a:off x="5553"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81" name="Rectangle 575">
                <a:extLst>
                  <a:ext uri="{FF2B5EF4-FFF2-40B4-BE49-F238E27FC236}">
                    <a16:creationId xmlns:a16="http://schemas.microsoft.com/office/drawing/2014/main" id="{D4BB3D05-9CFA-4651-DDE3-833071B222BF}"/>
                  </a:ext>
                </a:extLst>
              </p:cNvPr>
              <p:cNvSpPr>
                <a:spLocks noChangeArrowheads="1"/>
              </p:cNvSpPr>
              <p:nvPr/>
            </p:nvSpPr>
            <p:spPr bwMode="auto">
              <a:xfrm>
                <a:off x="5512"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2" name="Rectangle 576">
                <a:extLst>
                  <a:ext uri="{FF2B5EF4-FFF2-40B4-BE49-F238E27FC236}">
                    <a16:creationId xmlns:a16="http://schemas.microsoft.com/office/drawing/2014/main" id="{B5A1E484-63C1-173B-9C0A-688F71661781}"/>
                  </a:ext>
                </a:extLst>
              </p:cNvPr>
              <p:cNvSpPr>
                <a:spLocks noChangeArrowheads="1"/>
              </p:cNvSpPr>
              <p:nvPr/>
            </p:nvSpPr>
            <p:spPr bwMode="auto">
              <a:xfrm>
                <a:off x="5688"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3" name="Rectangle 577">
                <a:extLst>
                  <a:ext uri="{FF2B5EF4-FFF2-40B4-BE49-F238E27FC236}">
                    <a16:creationId xmlns:a16="http://schemas.microsoft.com/office/drawing/2014/main" id="{2BAB6F37-6030-F96A-6A7B-2EF9176A4553}"/>
                  </a:ext>
                </a:extLst>
              </p:cNvPr>
              <p:cNvSpPr>
                <a:spLocks noChangeArrowheads="1"/>
              </p:cNvSpPr>
              <p:nvPr/>
            </p:nvSpPr>
            <p:spPr bwMode="auto">
              <a:xfrm>
                <a:off x="5688"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4" name="Line 578">
                <a:extLst>
                  <a:ext uri="{FF2B5EF4-FFF2-40B4-BE49-F238E27FC236}">
                    <a16:creationId xmlns:a16="http://schemas.microsoft.com/office/drawing/2014/main" id="{37A3F612-B5AD-1CBB-DFCC-FE3E23512615}"/>
                  </a:ext>
                </a:extLst>
              </p:cNvPr>
              <p:cNvSpPr>
                <a:spLocks noChangeShapeType="1"/>
              </p:cNvSpPr>
              <p:nvPr/>
            </p:nvSpPr>
            <p:spPr bwMode="auto">
              <a:xfrm>
                <a:off x="5710"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85" name="Rectangle 579">
                <a:extLst>
                  <a:ext uri="{FF2B5EF4-FFF2-40B4-BE49-F238E27FC236}">
                    <a16:creationId xmlns:a16="http://schemas.microsoft.com/office/drawing/2014/main" id="{DD6DDFFD-8E25-272E-5E99-924B5E09FC63}"/>
                  </a:ext>
                </a:extLst>
              </p:cNvPr>
              <p:cNvSpPr>
                <a:spLocks noChangeArrowheads="1"/>
              </p:cNvSpPr>
              <p:nvPr/>
            </p:nvSpPr>
            <p:spPr bwMode="auto">
              <a:xfrm>
                <a:off x="5671"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6" name="Rectangle 580">
                <a:extLst>
                  <a:ext uri="{FF2B5EF4-FFF2-40B4-BE49-F238E27FC236}">
                    <a16:creationId xmlns:a16="http://schemas.microsoft.com/office/drawing/2014/main" id="{E2A6A565-1240-019C-E4E2-DE048820855D}"/>
                  </a:ext>
                </a:extLst>
              </p:cNvPr>
              <p:cNvSpPr>
                <a:spLocks noChangeArrowheads="1"/>
              </p:cNvSpPr>
              <p:nvPr/>
            </p:nvSpPr>
            <p:spPr bwMode="auto">
              <a:xfrm>
                <a:off x="5845"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7" name="Rectangle 581">
                <a:extLst>
                  <a:ext uri="{FF2B5EF4-FFF2-40B4-BE49-F238E27FC236}">
                    <a16:creationId xmlns:a16="http://schemas.microsoft.com/office/drawing/2014/main" id="{7B03612A-9AB7-ABEC-4EBF-7FB182187737}"/>
                  </a:ext>
                </a:extLst>
              </p:cNvPr>
              <p:cNvSpPr>
                <a:spLocks noChangeArrowheads="1"/>
              </p:cNvSpPr>
              <p:nvPr/>
            </p:nvSpPr>
            <p:spPr bwMode="auto">
              <a:xfrm>
                <a:off x="5845"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8" name="Line 582">
                <a:extLst>
                  <a:ext uri="{FF2B5EF4-FFF2-40B4-BE49-F238E27FC236}">
                    <a16:creationId xmlns:a16="http://schemas.microsoft.com/office/drawing/2014/main" id="{FA21C374-8BD6-5009-F1D5-D05CC6B65AA4}"/>
                  </a:ext>
                </a:extLst>
              </p:cNvPr>
              <p:cNvSpPr>
                <a:spLocks noChangeShapeType="1"/>
              </p:cNvSpPr>
              <p:nvPr/>
            </p:nvSpPr>
            <p:spPr bwMode="auto">
              <a:xfrm>
                <a:off x="5868"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89" name="Rectangle 583">
                <a:extLst>
                  <a:ext uri="{FF2B5EF4-FFF2-40B4-BE49-F238E27FC236}">
                    <a16:creationId xmlns:a16="http://schemas.microsoft.com/office/drawing/2014/main" id="{143249B1-202C-1286-2A8A-123317BC53ED}"/>
                  </a:ext>
                </a:extLst>
              </p:cNvPr>
              <p:cNvSpPr>
                <a:spLocks noChangeArrowheads="1"/>
              </p:cNvSpPr>
              <p:nvPr/>
            </p:nvSpPr>
            <p:spPr bwMode="auto">
              <a:xfrm>
                <a:off x="5828"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0" name="Rectangle 584">
                <a:extLst>
                  <a:ext uri="{FF2B5EF4-FFF2-40B4-BE49-F238E27FC236}">
                    <a16:creationId xmlns:a16="http://schemas.microsoft.com/office/drawing/2014/main" id="{5325E8D1-E49C-4A7B-AACA-43CD2B2FF5D5}"/>
                  </a:ext>
                </a:extLst>
              </p:cNvPr>
              <p:cNvSpPr>
                <a:spLocks noChangeArrowheads="1"/>
              </p:cNvSpPr>
              <p:nvPr/>
            </p:nvSpPr>
            <p:spPr bwMode="auto">
              <a:xfrm>
                <a:off x="6002" y="3852"/>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1" name="Rectangle 585">
                <a:extLst>
                  <a:ext uri="{FF2B5EF4-FFF2-40B4-BE49-F238E27FC236}">
                    <a16:creationId xmlns:a16="http://schemas.microsoft.com/office/drawing/2014/main" id="{B0FC369E-F3C8-0C52-9ADB-6BAAB9E82E42}"/>
                  </a:ext>
                </a:extLst>
              </p:cNvPr>
              <p:cNvSpPr>
                <a:spLocks noChangeArrowheads="1"/>
              </p:cNvSpPr>
              <p:nvPr/>
            </p:nvSpPr>
            <p:spPr bwMode="auto">
              <a:xfrm>
                <a:off x="6002" y="3924"/>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2" name="Line 586">
                <a:extLst>
                  <a:ext uri="{FF2B5EF4-FFF2-40B4-BE49-F238E27FC236}">
                    <a16:creationId xmlns:a16="http://schemas.microsoft.com/office/drawing/2014/main" id="{9F67DF49-8E89-E9FC-8552-238D82AAC511}"/>
                  </a:ext>
                </a:extLst>
              </p:cNvPr>
              <p:cNvSpPr>
                <a:spLocks noChangeShapeType="1"/>
              </p:cNvSpPr>
              <p:nvPr/>
            </p:nvSpPr>
            <p:spPr bwMode="auto">
              <a:xfrm>
                <a:off x="6025" y="3619"/>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3" name="Rectangle 587">
                <a:extLst>
                  <a:ext uri="{FF2B5EF4-FFF2-40B4-BE49-F238E27FC236}">
                    <a16:creationId xmlns:a16="http://schemas.microsoft.com/office/drawing/2014/main" id="{619E0ABA-63D1-1236-CA6A-EBBFEEA1D7AF}"/>
                  </a:ext>
                </a:extLst>
              </p:cNvPr>
              <p:cNvSpPr>
                <a:spLocks noChangeArrowheads="1"/>
              </p:cNvSpPr>
              <p:nvPr/>
            </p:nvSpPr>
            <p:spPr bwMode="auto">
              <a:xfrm>
                <a:off x="5985" y="3650"/>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4" name="Rectangle 588">
                <a:extLst>
                  <a:ext uri="{FF2B5EF4-FFF2-40B4-BE49-F238E27FC236}">
                    <a16:creationId xmlns:a16="http://schemas.microsoft.com/office/drawing/2014/main" id="{723374BB-ECEC-4A5D-C74C-A9F81A9707EE}"/>
                  </a:ext>
                </a:extLst>
              </p:cNvPr>
              <p:cNvSpPr>
                <a:spLocks noChangeArrowheads="1"/>
              </p:cNvSpPr>
              <p:nvPr/>
            </p:nvSpPr>
            <p:spPr bwMode="auto">
              <a:xfrm>
                <a:off x="5051" y="3724"/>
                <a:ext cx="25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5" name="Line 589">
                <a:extLst>
                  <a:ext uri="{FF2B5EF4-FFF2-40B4-BE49-F238E27FC236}">
                    <a16:creationId xmlns:a16="http://schemas.microsoft.com/office/drawing/2014/main" id="{D298051B-736D-B11C-8DEF-019D6D57B8D5}"/>
                  </a:ext>
                </a:extLst>
              </p:cNvPr>
              <p:cNvSpPr>
                <a:spLocks noChangeShapeType="1"/>
              </p:cNvSpPr>
              <p:nvPr/>
            </p:nvSpPr>
            <p:spPr bwMode="auto">
              <a:xfrm flipH="1">
                <a:off x="4249" y="3602"/>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6" name="Rectangle 590">
                <a:extLst>
                  <a:ext uri="{FF2B5EF4-FFF2-40B4-BE49-F238E27FC236}">
                    <a16:creationId xmlns:a16="http://schemas.microsoft.com/office/drawing/2014/main" id="{37DEAAC7-555F-1DA2-D43E-A06EE0F3C3A0}"/>
                  </a:ext>
                </a:extLst>
              </p:cNvPr>
              <p:cNvSpPr>
                <a:spLocks noChangeArrowheads="1"/>
              </p:cNvSpPr>
              <p:nvPr/>
            </p:nvSpPr>
            <p:spPr bwMode="auto">
              <a:xfrm>
                <a:off x="4148" y="3568"/>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7" name="Line 591">
                <a:extLst>
                  <a:ext uri="{FF2B5EF4-FFF2-40B4-BE49-F238E27FC236}">
                    <a16:creationId xmlns:a16="http://schemas.microsoft.com/office/drawing/2014/main" id="{89327E4E-7E72-032A-7D32-20376EA3B10E}"/>
                  </a:ext>
                </a:extLst>
              </p:cNvPr>
              <p:cNvSpPr>
                <a:spLocks noChangeShapeType="1"/>
              </p:cNvSpPr>
              <p:nvPr/>
            </p:nvSpPr>
            <p:spPr bwMode="auto">
              <a:xfrm flipH="1">
                <a:off x="4249" y="3423"/>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98" name="Rectangle 592">
                <a:extLst>
                  <a:ext uri="{FF2B5EF4-FFF2-40B4-BE49-F238E27FC236}">
                    <a16:creationId xmlns:a16="http://schemas.microsoft.com/office/drawing/2014/main" id="{EA38F2C5-0A5F-80DE-5056-45B86CFF5CBE}"/>
                  </a:ext>
                </a:extLst>
              </p:cNvPr>
              <p:cNvSpPr>
                <a:spLocks noChangeArrowheads="1"/>
              </p:cNvSpPr>
              <p:nvPr/>
            </p:nvSpPr>
            <p:spPr bwMode="auto">
              <a:xfrm>
                <a:off x="4148" y="3389"/>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9" name="Line 593">
                <a:extLst>
                  <a:ext uri="{FF2B5EF4-FFF2-40B4-BE49-F238E27FC236}">
                    <a16:creationId xmlns:a16="http://schemas.microsoft.com/office/drawing/2014/main" id="{B7EFD4E5-0C7D-92FF-0868-E405C26996CD}"/>
                  </a:ext>
                </a:extLst>
              </p:cNvPr>
              <p:cNvSpPr>
                <a:spLocks noChangeShapeType="1"/>
              </p:cNvSpPr>
              <p:nvPr/>
            </p:nvSpPr>
            <p:spPr bwMode="auto">
              <a:xfrm flipH="1">
                <a:off x="4249" y="3245"/>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0" name="Rectangle 594">
                <a:extLst>
                  <a:ext uri="{FF2B5EF4-FFF2-40B4-BE49-F238E27FC236}">
                    <a16:creationId xmlns:a16="http://schemas.microsoft.com/office/drawing/2014/main" id="{0A538531-D5EF-06D9-EC9B-BF92615A1068}"/>
                  </a:ext>
                </a:extLst>
              </p:cNvPr>
              <p:cNvSpPr>
                <a:spLocks noChangeArrowheads="1"/>
              </p:cNvSpPr>
              <p:nvPr/>
            </p:nvSpPr>
            <p:spPr bwMode="auto">
              <a:xfrm>
                <a:off x="4148" y="3210"/>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1" name="Line 595">
                <a:extLst>
                  <a:ext uri="{FF2B5EF4-FFF2-40B4-BE49-F238E27FC236}">
                    <a16:creationId xmlns:a16="http://schemas.microsoft.com/office/drawing/2014/main" id="{4D308ED6-BDB2-CB31-40A7-01F4BD23C8FA}"/>
                  </a:ext>
                </a:extLst>
              </p:cNvPr>
              <p:cNvSpPr>
                <a:spLocks noChangeShapeType="1"/>
              </p:cNvSpPr>
              <p:nvPr/>
            </p:nvSpPr>
            <p:spPr bwMode="auto">
              <a:xfrm flipH="1">
                <a:off x="4249" y="3066"/>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2" name="Rectangle 596">
                <a:extLst>
                  <a:ext uri="{FF2B5EF4-FFF2-40B4-BE49-F238E27FC236}">
                    <a16:creationId xmlns:a16="http://schemas.microsoft.com/office/drawing/2014/main" id="{4FA603D5-8F7A-42AA-256D-62FD8DD60FD5}"/>
                  </a:ext>
                </a:extLst>
              </p:cNvPr>
              <p:cNvSpPr>
                <a:spLocks noChangeArrowheads="1"/>
              </p:cNvSpPr>
              <p:nvPr/>
            </p:nvSpPr>
            <p:spPr bwMode="auto">
              <a:xfrm>
                <a:off x="4148" y="3031"/>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3" name="Line 597">
                <a:extLst>
                  <a:ext uri="{FF2B5EF4-FFF2-40B4-BE49-F238E27FC236}">
                    <a16:creationId xmlns:a16="http://schemas.microsoft.com/office/drawing/2014/main" id="{2563F18C-DD1C-D3F0-BD85-EC292ACC754D}"/>
                  </a:ext>
                </a:extLst>
              </p:cNvPr>
              <p:cNvSpPr>
                <a:spLocks noChangeShapeType="1"/>
              </p:cNvSpPr>
              <p:nvPr/>
            </p:nvSpPr>
            <p:spPr bwMode="auto">
              <a:xfrm flipH="1">
                <a:off x="4249" y="2887"/>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4" name="Rectangle 598">
                <a:extLst>
                  <a:ext uri="{FF2B5EF4-FFF2-40B4-BE49-F238E27FC236}">
                    <a16:creationId xmlns:a16="http://schemas.microsoft.com/office/drawing/2014/main" id="{F292AB49-E435-040F-79A4-9A55550ED61B}"/>
                  </a:ext>
                </a:extLst>
              </p:cNvPr>
              <p:cNvSpPr>
                <a:spLocks noChangeArrowheads="1"/>
              </p:cNvSpPr>
              <p:nvPr/>
            </p:nvSpPr>
            <p:spPr bwMode="auto">
              <a:xfrm>
                <a:off x="4148" y="2852"/>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5" name="Line 599">
                <a:extLst>
                  <a:ext uri="{FF2B5EF4-FFF2-40B4-BE49-F238E27FC236}">
                    <a16:creationId xmlns:a16="http://schemas.microsoft.com/office/drawing/2014/main" id="{D5B8A20C-281D-ECC0-D401-10B6C904A647}"/>
                  </a:ext>
                </a:extLst>
              </p:cNvPr>
              <p:cNvSpPr>
                <a:spLocks noChangeShapeType="1"/>
              </p:cNvSpPr>
              <p:nvPr/>
            </p:nvSpPr>
            <p:spPr bwMode="auto">
              <a:xfrm flipH="1">
                <a:off x="4249" y="2707"/>
                <a:ext cx="29"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06" name="Rectangle 600">
                <a:extLst>
                  <a:ext uri="{FF2B5EF4-FFF2-40B4-BE49-F238E27FC236}">
                    <a16:creationId xmlns:a16="http://schemas.microsoft.com/office/drawing/2014/main" id="{7B05E232-E859-1E88-AD9C-123D4076BEE7}"/>
                  </a:ext>
                </a:extLst>
              </p:cNvPr>
              <p:cNvSpPr>
                <a:spLocks noChangeArrowheads="1"/>
              </p:cNvSpPr>
              <p:nvPr/>
            </p:nvSpPr>
            <p:spPr bwMode="auto">
              <a:xfrm>
                <a:off x="4148" y="2674"/>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7" name="Rectangle 601">
                <a:extLst>
                  <a:ext uri="{FF2B5EF4-FFF2-40B4-BE49-F238E27FC236}">
                    <a16:creationId xmlns:a16="http://schemas.microsoft.com/office/drawing/2014/main" id="{158CCE55-AD37-87DB-13D0-AAF2841F11BB}"/>
                  </a:ext>
                </a:extLst>
              </p:cNvPr>
              <p:cNvSpPr>
                <a:spLocks noChangeArrowheads="1"/>
              </p:cNvSpPr>
              <p:nvPr/>
            </p:nvSpPr>
            <p:spPr bwMode="auto">
              <a:xfrm rot="16200000">
                <a:off x="3813" y="3092"/>
                <a:ext cx="46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OS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8" name="Rectangle 602">
                <a:extLst>
                  <a:ext uri="{FF2B5EF4-FFF2-40B4-BE49-F238E27FC236}">
                    <a16:creationId xmlns:a16="http://schemas.microsoft.com/office/drawing/2014/main" id="{F35C24E8-C709-89BA-CA2E-A47E62F18E97}"/>
                  </a:ext>
                </a:extLst>
              </p:cNvPr>
              <p:cNvSpPr>
                <a:spLocks noChangeArrowheads="1"/>
              </p:cNvSpPr>
              <p:nvPr/>
            </p:nvSpPr>
            <p:spPr bwMode="auto">
              <a:xfrm>
                <a:off x="4883" y="2594"/>
                <a:ext cx="60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OS, Chemotherapy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9" name="Line 603">
                <a:extLst>
                  <a:ext uri="{FF2B5EF4-FFF2-40B4-BE49-F238E27FC236}">
                    <a16:creationId xmlns:a16="http://schemas.microsoft.com/office/drawing/2014/main" id="{04755C0F-2CD3-76D2-9C1A-F6E08B24887A}"/>
                  </a:ext>
                </a:extLst>
              </p:cNvPr>
              <p:cNvSpPr>
                <a:spLocks noChangeShapeType="1"/>
              </p:cNvSpPr>
              <p:nvPr/>
            </p:nvSpPr>
            <p:spPr bwMode="auto">
              <a:xfrm>
                <a:off x="4278" y="3155"/>
                <a:ext cx="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0" name="Line 604">
                <a:extLst>
                  <a:ext uri="{FF2B5EF4-FFF2-40B4-BE49-F238E27FC236}">
                    <a16:creationId xmlns:a16="http://schemas.microsoft.com/office/drawing/2014/main" id="{A69D15E6-F2EE-CEAC-3E1A-821F04E34053}"/>
                  </a:ext>
                </a:extLst>
              </p:cNvPr>
              <p:cNvSpPr>
                <a:spLocks noChangeShapeType="1"/>
              </p:cNvSpPr>
              <p:nvPr/>
            </p:nvSpPr>
            <p:spPr bwMode="auto">
              <a:xfrm>
                <a:off x="429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1" name="Line 605">
                <a:extLst>
                  <a:ext uri="{FF2B5EF4-FFF2-40B4-BE49-F238E27FC236}">
                    <a16:creationId xmlns:a16="http://schemas.microsoft.com/office/drawing/2014/main" id="{FF16B04F-46CC-4FB9-7951-5DC26B50534E}"/>
                  </a:ext>
                </a:extLst>
              </p:cNvPr>
              <p:cNvSpPr>
                <a:spLocks noChangeShapeType="1"/>
              </p:cNvSpPr>
              <p:nvPr/>
            </p:nvSpPr>
            <p:spPr bwMode="auto">
              <a:xfrm>
                <a:off x="431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12" name="Line 606">
                <a:extLst>
                  <a:ext uri="{FF2B5EF4-FFF2-40B4-BE49-F238E27FC236}">
                    <a16:creationId xmlns:a16="http://schemas.microsoft.com/office/drawing/2014/main" id="{6C2EA2D9-67E2-DC9E-1EE4-8E70B3A5E6A1}"/>
                  </a:ext>
                </a:extLst>
              </p:cNvPr>
              <p:cNvSpPr>
                <a:spLocks noChangeShapeType="1"/>
              </p:cNvSpPr>
              <p:nvPr/>
            </p:nvSpPr>
            <p:spPr bwMode="auto">
              <a:xfrm>
                <a:off x="4334"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78" name="Group 808">
              <a:extLst>
                <a:ext uri="{FF2B5EF4-FFF2-40B4-BE49-F238E27FC236}">
                  <a16:creationId xmlns:a16="http://schemas.microsoft.com/office/drawing/2014/main" id="{92F4DAB3-CB20-FB4F-9D30-104BFB3E4E17}"/>
                </a:ext>
              </a:extLst>
            </p:cNvPr>
            <p:cNvGrpSpPr>
              <a:grpSpLocks/>
            </p:cNvGrpSpPr>
            <p:nvPr/>
          </p:nvGrpSpPr>
          <p:grpSpPr bwMode="auto">
            <a:xfrm>
              <a:off x="3684" y="1057"/>
              <a:ext cx="2400" cy="2563"/>
              <a:chOff x="3684" y="1057"/>
              <a:chExt cx="2400" cy="2563"/>
            </a:xfrm>
          </p:grpSpPr>
          <p:sp>
            <p:nvSpPr>
              <p:cNvPr id="213" name="Line 608">
                <a:extLst>
                  <a:ext uri="{FF2B5EF4-FFF2-40B4-BE49-F238E27FC236}">
                    <a16:creationId xmlns:a16="http://schemas.microsoft.com/office/drawing/2014/main" id="{2FB3E918-8F8E-64BF-3CD8-3BE84B42A58E}"/>
                  </a:ext>
                </a:extLst>
              </p:cNvPr>
              <p:cNvSpPr>
                <a:spLocks noChangeShapeType="1"/>
              </p:cNvSpPr>
              <p:nvPr/>
            </p:nvSpPr>
            <p:spPr bwMode="auto">
              <a:xfrm>
                <a:off x="435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4" name="Line 609">
                <a:extLst>
                  <a:ext uri="{FF2B5EF4-FFF2-40B4-BE49-F238E27FC236}">
                    <a16:creationId xmlns:a16="http://schemas.microsoft.com/office/drawing/2014/main" id="{15B5F11B-4643-4792-F275-4A7B1708B03B}"/>
                  </a:ext>
                </a:extLst>
              </p:cNvPr>
              <p:cNvSpPr>
                <a:spLocks noChangeShapeType="1"/>
              </p:cNvSpPr>
              <p:nvPr/>
            </p:nvSpPr>
            <p:spPr bwMode="auto">
              <a:xfrm>
                <a:off x="4375"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5" name="Line 610">
                <a:extLst>
                  <a:ext uri="{FF2B5EF4-FFF2-40B4-BE49-F238E27FC236}">
                    <a16:creationId xmlns:a16="http://schemas.microsoft.com/office/drawing/2014/main" id="{C732B16D-3BC0-3C10-5015-43EE0700F410}"/>
                  </a:ext>
                </a:extLst>
              </p:cNvPr>
              <p:cNvSpPr>
                <a:spLocks noChangeShapeType="1"/>
              </p:cNvSpPr>
              <p:nvPr/>
            </p:nvSpPr>
            <p:spPr bwMode="auto">
              <a:xfrm>
                <a:off x="439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6" name="Line 611">
                <a:extLst>
                  <a:ext uri="{FF2B5EF4-FFF2-40B4-BE49-F238E27FC236}">
                    <a16:creationId xmlns:a16="http://schemas.microsoft.com/office/drawing/2014/main" id="{90768C8D-914B-41EB-DD6C-F2611DF20ABF}"/>
                  </a:ext>
                </a:extLst>
              </p:cNvPr>
              <p:cNvSpPr>
                <a:spLocks noChangeShapeType="1"/>
              </p:cNvSpPr>
              <p:nvPr/>
            </p:nvSpPr>
            <p:spPr bwMode="auto">
              <a:xfrm>
                <a:off x="441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7" name="Line 612">
                <a:extLst>
                  <a:ext uri="{FF2B5EF4-FFF2-40B4-BE49-F238E27FC236}">
                    <a16:creationId xmlns:a16="http://schemas.microsoft.com/office/drawing/2014/main" id="{63537E77-2FA5-6CA9-AFF0-9F2F3CB3BDF9}"/>
                  </a:ext>
                </a:extLst>
              </p:cNvPr>
              <p:cNvSpPr>
                <a:spLocks noChangeShapeType="1"/>
              </p:cNvSpPr>
              <p:nvPr/>
            </p:nvSpPr>
            <p:spPr bwMode="auto">
              <a:xfrm>
                <a:off x="443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8" name="Line 613">
                <a:extLst>
                  <a:ext uri="{FF2B5EF4-FFF2-40B4-BE49-F238E27FC236}">
                    <a16:creationId xmlns:a16="http://schemas.microsoft.com/office/drawing/2014/main" id="{3A18277F-79C1-24C2-A82D-9278ABA2DEAE}"/>
                  </a:ext>
                </a:extLst>
              </p:cNvPr>
              <p:cNvSpPr>
                <a:spLocks noChangeShapeType="1"/>
              </p:cNvSpPr>
              <p:nvPr/>
            </p:nvSpPr>
            <p:spPr bwMode="auto">
              <a:xfrm>
                <a:off x="445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9" name="Line 614">
                <a:extLst>
                  <a:ext uri="{FF2B5EF4-FFF2-40B4-BE49-F238E27FC236}">
                    <a16:creationId xmlns:a16="http://schemas.microsoft.com/office/drawing/2014/main" id="{8983C5C1-A63A-D0E0-9A44-B02E2A66346E}"/>
                  </a:ext>
                </a:extLst>
              </p:cNvPr>
              <p:cNvSpPr>
                <a:spLocks noChangeShapeType="1"/>
              </p:cNvSpPr>
              <p:nvPr/>
            </p:nvSpPr>
            <p:spPr bwMode="auto">
              <a:xfrm>
                <a:off x="447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0" name="Line 615">
                <a:extLst>
                  <a:ext uri="{FF2B5EF4-FFF2-40B4-BE49-F238E27FC236}">
                    <a16:creationId xmlns:a16="http://schemas.microsoft.com/office/drawing/2014/main" id="{FD88430A-71AA-CC51-F3FD-C2E578D1FBEE}"/>
                  </a:ext>
                </a:extLst>
              </p:cNvPr>
              <p:cNvSpPr>
                <a:spLocks noChangeShapeType="1"/>
              </p:cNvSpPr>
              <p:nvPr/>
            </p:nvSpPr>
            <p:spPr bwMode="auto">
              <a:xfrm>
                <a:off x="449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1" name="Line 616">
                <a:extLst>
                  <a:ext uri="{FF2B5EF4-FFF2-40B4-BE49-F238E27FC236}">
                    <a16:creationId xmlns:a16="http://schemas.microsoft.com/office/drawing/2014/main" id="{8F1FD904-2C94-89C6-EC48-53E8FF3E8F33}"/>
                  </a:ext>
                </a:extLst>
              </p:cNvPr>
              <p:cNvSpPr>
                <a:spLocks noChangeShapeType="1"/>
              </p:cNvSpPr>
              <p:nvPr/>
            </p:nvSpPr>
            <p:spPr bwMode="auto">
              <a:xfrm>
                <a:off x="4518"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2" name="Line 617">
                <a:extLst>
                  <a:ext uri="{FF2B5EF4-FFF2-40B4-BE49-F238E27FC236}">
                    <a16:creationId xmlns:a16="http://schemas.microsoft.com/office/drawing/2014/main" id="{4699A026-45B5-76E2-8B16-464403B09392}"/>
                  </a:ext>
                </a:extLst>
              </p:cNvPr>
              <p:cNvSpPr>
                <a:spLocks noChangeShapeType="1"/>
              </p:cNvSpPr>
              <p:nvPr/>
            </p:nvSpPr>
            <p:spPr bwMode="auto">
              <a:xfrm>
                <a:off x="4539"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3" name="Line 618">
                <a:extLst>
                  <a:ext uri="{FF2B5EF4-FFF2-40B4-BE49-F238E27FC236}">
                    <a16:creationId xmlns:a16="http://schemas.microsoft.com/office/drawing/2014/main" id="{DA8E2E7A-94F4-399D-A7A5-5AC022D74373}"/>
                  </a:ext>
                </a:extLst>
              </p:cNvPr>
              <p:cNvSpPr>
                <a:spLocks noChangeShapeType="1"/>
              </p:cNvSpPr>
              <p:nvPr/>
            </p:nvSpPr>
            <p:spPr bwMode="auto">
              <a:xfrm>
                <a:off x="4559"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4" name="Line 619">
                <a:extLst>
                  <a:ext uri="{FF2B5EF4-FFF2-40B4-BE49-F238E27FC236}">
                    <a16:creationId xmlns:a16="http://schemas.microsoft.com/office/drawing/2014/main" id="{7D6EF0BE-C396-A6E2-8025-53641D4E3615}"/>
                  </a:ext>
                </a:extLst>
              </p:cNvPr>
              <p:cNvSpPr>
                <a:spLocks noChangeShapeType="1"/>
              </p:cNvSpPr>
              <p:nvPr/>
            </p:nvSpPr>
            <p:spPr bwMode="auto">
              <a:xfrm>
                <a:off x="4580"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5" name="Line 620">
                <a:extLst>
                  <a:ext uri="{FF2B5EF4-FFF2-40B4-BE49-F238E27FC236}">
                    <a16:creationId xmlns:a16="http://schemas.microsoft.com/office/drawing/2014/main" id="{0820A24D-5FF1-0FAF-A687-8B834154D543}"/>
                  </a:ext>
                </a:extLst>
              </p:cNvPr>
              <p:cNvSpPr>
                <a:spLocks noChangeShapeType="1"/>
              </p:cNvSpPr>
              <p:nvPr/>
            </p:nvSpPr>
            <p:spPr bwMode="auto">
              <a:xfrm>
                <a:off x="4600"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6" name="Line 621">
                <a:extLst>
                  <a:ext uri="{FF2B5EF4-FFF2-40B4-BE49-F238E27FC236}">
                    <a16:creationId xmlns:a16="http://schemas.microsoft.com/office/drawing/2014/main" id="{9013A07E-18EF-BEE7-6DA2-5266DC7A0F57}"/>
                  </a:ext>
                </a:extLst>
              </p:cNvPr>
              <p:cNvSpPr>
                <a:spLocks noChangeShapeType="1"/>
              </p:cNvSpPr>
              <p:nvPr/>
            </p:nvSpPr>
            <p:spPr bwMode="auto">
              <a:xfrm>
                <a:off x="4621"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7" name="Line 622">
                <a:extLst>
                  <a:ext uri="{FF2B5EF4-FFF2-40B4-BE49-F238E27FC236}">
                    <a16:creationId xmlns:a16="http://schemas.microsoft.com/office/drawing/2014/main" id="{1FCDC947-FC47-F2C0-B671-B70D53C0CF02}"/>
                  </a:ext>
                </a:extLst>
              </p:cNvPr>
              <p:cNvSpPr>
                <a:spLocks noChangeShapeType="1"/>
              </p:cNvSpPr>
              <p:nvPr/>
            </p:nvSpPr>
            <p:spPr bwMode="auto">
              <a:xfrm>
                <a:off x="4641"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8" name="Line 623">
                <a:extLst>
                  <a:ext uri="{FF2B5EF4-FFF2-40B4-BE49-F238E27FC236}">
                    <a16:creationId xmlns:a16="http://schemas.microsoft.com/office/drawing/2014/main" id="{57F89C1B-4D90-8591-D416-8F5F9CAFB39C}"/>
                  </a:ext>
                </a:extLst>
              </p:cNvPr>
              <p:cNvSpPr>
                <a:spLocks noChangeShapeType="1"/>
              </p:cNvSpPr>
              <p:nvPr/>
            </p:nvSpPr>
            <p:spPr bwMode="auto">
              <a:xfrm>
                <a:off x="4662"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9" name="Line 624">
                <a:extLst>
                  <a:ext uri="{FF2B5EF4-FFF2-40B4-BE49-F238E27FC236}">
                    <a16:creationId xmlns:a16="http://schemas.microsoft.com/office/drawing/2014/main" id="{FA48F81E-78FB-1DDC-24A1-6BBFC7EF5918}"/>
                  </a:ext>
                </a:extLst>
              </p:cNvPr>
              <p:cNvSpPr>
                <a:spLocks noChangeShapeType="1"/>
              </p:cNvSpPr>
              <p:nvPr/>
            </p:nvSpPr>
            <p:spPr bwMode="auto">
              <a:xfrm>
                <a:off x="4682"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0" name="Line 625">
                <a:extLst>
                  <a:ext uri="{FF2B5EF4-FFF2-40B4-BE49-F238E27FC236}">
                    <a16:creationId xmlns:a16="http://schemas.microsoft.com/office/drawing/2014/main" id="{9FB681F4-B0FB-928B-624D-A9C2861DC658}"/>
                  </a:ext>
                </a:extLst>
              </p:cNvPr>
              <p:cNvSpPr>
                <a:spLocks noChangeShapeType="1"/>
              </p:cNvSpPr>
              <p:nvPr/>
            </p:nvSpPr>
            <p:spPr bwMode="auto">
              <a:xfrm>
                <a:off x="4702"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1" name="Line 626">
                <a:extLst>
                  <a:ext uri="{FF2B5EF4-FFF2-40B4-BE49-F238E27FC236}">
                    <a16:creationId xmlns:a16="http://schemas.microsoft.com/office/drawing/2014/main" id="{3FADCF4F-5AE3-8CC8-44D9-291065AA05A7}"/>
                  </a:ext>
                </a:extLst>
              </p:cNvPr>
              <p:cNvSpPr>
                <a:spLocks noChangeShapeType="1"/>
              </p:cNvSpPr>
              <p:nvPr/>
            </p:nvSpPr>
            <p:spPr bwMode="auto">
              <a:xfrm>
                <a:off x="4723"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2" name="Line 627">
                <a:extLst>
                  <a:ext uri="{FF2B5EF4-FFF2-40B4-BE49-F238E27FC236}">
                    <a16:creationId xmlns:a16="http://schemas.microsoft.com/office/drawing/2014/main" id="{23738297-7245-999D-3DD0-91920458F077}"/>
                  </a:ext>
                </a:extLst>
              </p:cNvPr>
              <p:cNvSpPr>
                <a:spLocks noChangeShapeType="1"/>
              </p:cNvSpPr>
              <p:nvPr/>
            </p:nvSpPr>
            <p:spPr bwMode="auto">
              <a:xfrm>
                <a:off x="4743"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3" name="Line 628">
                <a:extLst>
                  <a:ext uri="{FF2B5EF4-FFF2-40B4-BE49-F238E27FC236}">
                    <a16:creationId xmlns:a16="http://schemas.microsoft.com/office/drawing/2014/main" id="{6191E78D-3EFC-0635-5DC7-149281B75FEB}"/>
                  </a:ext>
                </a:extLst>
              </p:cNvPr>
              <p:cNvSpPr>
                <a:spLocks noChangeShapeType="1"/>
              </p:cNvSpPr>
              <p:nvPr/>
            </p:nvSpPr>
            <p:spPr bwMode="auto">
              <a:xfrm>
                <a:off x="476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4" name="Line 629">
                <a:extLst>
                  <a:ext uri="{FF2B5EF4-FFF2-40B4-BE49-F238E27FC236}">
                    <a16:creationId xmlns:a16="http://schemas.microsoft.com/office/drawing/2014/main" id="{E0C14DBD-494E-4C70-14E4-E90F6FE71395}"/>
                  </a:ext>
                </a:extLst>
              </p:cNvPr>
              <p:cNvSpPr>
                <a:spLocks noChangeShapeType="1"/>
              </p:cNvSpPr>
              <p:nvPr/>
            </p:nvSpPr>
            <p:spPr bwMode="auto">
              <a:xfrm>
                <a:off x="4784"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5" name="Line 630">
                <a:extLst>
                  <a:ext uri="{FF2B5EF4-FFF2-40B4-BE49-F238E27FC236}">
                    <a16:creationId xmlns:a16="http://schemas.microsoft.com/office/drawing/2014/main" id="{FAE74F41-9A86-825A-4A51-CAF2EF670E53}"/>
                  </a:ext>
                </a:extLst>
              </p:cNvPr>
              <p:cNvSpPr>
                <a:spLocks noChangeShapeType="1"/>
              </p:cNvSpPr>
              <p:nvPr/>
            </p:nvSpPr>
            <p:spPr bwMode="auto">
              <a:xfrm>
                <a:off x="480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6" name="Line 631">
                <a:extLst>
                  <a:ext uri="{FF2B5EF4-FFF2-40B4-BE49-F238E27FC236}">
                    <a16:creationId xmlns:a16="http://schemas.microsoft.com/office/drawing/2014/main" id="{EAF3A8AF-7D51-91A2-29C9-CC0BCB56D6BC}"/>
                  </a:ext>
                </a:extLst>
              </p:cNvPr>
              <p:cNvSpPr>
                <a:spLocks noChangeShapeType="1"/>
              </p:cNvSpPr>
              <p:nvPr/>
            </p:nvSpPr>
            <p:spPr bwMode="auto">
              <a:xfrm>
                <a:off x="4825"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7" name="Line 632">
                <a:extLst>
                  <a:ext uri="{FF2B5EF4-FFF2-40B4-BE49-F238E27FC236}">
                    <a16:creationId xmlns:a16="http://schemas.microsoft.com/office/drawing/2014/main" id="{51E0BADE-C61A-8F68-005D-8155A1E898C6}"/>
                  </a:ext>
                </a:extLst>
              </p:cNvPr>
              <p:cNvSpPr>
                <a:spLocks noChangeShapeType="1"/>
              </p:cNvSpPr>
              <p:nvPr/>
            </p:nvSpPr>
            <p:spPr bwMode="auto">
              <a:xfrm>
                <a:off x="484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8" name="Line 633">
                <a:extLst>
                  <a:ext uri="{FF2B5EF4-FFF2-40B4-BE49-F238E27FC236}">
                    <a16:creationId xmlns:a16="http://schemas.microsoft.com/office/drawing/2014/main" id="{2410CE34-D416-E7BB-5FCD-9B378FC624F0}"/>
                  </a:ext>
                </a:extLst>
              </p:cNvPr>
              <p:cNvSpPr>
                <a:spLocks noChangeShapeType="1"/>
              </p:cNvSpPr>
              <p:nvPr/>
            </p:nvSpPr>
            <p:spPr bwMode="auto">
              <a:xfrm>
                <a:off x="4866"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9" name="Line 634">
                <a:extLst>
                  <a:ext uri="{FF2B5EF4-FFF2-40B4-BE49-F238E27FC236}">
                    <a16:creationId xmlns:a16="http://schemas.microsoft.com/office/drawing/2014/main" id="{9746C907-7D55-7B12-C69F-0D55CA21E0AA}"/>
                  </a:ext>
                </a:extLst>
              </p:cNvPr>
              <p:cNvSpPr>
                <a:spLocks noChangeShapeType="1"/>
              </p:cNvSpPr>
              <p:nvPr/>
            </p:nvSpPr>
            <p:spPr bwMode="auto">
              <a:xfrm>
                <a:off x="4886" y="3155"/>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0" name="Line 635">
                <a:extLst>
                  <a:ext uri="{FF2B5EF4-FFF2-40B4-BE49-F238E27FC236}">
                    <a16:creationId xmlns:a16="http://schemas.microsoft.com/office/drawing/2014/main" id="{96A34712-3B80-1BDA-05C8-0CC99BC4CB6A}"/>
                  </a:ext>
                </a:extLst>
              </p:cNvPr>
              <p:cNvSpPr>
                <a:spLocks noChangeShapeType="1"/>
              </p:cNvSpPr>
              <p:nvPr/>
            </p:nvSpPr>
            <p:spPr bwMode="auto">
              <a:xfrm>
                <a:off x="490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1" name="Line 636">
                <a:extLst>
                  <a:ext uri="{FF2B5EF4-FFF2-40B4-BE49-F238E27FC236}">
                    <a16:creationId xmlns:a16="http://schemas.microsoft.com/office/drawing/2014/main" id="{2DD809A8-4086-D14F-7493-BA90043F2156}"/>
                  </a:ext>
                </a:extLst>
              </p:cNvPr>
              <p:cNvSpPr>
                <a:spLocks noChangeShapeType="1"/>
              </p:cNvSpPr>
              <p:nvPr/>
            </p:nvSpPr>
            <p:spPr bwMode="auto">
              <a:xfrm>
                <a:off x="4927"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2" name="Line 637">
                <a:extLst>
                  <a:ext uri="{FF2B5EF4-FFF2-40B4-BE49-F238E27FC236}">
                    <a16:creationId xmlns:a16="http://schemas.microsoft.com/office/drawing/2014/main" id="{67BE6DB8-DFC9-1337-9741-FDBAFC539B81}"/>
                  </a:ext>
                </a:extLst>
              </p:cNvPr>
              <p:cNvSpPr>
                <a:spLocks noChangeShapeType="1"/>
              </p:cNvSpPr>
              <p:nvPr/>
            </p:nvSpPr>
            <p:spPr bwMode="auto">
              <a:xfrm>
                <a:off x="494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3" name="Line 638">
                <a:extLst>
                  <a:ext uri="{FF2B5EF4-FFF2-40B4-BE49-F238E27FC236}">
                    <a16:creationId xmlns:a16="http://schemas.microsoft.com/office/drawing/2014/main" id="{BF93A0BA-BC56-A574-0476-3A89CBE8E4DA}"/>
                  </a:ext>
                </a:extLst>
              </p:cNvPr>
              <p:cNvSpPr>
                <a:spLocks noChangeShapeType="1"/>
              </p:cNvSpPr>
              <p:nvPr/>
            </p:nvSpPr>
            <p:spPr bwMode="auto">
              <a:xfrm>
                <a:off x="4968"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4" name="Line 639">
                <a:extLst>
                  <a:ext uri="{FF2B5EF4-FFF2-40B4-BE49-F238E27FC236}">
                    <a16:creationId xmlns:a16="http://schemas.microsoft.com/office/drawing/2014/main" id="{DDED87E5-B0DF-7675-CD69-7D33AB90B732}"/>
                  </a:ext>
                </a:extLst>
              </p:cNvPr>
              <p:cNvSpPr>
                <a:spLocks noChangeShapeType="1"/>
              </p:cNvSpPr>
              <p:nvPr/>
            </p:nvSpPr>
            <p:spPr bwMode="auto">
              <a:xfrm>
                <a:off x="4989" y="3155"/>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5" name="Freeform 640">
                <a:extLst>
                  <a:ext uri="{FF2B5EF4-FFF2-40B4-BE49-F238E27FC236}">
                    <a16:creationId xmlns:a16="http://schemas.microsoft.com/office/drawing/2014/main" id="{2083FF87-C4EA-D909-26DB-621B7A18FE04}"/>
                  </a:ext>
                </a:extLst>
              </p:cNvPr>
              <p:cNvSpPr>
                <a:spLocks/>
              </p:cNvSpPr>
              <p:nvPr/>
            </p:nvSpPr>
            <p:spPr bwMode="auto">
              <a:xfrm>
                <a:off x="5004" y="3155"/>
                <a:ext cx="5" cy="6"/>
              </a:xfrm>
              <a:custGeom>
                <a:avLst/>
                <a:gdLst>
                  <a:gd name="T0" fmla="*/ 0 w 10"/>
                  <a:gd name="T1" fmla="*/ 0 h 10"/>
                  <a:gd name="T2" fmla="*/ 10 w 10"/>
                  <a:gd name="T3" fmla="*/ 0 h 10"/>
                  <a:gd name="T4" fmla="*/ 10 w 10"/>
                  <a:gd name="T5" fmla="*/ 10 h 10"/>
                </a:gdLst>
                <a:ahLst/>
                <a:cxnLst>
                  <a:cxn ang="0">
                    <a:pos x="T0" y="T1"/>
                  </a:cxn>
                  <a:cxn ang="0">
                    <a:pos x="T2" y="T3"/>
                  </a:cxn>
                  <a:cxn ang="0">
                    <a:pos x="T4" y="T5"/>
                  </a:cxn>
                </a:cxnLst>
                <a:rect l="0" t="0" r="r" b="b"/>
                <a:pathLst>
                  <a:path w="10" h="10">
                    <a:moveTo>
                      <a:pt x="0" y="0"/>
                    </a:moveTo>
                    <a:lnTo>
                      <a:pt x="10" y="0"/>
                    </a:lnTo>
                    <a:lnTo>
                      <a:pt x="10"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6" name="Line 641">
                <a:extLst>
                  <a:ext uri="{FF2B5EF4-FFF2-40B4-BE49-F238E27FC236}">
                    <a16:creationId xmlns:a16="http://schemas.microsoft.com/office/drawing/2014/main" id="{C797C7FD-B71A-395F-BA9F-6393DD42AEEE}"/>
                  </a:ext>
                </a:extLst>
              </p:cNvPr>
              <p:cNvSpPr>
                <a:spLocks noChangeShapeType="1"/>
              </p:cNvSpPr>
              <p:nvPr/>
            </p:nvSpPr>
            <p:spPr bwMode="auto">
              <a:xfrm>
                <a:off x="5009" y="317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7" name="Line 642">
                <a:extLst>
                  <a:ext uri="{FF2B5EF4-FFF2-40B4-BE49-F238E27FC236}">
                    <a16:creationId xmlns:a16="http://schemas.microsoft.com/office/drawing/2014/main" id="{E36414A6-7EAE-2255-50EA-02383D8687D5}"/>
                  </a:ext>
                </a:extLst>
              </p:cNvPr>
              <p:cNvSpPr>
                <a:spLocks noChangeShapeType="1"/>
              </p:cNvSpPr>
              <p:nvPr/>
            </p:nvSpPr>
            <p:spPr bwMode="auto">
              <a:xfrm>
                <a:off x="5009" y="319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8" name="Line 643">
                <a:extLst>
                  <a:ext uri="{FF2B5EF4-FFF2-40B4-BE49-F238E27FC236}">
                    <a16:creationId xmlns:a16="http://schemas.microsoft.com/office/drawing/2014/main" id="{20DC0D81-C677-E181-8127-542F3D662F0C}"/>
                  </a:ext>
                </a:extLst>
              </p:cNvPr>
              <p:cNvSpPr>
                <a:spLocks noChangeShapeType="1"/>
              </p:cNvSpPr>
              <p:nvPr/>
            </p:nvSpPr>
            <p:spPr bwMode="auto">
              <a:xfrm>
                <a:off x="5009" y="321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9" name="Line 644">
                <a:extLst>
                  <a:ext uri="{FF2B5EF4-FFF2-40B4-BE49-F238E27FC236}">
                    <a16:creationId xmlns:a16="http://schemas.microsoft.com/office/drawing/2014/main" id="{BB24F133-A995-0B35-48F5-F37602527E30}"/>
                  </a:ext>
                </a:extLst>
              </p:cNvPr>
              <p:cNvSpPr>
                <a:spLocks noChangeShapeType="1"/>
              </p:cNvSpPr>
              <p:nvPr/>
            </p:nvSpPr>
            <p:spPr bwMode="auto">
              <a:xfrm>
                <a:off x="5009" y="323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0" name="Line 645">
                <a:extLst>
                  <a:ext uri="{FF2B5EF4-FFF2-40B4-BE49-F238E27FC236}">
                    <a16:creationId xmlns:a16="http://schemas.microsoft.com/office/drawing/2014/main" id="{9E7CA1FF-AE77-99C0-5A00-BC5E05B94843}"/>
                  </a:ext>
                </a:extLst>
              </p:cNvPr>
              <p:cNvSpPr>
                <a:spLocks noChangeShapeType="1"/>
              </p:cNvSpPr>
              <p:nvPr/>
            </p:nvSpPr>
            <p:spPr bwMode="auto">
              <a:xfrm>
                <a:off x="5009" y="325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1" name="Line 646">
                <a:extLst>
                  <a:ext uri="{FF2B5EF4-FFF2-40B4-BE49-F238E27FC236}">
                    <a16:creationId xmlns:a16="http://schemas.microsoft.com/office/drawing/2014/main" id="{2544C743-3995-0222-92C9-A37D116B1084}"/>
                  </a:ext>
                </a:extLst>
              </p:cNvPr>
              <p:cNvSpPr>
                <a:spLocks noChangeShapeType="1"/>
              </p:cNvSpPr>
              <p:nvPr/>
            </p:nvSpPr>
            <p:spPr bwMode="auto">
              <a:xfrm>
                <a:off x="5009" y="327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2" name="Line 647">
                <a:extLst>
                  <a:ext uri="{FF2B5EF4-FFF2-40B4-BE49-F238E27FC236}">
                    <a16:creationId xmlns:a16="http://schemas.microsoft.com/office/drawing/2014/main" id="{45F4D1F7-1535-B03B-4D28-92C94A09378C}"/>
                  </a:ext>
                </a:extLst>
              </p:cNvPr>
              <p:cNvSpPr>
                <a:spLocks noChangeShapeType="1"/>
              </p:cNvSpPr>
              <p:nvPr/>
            </p:nvSpPr>
            <p:spPr bwMode="auto">
              <a:xfrm>
                <a:off x="5009" y="329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3" name="Line 648">
                <a:extLst>
                  <a:ext uri="{FF2B5EF4-FFF2-40B4-BE49-F238E27FC236}">
                    <a16:creationId xmlns:a16="http://schemas.microsoft.com/office/drawing/2014/main" id="{1EB801D2-0788-5098-6EC2-A3FBBCC3605F}"/>
                  </a:ext>
                </a:extLst>
              </p:cNvPr>
              <p:cNvSpPr>
                <a:spLocks noChangeShapeType="1"/>
              </p:cNvSpPr>
              <p:nvPr/>
            </p:nvSpPr>
            <p:spPr bwMode="auto">
              <a:xfrm>
                <a:off x="5009" y="331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4" name="Line 649">
                <a:extLst>
                  <a:ext uri="{FF2B5EF4-FFF2-40B4-BE49-F238E27FC236}">
                    <a16:creationId xmlns:a16="http://schemas.microsoft.com/office/drawing/2014/main" id="{5C9D8F52-2D2D-4270-BDAB-887D9F8EF2A6}"/>
                  </a:ext>
                </a:extLst>
              </p:cNvPr>
              <p:cNvSpPr>
                <a:spLocks noChangeShapeType="1"/>
              </p:cNvSpPr>
              <p:nvPr/>
            </p:nvSpPr>
            <p:spPr bwMode="auto">
              <a:xfrm>
                <a:off x="5009" y="3334"/>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5" name="Line 650">
                <a:extLst>
                  <a:ext uri="{FF2B5EF4-FFF2-40B4-BE49-F238E27FC236}">
                    <a16:creationId xmlns:a16="http://schemas.microsoft.com/office/drawing/2014/main" id="{8A1EA28D-83AE-E382-C7B9-C35E9A772818}"/>
                  </a:ext>
                </a:extLst>
              </p:cNvPr>
              <p:cNvSpPr>
                <a:spLocks noChangeShapeType="1"/>
              </p:cNvSpPr>
              <p:nvPr/>
            </p:nvSpPr>
            <p:spPr bwMode="auto">
              <a:xfrm>
                <a:off x="5009" y="335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6" name="Line 651">
                <a:extLst>
                  <a:ext uri="{FF2B5EF4-FFF2-40B4-BE49-F238E27FC236}">
                    <a16:creationId xmlns:a16="http://schemas.microsoft.com/office/drawing/2014/main" id="{EE0FCD74-DD4B-1AE1-EB1B-1195479CC8D4}"/>
                  </a:ext>
                </a:extLst>
              </p:cNvPr>
              <p:cNvSpPr>
                <a:spLocks noChangeShapeType="1"/>
              </p:cNvSpPr>
              <p:nvPr/>
            </p:nvSpPr>
            <p:spPr bwMode="auto">
              <a:xfrm>
                <a:off x="5009" y="337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7" name="Line 652">
                <a:extLst>
                  <a:ext uri="{FF2B5EF4-FFF2-40B4-BE49-F238E27FC236}">
                    <a16:creationId xmlns:a16="http://schemas.microsoft.com/office/drawing/2014/main" id="{940994AB-299E-CCBF-3F85-3C6E6F665DCF}"/>
                  </a:ext>
                </a:extLst>
              </p:cNvPr>
              <p:cNvSpPr>
                <a:spLocks noChangeShapeType="1"/>
              </p:cNvSpPr>
              <p:nvPr/>
            </p:nvSpPr>
            <p:spPr bwMode="auto">
              <a:xfrm>
                <a:off x="5009" y="33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8" name="Line 653">
                <a:extLst>
                  <a:ext uri="{FF2B5EF4-FFF2-40B4-BE49-F238E27FC236}">
                    <a16:creationId xmlns:a16="http://schemas.microsoft.com/office/drawing/2014/main" id="{A461A702-462A-ED9C-A01C-9B90728F3F13}"/>
                  </a:ext>
                </a:extLst>
              </p:cNvPr>
              <p:cNvSpPr>
                <a:spLocks noChangeShapeType="1"/>
              </p:cNvSpPr>
              <p:nvPr/>
            </p:nvSpPr>
            <p:spPr bwMode="auto">
              <a:xfrm>
                <a:off x="5009" y="341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9" name="Line 654">
                <a:extLst>
                  <a:ext uri="{FF2B5EF4-FFF2-40B4-BE49-F238E27FC236}">
                    <a16:creationId xmlns:a16="http://schemas.microsoft.com/office/drawing/2014/main" id="{4A13824A-9CDD-49DC-73BF-49709B0994C0}"/>
                  </a:ext>
                </a:extLst>
              </p:cNvPr>
              <p:cNvSpPr>
                <a:spLocks noChangeShapeType="1"/>
              </p:cNvSpPr>
              <p:nvPr/>
            </p:nvSpPr>
            <p:spPr bwMode="auto">
              <a:xfrm>
                <a:off x="5009" y="34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0" name="Line 655">
                <a:extLst>
                  <a:ext uri="{FF2B5EF4-FFF2-40B4-BE49-F238E27FC236}">
                    <a16:creationId xmlns:a16="http://schemas.microsoft.com/office/drawing/2014/main" id="{62F016BB-DB03-4875-B1C5-9655BA6665D8}"/>
                  </a:ext>
                </a:extLst>
              </p:cNvPr>
              <p:cNvSpPr>
                <a:spLocks noChangeShapeType="1"/>
              </p:cNvSpPr>
              <p:nvPr/>
            </p:nvSpPr>
            <p:spPr bwMode="auto">
              <a:xfrm>
                <a:off x="5009" y="345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1" name="Line 656">
                <a:extLst>
                  <a:ext uri="{FF2B5EF4-FFF2-40B4-BE49-F238E27FC236}">
                    <a16:creationId xmlns:a16="http://schemas.microsoft.com/office/drawing/2014/main" id="{1F6ED258-9306-92DD-7E82-C85768AA54B8}"/>
                  </a:ext>
                </a:extLst>
              </p:cNvPr>
              <p:cNvSpPr>
                <a:spLocks noChangeShapeType="1"/>
              </p:cNvSpPr>
              <p:nvPr/>
            </p:nvSpPr>
            <p:spPr bwMode="auto">
              <a:xfrm>
                <a:off x="5009" y="34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2" name="Line 657">
                <a:extLst>
                  <a:ext uri="{FF2B5EF4-FFF2-40B4-BE49-F238E27FC236}">
                    <a16:creationId xmlns:a16="http://schemas.microsoft.com/office/drawing/2014/main" id="{1C2681D4-1FDF-E360-3878-C4AAF45EAEF2}"/>
                  </a:ext>
                </a:extLst>
              </p:cNvPr>
              <p:cNvSpPr>
                <a:spLocks noChangeShapeType="1"/>
              </p:cNvSpPr>
              <p:nvPr/>
            </p:nvSpPr>
            <p:spPr bwMode="auto">
              <a:xfrm>
                <a:off x="5009" y="349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3" name="Line 658">
                <a:extLst>
                  <a:ext uri="{FF2B5EF4-FFF2-40B4-BE49-F238E27FC236}">
                    <a16:creationId xmlns:a16="http://schemas.microsoft.com/office/drawing/2014/main" id="{2E08EF0D-EEDE-07C7-3948-A222BA8BAE03}"/>
                  </a:ext>
                </a:extLst>
              </p:cNvPr>
              <p:cNvSpPr>
                <a:spLocks noChangeShapeType="1"/>
              </p:cNvSpPr>
              <p:nvPr/>
            </p:nvSpPr>
            <p:spPr bwMode="auto">
              <a:xfrm>
                <a:off x="5009" y="351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4" name="Line 659">
                <a:extLst>
                  <a:ext uri="{FF2B5EF4-FFF2-40B4-BE49-F238E27FC236}">
                    <a16:creationId xmlns:a16="http://schemas.microsoft.com/office/drawing/2014/main" id="{CC11BCB3-D7B4-CD9C-A51F-AABC728E0DBB}"/>
                  </a:ext>
                </a:extLst>
              </p:cNvPr>
              <p:cNvSpPr>
                <a:spLocks noChangeShapeType="1"/>
              </p:cNvSpPr>
              <p:nvPr/>
            </p:nvSpPr>
            <p:spPr bwMode="auto">
              <a:xfrm>
                <a:off x="5009" y="35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5" name="Line 660">
                <a:extLst>
                  <a:ext uri="{FF2B5EF4-FFF2-40B4-BE49-F238E27FC236}">
                    <a16:creationId xmlns:a16="http://schemas.microsoft.com/office/drawing/2014/main" id="{3578746C-FE2B-A0DF-A6E2-906D860CC04D}"/>
                  </a:ext>
                </a:extLst>
              </p:cNvPr>
              <p:cNvSpPr>
                <a:spLocks noChangeShapeType="1"/>
              </p:cNvSpPr>
              <p:nvPr/>
            </p:nvSpPr>
            <p:spPr bwMode="auto">
              <a:xfrm>
                <a:off x="5009" y="3559"/>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6" name="Line 661">
                <a:extLst>
                  <a:ext uri="{FF2B5EF4-FFF2-40B4-BE49-F238E27FC236}">
                    <a16:creationId xmlns:a16="http://schemas.microsoft.com/office/drawing/2014/main" id="{DAD771C5-EDBF-E62E-C4B3-94D5082776D5}"/>
                  </a:ext>
                </a:extLst>
              </p:cNvPr>
              <p:cNvSpPr>
                <a:spLocks noChangeShapeType="1"/>
              </p:cNvSpPr>
              <p:nvPr/>
            </p:nvSpPr>
            <p:spPr bwMode="auto">
              <a:xfrm>
                <a:off x="5009" y="35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7" name="Line 662">
                <a:extLst>
                  <a:ext uri="{FF2B5EF4-FFF2-40B4-BE49-F238E27FC236}">
                    <a16:creationId xmlns:a16="http://schemas.microsoft.com/office/drawing/2014/main" id="{D7BFE505-0BE5-2C3C-D32C-43272CBC6E72}"/>
                  </a:ext>
                </a:extLst>
              </p:cNvPr>
              <p:cNvSpPr>
                <a:spLocks noChangeShapeType="1"/>
              </p:cNvSpPr>
              <p:nvPr/>
            </p:nvSpPr>
            <p:spPr bwMode="auto">
              <a:xfrm>
                <a:off x="5009" y="360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8" name="Line 663">
                <a:extLst>
                  <a:ext uri="{FF2B5EF4-FFF2-40B4-BE49-F238E27FC236}">
                    <a16:creationId xmlns:a16="http://schemas.microsoft.com/office/drawing/2014/main" id="{B9DBE6AA-3E19-B39D-B488-C39639B35EE9}"/>
                  </a:ext>
                </a:extLst>
              </p:cNvPr>
              <p:cNvSpPr>
                <a:spLocks noChangeShapeType="1"/>
              </p:cNvSpPr>
              <p:nvPr/>
            </p:nvSpPr>
            <p:spPr bwMode="auto">
              <a:xfrm>
                <a:off x="5009" y="3615"/>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9" name="Line 664">
                <a:extLst>
                  <a:ext uri="{FF2B5EF4-FFF2-40B4-BE49-F238E27FC236}">
                    <a16:creationId xmlns:a16="http://schemas.microsoft.com/office/drawing/2014/main" id="{613760C7-38DF-AB96-CA35-39383B9F965C}"/>
                  </a:ext>
                </a:extLst>
              </p:cNvPr>
              <p:cNvSpPr>
                <a:spLocks noChangeShapeType="1"/>
              </p:cNvSpPr>
              <p:nvPr/>
            </p:nvSpPr>
            <p:spPr bwMode="auto">
              <a:xfrm>
                <a:off x="4823" y="3155"/>
                <a:ext cx="0" cy="6"/>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0" name="Line 665">
                <a:extLst>
                  <a:ext uri="{FF2B5EF4-FFF2-40B4-BE49-F238E27FC236}">
                    <a16:creationId xmlns:a16="http://schemas.microsoft.com/office/drawing/2014/main" id="{FE3DF799-EEFD-1609-4195-BB30ABB5A5BC}"/>
                  </a:ext>
                </a:extLst>
              </p:cNvPr>
              <p:cNvSpPr>
                <a:spLocks noChangeShapeType="1"/>
              </p:cNvSpPr>
              <p:nvPr/>
            </p:nvSpPr>
            <p:spPr bwMode="auto">
              <a:xfrm>
                <a:off x="4823" y="317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1" name="Line 666">
                <a:extLst>
                  <a:ext uri="{FF2B5EF4-FFF2-40B4-BE49-F238E27FC236}">
                    <a16:creationId xmlns:a16="http://schemas.microsoft.com/office/drawing/2014/main" id="{DFCA4108-8EC0-DF2E-4349-DAED91D94529}"/>
                  </a:ext>
                </a:extLst>
              </p:cNvPr>
              <p:cNvSpPr>
                <a:spLocks noChangeShapeType="1"/>
              </p:cNvSpPr>
              <p:nvPr/>
            </p:nvSpPr>
            <p:spPr bwMode="auto">
              <a:xfrm>
                <a:off x="4823" y="319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2" name="Line 667">
                <a:extLst>
                  <a:ext uri="{FF2B5EF4-FFF2-40B4-BE49-F238E27FC236}">
                    <a16:creationId xmlns:a16="http://schemas.microsoft.com/office/drawing/2014/main" id="{235DFE41-3D83-D9F4-CA27-499D8D677476}"/>
                  </a:ext>
                </a:extLst>
              </p:cNvPr>
              <p:cNvSpPr>
                <a:spLocks noChangeShapeType="1"/>
              </p:cNvSpPr>
              <p:nvPr/>
            </p:nvSpPr>
            <p:spPr bwMode="auto">
              <a:xfrm>
                <a:off x="4823" y="321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3" name="Line 668">
                <a:extLst>
                  <a:ext uri="{FF2B5EF4-FFF2-40B4-BE49-F238E27FC236}">
                    <a16:creationId xmlns:a16="http://schemas.microsoft.com/office/drawing/2014/main" id="{F8634147-AEFE-7435-070A-426B5F3ED2FD}"/>
                  </a:ext>
                </a:extLst>
              </p:cNvPr>
              <p:cNvSpPr>
                <a:spLocks noChangeShapeType="1"/>
              </p:cNvSpPr>
              <p:nvPr/>
            </p:nvSpPr>
            <p:spPr bwMode="auto">
              <a:xfrm>
                <a:off x="4823" y="323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4" name="Line 669">
                <a:extLst>
                  <a:ext uri="{FF2B5EF4-FFF2-40B4-BE49-F238E27FC236}">
                    <a16:creationId xmlns:a16="http://schemas.microsoft.com/office/drawing/2014/main" id="{ADFDC08D-BED7-E3BA-918E-140D842EDEFC}"/>
                  </a:ext>
                </a:extLst>
              </p:cNvPr>
              <p:cNvSpPr>
                <a:spLocks noChangeShapeType="1"/>
              </p:cNvSpPr>
              <p:nvPr/>
            </p:nvSpPr>
            <p:spPr bwMode="auto">
              <a:xfrm>
                <a:off x="4823" y="325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5" name="Line 670">
                <a:extLst>
                  <a:ext uri="{FF2B5EF4-FFF2-40B4-BE49-F238E27FC236}">
                    <a16:creationId xmlns:a16="http://schemas.microsoft.com/office/drawing/2014/main" id="{AA472FF5-D595-B3A0-7CB8-9FB49E8EB092}"/>
                  </a:ext>
                </a:extLst>
              </p:cNvPr>
              <p:cNvSpPr>
                <a:spLocks noChangeShapeType="1"/>
              </p:cNvSpPr>
              <p:nvPr/>
            </p:nvSpPr>
            <p:spPr bwMode="auto">
              <a:xfrm>
                <a:off x="4823" y="327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6" name="Line 671">
                <a:extLst>
                  <a:ext uri="{FF2B5EF4-FFF2-40B4-BE49-F238E27FC236}">
                    <a16:creationId xmlns:a16="http://schemas.microsoft.com/office/drawing/2014/main" id="{A43F2120-D248-4662-35FB-34EC7C051E92}"/>
                  </a:ext>
                </a:extLst>
              </p:cNvPr>
              <p:cNvSpPr>
                <a:spLocks noChangeShapeType="1"/>
              </p:cNvSpPr>
              <p:nvPr/>
            </p:nvSpPr>
            <p:spPr bwMode="auto">
              <a:xfrm>
                <a:off x="4823" y="329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7" name="Line 672">
                <a:extLst>
                  <a:ext uri="{FF2B5EF4-FFF2-40B4-BE49-F238E27FC236}">
                    <a16:creationId xmlns:a16="http://schemas.microsoft.com/office/drawing/2014/main" id="{2420DCDB-6262-9844-E527-C6E94FDAD8A9}"/>
                  </a:ext>
                </a:extLst>
              </p:cNvPr>
              <p:cNvSpPr>
                <a:spLocks noChangeShapeType="1"/>
              </p:cNvSpPr>
              <p:nvPr/>
            </p:nvSpPr>
            <p:spPr bwMode="auto">
              <a:xfrm>
                <a:off x="4823" y="331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8" name="Line 673">
                <a:extLst>
                  <a:ext uri="{FF2B5EF4-FFF2-40B4-BE49-F238E27FC236}">
                    <a16:creationId xmlns:a16="http://schemas.microsoft.com/office/drawing/2014/main" id="{2BE0FF93-3D14-EBA6-3183-DD85A116FADC}"/>
                  </a:ext>
                </a:extLst>
              </p:cNvPr>
              <p:cNvSpPr>
                <a:spLocks noChangeShapeType="1"/>
              </p:cNvSpPr>
              <p:nvPr/>
            </p:nvSpPr>
            <p:spPr bwMode="auto">
              <a:xfrm>
                <a:off x="4823" y="3334"/>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9" name="Line 674">
                <a:extLst>
                  <a:ext uri="{FF2B5EF4-FFF2-40B4-BE49-F238E27FC236}">
                    <a16:creationId xmlns:a16="http://schemas.microsoft.com/office/drawing/2014/main" id="{1CFFD166-A3F0-1A0B-BDC2-6957731514B8}"/>
                  </a:ext>
                </a:extLst>
              </p:cNvPr>
              <p:cNvSpPr>
                <a:spLocks noChangeShapeType="1"/>
              </p:cNvSpPr>
              <p:nvPr/>
            </p:nvSpPr>
            <p:spPr bwMode="auto">
              <a:xfrm>
                <a:off x="4823" y="335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0" name="Line 675">
                <a:extLst>
                  <a:ext uri="{FF2B5EF4-FFF2-40B4-BE49-F238E27FC236}">
                    <a16:creationId xmlns:a16="http://schemas.microsoft.com/office/drawing/2014/main" id="{92436EDF-35BA-C3E8-AF56-F4E9B1D2E8B9}"/>
                  </a:ext>
                </a:extLst>
              </p:cNvPr>
              <p:cNvSpPr>
                <a:spLocks noChangeShapeType="1"/>
              </p:cNvSpPr>
              <p:nvPr/>
            </p:nvSpPr>
            <p:spPr bwMode="auto">
              <a:xfrm>
                <a:off x="4823" y="337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1" name="Line 676">
                <a:extLst>
                  <a:ext uri="{FF2B5EF4-FFF2-40B4-BE49-F238E27FC236}">
                    <a16:creationId xmlns:a16="http://schemas.microsoft.com/office/drawing/2014/main" id="{78A4DB4E-98DF-B0F3-B54C-2B99112AAD20}"/>
                  </a:ext>
                </a:extLst>
              </p:cNvPr>
              <p:cNvSpPr>
                <a:spLocks noChangeShapeType="1"/>
              </p:cNvSpPr>
              <p:nvPr/>
            </p:nvSpPr>
            <p:spPr bwMode="auto">
              <a:xfrm>
                <a:off x="4823" y="33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2" name="Line 677">
                <a:extLst>
                  <a:ext uri="{FF2B5EF4-FFF2-40B4-BE49-F238E27FC236}">
                    <a16:creationId xmlns:a16="http://schemas.microsoft.com/office/drawing/2014/main" id="{ADFA1B18-54F9-3BAD-F601-4E3AFE679B7A}"/>
                  </a:ext>
                </a:extLst>
              </p:cNvPr>
              <p:cNvSpPr>
                <a:spLocks noChangeShapeType="1"/>
              </p:cNvSpPr>
              <p:nvPr/>
            </p:nvSpPr>
            <p:spPr bwMode="auto">
              <a:xfrm>
                <a:off x="4823" y="341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3" name="Line 678">
                <a:extLst>
                  <a:ext uri="{FF2B5EF4-FFF2-40B4-BE49-F238E27FC236}">
                    <a16:creationId xmlns:a16="http://schemas.microsoft.com/office/drawing/2014/main" id="{2A5CF351-820E-A315-5667-F2FBB4651F82}"/>
                  </a:ext>
                </a:extLst>
              </p:cNvPr>
              <p:cNvSpPr>
                <a:spLocks noChangeShapeType="1"/>
              </p:cNvSpPr>
              <p:nvPr/>
            </p:nvSpPr>
            <p:spPr bwMode="auto">
              <a:xfrm>
                <a:off x="4823" y="34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4" name="Line 679">
                <a:extLst>
                  <a:ext uri="{FF2B5EF4-FFF2-40B4-BE49-F238E27FC236}">
                    <a16:creationId xmlns:a16="http://schemas.microsoft.com/office/drawing/2014/main" id="{E7D90BC6-9CB5-8734-A057-2CE01EAE7194}"/>
                  </a:ext>
                </a:extLst>
              </p:cNvPr>
              <p:cNvSpPr>
                <a:spLocks noChangeShapeType="1"/>
              </p:cNvSpPr>
              <p:nvPr/>
            </p:nvSpPr>
            <p:spPr bwMode="auto">
              <a:xfrm>
                <a:off x="4823" y="345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5" name="Line 680">
                <a:extLst>
                  <a:ext uri="{FF2B5EF4-FFF2-40B4-BE49-F238E27FC236}">
                    <a16:creationId xmlns:a16="http://schemas.microsoft.com/office/drawing/2014/main" id="{424F9462-77F7-60D2-892D-3E1EADD01E95}"/>
                  </a:ext>
                </a:extLst>
              </p:cNvPr>
              <p:cNvSpPr>
                <a:spLocks noChangeShapeType="1"/>
              </p:cNvSpPr>
              <p:nvPr/>
            </p:nvSpPr>
            <p:spPr bwMode="auto">
              <a:xfrm>
                <a:off x="4823" y="34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6" name="Line 681">
                <a:extLst>
                  <a:ext uri="{FF2B5EF4-FFF2-40B4-BE49-F238E27FC236}">
                    <a16:creationId xmlns:a16="http://schemas.microsoft.com/office/drawing/2014/main" id="{451A2EA0-E0F9-5847-F7BF-DD0F61AB7B18}"/>
                  </a:ext>
                </a:extLst>
              </p:cNvPr>
              <p:cNvSpPr>
                <a:spLocks noChangeShapeType="1"/>
              </p:cNvSpPr>
              <p:nvPr/>
            </p:nvSpPr>
            <p:spPr bwMode="auto">
              <a:xfrm>
                <a:off x="4823" y="349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7" name="Line 682">
                <a:extLst>
                  <a:ext uri="{FF2B5EF4-FFF2-40B4-BE49-F238E27FC236}">
                    <a16:creationId xmlns:a16="http://schemas.microsoft.com/office/drawing/2014/main" id="{DD4B9EF4-0EA0-70F5-639D-321567D4E2E3}"/>
                  </a:ext>
                </a:extLst>
              </p:cNvPr>
              <p:cNvSpPr>
                <a:spLocks noChangeShapeType="1"/>
              </p:cNvSpPr>
              <p:nvPr/>
            </p:nvSpPr>
            <p:spPr bwMode="auto">
              <a:xfrm>
                <a:off x="4823" y="351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8" name="Line 683">
                <a:extLst>
                  <a:ext uri="{FF2B5EF4-FFF2-40B4-BE49-F238E27FC236}">
                    <a16:creationId xmlns:a16="http://schemas.microsoft.com/office/drawing/2014/main" id="{DED9DC13-D7B4-F997-C01B-598E62413626}"/>
                  </a:ext>
                </a:extLst>
              </p:cNvPr>
              <p:cNvSpPr>
                <a:spLocks noChangeShapeType="1"/>
              </p:cNvSpPr>
              <p:nvPr/>
            </p:nvSpPr>
            <p:spPr bwMode="auto">
              <a:xfrm>
                <a:off x="4823" y="35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9" name="Line 684">
                <a:extLst>
                  <a:ext uri="{FF2B5EF4-FFF2-40B4-BE49-F238E27FC236}">
                    <a16:creationId xmlns:a16="http://schemas.microsoft.com/office/drawing/2014/main" id="{3BEA7810-013F-C8C0-2DD3-287C78990FC1}"/>
                  </a:ext>
                </a:extLst>
              </p:cNvPr>
              <p:cNvSpPr>
                <a:spLocks noChangeShapeType="1"/>
              </p:cNvSpPr>
              <p:nvPr/>
            </p:nvSpPr>
            <p:spPr bwMode="auto">
              <a:xfrm>
                <a:off x="4823" y="3559"/>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0" name="Line 685">
                <a:extLst>
                  <a:ext uri="{FF2B5EF4-FFF2-40B4-BE49-F238E27FC236}">
                    <a16:creationId xmlns:a16="http://schemas.microsoft.com/office/drawing/2014/main" id="{DD469E64-1975-7883-3D8A-7CF045CB129C}"/>
                  </a:ext>
                </a:extLst>
              </p:cNvPr>
              <p:cNvSpPr>
                <a:spLocks noChangeShapeType="1"/>
              </p:cNvSpPr>
              <p:nvPr/>
            </p:nvSpPr>
            <p:spPr bwMode="auto">
              <a:xfrm>
                <a:off x="4823" y="35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1" name="Line 686">
                <a:extLst>
                  <a:ext uri="{FF2B5EF4-FFF2-40B4-BE49-F238E27FC236}">
                    <a16:creationId xmlns:a16="http://schemas.microsoft.com/office/drawing/2014/main" id="{F32F9696-2AC3-6033-4294-877930B286F7}"/>
                  </a:ext>
                </a:extLst>
              </p:cNvPr>
              <p:cNvSpPr>
                <a:spLocks noChangeShapeType="1"/>
              </p:cNvSpPr>
              <p:nvPr/>
            </p:nvSpPr>
            <p:spPr bwMode="auto">
              <a:xfrm>
                <a:off x="4823" y="360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2" name="Line 687">
                <a:extLst>
                  <a:ext uri="{FF2B5EF4-FFF2-40B4-BE49-F238E27FC236}">
                    <a16:creationId xmlns:a16="http://schemas.microsoft.com/office/drawing/2014/main" id="{37F49CCB-E04A-24F1-1AA6-5B913BB66CF0}"/>
                  </a:ext>
                </a:extLst>
              </p:cNvPr>
              <p:cNvSpPr>
                <a:spLocks noChangeShapeType="1"/>
              </p:cNvSpPr>
              <p:nvPr/>
            </p:nvSpPr>
            <p:spPr bwMode="auto">
              <a:xfrm>
                <a:off x="4823" y="3615"/>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3" name="Rectangle 688">
                <a:extLst>
                  <a:ext uri="{FF2B5EF4-FFF2-40B4-BE49-F238E27FC236}">
                    <a16:creationId xmlns:a16="http://schemas.microsoft.com/office/drawing/2014/main" id="{1D18C05B-25DD-AC89-F526-40858E2BA3EB}"/>
                  </a:ext>
                </a:extLst>
              </p:cNvPr>
              <p:cNvSpPr>
                <a:spLocks noChangeArrowheads="1"/>
              </p:cNvSpPr>
              <p:nvPr/>
            </p:nvSpPr>
            <p:spPr bwMode="auto">
              <a:xfrm>
                <a:off x="4254" y="2279"/>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94" name="Rectangle 689">
                <a:extLst>
                  <a:ext uri="{FF2B5EF4-FFF2-40B4-BE49-F238E27FC236}">
                    <a16:creationId xmlns:a16="http://schemas.microsoft.com/office/drawing/2014/main" id="{FE1C582B-648A-6E8A-27EC-2B6DF4B84BB5}"/>
                  </a:ext>
                </a:extLst>
              </p:cNvPr>
              <p:cNvSpPr>
                <a:spLocks noChangeArrowheads="1"/>
              </p:cNvSpPr>
              <p:nvPr/>
            </p:nvSpPr>
            <p:spPr bwMode="auto">
              <a:xfrm>
                <a:off x="4472" y="2279"/>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95" name="Rectangle 690">
                <a:extLst>
                  <a:ext uri="{FF2B5EF4-FFF2-40B4-BE49-F238E27FC236}">
                    <a16:creationId xmlns:a16="http://schemas.microsoft.com/office/drawing/2014/main" id="{59A5691C-68F5-AA04-9C20-EB5BEC0BAF84}"/>
                  </a:ext>
                </a:extLst>
              </p:cNvPr>
              <p:cNvSpPr>
                <a:spLocks noChangeArrowheads="1"/>
              </p:cNvSpPr>
              <p:nvPr/>
            </p:nvSpPr>
            <p:spPr bwMode="auto">
              <a:xfrm>
                <a:off x="4707"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96" name="Rectangle 691">
                <a:extLst>
                  <a:ext uri="{FF2B5EF4-FFF2-40B4-BE49-F238E27FC236}">
                    <a16:creationId xmlns:a16="http://schemas.microsoft.com/office/drawing/2014/main" id="{6E6720BD-7E15-4FFB-1FC3-B4A64401A078}"/>
                  </a:ext>
                </a:extLst>
              </p:cNvPr>
              <p:cNvSpPr>
                <a:spLocks noChangeArrowheads="1"/>
              </p:cNvSpPr>
              <p:nvPr/>
            </p:nvSpPr>
            <p:spPr bwMode="auto">
              <a:xfrm>
                <a:off x="4925"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97" name="Rectangle 692">
                <a:extLst>
                  <a:ext uri="{FF2B5EF4-FFF2-40B4-BE49-F238E27FC236}">
                    <a16:creationId xmlns:a16="http://schemas.microsoft.com/office/drawing/2014/main" id="{3DC184FD-3CF4-FD6A-B5F5-5943506ABCF4}"/>
                  </a:ext>
                </a:extLst>
              </p:cNvPr>
              <p:cNvSpPr>
                <a:spLocks noChangeArrowheads="1"/>
              </p:cNvSpPr>
              <p:nvPr/>
            </p:nvSpPr>
            <p:spPr bwMode="auto">
              <a:xfrm>
                <a:off x="5140"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98" name="Rectangle 693">
                <a:extLst>
                  <a:ext uri="{FF2B5EF4-FFF2-40B4-BE49-F238E27FC236}">
                    <a16:creationId xmlns:a16="http://schemas.microsoft.com/office/drawing/2014/main" id="{FAAA5E05-63D5-B36D-F53B-05064CCF1B87}"/>
                  </a:ext>
                </a:extLst>
              </p:cNvPr>
              <p:cNvSpPr>
                <a:spLocks noChangeArrowheads="1"/>
              </p:cNvSpPr>
              <p:nvPr/>
            </p:nvSpPr>
            <p:spPr bwMode="auto">
              <a:xfrm>
                <a:off x="5356"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99" name="Rectangle 694">
                <a:extLst>
                  <a:ext uri="{FF2B5EF4-FFF2-40B4-BE49-F238E27FC236}">
                    <a16:creationId xmlns:a16="http://schemas.microsoft.com/office/drawing/2014/main" id="{DE68F7AA-607D-596A-B122-8E71C21B45E4}"/>
                  </a:ext>
                </a:extLst>
              </p:cNvPr>
              <p:cNvSpPr>
                <a:spLocks noChangeArrowheads="1"/>
              </p:cNvSpPr>
              <p:nvPr/>
            </p:nvSpPr>
            <p:spPr bwMode="auto">
              <a:xfrm>
                <a:off x="5790"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0" name="Rectangle 695">
                <a:extLst>
                  <a:ext uri="{FF2B5EF4-FFF2-40B4-BE49-F238E27FC236}">
                    <a16:creationId xmlns:a16="http://schemas.microsoft.com/office/drawing/2014/main" id="{2DF4CB31-590C-73F4-6DAD-B21D18BD0558}"/>
                  </a:ext>
                </a:extLst>
              </p:cNvPr>
              <p:cNvSpPr>
                <a:spLocks noChangeArrowheads="1"/>
              </p:cNvSpPr>
              <p:nvPr/>
            </p:nvSpPr>
            <p:spPr bwMode="auto">
              <a:xfrm>
                <a:off x="6001"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1" name="Rectangle 696">
                <a:extLst>
                  <a:ext uri="{FF2B5EF4-FFF2-40B4-BE49-F238E27FC236}">
                    <a16:creationId xmlns:a16="http://schemas.microsoft.com/office/drawing/2014/main" id="{BDD76A07-31AB-D4F1-A4AA-96A7A4DAE1EB}"/>
                  </a:ext>
                </a:extLst>
              </p:cNvPr>
              <p:cNvSpPr>
                <a:spLocks noChangeArrowheads="1"/>
              </p:cNvSpPr>
              <p:nvPr/>
            </p:nvSpPr>
            <p:spPr bwMode="auto">
              <a:xfrm>
                <a:off x="4254" y="2351"/>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2" name="Rectangle 697">
                <a:extLst>
                  <a:ext uri="{FF2B5EF4-FFF2-40B4-BE49-F238E27FC236}">
                    <a16:creationId xmlns:a16="http://schemas.microsoft.com/office/drawing/2014/main" id="{EE693B95-6F2D-CA5B-6640-9DFDFF4ABF34}"/>
                  </a:ext>
                </a:extLst>
              </p:cNvPr>
              <p:cNvSpPr>
                <a:spLocks noChangeArrowheads="1"/>
              </p:cNvSpPr>
              <p:nvPr/>
            </p:nvSpPr>
            <p:spPr bwMode="auto">
              <a:xfrm>
                <a:off x="4472" y="2351"/>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3" name="Rectangle 698">
                <a:extLst>
                  <a:ext uri="{FF2B5EF4-FFF2-40B4-BE49-F238E27FC236}">
                    <a16:creationId xmlns:a16="http://schemas.microsoft.com/office/drawing/2014/main" id="{4FFC30E5-8D8B-0244-00C5-762391FE631F}"/>
                  </a:ext>
                </a:extLst>
              </p:cNvPr>
              <p:cNvSpPr>
                <a:spLocks noChangeArrowheads="1"/>
              </p:cNvSpPr>
              <p:nvPr/>
            </p:nvSpPr>
            <p:spPr bwMode="auto">
              <a:xfrm>
                <a:off x="4690" y="2351"/>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4" name="Rectangle 699">
                <a:extLst>
                  <a:ext uri="{FF2B5EF4-FFF2-40B4-BE49-F238E27FC236}">
                    <a16:creationId xmlns:a16="http://schemas.microsoft.com/office/drawing/2014/main" id="{EDA5B12D-9921-EBD3-E66C-0AEE0E6F27F4}"/>
                  </a:ext>
                </a:extLst>
              </p:cNvPr>
              <p:cNvSpPr>
                <a:spLocks noChangeArrowheads="1"/>
              </p:cNvSpPr>
              <p:nvPr/>
            </p:nvSpPr>
            <p:spPr bwMode="auto">
              <a:xfrm>
                <a:off x="4925"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5" name="Rectangle 700">
                <a:extLst>
                  <a:ext uri="{FF2B5EF4-FFF2-40B4-BE49-F238E27FC236}">
                    <a16:creationId xmlns:a16="http://schemas.microsoft.com/office/drawing/2014/main" id="{9D18165E-ABCB-DA5B-CBF1-8C29A95F386A}"/>
                  </a:ext>
                </a:extLst>
              </p:cNvPr>
              <p:cNvSpPr>
                <a:spLocks noChangeArrowheads="1"/>
              </p:cNvSpPr>
              <p:nvPr/>
            </p:nvSpPr>
            <p:spPr bwMode="auto">
              <a:xfrm>
                <a:off x="5140"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6" name="Rectangle 701">
                <a:extLst>
                  <a:ext uri="{FF2B5EF4-FFF2-40B4-BE49-F238E27FC236}">
                    <a16:creationId xmlns:a16="http://schemas.microsoft.com/office/drawing/2014/main" id="{1C9E6F89-2BA1-A599-B7CF-D23AD010177A}"/>
                  </a:ext>
                </a:extLst>
              </p:cNvPr>
              <p:cNvSpPr>
                <a:spLocks noChangeArrowheads="1"/>
              </p:cNvSpPr>
              <p:nvPr/>
            </p:nvSpPr>
            <p:spPr bwMode="auto">
              <a:xfrm>
                <a:off x="5356"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7" name="Rectangle 702">
                <a:extLst>
                  <a:ext uri="{FF2B5EF4-FFF2-40B4-BE49-F238E27FC236}">
                    <a16:creationId xmlns:a16="http://schemas.microsoft.com/office/drawing/2014/main" id="{E3CC58EC-F725-5EBC-F820-C60DF7D0CA2C}"/>
                  </a:ext>
                </a:extLst>
              </p:cNvPr>
              <p:cNvSpPr>
                <a:spLocks noChangeArrowheads="1"/>
              </p:cNvSpPr>
              <p:nvPr/>
            </p:nvSpPr>
            <p:spPr bwMode="auto">
              <a:xfrm>
                <a:off x="6001"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8" name="Rectangle 703">
                <a:extLst>
                  <a:ext uri="{FF2B5EF4-FFF2-40B4-BE49-F238E27FC236}">
                    <a16:creationId xmlns:a16="http://schemas.microsoft.com/office/drawing/2014/main" id="{BA3F6184-BAD3-7836-E78B-E0F055CFB69A}"/>
                  </a:ext>
                </a:extLst>
              </p:cNvPr>
              <p:cNvSpPr>
                <a:spLocks noChangeArrowheads="1"/>
              </p:cNvSpPr>
              <p:nvPr/>
            </p:nvSpPr>
            <p:spPr bwMode="auto">
              <a:xfrm>
                <a:off x="5570"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09" name="Rectangle 704">
                <a:extLst>
                  <a:ext uri="{FF2B5EF4-FFF2-40B4-BE49-F238E27FC236}">
                    <a16:creationId xmlns:a16="http://schemas.microsoft.com/office/drawing/2014/main" id="{52F048BB-9D74-CB9F-4A5D-BBFA2FC1F316}"/>
                  </a:ext>
                </a:extLst>
              </p:cNvPr>
              <p:cNvSpPr>
                <a:spLocks noChangeArrowheads="1"/>
              </p:cNvSpPr>
              <p:nvPr/>
            </p:nvSpPr>
            <p:spPr bwMode="auto">
              <a:xfrm>
                <a:off x="5788" y="2351"/>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10" name="Rectangle 705">
                <a:extLst>
                  <a:ext uri="{FF2B5EF4-FFF2-40B4-BE49-F238E27FC236}">
                    <a16:creationId xmlns:a16="http://schemas.microsoft.com/office/drawing/2014/main" id="{47DFCD1A-F73A-0ADC-248D-3B90088FB48B}"/>
                  </a:ext>
                </a:extLst>
              </p:cNvPr>
              <p:cNvSpPr>
                <a:spLocks noChangeArrowheads="1"/>
              </p:cNvSpPr>
              <p:nvPr/>
            </p:nvSpPr>
            <p:spPr bwMode="auto">
              <a:xfrm>
                <a:off x="3684" y="2201"/>
                <a:ext cx="44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11" name="Freeform 706">
                <a:extLst>
                  <a:ext uri="{FF2B5EF4-FFF2-40B4-BE49-F238E27FC236}">
                    <a16:creationId xmlns:a16="http://schemas.microsoft.com/office/drawing/2014/main" id="{E9A2A6EB-15FE-4A02-F07D-00EFEFA8C5E3}"/>
                  </a:ext>
                </a:extLst>
              </p:cNvPr>
              <p:cNvSpPr>
                <a:spLocks/>
              </p:cNvSpPr>
              <p:nvPr/>
            </p:nvSpPr>
            <p:spPr bwMode="auto">
              <a:xfrm>
                <a:off x="3688" y="2301"/>
                <a:ext cx="42" cy="32"/>
              </a:xfrm>
              <a:custGeom>
                <a:avLst/>
                <a:gdLst>
                  <a:gd name="T0" fmla="*/ 10 w 85"/>
                  <a:gd name="T1" fmla="*/ 64 h 64"/>
                  <a:gd name="T2" fmla="*/ 10 w 85"/>
                  <a:gd name="T3" fmla="*/ 32 h 64"/>
                  <a:gd name="T4" fmla="*/ 10 w 85"/>
                  <a:gd name="T5" fmla="*/ 32 h 64"/>
                  <a:gd name="T6" fmla="*/ 10 w 85"/>
                  <a:gd name="T7" fmla="*/ 23 h 64"/>
                  <a:gd name="T8" fmla="*/ 12 w 85"/>
                  <a:gd name="T9" fmla="*/ 18 h 64"/>
                  <a:gd name="T10" fmla="*/ 12 w 85"/>
                  <a:gd name="T11" fmla="*/ 18 h 64"/>
                  <a:gd name="T12" fmla="*/ 15 w 85"/>
                  <a:gd name="T13" fmla="*/ 15 h 64"/>
                  <a:gd name="T14" fmla="*/ 18 w 85"/>
                  <a:gd name="T15" fmla="*/ 12 h 64"/>
                  <a:gd name="T16" fmla="*/ 18 w 85"/>
                  <a:gd name="T17" fmla="*/ 12 h 64"/>
                  <a:gd name="T18" fmla="*/ 22 w 85"/>
                  <a:gd name="T19" fmla="*/ 10 h 64"/>
                  <a:gd name="T20" fmla="*/ 25 w 85"/>
                  <a:gd name="T21" fmla="*/ 8 h 64"/>
                  <a:gd name="T22" fmla="*/ 25 w 85"/>
                  <a:gd name="T23" fmla="*/ 8 h 64"/>
                  <a:gd name="T24" fmla="*/ 32 w 85"/>
                  <a:gd name="T25" fmla="*/ 10 h 64"/>
                  <a:gd name="T26" fmla="*/ 35 w 85"/>
                  <a:gd name="T27" fmla="*/ 13 h 64"/>
                  <a:gd name="T28" fmla="*/ 35 w 85"/>
                  <a:gd name="T29" fmla="*/ 13 h 64"/>
                  <a:gd name="T30" fmla="*/ 37 w 85"/>
                  <a:gd name="T31" fmla="*/ 17 h 64"/>
                  <a:gd name="T32" fmla="*/ 37 w 85"/>
                  <a:gd name="T33" fmla="*/ 23 h 64"/>
                  <a:gd name="T34" fmla="*/ 37 w 85"/>
                  <a:gd name="T35" fmla="*/ 64 h 64"/>
                  <a:gd name="T36" fmla="*/ 47 w 85"/>
                  <a:gd name="T37" fmla="*/ 64 h 64"/>
                  <a:gd name="T38" fmla="*/ 47 w 85"/>
                  <a:gd name="T39" fmla="*/ 27 h 64"/>
                  <a:gd name="T40" fmla="*/ 47 w 85"/>
                  <a:gd name="T41" fmla="*/ 27 h 64"/>
                  <a:gd name="T42" fmla="*/ 49 w 85"/>
                  <a:gd name="T43" fmla="*/ 18 h 64"/>
                  <a:gd name="T44" fmla="*/ 53 w 85"/>
                  <a:gd name="T45" fmla="*/ 13 h 64"/>
                  <a:gd name="T46" fmla="*/ 53 w 85"/>
                  <a:gd name="T47" fmla="*/ 13 h 64"/>
                  <a:gd name="T48" fmla="*/ 58 w 85"/>
                  <a:gd name="T49" fmla="*/ 10 h 64"/>
                  <a:gd name="T50" fmla="*/ 64 w 85"/>
                  <a:gd name="T51" fmla="*/ 8 h 64"/>
                  <a:gd name="T52" fmla="*/ 64 w 85"/>
                  <a:gd name="T53" fmla="*/ 8 h 64"/>
                  <a:gd name="T54" fmla="*/ 70 w 85"/>
                  <a:gd name="T55" fmla="*/ 10 h 64"/>
                  <a:gd name="T56" fmla="*/ 70 w 85"/>
                  <a:gd name="T57" fmla="*/ 10 h 64"/>
                  <a:gd name="T58" fmla="*/ 75 w 85"/>
                  <a:gd name="T59" fmla="*/ 15 h 64"/>
                  <a:gd name="T60" fmla="*/ 75 w 85"/>
                  <a:gd name="T61" fmla="*/ 15 h 64"/>
                  <a:gd name="T62" fmla="*/ 75 w 85"/>
                  <a:gd name="T63" fmla="*/ 25 h 64"/>
                  <a:gd name="T64" fmla="*/ 75 w 85"/>
                  <a:gd name="T65" fmla="*/ 64 h 64"/>
                  <a:gd name="T66" fmla="*/ 85 w 85"/>
                  <a:gd name="T67" fmla="*/ 64 h 64"/>
                  <a:gd name="T68" fmla="*/ 85 w 85"/>
                  <a:gd name="T69" fmla="*/ 20 h 64"/>
                  <a:gd name="T70" fmla="*/ 85 w 85"/>
                  <a:gd name="T71" fmla="*/ 20 h 64"/>
                  <a:gd name="T72" fmla="*/ 85 w 85"/>
                  <a:gd name="T73" fmla="*/ 12 h 64"/>
                  <a:gd name="T74" fmla="*/ 81 w 85"/>
                  <a:gd name="T75" fmla="*/ 5 h 64"/>
                  <a:gd name="T76" fmla="*/ 81 w 85"/>
                  <a:gd name="T77" fmla="*/ 5 h 64"/>
                  <a:gd name="T78" fmla="*/ 75 w 85"/>
                  <a:gd name="T79" fmla="*/ 1 h 64"/>
                  <a:gd name="T80" fmla="*/ 66 w 85"/>
                  <a:gd name="T81" fmla="*/ 0 h 64"/>
                  <a:gd name="T82" fmla="*/ 66 w 85"/>
                  <a:gd name="T83" fmla="*/ 0 h 64"/>
                  <a:gd name="T84" fmla="*/ 61 w 85"/>
                  <a:gd name="T85" fmla="*/ 0 h 64"/>
                  <a:gd name="T86" fmla="*/ 56 w 85"/>
                  <a:gd name="T87" fmla="*/ 3 h 64"/>
                  <a:gd name="T88" fmla="*/ 51 w 85"/>
                  <a:gd name="T89" fmla="*/ 6 h 64"/>
                  <a:gd name="T90" fmla="*/ 46 w 85"/>
                  <a:gd name="T91" fmla="*/ 10 h 64"/>
                  <a:gd name="T92" fmla="*/ 46 w 85"/>
                  <a:gd name="T93" fmla="*/ 10 h 64"/>
                  <a:gd name="T94" fmla="*/ 44 w 85"/>
                  <a:gd name="T95" fmla="*/ 6 h 64"/>
                  <a:gd name="T96" fmla="*/ 41 w 85"/>
                  <a:gd name="T97" fmla="*/ 3 h 64"/>
                  <a:gd name="T98" fmla="*/ 41 w 85"/>
                  <a:gd name="T99" fmla="*/ 3 h 64"/>
                  <a:gd name="T100" fmla="*/ 35 w 85"/>
                  <a:gd name="T101" fmla="*/ 0 h 64"/>
                  <a:gd name="T102" fmla="*/ 29 w 85"/>
                  <a:gd name="T103" fmla="*/ 0 h 64"/>
                  <a:gd name="T104" fmla="*/ 29 w 85"/>
                  <a:gd name="T105" fmla="*/ 0 h 64"/>
                  <a:gd name="T106" fmla="*/ 22 w 85"/>
                  <a:gd name="T107" fmla="*/ 0 h 64"/>
                  <a:gd name="T108" fmla="*/ 17 w 85"/>
                  <a:gd name="T109" fmla="*/ 3 h 64"/>
                  <a:gd name="T110" fmla="*/ 17 w 85"/>
                  <a:gd name="T111" fmla="*/ 3 h 64"/>
                  <a:gd name="T112" fmla="*/ 13 w 85"/>
                  <a:gd name="T113" fmla="*/ 6 h 64"/>
                  <a:gd name="T114" fmla="*/ 10 w 85"/>
                  <a:gd name="T115" fmla="*/ 10 h 64"/>
                  <a:gd name="T116" fmla="*/ 10 w 85"/>
                  <a:gd name="T117" fmla="*/ 1 h 64"/>
                  <a:gd name="T118" fmla="*/ 0 w 85"/>
                  <a:gd name="T119" fmla="*/ 1 h 64"/>
                  <a:gd name="T120" fmla="*/ 0 w 85"/>
                  <a:gd name="T121" fmla="*/ 64 h 64"/>
                  <a:gd name="T122" fmla="*/ 10 w 85"/>
                  <a:gd name="T123" fmla="*/ 64 h 64"/>
                  <a:gd name="T124" fmla="*/ 10 w 85"/>
                  <a:gd name="T1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64">
                    <a:moveTo>
                      <a:pt x="10" y="64"/>
                    </a:moveTo>
                    <a:lnTo>
                      <a:pt x="10" y="32"/>
                    </a:lnTo>
                    <a:lnTo>
                      <a:pt x="10" y="32"/>
                    </a:lnTo>
                    <a:lnTo>
                      <a:pt x="10" y="23"/>
                    </a:lnTo>
                    <a:lnTo>
                      <a:pt x="12" y="18"/>
                    </a:lnTo>
                    <a:lnTo>
                      <a:pt x="12" y="18"/>
                    </a:lnTo>
                    <a:lnTo>
                      <a:pt x="15" y="15"/>
                    </a:lnTo>
                    <a:lnTo>
                      <a:pt x="18" y="12"/>
                    </a:lnTo>
                    <a:lnTo>
                      <a:pt x="18" y="12"/>
                    </a:lnTo>
                    <a:lnTo>
                      <a:pt x="22" y="10"/>
                    </a:lnTo>
                    <a:lnTo>
                      <a:pt x="25" y="8"/>
                    </a:lnTo>
                    <a:lnTo>
                      <a:pt x="25" y="8"/>
                    </a:lnTo>
                    <a:lnTo>
                      <a:pt x="32" y="10"/>
                    </a:lnTo>
                    <a:lnTo>
                      <a:pt x="35" y="13"/>
                    </a:lnTo>
                    <a:lnTo>
                      <a:pt x="35" y="13"/>
                    </a:lnTo>
                    <a:lnTo>
                      <a:pt x="37" y="17"/>
                    </a:lnTo>
                    <a:lnTo>
                      <a:pt x="37" y="23"/>
                    </a:lnTo>
                    <a:lnTo>
                      <a:pt x="37" y="64"/>
                    </a:lnTo>
                    <a:lnTo>
                      <a:pt x="47" y="64"/>
                    </a:lnTo>
                    <a:lnTo>
                      <a:pt x="47" y="27"/>
                    </a:lnTo>
                    <a:lnTo>
                      <a:pt x="47" y="27"/>
                    </a:lnTo>
                    <a:lnTo>
                      <a:pt x="49" y="18"/>
                    </a:lnTo>
                    <a:lnTo>
                      <a:pt x="53" y="13"/>
                    </a:lnTo>
                    <a:lnTo>
                      <a:pt x="53" y="13"/>
                    </a:lnTo>
                    <a:lnTo>
                      <a:pt x="58" y="10"/>
                    </a:lnTo>
                    <a:lnTo>
                      <a:pt x="64" y="8"/>
                    </a:lnTo>
                    <a:lnTo>
                      <a:pt x="64" y="8"/>
                    </a:lnTo>
                    <a:lnTo>
                      <a:pt x="70" y="10"/>
                    </a:lnTo>
                    <a:lnTo>
                      <a:pt x="70" y="10"/>
                    </a:lnTo>
                    <a:lnTo>
                      <a:pt x="75" y="15"/>
                    </a:lnTo>
                    <a:lnTo>
                      <a:pt x="75" y="15"/>
                    </a:lnTo>
                    <a:lnTo>
                      <a:pt x="75" y="25"/>
                    </a:lnTo>
                    <a:lnTo>
                      <a:pt x="75" y="64"/>
                    </a:lnTo>
                    <a:lnTo>
                      <a:pt x="85" y="64"/>
                    </a:lnTo>
                    <a:lnTo>
                      <a:pt x="85" y="20"/>
                    </a:lnTo>
                    <a:lnTo>
                      <a:pt x="85" y="20"/>
                    </a:lnTo>
                    <a:lnTo>
                      <a:pt x="85" y="12"/>
                    </a:lnTo>
                    <a:lnTo>
                      <a:pt x="81" y="5"/>
                    </a:lnTo>
                    <a:lnTo>
                      <a:pt x="81" y="5"/>
                    </a:lnTo>
                    <a:lnTo>
                      <a:pt x="75" y="1"/>
                    </a:lnTo>
                    <a:lnTo>
                      <a:pt x="66" y="0"/>
                    </a:lnTo>
                    <a:lnTo>
                      <a:pt x="66" y="0"/>
                    </a:lnTo>
                    <a:lnTo>
                      <a:pt x="61" y="0"/>
                    </a:lnTo>
                    <a:lnTo>
                      <a:pt x="56" y="3"/>
                    </a:lnTo>
                    <a:lnTo>
                      <a:pt x="51" y="6"/>
                    </a:lnTo>
                    <a:lnTo>
                      <a:pt x="46" y="10"/>
                    </a:lnTo>
                    <a:lnTo>
                      <a:pt x="46" y="10"/>
                    </a:lnTo>
                    <a:lnTo>
                      <a:pt x="44" y="6"/>
                    </a:lnTo>
                    <a:lnTo>
                      <a:pt x="41" y="3"/>
                    </a:lnTo>
                    <a:lnTo>
                      <a:pt x="41" y="3"/>
                    </a:lnTo>
                    <a:lnTo>
                      <a:pt x="35" y="0"/>
                    </a:lnTo>
                    <a:lnTo>
                      <a:pt x="29" y="0"/>
                    </a:lnTo>
                    <a:lnTo>
                      <a:pt x="29" y="0"/>
                    </a:lnTo>
                    <a:lnTo>
                      <a:pt x="22" y="0"/>
                    </a:lnTo>
                    <a:lnTo>
                      <a:pt x="17" y="3"/>
                    </a:lnTo>
                    <a:lnTo>
                      <a:pt x="17" y="3"/>
                    </a:lnTo>
                    <a:lnTo>
                      <a:pt x="13" y="6"/>
                    </a:lnTo>
                    <a:lnTo>
                      <a:pt x="10" y="10"/>
                    </a:lnTo>
                    <a:lnTo>
                      <a:pt x="10" y="1"/>
                    </a:lnTo>
                    <a:lnTo>
                      <a:pt x="0" y="1"/>
                    </a:lnTo>
                    <a:lnTo>
                      <a:pt x="0" y="64"/>
                    </a:lnTo>
                    <a:lnTo>
                      <a:pt x="10" y="64"/>
                    </a:lnTo>
                    <a:lnTo>
                      <a:pt x="10" y="64"/>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2" name="Freeform 707">
                <a:extLst>
                  <a:ext uri="{FF2B5EF4-FFF2-40B4-BE49-F238E27FC236}">
                    <a16:creationId xmlns:a16="http://schemas.microsoft.com/office/drawing/2014/main" id="{B635F47A-A759-C01F-9830-C395306011D6}"/>
                  </a:ext>
                </a:extLst>
              </p:cNvPr>
              <p:cNvSpPr>
                <a:spLocks noEditPoints="1"/>
              </p:cNvSpPr>
              <p:nvPr/>
            </p:nvSpPr>
            <p:spPr bwMode="auto">
              <a:xfrm>
                <a:off x="3737" y="2301"/>
                <a:ext cx="29" cy="33"/>
              </a:xfrm>
              <a:custGeom>
                <a:avLst/>
                <a:gdLst>
                  <a:gd name="T0" fmla="*/ 40 w 57"/>
                  <a:gd name="T1" fmla="*/ 54 h 66"/>
                  <a:gd name="T2" fmla="*/ 30 w 57"/>
                  <a:gd name="T3" fmla="*/ 58 h 66"/>
                  <a:gd name="T4" fmla="*/ 22 w 57"/>
                  <a:gd name="T5" fmla="*/ 56 h 66"/>
                  <a:gd name="T6" fmla="*/ 17 w 57"/>
                  <a:gd name="T7" fmla="*/ 51 h 66"/>
                  <a:gd name="T8" fmla="*/ 10 w 57"/>
                  <a:gd name="T9" fmla="*/ 35 h 66"/>
                  <a:gd name="T10" fmla="*/ 57 w 57"/>
                  <a:gd name="T11" fmla="*/ 35 h 66"/>
                  <a:gd name="T12" fmla="*/ 57 w 57"/>
                  <a:gd name="T13" fmla="*/ 32 h 66"/>
                  <a:gd name="T14" fmla="*/ 56 w 57"/>
                  <a:gd name="T15" fmla="*/ 18 h 66"/>
                  <a:gd name="T16" fmla="*/ 49 w 57"/>
                  <a:gd name="T17" fmla="*/ 8 h 66"/>
                  <a:gd name="T18" fmla="*/ 46 w 57"/>
                  <a:gd name="T19" fmla="*/ 5 h 66"/>
                  <a:gd name="T20" fmla="*/ 35 w 57"/>
                  <a:gd name="T21" fmla="*/ 0 h 66"/>
                  <a:gd name="T22" fmla="*/ 28 w 57"/>
                  <a:gd name="T23" fmla="*/ 0 h 66"/>
                  <a:gd name="T24" fmla="*/ 17 w 57"/>
                  <a:gd name="T25" fmla="*/ 1 h 66"/>
                  <a:gd name="T26" fmla="*/ 8 w 57"/>
                  <a:gd name="T27" fmla="*/ 8 h 66"/>
                  <a:gd name="T28" fmla="*/ 5 w 57"/>
                  <a:gd name="T29" fmla="*/ 13 h 66"/>
                  <a:gd name="T30" fmla="*/ 0 w 57"/>
                  <a:gd name="T31" fmla="*/ 25 h 66"/>
                  <a:gd name="T32" fmla="*/ 0 w 57"/>
                  <a:gd name="T33" fmla="*/ 34 h 66"/>
                  <a:gd name="T34" fmla="*/ 1 w 57"/>
                  <a:gd name="T35" fmla="*/ 47 h 66"/>
                  <a:gd name="T36" fmla="*/ 8 w 57"/>
                  <a:gd name="T37" fmla="*/ 58 h 66"/>
                  <a:gd name="T38" fmla="*/ 11 w 57"/>
                  <a:gd name="T39" fmla="*/ 61 h 66"/>
                  <a:gd name="T40" fmla="*/ 23 w 57"/>
                  <a:gd name="T41" fmla="*/ 66 h 66"/>
                  <a:gd name="T42" fmla="*/ 30 w 57"/>
                  <a:gd name="T43" fmla="*/ 66 h 66"/>
                  <a:gd name="T44" fmla="*/ 47 w 57"/>
                  <a:gd name="T45" fmla="*/ 61 h 66"/>
                  <a:gd name="T46" fmla="*/ 54 w 57"/>
                  <a:gd name="T47" fmla="*/ 54 h 66"/>
                  <a:gd name="T48" fmla="*/ 46 w 57"/>
                  <a:gd name="T49" fmla="*/ 44 h 66"/>
                  <a:gd name="T50" fmla="*/ 44 w 57"/>
                  <a:gd name="T51" fmla="*/ 51 h 66"/>
                  <a:gd name="T52" fmla="*/ 40 w 57"/>
                  <a:gd name="T53" fmla="*/ 54 h 66"/>
                  <a:gd name="T54" fmla="*/ 17 w 57"/>
                  <a:gd name="T55" fmla="*/ 13 h 66"/>
                  <a:gd name="T56" fmla="*/ 28 w 57"/>
                  <a:gd name="T57" fmla="*/ 8 h 66"/>
                  <a:gd name="T58" fmla="*/ 37 w 57"/>
                  <a:gd name="T59" fmla="*/ 10 h 66"/>
                  <a:gd name="T60" fmla="*/ 42 w 57"/>
                  <a:gd name="T61" fmla="*/ 15 h 66"/>
                  <a:gd name="T62" fmla="*/ 47 w 57"/>
                  <a:gd name="T63" fmla="*/ 27 h 66"/>
                  <a:gd name="T64" fmla="*/ 11 w 57"/>
                  <a:gd name="T65" fmla="*/ 27 h 66"/>
                  <a:gd name="T66" fmla="*/ 17 w 57"/>
                  <a:gd name="T6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66">
                    <a:moveTo>
                      <a:pt x="40" y="54"/>
                    </a:moveTo>
                    <a:lnTo>
                      <a:pt x="40" y="54"/>
                    </a:lnTo>
                    <a:lnTo>
                      <a:pt x="35" y="56"/>
                    </a:lnTo>
                    <a:lnTo>
                      <a:pt x="30" y="58"/>
                    </a:lnTo>
                    <a:lnTo>
                      <a:pt x="30" y="58"/>
                    </a:lnTo>
                    <a:lnTo>
                      <a:pt x="22" y="56"/>
                    </a:lnTo>
                    <a:lnTo>
                      <a:pt x="17" y="51"/>
                    </a:lnTo>
                    <a:lnTo>
                      <a:pt x="17" y="51"/>
                    </a:lnTo>
                    <a:lnTo>
                      <a:pt x="11" y="44"/>
                    </a:lnTo>
                    <a:lnTo>
                      <a:pt x="10" y="35"/>
                    </a:lnTo>
                    <a:lnTo>
                      <a:pt x="57" y="35"/>
                    </a:lnTo>
                    <a:lnTo>
                      <a:pt x="57" y="35"/>
                    </a:lnTo>
                    <a:lnTo>
                      <a:pt x="57" y="32"/>
                    </a:lnTo>
                    <a:lnTo>
                      <a:pt x="57" y="32"/>
                    </a:lnTo>
                    <a:lnTo>
                      <a:pt x="57" y="25"/>
                    </a:lnTo>
                    <a:lnTo>
                      <a:pt x="56" y="18"/>
                    </a:lnTo>
                    <a:lnTo>
                      <a:pt x="54" y="13"/>
                    </a:lnTo>
                    <a:lnTo>
                      <a:pt x="49" y="8"/>
                    </a:lnTo>
                    <a:lnTo>
                      <a:pt x="49" y="8"/>
                    </a:lnTo>
                    <a:lnTo>
                      <a:pt x="46" y="5"/>
                    </a:lnTo>
                    <a:lnTo>
                      <a:pt x="40" y="1"/>
                    </a:lnTo>
                    <a:lnTo>
                      <a:pt x="35" y="0"/>
                    </a:lnTo>
                    <a:lnTo>
                      <a:pt x="28" y="0"/>
                    </a:lnTo>
                    <a:lnTo>
                      <a:pt x="28" y="0"/>
                    </a:lnTo>
                    <a:lnTo>
                      <a:pt x="23" y="0"/>
                    </a:lnTo>
                    <a:lnTo>
                      <a:pt x="17" y="1"/>
                    </a:lnTo>
                    <a:lnTo>
                      <a:pt x="11" y="5"/>
                    </a:lnTo>
                    <a:lnTo>
                      <a:pt x="8" y="8"/>
                    </a:lnTo>
                    <a:lnTo>
                      <a:pt x="8" y="8"/>
                    </a:lnTo>
                    <a:lnTo>
                      <a:pt x="5" y="13"/>
                    </a:lnTo>
                    <a:lnTo>
                      <a:pt x="1" y="18"/>
                    </a:lnTo>
                    <a:lnTo>
                      <a:pt x="0" y="25"/>
                    </a:lnTo>
                    <a:lnTo>
                      <a:pt x="0" y="34"/>
                    </a:lnTo>
                    <a:lnTo>
                      <a:pt x="0" y="34"/>
                    </a:lnTo>
                    <a:lnTo>
                      <a:pt x="0" y="40"/>
                    </a:lnTo>
                    <a:lnTo>
                      <a:pt x="1" y="47"/>
                    </a:lnTo>
                    <a:lnTo>
                      <a:pt x="3" y="52"/>
                    </a:lnTo>
                    <a:lnTo>
                      <a:pt x="8" y="58"/>
                    </a:lnTo>
                    <a:lnTo>
                      <a:pt x="8" y="58"/>
                    </a:lnTo>
                    <a:lnTo>
                      <a:pt x="11" y="61"/>
                    </a:lnTo>
                    <a:lnTo>
                      <a:pt x="17" y="64"/>
                    </a:lnTo>
                    <a:lnTo>
                      <a:pt x="23" y="66"/>
                    </a:lnTo>
                    <a:lnTo>
                      <a:pt x="30" y="66"/>
                    </a:lnTo>
                    <a:lnTo>
                      <a:pt x="30" y="66"/>
                    </a:lnTo>
                    <a:lnTo>
                      <a:pt x="39" y="64"/>
                    </a:lnTo>
                    <a:lnTo>
                      <a:pt x="47" y="61"/>
                    </a:lnTo>
                    <a:lnTo>
                      <a:pt x="47" y="61"/>
                    </a:lnTo>
                    <a:lnTo>
                      <a:pt x="54" y="54"/>
                    </a:lnTo>
                    <a:lnTo>
                      <a:pt x="57" y="46"/>
                    </a:lnTo>
                    <a:lnTo>
                      <a:pt x="46" y="44"/>
                    </a:lnTo>
                    <a:lnTo>
                      <a:pt x="46" y="44"/>
                    </a:lnTo>
                    <a:lnTo>
                      <a:pt x="44" y="51"/>
                    </a:lnTo>
                    <a:lnTo>
                      <a:pt x="40" y="54"/>
                    </a:lnTo>
                    <a:lnTo>
                      <a:pt x="40" y="54"/>
                    </a:lnTo>
                    <a:close/>
                    <a:moveTo>
                      <a:pt x="17" y="13"/>
                    </a:moveTo>
                    <a:lnTo>
                      <a:pt x="17" y="13"/>
                    </a:lnTo>
                    <a:lnTo>
                      <a:pt x="22" y="10"/>
                    </a:lnTo>
                    <a:lnTo>
                      <a:pt x="28" y="8"/>
                    </a:lnTo>
                    <a:lnTo>
                      <a:pt x="28" y="8"/>
                    </a:lnTo>
                    <a:lnTo>
                      <a:pt x="37" y="10"/>
                    </a:lnTo>
                    <a:lnTo>
                      <a:pt x="42" y="15"/>
                    </a:lnTo>
                    <a:lnTo>
                      <a:pt x="42" y="15"/>
                    </a:lnTo>
                    <a:lnTo>
                      <a:pt x="46" y="20"/>
                    </a:lnTo>
                    <a:lnTo>
                      <a:pt x="47" y="27"/>
                    </a:lnTo>
                    <a:lnTo>
                      <a:pt x="11" y="27"/>
                    </a:lnTo>
                    <a:lnTo>
                      <a:pt x="11" y="27"/>
                    </a:lnTo>
                    <a:lnTo>
                      <a:pt x="13" y="18"/>
                    </a:lnTo>
                    <a:lnTo>
                      <a:pt x="17" y="13"/>
                    </a:lnTo>
                    <a:lnTo>
                      <a:pt x="17" y="13"/>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3" name="Freeform 708">
                <a:extLst>
                  <a:ext uri="{FF2B5EF4-FFF2-40B4-BE49-F238E27FC236}">
                    <a16:creationId xmlns:a16="http://schemas.microsoft.com/office/drawing/2014/main" id="{485B17D2-098C-2624-A27A-8CD43084F190}"/>
                  </a:ext>
                </a:extLst>
              </p:cNvPr>
              <p:cNvSpPr>
                <a:spLocks noEditPoints="1"/>
              </p:cNvSpPr>
              <p:nvPr/>
            </p:nvSpPr>
            <p:spPr bwMode="auto">
              <a:xfrm>
                <a:off x="3771" y="2301"/>
                <a:ext cx="29" cy="33"/>
              </a:xfrm>
              <a:custGeom>
                <a:avLst/>
                <a:gdLst>
                  <a:gd name="T0" fmla="*/ 58 w 58"/>
                  <a:gd name="T1" fmla="*/ 64 h 66"/>
                  <a:gd name="T2" fmla="*/ 56 w 58"/>
                  <a:gd name="T3" fmla="*/ 58 h 66"/>
                  <a:gd name="T4" fmla="*/ 54 w 58"/>
                  <a:gd name="T5" fmla="*/ 37 h 66"/>
                  <a:gd name="T6" fmla="*/ 54 w 58"/>
                  <a:gd name="T7" fmla="*/ 23 h 66"/>
                  <a:gd name="T8" fmla="*/ 54 w 58"/>
                  <a:gd name="T9" fmla="*/ 13 h 66"/>
                  <a:gd name="T10" fmla="*/ 51 w 58"/>
                  <a:gd name="T11" fmla="*/ 6 h 66"/>
                  <a:gd name="T12" fmla="*/ 42 w 58"/>
                  <a:gd name="T13" fmla="*/ 1 h 66"/>
                  <a:gd name="T14" fmla="*/ 37 w 58"/>
                  <a:gd name="T15" fmla="*/ 0 h 66"/>
                  <a:gd name="T16" fmla="*/ 30 w 58"/>
                  <a:gd name="T17" fmla="*/ 0 h 66"/>
                  <a:gd name="T18" fmla="*/ 15 w 58"/>
                  <a:gd name="T19" fmla="*/ 1 h 66"/>
                  <a:gd name="T20" fmla="*/ 10 w 58"/>
                  <a:gd name="T21" fmla="*/ 5 h 66"/>
                  <a:gd name="T22" fmla="*/ 6 w 58"/>
                  <a:gd name="T23" fmla="*/ 8 h 66"/>
                  <a:gd name="T24" fmla="*/ 1 w 58"/>
                  <a:gd name="T25" fmla="*/ 18 h 66"/>
                  <a:gd name="T26" fmla="*/ 12 w 58"/>
                  <a:gd name="T27" fmla="*/ 20 h 66"/>
                  <a:gd name="T28" fmla="*/ 17 w 58"/>
                  <a:gd name="T29" fmla="*/ 12 h 66"/>
                  <a:gd name="T30" fmla="*/ 22 w 58"/>
                  <a:gd name="T31" fmla="*/ 10 h 66"/>
                  <a:gd name="T32" fmla="*/ 29 w 58"/>
                  <a:gd name="T33" fmla="*/ 8 h 66"/>
                  <a:gd name="T34" fmla="*/ 41 w 58"/>
                  <a:gd name="T35" fmla="*/ 12 h 66"/>
                  <a:gd name="T36" fmla="*/ 42 w 58"/>
                  <a:gd name="T37" fmla="*/ 15 h 66"/>
                  <a:gd name="T38" fmla="*/ 44 w 58"/>
                  <a:gd name="T39" fmla="*/ 22 h 66"/>
                  <a:gd name="T40" fmla="*/ 44 w 58"/>
                  <a:gd name="T41" fmla="*/ 23 h 66"/>
                  <a:gd name="T42" fmla="*/ 24 w 58"/>
                  <a:gd name="T43" fmla="*/ 29 h 66"/>
                  <a:gd name="T44" fmla="*/ 15 w 58"/>
                  <a:gd name="T45" fmla="*/ 30 h 66"/>
                  <a:gd name="T46" fmla="*/ 6 w 58"/>
                  <a:gd name="T47" fmla="*/ 34 h 66"/>
                  <a:gd name="T48" fmla="*/ 1 w 58"/>
                  <a:gd name="T49" fmla="*/ 39 h 66"/>
                  <a:gd name="T50" fmla="*/ 0 w 58"/>
                  <a:gd name="T51" fmla="*/ 47 h 66"/>
                  <a:gd name="T52" fmla="*/ 1 w 58"/>
                  <a:gd name="T53" fmla="*/ 56 h 66"/>
                  <a:gd name="T54" fmla="*/ 5 w 58"/>
                  <a:gd name="T55" fmla="*/ 61 h 66"/>
                  <a:gd name="T56" fmla="*/ 22 w 58"/>
                  <a:gd name="T57" fmla="*/ 66 h 66"/>
                  <a:gd name="T58" fmla="*/ 27 w 58"/>
                  <a:gd name="T59" fmla="*/ 66 h 66"/>
                  <a:gd name="T60" fmla="*/ 34 w 58"/>
                  <a:gd name="T61" fmla="*/ 64 h 66"/>
                  <a:gd name="T62" fmla="*/ 44 w 58"/>
                  <a:gd name="T63" fmla="*/ 56 h 66"/>
                  <a:gd name="T64" fmla="*/ 47 w 58"/>
                  <a:gd name="T65" fmla="*/ 64 h 66"/>
                  <a:gd name="T66" fmla="*/ 47 w 58"/>
                  <a:gd name="T67" fmla="*/ 64 h 66"/>
                  <a:gd name="T68" fmla="*/ 44 w 58"/>
                  <a:gd name="T69" fmla="*/ 37 h 66"/>
                  <a:gd name="T70" fmla="*/ 42 w 58"/>
                  <a:gd name="T71" fmla="*/ 47 h 66"/>
                  <a:gd name="T72" fmla="*/ 39 w 58"/>
                  <a:gd name="T73" fmla="*/ 51 h 66"/>
                  <a:gd name="T74" fmla="*/ 35 w 58"/>
                  <a:gd name="T75" fmla="*/ 54 h 66"/>
                  <a:gd name="T76" fmla="*/ 24 w 58"/>
                  <a:gd name="T77" fmla="*/ 58 h 66"/>
                  <a:gd name="T78" fmla="*/ 18 w 58"/>
                  <a:gd name="T79" fmla="*/ 58 h 66"/>
                  <a:gd name="T80" fmla="*/ 13 w 58"/>
                  <a:gd name="T81" fmla="*/ 54 h 66"/>
                  <a:gd name="T82" fmla="*/ 12 w 58"/>
                  <a:gd name="T83" fmla="*/ 47 h 66"/>
                  <a:gd name="T84" fmla="*/ 12 w 58"/>
                  <a:gd name="T85" fmla="*/ 42 h 66"/>
                  <a:gd name="T86" fmla="*/ 17 w 58"/>
                  <a:gd name="T87" fmla="*/ 39 h 66"/>
                  <a:gd name="T88" fmla="*/ 25 w 58"/>
                  <a:gd name="T89" fmla="*/ 37 h 66"/>
                  <a:gd name="T90" fmla="*/ 44 w 58"/>
                  <a:gd name="T91" fmla="*/ 32 h 66"/>
                  <a:gd name="T92" fmla="*/ 44 w 58"/>
                  <a:gd name="T93"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6">
                    <a:moveTo>
                      <a:pt x="47" y="64"/>
                    </a:moveTo>
                    <a:lnTo>
                      <a:pt x="58" y="64"/>
                    </a:lnTo>
                    <a:lnTo>
                      <a:pt x="58" y="64"/>
                    </a:lnTo>
                    <a:lnTo>
                      <a:pt x="56" y="58"/>
                    </a:lnTo>
                    <a:lnTo>
                      <a:pt x="56" y="58"/>
                    </a:lnTo>
                    <a:lnTo>
                      <a:pt x="54" y="37"/>
                    </a:lnTo>
                    <a:lnTo>
                      <a:pt x="54" y="23"/>
                    </a:lnTo>
                    <a:lnTo>
                      <a:pt x="54" y="23"/>
                    </a:lnTo>
                    <a:lnTo>
                      <a:pt x="54" y="13"/>
                    </a:lnTo>
                    <a:lnTo>
                      <a:pt x="54" y="13"/>
                    </a:lnTo>
                    <a:lnTo>
                      <a:pt x="51" y="6"/>
                    </a:lnTo>
                    <a:lnTo>
                      <a:pt x="51" y="6"/>
                    </a:lnTo>
                    <a:lnTo>
                      <a:pt x="47" y="3"/>
                    </a:lnTo>
                    <a:lnTo>
                      <a:pt x="42" y="1"/>
                    </a:lnTo>
                    <a:lnTo>
                      <a:pt x="42" y="1"/>
                    </a:lnTo>
                    <a:lnTo>
                      <a:pt x="37" y="0"/>
                    </a:lnTo>
                    <a:lnTo>
                      <a:pt x="30" y="0"/>
                    </a:lnTo>
                    <a:lnTo>
                      <a:pt x="30" y="0"/>
                    </a:lnTo>
                    <a:lnTo>
                      <a:pt x="22" y="0"/>
                    </a:lnTo>
                    <a:lnTo>
                      <a:pt x="15" y="1"/>
                    </a:lnTo>
                    <a:lnTo>
                      <a:pt x="15" y="1"/>
                    </a:lnTo>
                    <a:lnTo>
                      <a:pt x="10" y="5"/>
                    </a:lnTo>
                    <a:lnTo>
                      <a:pt x="6" y="8"/>
                    </a:lnTo>
                    <a:lnTo>
                      <a:pt x="6" y="8"/>
                    </a:lnTo>
                    <a:lnTo>
                      <a:pt x="3" y="13"/>
                    </a:lnTo>
                    <a:lnTo>
                      <a:pt x="1" y="18"/>
                    </a:lnTo>
                    <a:lnTo>
                      <a:pt x="12" y="20"/>
                    </a:lnTo>
                    <a:lnTo>
                      <a:pt x="12" y="20"/>
                    </a:lnTo>
                    <a:lnTo>
                      <a:pt x="13" y="15"/>
                    </a:lnTo>
                    <a:lnTo>
                      <a:pt x="17" y="12"/>
                    </a:lnTo>
                    <a:lnTo>
                      <a:pt x="17" y="12"/>
                    </a:lnTo>
                    <a:lnTo>
                      <a:pt x="22" y="10"/>
                    </a:lnTo>
                    <a:lnTo>
                      <a:pt x="29" y="8"/>
                    </a:lnTo>
                    <a:lnTo>
                      <a:pt x="29" y="8"/>
                    </a:lnTo>
                    <a:lnTo>
                      <a:pt x="35" y="10"/>
                    </a:lnTo>
                    <a:lnTo>
                      <a:pt x="41" y="12"/>
                    </a:lnTo>
                    <a:lnTo>
                      <a:pt x="41" y="12"/>
                    </a:lnTo>
                    <a:lnTo>
                      <a:pt x="42" y="15"/>
                    </a:lnTo>
                    <a:lnTo>
                      <a:pt x="44" y="22"/>
                    </a:lnTo>
                    <a:lnTo>
                      <a:pt x="44" y="22"/>
                    </a:lnTo>
                    <a:lnTo>
                      <a:pt x="44" y="23"/>
                    </a:lnTo>
                    <a:lnTo>
                      <a:pt x="44" y="23"/>
                    </a:lnTo>
                    <a:lnTo>
                      <a:pt x="24" y="29"/>
                    </a:lnTo>
                    <a:lnTo>
                      <a:pt x="24" y="29"/>
                    </a:lnTo>
                    <a:lnTo>
                      <a:pt x="15" y="30"/>
                    </a:lnTo>
                    <a:lnTo>
                      <a:pt x="15" y="30"/>
                    </a:lnTo>
                    <a:lnTo>
                      <a:pt x="6" y="34"/>
                    </a:lnTo>
                    <a:lnTo>
                      <a:pt x="6" y="34"/>
                    </a:lnTo>
                    <a:lnTo>
                      <a:pt x="1" y="39"/>
                    </a:lnTo>
                    <a:lnTo>
                      <a:pt x="1" y="39"/>
                    </a:lnTo>
                    <a:lnTo>
                      <a:pt x="0" y="44"/>
                    </a:lnTo>
                    <a:lnTo>
                      <a:pt x="0" y="47"/>
                    </a:lnTo>
                    <a:lnTo>
                      <a:pt x="0" y="47"/>
                    </a:lnTo>
                    <a:lnTo>
                      <a:pt x="1" y="56"/>
                    </a:lnTo>
                    <a:lnTo>
                      <a:pt x="5" y="61"/>
                    </a:lnTo>
                    <a:lnTo>
                      <a:pt x="5" y="61"/>
                    </a:lnTo>
                    <a:lnTo>
                      <a:pt x="12" y="64"/>
                    </a:lnTo>
                    <a:lnTo>
                      <a:pt x="22" y="66"/>
                    </a:lnTo>
                    <a:lnTo>
                      <a:pt x="22" y="66"/>
                    </a:lnTo>
                    <a:lnTo>
                      <a:pt x="27" y="66"/>
                    </a:lnTo>
                    <a:lnTo>
                      <a:pt x="34" y="64"/>
                    </a:lnTo>
                    <a:lnTo>
                      <a:pt x="34" y="64"/>
                    </a:lnTo>
                    <a:lnTo>
                      <a:pt x="39" y="61"/>
                    </a:lnTo>
                    <a:lnTo>
                      <a:pt x="44" y="56"/>
                    </a:lnTo>
                    <a:lnTo>
                      <a:pt x="44" y="56"/>
                    </a:lnTo>
                    <a:lnTo>
                      <a:pt x="47" y="64"/>
                    </a:lnTo>
                    <a:lnTo>
                      <a:pt x="47" y="64"/>
                    </a:lnTo>
                    <a:lnTo>
                      <a:pt x="47" y="64"/>
                    </a:lnTo>
                    <a:close/>
                    <a:moveTo>
                      <a:pt x="44" y="37"/>
                    </a:moveTo>
                    <a:lnTo>
                      <a:pt x="44" y="37"/>
                    </a:lnTo>
                    <a:lnTo>
                      <a:pt x="44" y="42"/>
                    </a:lnTo>
                    <a:lnTo>
                      <a:pt x="42" y="47"/>
                    </a:lnTo>
                    <a:lnTo>
                      <a:pt x="42" y="47"/>
                    </a:lnTo>
                    <a:lnTo>
                      <a:pt x="39" y="51"/>
                    </a:lnTo>
                    <a:lnTo>
                      <a:pt x="35" y="54"/>
                    </a:lnTo>
                    <a:lnTo>
                      <a:pt x="35" y="54"/>
                    </a:lnTo>
                    <a:lnTo>
                      <a:pt x="30" y="58"/>
                    </a:lnTo>
                    <a:lnTo>
                      <a:pt x="24" y="58"/>
                    </a:lnTo>
                    <a:lnTo>
                      <a:pt x="24" y="58"/>
                    </a:lnTo>
                    <a:lnTo>
                      <a:pt x="18" y="58"/>
                    </a:lnTo>
                    <a:lnTo>
                      <a:pt x="13" y="54"/>
                    </a:lnTo>
                    <a:lnTo>
                      <a:pt x="13" y="54"/>
                    </a:lnTo>
                    <a:lnTo>
                      <a:pt x="12" y="51"/>
                    </a:lnTo>
                    <a:lnTo>
                      <a:pt x="12" y="47"/>
                    </a:lnTo>
                    <a:lnTo>
                      <a:pt x="12" y="47"/>
                    </a:lnTo>
                    <a:lnTo>
                      <a:pt x="12" y="42"/>
                    </a:lnTo>
                    <a:lnTo>
                      <a:pt x="12" y="42"/>
                    </a:lnTo>
                    <a:lnTo>
                      <a:pt x="17" y="39"/>
                    </a:lnTo>
                    <a:lnTo>
                      <a:pt x="17" y="39"/>
                    </a:lnTo>
                    <a:lnTo>
                      <a:pt x="25" y="37"/>
                    </a:lnTo>
                    <a:lnTo>
                      <a:pt x="25" y="37"/>
                    </a:lnTo>
                    <a:lnTo>
                      <a:pt x="44" y="32"/>
                    </a:lnTo>
                    <a:lnTo>
                      <a:pt x="44" y="37"/>
                    </a:lnTo>
                    <a:lnTo>
                      <a:pt x="44" y="3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4" name="Freeform 709">
                <a:extLst>
                  <a:ext uri="{FF2B5EF4-FFF2-40B4-BE49-F238E27FC236}">
                    <a16:creationId xmlns:a16="http://schemas.microsoft.com/office/drawing/2014/main" id="{E8FEA1D3-CD5B-AA95-95E0-6F8578364343}"/>
                  </a:ext>
                </a:extLst>
              </p:cNvPr>
              <p:cNvSpPr>
                <a:spLocks/>
              </p:cNvSpPr>
              <p:nvPr/>
            </p:nvSpPr>
            <p:spPr bwMode="auto">
              <a:xfrm>
                <a:off x="3807" y="2301"/>
                <a:ext cx="26" cy="32"/>
              </a:xfrm>
              <a:custGeom>
                <a:avLst/>
                <a:gdLst>
                  <a:gd name="T0" fmla="*/ 10 w 51"/>
                  <a:gd name="T1" fmla="*/ 64 h 64"/>
                  <a:gd name="T2" fmla="*/ 10 w 51"/>
                  <a:gd name="T3" fmla="*/ 30 h 64"/>
                  <a:gd name="T4" fmla="*/ 10 w 51"/>
                  <a:gd name="T5" fmla="*/ 30 h 64"/>
                  <a:gd name="T6" fmla="*/ 12 w 51"/>
                  <a:gd name="T7" fmla="*/ 20 h 64"/>
                  <a:gd name="T8" fmla="*/ 14 w 51"/>
                  <a:gd name="T9" fmla="*/ 17 h 64"/>
                  <a:gd name="T10" fmla="*/ 16 w 51"/>
                  <a:gd name="T11" fmla="*/ 13 h 64"/>
                  <a:gd name="T12" fmla="*/ 16 w 51"/>
                  <a:gd name="T13" fmla="*/ 13 h 64"/>
                  <a:gd name="T14" fmla="*/ 21 w 51"/>
                  <a:gd name="T15" fmla="*/ 10 h 64"/>
                  <a:gd name="T16" fmla="*/ 27 w 51"/>
                  <a:gd name="T17" fmla="*/ 8 h 64"/>
                  <a:gd name="T18" fmla="*/ 27 w 51"/>
                  <a:gd name="T19" fmla="*/ 8 h 64"/>
                  <a:gd name="T20" fmla="*/ 33 w 51"/>
                  <a:gd name="T21" fmla="*/ 10 h 64"/>
                  <a:gd name="T22" fmla="*/ 36 w 51"/>
                  <a:gd name="T23" fmla="*/ 12 h 64"/>
                  <a:gd name="T24" fmla="*/ 36 w 51"/>
                  <a:gd name="T25" fmla="*/ 12 h 64"/>
                  <a:gd name="T26" fmla="*/ 38 w 51"/>
                  <a:gd name="T27" fmla="*/ 13 h 64"/>
                  <a:gd name="T28" fmla="*/ 39 w 51"/>
                  <a:gd name="T29" fmla="*/ 17 h 64"/>
                  <a:gd name="T30" fmla="*/ 39 w 51"/>
                  <a:gd name="T31" fmla="*/ 17 h 64"/>
                  <a:gd name="T32" fmla="*/ 41 w 51"/>
                  <a:gd name="T33" fmla="*/ 25 h 64"/>
                  <a:gd name="T34" fmla="*/ 41 w 51"/>
                  <a:gd name="T35" fmla="*/ 64 h 64"/>
                  <a:gd name="T36" fmla="*/ 51 w 51"/>
                  <a:gd name="T37" fmla="*/ 64 h 64"/>
                  <a:gd name="T38" fmla="*/ 51 w 51"/>
                  <a:gd name="T39" fmla="*/ 25 h 64"/>
                  <a:gd name="T40" fmla="*/ 51 w 51"/>
                  <a:gd name="T41" fmla="*/ 25 h 64"/>
                  <a:gd name="T42" fmla="*/ 51 w 51"/>
                  <a:gd name="T43" fmla="*/ 15 h 64"/>
                  <a:gd name="T44" fmla="*/ 51 w 51"/>
                  <a:gd name="T45" fmla="*/ 15 h 64"/>
                  <a:gd name="T46" fmla="*/ 48 w 51"/>
                  <a:gd name="T47" fmla="*/ 6 h 64"/>
                  <a:gd name="T48" fmla="*/ 48 w 51"/>
                  <a:gd name="T49" fmla="*/ 6 h 64"/>
                  <a:gd name="T50" fmla="*/ 45 w 51"/>
                  <a:gd name="T51" fmla="*/ 5 h 64"/>
                  <a:gd name="T52" fmla="*/ 41 w 51"/>
                  <a:gd name="T53" fmla="*/ 1 h 64"/>
                  <a:gd name="T54" fmla="*/ 41 w 51"/>
                  <a:gd name="T55" fmla="*/ 1 h 64"/>
                  <a:gd name="T56" fmla="*/ 36 w 51"/>
                  <a:gd name="T57" fmla="*/ 0 h 64"/>
                  <a:gd name="T58" fmla="*/ 31 w 51"/>
                  <a:gd name="T59" fmla="*/ 0 h 64"/>
                  <a:gd name="T60" fmla="*/ 31 w 51"/>
                  <a:gd name="T61" fmla="*/ 0 h 64"/>
                  <a:gd name="T62" fmla="*/ 24 w 51"/>
                  <a:gd name="T63" fmla="*/ 0 h 64"/>
                  <a:gd name="T64" fmla="*/ 19 w 51"/>
                  <a:gd name="T65" fmla="*/ 1 h 64"/>
                  <a:gd name="T66" fmla="*/ 14 w 51"/>
                  <a:gd name="T67" fmla="*/ 5 h 64"/>
                  <a:gd name="T68" fmla="*/ 10 w 51"/>
                  <a:gd name="T69" fmla="*/ 10 h 64"/>
                  <a:gd name="T70" fmla="*/ 10 w 51"/>
                  <a:gd name="T71" fmla="*/ 1 h 64"/>
                  <a:gd name="T72" fmla="*/ 0 w 51"/>
                  <a:gd name="T73" fmla="*/ 1 h 64"/>
                  <a:gd name="T74" fmla="*/ 0 w 51"/>
                  <a:gd name="T75" fmla="*/ 64 h 64"/>
                  <a:gd name="T76" fmla="*/ 10 w 51"/>
                  <a:gd name="T77" fmla="*/ 64 h 64"/>
                  <a:gd name="T78" fmla="*/ 10 w 51"/>
                  <a:gd name="T7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64">
                    <a:moveTo>
                      <a:pt x="10" y="64"/>
                    </a:moveTo>
                    <a:lnTo>
                      <a:pt x="10" y="30"/>
                    </a:lnTo>
                    <a:lnTo>
                      <a:pt x="10" y="30"/>
                    </a:lnTo>
                    <a:lnTo>
                      <a:pt x="12" y="20"/>
                    </a:lnTo>
                    <a:lnTo>
                      <a:pt x="14" y="17"/>
                    </a:lnTo>
                    <a:lnTo>
                      <a:pt x="16" y="13"/>
                    </a:lnTo>
                    <a:lnTo>
                      <a:pt x="16" y="13"/>
                    </a:lnTo>
                    <a:lnTo>
                      <a:pt x="21" y="10"/>
                    </a:lnTo>
                    <a:lnTo>
                      <a:pt x="27" y="8"/>
                    </a:lnTo>
                    <a:lnTo>
                      <a:pt x="27" y="8"/>
                    </a:lnTo>
                    <a:lnTo>
                      <a:pt x="33" y="10"/>
                    </a:lnTo>
                    <a:lnTo>
                      <a:pt x="36" y="12"/>
                    </a:lnTo>
                    <a:lnTo>
                      <a:pt x="36" y="12"/>
                    </a:lnTo>
                    <a:lnTo>
                      <a:pt x="38" y="13"/>
                    </a:lnTo>
                    <a:lnTo>
                      <a:pt x="39" y="17"/>
                    </a:lnTo>
                    <a:lnTo>
                      <a:pt x="39" y="17"/>
                    </a:lnTo>
                    <a:lnTo>
                      <a:pt x="41" y="25"/>
                    </a:lnTo>
                    <a:lnTo>
                      <a:pt x="41" y="64"/>
                    </a:lnTo>
                    <a:lnTo>
                      <a:pt x="51" y="64"/>
                    </a:lnTo>
                    <a:lnTo>
                      <a:pt x="51" y="25"/>
                    </a:lnTo>
                    <a:lnTo>
                      <a:pt x="51" y="25"/>
                    </a:lnTo>
                    <a:lnTo>
                      <a:pt x="51" y="15"/>
                    </a:lnTo>
                    <a:lnTo>
                      <a:pt x="51" y="15"/>
                    </a:lnTo>
                    <a:lnTo>
                      <a:pt x="48" y="6"/>
                    </a:lnTo>
                    <a:lnTo>
                      <a:pt x="48" y="6"/>
                    </a:lnTo>
                    <a:lnTo>
                      <a:pt x="45" y="5"/>
                    </a:lnTo>
                    <a:lnTo>
                      <a:pt x="41" y="1"/>
                    </a:lnTo>
                    <a:lnTo>
                      <a:pt x="41" y="1"/>
                    </a:lnTo>
                    <a:lnTo>
                      <a:pt x="36" y="0"/>
                    </a:lnTo>
                    <a:lnTo>
                      <a:pt x="31" y="0"/>
                    </a:lnTo>
                    <a:lnTo>
                      <a:pt x="31" y="0"/>
                    </a:lnTo>
                    <a:lnTo>
                      <a:pt x="24" y="0"/>
                    </a:lnTo>
                    <a:lnTo>
                      <a:pt x="19" y="1"/>
                    </a:lnTo>
                    <a:lnTo>
                      <a:pt x="14" y="5"/>
                    </a:lnTo>
                    <a:lnTo>
                      <a:pt x="10" y="10"/>
                    </a:lnTo>
                    <a:lnTo>
                      <a:pt x="10" y="1"/>
                    </a:lnTo>
                    <a:lnTo>
                      <a:pt x="0" y="1"/>
                    </a:lnTo>
                    <a:lnTo>
                      <a:pt x="0" y="64"/>
                    </a:lnTo>
                    <a:lnTo>
                      <a:pt x="10" y="64"/>
                    </a:lnTo>
                    <a:lnTo>
                      <a:pt x="10" y="64"/>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5" name="Freeform 710">
                <a:extLst>
                  <a:ext uri="{FF2B5EF4-FFF2-40B4-BE49-F238E27FC236}">
                    <a16:creationId xmlns:a16="http://schemas.microsoft.com/office/drawing/2014/main" id="{5EE5FB47-E701-3F06-CE81-E9EC2B5FC6BB}"/>
                  </a:ext>
                </a:extLst>
              </p:cNvPr>
              <p:cNvSpPr>
                <a:spLocks/>
              </p:cNvSpPr>
              <p:nvPr/>
            </p:nvSpPr>
            <p:spPr bwMode="auto">
              <a:xfrm>
                <a:off x="3838" y="2290"/>
                <a:ext cx="40" cy="43"/>
              </a:xfrm>
              <a:custGeom>
                <a:avLst/>
                <a:gdLst>
                  <a:gd name="T0" fmla="*/ 46 w 80"/>
                  <a:gd name="T1" fmla="*/ 87 h 87"/>
                  <a:gd name="T2" fmla="*/ 80 w 80"/>
                  <a:gd name="T3" fmla="*/ 0 h 87"/>
                  <a:gd name="T4" fmla="*/ 68 w 80"/>
                  <a:gd name="T5" fmla="*/ 0 h 87"/>
                  <a:gd name="T6" fmla="*/ 44 w 80"/>
                  <a:gd name="T7" fmla="*/ 63 h 87"/>
                  <a:gd name="T8" fmla="*/ 44 w 80"/>
                  <a:gd name="T9" fmla="*/ 63 h 87"/>
                  <a:gd name="T10" fmla="*/ 39 w 80"/>
                  <a:gd name="T11" fmla="*/ 77 h 87"/>
                  <a:gd name="T12" fmla="*/ 39 w 80"/>
                  <a:gd name="T13" fmla="*/ 77 h 87"/>
                  <a:gd name="T14" fmla="*/ 34 w 80"/>
                  <a:gd name="T15" fmla="*/ 63 h 87"/>
                  <a:gd name="T16" fmla="*/ 11 w 80"/>
                  <a:gd name="T17" fmla="*/ 0 h 87"/>
                  <a:gd name="T18" fmla="*/ 0 w 80"/>
                  <a:gd name="T19" fmla="*/ 0 h 87"/>
                  <a:gd name="T20" fmla="*/ 34 w 80"/>
                  <a:gd name="T21" fmla="*/ 87 h 87"/>
                  <a:gd name="T22" fmla="*/ 46 w 80"/>
                  <a:gd name="T23" fmla="*/ 87 h 87"/>
                  <a:gd name="T24" fmla="*/ 46 w 80"/>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7">
                    <a:moveTo>
                      <a:pt x="46" y="87"/>
                    </a:moveTo>
                    <a:lnTo>
                      <a:pt x="80" y="0"/>
                    </a:lnTo>
                    <a:lnTo>
                      <a:pt x="68" y="0"/>
                    </a:lnTo>
                    <a:lnTo>
                      <a:pt x="44" y="63"/>
                    </a:lnTo>
                    <a:lnTo>
                      <a:pt x="44" y="63"/>
                    </a:lnTo>
                    <a:lnTo>
                      <a:pt x="39" y="77"/>
                    </a:lnTo>
                    <a:lnTo>
                      <a:pt x="39" y="77"/>
                    </a:lnTo>
                    <a:lnTo>
                      <a:pt x="34" y="63"/>
                    </a:lnTo>
                    <a:lnTo>
                      <a:pt x="11" y="0"/>
                    </a:lnTo>
                    <a:lnTo>
                      <a:pt x="0" y="0"/>
                    </a:lnTo>
                    <a:lnTo>
                      <a:pt x="34" y="87"/>
                    </a:lnTo>
                    <a:lnTo>
                      <a:pt x="46" y="87"/>
                    </a:lnTo>
                    <a:lnTo>
                      <a:pt x="46" y="8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6" name="Freeform 711">
                <a:extLst>
                  <a:ext uri="{FF2B5EF4-FFF2-40B4-BE49-F238E27FC236}">
                    <a16:creationId xmlns:a16="http://schemas.microsoft.com/office/drawing/2014/main" id="{20151870-0438-7EB3-FD59-0F9B93B6E82F}"/>
                  </a:ext>
                </a:extLst>
              </p:cNvPr>
              <p:cNvSpPr>
                <a:spLocks noEditPoints="1"/>
              </p:cNvSpPr>
              <p:nvPr/>
            </p:nvSpPr>
            <p:spPr bwMode="auto">
              <a:xfrm>
                <a:off x="3878" y="2290"/>
                <a:ext cx="41" cy="43"/>
              </a:xfrm>
              <a:custGeom>
                <a:avLst/>
                <a:gdLst>
                  <a:gd name="T0" fmla="*/ 12 w 81"/>
                  <a:gd name="T1" fmla="*/ 87 h 87"/>
                  <a:gd name="T2" fmla="*/ 22 w 81"/>
                  <a:gd name="T3" fmla="*/ 60 h 87"/>
                  <a:gd name="T4" fmla="*/ 59 w 81"/>
                  <a:gd name="T5" fmla="*/ 60 h 87"/>
                  <a:gd name="T6" fmla="*/ 69 w 81"/>
                  <a:gd name="T7" fmla="*/ 87 h 87"/>
                  <a:gd name="T8" fmla="*/ 81 w 81"/>
                  <a:gd name="T9" fmla="*/ 87 h 87"/>
                  <a:gd name="T10" fmla="*/ 46 w 81"/>
                  <a:gd name="T11" fmla="*/ 0 h 87"/>
                  <a:gd name="T12" fmla="*/ 34 w 81"/>
                  <a:gd name="T13" fmla="*/ 0 h 87"/>
                  <a:gd name="T14" fmla="*/ 0 w 81"/>
                  <a:gd name="T15" fmla="*/ 87 h 87"/>
                  <a:gd name="T16" fmla="*/ 12 w 81"/>
                  <a:gd name="T17" fmla="*/ 87 h 87"/>
                  <a:gd name="T18" fmla="*/ 12 w 81"/>
                  <a:gd name="T19" fmla="*/ 87 h 87"/>
                  <a:gd name="T20" fmla="*/ 35 w 81"/>
                  <a:gd name="T21" fmla="*/ 26 h 87"/>
                  <a:gd name="T22" fmla="*/ 35 w 81"/>
                  <a:gd name="T23" fmla="*/ 26 h 87"/>
                  <a:gd name="T24" fmla="*/ 39 w 81"/>
                  <a:gd name="T25" fmla="*/ 9 h 87"/>
                  <a:gd name="T26" fmla="*/ 39 w 81"/>
                  <a:gd name="T27" fmla="*/ 9 h 87"/>
                  <a:gd name="T28" fmla="*/ 46 w 81"/>
                  <a:gd name="T29" fmla="*/ 28 h 87"/>
                  <a:gd name="T30" fmla="*/ 56 w 81"/>
                  <a:gd name="T31" fmla="*/ 52 h 87"/>
                  <a:gd name="T32" fmla="*/ 25 w 81"/>
                  <a:gd name="T33" fmla="*/ 52 h 87"/>
                  <a:gd name="T34" fmla="*/ 35 w 81"/>
                  <a:gd name="T35" fmla="*/ 26 h 87"/>
                  <a:gd name="T36" fmla="*/ 35 w 81"/>
                  <a:gd name="T37"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87">
                    <a:moveTo>
                      <a:pt x="12" y="87"/>
                    </a:moveTo>
                    <a:lnTo>
                      <a:pt x="22" y="60"/>
                    </a:lnTo>
                    <a:lnTo>
                      <a:pt x="59" y="60"/>
                    </a:lnTo>
                    <a:lnTo>
                      <a:pt x="69" y="87"/>
                    </a:lnTo>
                    <a:lnTo>
                      <a:pt x="81" y="87"/>
                    </a:lnTo>
                    <a:lnTo>
                      <a:pt x="46" y="0"/>
                    </a:lnTo>
                    <a:lnTo>
                      <a:pt x="34" y="0"/>
                    </a:lnTo>
                    <a:lnTo>
                      <a:pt x="0" y="87"/>
                    </a:lnTo>
                    <a:lnTo>
                      <a:pt x="12" y="87"/>
                    </a:lnTo>
                    <a:lnTo>
                      <a:pt x="12" y="87"/>
                    </a:lnTo>
                    <a:close/>
                    <a:moveTo>
                      <a:pt x="35" y="26"/>
                    </a:moveTo>
                    <a:lnTo>
                      <a:pt x="35" y="26"/>
                    </a:lnTo>
                    <a:lnTo>
                      <a:pt x="39" y="9"/>
                    </a:lnTo>
                    <a:lnTo>
                      <a:pt x="39" y="9"/>
                    </a:lnTo>
                    <a:lnTo>
                      <a:pt x="46" y="28"/>
                    </a:lnTo>
                    <a:lnTo>
                      <a:pt x="56" y="52"/>
                    </a:lnTo>
                    <a:lnTo>
                      <a:pt x="25" y="52"/>
                    </a:lnTo>
                    <a:lnTo>
                      <a:pt x="35" y="26"/>
                    </a:lnTo>
                    <a:lnTo>
                      <a:pt x="35" y="26"/>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7" name="Freeform 712">
                <a:extLst>
                  <a:ext uri="{FF2B5EF4-FFF2-40B4-BE49-F238E27FC236}">
                    <a16:creationId xmlns:a16="http://schemas.microsoft.com/office/drawing/2014/main" id="{889E5C85-3097-27D3-879E-A8A3F678A1E2}"/>
                  </a:ext>
                </a:extLst>
              </p:cNvPr>
              <p:cNvSpPr>
                <a:spLocks/>
              </p:cNvSpPr>
              <p:nvPr/>
            </p:nvSpPr>
            <p:spPr bwMode="auto">
              <a:xfrm>
                <a:off x="3924" y="2290"/>
                <a:ext cx="30" cy="43"/>
              </a:xfrm>
              <a:custGeom>
                <a:avLst/>
                <a:gdLst>
                  <a:gd name="T0" fmla="*/ 12 w 59"/>
                  <a:gd name="T1" fmla="*/ 87 h 87"/>
                  <a:gd name="T2" fmla="*/ 12 w 59"/>
                  <a:gd name="T3" fmla="*/ 48 h 87"/>
                  <a:gd name="T4" fmla="*/ 52 w 59"/>
                  <a:gd name="T5" fmla="*/ 48 h 87"/>
                  <a:gd name="T6" fmla="*/ 52 w 59"/>
                  <a:gd name="T7" fmla="*/ 38 h 87"/>
                  <a:gd name="T8" fmla="*/ 12 w 59"/>
                  <a:gd name="T9" fmla="*/ 38 h 87"/>
                  <a:gd name="T10" fmla="*/ 12 w 59"/>
                  <a:gd name="T11" fmla="*/ 11 h 87"/>
                  <a:gd name="T12" fmla="*/ 59 w 59"/>
                  <a:gd name="T13" fmla="*/ 11 h 87"/>
                  <a:gd name="T14" fmla="*/ 59 w 59"/>
                  <a:gd name="T15" fmla="*/ 0 h 87"/>
                  <a:gd name="T16" fmla="*/ 0 w 59"/>
                  <a:gd name="T17" fmla="*/ 0 h 87"/>
                  <a:gd name="T18" fmla="*/ 0 w 59"/>
                  <a:gd name="T19" fmla="*/ 87 h 87"/>
                  <a:gd name="T20" fmla="*/ 12 w 59"/>
                  <a:gd name="T21" fmla="*/ 87 h 87"/>
                  <a:gd name="T22" fmla="*/ 12 w 59"/>
                  <a:gd name="T2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7">
                    <a:moveTo>
                      <a:pt x="12" y="87"/>
                    </a:moveTo>
                    <a:lnTo>
                      <a:pt x="12" y="48"/>
                    </a:lnTo>
                    <a:lnTo>
                      <a:pt x="52" y="48"/>
                    </a:lnTo>
                    <a:lnTo>
                      <a:pt x="52" y="38"/>
                    </a:lnTo>
                    <a:lnTo>
                      <a:pt x="12" y="38"/>
                    </a:lnTo>
                    <a:lnTo>
                      <a:pt x="12" y="11"/>
                    </a:lnTo>
                    <a:lnTo>
                      <a:pt x="59" y="11"/>
                    </a:lnTo>
                    <a:lnTo>
                      <a:pt x="59" y="0"/>
                    </a:lnTo>
                    <a:lnTo>
                      <a:pt x="0" y="0"/>
                    </a:lnTo>
                    <a:lnTo>
                      <a:pt x="0" y="87"/>
                    </a:lnTo>
                    <a:lnTo>
                      <a:pt x="12" y="87"/>
                    </a:lnTo>
                    <a:lnTo>
                      <a:pt x="12" y="8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8" name="Freeform 713">
                <a:extLst>
                  <a:ext uri="{FF2B5EF4-FFF2-40B4-BE49-F238E27FC236}">
                    <a16:creationId xmlns:a16="http://schemas.microsoft.com/office/drawing/2014/main" id="{D1D0E837-2DAB-33A7-B91E-6FF293D1930F}"/>
                  </a:ext>
                </a:extLst>
              </p:cNvPr>
              <p:cNvSpPr>
                <a:spLocks noEditPoints="1"/>
              </p:cNvSpPr>
              <p:nvPr/>
            </p:nvSpPr>
            <p:spPr bwMode="auto">
              <a:xfrm>
                <a:off x="3976" y="2293"/>
                <a:ext cx="29" cy="37"/>
              </a:xfrm>
              <a:custGeom>
                <a:avLst/>
                <a:gdLst>
                  <a:gd name="T0" fmla="*/ 57 w 57"/>
                  <a:gd name="T1" fmla="*/ 24 h 74"/>
                  <a:gd name="T2" fmla="*/ 0 w 57"/>
                  <a:gd name="T3" fmla="*/ 0 h 74"/>
                  <a:gd name="T4" fmla="*/ 0 w 57"/>
                  <a:gd name="T5" fmla="*/ 10 h 74"/>
                  <a:gd name="T6" fmla="*/ 46 w 57"/>
                  <a:gd name="T7" fmla="*/ 29 h 74"/>
                  <a:gd name="T8" fmla="*/ 0 w 57"/>
                  <a:gd name="T9" fmla="*/ 50 h 74"/>
                  <a:gd name="T10" fmla="*/ 0 w 57"/>
                  <a:gd name="T11" fmla="*/ 60 h 74"/>
                  <a:gd name="T12" fmla="*/ 57 w 57"/>
                  <a:gd name="T13" fmla="*/ 34 h 74"/>
                  <a:gd name="T14" fmla="*/ 57 w 57"/>
                  <a:gd name="T15" fmla="*/ 24 h 74"/>
                  <a:gd name="T16" fmla="*/ 57 w 57"/>
                  <a:gd name="T17" fmla="*/ 24 h 74"/>
                  <a:gd name="T18" fmla="*/ 57 w 57"/>
                  <a:gd name="T19" fmla="*/ 63 h 74"/>
                  <a:gd name="T20" fmla="*/ 0 w 57"/>
                  <a:gd name="T21" fmla="*/ 63 h 74"/>
                  <a:gd name="T22" fmla="*/ 0 w 57"/>
                  <a:gd name="T23" fmla="*/ 74 h 74"/>
                  <a:gd name="T24" fmla="*/ 57 w 57"/>
                  <a:gd name="T25" fmla="*/ 74 h 74"/>
                  <a:gd name="T26" fmla="*/ 57 w 57"/>
                  <a:gd name="T27" fmla="*/ 63 h 74"/>
                  <a:gd name="T28" fmla="*/ 57 w 57"/>
                  <a:gd name="T29" fmla="*/ 6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4">
                    <a:moveTo>
                      <a:pt x="57" y="24"/>
                    </a:moveTo>
                    <a:lnTo>
                      <a:pt x="0" y="0"/>
                    </a:lnTo>
                    <a:lnTo>
                      <a:pt x="0" y="10"/>
                    </a:lnTo>
                    <a:lnTo>
                      <a:pt x="46" y="29"/>
                    </a:lnTo>
                    <a:lnTo>
                      <a:pt x="0" y="50"/>
                    </a:lnTo>
                    <a:lnTo>
                      <a:pt x="0" y="60"/>
                    </a:lnTo>
                    <a:lnTo>
                      <a:pt x="57" y="34"/>
                    </a:lnTo>
                    <a:lnTo>
                      <a:pt x="57" y="24"/>
                    </a:lnTo>
                    <a:lnTo>
                      <a:pt x="57" y="24"/>
                    </a:lnTo>
                    <a:close/>
                    <a:moveTo>
                      <a:pt x="57" y="63"/>
                    </a:moveTo>
                    <a:lnTo>
                      <a:pt x="0" y="63"/>
                    </a:lnTo>
                    <a:lnTo>
                      <a:pt x="0" y="74"/>
                    </a:lnTo>
                    <a:lnTo>
                      <a:pt x="57" y="74"/>
                    </a:lnTo>
                    <a:lnTo>
                      <a:pt x="57" y="63"/>
                    </a:lnTo>
                    <a:lnTo>
                      <a:pt x="57" y="63"/>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9" name="Freeform 714">
                <a:extLst>
                  <a:ext uri="{FF2B5EF4-FFF2-40B4-BE49-F238E27FC236}">
                    <a16:creationId xmlns:a16="http://schemas.microsoft.com/office/drawing/2014/main" id="{285A45CF-58E0-0901-56E9-9EDC18AC5DDA}"/>
                  </a:ext>
                </a:extLst>
              </p:cNvPr>
              <p:cNvSpPr>
                <a:spLocks/>
              </p:cNvSpPr>
              <p:nvPr/>
            </p:nvSpPr>
            <p:spPr bwMode="auto">
              <a:xfrm>
                <a:off x="4027" y="2290"/>
                <a:ext cx="29" cy="44"/>
              </a:xfrm>
              <a:custGeom>
                <a:avLst/>
                <a:gdLst>
                  <a:gd name="T0" fmla="*/ 8 w 58"/>
                  <a:gd name="T1" fmla="*/ 82 h 89"/>
                  <a:gd name="T2" fmla="*/ 8 w 58"/>
                  <a:gd name="T3" fmla="*/ 82 h 89"/>
                  <a:gd name="T4" fmla="*/ 17 w 58"/>
                  <a:gd name="T5" fmla="*/ 87 h 89"/>
                  <a:gd name="T6" fmla="*/ 27 w 58"/>
                  <a:gd name="T7" fmla="*/ 89 h 89"/>
                  <a:gd name="T8" fmla="*/ 27 w 58"/>
                  <a:gd name="T9" fmla="*/ 89 h 89"/>
                  <a:gd name="T10" fmla="*/ 34 w 58"/>
                  <a:gd name="T11" fmla="*/ 89 h 89"/>
                  <a:gd name="T12" fmla="*/ 41 w 58"/>
                  <a:gd name="T13" fmla="*/ 86 h 89"/>
                  <a:gd name="T14" fmla="*/ 46 w 58"/>
                  <a:gd name="T15" fmla="*/ 82 h 89"/>
                  <a:gd name="T16" fmla="*/ 51 w 58"/>
                  <a:gd name="T17" fmla="*/ 79 h 89"/>
                  <a:gd name="T18" fmla="*/ 51 w 58"/>
                  <a:gd name="T19" fmla="*/ 79 h 89"/>
                  <a:gd name="T20" fmla="*/ 56 w 58"/>
                  <a:gd name="T21" fmla="*/ 69 h 89"/>
                  <a:gd name="T22" fmla="*/ 58 w 58"/>
                  <a:gd name="T23" fmla="*/ 58 h 89"/>
                  <a:gd name="T24" fmla="*/ 58 w 58"/>
                  <a:gd name="T25" fmla="*/ 58 h 89"/>
                  <a:gd name="T26" fmla="*/ 58 w 58"/>
                  <a:gd name="T27" fmla="*/ 52 h 89"/>
                  <a:gd name="T28" fmla="*/ 56 w 58"/>
                  <a:gd name="T29" fmla="*/ 46 h 89"/>
                  <a:gd name="T30" fmla="*/ 53 w 58"/>
                  <a:gd name="T31" fmla="*/ 41 h 89"/>
                  <a:gd name="T32" fmla="*/ 49 w 58"/>
                  <a:gd name="T33" fmla="*/ 38 h 89"/>
                  <a:gd name="T34" fmla="*/ 49 w 58"/>
                  <a:gd name="T35" fmla="*/ 38 h 89"/>
                  <a:gd name="T36" fmla="*/ 46 w 58"/>
                  <a:gd name="T37" fmla="*/ 35 h 89"/>
                  <a:gd name="T38" fmla="*/ 41 w 58"/>
                  <a:gd name="T39" fmla="*/ 31 h 89"/>
                  <a:gd name="T40" fmla="*/ 36 w 58"/>
                  <a:gd name="T41" fmla="*/ 29 h 89"/>
                  <a:gd name="T42" fmla="*/ 30 w 58"/>
                  <a:gd name="T43" fmla="*/ 29 h 89"/>
                  <a:gd name="T44" fmla="*/ 30 w 58"/>
                  <a:gd name="T45" fmla="*/ 29 h 89"/>
                  <a:gd name="T46" fmla="*/ 22 w 58"/>
                  <a:gd name="T47" fmla="*/ 31 h 89"/>
                  <a:gd name="T48" fmla="*/ 13 w 58"/>
                  <a:gd name="T49" fmla="*/ 35 h 89"/>
                  <a:gd name="T50" fmla="*/ 19 w 58"/>
                  <a:gd name="T51" fmla="*/ 11 h 89"/>
                  <a:gd name="T52" fmla="*/ 54 w 58"/>
                  <a:gd name="T53" fmla="*/ 11 h 89"/>
                  <a:gd name="T54" fmla="*/ 54 w 58"/>
                  <a:gd name="T55" fmla="*/ 0 h 89"/>
                  <a:gd name="T56" fmla="*/ 10 w 58"/>
                  <a:gd name="T57" fmla="*/ 0 h 89"/>
                  <a:gd name="T58" fmla="*/ 1 w 58"/>
                  <a:gd name="T59" fmla="*/ 46 h 89"/>
                  <a:gd name="T60" fmla="*/ 12 w 58"/>
                  <a:gd name="T61" fmla="*/ 46 h 89"/>
                  <a:gd name="T62" fmla="*/ 12 w 58"/>
                  <a:gd name="T63" fmla="*/ 46 h 89"/>
                  <a:gd name="T64" fmla="*/ 15 w 58"/>
                  <a:gd name="T65" fmla="*/ 43 h 89"/>
                  <a:gd name="T66" fmla="*/ 19 w 58"/>
                  <a:gd name="T67" fmla="*/ 41 h 89"/>
                  <a:gd name="T68" fmla="*/ 19 w 58"/>
                  <a:gd name="T69" fmla="*/ 41 h 89"/>
                  <a:gd name="T70" fmla="*/ 22 w 58"/>
                  <a:gd name="T71" fmla="*/ 40 h 89"/>
                  <a:gd name="T72" fmla="*/ 27 w 58"/>
                  <a:gd name="T73" fmla="*/ 40 h 89"/>
                  <a:gd name="T74" fmla="*/ 27 w 58"/>
                  <a:gd name="T75" fmla="*/ 40 h 89"/>
                  <a:gd name="T76" fmla="*/ 36 w 58"/>
                  <a:gd name="T77" fmla="*/ 40 h 89"/>
                  <a:gd name="T78" fmla="*/ 41 w 58"/>
                  <a:gd name="T79" fmla="*/ 45 h 89"/>
                  <a:gd name="T80" fmla="*/ 41 w 58"/>
                  <a:gd name="T81" fmla="*/ 45 h 89"/>
                  <a:gd name="T82" fmla="*/ 46 w 58"/>
                  <a:gd name="T83" fmla="*/ 50 h 89"/>
                  <a:gd name="T84" fmla="*/ 46 w 58"/>
                  <a:gd name="T85" fmla="*/ 58 h 89"/>
                  <a:gd name="T86" fmla="*/ 46 w 58"/>
                  <a:gd name="T87" fmla="*/ 58 h 89"/>
                  <a:gd name="T88" fmla="*/ 44 w 58"/>
                  <a:gd name="T89" fmla="*/ 67 h 89"/>
                  <a:gd name="T90" fmla="*/ 41 w 58"/>
                  <a:gd name="T91" fmla="*/ 74 h 89"/>
                  <a:gd name="T92" fmla="*/ 41 w 58"/>
                  <a:gd name="T93" fmla="*/ 74 h 89"/>
                  <a:gd name="T94" fmla="*/ 36 w 58"/>
                  <a:gd name="T95" fmla="*/ 79 h 89"/>
                  <a:gd name="T96" fmla="*/ 27 w 58"/>
                  <a:gd name="T97" fmla="*/ 81 h 89"/>
                  <a:gd name="T98" fmla="*/ 27 w 58"/>
                  <a:gd name="T99" fmla="*/ 81 h 89"/>
                  <a:gd name="T100" fmla="*/ 22 w 58"/>
                  <a:gd name="T101" fmla="*/ 79 h 89"/>
                  <a:gd name="T102" fmla="*/ 17 w 58"/>
                  <a:gd name="T103" fmla="*/ 75 h 89"/>
                  <a:gd name="T104" fmla="*/ 17 w 58"/>
                  <a:gd name="T105" fmla="*/ 75 h 89"/>
                  <a:gd name="T106" fmla="*/ 13 w 58"/>
                  <a:gd name="T107" fmla="*/ 70 h 89"/>
                  <a:gd name="T108" fmla="*/ 10 w 58"/>
                  <a:gd name="T109" fmla="*/ 63 h 89"/>
                  <a:gd name="T110" fmla="*/ 0 w 58"/>
                  <a:gd name="T111" fmla="*/ 65 h 89"/>
                  <a:gd name="T112" fmla="*/ 0 w 58"/>
                  <a:gd name="T113" fmla="*/ 65 h 89"/>
                  <a:gd name="T114" fmla="*/ 1 w 58"/>
                  <a:gd name="T115" fmla="*/ 74 h 89"/>
                  <a:gd name="T116" fmla="*/ 8 w 58"/>
                  <a:gd name="T117" fmla="*/ 82 h 89"/>
                  <a:gd name="T118" fmla="*/ 8 w 58"/>
                  <a:gd name="T119"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9">
                    <a:moveTo>
                      <a:pt x="8" y="82"/>
                    </a:moveTo>
                    <a:lnTo>
                      <a:pt x="8" y="82"/>
                    </a:lnTo>
                    <a:lnTo>
                      <a:pt x="17" y="87"/>
                    </a:lnTo>
                    <a:lnTo>
                      <a:pt x="27" y="89"/>
                    </a:lnTo>
                    <a:lnTo>
                      <a:pt x="27" y="89"/>
                    </a:lnTo>
                    <a:lnTo>
                      <a:pt x="34" y="89"/>
                    </a:lnTo>
                    <a:lnTo>
                      <a:pt x="41" y="86"/>
                    </a:lnTo>
                    <a:lnTo>
                      <a:pt x="46" y="82"/>
                    </a:lnTo>
                    <a:lnTo>
                      <a:pt x="51" y="79"/>
                    </a:lnTo>
                    <a:lnTo>
                      <a:pt x="51" y="79"/>
                    </a:lnTo>
                    <a:lnTo>
                      <a:pt x="56" y="69"/>
                    </a:lnTo>
                    <a:lnTo>
                      <a:pt x="58" y="58"/>
                    </a:lnTo>
                    <a:lnTo>
                      <a:pt x="58" y="58"/>
                    </a:lnTo>
                    <a:lnTo>
                      <a:pt x="58" y="52"/>
                    </a:lnTo>
                    <a:lnTo>
                      <a:pt x="56" y="46"/>
                    </a:lnTo>
                    <a:lnTo>
                      <a:pt x="53" y="41"/>
                    </a:lnTo>
                    <a:lnTo>
                      <a:pt x="49" y="38"/>
                    </a:lnTo>
                    <a:lnTo>
                      <a:pt x="49" y="38"/>
                    </a:lnTo>
                    <a:lnTo>
                      <a:pt x="46" y="35"/>
                    </a:lnTo>
                    <a:lnTo>
                      <a:pt x="41" y="31"/>
                    </a:lnTo>
                    <a:lnTo>
                      <a:pt x="36" y="29"/>
                    </a:lnTo>
                    <a:lnTo>
                      <a:pt x="30" y="29"/>
                    </a:lnTo>
                    <a:lnTo>
                      <a:pt x="30" y="29"/>
                    </a:lnTo>
                    <a:lnTo>
                      <a:pt x="22" y="31"/>
                    </a:lnTo>
                    <a:lnTo>
                      <a:pt x="13" y="35"/>
                    </a:lnTo>
                    <a:lnTo>
                      <a:pt x="19" y="11"/>
                    </a:lnTo>
                    <a:lnTo>
                      <a:pt x="54" y="11"/>
                    </a:lnTo>
                    <a:lnTo>
                      <a:pt x="54" y="0"/>
                    </a:lnTo>
                    <a:lnTo>
                      <a:pt x="10" y="0"/>
                    </a:lnTo>
                    <a:lnTo>
                      <a:pt x="1" y="46"/>
                    </a:lnTo>
                    <a:lnTo>
                      <a:pt x="12" y="46"/>
                    </a:lnTo>
                    <a:lnTo>
                      <a:pt x="12" y="46"/>
                    </a:lnTo>
                    <a:lnTo>
                      <a:pt x="15" y="43"/>
                    </a:lnTo>
                    <a:lnTo>
                      <a:pt x="19" y="41"/>
                    </a:lnTo>
                    <a:lnTo>
                      <a:pt x="19" y="41"/>
                    </a:lnTo>
                    <a:lnTo>
                      <a:pt x="22" y="40"/>
                    </a:lnTo>
                    <a:lnTo>
                      <a:pt x="27" y="40"/>
                    </a:lnTo>
                    <a:lnTo>
                      <a:pt x="27" y="40"/>
                    </a:lnTo>
                    <a:lnTo>
                      <a:pt x="36" y="40"/>
                    </a:lnTo>
                    <a:lnTo>
                      <a:pt x="41" y="45"/>
                    </a:lnTo>
                    <a:lnTo>
                      <a:pt x="41" y="45"/>
                    </a:lnTo>
                    <a:lnTo>
                      <a:pt x="46" y="50"/>
                    </a:lnTo>
                    <a:lnTo>
                      <a:pt x="46" y="58"/>
                    </a:lnTo>
                    <a:lnTo>
                      <a:pt x="46" y="58"/>
                    </a:lnTo>
                    <a:lnTo>
                      <a:pt x="44" y="67"/>
                    </a:lnTo>
                    <a:lnTo>
                      <a:pt x="41" y="74"/>
                    </a:lnTo>
                    <a:lnTo>
                      <a:pt x="41" y="74"/>
                    </a:lnTo>
                    <a:lnTo>
                      <a:pt x="36" y="79"/>
                    </a:lnTo>
                    <a:lnTo>
                      <a:pt x="27" y="81"/>
                    </a:lnTo>
                    <a:lnTo>
                      <a:pt x="27" y="81"/>
                    </a:lnTo>
                    <a:lnTo>
                      <a:pt x="22" y="79"/>
                    </a:lnTo>
                    <a:lnTo>
                      <a:pt x="17" y="75"/>
                    </a:lnTo>
                    <a:lnTo>
                      <a:pt x="17" y="75"/>
                    </a:lnTo>
                    <a:lnTo>
                      <a:pt x="13" y="70"/>
                    </a:lnTo>
                    <a:lnTo>
                      <a:pt x="10" y="63"/>
                    </a:lnTo>
                    <a:lnTo>
                      <a:pt x="0" y="65"/>
                    </a:lnTo>
                    <a:lnTo>
                      <a:pt x="0" y="65"/>
                    </a:lnTo>
                    <a:lnTo>
                      <a:pt x="1" y="74"/>
                    </a:lnTo>
                    <a:lnTo>
                      <a:pt x="8" y="82"/>
                    </a:lnTo>
                    <a:lnTo>
                      <a:pt x="8" y="82"/>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0" name="Freeform 715">
                <a:extLst>
                  <a:ext uri="{FF2B5EF4-FFF2-40B4-BE49-F238E27FC236}">
                    <a16:creationId xmlns:a16="http://schemas.microsoft.com/office/drawing/2014/main" id="{7B9FF99B-7B8B-CFDC-A9B8-793C20DA5E3A}"/>
                  </a:ext>
                </a:extLst>
              </p:cNvPr>
              <p:cNvSpPr>
                <a:spLocks/>
              </p:cNvSpPr>
              <p:nvPr/>
            </p:nvSpPr>
            <p:spPr bwMode="auto">
              <a:xfrm>
                <a:off x="4064" y="2327"/>
                <a:ext cx="6" cy="6"/>
              </a:xfrm>
              <a:custGeom>
                <a:avLst/>
                <a:gdLst>
                  <a:gd name="T0" fmla="*/ 14 w 14"/>
                  <a:gd name="T1" fmla="*/ 12 h 12"/>
                  <a:gd name="T2" fmla="*/ 14 w 14"/>
                  <a:gd name="T3" fmla="*/ 0 h 12"/>
                  <a:gd name="T4" fmla="*/ 0 w 14"/>
                  <a:gd name="T5" fmla="*/ 0 h 12"/>
                  <a:gd name="T6" fmla="*/ 0 w 14"/>
                  <a:gd name="T7" fmla="*/ 12 h 12"/>
                  <a:gd name="T8" fmla="*/ 14 w 14"/>
                  <a:gd name="T9" fmla="*/ 12 h 12"/>
                  <a:gd name="T10" fmla="*/ 14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14" y="12"/>
                    </a:moveTo>
                    <a:lnTo>
                      <a:pt x="14" y="0"/>
                    </a:lnTo>
                    <a:lnTo>
                      <a:pt x="0" y="0"/>
                    </a:lnTo>
                    <a:lnTo>
                      <a:pt x="0" y="12"/>
                    </a:lnTo>
                    <a:lnTo>
                      <a:pt x="14" y="12"/>
                    </a:lnTo>
                    <a:lnTo>
                      <a:pt x="14" y="12"/>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1" name="Freeform 716">
                <a:extLst>
                  <a:ext uri="{FF2B5EF4-FFF2-40B4-BE49-F238E27FC236}">
                    <a16:creationId xmlns:a16="http://schemas.microsoft.com/office/drawing/2014/main" id="{4045D302-7A06-1721-B10D-A14C2E51AC4F}"/>
                  </a:ext>
                </a:extLst>
              </p:cNvPr>
              <p:cNvSpPr>
                <a:spLocks noEditPoints="1"/>
              </p:cNvSpPr>
              <p:nvPr/>
            </p:nvSpPr>
            <p:spPr bwMode="auto">
              <a:xfrm>
                <a:off x="4076" y="2290"/>
                <a:ext cx="30" cy="43"/>
              </a:xfrm>
              <a:custGeom>
                <a:avLst/>
                <a:gdLst>
                  <a:gd name="T0" fmla="*/ 47 w 59"/>
                  <a:gd name="T1" fmla="*/ 87 h 87"/>
                  <a:gd name="T2" fmla="*/ 47 w 59"/>
                  <a:gd name="T3" fmla="*/ 67 h 87"/>
                  <a:gd name="T4" fmla="*/ 59 w 59"/>
                  <a:gd name="T5" fmla="*/ 67 h 87"/>
                  <a:gd name="T6" fmla="*/ 59 w 59"/>
                  <a:gd name="T7" fmla="*/ 57 h 87"/>
                  <a:gd name="T8" fmla="*/ 47 w 59"/>
                  <a:gd name="T9" fmla="*/ 57 h 87"/>
                  <a:gd name="T10" fmla="*/ 47 w 59"/>
                  <a:gd name="T11" fmla="*/ 0 h 87"/>
                  <a:gd name="T12" fmla="*/ 39 w 59"/>
                  <a:gd name="T13" fmla="*/ 0 h 87"/>
                  <a:gd name="T14" fmla="*/ 0 w 59"/>
                  <a:gd name="T15" fmla="*/ 57 h 87"/>
                  <a:gd name="T16" fmla="*/ 0 w 59"/>
                  <a:gd name="T17" fmla="*/ 67 h 87"/>
                  <a:gd name="T18" fmla="*/ 37 w 59"/>
                  <a:gd name="T19" fmla="*/ 67 h 87"/>
                  <a:gd name="T20" fmla="*/ 37 w 59"/>
                  <a:gd name="T21" fmla="*/ 87 h 87"/>
                  <a:gd name="T22" fmla="*/ 47 w 59"/>
                  <a:gd name="T23" fmla="*/ 87 h 87"/>
                  <a:gd name="T24" fmla="*/ 47 w 59"/>
                  <a:gd name="T25" fmla="*/ 87 h 87"/>
                  <a:gd name="T26" fmla="*/ 10 w 59"/>
                  <a:gd name="T27" fmla="*/ 57 h 87"/>
                  <a:gd name="T28" fmla="*/ 37 w 59"/>
                  <a:gd name="T29" fmla="*/ 17 h 87"/>
                  <a:gd name="T30" fmla="*/ 37 w 59"/>
                  <a:gd name="T31" fmla="*/ 57 h 87"/>
                  <a:gd name="T32" fmla="*/ 10 w 59"/>
                  <a:gd name="T33" fmla="*/ 57 h 87"/>
                  <a:gd name="T34" fmla="*/ 10 w 59"/>
                  <a:gd name="T3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87">
                    <a:moveTo>
                      <a:pt x="47" y="87"/>
                    </a:moveTo>
                    <a:lnTo>
                      <a:pt x="47" y="67"/>
                    </a:lnTo>
                    <a:lnTo>
                      <a:pt x="59" y="67"/>
                    </a:lnTo>
                    <a:lnTo>
                      <a:pt x="59" y="57"/>
                    </a:lnTo>
                    <a:lnTo>
                      <a:pt x="47" y="57"/>
                    </a:lnTo>
                    <a:lnTo>
                      <a:pt x="47" y="0"/>
                    </a:lnTo>
                    <a:lnTo>
                      <a:pt x="39" y="0"/>
                    </a:lnTo>
                    <a:lnTo>
                      <a:pt x="0" y="57"/>
                    </a:lnTo>
                    <a:lnTo>
                      <a:pt x="0" y="67"/>
                    </a:lnTo>
                    <a:lnTo>
                      <a:pt x="37" y="67"/>
                    </a:lnTo>
                    <a:lnTo>
                      <a:pt x="37" y="87"/>
                    </a:lnTo>
                    <a:lnTo>
                      <a:pt x="47" y="87"/>
                    </a:lnTo>
                    <a:lnTo>
                      <a:pt x="47" y="87"/>
                    </a:lnTo>
                    <a:close/>
                    <a:moveTo>
                      <a:pt x="10" y="57"/>
                    </a:moveTo>
                    <a:lnTo>
                      <a:pt x="37" y="17"/>
                    </a:lnTo>
                    <a:lnTo>
                      <a:pt x="37" y="57"/>
                    </a:lnTo>
                    <a:lnTo>
                      <a:pt x="10" y="57"/>
                    </a:lnTo>
                    <a:lnTo>
                      <a:pt x="10" y="57"/>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2" name="Freeform 717">
                <a:extLst>
                  <a:ext uri="{FF2B5EF4-FFF2-40B4-BE49-F238E27FC236}">
                    <a16:creationId xmlns:a16="http://schemas.microsoft.com/office/drawing/2014/main" id="{3C379859-53AE-F0AA-06FF-826BDF940B20}"/>
                  </a:ext>
                </a:extLst>
              </p:cNvPr>
              <p:cNvSpPr>
                <a:spLocks noEditPoints="1"/>
              </p:cNvSpPr>
              <p:nvPr/>
            </p:nvSpPr>
            <p:spPr bwMode="auto">
              <a:xfrm>
                <a:off x="4113" y="2289"/>
                <a:ext cx="47" cy="46"/>
              </a:xfrm>
              <a:custGeom>
                <a:avLst/>
                <a:gdLst>
                  <a:gd name="T0" fmla="*/ 5 w 94"/>
                  <a:gd name="T1" fmla="*/ 39 h 92"/>
                  <a:gd name="T2" fmla="*/ 19 w 94"/>
                  <a:gd name="T3" fmla="*/ 46 h 92"/>
                  <a:gd name="T4" fmla="*/ 25 w 94"/>
                  <a:gd name="T5" fmla="*/ 44 h 92"/>
                  <a:gd name="T6" fmla="*/ 32 w 94"/>
                  <a:gd name="T7" fmla="*/ 39 h 92"/>
                  <a:gd name="T8" fmla="*/ 37 w 94"/>
                  <a:gd name="T9" fmla="*/ 22 h 92"/>
                  <a:gd name="T10" fmla="*/ 36 w 94"/>
                  <a:gd name="T11" fmla="*/ 12 h 92"/>
                  <a:gd name="T12" fmla="*/ 32 w 94"/>
                  <a:gd name="T13" fmla="*/ 5 h 92"/>
                  <a:gd name="T14" fmla="*/ 19 w 94"/>
                  <a:gd name="T15" fmla="*/ 0 h 92"/>
                  <a:gd name="T16" fmla="*/ 10 w 94"/>
                  <a:gd name="T17" fmla="*/ 1 h 92"/>
                  <a:gd name="T18" fmla="*/ 5 w 94"/>
                  <a:gd name="T19" fmla="*/ 7 h 92"/>
                  <a:gd name="T20" fmla="*/ 0 w 94"/>
                  <a:gd name="T21" fmla="*/ 22 h 92"/>
                  <a:gd name="T22" fmla="*/ 2 w 94"/>
                  <a:gd name="T23" fmla="*/ 32 h 92"/>
                  <a:gd name="T24" fmla="*/ 5 w 94"/>
                  <a:gd name="T25" fmla="*/ 39 h 92"/>
                  <a:gd name="T26" fmla="*/ 25 w 94"/>
                  <a:gd name="T27" fmla="*/ 10 h 92"/>
                  <a:gd name="T28" fmla="*/ 29 w 94"/>
                  <a:gd name="T29" fmla="*/ 22 h 92"/>
                  <a:gd name="T30" fmla="*/ 27 w 94"/>
                  <a:gd name="T31" fmla="*/ 30 h 92"/>
                  <a:gd name="T32" fmla="*/ 25 w 94"/>
                  <a:gd name="T33" fmla="*/ 36 h 92"/>
                  <a:gd name="T34" fmla="*/ 19 w 94"/>
                  <a:gd name="T35" fmla="*/ 39 h 92"/>
                  <a:gd name="T36" fmla="*/ 15 w 94"/>
                  <a:gd name="T37" fmla="*/ 37 h 92"/>
                  <a:gd name="T38" fmla="*/ 12 w 94"/>
                  <a:gd name="T39" fmla="*/ 36 h 92"/>
                  <a:gd name="T40" fmla="*/ 10 w 94"/>
                  <a:gd name="T41" fmla="*/ 24 h 92"/>
                  <a:gd name="T42" fmla="*/ 10 w 94"/>
                  <a:gd name="T43" fmla="*/ 15 h 92"/>
                  <a:gd name="T44" fmla="*/ 12 w 94"/>
                  <a:gd name="T45" fmla="*/ 10 h 92"/>
                  <a:gd name="T46" fmla="*/ 19 w 94"/>
                  <a:gd name="T47" fmla="*/ 7 h 92"/>
                  <a:gd name="T48" fmla="*/ 22 w 94"/>
                  <a:gd name="T49" fmla="*/ 8 h 92"/>
                  <a:gd name="T50" fmla="*/ 25 w 94"/>
                  <a:gd name="T51" fmla="*/ 10 h 92"/>
                  <a:gd name="T52" fmla="*/ 75 w 94"/>
                  <a:gd name="T53" fmla="*/ 0 h 92"/>
                  <a:gd name="T54" fmla="*/ 19 w 94"/>
                  <a:gd name="T55" fmla="*/ 92 h 92"/>
                  <a:gd name="T56" fmla="*/ 27 w 94"/>
                  <a:gd name="T57" fmla="*/ 92 h 92"/>
                  <a:gd name="T58" fmla="*/ 63 w 94"/>
                  <a:gd name="T59" fmla="*/ 85 h 92"/>
                  <a:gd name="T60" fmla="*/ 75 w 94"/>
                  <a:gd name="T61" fmla="*/ 92 h 92"/>
                  <a:gd name="T62" fmla="*/ 83 w 94"/>
                  <a:gd name="T63" fmla="*/ 90 h 92"/>
                  <a:gd name="T64" fmla="*/ 88 w 94"/>
                  <a:gd name="T65" fmla="*/ 85 h 92"/>
                  <a:gd name="T66" fmla="*/ 94 w 94"/>
                  <a:gd name="T67" fmla="*/ 68 h 92"/>
                  <a:gd name="T68" fmla="*/ 94 w 94"/>
                  <a:gd name="T69" fmla="*/ 58 h 92"/>
                  <a:gd name="T70" fmla="*/ 88 w 94"/>
                  <a:gd name="T71" fmla="*/ 51 h 92"/>
                  <a:gd name="T72" fmla="*/ 75 w 94"/>
                  <a:gd name="T73" fmla="*/ 46 h 92"/>
                  <a:gd name="T74" fmla="*/ 68 w 94"/>
                  <a:gd name="T75" fmla="*/ 47 h 92"/>
                  <a:gd name="T76" fmla="*/ 61 w 94"/>
                  <a:gd name="T77" fmla="*/ 53 h 92"/>
                  <a:gd name="T78" fmla="*/ 56 w 94"/>
                  <a:gd name="T79" fmla="*/ 68 h 92"/>
                  <a:gd name="T80" fmla="*/ 58 w 94"/>
                  <a:gd name="T81" fmla="*/ 78 h 92"/>
                  <a:gd name="T82" fmla="*/ 63 w 94"/>
                  <a:gd name="T83" fmla="*/ 85 h 92"/>
                  <a:gd name="T84" fmla="*/ 82 w 94"/>
                  <a:gd name="T85" fmla="*/ 56 h 92"/>
                  <a:gd name="T86" fmla="*/ 85 w 94"/>
                  <a:gd name="T87" fmla="*/ 68 h 92"/>
                  <a:gd name="T88" fmla="*/ 85 w 94"/>
                  <a:gd name="T89" fmla="*/ 76 h 92"/>
                  <a:gd name="T90" fmla="*/ 82 w 94"/>
                  <a:gd name="T91" fmla="*/ 82 h 92"/>
                  <a:gd name="T92" fmla="*/ 75 w 94"/>
                  <a:gd name="T93" fmla="*/ 85 h 92"/>
                  <a:gd name="T94" fmla="*/ 71 w 94"/>
                  <a:gd name="T95" fmla="*/ 83 h 92"/>
                  <a:gd name="T96" fmla="*/ 70 w 94"/>
                  <a:gd name="T97" fmla="*/ 82 h 92"/>
                  <a:gd name="T98" fmla="*/ 66 w 94"/>
                  <a:gd name="T99" fmla="*/ 70 h 92"/>
                  <a:gd name="T100" fmla="*/ 66 w 94"/>
                  <a:gd name="T101" fmla="*/ 61 h 92"/>
                  <a:gd name="T102" fmla="*/ 70 w 94"/>
                  <a:gd name="T103" fmla="*/ 56 h 92"/>
                  <a:gd name="T104" fmla="*/ 75 w 94"/>
                  <a:gd name="T105" fmla="*/ 53 h 92"/>
                  <a:gd name="T106" fmla="*/ 80 w 94"/>
                  <a:gd name="T107" fmla="*/ 54 h 92"/>
                  <a:gd name="T108" fmla="*/ 82 w 94"/>
                  <a:gd name="T109"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92">
                    <a:moveTo>
                      <a:pt x="5" y="39"/>
                    </a:moveTo>
                    <a:lnTo>
                      <a:pt x="5" y="39"/>
                    </a:lnTo>
                    <a:lnTo>
                      <a:pt x="12" y="44"/>
                    </a:lnTo>
                    <a:lnTo>
                      <a:pt x="19" y="46"/>
                    </a:lnTo>
                    <a:lnTo>
                      <a:pt x="19" y="46"/>
                    </a:lnTo>
                    <a:lnTo>
                      <a:pt x="25" y="44"/>
                    </a:lnTo>
                    <a:lnTo>
                      <a:pt x="32" y="39"/>
                    </a:lnTo>
                    <a:lnTo>
                      <a:pt x="32" y="39"/>
                    </a:lnTo>
                    <a:lnTo>
                      <a:pt x="36" y="32"/>
                    </a:lnTo>
                    <a:lnTo>
                      <a:pt x="37" y="22"/>
                    </a:lnTo>
                    <a:lnTo>
                      <a:pt x="37" y="22"/>
                    </a:lnTo>
                    <a:lnTo>
                      <a:pt x="36" y="12"/>
                    </a:lnTo>
                    <a:lnTo>
                      <a:pt x="32" y="5"/>
                    </a:lnTo>
                    <a:lnTo>
                      <a:pt x="32" y="5"/>
                    </a:lnTo>
                    <a:lnTo>
                      <a:pt x="25" y="1"/>
                    </a:lnTo>
                    <a:lnTo>
                      <a:pt x="19" y="0"/>
                    </a:lnTo>
                    <a:lnTo>
                      <a:pt x="19" y="0"/>
                    </a:lnTo>
                    <a:lnTo>
                      <a:pt x="10" y="1"/>
                    </a:lnTo>
                    <a:lnTo>
                      <a:pt x="5" y="7"/>
                    </a:lnTo>
                    <a:lnTo>
                      <a:pt x="5" y="7"/>
                    </a:lnTo>
                    <a:lnTo>
                      <a:pt x="2" y="13"/>
                    </a:lnTo>
                    <a:lnTo>
                      <a:pt x="0" y="22"/>
                    </a:lnTo>
                    <a:lnTo>
                      <a:pt x="0" y="22"/>
                    </a:lnTo>
                    <a:lnTo>
                      <a:pt x="2" y="32"/>
                    </a:lnTo>
                    <a:lnTo>
                      <a:pt x="5" y="39"/>
                    </a:lnTo>
                    <a:lnTo>
                      <a:pt x="5" y="39"/>
                    </a:lnTo>
                    <a:close/>
                    <a:moveTo>
                      <a:pt x="25" y="10"/>
                    </a:moveTo>
                    <a:lnTo>
                      <a:pt x="25" y="10"/>
                    </a:lnTo>
                    <a:lnTo>
                      <a:pt x="27" y="15"/>
                    </a:lnTo>
                    <a:lnTo>
                      <a:pt x="29" y="22"/>
                    </a:lnTo>
                    <a:lnTo>
                      <a:pt x="29" y="22"/>
                    </a:lnTo>
                    <a:lnTo>
                      <a:pt x="27" y="30"/>
                    </a:lnTo>
                    <a:lnTo>
                      <a:pt x="25" y="36"/>
                    </a:lnTo>
                    <a:lnTo>
                      <a:pt x="25" y="36"/>
                    </a:lnTo>
                    <a:lnTo>
                      <a:pt x="22" y="37"/>
                    </a:lnTo>
                    <a:lnTo>
                      <a:pt x="19" y="39"/>
                    </a:lnTo>
                    <a:lnTo>
                      <a:pt x="19" y="39"/>
                    </a:lnTo>
                    <a:lnTo>
                      <a:pt x="15" y="37"/>
                    </a:lnTo>
                    <a:lnTo>
                      <a:pt x="12" y="36"/>
                    </a:lnTo>
                    <a:lnTo>
                      <a:pt x="12" y="36"/>
                    </a:lnTo>
                    <a:lnTo>
                      <a:pt x="10" y="30"/>
                    </a:lnTo>
                    <a:lnTo>
                      <a:pt x="10" y="24"/>
                    </a:lnTo>
                    <a:lnTo>
                      <a:pt x="10" y="24"/>
                    </a:lnTo>
                    <a:lnTo>
                      <a:pt x="10" y="15"/>
                    </a:lnTo>
                    <a:lnTo>
                      <a:pt x="12" y="10"/>
                    </a:lnTo>
                    <a:lnTo>
                      <a:pt x="12" y="10"/>
                    </a:lnTo>
                    <a:lnTo>
                      <a:pt x="15" y="8"/>
                    </a:lnTo>
                    <a:lnTo>
                      <a:pt x="19" y="7"/>
                    </a:lnTo>
                    <a:lnTo>
                      <a:pt x="19" y="7"/>
                    </a:lnTo>
                    <a:lnTo>
                      <a:pt x="22" y="8"/>
                    </a:lnTo>
                    <a:lnTo>
                      <a:pt x="25" y="10"/>
                    </a:lnTo>
                    <a:lnTo>
                      <a:pt x="25" y="10"/>
                    </a:lnTo>
                    <a:close/>
                    <a:moveTo>
                      <a:pt x="27" y="92"/>
                    </a:moveTo>
                    <a:lnTo>
                      <a:pt x="75" y="0"/>
                    </a:lnTo>
                    <a:lnTo>
                      <a:pt x="66" y="0"/>
                    </a:lnTo>
                    <a:lnTo>
                      <a:pt x="19" y="92"/>
                    </a:lnTo>
                    <a:lnTo>
                      <a:pt x="27" y="92"/>
                    </a:lnTo>
                    <a:lnTo>
                      <a:pt x="27" y="92"/>
                    </a:lnTo>
                    <a:close/>
                    <a:moveTo>
                      <a:pt x="63" y="85"/>
                    </a:moveTo>
                    <a:lnTo>
                      <a:pt x="63" y="85"/>
                    </a:lnTo>
                    <a:lnTo>
                      <a:pt x="68" y="90"/>
                    </a:lnTo>
                    <a:lnTo>
                      <a:pt x="75" y="92"/>
                    </a:lnTo>
                    <a:lnTo>
                      <a:pt x="75" y="92"/>
                    </a:lnTo>
                    <a:lnTo>
                      <a:pt x="83" y="90"/>
                    </a:lnTo>
                    <a:lnTo>
                      <a:pt x="88" y="85"/>
                    </a:lnTo>
                    <a:lnTo>
                      <a:pt x="88" y="85"/>
                    </a:lnTo>
                    <a:lnTo>
                      <a:pt x="94" y="78"/>
                    </a:lnTo>
                    <a:lnTo>
                      <a:pt x="94" y="68"/>
                    </a:lnTo>
                    <a:lnTo>
                      <a:pt x="94" y="68"/>
                    </a:lnTo>
                    <a:lnTo>
                      <a:pt x="94" y="58"/>
                    </a:lnTo>
                    <a:lnTo>
                      <a:pt x="88" y="51"/>
                    </a:lnTo>
                    <a:lnTo>
                      <a:pt x="88" y="51"/>
                    </a:lnTo>
                    <a:lnTo>
                      <a:pt x="83" y="47"/>
                    </a:lnTo>
                    <a:lnTo>
                      <a:pt x="75" y="46"/>
                    </a:lnTo>
                    <a:lnTo>
                      <a:pt x="75" y="46"/>
                    </a:lnTo>
                    <a:lnTo>
                      <a:pt x="68" y="47"/>
                    </a:lnTo>
                    <a:lnTo>
                      <a:pt x="61" y="53"/>
                    </a:lnTo>
                    <a:lnTo>
                      <a:pt x="61" y="53"/>
                    </a:lnTo>
                    <a:lnTo>
                      <a:pt x="58" y="59"/>
                    </a:lnTo>
                    <a:lnTo>
                      <a:pt x="56" y="68"/>
                    </a:lnTo>
                    <a:lnTo>
                      <a:pt x="56" y="68"/>
                    </a:lnTo>
                    <a:lnTo>
                      <a:pt x="58" y="78"/>
                    </a:lnTo>
                    <a:lnTo>
                      <a:pt x="63" y="85"/>
                    </a:lnTo>
                    <a:lnTo>
                      <a:pt x="63" y="85"/>
                    </a:lnTo>
                    <a:close/>
                    <a:moveTo>
                      <a:pt x="82" y="56"/>
                    </a:moveTo>
                    <a:lnTo>
                      <a:pt x="82" y="56"/>
                    </a:lnTo>
                    <a:lnTo>
                      <a:pt x="85" y="61"/>
                    </a:lnTo>
                    <a:lnTo>
                      <a:pt x="85" y="68"/>
                    </a:lnTo>
                    <a:lnTo>
                      <a:pt x="85" y="68"/>
                    </a:lnTo>
                    <a:lnTo>
                      <a:pt x="85" y="76"/>
                    </a:lnTo>
                    <a:lnTo>
                      <a:pt x="82" y="82"/>
                    </a:lnTo>
                    <a:lnTo>
                      <a:pt x="82" y="82"/>
                    </a:lnTo>
                    <a:lnTo>
                      <a:pt x="80" y="83"/>
                    </a:lnTo>
                    <a:lnTo>
                      <a:pt x="75" y="85"/>
                    </a:lnTo>
                    <a:lnTo>
                      <a:pt x="75" y="85"/>
                    </a:lnTo>
                    <a:lnTo>
                      <a:pt x="71" y="83"/>
                    </a:lnTo>
                    <a:lnTo>
                      <a:pt x="70" y="82"/>
                    </a:lnTo>
                    <a:lnTo>
                      <a:pt x="70" y="82"/>
                    </a:lnTo>
                    <a:lnTo>
                      <a:pt x="66" y="76"/>
                    </a:lnTo>
                    <a:lnTo>
                      <a:pt x="66" y="70"/>
                    </a:lnTo>
                    <a:lnTo>
                      <a:pt x="66" y="70"/>
                    </a:lnTo>
                    <a:lnTo>
                      <a:pt x="66" y="61"/>
                    </a:lnTo>
                    <a:lnTo>
                      <a:pt x="70" y="56"/>
                    </a:lnTo>
                    <a:lnTo>
                      <a:pt x="70" y="56"/>
                    </a:lnTo>
                    <a:lnTo>
                      <a:pt x="71" y="54"/>
                    </a:lnTo>
                    <a:lnTo>
                      <a:pt x="75" y="53"/>
                    </a:lnTo>
                    <a:lnTo>
                      <a:pt x="75" y="53"/>
                    </a:lnTo>
                    <a:lnTo>
                      <a:pt x="80" y="54"/>
                    </a:lnTo>
                    <a:lnTo>
                      <a:pt x="82" y="56"/>
                    </a:lnTo>
                    <a:lnTo>
                      <a:pt x="82" y="56"/>
                    </a:lnTo>
                    <a:close/>
                  </a:path>
                </a:pathLst>
              </a:custGeom>
              <a:solidFill>
                <a:srgbClr val="7AA9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3" name="Rectangle 718">
                <a:extLst>
                  <a:ext uri="{FF2B5EF4-FFF2-40B4-BE49-F238E27FC236}">
                    <a16:creationId xmlns:a16="http://schemas.microsoft.com/office/drawing/2014/main" id="{11834AB5-4E8B-E34E-86D8-3DE21BCECCA1}"/>
                  </a:ext>
                </a:extLst>
              </p:cNvPr>
              <p:cNvSpPr>
                <a:spLocks noChangeArrowheads="1"/>
              </p:cNvSpPr>
              <p:nvPr/>
            </p:nvSpPr>
            <p:spPr bwMode="auto">
              <a:xfrm>
                <a:off x="3684" y="2351"/>
                <a:ext cx="533"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err="1">
                    <a:ln>
                      <a:noFill/>
                    </a:ln>
                    <a:solidFill>
                      <a:srgbClr val="0064A8"/>
                    </a:solidFill>
                    <a:effectLst/>
                    <a:uLnTx/>
                    <a:uFillTx/>
                    <a:latin typeface="Arial" panose="020B0604020202020204" pitchFamily="34" charset="0"/>
                    <a:ea typeface="+mn-ea"/>
                    <a:cs typeface="+mn-cs"/>
                  </a:rPr>
                  <a:t>meanVAF</a:t>
                </a:r>
                <a:r>
                  <a:rPr kumimoji="0" lang="en-US" altLang="en-US" sz="800" b="0" i="0" u="none" strike="noStrike" kern="1200" cap="none" spc="0" normalizeH="0" baseline="0" noProof="0">
                    <a:ln>
                      <a:noFill/>
                    </a:ln>
                    <a:solidFill>
                      <a:srgbClr val="0064A8"/>
                    </a:solidFill>
                    <a:effectLst/>
                    <a:uLnTx/>
                    <a:uFillTx/>
                    <a:latin typeface="Arial" panose="020B0604020202020204" pitchFamily="34" charset="0"/>
                    <a:ea typeface="+mn-ea"/>
                    <a:cs typeface="+mn-cs"/>
                  </a:rPr>
                  <a:t> &lt;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24" name="Freeform 719">
                <a:extLst>
                  <a:ext uri="{FF2B5EF4-FFF2-40B4-BE49-F238E27FC236}">
                    <a16:creationId xmlns:a16="http://schemas.microsoft.com/office/drawing/2014/main" id="{CCB0E2C7-C7DB-D193-921F-59147A3B5C0E}"/>
                  </a:ext>
                </a:extLst>
              </p:cNvPr>
              <p:cNvSpPr>
                <a:spLocks/>
              </p:cNvSpPr>
              <p:nvPr/>
            </p:nvSpPr>
            <p:spPr bwMode="auto">
              <a:xfrm>
                <a:off x="4276" y="1133"/>
                <a:ext cx="1749" cy="911"/>
              </a:xfrm>
              <a:custGeom>
                <a:avLst/>
                <a:gdLst>
                  <a:gd name="T0" fmla="*/ 0 w 3498"/>
                  <a:gd name="T1" fmla="*/ 0 h 1824"/>
                  <a:gd name="T2" fmla="*/ 0 w 3498"/>
                  <a:gd name="T3" fmla="*/ 1824 h 1824"/>
                  <a:gd name="T4" fmla="*/ 0 w 3498"/>
                  <a:gd name="T5" fmla="*/ 1824 h 1824"/>
                  <a:gd name="T6" fmla="*/ 3498 w 3498"/>
                  <a:gd name="T7" fmla="*/ 1824 h 1824"/>
                </a:gdLst>
                <a:ahLst/>
                <a:cxnLst>
                  <a:cxn ang="0">
                    <a:pos x="T0" y="T1"/>
                  </a:cxn>
                  <a:cxn ang="0">
                    <a:pos x="T2" y="T3"/>
                  </a:cxn>
                  <a:cxn ang="0">
                    <a:pos x="T4" y="T5"/>
                  </a:cxn>
                  <a:cxn ang="0">
                    <a:pos x="T6" y="T7"/>
                  </a:cxn>
                </a:cxnLst>
                <a:rect l="0" t="0" r="r" b="b"/>
                <a:pathLst>
                  <a:path w="3498" h="1824">
                    <a:moveTo>
                      <a:pt x="0" y="0"/>
                    </a:moveTo>
                    <a:lnTo>
                      <a:pt x="0" y="1824"/>
                    </a:lnTo>
                    <a:lnTo>
                      <a:pt x="0" y="1824"/>
                    </a:lnTo>
                    <a:lnTo>
                      <a:pt x="3498" y="182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5" name="Line 720">
                <a:extLst>
                  <a:ext uri="{FF2B5EF4-FFF2-40B4-BE49-F238E27FC236}">
                    <a16:creationId xmlns:a16="http://schemas.microsoft.com/office/drawing/2014/main" id="{79D5636B-0539-10BD-756D-4A5D5CE1B4C4}"/>
                  </a:ext>
                </a:extLst>
              </p:cNvPr>
              <p:cNvSpPr>
                <a:spLocks noChangeShapeType="1"/>
              </p:cNvSpPr>
              <p:nvPr/>
            </p:nvSpPr>
            <p:spPr bwMode="auto">
              <a:xfrm>
                <a:off x="4288"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6" name="Rectangle 721">
                <a:extLst>
                  <a:ext uri="{FF2B5EF4-FFF2-40B4-BE49-F238E27FC236}">
                    <a16:creationId xmlns:a16="http://schemas.microsoft.com/office/drawing/2014/main" id="{DE2E4A77-AF6F-4D49-F00C-9954D9553AFA}"/>
                  </a:ext>
                </a:extLst>
              </p:cNvPr>
              <p:cNvSpPr>
                <a:spLocks noChangeArrowheads="1"/>
              </p:cNvSpPr>
              <p:nvPr/>
            </p:nvSpPr>
            <p:spPr bwMode="auto">
              <a:xfrm>
                <a:off x="4271"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27" name="Line 722">
                <a:extLst>
                  <a:ext uri="{FF2B5EF4-FFF2-40B4-BE49-F238E27FC236}">
                    <a16:creationId xmlns:a16="http://schemas.microsoft.com/office/drawing/2014/main" id="{FA1EAE44-BB8D-1AB3-7238-A6A9052C4467}"/>
                  </a:ext>
                </a:extLst>
              </p:cNvPr>
              <p:cNvSpPr>
                <a:spLocks noChangeShapeType="1"/>
              </p:cNvSpPr>
              <p:nvPr/>
            </p:nvSpPr>
            <p:spPr bwMode="auto">
              <a:xfrm>
                <a:off x="4506"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8" name="Rectangle 723">
                <a:extLst>
                  <a:ext uri="{FF2B5EF4-FFF2-40B4-BE49-F238E27FC236}">
                    <a16:creationId xmlns:a16="http://schemas.microsoft.com/office/drawing/2014/main" id="{E914841B-C44A-72CC-EC6A-75687D42E72D}"/>
                  </a:ext>
                </a:extLst>
              </p:cNvPr>
              <p:cNvSpPr>
                <a:spLocks noChangeArrowheads="1"/>
              </p:cNvSpPr>
              <p:nvPr/>
            </p:nvSpPr>
            <p:spPr bwMode="auto">
              <a:xfrm>
                <a:off x="4489"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29" name="Line 724">
                <a:extLst>
                  <a:ext uri="{FF2B5EF4-FFF2-40B4-BE49-F238E27FC236}">
                    <a16:creationId xmlns:a16="http://schemas.microsoft.com/office/drawing/2014/main" id="{2BA19C9E-CF50-1644-2BE8-7D0208893EF4}"/>
                  </a:ext>
                </a:extLst>
              </p:cNvPr>
              <p:cNvSpPr>
                <a:spLocks noChangeShapeType="1"/>
              </p:cNvSpPr>
              <p:nvPr/>
            </p:nvSpPr>
            <p:spPr bwMode="auto">
              <a:xfrm>
                <a:off x="4722"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0" name="Rectangle 725">
                <a:extLst>
                  <a:ext uri="{FF2B5EF4-FFF2-40B4-BE49-F238E27FC236}">
                    <a16:creationId xmlns:a16="http://schemas.microsoft.com/office/drawing/2014/main" id="{8E4C09F1-8581-78B8-72D2-F2189D98CE39}"/>
                  </a:ext>
                </a:extLst>
              </p:cNvPr>
              <p:cNvSpPr>
                <a:spLocks noChangeArrowheads="1"/>
              </p:cNvSpPr>
              <p:nvPr/>
            </p:nvSpPr>
            <p:spPr bwMode="auto">
              <a:xfrm>
                <a:off x="4707"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31" name="Line 726">
                <a:extLst>
                  <a:ext uri="{FF2B5EF4-FFF2-40B4-BE49-F238E27FC236}">
                    <a16:creationId xmlns:a16="http://schemas.microsoft.com/office/drawing/2014/main" id="{5802E3E9-5A86-D2AC-2A8D-FF2730D55EC2}"/>
                  </a:ext>
                </a:extLst>
              </p:cNvPr>
              <p:cNvSpPr>
                <a:spLocks noChangeShapeType="1"/>
              </p:cNvSpPr>
              <p:nvPr/>
            </p:nvSpPr>
            <p:spPr bwMode="auto">
              <a:xfrm>
                <a:off x="4940"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2" name="Rectangle 727">
                <a:extLst>
                  <a:ext uri="{FF2B5EF4-FFF2-40B4-BE49-F238E27FC236}">
                    <a16:creationId xmlns:a16="http://schemas.microsoft.com/office/drawing/2014/main" id="{E4A26A14-B542-5403-310B-0B093B90DA33}"/>
                  </a:ext>
                </a:extLst>
              </p:cNvPr>
              <p:cNvSpPr>
                <a:spLocks noChangeArrowheads="1"/>
              </p:cNvSpPr>
              <p:nvPr/>
            </p:nvSpPr>
            <p:spPr bwMode="auto">
              <a:xfrm>
                <a:off x="4925" y="2077"/>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33" name="Line 728">
                <a:extLst>
                  <a:ext uri="{FF2B5EF4-FFF2-40B4-BE49-F238E27FC236}">
                    <a16:creationId xmlns:a16="http://schemas.microsoft.com/office/drawing/2014/main" id="{266C608F-3C8F-D111-8429-AD079D4CB96F}"/>
                  </a:ext>
                </a:extLst>
              </p:cNvPr>
              <p:cNvSpPr>
                <a:spLocks noChangeShapeType="1"/>
              </p:cNvSpPr>
              <p:nvPr/>
            </p:nvSpPr>
            <p:spPr bwMode="auto">
              <a:xfrm>
                <a:off x="5156"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4" name="Rectangle 729">
                <a:extLst>
                  <a:ext uri="{FF2B5EF4-FFF2-40B4-BE49-F238E27FC236}">
                    <a16:creationId xmlns:a16="http://schemas.microsoft.com/office/drawing/2014/main" id="{BAE3853C-4821-796F-FCFA-6DDEEAED36B4}"/>
                  </a:ext>
                </a:extLst>
              </p:cNvPr>
              <p:cNvSpPr>
                <a:spLocks noChangeArrowheads="1"/>
              </p:cNvSpPr>
              <p:nvPr/>
            </p:nvSpPr>
            <p:spPr bwMode="auto">
              <a:xfrm>
                <a:off x="5123"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35" name="Line 730">
                <a:extLst>
                  <a:ext uri="{FF2B5EF4-FFF2-40B4-BE49-F238E27FC236}">
                    <a16:creationId xmlns:a16="http://schemas.microsoft.com/office/drawing/2014/main" id="{678433D1-6955-14C6-C0BD-AE2802DAD1DA}"/>
                  </a:ext>
                </a:extLst>
              </p:cNvPr>
              <p:cNvSpPr>
                <a:spLocks noChangeShapeType="1"/>
              </p:cNvSpPr>
              <p:nvPr/>
            </p:nvSpPr>
            <p:spPr bwMode="auto">
              <a:xfrm>
                <a:off x="5372"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6" name="Rectangle 731">
                <a:extLst>
                  <a:ext uri="{FF2B5EF4-FFF2-40B4-BE49-F238E27FC236}">
                    <a16:creationId xmlns:a16="http://schemas.microsoft.com/office/drawing/2014/main" id="{3E8A21EE-38E8-4360-E51E-0FC304780C32}"/>
                  </a:ext>
                </a:extLst>
              </p:cNvPr>
              <p:cNvSpPr>
                <a:spLocks noChangeArrowheads="1"/>
              </p:cNvSpPr>
              <p:nvPr/>
            </p:nvSpPr>
            <p:spPr bwMode="auto">
              <a:xfrm>
                <a:off x="5339"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37" name="Line 732">
                <a:extLst>
                  <a:ext uri="{FF2B5EF4-FFF2-40B4-BE49-F238E27FC236}">
                    <a16:creationId xmlns:a16="http://schemas.microsoft.com/office/drawing/2014/main" id="{B4AC1F3E-9E3F-8FE2-5FE2-EEE1BF25514A}"/>
                  </a:ext>
                </a:extLst>
              </p:cNvPr>
              <p:cNvSpPr>
                <a:spLocks noChangeShapeType="1"/>
              </p:cNvSpPr>
              <p:nvPr/>
            </p:nvSpPr>
            <p:spPr bwMode="auto">
              <a:xfrm>
                <a:off x="5806"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8" name="Rectangle 733">
                <a:extLst>
                  <a:ext uri="{FF2B5EF4-FFF2-40B4-BE49-F238E27FC236}">
                    <a16:creationId xmlns:a16="http://schemas.microsoft.com/office/drawing/2014/main" id="{98845572-F7A0-B2AF-E44C-4DA20C13F3AA}"/>
                  </a:ext>
                </a:extLst>
              </p:cNvPr>
              <p:cNvSpPr>
                <a:spLocks noChangeArrowheads="1"/>
              </p:cNvSpPr>
              <p:nvPr/>
            </p:nvSpPr>
            <p:spPr bwMode="auto">
              <a:xfrm>
                <a:off x="5773"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39" name="Rectangle 734">
                <a:extLst>
                  <a:ext uri="{FF2B5EF4-FFF2-40B4-BE49-F238E27FC236}">
                    <a16:creationId xmlns:a16="http://schemas.microsoft.com/office/drawing/2014/main" id="{7ABEC1F6-894E-6F84-EF36-2CC6E9AEFBE8}"/>
                  </a:ext>
                </a:extLst>
              </p:cNvPr>
              <p:cNvSpPr>
                <a:spLocks noChangeArrowheads="1"/>
              </p:cNvSpPr>
              <p:nvPr/>
            </p:nvSpPr>
            <p:spPr bwMode="auto">
              <a:xfrm>
                <a:off x="5570" y="2279"/>
                <a:ext cx="64"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40" name="Line 735">
                <a:extLst>
                  <a:ext uri="{FF2B5EF4-FFF2-40B4-BE49-F238E27FC236}">
                    <a16:creationId xmlns:a16="http://schemas.microsoft.com/office/drawing/2014/main" id="{6303D492-6B56-B6A7-252C-DD5208EC5762}"/>
                  </a:ext>
                </a:extLst>
              </p:cNvPr>
              <p:cNvSpPr>
                <a:spLocks noChangeShapeType="1"/>
              </p:cNvSpPr>
              <p:nvPr/>
            </p:nvSpPr>
            <p:spPr bwMode="auto">
              <a:xfrm>
                <a:off x="5589"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1" name="Rectangle 736">
                <a:extLst>
                  <a:ext uri="{FF2B5EF4-FFF2-40B4-BE49-F238E27FC236}">
                    <a16:creationId xmlns:a16="http://schemas.microsoft.com/office/drawing/2014/main" id="{10ABCB9C-4894-E84F-8714-B72F67449F52}"/>
                  </a:ext>
                </a:extLst>
              </p:cNvPr>
              <p:cNvSpPr>
                <a:spLocks noChangeArrowheads="1"/>
              </p:cNvSpPr>
              <p:nvPr/>
            </p:nvSpPr>
            <p:spPr bwMode="auto">
              <a:xfrm>
                <a:off x="5553"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42" name="Line 737">
                <a:extLst>
                  <a:ext uri="{FF2B5EF4-FFF2-40B4-BE49-F238E27FC236}">
                    <a16:creationId xmlns:a16="http://schemas.microsoft.com/office/drawing/2014/main" id="{83213803-264D-F0B6-12BC-60E1B8F4392C}"/>
                  </a:ext>
                </a:extLst>
              </p:cNvPr>
              <p:cNvSpPr>
                <a:spLocks noChangeShapeType="1"/>
              </p:cNvSpPr>
              <p:nvPr/>
            </p:nvSpPr>
            <p:spPr bwMode="auto">
              <a:xfrm>
                <a:off x="6024" y="2044"/>
                <a:ext cx="0" cy="29"/>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3" name="Rectangle 738">
                <a:extLst>
                  <a:ext uri="{FF2B5EF4-FFF2-40B4-BE49-F238E27FC236}">
                    <a16:creationId xmlns:a16="http://schemas.microsoft.com/office/drawing/2014/main" id="{4EC1D7F6-544B-B927-6B69-CEC6C4EF72D5}"/>
                  </a:ext>
                </a:extLst>
              </p:cNvPr>
              <p:cNvSpPr>
                <a:spLocks noChangeArrowheads="1"/>
              </p:cNvSpPr>
              <p:nvPr/>
            </p:nvSpPr>
            <p:spPr bwMode="auto">
              <a:xfrm>
                <a:off x="5984" y="2077"/>
                <a:ext cx="10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44" name="Rectangle 739">
                <a:extLst>
                  <a:ext uri="{FF2B5EF4-FFF2-40B4-BE49-F238E27FC236}">
                    <a16:creationId xmlns:a16="http://schemas.microsoft.com/office/drawing/2014/main" id="{AFE02EA4-35B8-0B92-5A25-A9AE2606B3FA}"/>
                  </a:ext>
                </a:extLst>
              </p:cNvPr>
              <p:cNvSpPr>
                <a:spLocks noChangeArrowheads="1"/>
              </p:cNvSpPr>
              <p:nvPr/>
            </p:nvSpPr>
            <p:spPr bwMode="auto">
              <a:xfrm>
                <a:off x="5048" y="2151"/>
                <a:ext cx="25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45" name="Line 740">
                <a:extLst>
                  <a:ext uri="{FF2B5EF4-FFF2-40B4-BE49-F238E27FC236}">
                    <a16:creationId xmlns:a16="http://schemas.microsoft.com/office/drawing/2014/main" id="{73BD6160-D7D0-44D1-84DF-EDFF1B493F34}"/>
                  </a:ext>
                </a:extLst>
              </p:cNvPr>
              <p:cNvSpPr>
                <a:spLocks noChangeShapeType="1"/>
              </p:cNvSpPr>
              <p:nvPr/>
            </p:nvSpPr>
            <p:spPr bwMode="auto">
              <a:xfrm flipH="1">
                <a:off x="4248" y="2028"/>
                <a:ext cx="2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6" name="Rectangle 741">
                <a:extLst>
                  <a:ext uri="{FF2B5EF4-FFF2-40B4-BE49-F238E27FC236}">
                    <a16:creationId xmlns:a16="http://schemas.microsoft.com/office/drawing/2014/main" id="{3C141759-3FCA-9457-65B1-F0CC6248771C}"/>
                  </a:ext>
                </a:extLst>
              </p:cNvPr>
              <p:cNvSpPr>
                <a:spLocks noChangeArrowheads="1"/>
              </p:cNvSpPr>
              <p:nvPr/>
            </p:nvSpPr>
            <p:spPr bwMode="auto">
              <a:xfrm>
                <a:off x="4145" y="1995"/>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47" name="Line 742">
                <a:extLst>
                  <a:ext uri="{FF2B5EF4-FFF2-40B4-BE49-F238E27FC236}">
                    <a16:creationId xmlns:a16="http://schemas.microsoft.com/office/drawing/2014/main" id="{27BE2EA2-F8E6-E28E-4DC6-603C930FFCFE}"/>
                  </a:ext>
                </a:extLst>
              </p:cNvPr>
              <p:cNvSpPr>
                <a:spLocks noChangeShapeType="1"/>
              </p:cNvSpPr>
              <p:nvPr/>
            </p:nvSpPr>
            <p:spPr bwMode="auto">
              <a:xfrm flipH="1">
                <a:off x="4248" y="1849"/>
                <a:ext cx="2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8" name="Rectangle 743">
                <a:extLst>
                  <a:ext uri="{FF2B5EF4-FFF2-40B4-BE49-F238E27FC236}">
                    <a16:creationId xmlns:a16="http://schemas.microsoft.com/office/drawing/2014/main" id="{86263883-7C49-D68D-E4D5-BEDD6539DD2B}"/>
                  </a:ext>
                </a:extLst>
              </p:cNvPr>
              <p:cNvSpPr>
                <a:spLocks noChangeArrowheads="1"/>
              </p:cNvSpPr>
              <p:nvPr/>
            </p:nvSpPr>
            <p:spPr bwMode="auto">
              <a:xfrm>
                <a:off x="4145" y="1815"/>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49" name="Line 744">
                <a:extLst>
                  <a:ext uri="{FF2B5EF4-FFF2-40B4-BE49-F238E27FC236}">
                    <a16:creationId xmlns:a16="http://schemas.microsoft.com/office/drawing/2014/main" id="{8AED11B7-B922-67E5-5796-4364CC8716EE}"/>
                  </a:ext>
                </a:extLst>
              </p:cNvPr>
              <p:cNvSpPr>
                <a:spLocks noChangeShapeType="1"/>
              </p:cNvSpPr>
              <p:nvPr/>
            </p:nvSpPr>
            <p:spPr bwMode="auto">
              <a:xfrm flipH="1">
                <a:off x="4248" y="1671"/>
                <a:ext cx="2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0" name="Rectangle 745">
                <a:extLst>
                  <a:ext uri="{FF2B5EF4-FFF2-40B4-BE49-F238E27FC236}">
                    <a16:creationId xmlns:a16="http://schemas.microsoft.com/office/drawing/2014/main" id="{76F43365-9F3F-949B-9C67-ABF445222664}"/>
                  </a:ext>
                </a:extLst>
              </p:cNvPr>
              <p:cNvSpPr>
                <a:spLocks noChangeArrowheads="1"/>
              </p:cNvSpPr>
              <p:nvPr/>
            </p:nvSpPr>
            <p:spPr bwMode="auto">
              <a:xfrm>
                <a:off x="4145" y="1637"/>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1" name="Line 746">
                <a:extLst>
                  <a:ext uri="{FF2B5EF4-FFF2-40B4-BE49-F238E27FC236}">
                    <a16:creationId xmlns:a16="http://schemas.microsoft.com/office/drawing/2014/main" id="{6D4883AF-9C10-3FA5-CFFE-7D164BDCEF81}"/>
                  </a:ext>
                </a:extLst>
              </p:cNvPr>
              <p:cNvSpPr>
                <a:spLocks noChangeShapeType="1"/>
              </p:cNvSpPr>
              <p:nvPr/>
            </p:nvSpPr>
            <p:spPr bwMode="auto">
              <a:xfrm flipH="1">
                <a:off x="4248" y="1492"/>
                <a:ext cx="2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2" name="Rectangle 747">
                <a:extLst>
                  <a:ext uri="{FF2B5EF4-FFF2-40B4-BE49-F238E27FC236}">
                    <a16:creationId xmlns:a16="http://schemas.microsoft.com/office/drawing/2014/main" id="{8603066A-D762-597D-E4A5-E0D3CD97EED3}"/>
                  </a:ext>
                </a:extLst>
              </p:cNvPr>
              <p:cNvSpPr>
                <a:spLocks noChangeArrowheads="1"/>
              </p:cNvSpPr>
              <p:nvPr/>
            </p:nvSpPr>
            <p:spPr bwMode="auto">
              <a:xfrm>
                <a:off x="4145" y="1458"/>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3" name="Line 748">
                <a:extLst>
                  <a:ext uri="{FF2B5EF4-FFF2-40B4-BE49-F238E27FC236}">
                    <a16:creationId xmlns:a16="http://schemas.microsoft.com/office/drawing/2014/main" id="{C5E80E27-F4A2-CEC7-BACF-DBD905125DC2}"/>
                  </a:ext>
                </a:extLst>
              </p:cNvPr>
              <p:cNvSpPr>
                <a:spLocks noChangeShapeType="1"/>
              </p:cNvSpPr>
              <p:nvPr/>
            </p:nvSpPr>
            <p:spPr bwMode="auto">
              <a:xfrm flipH="1">
                <a:off x="4248" y="1313"/>
                <a:ext cx="2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4" name="Rectangle 749">
                <a:extLst>
                  <a:ext uri="{FF2B5EF4-FFF2-40B4-BE49-F238E27FC236}">
                    <a16:creationId xmlns:a16="http://schemas.microsoft.com/office/drawing/2014/main" id="{92E33BEC-4D7A-E67E-7A12-7BADB4507CF4}"/>
                  </a:ext>
                </a:extLst>
              </p:cNvPr>
              <p:cNvSpPr>
                <a:spLocks noChangeArrowheads="1"/>
              </p:cNvSpPr>
              <p:nvPr/>
            </p:nvSpPr>
            <p:spPr bwMode="auto">
              <a:xfrm>
                <a:off x="4145" y="1279"/>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5" name="Line 750">
                <a:extLst>
                  <a:ext uri="{FF2B5EF4-FFF2-40B4-BE49-F238E27FC236}">
                    <a16:creationId xmlns:a16="http://schemas.microsoft.com/office/drawing/2014/main" id="{87984C94-0F1A-4A9E-E0C5-838081F5F4AC}"/>
                  </a:ext>
                </a:extLst>
              </p:cNvPr>
              <p:cNvSpPr>
                <a:spLocks noChangeShapeType="1"/>
              </p:cNvSpPr>
              <p:nvPr/>
            </p:nvSpPr>
            <p:spPr bwMode="auto">
              <a:xfrm flipH="1">
                <a:off x="4248" y="1133"/>
                <a:ext cx="2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6" name="Rectangle 751">
                <a:extLst>
                  <a:ext uri="{FF2B5EF4-FFF2-40B4-BE49-F238E27FC236}">
                    <a16:creationId xmlns:a16="http://schemas.microsoft.com/office/drawing/2014/main" id="{B373087F-A620-16CB-9402-F48D90106654}"/>
                  </a:ext>
                </a:extLst>
              </p:cNvPr>
              <p:cNvSpPr>
                <a:spLocks noChangeArrowheads="1"/>
              </p:cNvSpPr>
              <p:nvPr/>
            </p:nvSpPr>
            <p:spPr bwMode="auto">
              <a:xfrm>
                <a:off x="4145" y="1100"/>
                <a:ext cx="11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7" name="Rectangle 752">
                <a:extLst>
                  <a:ext uri="{FF2B5EF4-FFF2-40B4-BE49-F238E27FC236}">
                    <a16:creationId xmlns:a16="http://schemas.microsoft.com/office/drawing/2014/main" id="{EE322FBF-576A-376B-2A4B-C0F3BC36B309}"/>
                  </a:ext>
                </a:extLst>
              </p:cNvPr>
              <p:cNvSpPr>
                <a:spLocks noChangeArrowheads="1"/>
              </p:cNvSpPr>
              <p:nvPr/>
            </p:nvSpPr>
            <p:spPr bwMode="auto">
              <a:xfrm rot="16200000">
                <a:off x="3795" y="1519"/>
                <a:ext cx="50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8" name="Rectangle 753">
                <a:extLst>
                  <a:ext uri="{FF2B5EF4-FFF2-40B4-BE49-F238E27FC236}">
                    <a16:creationId xmlns:a16="http://schemas.microsoft.com/office/drawing/2014/main" id="{42414D98-04BF-8EB0-A553-296B91CFC670}"/>
                  </a:ext>
                </a:extLst>
              </p:cNvPr>
              <p:cNvSpPr>
                <a:spLocks noChangeArrowheads="1"/>
              </p:cNvSpPr>
              <p:nvPr/>
            </p:nvSpPr>
            <p:spPr bwMode="auto">
              <a:xfrm>
                <a:off x="4866" y="1057"/>
                <a:ext cx="636"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Chemotherapy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9" name="Line 754">
                <a:extLst>
                  <a:ext uri="{FF2B5EF4-FFF2-40B4-BE49-F238E27FC236}">
                    <a16:creationId xmlns:a16="http://schemas.microsoft.com/office/drawing/2014/main" id="{C16DB7BF-2967-E5E5-691F-72ADF34E93D3}"/>
                  </a:ext>
                </a:extLst>
              </p:cNvPr>
              <p:cNvSpPr>
                <a:spLocks noChangeShapeType="1"/>
              </p:cNvSpPr>
              <p:nvPr/>
            </p:nvSpPr>
            <p:spPr bwMode="auto">
              <a:xfrm>
                <a:off x="4276" y="1582"/>
                <a:ext cx="6"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0" name="Line 755">
                <a:extLst>
                  <a:ext uri="{FF2B5EF4-FFF2-40B4-BE49-F238E27FC236}">
                    <a16:creationId xmlns:a16="http://schemas.microsoft.com/office/drawing/2014/main" id="{F9140255-5E31-D8CF-DC01-6C24F2F3A446}"/>
                  </a:ext>
                </a:extLst>
              </p:cNvPr>
              <p:cNvSpPr>
                <a:spLocks noChangeShapeType="1"/>
              </p:cNvSpPr>
              <p:nvPr/>
            </p:nvSpPr>
            <p:spPr bwMode="auto">
              <a:xfrm>
                <a:off x="4292"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1" name="Line 756">
                <a:extLst>
                  <a:ext uri="{FF2B5EF4-FFF2-40B4-BE49-F238E27FC236}">
                    <a16:creationId xmlns:a16="http://schemas.microsoft.com/office/drawing/2014/main" id="{D6FC0048-915C-BBD7-19FA-7E190424B355}"/>
                  </a:ext>
                </a:extLst>
              </p:cNvPr>
              <p:cNvSpPr>
                <a:spLocks noChangeShapeType="1"/>
              </p:cNvSpPr>
              <p:nvPr/>
            </p:nvSpPr>
            <p:spPr bwMode="auto">
              <a:xfrm>
                <a:off x="4312"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2" name="Line 757">
                <a:extLst>
                  <a:ext uri="{FF2B5EF4-FFF2-40B4-BE49-F238E27FC236}">
                    <a16:creationId xmlns:a16="http://schemas.microsoft.com/office/drawing/2014/main" id="{D79D9775-6B86-A83B-D4AD-2BA8AC05F94F}"/>
                  </a:ext>
                </a:extLst>
              </p:cNvPr>
              <p:cNvSpPr>
                <a:spLocks noChangeShapeType="1"/>
              </p:cNvSpPr>
              <p:nvPr/>
            </p:nvSpPr>
            <p:spPr bwMode="auto">
              <a:xfrm>
                <a:off x="4333"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3" name="Line 758">
                <a:extLst>
                  <a:ext uri="{FF2B5EF4-FFF2-40B4-BE49-F238E27FC236}">
                    <a16:creationId xmlns:a16="http://schemas.microsoft.com/office/drawing/2014/main" id="{6D8FF1D0-6DA1-2D03-61F0-522627A87E05}"/>
                  </a:ext>
                </a:extLst>
              </p:cNvPr>
              <p:cNvSpPr>
                <a:spLocks noChangeShapeType="1"/>
              </p:cNvSpPr>
              <p:nvPr/>
            </p:nvSpPr>
            <p:spPr bwMode="auto">
              <a:xfrm>
                <a:off x="4353"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4" name="Line 759">
                <a:extLst>
                  <a:ext uri="{FF2B5EF4-FFF2-40B4-BE49-F238E27FC236}">
                    <a16:creationId xmlns:a16="http://schemas.microsoft.com/office/drawing/2014/main" id="{F193C3B2-0B36-8433-C101-0F96F2C1CF51}"/>
                  </a:ext>
                </a:extLst>
              </p:cNvPr>
              <p:cNvSpPr>
                <a:spLocks noChangeShapeType="1"/>
              </p:cNvSpPr>
              <p:nvPr/>
            </p:nvSpPr>
            <p:spPr bwMode="auto">
              <a:xfrm>
                <a:off x="4374"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5" name="Line 760">
                <a:extLst>
                  <a:ext uri="{FF2B5EF4-FFF2-40B4-BE49-F238E27FC236}">
                    <a16:creationId xmlns:a16="http://schemas.microsoft.com/office/drawing/2014/main" id="{098329FB-F84B-DF13-7E7F-73F2A69BCFE3}"/>
                  </a:ext>
                </a:extLst>
              </p:cNvPr>
              <p:cNvSpPr>
                <a:spLocks noChangeShapeType="1"/>
              </p:cNvSpPr>
              <p:nvPr/>
            </p:nvSpPr>
            <p:spPr bwMode="auto">
              <a:xfrm>
                <a:off x="4394"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6" name="Line 761">
                <a:extLst>
                  <a:ext uri="{FF2B5EF4-FFF2-40B4-BE49-F238E27FC236}">
                    <a16:creationId xmlns:a16="http://schemas.microsoft.com/office/drawing/2014/main" id="{F158CC90-2009-9A22-84BA-015D260CB03D}"/>
                  </a:ext>
                </a:extLst>
              </p:cNvPr>
              <p:cNvSpPr>
                <a:spLocks noChangeShapeType="1"/>
              </p:cNvSpPr>
              <p:nvPr/>
            </p:nvSpPr>
            <p:spPr bwMode="auto">
              <a:xfrm>
                <a:off x="4414" y="1582"/>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7" name="Line 762">
                <a:extLst>
                  <a:ext uri="{FF2B5EF4-FFF2-40B4-BE49-F238E27FC236}">
                    <a16:creationId xmlns:a16="http://schemas.microsoft.com/office/drawing/2014/main" id="{B7604EA5-DE6B-2E0C-ECFF-BA67B496A049}"/>
                  </a:ext>
                </a:extLst>
              </p:cNvPr>
              <p:cNvSpPr>
                <a:spLocks noChangeShapeType="1"/>
              </p:cNvSpPr>
              <p:nvPr/>
            </p:nvSpPr>
            <p:spPr bwMode="auto">
              <a:xfrm>
                <a:off x="4435"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8" name="Line 763">
                <a:extLst>
                  <a:ext uri="{FF2B5EF4-FFF2-40B4-BE49-F238E27FC236}">
                    <a16:creationId xmlns:a16="http://schemas.microsoft.com/office/drawing/2014/main" id="{F20845CD-225F-B520-699E-65A4E5BE2CE7}"/>
                  </a:ext>
                </a:extLst>
              </p:cNvPr>
              <p:cNvSpPr>
                <a:spLocks noChangeShapeType="1"/>
              </p:cNvSpPr>
              <p:nvPr/>
            </p:nvSpPr>
            <p:spPr bwMode="auto">
              <a:xfrm>
                <a:off x="4455" y="1582"/>
                <a:ext cx="1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69" name="Line 764">
                <a:extLst>
                  <a:ext uri="{FF2B5EF4-FFF2-40B4-BE49-F238E27FC236}">
                    <a16:creationId xmlns:a16="http://schemas.microsoft.com/office/drawing/2014/main" id="{6992EC1D-91F3-12DA-6716-56FC67F8A548}"/>
                  </a:ext>
                </a:extLst>
              </p:cNvPr>
              <p:cNvSpPr>
                <a:spLocks noChangeShapeType="1"/>
              </p:cNvSpPr>
              <p:nvPr/>
            </p:nvSpPr>
            <p:spPr bwMode="auto">
              <a:xfrm>
                <a:off x="4476"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0" name="Line 765">
                <a:extLst>
                  <a:ext uri="{FF2B5EF4-FFF2-40B4-BE49-F238E27FC236}">
                    <a16:creationId xmlns:a16="http://schemas.microsoft.com/office/drawing/2014/main" id="{A7F10826-09F4-11E8-2C92-64B2EAAD59A5}"/>
                  </a:ext>
                </a:extLst>
              </p:cNvPr>
              <p:cNvSpPr>
                <a:spLocks noChangeShapeType="1"/>
              </p:cNvSpPr>
              <p:nvPr/>
            </p:nvSpPr>
            <p:spPr bwMode="auto">
              <a:xfrm>
                <a:off x="4496"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1" name="Line 766">
                <a:extLst>
                  <a:ext uri="{FF2B5EF4-FFF2-40B4-BE49-F238E27FC236}">
                    <a16:creationId xmlns:a16="http://schemas.microsoft.com/office/drawing/2014/main" id="{C336B54A-F062-82A0-B320-3F4CB55B034A}"/>
                  </a:ext>
                </a:extLst>
              </p:cNvPr>
              <p:cNvSpPr>
                <a:spLocks noChangeShapeType="1"/>
              </p:cNvSpPr>
              <p:nvPr/>
            </p:nvSpPr>
            <p:spPr bwMode="auto">
              <a:xfrm>
                <a:off x="4517"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2" name="Line 767">
                <a:extLst>
                  <a:ext uri="{FF2B5EF4-FFF2-40B4-BE49-F238E27FC236}">
                    <a16:creationId xmlns:a16="http://schemas.microsoft.com/office/drawing/2014/main" id="{1CF1C7AA-FB9C-F6A8-8E01-40CA2A0FF944}"/>
                  </a:ext>
                </a:extLst>
              </p:cNvPr>
              <p:cNvSpPr>
                <a:spLocks noChangeShapeType="1"/>
              </p:cNvSpPr>
              <p:nvPr/>
            </p:nvSpPr>
            <p:spPr bwMode="auto">
              <a:xfrm>
                <a:off x="4537"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3" name="Line 768">
                <a:extLst>
                  <a:ext uri="{FF2B5EF4-FFF2-40B4-BE49-F238E27FC236}">
                    <a16:creationId xmlns:a16="http://schemas.microsoft.com/office/drawing/2014/main" id="{D67B08D0-DA08-23AF-19E8-AA648353DC2B}"/>
                  </a:ext>
                </a:extLst>
              </p:cNvPr>
              <p:cNvSpPr>
                <a:spLocks noChangeShapeType="1"/>
              </p:cNvSpPr>
              <p:nvPr/>
            </p:nvSpPr>
            <p:spPr bwMode="auto">
              <a:xfrm>
                <a:off x="4558"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4" name="Line 769">
                <a:extLst>
                  <a:ext uri="{FF2B5EF4-FFF2-40B4-BE49-F238E27FC236}">
                    <a16:creationId xmlns:a16="http://schemas.microsoft.com/office/drawing/2014/main" id="{15ED6BCE-B153-6C5E-126F-931FDE42EA33}"/>
                  </a:ext>
                </a:extLst>
              </p:cNvPr>
              <p:cNvSpPr>
                <a:spLocks noChangeShapeType="1"/>
              </p:cNvSpPr>
              <p:nvPr/>
            </p:nvSpPr>
            <p:spPr bwMode="auto">
              <a:xfrm>
                <a:off x="4578" y="1582"/>
                <a:ext cx="1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5" name="Freeform 770">
                <a:extLst>
                  <a:ext uri="{FF2B5EF4-FFF2-40B4-BE49-F238E27FC236}">
                    <a16:creationId xmlns:a16="http://schemas.microsoft.com/office/drawing/2014/main" id="{B5823158-7484-8391-5DA9-0B5327825B87}"/>
                  </a:ext>
                </a:extLst>
              </p:cNvPr>
              <p:cNvSpPr>
                <a:spLocks/>
              </p:cNvSpPr>
              <p:nvPr/>
            </p:nvSpPr>
            <p:spPr bwMode="auto">
              <a:xfrm>
                <a:off x="4600" y="1582"/>
                <a:ext cx="5" cy="5"/>
              </a:xfrm>
              <a:custGeom>
                <a:avLst/>
                <a:gdLst>
                  <a:gd name="T0" fmla="*/ 0 w 11"/>
                  <a:gd name="T1" fmla="*/ 0 h 10"/>
                  <a:gd name="T2" fmla="*/ 11 w 11"/>
                  <a:gd name="T3" fmla="*/ 0 h 10"/>
                  <a:gd name="T4" fmla="*/ 11 w 11"/>
                  <a:gd name="T5" fmla="*/ 10 h 10"/>
                </a:gdLst>
                <a:ahLst/>
                <a:cxnLst>
                  <a:cxn ang="0">
                    <a:pos x="T0" y="T1"/>
                  </a:cxn>
                  <a:cxn ang="0">
                    <a:pos x="T2" y="T3"/>
                  </a:cxn>
                  <a:cxn ang="0">
                    <a:pos x="T4" y="T5"/>
                  </a:cxn>
                </a:cxnLst>
                <a:rect l="0" t="0" r="r" b="b"/>
                <a:pathLst>
                  <a:path w="11" h="10">
                    <a:moveTo>
                      <a:pt x="0" y="0"/>
                    </a:moveTo>
                    <a:lnTo>
                      <a:pt x="11" y="0"/>
                    </a:lnTo>
                    <a:lnTo>
                      <a:pt x="11" y="1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6" name="Line 771">
                <a:extLst>
                  <a:ext uri="{FF2B5EF4-FFF2-40B4-BE49-F238E27FC236}">
                    <a16:creationId xmlns:a16="http://schemas.microsoft.com/office/drawing/2014/main" id="{94589158-9585-DDA5-33D4-37443587A6AA}"/>
                  </a:ext>
                </a:extLst>
              </p:cNvPr>
              <p:cNvSpPr>
                <a:spLocks noChangeShapeType="1"/>
              </p:cNvSpPr>
              <p:nvPr/>
            </p:nvSpPr>
            <p:spPr bwMode="auto">
              <a:xfrm>
                <a:off x="4605" y="15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7" name="Line 772">
                <a:extLst>
                  <a:ext uri="{FF2B5EF4-FFF2-40B4-BE49-F238E27FC236}">
                    <a16:creationId xmlns:a16="http://schemas.microsoft.com/office/drawing/2014/main" id="{C028526E-5C35-38AD-C1C1-5518986EAE9E}"/>
                  </a:ext>
                </a:extLst>
              </p:cNvPr>
              <p:cNvSpPr>
                <a:spLocks noChangeShapeType="1"/>
              </p:cNvSpPr>
              <p:nvPr/>
            </p:nvSpPr>
            <p:spPr bwMode="auto">
              <a:xfrm>
                <a:off x="4605" y="161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8" name="Line 773">
                <a:extLst>
                  <a:ext uri="{FF2B5EF4-FFF2-40B4-BE49-F238E27FC236}">
                    <a16:creationId xmlns:a16="http://schemas.microsoft.com/office/drawing/2014/main" id="{90876305-D80D-9917-9332-2B2702ACA06C}"/>
                  </a:ext>
                </a:extLst>
              </p:cNvPr>
              <p:cNvSpPr>
                <a:spLocks noChangeShapeType="1"/>
              </p:cNvSpPr>
              <p:nvPr/>
            </p:nvSpPr>
            <p:spPr bwMode="auto">
              <a:xfrm>
                <a:off x="4605" y="16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79" name="Line 774">
                <a:extLst>
                  <a:ext uri="{FF2B5EF4-FFF2-40B4-BE49-F238E27FC236}">
                    <a16:creationId xmlns:a16="http://schemas.microsoft.com/office/drawing/2014/main" id="{7F656922-31E8-66F6-4464-FF712600C1D0}"/>
                  </a:ext>
                </a:extLst>
              </p:cNvPr>
              <p:cNvSpPr>
                <a:spLocks noChangeShapeType="1"/>
              </p:cNvSpPr>
              <p:nvPr/>
            </p:nvSpPr>
            <p:spPr bwMode="auto">
              <a:xfrm>
                <a:off x="4605" y="1657"/>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0" name="Line 775">
                <a:extLst>
                  <a:ext uri="{FF2B5EF4-FFF2-40B4-BE49-F238E27FC236}">
                    <a16:creationId xmlns:a16="http://schemas.microsoft.com/office/drawing/2014/main" id="{7A9EA094-B978-2969-95EB-8399AD1BCDA2}"/>
                  </a:ext>
                </a:extLst>
              </p:cNvPr>
              <p:cNvSpPr>
                <a:spLocks noChangeShapeType="1"/>
              </p:cNvSpPr>
              <p:nvPr/>
            </p:nvSpPr>
            <p:spPr bwMode="auto">
              <a:xfrm>
                <a:off x="4605" y="16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1" name="Line 776">
                <a:extLst>
                  <a:ext uri="{FF2B5EF4-FFF2-40B4-BE49-F238E27FC236}">
                    <a16:creationId xmlns:a16="http://schemas.microsoft.com/office/drawing/2014/main" id="{B815C759-14B4-6579-4C1C-9899D7B14137}"/>
                  </a:ext>
                </a:extLst>
              </p:cNvPr>
              <p:cNvSpPr>
                <a:spLocks noChangeShapeType="1"/>
              </p:cNvSpPr>
              <p:nvPr/>
            </p:nvSpPr>
            <p:spPr bwMode="auto">
              <a:xfrm>
                <a:off x="4605" y="169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2" name="Line 777">
                <a:extLst>
                  <a:ext uri="{FF2B5EF4-FFF2-40B4-BE49-F238E27FC236}">
                    <a16:creationId xmlns:a16="http://schemas.microsoft.com/office/drawing/2014/main" id="{5F4B24C2-9D77-6069-CCAA-00CBB0C426E4}"/>
                  </a:ext>
                </a:extLst>
              </p:cNvPr>
              <p:cNvSpPr>
                <a:spLocks noChangeShapeType="1"/>
              </p:cNvSpPr>
              <p:nvPr/>
            </p:nvSpPr>
            <p:spPr bwMode="auto">
              <a:xfrm>
                <a:off x="4605" y="171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3" name="Line 778">
                <a:extLst>
                  <a:ext uri="{FF2B5EF4-FFF2-40B4-BE49-F238E27FC236}">
                    <a16:creationId xmlns:a16="http://schemas.microsoft.com/office/drawing/2014/main" id="{E3AD7239-00BF-85F7-00D8-50200ADC126D}"/>
                  </a:ext>
                </a:extLst>
              </p:cNvPr>
              <p:cNvSpPr>
                <a:spLocks noChangeShapeType="1"/>
              </p:cNvSpPr>
              <p:nvPr/>
            </p:nvSpPr>
            <p:spPr bwMode="auto">
              <a:xfrm>
                <a:off x="4605" y="17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4" name="Line 779">
                <a:extLst>
                  <a:ext uri="{FF2B5EF4-FFF2-40B4-BE49-F238E27FC236}">
                    <a16:creationId xmlns:a16="http://schemas.microsoft.com/office/drawing/2014/main" id="{2A305493-AA42-7500-4759-51C9DC36E278}"/>
                  </a:ext>
                </a:extLst>
              </p:cNvPr>
              <p:cNvSpPr>
                <a:spLocks noChangeShapeType="1"/>
              </p:cNvSpPr>
              <p:nvPr/>
            </p:nvSpPr>
            <p:spPr bwMode="auto">
              <a:xfrm>
                <a:off x="4605" y="176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5" name="Line 780">
                <a:extLst>
                  <a:ext uri="{FF2B5EF4-FFF2-40B4-BE49-F238E27FC236}">
                    <a16:creationId xmlns:a16="http://schemas.microsoft.com/office/drawing/2014/main" id="{20E686A2-4F0B-4B3B-6BF8-4B012B26D8B7}"/>
                  </a:ext>
                </a:extLst>
              </p:cNvPr>
              <p:cNvSpPr>
                <a:spLocks noChangeShapeType="1"/>
              </p:cNvSpPr>
              <p:nvPr/>
            </p:nvSpPr>
            <p:spPr bwMode="auto">
              <a:xfrm>
                <a:off x="4605" y="17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6" name="Line 781">
                <a:extLst>
                  <a:ext uri="{FF2B5EF4-FFF2-40B4-BE49-F238E27FC236}">
                    <a16:creationId xmlns:a16="http://schemas.microsoft.com/office/drawing/2014/main" id="{841D68F8-E774-5F85-8997-E02BFD38029C}"/>
                  </a:ext>
                </a:extLst>
              </p:cNvPr>
              <p:cNvSpPr>
                <a:spLocks noChangeShapeType="1"/>
              </p:cNvSpPr>
              <p:nvPr/>
            </p:nvSpPr>
            <p:spPr bwMode="auto">
              <a:xfrm>
                <a:off x="4605" y="180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7" name="Line 782">
                <a:extLst>
                  <a:ext uri="{FF2B5EF4-FFF2-40B4-BE49-F238E27FC236}">
                    <a16:creationId xmlns:a16="http://schemas.microsoft.com/office/drawing/2014/main" id="{0BD8E42F-B557-9A06-9253-D342167995FD}"/>
                  </a:ext>
                </a:extLst>
              </p:cNvPr>
              <p:cNvSpPr>
                <a:spLocks noChangeShapeType="1"/>
              </p:cNvSpPr>
              <p:nvPr/>
            </p:nvSpPr>
            <p:spPr bwMode="auto">
              <a:xfrm>
                <a:off x="4605" y="182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8" name="Line 783">
                <a:extLst>
                  <a:ext uri="{FF2B5EF4-FFF2-40B4-BE49-F238E27FC236}">
                    <a16:creationId xmlns:a16="http://schemas.microsoft.com/office/drawing/2014/main" id="{8FB8DA4A-7E10-5331-1851-1E861FDC79F7}"/>
                  </a:ext>
                </a:extLst>
              </p:cNvPr>
              <p:cNvSpPr>
                <a:spLocks noChangeShapeType="1"/>
              </p:cNvSpPr>
              <p:nvPr/>
            </p:nvSpPr>
            <p:spPr bwMode="auto">
              <a:xfrm>
                <a:off x="4605" y="184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9" name="Line 784">
                <a:extLst>
                  <a:ext uri="{FF2B5EF4-FFF2-40B4-BE49-F238E27FC236}">
                    <a16:creationId xmlns:a16="http://schemas.microsoft.com/office/drawing/2014/main" id="{D31DBC14-CED2-19DE-E21A-3CF222A3834C}"/>
                  </a:ext>
                </a:extLst>
              </p:cNvPr>
              <p:cNvSpPr>
                <a:spLocks noChangeShapeType="1"/>
              </p:cNvSpPr>
              <p:nvPr/>
            </p:nvSpPr>
            <p:spPr bwMode="auto">
              <a:xfrm>
                <a:off x="4605" y="186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0" name="Line 785">
                <a:extLst>
                  <a:ext uri="{FF2B5EF4-FFF2-40B4-BE49-F238E27FC236}">
                    <a16:creationId xmlns:a16="http://schemas.microsoft.com/office/drawing/2014/main" id="{C8A481CA-B073-F88A-FB7A-D32D35DC6953}"/>
                  </a:ext>
                </a:extLst>
              </p:cNvPr>
              <p:cNvSpPr>
                <a:spLocks noChangeShapeType="1"/>
              </p:cNvSpPr>
              <p:nvPr/>
            </p:nvSpPr>
            <p:spPr bwMode="auto">
              <a:xfrm>
                <a:off x="4605" y="1882"/>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1" name="Line 786">
                <a:extLst>
                  <a:ext uri="{FF2B5EF4-FFF2-40B4-BE49-F238E27FC236}">
                    <a16:creationId xmlns:a16="http://schemas.microsoft.com/office/drawing/2014/main" id="{87F43FF5-8ED8-08DD-2218-6CC013D39750}"/>
                  </a:ext>
                </a:extLst>
              </p:cNvPr>
              <p:cNvSpPr>
                <a:spLocks noChangeShapeType="1"/>
              </p:cNvSpPr>
              <p:nvPr/>
            </p:nvSpPr>
            <p:spPr bwMode="auto">
              <a:xfrm>
                <a:off x="4605" y="190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2" name="Line 787">
                <a:extLst>
                  <a:ext uri="{FF2B5EF4-FFF2-40B4-BE49-F238E27FC236}">
                    <a16:creationId xmlns:a16="http://schemas.microsoft.com/office/drawing/2014/main" id="{2D8A5BB5-390B-953D-6DCE-494E0CA6435E}"/>
                  </a:ext>
                </a:extLst>
              </p:cNvPr>
              <p:cNvSpPr>
                <a:spLocks noChangeShapeType="1"/>
              </p:cNvSpPr>
              <p:nvPr/>
            </p:nvSpPr>
            <p:spPr bwMode="auto">
              <a:xfrm>
                <a:off x="4605" y="192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3" name="Line 788">
                <a:extLst>
                  <a:ext uri="{FF2B5EF4-FFF2-40B4-BE49-F238E27FC236}">
                    <a16:creationId xmlns:a16="http://schemas.microsoft.com/office/drawing/2014/main" id="{9FF903C6-5D11-3074-D828-26BCD02B70BB}"/>
                  </a:ext>
                </a:extLst>
              </p:cNvPr>
              <p:cNvSpPr>
                <a:spLocks noChangeShapeType="1"/>
              </p:cNvSpPr>
              <p:nvPr/>
            </p:nvSpPr>
            <p:spPr bwMode="auto">
              <a:xfrm>
                <a:off x="4605" y="194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4" name="Line 789">
                <a:extLst>
                  <a:ext uri="{FF2B5EF4-FFF2-40B4-BE49-F238E27FC236}">
                    <a16:creationId xmlns:a16="http://schemas.microsoft.com/office/drawing/2014/main" id="{0FD1FBEC-6564-FDE7-70A4-6005A3B783E0}"/>
                  </a:ext>
                </a:extLst>
              </p:cNvPr>
              <p:cNvSpPr>
                <a:spLocks noChangeShapeType="1"/>
              </p:cNvSpPr>
              <p:nvPr/>
            </p:nvSpPr>
            <p:spPr bwMode="auto">
              <a:xfrm>
                <a:off x="4605" y="196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5" name="Line 790">
                <a:extLst>
                  <a:ext uri="{FF2B5EF4-FFF2-40B4-BE49-F238E27FC236}">
                    <a16:creationId xmlns:a16="http://schemas.microsoft.com/office/drawing/2014/main" id="{624F264B-BAEF-532E-92CB-23F6D4EDD2C4}"/>
                  </a:ext>
                </a:extLst>
              </p:cNvPr>
              <p:cNvSpPr>
                <a:spLocks noChangeShapeType="1"/>
              </p:cNvSpPr>
              <p:nvPr/>
            </p:nvSpPr>
            <p:spPr bwMode="auto">
              <a:xfrm>
                <a:off x="4605" y="198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6" name="Line 791">
                <a:extLst>
                  <a:ext uri="{FF2B5EF4-FFF2-40B4-BE49-F238E27FC236}">
                    <a16:creationId xmlns:a16="http://schemas.microsoft.com/office/drawing/2014/main" id="{22A42082-9CB9-A478-93F8-5F55DF7A469E}"/>
                  </a:ext>
                </a:extLst>
              </p:cNvPr>
              <p:cNvSpPr>
                <a:spLocks noChangeShapeType="1"/>
              </p:cNvSpPr>
              <p:nvPr/>
            </p:nvSpPr>
            <p:spPr bwMode="auto">
              <a:xfrm>
                <a:off x="4605" y="200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7" name="Line 792">
                <a:extLst>
                  <a:ext uri="{FF2B5EF4-FFF2-40B4-BE49-F238E27FC236}">
                    <a16:creationId xmlns:a16="http://schemas.microsoft.com/office/drawing/2014/main" id="{294EEEEC-14DD-E5BA-02C1-38D090355A88}"/>
                  </a:ext>
                </a:extLst>
              </p:cNvPr>
              <p:cNvSpPr>
                <a:spLocks noChangeShapeType="1"/>
              </p:cNvSpPr>
              <p:nvPr/>
            </p:nvSpPr>
            <p:spPr bwMode="auto">
              <a:xfrm>
                <a:off x="4605" y="202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8" name="Line 793">
                <a:extLst>
                  <a:ext uri="{FF2B5EF4-FFF2-40B4-BE49-F238E27FC236}">
                    <a16:creationId xmlns:a16="http://schemas.microsoft.com/office/drawing/2014/main" id="{629EA41C-9B27-2A57-C731-13BAA67326D4}"/>
                  </a:ext>
                </a:extLst>
              </p:cNvPr>
              <p:cNvSpPr>
                <a:spLocks noChangeShapeType="1"/>
              </p:cNvSpPr>
              <p:nvPr/>
            </p:nvSpPr>
            <p:spPr bwMode="auto">
              <a:xfrm>
                <a:off x="4605" y="2041"/>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9" name="Line 794">
                <a:extLst>
                  <a:ext uri="{FF2B5EF4-FFF2-40B4-BE49-F238E27FC236}">
                    <a16:creationId xmlns:a16="http://schemas.microsoft.com/office/drawing/2014/main" id="{C168E580-8F5B-025D-612C-644DF30162BC}"/>
                  </a:ext>
                </a:extLst>
              </p:cNvPr>
              <p:cNvSpPr>
                <a:spLocks noChangeShapeType="1"/>
              </p:cNvSpPr>
              <p:nvPr/>
            </p:nvSpPr>
            <p:spPr bwMode="auto">
              <a:xfrm>
                <a:off x="4532" y="1582"/>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0" name="Line 795">
                <a:extLst>
                  <a:ext uri="{FF2B5EF4-FFF2-40B4-BE49-F238E27FC236}">
                    <a16:creationId xmlns:a16="http://schemas.microsoft.com/office/drawing/2014/main" id="{9409EEFC-D91B-1A4C-34F5-184F01220AC8}"/>
                  </a:ext>
                </a:extLst>
              </p:cNvPr>
              <p:cNvSpPr>
                <a:spLocks noChangeShapeType="1"/>
              </p:cNvSpPr>
              <p:nvPr/>
            </p:nvSpPr>
            <p:spPr bwMode="auto">
              <a:xfrm>
                <a:off x="4532" y="159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1" name="Line 796">
                <a:extLst>
                  <a:ext uri="{FF2B5EF4-FFF2-40B4-BE49-F238E27FC236}">
                    <a16:creationId xmlns:a16="http://schemas.microsoft.com/office/drawing/2014/main" id="{60FC16A0-D410-2A38-D5FF-09ED7E5DD8FF}"/>
                  </a:ext>
                </a:extLst>
              </p:cNvPr>
              <p:cNvSpPr>
                <a:spLocks noChangeShapeType="1"/>
              </p:cNvSpPr>
              <p:nvPr/>
            </p:nvSpPr>
            <p:spPr bwMode="auto">
              <a:xfrm>
                <a:off x="4532" y="161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2" name="Line 797">
                <a:extLst>
                  <a:ext uri="{FF2B5EF4-FFF2-40B4-BE49-F238E27FC236}">
                    <a16:creationId xmlns:a16="http://schemas.microsoft.com/office/drawing/2014/main" id="{550F640C-E77E-62D0-FCE3-71F2B0051697}"/>
                  </a:ext>
                </a:extLst>
              </p:cNvPr>
              <p:cNvSpPr>
                <a:spLocks noChangeShapeType="1"/>
              </p:cNvSpPr>
              <p:nvPr/>
            </p:nvSpPr>
            <p:spPr bwMode="auto">
              <a:xfrm>
                <a:off x="4532" y="1637"/>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3" name="Line 798">
                <a:extLst>
                  <a:ext uri="{FF2B5EF4-FFF2-40B4-BE49-F238E27FC236}">
                    <a16:creationId xmlns:a16="http://schemas.microsoft.com/office/drawing/2014/main" id="{0C230B77-F6DB-383F-57DB-E11139A98B8D}"/>
                  </a:ext>
                </a:extLst>
              </p:cNvPr>
              <p:cNvSpPr>
                <a:spLocks noChangeShapeType="1"/>
              </p:cNvSpPr>
              <p:nvPr/>
            </p:nvSpPr>
            <p:spPr bwMode="auto">
              <a:xfrm>
                <a:off x="4532" y="1657"/>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4" name="Line 799">
                <a:extLst>
                  <a:ext uri="{FF2B5EF4-FFF2-40B4-BE49-F238E27FC236}">
                    <a16:creationId xmlns:a16="http://schemas.microsoft.com/office/drawing/2014/main" id="{C86DC4FA-B9C4-4712-B380-4FF6C15B37DE}"/>
                  </a:ext>
                </a:extLst>
              </p:cNvPr>
              <p:cNvSpPr>
                <a:spLocks noChangeShapeType="1"/>
              </p:cNvSpPr>
              <p:nvPr/>
            </p:nvSpPr>
            <p:spPr bwMode="auto">
              <a:xfrm>
                <a:off x="4532" y="1678"/>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5" name="Line 800">
                <a:extLst>
                  <a:ext uri="{FF2B5EF4-FFF2-40B4-BE49-F238E27FC236}">
                    <a16:creationId xmlns:a16="http://schemas.microsoft.com/office/drawing/2014/main" id="{83CC17BD-BA03-AFBA-8636-323F2B65B664}"/>
                  </a:ext>
                </a:extLst>
              </p:cNvPr>
              <p:cNvSpPr>
                <a:spLocks noChangeShapeType="1"/>
              </p:cNvSpPr>
              <p:nvPr/>
            </p:nvSpPr>
            <p:spPr bwMode="auto">
              <a:xfrm>
                <a:off x="4532" y="1698"/>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6" name="Line 801">
                <a:extLst>
                  <a:ext uri="{FF2B5EF4-FFF2-40B4-BE49-F238E27FC236}">
                    <a16:creationId xmlns:a16="http://schemas.microsoft.com/office/drawing/2014/main" id="{D144D30B-DA0D-B0BC-B24C-8D76F94F7BB1}"/>
                  </a:ext>
                </a:extLst>
              </p:cNvPr>
              <p:cNvSpPr>
                <a:spLocks noChangeShapeType="1"/>
              </p:cNvSpPr>
              <p:nvPr/>
            </p:nvSpPr>
            <p:spPr bwMode="auto">
              <a:xfrm>
                <a:off x="4532" y="171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7" name="Line 802">
                <a:extLst>
                  <a:ext uri="{FF2B5EF4-FFF2-40B4-BE49-F238E27FC236}">
                    <a16:creationId xmlns:a16="http://schemas.microsoft.com/office/drawing/2014/main" id="{369C7294-6D36-08CD-C34A-BC75FBAED395}"/>
                  </a:ext>
                </a:extLst>
              </p:cNvPr>
              <p:cNvSpPr>
                <a:spLocks noChangeShapeType="1"/>
              </p:cNvSpPr>
              <p:nvPr/>
            </p:nvSpPr>
            <p:spPr bwMode="auto">
              <a:xfrm>
                <a:off x="4532" y="1739"/>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8" name="Line 803">
                <a:extLst>
                  <a:ext uri="{FF2B5EF4-FFF2-40B4-BE49-F238E27FC236}">
                    <a16:creationId xmlns:a16="http://schemas.microsoft.com/office/drawing/2014/main" id="{7B53D748-7ABC-F456-6D24-076306E1F6F8}"/>
                  </a:ext>
                </a:extLst>
              </p:cNvPr>
              <p:cNvSpPr>
                <a:spLocks noChangeShapeType="1"/>
              </p:cNvSpPr>
              <p:nvPr/>
            </p:nvSpPr>
            <p:spPr bwMode="auto">
              <a:xfrm>
                <a:off x="4532" y="176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9" name="Line 804">
                <a:extLst>
                  <a:ext uri="{FF2B5EF4-FFF2-40B4-BE49-F238E27FC236}">
                    <a16:creationId xmlns:a16="http://schemas.microsoft.com/office/drawing/2014/main" id="{9ED60A1E-5C0F-FD2B-9138-3FD31CD15BC5}"/>
                  </a:ext>
                </a:extLst>
              </p:cNvPr>
              <p:cNvSpPr>
                <a:spLocks noChangeShapeType="1"/>
              </p:cNvSpPr>
              <p:nvPr/>
            </p:nvSpPr>
            <p:spPr bwMode="auto">
              <a:xfrm>
                <a:off x="4532" y="1780"/>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0" name="Line 805">
                <a:extLst>
                  <a:ext uri="{FF2B5EF4-FFF2-40B4-BE49-F238E27FC236}">
                    <a16:creationId xmlns:a16="http://schemas.microsoft.com/office/drawing/2014/main" id="{33365A3D-8993-96CD-ADB6-260C82D30428}"/>
                  </a:ext>
                </a:extLst>
              </p:cNvPr>
              <p:cNvSpPr>
                <a:spLocks noChangeShapeType="1"/>
              </p:cNvSpPr>
              <p:nvPr/>
            </p:nvSpPr>
            <p:spPr bwMode="auto">
              <a:xfrm>
                <a:off x="4532" y="180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1" name="Line 806">
                <a:extLst>
                  <a:ext uri="{FF2B5EF4-FFF2-40B4-BE49-F238E27FC236}">
                    <a16:creationId xmlns:a16="http://schemas.microsoft.com/office/drawing/2014/main" id="{C3D413F7-E471-76B7-17F7-EA971ACBF7A9}"/>
                  </a:ext>
                </a:extLst>
              </p:cNvPr>
              <p:cNvSpPr>
                <a:spLocks noChangeShapeType="1"/>
              </p:cNvSpPr>
              <p:nvPr/>
            </p:nvSpPr>
            <p:spPr bwMode="auto">
              <a:xfrm>
                <a:off x="4532" y="1821"/>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2" name="Line 807">
                <a:extLst>
                  <a:ext uri="{FF2B5EF4-FFF2-40B4-BE49-F238E27FC236}">
                    <a16:creationId xmlns:a16="http://schemas.microsoft.com/office/drawing/2014/main" id="{B0529BB2-DE23-7741-BEC5-BC4938C66BA8}"/>
                  </a:ext>
                </a:extLst>
              </p:cNvPr>
              <p:cNvSpPr>
                <a:spLocks noChangeShapeType="1"/>
              </p:cNvSpPr>
              <p:nvPr/>
            </p:nvSpPr>
            <p:spPr bwMode="auto">
              <a:xfrm>
                <a:off x="4532" y="184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79" name="Line 809">
              <a:extLst>
                <a:ext uri="{FF2B5EF4-FFF2-40B4-BE49-F238E27FC236}">
                  <a16:creationId xmlns:a16="http://schemas.microsoft.com/office/drawing/2014/main" id="{34EF24FE-9368-E12C-16A1-1D9DF4742E3A}"/>
                </a:ext>
              </a:extLst>
            </p:cNvPr>
            <p:cNvSpPr>
              <a:spLocks noChangeShapeType="1"/>
            </p:cNvSpPr>
            <p:nvPr/>
          </p:nvSpPr>
          <p:spPr bwMode="auto">
            <a:xfrm>
              <a:off x="4532" y="1862"/>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 name="Line 810">
              <a:extLst>
                <a:ext uri="{FF2B5EF4-FFF2-40B4-BE49-F238E27FC236}">
                  <a16:creationId xmlns:a16="http://schemas.microsoft.com/office/drawing/2014/main" id="{C4297047-2F85-5A23-CF7B-2EC5F0FA70E1}"/>
                </a:ext>
              </a:extLst>
            </p:cNvPr>
            <p:cNvSpPr>
              <a:spLocks noChangeShapeType="1"/>
            </p:cNvSpPr>
            <p:nvPr/>
          </p:nvSpPr>
          <p:spPr bwMode="auto">
            <a:xfrm>
              <a:off x="4532" y="1882"/>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1" name="Line 811">
              <a:extLst>
                <a:ext uri="{FF2B5EF4-FFF2-40B4-BE49-F238E27FC236}">
                  <a16:creationId xmlns:a16="http://schemas.microsoft.com/office/drawing/2014/main" id="{C6B6C9CB-C3C8-4242-16D8-32AF925734D5}"/>
                </a:ext>
              </a:extLst>
            </p:cNvPr>
            <p:cNvSpPr>
              <a:spLocks noChangeShapeType="1"/>
            </p:cNvSpPr>
            <p:nvPr/>
          </p:nvSpPr>
          <p:spPr bwMode="auto">
            <a:xfrm>
              <a:off x="4532" y="1903"/>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 name="Line 812">
              <a:extLst>
                <a:ext uri="{FF2B5EF4-FFF2-40B4-BE49-F238E27FC236}">
                  <a16:creationId xmlns:a16="http://schemas.microsoft.com/office/drawing/2014/main" id="{33814727-26CF-3AAE-B33C-698AD5DF27DE}"/>
                </a:ext>
              </a:extLst>
            </p:cNvPr>
            <p:cNvSpPr>
              <a:spLocks noChangeShapeType="1"/>
            </p:cNvSpPr>
            <p:nvPr/>
          </p:nvSpPr>
          <p:spPr bwMode="auto">
            <a:xfrm>
              <a:off x="4532" y="1923"/>
              <a:ext cx="0" cy="11"/>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 name="Line 813">
              <a:extLst>
                <a:ext uri="{FF2B5EF4-FFF2-40B4-BE49-F238E27FC236}">
                  <a16:creationId xmlns:a16="http://schemas.microsoft.com/office/drawing/2014/main" id="{0BF25DC6-99C2-9086-7C27-CA243EFE5A77}"/>
                </a:ext>
              </a:extLst>
            </p:cNvPr>
            <p:cNvSpPr>
              <a:spLocks noChangeShapeType="1"/>
            </p:cNvSpPr>
            <p:nvPr/>
          </p:nvSpPr>
          <p:spPr bwMode="auto">
            <a:xfrm>
              <a:off x="4532" y="194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4" name="Line 814">
              <a:extLst>
                <a:ext uri="{FF2B5EF4-FFF2-40B4-BE49-F238E27FC236}">
                  <a16:creationId xmlns:a16="http://schemas.microsoft.com/office/drawing/2014/main" id="{EBEF6335-8799-FCEF-E77B-51A39F2D3842}"/>
                </a:ext>
              </a:extLst>
            </p:cNvPr>
            <p:cNvSpPr>
              <a:spLocks noChangeShapeType="1"/>
            </p:cNvSpPr>
            <p:nvPr/>
          </p:nvSpPr>
          <p:spPr bwMode="auto">
            <a:xfrm>
              <a:off x="4532" y="1964"/>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 name="Line 815">
              <a:extLst>
                <a:ext uri="{FF2B5EF4-FFF2-40B4-BE49-F238E27FC236}">
                  <a16:creationId xmlns:a16="http://schemas.microsoft.com/office/drawing/2014/main" id="{CF9494A3-2C95-2885-0AB7-25601B795A4C}"/>
                </a:ext>
              </a:extLst>
            </p:cNvPr>
            <p:cNvSpPr>
              <a:spLocks noChangeShapeType="1"/>
            </p:cNvSpPr>
            <p:nvPr/>
          </p:nvSpPr>
          <p:spPr bwMode="auto">
            <a:xfrm>
              <a:off x="4532" y="198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 name="Line 816">
              <a:extLst>
                <a:ext uri="{FF2B5EF4-FFF2-40B4-BE49-F238E27FC236}">
                  <a16:creationId xmlns:a16="http://schemas.microsoft.com/office/drawing/2014/main" id="{137ADB5A-567A-C245-E634-D8435030CD62}"/>
                </a:ext>
              </a:extLst>
            </p:cNvPr>
            <p:cNvSpPr>
              <a:spLocks noChangeShapeType="1"/>
            </p:cNvSpPr>
            <p:nvPr/>
          </p:nvSpPr>
          <p:spPr bwMode="auto">
            <a:xfrm>
              <a:off x="4532" y="2005"/>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 name="Line 817">
              <a:extLst>
                <a:ext uri="{FF2B5EF4-FFF2-40B4-BE49-F238E27FC236}">
                  <a16:creationId xmlns:a16="http://schemas.microsoft.com/office/drawing/2014/main" id="{A6AFBA1F-5159-A6F0-751C-74A083A4FBB7}"/>
                </a:ext>
              </a:extLst>
            </p:cNvPr>
            <p:cNvSpPr>
              <a:spLocks noChangeShapeType="1"/>
            </p:cNvSpPr>
            <p:nvPr/>
          </p:nvSpPr>
          <p:spPr bwMode="auto">
            <a:xfrm>
              <a:off x="4532" y="2026"/>
              <a:ext cx="0" cy="1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 name="Line 818">
              <a:extLst>
                <a:ext uri="{FF2B5EF4-FFF2-40B4-BE49-F238E27FC236}">
                  <a16:creationId xmlns:a16="http://schemas.microsoft.com/office/drawing/2014/main" id="{32ADF92D-CCFC-4601-C83B-72B41937528A}"/>
                </a:ext>
              </a:extLst>
            </p:cNvPr>
            <p:cNvSpPr>
              <a:spLocks noChangeShapeType="1"/>
            </p:cNvSpPr>
            <p:nvPr/>
          </p:nvSpPr>
          <p:spPr bwMode="auto">
            <a:xfrm>
              <a:off x="4532" y="2041"/>
              <a:ext cx="0" cy="5"/>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 name="Rectangle 819">
              <a:extLst>
                <a:ext uri="{FF2B5EF4-FFF2-40B4-BE49-F238E27FC236}">
                  <a16:creationId xmlns:a16="http://schemas.microsoft.com/office/drawing/2014/main" id="{02A2A0B8-9724-41E4-FC42-EE0C60B4E328}"/>
                </a:ext>
              </a:extLst>
            </p:cNvPr>
            <p:cNvSpPr>
              <a:spLocks noChangeArrowheads="1"/>
            </p:cNvSpPr>
            <p:nvPr/>
          </p:nvSpPr>
          <p:spPr bwMode="auto">
            <a:xfrm>
              <a:off x="2766" y="1158"/>
              <a:ext cx="41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 (Events)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0" name="Rectangle 820">
              <a:extLst>
                <a:ext uri="{FF2B5EF4-FFF2-40B4-BE49-F238E27FC236}">
                  <a16:creationId xmlns:a16="http://schemas.microsoft.com/office/drawing/2014/main" id="{4A59758E-9D42-D6A4-FA1F-959770A7E1B7}"/>
                </a:ext>
              </a:extLst>
            </p:cNvPr>
            <p:cNvSpPr>
              <a:spLocks noChangeArrowheads="1"/>
            </p:cNvSpPr>
            <p:nvPr/>
          </p:nvSpPr>
          <p:spPr bwMode="auto">
            <a:xfrm>
              <a:off x="2884" y="1229"/>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56 (37)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1" name="Rectangle 821">
              <a:extLst>
                <a:ext uri="{FF2B5EF4-FFF2-40B4-BE49-F238E27FC236}">
                  <a16:creationId xmlns:a16="http://schemas.microsoft.com/office/drawing/2014/main" id="{FB56E6D7-AAF5-1A30-9989-D84F7D5D0F8A}"/>
                </a:ext>
              </a:extLst>
            </p:cNvPr>
            <p:cNvSpPr>
              <a:spLocks noChangeArrowheads="1"/>
            </p:cNvSpPr>
            <p:nvPr/>
          </p:nvSpPr>
          <p:spPr bwMode="auto">
            <a:xfrm>
              <a:off x="2884" y="1287"/>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57 (36)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2" name="Rectangle 822">
              <a:extLst>
                <a:ext uri="{FF2B5EF4-FFF2-40B4-BE49-F238E27FC236}">
                  <a16:creationId xmlns:a16="http://schemas.microsoft.com/office/drawing/2014/main" id="{D159B2AC-FD79-6D8C-0F77-AF11DE024699}"/>
                </a:ext>
              </a:extLst>
            </p:cNvPr>
            <p:cNvSpPr>
              <a:spLocks noChangeArrowheads="1"/>
            </p:cNvSpPr>
            <p:nvPr/>
          </p:nvSpPr>
          <p:spPr bwMode="auto">
            <a:xfrm>
              <a:off x="3200" y="1158"/>
              <a:ext cx="35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 (95%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3" name="Rectangle 823">
              <a:extLst>
                <a:ext uri="{FF2B5EF4-FFF2-40B4-BE49-F238E27FC236}">
                  <a16:creationId xmlns:a16="http://schemas.microsoft.com/office/drawing/2014/main" id="{B7D63439-A6A1-AB1C-CF0F-3E493CBFD22E}"/>
                </a:ext>
              </a:extLst>
            </p:cNvPr>
            <p:cNvSpPr>
              <a:spLocks noChangeArrowheads="1"/>
            </p:cNvSpPr>
            <p:nvPr/>
          </p:nvSpPr>
          <p:spPr bwMode="auto">
            <a:xfrm>
              <a:off x="3238" y="1229"/>
              <a:ext cx="28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4.3 (2.8-6.4)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 name="Rectangle 824">
              <a:extLst>
                <a:ext uri="{FF2B5EF4-FFF2-40B4-BE49-F238E27FC236}">
                  <a16:creationId xmlns:a16="http://schemas.microsoft.com/office/drawing/2014/main" id="{09097F12-C2DC-9A05-7CA7-2E9823878630}"/>
                </a:ext>
              </a:extLst>
            </p:cNvPr>
            <p:cNvSpPr>
              <a:spLocks noChangeArrowheads="1"/>
            </p:cNvSpPr>
            <p:nvPr/>
          </p:nvSpPr>
          <p:spPr bwMode="auto">
            <a:xfrm>
              <a:off x="3238" y="1287"/>
              <a:ext cx="28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5.3 (4.1-8.3)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 name="Freeform 825">
              <a:extLst>
                <a:ext uri="{FF2B5EF4-FFF2-40B4-BE49-F238E27FC236}">
                  <a16:creationId xmlns:a16="http://schemas.microsoft.com/office/drawing/2014/main" id="{88CB8E47-ACF7-8DA2-CBE5-70515296C7B0}"/>
                </a:ext>
              </a:extLst>
            </p:cNvPr>
            <p:cNvSpPr>
              <a:spLocks/>
            </p:cNvSpPr>
            <p:nvPr/>
          </p:nvSpPr>
          <p:spPr bwMode="auto">
            <a:xfrm>
              <a:off x="2152" y="1248"/>
              <a:ext cx="34" cy="25"/>
            </a:xfrm>
            <a:custGeom>
              <a:avLst/>
              <a:gdLst>
                <a:gd name="T0" fmla="*/ 8 w 68"/>
                <a:gd name="T1" fmla="*/ 49 h 49"/>
                <a:gd name="T2" fmla="*/ 8 w 68"/>
                <a:gd name="T3" fmla="*/ 24 h 49"/>
                <a:gd name="T4" fmla="*/ 8 w 68"/>
                <a:gd name="T5" fmla="*/ 24 h 49"/>
                <a:gd name="T6" fmla="*/ 10 w 68"/>
                <a:gd name="T7" fmla="*/ 14 h 49"/>
                <a:gd name="T8" fmla="*/ 10 w 68"/>
                <a:gd name="T9" fmla="*/ 14 h 49"/>
                <a:gd name="T10" fmla="*/ 12 w 68"/>
                <a:gd name="T11" fmla="*/ 10 h 49"/>
                <a:gd name="T12" fmla="*/ 15 w 68"/>
                <a:gd name="T13" fmla="*/ 8 h 49"/>
                <a:gd name="T14" fmla="*/ 15 w 68"/>
                <a:gd name="T15" fmla="*/ 8 h 49"/>
                <a:gd name="T16" fmla="*/ 20 w 68"/>
                <a:gd name="T17" fmla="*/ 7 h 49"/>
                <a:gd name="T18" fmla="*/ 20 w 68"/>
                <a:gd name="T19" fmla="*/ 7 h 49"/>
                <a:gd name="T20" fmla="*/ 26 w 68"/>
                <a:gd name="T21" fmla="*/ 7 h 49"/>
                <a:gd name="T22" fmla="*/ 27 w 68"/>
                <a:gd name="T23" fmla="*/ 10 h 49"/>
                <a:gd name="T24" fmla="*/ 27 w 68"/>
                <a:gd name="T25" fmla="*/ 10 h 49"/>
                <a:gd name="T26" fmla="*/ 29 w 68"/>
                <a:gd name="T27" fmla="*/ 14 h 49"/>
                <a:gd name="T28" fmla="*/ 31 w 68"/>
                <a:gd name="T29" fmla="*/ 17 h 49"/>
                <a:gd name="T30" fmla="*/ 31 w 68"/>
                <a:gd name="T31" fmla="*/ 49 h 49"/>
                <a:gd name="T32" fmla="*/ 39 w 68"/>
                <a:gd name="T33" fmla="*/ 49 h 49"/>
                <a:gd name="T34" fmla="*/ 39 w 68"/>
                <a:gd name="T35" fmla="*/ 20 h 49"/>
                <a:gd name="T36" fmla="*/ 39 w 68"/>
                <a:gd name="T37" fmla="*/ 20 h 49"/>
                <a:gd name="T38" fmla="*/ 39 w 68"/>
                <a:gd name="T39" fmla="*/ 15 h 49"/>
                <a:gd name="T40" fmla="*/ 43 w 68"/>
                <a:gd name="T41" fmla="*/ 10 h 49"/>
                <a:gd name="T42" fmla="*/ 43 w 68"/>
                <a:gd name="T43" fmla="*/ 10 h 49"/>
                <a:gd name="T44" fmla="*/ 46 w 68"/>
                <a:gd name="T45" fmla="*/ 7 h 49"/>
                <a:gd name="T46" fmla="*/ 51 w 68"/>
                <a:gd name="T47" fmla="*/ 7 h 49"/>
                <a:gd name="T48" fmla="*/ 51 w 68"/>
                <a:gd name="T49" fmla="*/ 7 h 49"/>
                <a:gd name="T50" fmla="*/ 56 w 68"/>
                <a:gd name="T51" fmla="*/ 8 h 49"/>
                <a:gd name="T52" fmla="*/ 56 w 68"/>
                <a:gd name="T53" fmla="*/ 8 h 49"/>
                <a:gd name="T54" fmla="*/ 58 w 68"/>
                <a:gd name="T55" fmla="*/ 12 h 49"/>
                <a:gd name="T56" fmla="*/ 58 w 68"/>
                <a:gd name="T57" fmla="*/ 12 h 49"/>
                <a:gd name="T58" fmla="*/ 60 w 68"/>
                <a:gd name="T59" fmla="*/ 19 h 49"/>
                <a:gd name="T60" fmla="*/ 60 w 68"/>
                <a:gd name="T61" fmla="*/ 49 h 49"/>
                <a:gd name="T62" fmla="*/ 68 w 68"/>
                <a:gd name="T63" fmla="*/ 49 h 49"/>
                <a:gd name="T64" fmla="*/ 68 w 68"/>
                <a:gd name="T65" fmla="*/ 15 h 49"/>
                <a:gd name="T66" fmla="*/ 68 w 68"/>
                <a:gd name="T67" fmla="*/ 15 h 49"/>
                <a:gd name="T68" fmla="*/ 66 w 68"/>
                <a:gd name="T69" fmla="*/ 8 h 49"/>
                <a:gd name="T70" fmla="*/ 63 w 68"/>
                <a:gd name="T71" fmla="*/ 3 h 49"/>
                <a:gd name="T72" fmla="*/ 63 w 68"/>
                <a:gd name="T73" fmla="*/ 3 h 49"/>
                <a:gd name="T74" fmla="*/ 60 w 68"/>
                <a:gd name="T75" fmla="*/ 0 h 49"/>
                <a:gd name="T76" fmla="*/ 53 w 68"/>
                <a:gd name="T77" fmla="*/ 0 h 49"/>
                <a:gd name="T78" fmla="*/ 53 w 68"/>
                <a:gd name="T79" fmla="*/ 0 h 49"/>
                <a:gd name="T80" fmla="*/ 48 w 68"/>
                <a:gd name="T81" fmla="*/ 0 h 49"/>
                <a:gd name="T82" fmla="*/ 44 w 68"/>
                <a:gd name="T83" fmla="*/ 2 h 49"/>
                <a:gd name="T84" fmla="*/ 41 w 68"/>
                <a:gd name="T85" fmla="*/ 3 h 49"/>
                <a:gd name="T86" fmla="*/ 37 w 68"/>
                <a:gd name="T87" fmla="*/ 8 h 49"/>
                <a:gd name="T88" fmla="*/ 37 w 68"/>
                <a:gd name="T89" fmla="*/ 8 h 49"/>
                <a:gd name="T90" fmla="*/ 36 w 68"/>
                <a:gd name="T91" fmla="*/ 5 h 49"/>
                <a:gd name="T92" fmla="*/ 32 w 68"/>
                <a:gd name="T93" fmla="*/ 2 h 49"/>
                <a:gd name="T94" fmla="*/ 32 w 68"/>
                <a:gd name="T95" fmla="*/ 2 h 49"/>
                <a:gd name="T96" fmla="*/ 27 w 68"/>
                <a:gd name="T97" fmla="*/ 0 h 49"/>
                <a:gd name="T98" fmla="*/ 24 w 68"/>
                <a:gd name="T99" fmla="*/ 0 h 49"/>
                <a:gd name="T100" fmla="*/ 24 w 68"/>
                <a:gd name="T101" fmla="*/ 0 h 49"/>
                <a:gd name="T102" fmla="*/ 19 w 68"/>
                <a:gd name="T103" fmla="*/ 0 h 49"/>
                <a:gd name="T104" fmla="*/ 14 w 68"/>
                <a:gd name="T105" fmla="*/ 2 h 49"/>
                <a:gd name="T106" fmla="*/ 14 w 68"/>
                <a:gd name="T107" fmla="*/ 2 h 49"/>
                <a:gd name="T108" fmla="*/ 10 w 68"/>
                <a:gd name="T109" fmla="*/ 3 h 49"/>
                <a:gd name="T110" fmla="*/ 8 w 68"/>
                <a:gd name="T111" fmla="*/ 7 h 49"/>
                <a:gd name="T112" fmla="*/ 8 w 68"/>
                <a:gd name="T113" fmla="*/ 0 h 49"/>
                <a:gd name="T114" fmla="*/ 0 w 68"/>
                <a:gd name="T115" fmla="*/ 0 h 49"/>
                <a:gd name="T116" fmla="*/ 0 w 68"/>
                <a:gd name="T117" fmla="*/ 49 h 49"/>
                <a:gd name="T118" fmla="*/ 8 w 68"/>
                <a:gd name="T119" fmla="*/ 49 h 49"/>
                <a:gd name="T120" fmla="*/ 8 w 68"/>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49">
                  <a:moveTo>
                    <a:pt x="8" y="49"/>
                  </a:moveTo>
                  <a:lnTo>
                    <a:pt x="8" y="24"/>
                  </a:lnTo>
                  <a:lnTo>
                    <a:pt x="8" y="24"/>
                  </a:lnTo>
                  <a:lnTo>
                    <a:pt x="10" y="14"/>
                  </a:lnTo>
                  <a:lnTo>
                    <a:pt x="10" y="14"/>
                  </a:lnTo>
                  <a:lnTo>
                    <a:pt x="12" y="10"/>
                  </a:lnTo>
                  <a:lnTo>
                    <a:pt x="15" y="8"/>
                  </a:lnTo>
                  <a:lnTo>
                    <a:pt x="15" y="8"/>
                  </a:lnTo>
                  <a:lnTo>
                    <a:pt x="20" y="7"/>
                  </a:lnTo>
                  <a:lnTo>
                    <a:pt x="20" y="7"/>
                  </a:lnTo>
                  <a:lnTo>
                    <a:pt x="26" y="7"/>
                  </a:lnTo>
                  <a:lnTo>
                    <a:pt x="27" y="10"/>
                  </a:lnTo>
                  <a:lnTo>
                    <a:pt x="27" y="10"/>
                  </a:lnTo>
                  <a:lnTo>
                    <a:pt x="29" y="14"/>
                  </a:lnTo>
                  <a:lnTo>
                    <a:pt x="31" y="17"/>
                  </a:lnTo>
                  <a:lnTo>
                    <a:pt x="31" y="49"/>
                  </a:lnTo>
                  <a:lnTo>
                    <a:pt x="39" y="49"/>
                  </a:lnTo>
                  <a:lnTo>
                    <a:pt x="39" y="20"/>
                  </a:lnTo>
                  <a:lnTo>
                    <a:pt x="39" y="20"/>
                  </a:lnTo>
                  <a:lnTo>
                    <a:pt x="39" y="15"/>
                  </a:lnTo>
                  <a:lnTo>
                    <a:pt x="43" y="10"/>
                  </a:lnTo>
                  <a:lnTo>
                    <a:pt x="43" y="10"/>
                  </a:lnTo>
                  <a:lnTo>
                    <a:pt x="46" y="7"/>
                  </a:lnTo>
                  <a:lnTo>
                    <a:pt x="51" y="7"/>
                  </a:lnTo>
                  <a:lnTo>
                    <a:pt x="51" y="7"/>
                  </a:lnTo>
                  <a:lnTo>
                    <a:pt x="56" y="8"/>
                  </a:lnTo>
                  <a:lnTo>
                    <a:pt x="56" y="8"/>
                  </a:lnTo>
                  <a:lnTo>
                    <a:pt x="58" y="12"/>
                  </a:lnTo>
                  <a:lnTo>
                    <a:pt x="58" y="12"/>
                  </a:lnTo>
                  <a:lnTo>
                    <a:pt x="60" y="19"/>
                  </a:lnTo>
                  <a:lnTo>
                    <a:pt x="60" y="49"/>
                  </a:lnTo>
                  <a:lnTo>
                    <a:pt x="68" y="49"/>
                  </a:lnTo>
                  <a:lnTo>
                    <a:pt x="68" y="15"/>
                  </a:lnTo>
                  <a:lnTo>
                    <a:pt x="68" y="15"/>
                  </a:lnTo>
                  <a:lnTo>
                    <a:pt x="66" y="8"/>
                  </a:lnTo>
                  <a:lnTo>
                    <a:pt x="63" y="3"/>
                  </a:lnTo>
                  <a:lnTo>
                    <a:pt x="63" y="3"/>
                  </a:lnTo>
                  <a:lnTo>
                    <a:pt x="60" y="0"/>
                  </a:lnTo>
                  <a:lnTo>
                    <a:pt x="53" y="0"/>
                  </a:lnTo>
                  <a:lnTo>
                    <a:pt x="53" y="0"/>
                  </a:lnTo>
                  <a:lnTo>
                    <a:pt x="48" y="0"/>
                  </a:lnTo>
                  <a:lnTo>
                    <a:pt x="44" y="2"/>
                  </a:lnTo>
                  <a:lnTo>
                    <a:pt x="41" y="3"/>
                  </a:lnTo>
                  <a:lnTo>
                    <a:pt x="37" y="8"/>
                  </a:lnTo>
                  <a:lnTo>
                    <a:pt x="37" y="8"/>
                  </a:lnTo>
                  <a:lnTo>
                    <a:pt x="36" y="5"/>
                  </a:lnTo>
                  <a:lnTo>
                    <a:pt x="32" y="2"/>
                  </a:lnTo>
                  <a:lnTo>
                    <a:pt x="32" y="2"/>
                  </a:lnTo>
                  <a:lnTo>
                    <a:pt x="27" y="0"/>
                  </a:lnTo>
                  <a:lnTo>
                    <a:pt x="24" y="0"/>
                  </a:lnTo>
                  <a:lnTo>
                    <a:pt x="24" y="0"/>
                  </a:lnTo>
                  <a:lnTo>
                    <a:pt x="19" y="0"/>
                  </a:lnTo>
                  <a:lnTo>
                    <a:pt x="14" y="2"/>
                  </a:lnTo>
                  <a:lnTo>
                    <a:pt x="14" y="2"/>
                  </a:lnTo>
                  <a:lnTo>
                    <a:pt x="10" y="3"/>
                  </a:lnTo>
                  <a:lnTo>
                    <a:pt x="8" y="7"/>
                  </a:lnTo>
                  <a:lnTo>
                    <a:pt x="8" y="0"/>
                  </a:lnTo>
                  <a:lnTo>
                    <a:pt x="0" y="0"/>
                  </a:lnTo>
                  <a:lnTo>
                    <a:pt x="0" y="49"/>
                  </a:lnTo>
                  <a:lnTo>
                    <a:pt x="8"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 name="Freeform 826">
              <a:extLst>
                <a:ext uri="{FF2B5EF4-FFF2-40B4-BE49-F238E27FC236}">
                  <a16:creationId xmlns:a16="http://schemas.microsoft.com/office/drawing/2014/main" id="{3FC5221A-8189-815A-5CCC-85C284F2DB42}"/>
                </a:ext>
              </a:extLst>
            </p:cNvPr>
            <p:cNvSpPr>
              <a:spLocks noEditPoints="1"/>
            </p:cNvSpPr>
            <p:nvPr/>
          </p:nvSpPr>
          <p:spPr bwMode="auto">
            <a:xfrm>
              <a:off x="2190" y="1248"/>
              <a:ext cx="23" cy="26"/>
            </a:xfrm>
            <a:custGeom>
              <a:avLst/>
              <a:gdLst>
                <a:gd name="T0" fmla="*/ 32 w 46"/>
                <a:gd name="T1" fmla="*/ 43 h 51"/>
                <a:gd name="T2" fmla="*/ 32 w 46"/>
                <a:gd name="T3" fmla="*/ 43 h 51"/>
                <a:gd name="T4" fmla="*/ 29 w 46"/>
                <a:gd name="T5" fmla="*/ 44 h 51"/>
                <a:gd name="T6" fmla="*/ 23 w 46"/>
                <a:gd name="T7" fmla="*/ 44 h 51"/>
                <a:gd name="T8" fmla="*/ 23 w 46"/>
                <a:gd name="T9" fmla="*/ 44 h 51"/>
                <a:gd name="T10" fmla="*/ 18 w 46"/>
                <a:gd name="T11" fmla="*/ 43 h 51"/>
                <a:gd name="T12" fmla="*/ 13 w 46"/>
                <a:gd name="T13" fmla="*/ 39 h 51"/>
                <a:gd name="T14" fmla="*/ 13 w 46"/>
                <a:gd name="T15" fmla="*/ 39 h 51"/>
                <a:gd name="T16" fmla="*/ 10 w 46"/>
                <a:gd name="T17" fmla="*/ 34 h 51"/>
                <a:gd name="T18" fmla="*/ 8 w 46"/>
                <a:gd name="T19" fmla="*/ 27 h 51"/>
                <a:gd name="T20" fmla="*/ 46 w 46"/>
                <a:gd name="T21" fmla="*/ 27 h 51"/>
                <a:gd name="T22" fmla="*/ 46 w 46"/>
                <a:gd name="T23" fmla="*/ 27 h 51"/>
                <a:gd name="T24" fmla="*/ 46 w 46"/>
                <a:gd name="T25" fmla="*/ 25 h 51"/>
                <a:gd name="T26" fmla="*/ 46 w 46"/>
                <a:gd name="T27" fmla="*/ 25 h 51"/>
                <a:gd name="T28" fmla="*/ 44 w 46"/>
                <a:gd name="T29" fmla="*/ 14 h 51"/>
                <a:gd name="T30" fmla="*/ 42 w 46"/>
                <a:gd name="T31" fmla="*/ 10 h 51"/>
                <a:gd name="T32" fmla="*/ 39 w 46"/>
                <a:gd name="T33" fmla="*/ 7 h 51"/>
                <a:gd name="T34" fmla="*/ 39 w 46"/>
                <a:gd name="T35" fmla="*/ 7 h 51"/>
                <a:gd name="T36" fmla="*/ 32 w 46"/>
                <a:gd name="T37" fmla="*/ 2 h 51"/>
                <a:gd name="T38" fmla="*/ 23 w 46"/>
                <a:gd name="T39" fmla="*/ 0 h 51"/>
                <a:gd name="T40" fmla="*/ 23 w 46"/>
                <a:gd name="T41" fmla="*/ 0 h 51"/>
                <a:gd name="T42" fmla="*/ 13 w 46"/>
                <a:gd name="T43" fmla="*/ 2 h 51"/>
                <a:gd name="T44" fmla="*/ 6 w 46"/>
                <a:gd name="T45" fmla="*/ 7 h 51"/>
                <a:gd name="T46" fmla="*/ 6 w 46"/>
                <a:gd name="T47" fmla="*/ 7 h 51"/>
                <a:gd name="T48" fmla="*/ 3 w 46"/>
                <a:gd name="T49" fmla="*/ 10 h 51"/>
                <a:gd name="T50" fmla="*/ 1 w 46"/>
                <a:gd name="T51" fmla="*/ 15 h 51"/>
                <a:gd name="T52" fmla="*/ 0 w 46"/>
                <a:gd name="T53" fmla="*/ 25 h 51"/>
                <a:gd name="T54" fmla="*/ 0 w 46"/>
                <a:gd name="T55" fmla="*/ 25 h 51"/>
                <a:gd name="T56" fmla="*/ 1 w 46"/>
                <a:gd name="T57" fmla="*/ 36 h 51"/>
                <a:gd name="T58" fmla="*/ 3 w 46"/>
                <a:gd name="T59" fmla="*/ 41 h 51"/>
                <a:gd name="T60" fmla="*/ 6 w 46"/>
                <a:gd name="T61" fmla="*/ 44 h 51"/>
                <a:gd name="T62" fmla="*/ 6 w 46"/>
                <a:gd name="T63" fmla="*/ 44 h 51"/>
                <a:gd name="T64" fmla="*/ 13 w 46"/>
                <a:gd name="T65" fmla="*/ 49 h 51"/>
                <a:gd name="T66" fmla="*/ 23 w 46"/>
                <a:gd name="T67" fmla="*/ 51 h 51"/>
                <a:gd name="T68" fmla="*/ 23 w 46"/>
                <a:gd name="T69" fmla="*/ 51 h 51"/>
                <a:gd name="T70" fmla="*/ 32 w 46"/>
                <a:gd name="T71" fmla="*/ 49 h 51"/>
                <a:gd name="T72" fmla="*/ 37 w 46"/>
                <a:gd name="T73" fmla="*/ 48 h 51"/>
                <a:gd name="T74" fmla="*/ 37 w 46"/>
                <a:gd name="T75" fmla="*/ 48 h 51"/>
                <a:gd name="T76" fmla="*/ 42 w 46"/>
                <a:gd name="T77" fmla="*/ 43 h 51"/>
                <a:gd name="T78" fmla="*/ 46 w 46"/>
                <a:gd name="T79" fmla="*/ 36 h 51"/>
                <a:gd name="T80" fmla="*/ 37 w 46"/>
                <a:gd name="T81" fmla="*/ 34 h 51"/>
                <a:gd name="T82" fmla="*/ 37 w 46"/>
                <a:gd name="T83" fmla="*/ 34 h 51"/>
                <a:gd name="T84" fmla="*/ 35 w 46"/>
                <a:gd name="T85" fmla="*/ 39 h 51"/>
                <a:gd name="T86" fmla="*/ 32 w 46"/>
                <a:gd name="T87" fmla="*/ 43 h 51"/>
                <a:gd name="T88" fmla="*/ 32 w 46"/>
                <a:gd name="T89" fmla="*/ 43 h 51"/>
                <a:gd name="T90" fmla="*/ 13 w 46"/>
                <a:gd name="T91" fmla="*/ 10 h 51"/>
                <a:gd name="T92" fmla="*/ 13 w 46"/>
                <a:gd name="T93" fmla="*/ 10 h 51"/>
                <a:gd name="T94" fmla="*/ 18 w 46"/>
                <a:gd name="T95" fmla="*/ 7 h 51"/>
                <a:gd name="T96" fmla="*/ 23 w 46"/>
                <a:gd name="T97" fmla="*/ 7 h 51"/>
                <a:gd name="T98" fmla="*/ 23 w 46"/>
                <a:gd name="T99" fmla="*/ 7 h 51"/>
                <a:gd name="T100" fmla="*/ 29 w 46"/>
                <a:gd name="T101" fmla="*/ 7 h 51"/>
                <a:gd name="T102" fmla="*/ 34 w 46"/>
                <a:gd name="T103" fmla="*/ 12 h 51"/>
                <a:gd name="T104" fmla="*/ 34 w 46"/>
                <a:gd name="T105" fmla="*/ 12 h 51"/>
                <a:gd name="T106" fmla="*/ 35 w 46"/>
                <a:gd name="T107" fmla="*/ 15 h 51"/>
                <a:gd name="T108" fmla="*/ 37 w 46"/>
                <a:gd name="T109" fmla="*/ 20 h 51"/>
                <a:gd name="T110" fmla="*/ 10 w 46"/>
                <a:gd name="T111" fmla="*/ 20 h 51"/>
                <a:gd name="T112" fmla="*/ 10 w 46"/>
                <a:gd name="T113" fmla="*/ 20 h 51"/>
                <a:gd name="T114" fmla="*/ 10 w 46"/>
                <a:gd name="T115" fmla="*/ 15 h 51"/>
                <a:gd name="T116" fmla="*/ 13 w 46"/>
                <a:gd name="T117" fmla="*/ 10 h 51"/>
                <a:gd name="T118" fmla="*/ 13 w 46"/>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51">
                  <a:moveTo>
                    <a:pt x="32" y="43"/>
                  </a:moveTo>
                  <a:lnTo>
                    <a:pt x="32" y="43"/>
                  </a:lnTo>
                  <a:lnTo>
                    <a:pt x="29" y="44"/>
                  </a:lnTo>
                  <a:lnTo>
                    <a:pt x="23" y="44"/>
                  </a:lnTo>
                  <a:lnTo>
                    <a:pt x="23" y="44"/>
                  </a:lnTo>
                  <a:lnTo>
                    <a:pt x="18" y="43"/>
                  </a:lnTo>
                  <a:lnTo>
                    <a:pt x="13" y="39"/>
                  </a:lnTo>
                  <a:lnTo>
                    <a:pt x="13" y="39"/>
                  </a:lnTo>
                  <a:lnTo>
                    <a:pt x="10" y="34"/>
                  </a:lnTo>
                  <a:lnTo>
                    <a:pt x="8" y="27"/>
                  </a:lnTo>
                  <a:lnTo>
                    <a:pt x="46" y="27"/>
                  </a:lnTo>
                  <a:lnTo>
                    <a:pt x="46" y="27"/>
                  </a:lnTo>
                  <a:lnTo>
                    <a:pt x="46" y="25"/>
                  </a:lnTo>
                  <a:lnTo>
                    <a:pt x="46" y="25"/>
                  </a:lnTo>
                  <a:lnTo>
                    <a:pt x="44" y="14"/>
                  </a:lnTo>
                  <a:lnTo>
                    <a:pt x="42" y="10"/>
                  </a:lnTo>
                  <a:lnTo>
                    <a:pt x="39" y="7"/>
                  </a:lnTo>
                  <a:lnTo>
                    <a:pt x="39" y="7"/>
                  </a:lnTo>
                  <a:lnTo>
                    <a:pt x="32" y="2"/>
                  </a:lnTo>
                  <a:lnTo>
                    <a:pt x="23" y="0"/>
                  </a:lnTo>
                  <a:lnTo>
                    <a:pt x="23" y="0"/>
                  </a:lnTo>
                  <a:lnTo>
                    <a:pt x="13" y="2"/>
                  </a:lnTo>
                  <a:lnTo>
                    <a:pt x="6" y="7"/>
                  </a:lnTo>
                  <a:lnTo>
                    <a:pt x="6" y="7"/>
                  </a:lnTo>
                  <a:lnTo>
                    <a:pt x="3" y="10"/>
                  </a:lnTo>
                  <a:lnTo>
                    <a:pt x="1" y="15"/>
                  </a:lnTo>
                  <a:lnTo>
                    <a:pt x="0" y="25"/>
                  </a:lnTo>
                  <a:lnTo>
                    <a:pt x="0" y="25"/>
                  </a:lnTo>
                  <a:lnTo>
                    <a:pt x="1" y="36"/>
                  </a:lnTo>
                  <a:lnTo>
                    <a:pt x="3" y="41"/>
                  </a:lnTo>
                  <a:lnTo>
                    <a:pt x="6" y="44"/>
                  </a:lnTo>
                  <a:lnTo>
                    <a:pt x="6" y="44"/>
                  </a:lnTo>
                  <a:lnTo>
                    <a:pt x="13" y="49"/>
                  </a:lnTo>
                  <a:lnTo>
                    <a:pt x="23" y="51"/>
                  </a:lnTo>
                  <a:lnTo>
                    <a:pt x="23" y="51"/>
                  </a:lnTo>
                  <a:lnTo>
                    <a:pt x="32" y="49"/>
                  </a:lnTo>
                  <a:lnTo>
                    <a:pt x="37" y="48"/>
                  </a:lnTo>
                  <a:lnTo>
                    <a:pt x="37" y="48"/>
                  </a:lnTo>
                  <a:lnTo>
                    <a:pt x="42" y="43"/>
                  </a:lnTo>
                  <a:lnTo>
                    <a:pt x="46" y="36"/>
                  </a:lnTo>
                  <a:lnTo>
                    <a:pt x="37" y="34"/>
                  </a:lnTo>
                  <a:lnTo>
                    <a:pt x="37" y="34"/>
                  </a:lnTo>
                  <a:lnTo>
                    <a:pt x="35" y="39"/>
                  </a:lnTo>
                  <a:lnTo>
                    <a:pt x="32" y="43"/>
                  </a:lnTo>
                  <a:lnTo>
                    <a:pt x="32" y="43"/>
                  </a:lnTo>
                  <a:close/>
                  <a:moveTo>
                    <a:pt x="13" y="10"/>
                  </a:moveTo>
                  <a:lnTo>
                    <a:pt x="13" y="10"/>
                  </a:lnTo>
                  <a:lnTo>
                    <a:pt x="18" y="7"/>
                  </a:lnTo>
                  <a:lnTo>
                    <a:pt x="23" y="7"/>
                  </a:lnTo>
                  <a:lnTo>
                    <a:pt x="23" y="7"/>
                  </a:lnTo>
                  <a:lnTo>
                    <a:pt x="29" y="7"/>
                  </a:lnTo>
                  <a:lnTo>
                    <a:pt x="34" y="12"/>
                  </a:lnTo>
                  <a:lnTo>
                    <a:pt x="34" y="12"/>
                  </a:lnTo>
                  <a:lnTo>
                    <a:pt x="35" y="15"/>
                  </a:lnTo>
                  <a:lnTo>
                    <a:pt x="37" y="20"/>
                  </a:lnTo>
                  <a:lnTo>
                    <a:pt x="10" y="20"/>
                  </a:lnTo>
                  <a:lnTo>
                    <a:pt x="10" y="20"/>
                  </a:lnTo>
                  <a:lnTo>
                    <a:pt x="10" y="15"/>
                  </a:lnTo>
                  <a:lnTo>
                    <a:pt x="13" y="10"/>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 name="Freeform 827">
              <a:extLst>
                <a:ext uri="{FF2B5EF4-FFF2-40B4-BE49-F238E27FC236}">
                  <a16:creationId xmlns:a16="http://schemas.microsoft.com/office/drawing/2014/main" id="{4DB32325-2310-29EE-C2E1-AB80B4302044}"/>
                </a:ext>
              </a:extLst>
            </p:cNvPr>
            <p:cNvSpPr>
              <a:spLocks noEditPoints="1"/>
            </p:cNvSpPr>
            <p:nvPr/>
          </p:nvSpPr>
          <p:spPr bwMode="auto">
            <a:xfrm>
              <a:off x="2217" y="1248"/>
              <a:ext cx="23" cy="26"/>
            </a:xfrm>
            <a:custGeom>
              <a:avLst/>
              <a:gdLst>
                <a:gd name="T0" fmla="*/ 46 w 46"/>
                <a:gd name="T1" fmla="*/ 49 h 51"/>
                <a:gd name="T2" fmla="*/ 45 w 46"/>
                <a:gd name="T3" fmla="*/ 44 h 51"/>
                <a:gd name="T4" fmla="*/ 45 w 46"/>
                <a:gd name="T5" fmla="*/ 29 h 51"/>
                <a:gd name="T6" fmla="*/ 45 w 46"/>
                <a:gd name="T7" fmla="*/ 19 h 51"/>
                <a:gd name="T8" fmla="*/ 43 w 46"/>
                <a:gd name="T9" fmla="*/ 10 h 51"/>
                <a:gd name="T10" fmla="*/ 41 w 46"/>
                <a:gd name="T11" fmla="*/ 5 h 51"/>
                <a:gd name="T12" fmla="*/ 35 w 46"/>
                <a:gd name="T13" fmla="*/ 2 h 51"/>
                <a:gd name="T14" fmla="*/ 24 w 46"/>
                <a:gd name="T15" fmla="*/ 0 h 51"/>
                <a:gd name="T16" fmla="*/ 14 w 46"/>
                <a:gd name="T17" fmla="*/ 2 h 51"/>
                <a:gd name="T18" fmla="*/ 6 w 46"/>
                <a:gd name="T19" fmla="*/ 7 h 51"/>
                <a:gd name="T20" fmla="*/ 4 w 46"/>
                <a:gd name="T21" fmla="*/ 10 h 51"/>
                <a:gd name="T22" fmla="*/ 11 w 46"/>
                <a:gd name="T23" fmla="*/ 15 h 51"/>
                <a:gd name="T24" fmla="*/ 12 w 46"/>
                <a:gd name="T25" fmla="*/ 12 h 51"/>
                <a:gd name="T26" fmla="*/ 16 w 46"/>
                <a:gd name="T27" fmla="*/ 8 h 51"/>
                <a:gd name="T28" fmla="*/ 24 w 46"/>
                <a:gd name="T29" fmla="*/ 7 h 51"/>
                <a:gd name="T30" fmla="*/ 29 w 46"/>
                <a:gd name="T31" fmla="*/ 7 h 51"/>
                <a:gd name="T32" fmla="*/ 33 w 46"/>
                <a:gd name="T33" fmla="*/ 8 h 51"/>
                <a:gd name="T34" fmla="*/ 36 w 46"/>
                <a:gd name="T35" fmla="*/ 17 h 51"/>
                <a:gd name="T36" fmla="*/ 36 w 46"/>
                <a:gd name="T37" fmla="*/ 19 h 51"/>
                <a:gd name="T38" fmla="*/ 21 w 46"/>
                <a:gd name="T39" fmla="*/ 22 h 51"/>
                <a:gd name="T40" fmla="*/ 14 w 46"/>
                <a:gd name="T41" fmla="*/ 22 h 51"/>
                <a:gd name="T42" fmla="*/ 7 w 46"/>
                <a:gd name="T43" fmla="*/ 25 h 51"/>
                <a:gd name="T44" fmla="*/ 2 w 46"/>
                <a:gd name="T45" fmla="*/ 31 h 51"/>
                <a:gd name="T46" fmla="*/ 0 w 46"/>
                <a:gd name="T47" fmla="*/ 37 h 51"/>
                <a:gd name="T48" fmla="*/ 2 w 46"/>
                <a:gd name="T49" fmla="*/ 43 h 51"/>
                <a:gd name="T50" fmla="*/ 6 w 46"/>
                <a:gd name="T51" fmla="*/ 48 h 51"/>
                <a:gd name="T52" fmla="*/ 17 w 46"/>
                <a:gd name="T53" fmla="*/ 51 h 51"/>
                <a:gd name="T54" fmla="*/ 28 w 46"/>
                <a:gd name="T55" fmla="*/ 49 h 51"/>
                <a:gd name="T56" fmla="*/ 36 w 46"/>
                <a:gd name="T57" fmla="*/ 44 h 51"/>
                <a:gd name="T58" fmla="*/ 38 w 46"/>
                <a:gd name="T59" fmla="*/ 49 h 51"/>
                <a:gd name="T60" fmla="*/ 38 w 46"/>
                <a:gd name="T61" fmla="*/ 49 h 51"/>
                <a:gd name="T62" fmla="*/ 36 w 46"/>
                <a:gd name="T63" fmla="*/ 29 h 51"/>
                <a:gd name="T64" fmla="*/ 35 w 46"/>
                <a:gd name="T65" fmla="*/ 36 h 51"/>
                <a:gd name="T66" fmla="*/ 29 w 46"/>
                <a:gd name="T67" fmla="*/ 43 h 51"/>
                <a:gd name="T68" fmla="*/ 24 w 46"/>
                <a:gd name="T69" fmla="*/ 44 h 51"/>
                <a:gd name="T70" fmla="*/ 21 w 46"/>
                <a:gd name="T71" fmla="*/ 44 h 51"/>
                <a:gd name="T72" fmla="*/ 12 w 46"/>
                <a:gd name="T73" fmla="*/ 43 h 51"/>
                <a:gd name="T74" fmla="*/ 11 w 46"/>
                <a:gd name="T75" fmla="*/ 39 h 51"/>
                <a:gd name="T76" fmla="*/ 11 w 46"/>
                <a:gd name="T77" fmla="*/ 37 h 51"/>
                <a:gd name="T78" fmla="*/ 11 w 46"/>
                <a:gd name="T79" fmla="*/ 32 h 51"/>
                <a:gd name="T80" fmla="*/ 14 w 46"/>
                <a:gd name="T81" fmla="*/ 31 h 51"/>
                <a:gd name="T82" fmla="*/ 23 w 46"/>
                <a:gd name="T83" fmla="*/ 29 h 51"/>
                <a:gd name="T84" fmla="*/ 36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8" y="49"/>
                  </a:moveTo>
                  <a:lnTo>
                    <a:pt x="46" y="49"/>
                  </a:lnTo>
                  <a:lnTo>
                    <a:pt x="46" y="49"/>
                  </a:lnTo>
                  <a:lnTo>
                    <a:pt x="45" y="44"/>
                  </a:lnTo>
                  <a:lnTo>
                    <a:pt x="45" y="44"/>
                  </a:lnTo>
                  <a:lnTo>
                    <a:pt x="45" y="29"/>
                  </a:lnTo>
                  <a:lnTo>
                    <a:pt x="45" y="19"/>
                  </a:lnTo>
                  <a:lnTo>
                    <a:pt x="45" y="19"/>
                  </a:lnTo>
                  <a:lnTo>
                    <a:pt x="43" y="10"/>
                  </a:lnTo>
                  <a:lnTo>
                    <a:pt x="43" y="10"/>
                  </a:lnTo>
                  <a:lnTo>
                    <a:pt x="41" y="5"/>
                  </a:lnTo>
                  <a:lnTo>
                    <a:pt x="41" y="5"/>
                  </a:lnTo>
                  <a:lnTo>
                    <a:pt x="35" y="2"/>
                  </a:lnTo>
                  <a:lnTo>
                    <a:pt x="35" y="2"/>
                  </a:lnTo>
                  <a:lnTo>
                    <a:pt x="24" y="0"/>
                  </a:lnTo>
                  <a:lnTo>
                    <a:pt x="24" y="0"/>
                  </a:lnTo>
                  <a:lnTo>
                    <a:pt x="14" y="2"/>
                  </a:lnTo>
                  <a:lnTo>
                    <a:pt x="14" y="2"/>
                  </a:lnTo>
                  <a:lnTo>
                    <a:pt x="9" y="3"/>
                  </a:lnTo>
                  <a:lnTo>
                    <a:pt x="6" y="7"/>
                  </a:lnTo>
                  <a:lnTo>
                    <a:pt x="6" y="7"/>
                  </a:lnTo>
                  <a:lnTo>
                    <a:pt x="4" y="10"/>
                  </a:lnTo>
                  <a:lnTo>
                    <a:pt x="2" y="15"/>
                  </a:lnTo>
                  <a:lnTo>
                    <a:pt x="11" y="15"/>
                  </a:lnTo>
                  <a:lnTo>
                    <a:pt x="11" y="15"/>
                  </a:lnTo>
                  <a:lnTo>
                    <a:pt x="12" y="12"/>
                  </a:lnTo>
                  <a:lnTo>
                    <a:pt x="16" y="8"/>
                  </a:lnTo>
                  <a:lnTo>
                    <a:pt x="16" y="8"/>
                  </a:lnTo>
                  <a:lnTo>
                    <a:pt x="19" y="7"/>
                  </a:lnTo>
                  <a:lnTo>
                    <a:pt x="24" y="7"/>
                  </a:lnTo>
                  <a:lnTo>
                    <a:pt x="24" y="7"/>
                  </a:lnTo>
                  <a:lnTo>
                    <a:pt x="29" y="7"/>
                  </a:lnTo>
                  <a:lnTo>
                    <a:pt x="33" y="8"/>
                  </a:lnTo>
                  <a:lnTo>
                    <a:pt x="33" y="8"/>
                  </a:lnTo>
                  <a:lnTo>
                    <a:pt x="35" y="12"/>
                  </a:lnTo>
                  <a:lnTo>
                    <a:pt x="36" y="17"/>
                  </a:lnTo>
                  <a:lnTo>
                    <a:pt x="36" y="17"/>
                  </a:lnTo>
                  <a:lnTo>
                    <a:pt x="36" y="19"/>
                  </a:lnTo>
                  <a:lnTo>
                    <a:pt x="36" y="19"/>
                  </a:lnTo>
                  <a:lnTo>
                    <a:pt x="21" y="22"/>
                  </a:lnTo>
                  <a:lnTo>
                    <a:pt x="21" y="22"/>
                  </a:lnTo>
                  <a:lnTo>
                    <a:pt x="14" y="22"/>
                  </a:lnTo>
                  <a:lnTo>
                    <a:pt x="14" y="22"/>
                  </a:lnTo>
                  <a:lnTo>
                    <a:pt x="7" y="25"/>
                  </a:lnTo>
                  <a:lnTo>
                    <a:pt x="7" y="25"/>
                  </a:lnTo>
                  <a:lnTo>
                    <a:pt x="2" y="31"/>
                  </a:lnTo>
                  <a:lnTo>
                    <a:pt x="2" y="31"/>
                  </a:lnTo>
                  <a:lnTo>
                    <a:pt x="0" y="37"/>
                  </a:lnTo>
                  <a:lnTo>
                    <a:pt x="0" y="37"/>
                  </a:lnTo>
                  <a:lnTo>
                    <a:pt x="2" y="43"/>
                  </a:lnTo>
                  <a:lnTo>
                    <a:pt x="6" y="48"/>
                  </a:lnTo>
                  <a:lnTo>
                    <a:pt x="6" y="48"/>
                  </a:lnTo>
                  <a:lnTo>
                    <a:pt x="11" y="49"/>
                  </a:lnTo>
                  <a:lnTo>
                    <a:pt x="17" y="51"/>
                  </a:lnTo>
                  <a:lnTo>
                    <a:pt x="17" y="51"/>
                  </a:lnTo>
                  <a:lnTo>
                    <a:pt x="28" y="49"/>
                  </a:lnTo>
                  <a:lnTo>
                    <a:pt x="28" y="49"/>
                  </a:lnTo>
                  <a:lnTo>
                    <a:pt x="36" y="44"/>
                  </a:lnTo>
                  <a:lnTo>
                    <a:pt x="36" y="44"/>
                  </a:lnTo>
                  <a:lnTo>
                    <a:pt x="38" y="49"/>
                  </a:lnTo>
                  <a:lnTo>
                    <a:pt x="38" y="49"/>
                  </a:lnTo>
                  <a:lnTo>
                    <a:pt x="38" y="49"/>
                  </a:lnTo>
                  <a:close/>
                  <a:moveTo>
                    <a:pt x="36" y="29"/>
                  </a:moveTo>
                  <a:lnTo>
                    <a:pt x="36" y="29"/>
                  </a:lnTo>
                  <a:lnTo>
                    <a:pt x="35" y="36"/>
                  </a:lnTo>
                  <a:lnTo>
                    <a:pt x="35" y="36"/>
                  </a:lnTo>
                  <a:lnTo>
                    <a:pt x="33" y="39"/>
                  </a:lnTo>
                  <a:lnTo>
                    <a:pt x="29" y="43"/>
                  </a:lnTo>
                  <a:lnTo>
                    <a:pt x="29" y="43"/>
                  </a:lnTo>
                  <a:lnTo>
                    <a:pt x="24" y="44"/>
                  </a:lnTo>
                  <a:lnTo>
                    <a:pt x="21" y="44"/>
                  </a:lnTo>
                  <a:lnTo>
                    <a:pt x="21" y="44"/>
                  </a:lnTo>
                  <a:lnTo>
                    <a:pt x="16" y="44"/>
                  </a:lnTo>
                  <a:lnTo>
                    <a:pt x="12" y="43"/>
                  </a:lnTo>
                  <a:lnTo>
                    <a:pt x="12" y="43"/>
                  </a:lnTo>
                  <a:lnTo>
                    <a:pt x="11" y="39"/>
                  </a:lnTo>
                  <a:lnTo>
                    <a:pt x="11" y="37"/>
                  </a:lnTo>
                  <a:lnTo>
                    <a:pt x="11" y="37"/>
                  </a:lnTo>
                  <a:lnTo>
                    <a:pt x="11" y="32"/>
                  </a:lnTo>
                  <a:lnTo>
                    <a:pt x="11" y="32"/>
                  </a:lnTo>
                  <a:lnTo>
                    <a:pt x="14" y="31"/>
                  </a:lnTo>
                  <a:lnTo>
                    <a:pt x="14" y="31"/>
                  </a:lnTo>
                  <a:lnTo>
                    <a:pt x="23" y="29"/>
                  </a:lnTo>
                  <a:lnTo>
                    <a:pt x="23" y="29"/>
                  </a:lnTo>
                  <a:lnTo>
                    <a:pt x="36" y="25"/>
                  </a:lnTo>
                  <a:lnTo>
                    <a:pt x="36" y="29"/>
                  </a:lnTo>
                  <a:lnTo>
                    <a:pt x="3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 name="Freeform 828">
              <a:extLst>
                <a:ext uri="{FF2B5EF4-FFF2-40B4-BE49-F238E27FC236}">
                  <a16:creationId xmlns:a16="http://schemas.microsoft.com/office/drawing/2014/main" id="{891AB155-22AE-926C-717F-0B65FB0B4A3E}"/>
                </a:ext>
              </a:extLst>
            </p:cNvPr>
            <p:cNvSpPr>
              <a:spLocks/>
            </p:cNvSpPr>
            <p:nvPr/>
          </p:nvSpPr>
          <p:spPr bwMode="auto">
            <a:xfrm>
              <a:off x="2245" y="1248"/>
              <a:ext cx="20" cy="25"/>
            </a:xfrm>
            <a:custGeom>
              <a:avLst/>
              <a:gdLst>
                <a:gd name="T0" fmla="*/ 8 w 41"/>
                <a:gd name="T1" fmla="*/ 49 h 49"/>
                <a:gd name="T2" fmla="*/ 8 w 41"/>
                <a:gd name="T3" fmla="*/ 22 h 49"/>
                <a:gd name="T4" fmla="*/ 8 w 41"/>
                <a:gd name="T5" fmla="*/ 22 h 49"/>
                <a:gd name="T6" fmla="*/ 10 w 41"/>
                <a:gd name="T7" fmla="*/ 15 h 49"/>
                <a:gd name="T8" fmla="*/ 12 w 41"/>
                <a:gd name="T9" fmla="*/ 10 h 49"/>
                <a:gd name="T10" fmla="*/ 12 w 41"/>
                <a:gd name="T11" fmla="*/ 10 h 49"/>
                <a:gd name="T12" fmla="*/ 17 w 41"/>
                <a:gd name="T13" fmla="*/ 7 h 49"/>
                <a:gd name="T14" fmla="*/ 22 w 41"/>
                <a:gd name="T15" fmla="*/ 7 h 49"/>
                <a:gd name="T16" fmla="*/ 22 w 41"/>
                <a:gd name="T17" fmla="*/ 7 h 49"/>
                <a:gd name="T18" fmla="*/ 27 w 41"/>
                <a:gd name="T19" fmla="*/ 8 h 49"/>
                <a:gd name="T20" fmla="*/ 27 w 41"/>
                <a:gd name="T21" fmla="*/ 8 h 49"/>
                <a:gd name="T22" fmla="*/ 30 w 41"/>
                <a:gd name="T23" fmla="*/ 12 h 49"/>
                <a:gd name="T24" fmla="*/ 30 w 41"/>
                <a:gd name="T25" fmla="*/ 12 h 49"/>
                <a:gd name="T26" fmla="*/ 32 w 41"/>
                <a:gd name="T27" fmla="*/ 20 h 49"/>
                <a:gd name="T28" fmla="*/ 32 w 41"/>
                <a:gd name="T29" fmla="*/ 49 h 49"/>
                <a:gd name="T30" fmla="*/ 41 w 41"/>
                <a:gd name="T31" fmla="*/ 49 h 49"/>
                <a:gd name="T32" fmla="*/ 41 w 41"/>
                <a:gd name="T33" fmla="*/ 19 h 49"/>
                <a:gd name="T34" fmla="*/ 41 w 41"/>
                <a:gd name="T35" fmla="*/ 19 h 49"/>
                <a:gd name="T36" fmla="*/ 41 w 41"/>
                <a:gd name="T37" fmla="*/ 12 h 49"/>
                <a:gd name="T38" fmla="*/ 41 w 41"/>
                <a:gd name="T39" fmla="*/ 12 h 49"/>
                <a:gd name="T40" fmla="*/ 37 w 41"/>
                <a:gd name="T41" fmla="*/ 5 h 49"/>
                <a:gd name="T42" fmla="*/ 37 w 41"/>
                <a:gd name="T43" fmla="*/ 5 h 49"/>
                <a:gd name="T44" fmla="*/ 32 w 41"/>
                <a:gd name="T45" fmla="*/ 2 h 49"/>
                <a:gd name="T46" fmla="*/ 32 w 41"/>
                <a:gd name="T47" fmla="*/ 2 h 49"/>
                <a:gd name="T48" fmla="*/ 24 w 41"/>
                <a:gd name="T49" fmla="*/ 0 h 49"/>
                <a:gd name="T50" fmla="*/ 24 w 41"/>
                <a:gd name="T51" fmla="*/ 0 h 49"/>
                <a:gd name="T52" fmla="*/ 18 w 41"/>
                <a:gd name="T53" fmla="*/ 0 h 49"/>
                <a:gd name="T54" fmla="*/ 15 w 41"/>
                <a:gd name="T55" fmla="*/ 2 h 49"/>
                <a:gd name="T56" fmla="*/ 10 w 41"/>
                <a:gd name="T57" fmla="*/ 3 h 49"/>
                <a:gd name="T58" fmla="*/ 8 w 41"/>
                <a:gd name="T59" fmla="*/ 7 h 49"/>
                <a:gd name="T60" fmla="*/ 8 w 41"/>
                <a:gd name="T61" fmla="*/ 0 h 49"/>
                <a:gd name="T62" fmla="*/ 0 w 41"/>
                <a:gd name="T63" fmla="*/ 0 h 49"/>
                <a:gd name="T64" fmla="*/ 0 w 41"/>
                <a:gd name="T65" fmla="*/ 49 h 49"/>
                <a:gd name="T66" fmla="*/ 8 w 41"/>
                <a:gd name="T67" fmla="*/ 49 h 49"/>
                <a:gd name="T68" fmla="*/ 8 w 41"/>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9">
                  <a:moveTo>
                    <a:pt x="8" y="49"/>
                  </a:moveTo>
                  <a:lnTo>
                    <a:pt x="8" y="22"/>
                  </a:lnTo>
                  <a:lnTo>
                    <a:pt x="8" y="22"/>
                  </a:lnTo>
                  <a:lnTo>
                    <a:pt x="10" y="15"/>
                  </a:lnTo>
                  <a:lnTo>
                    <a:pt x="12" y="10"/>
                  </a:lnTo>
                  <a:lnTo>
                    <a:pt x="12" y="10"/>
                  </a:lnTo>
                  <a:lnTo>
                    <a:pt x="17" y="7"/>
                  </a:lnTo>
                  <a:lnTo>
                    <a:pt x="22" y="7"/>
                  </a:lnTo>
                  <a:lnTo>
                    <a:pt x="22" y="7"/>
                  </a:lnTo>
                  <a:lnTo>
                    <a:pt x="27" y="8"/>
                  </a:lnTo>
                  <a:lnTo>
                    <a:pt x="27" y="8"/>
                  </a:lnTo>
                  <a:lnTo>
                    <a:pt x="30" y="12"/>
                  </a:lnTo>
                  <a:lnTo>
                    <a:pt x="30" y="12"/>
                  </a:lnTo>
                  <a:lnTo>
                    <a:pt x="32" y="20"/>
                  </a:lnTo>
                  <a:lnTo>
                    <a:pt x="32" y="49"/>
                  </a:lnTo>
                  <a:lnTo>
                    <a:pt x="41" y="49"/>
                  </a:lnTo>
                  <a:lnTo>
                    <a:pt x="41" y="19"/>
                  </a:lnTo>
                  <a:lnTo>
                    <a:pt x="41" y="19"/>
                  </a:lnTo>
                  <a:lnTo>
                    <a:pt x="41" y="12"/>
                  </a:lnTo>
                  <a:lnTo>
                    <a:pt x="41" y="12"/>
                  </a:lnTo>
                  <a:lnTo>
                    <a:pt x="37" y="5"/>
                  </a:lnTo>
                  <a:lnTo>
                    <a:pt x="37" y="5"/>
                  </a:lnTo>
                  <a:lnTo>
                    <a:pt x="32" y="2"/>
                  </a:lnTo>
                  <a:lnTo>
                    <a:pt x="32" y="2"/>
                  </a:lnTo>
                  <a:lnTo>
                    <a:pt x="24" y="0"/>
                  </a:lnTo>
                  <a:lnTo>
                    <a:pt x="24" y="0"/>
                  </a:lnTo>
                  <a:lnTo>
                    <a:pt x="18" y="0"/>
                  </a:lnTo>
                  <a:lnTo>
                    <a:pt x="15" y="2"/>
                  </a:lnTo>
                  <a:lnTo>
                    <a:pt x="10" y="3"/>
                  </a:lnTo>
                  <a:lnTo>
                    <a:pt x="8" y="7"/>
                  </a:lnTo>
                  <a:lnTo>
                    <a:pt x="8" y="0"/>
                  </a:lnTo>
                  <a:lnTo>
                    <a:pt x="0" y="0"/>
                  </a:lnTo>
                  <a:lnTo>
                    <a:pt x="0" y="49"/>
                  </a:lnTo>
                  <a:lnTo>
                    <a:pt x="8"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 name="Freeform 829">
              <a:extLst>
                <a:ext uri="{FF2B5EF4-FFF2-40B4-BE49-F238E27FC236}">
                  <a16:creationId xmlns:a16="http://schemas.microsoft.com/office/drawing/2014/main" id="{A1F47769-6D06-3E87-5E47-5EBC8C82C29A}"/>
                </a:ext>
              </a:extLst>
            </p:cNvPr>
            <p:cNvSpPr>
              <a:spLocks/>
            </p:cNvSpPr>
            <p:nvPr/>
          </p:nvSpPr>
          <p:spPr bwMode="auto">
            <a:xfrm>
              <a:off x="2269" y="1239"/>
              <a:ext cx="31" cy="34"/>
            </a:xfrm>
            <a:custGeom>
              <a:avLst/>
              <a:gdLst>
                <a:gd name="T0" fmla="*/ 36 w 63"/>
                <a:gd name="T1" fmla="*/ 68 h 68"/>
                <a:gd name="T2" fmla="*/ 63 w 63"/>
                <a:gd name="T3" fmla="*/ 0 h 68"/>
                <a:gd name="T4" fmla="*/ 53 w 63"/>
                <a:gd name="T5" fmla="*/ 0 h 68"/>
                <a:gd name="T6" fmla="*/ 34 w 63"/>
                <a:gd name="T7" fmla="*/ 50 h 68"/>
                <a:gd name="T8" fmla="*/ 34 w 63"/>
                <a:gd name="T9" fmla="*/ 50 h 68"/>
                <a:gd name="T10" fmla="*/ 31 w 63"/>
                <a:gd name="T11" fmla="*/ 62 h 68"/>
                <a:gd name="T12" fmla="*/ 31 w 63"/>
                <a:gd name="T13" fmla="*/ 62 h 68"/>
                <a:gd name="T14" fmla="*/ 28 w 63"/>
                <a:gd name="T15" fmla="*/ 50 h 68"/>
                <a:gd name="T16" fmla="*/ 11 w 63"/>
                <a:gd name="T17" fmla="*/ 0 h 68"/>
                <a:gd name="T18" fmla="*/ 0 w 63"/>
                <a:gd name="T19" fmla="*/ 0 h 68"/>
                <a:gd name="T20" fmla="*/ 28 w 63"/>
                <a:gd name="T21" fmla="*/ 68 h 68"/>
                <a:gd name="T22" fmla="*/ 36 w 63"/>
                <a:gd name="T23" fmla="*/ 68 h 68"/>
                <a:gd name="T24" fmla="*/ 36 w 63"/>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8">
                  <a:moveTo>
                    <a:pt x="36" y="68"/>
                  </a:moveTo>
                  <a:lnTo>
                    <a:pt x="63" y="0"/>
                  </a:lnTo>
                  <a:lnTo>
                    <a:pt x="53" y="0"/>
                  </a:lnTo>
                  <a:lnTo>
                    <a:pt x="34" y="50"/>
                  </a:lnTo>
                  <a:lnTo>
                    <a:pt x="34" y="50"/>
                  </a:lnTo>
                  <a:lnTo>
                    <a:pt x="31" y="62"/>
                  </a:lnTo>
                  <a:lnTo>
                    <a:pt x="31" y="62"/>
                  </a:lnTo>
                  <a:lnTo>
                    <a:pt x="28" y="50"/>
                  </a:lnTo>
                  <a:lnTo>
                    <a:pt x="11" y="0"/>
                  </a:lnTo>
                  <a:lnTo>
                    <a:pt x="0" y="0"/>
                  </a:lnTo>
                  <a:lnTo>
                    <a:pt x="28" y="68"/>
                  </a:lnTo>
                  <a:lnTo>
                    <a:pt x="36" y="68"/>
                  </a:lnTo>
                  <a:lnTo>
                    <a:pt x="3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 name="Freeform 830">
              <a:extLst>
                <a:ext uri="{FF2B5EF4-FFF2-40B4-BE49-F238E27FC236}">
                  <a16:creationId xmlns:a16="http://schemas.microsoft.com/office/drawing/2014/main" id="{E0B13E02-7FBE-4CE2-93E8-79969CAEA118}"/>
                </a:ext>
              </a:extLst>
            </p:cNvPr>
            <p:cNvSpPr>
              <a:spLocks noEditPoints="1"/>
            </p:cNvSpPr>
            <p:nvPr/>
          </p:nvSpPr>
          <p:spPr bwMode="auto">
            <a:xfrm>
              <a:off x="2300" y="1239"/>
              <a:ext cx="33" cy="34"/>
            </a:xfrm>
            <a:custGeom>
              <a:avLst/>
              <a:gdLst>
                <a:gd name="T0" fmla="*/ 11 w 65"/>
                <a:gd name="T1" fmla="*/ 68 h 68"/>
                <a:gd name="T2" fmla="*/ 17 w 65"/>
                <a:gd name="T3" fmla="*/ 48 h 68"/>
                <a:gd name="T4" fmla="*/ 46 w 65"/>
                <a:gd name="T5" fmla="*/ 48 h 68"/>
                <a:gd name="T6" fmla="*/ 53 w 65"/>
                <a:gd name="T7" fmla="*/ 68 h 68"/>
                <a:gd name="T8" fmla="*/ 65 w 65"/>
                <a:gd name="T9" fmla="*/ 68 h 68"/>
                <a:gd name="T10" fmla="*/ 36 w 65"/>
                <a:gd name="T11" fmla="*/ 0 h 68"/>
                <a:gd name="T12" fmla="*/ 26 w 65"/>
                <a:gd name="T13" fmla="*/ 0 h 68"/>
                <a:gd name="T14" fmla="*/ 0 w 65"/>
                <a:gd name="T15" fmla="*/ 68 h 68"/>
                <a:gd name="T16" fmla="*/ 11 w 65"/>
                <a:gd name="T17" fmla="*/ 68 h 68"/>
                <a:gd name="T18" fmla="*/ 11 w 65"/>
                <a:gd name="T19" fmla="*/ 68 h 68"/>
                <a:gd name="T20" fmla="*/ 28 w 65"/>
                <a:gd name="T21" fmla="*/ 21 h 68"/>
                <a:gd name="T22" fmla="*/ 28 w 65"/>
                <a:gd name="T23" fmla="*/ 21 h 68"/>
                <a:gd name="T24" fmla="*/ 31 w 65"/>
                <a:gd name="T25" fmla="*/ 7 h 68"/>
                <a:gd name="T26" fmla="*/ 31 w 65"/>
                <a:gd name="T27" fmla="*/ 7 h 68"/>
                <a:gd name="T28" fmla="*/ 36 w 65"/>
                <a:gd name="T29" fmla="*/ 22 h 68"/>
                <a:gd name="T30" fmla="*/ 43 w 65"/>
                <a:gd name="T31" fmla="*/ 41 h 68"/>
                <a:gd name="T32" fmla="*/ 21 w 65"/>
                <a:gd name="T33" fmla="*/ 41 h 68"/>
                <a:gd name="T34" fmla="*/ 28 w 65"/>
                <a:gd name="T35" fmla="*/ 21 h 68"/>
                <a:gd name="T36" fmla="*/ 28 w 65"/>
                <a:gd name="T37"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8">
                  <a:moveTo>
                    <a:pt x="11" y="68"/>
                  </a:moveTo>
                  <a:lnTo>
                    <a:pt x="17" y="48"/>
                  </a:lnTo>
                  <a:lnTo>
                    <a:pt x="46" y="48"/>
                  </a:lnTo>
                  <a:lnTo>
                    <a:pt x="53" y="68"/>
                  </a:lnTo>
                  <a:lnTo>
                    <a:pt x="65" y="68"/>
                  </a:lnTo>
                  <a:lnTo>
                    <a:pt x="36" y="0"/>
                  </a:lnTo>
                  <a:lnTo>
                    <a:pt x="26" y="0"/>
                  </a:lnTo>
                  <a:lnTo>
                    <a:pt x="0" y="68"/>
                  </a:lnTo>
                  <a:lnTo>
                    <a:pt x="11" y="68"/>
                  </a:lnTo>
                  <a:lnTo>
                    <a:pt x="11" y="68"/>
                  </a:lnTo>
                  <a:close/>
                  <a:moveTo>
                    <a:pt x="28" y="21"/>
                  </a:moveTo>
                  <a:lnTo>
                    <a:pt x="28" y="21"/>
                  </a:lnTo>
                  <a:lnTo>
                    <a:pt x="31" y="7"/>
                  </a:lnTo>
                  <a:lnTo>
                    <a:pt x="31" y="7"/>
                  </a:lnTo>
                  <a:lnTo>
                    <a:pt x="36" y="22"/>
                  </a:lnTo>
                  <a:lnTo>
                    <a:pt x="43" y="41"/>
                  </a:lnTo>
                  <a:lnTo>
                    <a:pt x="21" y="41"/>
                  </a:lnTo>
                  <a:lnTo>
                    <a:pt x="28" y="21"/>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1" name="Freeform 831">
              <a:extLst>
                <a:ext uri="{FF2B5EF4-FFF2-40B4-BE49-F238E27FC236}">
                  <a16:creationId xmlns:a16="http://schemas.microsoft.com/office/drawing/2014/main" id="{D9F564B4-02C2-B3E1-A2E9-6B6B8331BF67}"/>
                </a:ext>
              </a:extLst>
            </p:cNvPr>
            <p:cNvSpPr>
              <a:spLocks/>
            </p:cNvSpPr>
            <p:nvPr/>
          </p:nvSpPr>
          <p:spPr bwMode="auto">
            <a:xfrm>
              <a:off x="2336" y="1239"/>
              <a:ext cx="23" cy="34"/>
            </a:xfrm>
            <a:custGeom>
              <a:avLst/>
              <a:gdLst>
                <a:gd name="T0" fmla="*/ 8 w 46"/>
                <a:gd name="T1" fmla="*/ 68 h 68"/>
                <a:gd name="T2" fmla="*/ 8 w 46"/>
                <a:gd name="T3" fmla="*/ 38 h 68"/>
                <a:gd name="T4" fmla="*/ 41 w 46"/>
                <a:gd name="T5" fmla="*/ 38 h 68"/>
                <a:gd name="T6" fmla="*/ 41 w 46"/>
                <a:gd name="T7" fmla="*/ 29 h 68"/>
                <a:gd name="T8" fmla="*/ 8 w 46"/>
                <a:gd name="T9" fmla="*/ 29 h 68"/>
                <a:gd name="T10" fmla="*/ 8 w 46"/>
                <a:gd name="T11" fmla="*/ 9 h 68"/>
                <a:gd name="T12" fmla="*/ 46 w 46"/>
                <a:gd name="T13" fmla="*/ 9 h 68"/>
                <a:gd name="T14" fmla="*/ 46 w 46"/>
                <a:gd name="T15" fmla="*/ 0 h 68"/>
                <a:gd name="T16" fmla="*/ 0 w 46"/>
                <a:gd name="T17" fmla="*/ 0 h 68"/>
                <a:gd name="T18" fmla="*/ 0 w 46"/>
                <a:gd name="T19" fmla="*/ 68 h 68"/>
                <a:gd name="T20" fmla="*/ 8 w 46"/>
                <a:gd name="T21" fmla="*/ 68 h 68"/>
                <a:gd name="T22" fmla="*/ 8 w 46"/>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68">
                  <a:moveTo>
                    <a:pt x="8" y="68"/>
                  </a:moveTo>
                  <a:lnTo>
                    <a:pt x="8" y="38"/>
                  </a:lnTo>
                  <a:lnTo>
                    <a:pt x="41" y="38"/>
                  </a:lnTo>
                  <a:lnTo>
                    <a:pt x="41" y="29"/>
                  </a:lnTo>
                  <a:lnTo>
                    <a:pt x="8" y="29"/>
                  </a:lnTo>
                  <a:lnTo>
                    <a:pt x="8" y="9"/>
                  </a:lnTo>
                  <a:lnTo>
                    <a:pt x="46" y="9"/>
                  </a:lnTo>
                  <a:lnTo>
                    <a:pt x="46" y="0"/>
                  </a:lnTo>
                  <a:lnTo>
                    <a:pt x="0" y="0"/>
                  </a:lnTo>
                  <a:lnTo>
                    <a:pt x="0" y="68"/>
                  </a:lnTo>
                  <a:lnTo>
                    <a:pt x="8" y="68"/>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 name="Freeform 832">
              <a:extLst>
                <a:ext uri="{FF2B5EF4-FFF2-40B4-BE49-F238E27FC236}">
                  <a16:creationId xmlns:a16="http://schemas.microsoft.com/office/drawing/2014/main" id="{2287B8B4-175E-BA54-90B6-F680F1A53991}"/>
                </a:ext>
              </a:extLst>
            </p:cNvPr>
            <p:cNvSpPr>
              <a:spLocks noEditPoints="1"/>
            </p:cNvSpPr>
            <p:nvPr/>
          </p:nvSpPr>
          <p:spPr bwMode="auto">
            <a:xfrm>
              <a:off x="2376" y="1242"/>
              <a:ext cx="23" cy="29"/>
            </a:xfrm>
            <a:custGeom>
              <a:avLst/>
              <a:gdLst>
                <a:gd name="T0" fmla="*/ 46 w 46"/>
                <a:gd name="T1" fmla="*/ 19 h 56"/>
                <a:gd name="T2" fmla="*/ 0 w 46"/>
                <a:gd name="T3" fmla="*/ 0 h 56"/>
                <a:gd name="T4" fmla="*/ 0 w 46"/>
                <a:gd name="T5" fmla="*/ 9 h 56"/>
                <a:gd name="T6" fmla="*/ 36 w 46"/>
                <a:gd name="T7" fmla="*/ 22 h 56"/>
                <a:gd name="T8" fmla="*/ 0 w 46"/>
                <a:gd name="T9" fmla="*/ 37 h 56"/>
                <a:gd name="T10" fmla="*/ 0 w 46"/>
                <a:gd name="T11" fmla="*/ 46 h 56"/>
                <a:gd name="T12" fmla="*/ 46 w 46"/>
                <a:gd name="T13" fmla="*/ 26 h 56"/>
                <a:gd name="T14" fmla="*/ 46 w 46"/>
                <a:gd name="T15" fmla="*/ 19 h 56"/>
                <a:gd name="T16" fmla="*/ 46 w 46"/>
                <a:gd name="T17" fmla="*/ 19 h 56"/>
                <a:gd name="T18" fmla="*/ 46 w 46"/>
                <a:gd name="T19" fmla="*/ 49 h 56"/>
                <a:gd name="T20" fmla="*/ 0 w 46"/>
                <a:gd name="T21" fmla="*/ 49 h 56"/>
                <a:gd name="T22" fmla="*/ 0 w 46"/>
                <a:gd name="T23" fmla="*/ 56 h 56"/>
                <a:gd name="T24" fmla="*/ 46 w 46"/>
                <a:gd name="T25" fmla="*/ 56 h 56"/>
                <a:gd name="T26" fmla="*/ 46 w 46"/>
                <a:gd name="T27" fmla="*/ 49 h 56"/>
                <a:gd name="T28" fmla="*/ 46 w 46"/>
                <a:gd name="T2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6">
                  <a:moveTo>
                    <a:pt x="46" y="19"/>
                  </a:moveTo>
                  <a:lnTo>
                    <a:pt x="0" y="0"/>
                  </a:lnTo>
                  <a:lnTo>
                    <a:pt x="0" y="9"/>
                  </a:lnTo>
                  <a:lnTo>
                    <a:pt x="36" y="22"/>
                  </a:lnTo>
                  <a:lnTo>
                    <a:pt x="0" y="37"/>
                  </a:lnTo>
                  <a:lnTo>
                    <a:pt x="0" y="46"/>
                  </a:lnTo>
                  <a:lnTo>
                    <a:pt x="46" y="26"/>
                  </a:lnTo>
                  <a:lnTo>
                    <a:pt x="46" y="19"/>
                  </a:lnTo>
                  <a:lnTo>
                    <a:pt x="46" y="19"/>
                  </a:lnTo>
                  <a:close/>
                  <a:moveTo>
                    <a:pt x="46" y="49"/>
                  </a:moveTo>
                  <a:lnTo>
                    <a:pt x="0" y="49"/>
                  </a:lnTo>
                  <a:lnTo>
                    <a:pt x="0" y="56"/>
                  </a:lnTo>
                  <a:lnTo>
                    <a:pt x="46" y="56"/>
                  </a:lnTo>
                  <a:lnTo>
                    <a:pt x="46" y="49"/>
                  </a:lnTo>
                  <a:lnTo>
                    <a:pt x="4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 name="Freeform 833">
              <a:extLst>
                <a:ext uri="{FF2B5EF4-FFF2-40B4-BE49-F238E27FC236}">
                  <a16:creationId xmlns:a16="http://schemas.microsoft.com/office/drawing/2014/main" id="{7D4A1B86-08CF-5B25-7100-C39537DCB2F8}"/>
                </a:ext>
              </a:extLst>
            </p:cNvPr>
            <p:cNvSpPr>
              <a:spLocks/>
            </p:cNvSpPr>
            <p:nvPr/>
          </p:nvSpPr>
          <p:spPr bwMode="auto">
            <a:xfrm>
              <a:off x="2417" y="1248"/>
              <a:ext cx="34" cy="25"/>
            </a:xfrm>
            <a:custGeom>
              <a:avLst/>
              <a:gdLst>
                <a:gd name="T0" fmla="*/ 8 w 68"/>
                <a:gd name="T1" fmla="*/ 49 h 49"/>
                <a:gd name="T2" fmla="*/ 8 w 68"/>
                <a:gd name="T3" fmla="*/ 24 h 49"/>
                <a:gd name="T4" fmla="*/ 8 w 68"/>
                <a:gd name="T5" fmla="*/ 24 h 49"/>
                <a:gd name="T6" fmla="*/ 10 w 68"/>
                <a:gd name="T7" fmla="*/ 14 h 49"/>
                <a:gd name="T8" fmla="*/ 10 w 68"/>
                <a:gd name="T9" fmla="*/ 14 h 49"/>
                <a:gd name="T10" fmla="*/ 12 w 68"/>
                <a:gd name="T11" fmla="*/ 10 h 49"/>
                <a:gd name="T12" fmla="*/ 13 w 68"/>
                <a:gd name="T13" fmla="*/ 8 h 49"/>
                <a:gd name="T14" fmla="*/ 13 w 68"/>
                <a:gd name="T15" fmla="*/ 8 h 49"/>
                <a:gd name="T16" fmla="*/ 20 w 68"/>
                <a:gd name="T17" fmla="*/ 7 h 49"/>
                <a:gd name="T18" fmla="*/ 20 w 68"/>
                <a:gd name="T19" fmla="*/ 7 h 49"/>
                <a:gd name="T20" fmla="*/ 25 w 68"/>
                <a:gd name="T21" fmla="*/ 7 h 49"/>
                <a:gd name="T22" fmla="*/ 27 w 68"/>
                <a:gd name="T23" fmla="*/ 10 h 49"/>
                <a:gd name="T24" fmla="*/ 27 w 68"/>
                <a:gd name="T25" fmla="*/ 10 h 49"/>
                <a:gd name="T26" fmla="*/ 29 w 68"/>
                <a:gd name="T27" fmla="*/ 14 h 49"/>
                <a:gd name="T28" fmla="*/ 29 w 68"/>
                <a:gd name="T29" fmla="*/ 17 h 49"/>
                <a:gd name="T30" fmla="*/ 29 w 68"/>
                <a:gd name="T31" fmla="*/ 49 h 49"/>
                <a:gd name="T32" fmla="*/ 37 w 68"/>
                <a:gd name="T33" fmla="*/ 49 h 49"/>
                <a:gd name="T34" fmla="*/ 37 w 68"/>
                <a:gd name="T35" fmla="*/ 20 h 49"/>
                <a:gd name="T36" fmla="*/ 37 w 68"/>
                <a:gd name="T37" fmla="*/ 20 h 49"/>
                <a:gd name="T38" fmla="*/ 39 w 68"/>
                <a:gd name="T39" fmla="*/ 15 h 49"/>
                <a:gd name="T40" fmla="*/ 41 w 68"/>
                <a:gd name="T41" fmla="*/ 10 h 49"/>
                <a:gd name="T42" fmla="*/ 41 w 68"/>
                <a:gd name="T43" fmla="*/ 10 h 49"/>
                <a:gd name="T44" fmla="*/ 46 w 68"/>
                <a:gd name="T45" fmla="*/ 7 h 49"/>
                <a:gd name="T46" fmla="*/ 49 w 68"/>
                <a:gd name="T47" fmla="*/ 7 h 49"/>
                <a:gd name="T48" fmla="*/ 49 w 68"/>
                <a:gd name="T49" fmla="*/ 7 h 49"/>
                <a:gd name="T50" fmla="*/ 54 w 68"/>
                <a:gd name="T51" fmla="*/ 8 h 49"/>
                <a:gd name="T52" fmla="*/ 54 w 68"/>
                <a:gd name="T53" fmla="*/ 8 h 49"/>
                <a:gd name="T54" fmla="*/ 58 w 68"/>
                <a:gd name="T55" fmla="*/ 12 h 49"/>
                <a:gd name="T56" fmla="*/ 58 w 68"/>
                <a:gd name="T57" fmla="*/ 12 h 49"/>
                <a:gd name="T58" fmla="*/ 59 w 68"/>
                <a:gd name="T59" fmla="*/ 19 h 49"/>
                <a:gd name="T60" fmla="*/ 59 w 68"/>
                <a:gd name="T61" fmla="*/ 49 h 49"/>
                <a:gd name="T62" fmla="*/ 68 w 68"/>
                <a:gd name="T63" fmla="*/ 49 h 49"/>
                <a:gd name="T64" fmla="*/ 68 w 68"/>
                <a:gd name="T65" fmla="*/ 15 h 49"/>
                <a:gd name="T66" fmla="*/ 68 w 68"/>
                <a:gd name="T67" fmla="*/ 15 h 49"/>
                <a:gd name="T68" fmla="*/ 66 w 68"/>
                <a:gd name="T69" fmla="*/ 8 h 49"/>
                <a:gd name="T70" fmla="*/ 63 w 68"/>
                <a:gd name="T71" fmla="*/ 3 h 49"/>
                <a:gd name="T72" fmla="*/ 63 w 68"/>
                <a:gd name="T73" fmla="*/ 3 h 49"/>
                <a:gd name="T74" fmla="*/ 58 w 68"/>
                <a:gd name="T75" fmla="*/ 0 h 49"/>
                <a:gd name="T76" fmla="*/ 53 w 68"/>
                <a:gd name="T77" fmla="*/ 0 h 49"/>
                <a:gd name="T78" fmla="*/ 53 w 68"/>
                <a:gd name="T79" fmla="*/ 0 h 49"/>
                <a:gd name="T80" fmla="*/ 48 w 68"/>
                <a:gd name="T81" fmla="*/ 0 h 49"/>
                <a:gd name="T82" fmla="*/ 44 w 68"/>
                <a:gd name="T83" fmla="*/ 2 h 49"/>
                <a:gd name="T84" fmla="*/ 39 w 68"/>
                <a:gd name="T85" fmla="*/ 3 h 49"/>
                <a:gd name="T86" fmla="*/ 37 w 68"/>
                <a:gd name="T87" fmla="*/ 8 h 49"/>
                <a:gd name="T88" fmla="*/ 37 w 68"/>
                <a:gd name="T89" fmla="*/ 8 h 49"/>
                <a:gd name="T90" fmla="*/ 34 w 68"/>
                <a:gd name="T91" fmla="*/ 5 h 49"/>
                <a:gd name="T92" fmla="*/ 32 w 68"/>
                <a:gd name="T93" fmla="*/ 2 h 49"/>
                <a:gd name="T94" fmla="*/ 32 w 68"/>
                <a:gd name="T95" fmla="*/ 2 h 49"/>
                <a:gd name="T96" fmla="*/ 27 w 68"/>
                <a:gd name="T97" fmla="*/ 0 h 49"/>
                <a:gd name="T98" fmla="*/ 22 w 68"/>
                <a:gd name="T99" fmla="*/ 0 h 49"/>
                <a:gd name="T100" fmla="*/ 22 w 68"/>
                <a:gd name="T101" fmla="*/ 0 h 49"/>
                <a:gd name="T102" fmla="*/ 19 w 68"/>
                <a:gd name="T103" fmla="*/ 0 h 49"/>
                <a:gd name="T104" fmla="*/ 13 w 68"/>
                <a:gd name="T105" fmla="*/ 2 h 49"/>
                <a:gd name="T106" fmla="*/ 13 w 68"/>
                <a:gd name="T107" fmla="*/ 2 h 49"/>
                <a:gd name="T108" fmla="*/ 10 w 68"/>
                <a:gd name="T109" fmla="*/ 3 h 49"/>
                <a:gd name="T110" fmla="*/ 8 w 68"/>
                <a:gd name="T111" fmla="*/ 7 h 49"/>
                <a:gd name="T112" fmla="*/ 8 w 68"/>
                <a:gd name="T113" fmla="*/ 0 h 49"/>
                <a:gd name="T114" fmla="*/ 0 w 68"/>
                <a:gd name="T115" fmla="*/ 0 h 49"/>
                <a:gd name="T116" fmla="*/ 0 w 68"/>
                <a:gd name="T117" fmla="*/ 49 h 49"/>
                <a:gd name="T118" fmla="*/ 8 w 68"/>
                <a:gd name="T119" fmla="*/ 49 h 49"/>
                <a:gd name="T120" fmla="*/ 8 w 68"/>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49">
                  <a:moveTo>
                    <a:pt x="8" y="49"/>
                  </a:moveTo>
                  <a:lnTo>
                    <a:pt x="8" y="24"/>
                  </a:lnTo>
                  <a:lnTo>
                    <a:pt x="8" y="24"/>
                  </a:lnTo>
                  <a:lnTo>
                    <a:pt x="10" y="14"/>
                  </a:lnTo>
                  <a:lnTo>
                    <a:pt x="10" y="14"/>
                  </a:lnTo>
                  <a:lnTo>
                    <a:pt x="12" y="10"/>
                  </a:lnTo>
                  <a:lnTo>
                    <a:pt x="13" y="8"/>
                  </a:lnTo>
                  <a:lnTo>
                    <a:pt x="13" y="8"/>
                  </a:lnTo>
                  <a:lnTo>
                    <a:pt x="20" y="7"/>
                  </a:lnTo>
                  <a:lnTo>
                    <a:pt x="20" y="7"/>
                  </a:lnTo>
                  <a:lnTo>
                    <a:pt x="25" y="7"/>
                  </a:lnTo>
                  <a:lnTo>
                    <a:pt x="27" y="10"/>
                  </a:lnTo>
                  <a:lnTo>
                    <a:pt x="27" y="10"/>
                  </a:lnTo>
                  <a:lnTo>
                    <a:pt x="29" y="14"/>
                  </a:lnTo>
                  <a:lnTo>
                    <a:pt x="29" y="17"/>
                  </a:lnTo>
                  <a:lnTo>
                    <a:pt x="29" y="49"/>
                  </a:lnTo>
                  <a:lnTo>
                    <a:pt x="37" y="49"/>
                  </a:lnTo>
                  <a:lnTo>
                    <a:pt x="37" y="20"/>
                  </a:lnTo>
                  <a:lnTo>
                    <a:pt x="37" y="20"/>
                  </a:lnTo>
                  <a:lnTo>
                    <a:pt x="39" y="15"/>
                  </a:lnTo>
                  <a:lnTo>
                    <a:pt x="41" y="10"/>
                  </a:lnTo>
                  <a:lnTo>
                    <a:pt x="41" y="10"/>
                  </a:lnTo>
                  <a:lnTo>
                    <a:pt x="46" y="7"/>
                  </a:lnTo>
                  <a:lnTo>
                    <a:pt x="49" y="7"/>
                  </a:lnTo>
                  <a:lnTo>
                    <a:pt x="49" y="7"/>
                  </a:lnTo>
                  <a:lnTo>
                    <a:pt x="54" y="8"/>
                  </a:lnTo>
                  <a:lnTo>
                    <a:pt x="54" y="8"/>
                  </a:lnTo>
                  <a:lnTo>
                    <a:pt x="58" y="12"/>
                  </a:lnTo>
                  <a:lnTo>
                    <a:pt x="58" y="12"/>
                  </a:lnTo>
                  <a:lnTo>
                    <a:pt x="59" y="19"/>
                  </a:lnTo>
                  <a:lnTo>
                    <a:pt x="59" y="49"/>
                  </a:lnTo>
                  <a:lnTo>
                    <a:pt x="68" y="49"/>
                  </a:lnTo>
                  <a:lnTo>
                    <a:pt x="68" y="15"/>
                  </a:lnTo>
                  <a:lnTo>
                    <a:pt x="68" y="15"/>
                  </a:lnTo>
                  <a:lnTo>
                    <a:pt x="66" y="8"/>
                  </a:lnTo>
                  <a:lnTo>
                    <a:pt x="63" y="3"/>
                  </a:lnTo>
                  <a:lnTo>
                    <a:pt x="63" y="3"/>
                  </a:lnTo>
                  <a:lnTo>
                    <a:pt x="58" y="0"/>
                  </a:lnTo>
                  <a:lnTo>
                    <a:pt x="53" y="0"/>
                  </a:lnTo>
                  <a:lnTo>
                    <a:pt x="53" y="0"/>
                  </a:lnTo>
                  <a:lnTo>
                    <a:pt x="48" y="0"/>
                  </a:lnTo>
                  <a:lnTo>
                    <a:pt x="44" y="2"/>
                  </a:lnTo>
                  <a:lnTo>
                    <a:pt x="39" y="3"/>
                  </a:lnTo>
                  <a:lnTo>
                    <a:pt x="37" y="8"/>
                  </a:lnTo>
                  <a:lnTo>
                    <a:pt x="37" y="8"/>
                  </a:lnTo>
                  <a:lnTo>
                    <a:pt x="34" y="5"/>
                  </a:lnTo>
                  <a:lnTo>
                    <a:pt x="32" y="2"/>
                  </a:lnTo>
                  <a:lnTo>
                    <a:pt x="32" y="2"/>
                  </a:lnTo>
                  <a:lnTo>
                    <a:pt x="27" y="0"/>
                  </a:lnTo>
                  <a:lnTo>
                    <a:pt x="22" y="0"/>
                  </a:lnTo>
                  <a:lnTo>
                    <a:pt x="22" y="0"/>
                  </a:lnTo>
                  <a:lnTo>
                    <a:pt x="19" y="0"/>
                  </a:lnTo>
                  <a:lnTo>
                    <a:pt x="13" y="2"/>
                  </a:lnTo>
                  <a:lnTo>
                    <a:pt x="13" y="2"/>
                  </a:lnTo>
                  <a:lnTo>
                    <a:pt x="10" y="3"/>
                  </a:lnTo>
                  <a:lnTo>
                    <a:pt x="8" y="7"/>
                  </a:lnTo>
                  <a:lnTo>
                    <a:pt x="8" y="0"/>
                  </a:lnTo>
                  <a:lnTo>
                    <a:pt x="0" y="0"/>
                  </a:lnTo>
                  <a:lnTo>
                    <a:pt x="0" y="49"/>
                  </a:lnTo>
                  <a:lnTo>
                    <a:pt x="8"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 name="Freeform 834">
              <a:extLst>
                <a:ext uri="{FF2B5EF4-FFF2-40B4-BE49-F238E27FC236}">
                  <a16:creationId xmlns:a16="http://schemas.microsoft.com/office/drawing/2014/main" id="{2BE1142B-B1F9-BD0A-B0B7-CF7824C935A9}"/>
                </a:ext>
              </a:extLst>
            </p:cNvPr>
            <p:cNvSpPr>
              <a:spLocks noEditPoints="1"/>
            </p:cNvSpPr>
            <p:nvPr/>
          </p:nvSpPr>
          <p:spPr bwMode="auto">
            <a:xfrm>
              <a:off x="2455" y="1248"/>
              <a:ext cx="23" cy="26"/>
            </a:xfrm>
            <a:custGeom>
              <a:avLst/>
              <a:gdLst>
                <a:gd name="T0" fmla="*/ 33 w 46"/>
                <a:gd name="T1" fmla="*/ 43 h 51"/>
                <a:gd name="T2" fmla="*/ 33 w 46"/>
                <a:gd name="T3" fmla="*/ 43 h 51"/>
                <a:gd name="T4" fmla="*/ 29 w 46"/>
                <a:gd name="T5" fmla="*/ 44 h 51"/>
                <a:gd name="T6" fmla="*/ 24 w 46"/>
                <a:gd name="T7" fmla="*/ 44 h 51"/>
                <a:gd name="T8" fmla="*/ 24 w 46"/>
                <a:gd name="T9" fmla="*/ 44 h 51"/>
                <a:gd name="T10" fmla="*/ 19 w 46"/>
                <a:gd name="T11" fmla="*/ 43 h 51"/>
                <a:gd name="T12" fmla="*/ 14 w 46"/>
                <a:gd name="T13" fmla="*/ 39 h 51"/>
                <a:gd name="T14" fmla="*/ 14 w 46"/>
                <a:gd name="T15" fmla="*/ 39 h 51"/>
                <a:gd name="T16" fmla="*/ 11 w 46"/>
                <a:gd name="T17" fmla="*/ 34 h 51"/>
                <a:gd name="T18" fmla="*/ 9 w 46"/>
                <a:gd name="T19" fmla="*/ 27 h 51"/>
                <a:gd name="T20" fmla="*/ 46 w 46"/>
                <a:gd name="T21" fmla="*/ 27 h 51"/>
                <a:gd name="T22" fmla="*/ 46 w 46"/>
                <a:gd name="T23" fmla="*/ 27 h 51"/>
                <a:gd name="T24" fmla="*/ 46 w 46"/>
                <a:gd name="T25" fmla="*/ 25 h 51"/>
                <a:gd name="T26" fmla="*/ 46 w 46"/>
                <a:gd name="T27" fmla="*/ 25 h 51"/>
                <a:gd name="T28" fmla="*/ 45 w 46"/>
                <a:gd name="T29" fmla="*/ 14 h 51"/>
                <a:gd name="T30" fmla="*/ 43 w 46"/>
                <a:gd name="T31" fmla="*/ 10 h 51"/>
                <a:gd name="T32" fmla="*/ 40 w 46"/>
                <a:gd name="T33" fmla="*/ 7 h 51"/>
                <a:gd name="T34" fmla="*/ 40 w 46"/>
                <a:gd name="T35" fmla="*/ 7 h 51"/>
                <a:gd name="T36" fmla="*/ 33 w 46"/>
                <a:gd name="T37" fmla="*/ 2 h 51"/>
                <a:gd name="T38" fmla="*/ 24 w 46"/>
                <a:gd name="T39" fmla="*/ 0 h 51"/>
                <a:gd name="T40" fmla="*/ 24 w 46"/>
                <a:gd name="T41" fmla="*/ 0 h 51"/>
                <a:gd name="T42" fmla="*/ 14 w 46"/>
                <a:gd name="T43" fmla="*/ 2 h 51"/>
                <a:gd name="T44" fmla="*/ 7 w 46"/>
                <a:gd name="T45" fmla="*/ 7 h 51"/>
                <a:gd name="T46" fmla="*/ 7 w 46"/>
                <a:gd name="T47" fmla="*/ 7 h 51"/>
                <a:gd name="T48" fmla="*/ 4 w 46"/>
                <a:gd name="T49" fmla="*/ 10 h 51"/>
                <a:gd name="T50" fmla="*/ 2 w 46"/>
                <a:gd name="T51" fmla="*/ 15 h 51"/>
                <a:gd name="T52" fmla="*/ 0 w 46"/>
                <a:gd name="T53" fmla="*/ 25 h 51"/>
                <a:gd name="T54" fmla="*/ 0 w 46"/>
                <a:gd name="T55" fmla="*/ 25 h 51"/>
                <a:gd name="T56" fmla="*/ 2 w 46"/>
                <a:gd name="T57" fmla="*/ 36 h 51"/>
                <a:gd name="T58" fmla="*/ 4 w 46"/>
                <a:gd name="T59" fmla="*/ 41 h 51"/>
                <a:gd name="T60" fmla="*/ 7 w 46"/>
                <a:gd name="T61" fmla="*/ 44 h 51"/>
                <a:gd name="T62" fmla="*/ 7 w 46"/>
                <a:gd name="T63" fmla="*/ 44 h 51"/>
                <a:gd name="T64" fmla="*/ 14 w 46"/>
                <a:gd name="T65" fmla="*/ 49 h 51"/>
                <a:gd name="T66" fmla="*/ 24 w 46"/>
                <a:gd name="T67" fmla="*/ 51 h 51"/>
                <a:gd name="T68" fmla="*/ 24 w 46"/>
                <a:gd name="T69" fmla="*/ 51 h 51"/>
                <a:gd name="T70" fmla="*/ 33 w 46"/>
                <a:gd name="T71" fmla="*/ 49 h 51"/>
                <a:gd name="T72" fmla="*/ 38 w 46"/>
                <a:gd name="T73" fmla="*/ 48 h 51"/>
                <a:gd name="T74" fmla="*/ 38 w 46"/>
                <a:gd name="T75" fmla="*/ 48 h 51"/>
                <a:gd name="T76" fmla="*/ 43 w 46"/>
                <a:gd name="T77" fmla="*/ 43 h 51"/>
                <a:gd name="T78" fmla="*/ 46 w 46"/>
                <a:gd name="T79" fmla="*/ 36 h 51"/>
                <a:gd name="T80" fmla="*/ 38 w 46"/>
                <a:gd name="T81" fmla="*/ 34 h 51"/>
                <a:gd name="T82" fmla="*/ 38 w 46"/>
                <a:gd name="T83" fmla="*/ 34 h 51"/>
                <a:gd name="T84" fmla="*/ 35 w 46"/>
                <a:gd name="T85" fmla="*/ 39 h 51"/>
                <a:gd name="T86" fmla="*/ 33 w 46"/>
                <a:gd name="T87" fmla="*/ 43 h 51"/>
                <a:gd name="T88" fmla="*/ 33 w 46"/>
                <a:gd name="T89" fmla="*/ 43 h 51"/>
                <a:gd name="T90" fmla="*/ 14 w 46"/>
                <a:gd name="T91" fmla="*/ 10 h 51"/>
                <a:gd name="T92" fmla="*/ 14 w 46"/>
                <a:gd name="T93" fmla="*/ 10 h 51"/>
                <a:gd name="T94" fmla="*/ 19 w 46"/>
                <a:gd name="T95" fmla="*/ 7 h 51"/>
                <a:gd name="T96" fmla="*/ 24 w 46"/>
                <a:gd name="T97" fmla="*/ 7 h 51"/>
                <a:gd name="T98" fmla="*/ 24 w 46"/>
                <a:gd name="T99" fmla="*/ 7 h 51"/>
                <a:gd name="T100" fmla="*/ 29 w 46"/>
                <a:gd name="T101" fmla="*/ 7 h 51"/>
                <a:gd name="T102" fmla="*/ 35 w 46"/>
                <a:gd name="T103" fmla="*/ 12 h 51"/>
                <a:gd name="T104" fmla="*/ 35 w 46"/>
                <a:gd name="T105" fmla="*/ 12 h 51"/>
                <a:gd name="T106" fmla="*/ 36 w 46"/>
                <a:gd name="T107" fmla="*/ 15 h 51"/>
                <a:gd name="T108" fmla="*/ 38 w 46"/>
                <a:gd name="T109" fmla="*/ 20 h 51"/>
                <a:gd name="T110" fmla="*/ 11 w 46"/>
                <a:gd name="T111" fmla="*/ 20 h 51"/>
                <a:gd name="T112" fmla="*/ 11 w 46"/>
                <a:gd name="T113" fmla="*/ 20 h 51"/>
                <a:gd name="T114" fmla="*/ 11 w 46"/>
                <a:gd name="T115" fmla="*/ 15 h 51"/>
                <a:gd name="T116" fmla="*/ 14 w 46"/>
                <a:gd name="T117" fmla="*/ 10 h 51"/>
                <a:gd name="T118" fmla="*/ 14 w 46"/>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51">
                  <a:moveTo>
                    <a:pt x="33" y="43"/>
                  </a:moveTo>
                  <a:lnTo>
                    <a:pt x="33" y="43"/>
                  </a:lnTo>
                  <a:lnTo>
                    <a:pt x="29" y="44"/>
                  </a:lnTo>
                  <a:lnTo>
                    <a:pt x="24" y="44"/>
                  </a:lnTo>
                  <a:lnTo>
                    <a:pt x="24" y="44"/>
                  </a:lnTo>
                  <a:lnTo>
                    <a:pt x="19" y="43"/>
                  </a:lnTo>
                  <a:lnTo>
                    <a:pt x="14" y="39"/>
                  </a:lnTo>
                  <a:lnTo>
                    <a:pt x="14" y="39"/>
                  </a:lnTo>
                  <a:lnTo>
                    <a:pt x="11" y="34"/>
                  </a:lnTo>
                  <a:lnTo>
                    <a:pt x="9" y="27"/>
                  </a:lnTo>
                  <a:lnTo>
                    <a:pt x="46" y="27"/>
                  </a:lnTo>
                  <a:lnTo>
                    <a:pt x="46" y="27"/>
                  </a:lnTo>
                  <a:lnTo>
                    <a:pt x="46" y="25"/>
                  </a:lnTo>
                  <a:lnTo>
                    <a:pt x="46" y="25"/>
                  </a:lnTo>
                  <a:lnTo>
                    <a:pt x="45" y="14"/>
                  </a:lnTo>
                  <a:lnTo>
                    <a:pt x="43" y="10"/>
                  </a:lnTo>
                  <a:lnTo>
                    <a:pt x="40" y="7"/>
                  </a:lnTo>
                  <a:lnTo>
                    <a:pt x="40" y="7"/>
                  </a:lnTo>
                  <a:lnTo>
                    <a:pt x="33" y="2"/>
                  </a:lnTo>
                  <a:lnTo>
                    <a:pt x="24" y="0"/>
                  </a:lnTo>
                  <a:lnTo>
                    <a:pt x="24" y="0"/>
                  </a:lnTo>
                  <a:lnTo>
                    <a:pt x="14" y="2"/>
                  </a:lnTo>
                  <a:lnTo>
                    <a:pt x="7" y="7"/>
                  </a:lnTo>
                  <a:lnTo>
                    <a:pt x="7" y="7"/>
                  </a:lnTo>
                  <a:lnTo>
                    <a:pt x="4" y="10"/>
                  </a:lnTo>
                  <a:lnTo>
                    <a:pt x="2" y="15"/>
                  </a:lnTo>
                  <a:lnTo>
                    <a:pt x="0" y="25"/>
                  </a:lnTo>
                  <a:lnTo>
                    <a:pt x="0" y="25"/>
                  </a:lnTo>
                  <a:lnTo>
                    <a:pt x="2" y="36"/>
                  </a:lnTo>
                  <a:lnTo>
                    <a:pt x="4" y="41"/>
                  </a:lnTo>
                  <a:lnTo>
                    <a:pt x="7" y="44"/>
                  </a:lnTo>
                  <a:lnTo>
                    <a:pt x="7" y="44"/>
                  </a:lnTo>
                  <a:lnTo>
                    <a:pt x="14" y="49"/>
                  </a:lnTo>
                  <a:lnTo>
                    <a:pt x="24" y="51"/>
                  </a:lnTo>
                  <a:lnTo>
                    <a:pt x="24" y="51"/>
                  </a:lnTo>
                  <a:lnTo>
                    <a:pt x="33" y="49"/>
                  </a:lnTo>
                  <a:lnTo>
                    <a:pt x="38" y="48"/>
                  </a:lnTo>
                  <a:lnTo>
                    <a:pt x="38" y="48"/>
                  </a:lnTo>
                  <a:lnTo>
                    <a:pt x="43" y="43"/>
                  </a:lnTo>
                  <a:lnTo>
                    <a:pt x="46" y="36"/>
                  </a:lnTo>
                  <a:lnTo>
                    <a:pt x="38" y="34"/>
                  </a:lnTo>
                  <a:lnTo>
                    <a:pt x="38" y="34"/>
                  </a:lnTo>
                  <a:lnTo>
                    <a:pt x="35" y="39"/>
                  </a:lnTo>
                  <a:lnTo>
                    <a:pt x="33" y="43"/>
                  </a:lnTo>
                  <a:lnTo>
                    <a:pt x="33" y="43"/>
                  </a:lnTo>
                  <a:close/>
                  <a:moveTo>
                    <a:pt x="14" y="10"/>
                  </a:moveTo>
                  <a:lnTo>
                    <a:pt x="14" y="10"/>
                  </a:lnTo>
                  <a:lnTo>
                    <a:pt x="19" y="7"/>
                  </a:lnTo>
                  <a:lnTo>
                    <a:pt x="24" y="7"/>
                  </a:lnTo>
                  <a:lnTo>
                    <a:pt x="24" y="7"/>
                  </a:lnTo>
                  <a:lnTo>
                    <a:pt x="29" y="7"/>
                  </a:lnTo>
                  <a:lnTo>
                    <a:pt x="35" y="12"/>
                  </a:lnTo>
                  <a:lnTo>
                    <a:pt x="35" y="12"/>
                  </a:lnTo>
                  <a:lnTo>
                    <a:pt x="36" y="15"/>
                  </a:lnTo>
                  <a:lnTo>
                    <a:pt x="38" y="20"/>
                  </a:lnTo>
                  <a:lnTo>
                    <a:pt x="11" y="20"/>
                  </a:lnTo>
                  <a:lnTo>
                    <a:pt x="11" y="20"/>
                  </a:lnTo>
                  <a:lnTo>
                    <a:pt x="11" y="15"/>
                  </a:lnTo>
                  <a:lnTo>
                    <a:pt x="14" y="10"/>
                  </a:lnTo>
                  <a:lnTo>
                    <a:pt x="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 name="Freeform 835">
              <a:extLst>
                <a:ext uri="{FF2B5EF4-FFF2-40B4-BE49-F238E27FC236}">
                  <a16:creationId xmlns:a16="http://schemas.microsoft.com/office/drawing/2014/main" id="{45BDC1C5-0CA7-5251-2996-57917B3505D8}"/>
                </a:ext>
              </a:extLst>
            </p:cNvPr>
            <p:cNvSpPr>
              <a:spLocks noEditPoints="1"/>
            </p:cNvSpPr>
            <p:nvPr/>
          </p:nvSpPr>
          <p:spPr bwMode="auto">
            <a:xfrm>
              <a:off x="2482" y="1239"/>
              <a:ext cx="21" cy="35"/>
            </a:xfrm>
            <a:custGeom>
              <a:avLst/>
              <a:gdLst>
                <a:gd name="T0" fmla="*/ 43 w 43"/>
                <a:gd name="T1" fmla="*/ 68 h 70"/>
                <a:gd name="T2" fmla="*/ 43 w 43"/>
                <a:gd name="T3" fmla="*/ 0 h 70"/>
                <a:gd name="T4" fmla="*/ 34 w 43"/>
                <a:gd name="T5" fmla="*/ 0 h 70"/>
                <a:gd name="T6" fmla="*/ 34 w 43"/>
                <a:gd name="T7" fmla="*/ 26 h 70"/>
                <a:gd name="T8" fmla="*/ 34 w 43"/>
                <a:gd name="T9" fmla="*/ 26 h 70"/>
                <a:gd name="T10" fmla="*/ 29 w 43"/>
                <a:gd name="T11" fmla="*/ 21 h 70"/>
                <a:gd name="T12" fmla="*/ 29 w 43"/>
                <a:gd name="T13" fmla="*/ 21 h 70"/>
                <a:gd name="T14" fmla="*/ 26 w 43"/>
                <a:gd name="T15" fmla="*/ 19 h 70"/>
                <a:gd name="T16" fmla="*/ 21 w 43"/>
                <a:gd name="T17" fmla="*/ 19 h 70"/>
                <a:gd name="T18" fmla="*/ 21 w 43"/>
                <a:gd name="T19" fmla="*/ 19 h 70"/>
                <a:gd name="T20" fmla="*/ 16 w 43"/>
                <a:gd name="T21" fmla="*/ 19 h 70"/>
                <a:gd name="T22" fmla="*/ 11 w 43"/>
                <a:gd name="T23" fmla="*/ 22 h 70"/>
                <a:gd name="T24" fmla="*/ 11 w 43"/>
                <a:gd name="T25" fmla="*/ 22 h 70"/>
                <a:gd name="T26" fmla="*/ 5 w 43"/>
                <a:gd name="T27" fmla="*/ 26 h 70"/>
                <a:gd name="T28" fmla="*/ 4 w 43"/>
                <a:gd name="T29" fmla="*/ 31 h 70"/>
                <a:gd name="T30" fmla="*/ 4 w 43"/>
                <a:gd name="T31" fmla="*/ 31 h 70"/>
                <a:gd name="T32" fmla="*/ 2 w 43"/>
                <a:gd name="T33" fmla="*/ 38 h 70"/>
                <a:gd name="T34" fmla="*/ 0 w 43"/>
                <a:gd name="T35" fmla="*/ 44 h 70"/>
                <a:gd name="T36" fmla="*/ 0 w 43"/>
                <a:gd name="T37" fmla="*/ 44 h 70"/>
                <a:gd name="T38" fmla="*/ 2 w 43"/>
                <a:gd name="T39" fmla="*/ 51 h 70"/>
                <a:gd name="T40" fmla="*/ 4 w 43"/>
                <a:gd name="T41" fmla="*/ 58 h 70"/>
                <a:gd name="T42" fmla="*/ 4 w 43"/>
                <a:gd name="T43" fmla="*/ 58 h 70"/>
                <a:gd name="T44" fmla="*/ 7 w 43"/>
                <a:gd name="T45" fmla="*/ 63 h 70"/>
                <a:gd name="T46" fmla="*/ 11 w 43"/>
                <a:gd name="T47" fmla="*/ 67 h 70"/>
                <a:gd name="T48" fmla="*/ 11 w 43"/>
                <a:gd name="T49" fmla="*/ 67 h 70"/>
                <a:gd name="T50" fmla="*/ 16 w 43"/>
                <a:gd name="T51" fmla="*/ 70 h 70"/>
                <a:gd name="T52" fmla="*/ 22 w 43"/>
                <a:gd name="T53" fmla="*/ 70 h 70"/>
                <a:gd name="T54" fmla="*/ 22 w 43"/>
                <a:gd name="T55" fmla="*/ 70 h 70"/>
                <a:gd name="T56" fmla="*/ 29 w 43"/>
                <a:gd name="T57" fmla="*/ 68 h 70"/>
                <a:gd name="T58" fmla="*/ 33 w 43"/>
                <a:gd name="T59" fmla="*/ 67 h 70"/>
                <a:gd name="T60" fmla="*/ 36 w 43"/>
                <a:gd name="T61" fmla="*/ 63 h 70"/>
                <a:gd name="T62" fmla="*/ 36 w 43"/>
                <a:gd name="T63" fmla="*/ 68 h 70"/>
                <a:gd name="T64" fmla="*/ 43 w 43"/>
                <a:gd name="T65" fmla="*/ 68 h 70"/>
                <a:gd name="T66" fmla="*/ 43 w 43"/>
                <a:gd name="T67" fmla="*/ 68 h 70"/>
                <a:gd name="T68" fmla="*/ 12 w 43"/>
                <a:gd name="T69" fmla="*/ 29 h 70"/>
                <a:gd name="T70" fmla="*/ 12 w 43"/>
                <a:gd name="T71" fmla="*/ 29 h 70"/>
                <a:gd name="T72" fmla="*/ 17 w 43"/>
                <a:gd name="T73" fmla="*/ 26 h 70"/>
                <a:gd name="T74" fmla="*/ 22 w 43"/>
                <a:gd name="T75" fmla="*/ 26 h 70"/>
                <a:gd name="T76" fmla="*/ 22 w 43"/>
                <a:gd name="T77" fmla="*/ 26 h 70"/>
                <a:gd name="T78" fmla="*/ 28 w 43"/>
                <a:gd name="T79" fmla="*/ 26 h 70"/>
                <a:gd name="T80" fmla="*/ 33 w 43"/>
                <a:gd name="T81" fmla="*/ 29 h 70"/>
                <a:gd name="T82" fmla="*/ 33 w 43"/>
                <a:gd name="T83" fmla="*/ 29 h 70"/>
                <a:gd name="T84" fmla="*/ 34 w 43"/>
                <a:gd name="T85" fmla="*/ 36 h 70"/>
                <a:gd name="T86" fmla="*/ 36 w 43"/>
                <a:gd name="T87" fmla="*/ 44 h 70"/>
                <a:gd name="T88" fmla="*/ 36 w 43"/>
                <a:gd name="T89" fmla="*/ 44 h 70"/>
                <a:gd name="T90" fmla="*/ 34 w 43"/>
                <a:gd name="T91" fmla="*/ 53 h 70"/>
                <a:gd name="T92" fmla="*/ 33 w 43"/>
                <a:gd name="T93" fmla="*/ 58 h 70"/>
                <a:gd name="T94" fmla="*/ 33 w 43"/>
                <a:gd name="T95" fmla="*/ 58 h 70"/>
                <a:gd name="T96" fmla="*/ 28 w 43"/>
                <a:gd name="T97" fmla="*/ 62 h 70"/>
                <a:gd name="T98" fmla="*/ 22 w 43"/>
                <a:gd name="T99" fmla="*/ 63 h 70"/>
                <a:gd name="T100" fmla="*/ 22 w 43"/>
                <a:gd name="T101" fmla="*/ 63 h 70"/>
                <a:gd name="T102" fmla="*/ 17 w 43"/>
                <a:gd name="T103" fmla="*/ 62 h 70"/>
                <a:gd name="T104" fmla="*/ 14 w 43"/>
                <a:gd name="T105" fmla="*/ 58 h 70"/>
                <a:gd name="T106" fmla="*/ 14 w 43"/>
                <a:gd name="T107" fmla="*/ 58 h 70"/>
                <a:gd name="T108" fmla="*/ 11 w 43"/>
                <a:gd name="T109" fmla="*/ 53 h 70"/>
                <a:gd name="T110" fmla="*/ 9 w 43"/>
                <a:gd name="T111" fmla="*/ 44 h 70"/>
                <a:gd name="T112" fmla="*/ 9 w 43"/>
                <a:gd name="T113" fmla="*/ 44 h 70"/>
                <a:gd name="T114" fmla="*/ 11 w 43"/>
                <a:gd name="T115" fmla="*/ 36 h 70"/>
                <a:gd name="T116" fmla="*/ 12 w 43"/>
                <a:gd name="T117" fmla="*/ 29 h 70"/>
                <a:gd name="T118" fmla="*/ 12 w 43"/>
                <a:gd name="T119"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0">
                  <a:moveTo>
                    <a:pt x="43" y="68"/>
                  </a:moveTo>
                  <a:lnTo>
                    <a:pt x="43" y="0"/>
                  </a:lnTo>
                  <a:lnTo>
                    <a:pt x="34" y="0"/>
                  </a:lnTo>
                  <a:lnTo>
                    <a:pt x="34" y="26"/>
                  </a:lnTo>
                  <a:lnTo>
                    <a:pt x="34" y="26"/>
                  </a:lnTo>
                  <a:lnTo>
                    <a:pt x="29" y="21"/>
                  </a:lnTo>
                  <a:lnTo>
                    <a:pt x="29" y="21"/>
                  </a:lnTo>
                  <a:lnTo>
                    <a:pt x="26" y="19"/>
                  </a:lnTo>
                  <a:lnTo>
                    <a:pt x="21" y="19"/>
                  </a:lnTo>
                  <a:lnTo>
                    <a:pt x="21" y="19"/>
                  </a:lnTo>
                  <a:lnTo>
                    <a:pt x="16" y="19"/>
                  </a:lnTo>
                  <a:lnTo>
                    <a:pt x="11" y="22"/>
                  </a:lnTo>
                  <a:lnTo>
                    <a:pt x="11" y="22"/>
                  </a:lnTo>
                  <a:lnTo>
                    <a:pt x="5" y="26"/>
                  </a:lnTo>
                  <a:lnTo>
                    <a:pt x="4" y="31"/>
                  </a:lnTo>
                  <a:lnTo>
                    <a:pt x="4" y="31"/>
                  </a:lnTo>
                  <a:lnTo>
                    <a:pt x="2" y="38"/>
                  </a:lnTo>
                  <a:lnTo>
                    <a:pt x="0" y="44"/>
                  </a:lnTo>
                  <a:lnTo>
                    <a:pt x="0" y="44"/>
                  </a:lnTo>
                  <a:lnTo>
                    <a:pt x="2" y="51"/>
                  </a:lnTo>
                  <a:lnTo>
                    <a:pt x="4" y="58"/>
                  </a:lnTo>
                  <a:lnTo>
                    <a:pt x="4" y="58"/>
                  </a:lnTo>
                  <a:lnTo>
                    <a:pt x="7" y="63"/>
                  </a:lnTo>
                  <a:lnTo>
                    <a:pt x="11" y="67"/>
                  </a:lnTo>
                  <a:lnTo>
                    <a:pt x="11" y="67"/>
                  </a:lnTo>
                  <a:lnTo>
                    <a:pt x="16" y="70"/>
                  </a:lnTo>
                  <a:lnTo>
                    <a:pt x="22" y="70"/>
                  </a:lnTo>
                  <a:lnTo>
                    <a:pt x="22" y="70"/>
                  </a:lnTo>
                  <a:lnTo>
                    <a:pt x="29" y="68"/>
                  </a:lnTo>
                  <a:lnTo>
                    <a:pt x="33" y="67"/>
                  </a:lnTo>
                  <a:lnTo>
                    <a:pt x="36" y="63"/>
                  </a:lnTo>
                  <a:lnTo>
                    <a:pt x="36" y="68"/>
                  </a:lnTo>
                  <a:lnTo>
                    <a:pt x="43" y="68"/>
                  </a:lnTo>
                  <a:lnTo>
                    <a:pt x="43" y="68"/>
                  </a:lnTo>
                  <a:close/>
                  <a:moveTo>
                    <a:pt x="12" y="29"/>
                  </a:moveTo>
                  <a:lnTo>
                    <a:pt x="12" y="29"/>
                  </a:lnTo>
                  <a:lnTo>
                    <a:pt x="17" y="26"/>
                  </a:lnTo>
                  <a:lnTo>
                    <a:pt x="22" y="26"/>
                  </a:lnTo>
                  <a:lnTo>
                    <a:pt x="22" y="26"/>
                  </a:lnTo>
                  <a:lnTo>
                    <a:pt x="28" y="26"/>
                  </a:lnTo>
                  <a:lnTo>
                    <a:pt x="33" y="29"/>
                  </a:lnTo>
                  <a:lnTo>
                    <a:pt x="33" y="29"/>
                  </a:lnTo>
                  <a:lnTo>
                    <a:pt x="34" y="36"/>
                  </a:lnTo>
                  <a:lnTo>
                    <a:pt x="36" y="44"/>
                  </a:lnTo>
                  <a:lnTo>
                    <a:pt x="36" y="44"/>
                  </a:lnTo>
                  <a:lnTo>
                    <a:pt x="34" y="53"/>
                  </a:lnTo>
                  <a:lnTo>
                    <a:pt x="33" y="58"/>
                  </a:lnTo>
                  <a:lnTo>
                    <a:pt x="33" y="58"/>
                  </a:lnTo>
                  <a:lnTo>
                    <a:pt x="28" y="62"/>
                  </a:lnTo>
                  <a:lnTo>
                    <a:pt x="22" y="63"/>
                  </a:lnTo>
                  <a:lnTo>
                    <a:pt x="22" y="63"/>
                  </a:lnTo>
                  <a:lnTo>
                    <a:pt x="17" y="62"/>
                  </a:lnTo>
                  <a:lnTo>
                    <a:pt x="14" y="58"/>
                  </a:lnTo>
                  <a:lnTo>
                    <a:pt x="14" y="58"/>
                  </a:lnTo>
                  <a:lnTo>
                    <a:pt x="11" y="53"/>
                  </a:lnTo>
                  <a:lnTo>
                    <a:pt x="9" y="44"/>
                  </a:lnTo>
                  <a:lnTo>
                    <a:pt x="9" y="44"/>
                  </a:lnTo>
                  <a:lnTo>
                    <a:pt x="11" y="36"/>
                  </a:lnTo>
                  <a:lnTo>
                    <a:pt x="12" y="29"/>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 name="Freeform 836">
              <a:extLst>
                <a:ext uri="{FF2B5EF4-FFF2-40B4-BE49-F238E27FC236}">
                  <a16:creationId xmlns:a16="http://schemas.microsoft.com/office/drawing/2014/main" id="{99E7732A-94AF-3E54-35F5-5EEAB843D122}"/>
                </a:ext>
              </a:extLst>
            </p:cNvPr>
            <p:cNvSpPr>
              <a:spLocks noEditPoints="1"/>
            </p:cNvSpPr>
            <p:nvPr/>
          </p:nvSpPr>
          <p:spPr bwMode="auto">
            <a:xfrm>
              <a:off x="2510" y="1239"/>
              <a:ext cx="4" cy="34"/>
            </a:xfrm>
            <a:custGeom>
              <a:avLst/>
              <a:gdLst>
                <a:gd name="T0" fmla="*/ 8 w 8"/>
                <a:gd name="T1" fmla="*/ 10 h 68"/>
                <a:gd name="T2" fmla="*/ 8 w 8"/>
                <a:gd name="T3" fmla="*/ 0 h 68"/>
                <a:gd name="T4" fmla="*/ 0 w 8"/>
                <a:gd name="T5" fmla="*/ 0 h 68"/>
                <a:gd name="T6" fmla="*/ 0 w 8"/>
                <a:gd name="T7" fmla="*/ 10 h 68"/>
                <a:gd name="T8" fmla="*/ 8 w 8"/>
                <a:gd name="T9" fmla="*/ 10 h 68"/>
                <a:gd name="T10" fmla="*/ 8 w 8"/>
                <a:gd name="T11" fmla="*/ 10 h 68"/>
                <a:gd name="T12" fmla="*/ 8 w 8"/>
                <a:gd name="T13" fmla="*/ 68 h 68"/>
                <a:gd name="T14" fmla="*/ 8 w 8"/>
                <a:gd name="T15" fmla="*/ 19 h 68"/>
                <a:gd name="T16" fmla="*/ 0 w 8"/>
                <a:gd name="T17" fmla="*/ 19 h 68"/>
                <a:gd name="T18" fmla="*/ 0 w 8"/>
                <a:gd name="T19" fmla="*/ 68 h 68"/>
                <a:gd name="T20" fmla="*/ 8 w 8"/>
                <a:gd name="T21" fmla="*/ 68 h 68"/>
                <a:gd name="T22" fmla="*/ 8 w 8"/>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8">
                  <a:moveTo>
                    <a:pt x="8" y="10"/>
                  </a:moveTo>
                  <a:lnTo>
                    <a:pt x="8" y="0"/>
                  </a:lnTo>
                  <a:lnTo>
                    <a:pt x="0" y="0"/>
                  </a:lnTo>
                  <a:lnTo>
                    <a:pt x="0" y="10"/>
                  </a:lnTo>
                  <a:lnTo>
                    <a:pt x="8" y="10"/>
                  </a:lnTo>
                  <a:lnTo>
                    <a:pt x="8" y="10"/>
                  </a:lnTo>
                  <a:close/>
                  <a:moveTo>
                    <a:pt x="8" y="68"/>
                  </a:moveTo>
                  <a:lnTo>
                    <a:pt x="8" y="19"/>
                  </a:lnTo>
                  <a:lnTo>
                    <a:pt x="0" y="19"/>
                  </a:lnTo>
                  <a:lnTo>
                    <a:pt x="0" y="68"/>
                  </a:lnTo>
                  <a:lnTo>
                    <a:pt x="8" y="68"/>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 name="Freeform 837">
              <a:extLst>
                <a:ext uri="{FF2B5EF4-FFF2-40B4-BE49-F238E27FC236}">
                  <a16:creationId xmlns:a16="http://schemas.microsoft.com/office/drawing/2014/main" id="{5AA36CAC-A7DD-9EE7-1B8B-03AD321DD708}"/>
                </a:ext>
              </a:extLst>
            </p:cNvPr>
            <p:cNvSpPr>
              <a:spLocks noEditPoints="1"/>
            </p:cNvSpPr>
            <p:nvPr/>
          </p:nvSpPr>
          <p:spPr bwMode="auto">
            <a:xfrm>
              <a:off x="2519" y="1248"/>
              <a:ext cx="23" cy="26"/>
            </a:xfrm>
            <a:custGeom>
              <a:avLst/>
              <a:gdLst>
                <a:gd name="T0" fmla="*/ 46 w 46"/>
                <a:gd name="T1" fmla="*/ 49 h 51"/>
                <a:gd name="T2" fmla="*/ 43 w 46"/>
                <a:gd name="T3" fmla="*/ 44 h 51"/>
                <a:gd name="T4" fmla="*/ 43 w 46"/>
                <a:gd name="T5" fmla="*/ 29 h 51"/>
                <a:gd name="T6" fmla="*/ 43 w 46"/>
                <a:gd name="T7" fmla="*/ 19 h 51"/>
                <a:gd name="T8" fmla="*/ 43 w 46"/>
                <a:gd name="T9" fmla="*/ 10 h 51"/>
                <a:gd name="T10" fmla="*/ 39 w 46"/>
                <a:gd name="T11" fmla="*/ 5 h 51"/>
                <a:gd name="T12" fmla="*/ 34 w 46"/>
                <a:gd name="T13" fmla="*/ 2 h 51"/>
                <a:gd name="T14" fmla="*/ 24 w 46"/>
                <a:gd name="T15" fmla="*/ 0 h 51"/>
                <a:gd name="T16" fmla="*/ 12 w 46"/>
                <a:gd name="T17" fmla="*/ 2 h 51"/>
                <a:gd name="T18" fmla="*/ 5 w 46"/>
                <a:gd name="T19" fmla="*/ 7 h 51"/>
                <a:gd name="T20" fmla="*/ 4 w 46"/>
                <a:gd name="T21" fmla="*/ 10 h 51"/>
                <a:gd name="T22" fmla="*/ 10 w 46"/>
                <a:gd name="T23" fmla="*/ 15 h 51"/>
                <a:gd name="T24" fmla="*/ 12 w 46"/>
                <a:gd name="T25" fmla="*/ 12 h 51"/>
                <a:gd name="T26" fmla="*/ 14 w 46"/>
                <a:gd name="T27" fmla="*/ 8 h 51"/>
                <a:gd name="T28" fmla="*/ 22 w 46"/>
                <a:gd name="T29" fmla="*/ 7 h 51"/>
                <a:gd name="T30" fmla="*/ 28 w 46"/>
                <a:gd name="T31" fmla="*/ 7 h 51"/>
                <a:gd name="T32" fmla="*/ 33 w 46"/>
                <a:gd name="T33" fmla="*/ 8 h 51"/>
                <a:gd name="T34" fmla="*/ 34 w 46"/>
                <a:gd name="T35" fmla="*/ 17 h 51"/>
                <a:gd name="T36" fmla="*/ 34 w 46"/>
                <a:gd name="T37" fmla="*/ 19 h 51"/>
                <a:gd name="T38" fmla="*/ 19 w 46"/>
                <a:gd name="T39" fmla="*/ 22 h 51"/>
                <a:gd name="T40" fmla="*/ 12 w 46"/>
                <a:gd name="T41" fmla="*/ 22 h 51"/>
                <a:gd name="T42" fmla="*/ 5 w 46"/>
                <a:gd name="T43" fmla="*/ 25 h 51"/>
                <a:gd name="T44" fmla="*/ 2 w 46"/>
                <a:gd name="T45" fmla="*/ 31 h 51"/>
                <a:gd name="T46" fmla="*/ 0 w 46"/>
                <a:gd name="T47" fmla="*/ 37 h 51"/>
                <a:gd name="T48" fmla="*/ 2 w 46"/>
                <a:gd name="T49" fmla="*/ 43 h 51"/>
                <a:gd name="T50" fmla="*/ 4 w 46"/>
                <a:gd name="T51" fmla="*/ 48 h 51"/>
                <a:gd name="T52" fmla="*/ 17 w 46"/>
                <a:gd name="T53" fmla="*/ 51 h 51"/>
                <a:gd name="T54" fmla="*/ 26 w 46"/>
                <a:gd name="T55" fmla="*/ 49 h 51"/>
                <a:gd name="T56" fmla="*/ 36 w 46"/>
                <a:gd name="T57" fmla="*/ 44 h 51"/>
                <a:gd name="T58" fmla="*/ 36 w 46"/>
                <a:gd name="T59" fmla="*/ 49 h 51"/>
                <a:gd name="T60" fmla="*/ 36 w 46"/>
                <a:gd name="T61" fmla="*/ 49 h 51"/>
                <a:gd name="T62" fmla="*/ 34 w 46"/>
                <a:gd name="T63" fmla="*/ 29 h 51"/>
                <a:gd name="T64" fmla="*/ 33 w 46"/>
                <a:gd name="T65" fmla="*/ 36 h 51"/>
                <a:gd name="T66" fmla="*/ 28 w 46"/>
                <a:gd name="T67" fmla="*/ 43 h 51"/>
                <a:gd name="T68" fmla="*/ 24 w 46"/>
                <a:gd name="T69" fmla="*/ 44 h 51"/>
                <a:gd name="T70" fmla="*/ 19 w 46"/>
                <a:gd name="T71" fmla="*/ 44 h 51"/>
                <a:gd name="T72" fmla="*/ 12 w 46"/>
                <a:gd name="T73" fmla="*/ 43 h 51"/>
                <a:gd name="T74" fmla="*/ 10 w 46"/>
                <a:gd name="T75" fmla="*/ 39 h 51"/>
                <a:gd name="T76" fmla="*/ 9 w 46"/>
                <a:gd name="T77" fmla="*/ 37 h 51"/>
                <a:gd name="T78" fmla="*/ 10 w 46"/>
                <a:gd name="T79" fmla="*/ 32 h 51"/>
                <a:gd name="T80" fmla="*/ 14 w 46"/>
                <a:gd name="T81" fmla="*/ 31 h 51"/>
                <a:gd name="T82" fmla="*/ 21 w 46"/>
                <a:gd name="T83" fmla="*/ 29 h 51"/>
                <a:gd name="T84" fmla="*/ 34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6" y="49"/>
                  </a:moveTo>
                  <a:lnTo>
                    <a:pt x="46" y="49"/>
                  </a:lnTo>
                  <a:lnTo>
                    <a:pt x="46" y="49"/>
                  </a:lnTo>
                  <a:lnTo>
                    <a:pt x="43" y="44"/>
                  </a:lnTo>
                  <a:lnTo>
                    <a:pt x="43" y="44"/>
                  </a:lnTo>
                  <a:lnTo>
                    <a:pt x="43" y="29"/>
                  </a:lnTo>
                  <a:lnTo>
                    <a:pt x="43" y="19"/>
                  </a:lnTo>
                  <a:lnTo>
                    <a:pt x="43" y="19"/>
                  </a:lnTo>
                  <a:lnTo>
                    <a:pt x="43" y="10"/>
                  </a:lnTo>
                  <a:lnTo>
                    <a:pt x="43" y="10"/>
                  </a:lnTo>
                  <a:lnTo>
                    <a:pt x="39" y="5"/>
                  </a:lnTo>
                  <a:lnTo>
                    <a:pt x="39" y="5"/>
                  </a:lnTo>
                  <a:lnTo>
                    <a:pt x="34" y="2"/>
                  </a:lnTo>
                  <a:lnTo>
                    <a:pt x="34" y="2"/>
                  </a:lnTo>
                  <a:lnTo>
                    <a:pt x="24" y="0"/>
                  </a:lnTo>
                  <a:lnTo>
                    <a:pt x="24" y="0"/>
                  </a:lnTo>
                  <a:lnTo>
                    <a:pt x="12" y="2"/>
                  </a:lnTo>
                  <a:lnTo>
                    <a:pt x="12" y="2"/>
                  </a:lnTo>
                  <a:lnTo>
                    <a:pt x="9" y="3"/>
                  </a:lnTo>
                  <a:lnTo>
                    <a:pt x="5" y="7"/>
                  </a:lnTo>
                  <a:lnTo>
                    <a:pt x="5" y="7"/>
                  </a:lnTo>
                  <a:lnTo>
                    <a:pt x="4" y="10"/>
                  </a:lnTo>
                  <a:lnTo>
                    <a:pt x="2" y="15"/>
                  </a:lnTo>
                  <a:lnTo>
                    <a:pt x="10" y="15"/>
                  </a:lnTo>
                  <a:lnTo>
                    <a:pt x="10" y="15"/>
                  </a:lnTo>
                  <a:lnTo>
                    <a:pt x="12" y="12"/>
                  </a:lnTo>
                  <a:lnTo>
                    <a:pt x="14" y="8"/>
                  </a:lnTo>
                  <a:lnTo>
                    <a:pt x="14" y="8"/>
                  </a:lnTo>
                  <a:lnTo>
                    <a:pt x="17" y="7"/>
                  </a:lnTo>
                  <a:lnTo>
                    <a:pt x="22" y="7"/>
                  </a:lnTo>
                  <a:lnTo>
                    <a:pt x="22" y="7"/>
                  </a:lnTo>
                  <a:lnTo>
                    <a:pt x="28" y="7"/>
                  </a:lnTo>
                  <a:lnTo>
                    <a:pt x="33" y="8"/>
                  </a:lnTo>
                  <a:lnTo>
                    <a:pt x="33" y="8"/>
                  </a:lnTo>
                  <a:lnTo>
                    <a:pt x="34" y="12"/>
                  </a:lnTo>
                  <a:lnTo>
                    <a:pt x="34" y="17"/>
                  </a:lnTo>
                  <a:lnTo>
                    <a:pt x="34" y="17"/>
                  </a:lnTo>
                  <a:lnTo>
                    <a:pt x="34" y="19"/>
                  </a:lnTo>
                  <a:lnTo>
                    <a:pt x="34" y="19"/>
                  </a:lnTo>
                  <a:lnTo>
                    <a:pt x="19" y="22"/>
                  </a:lnTo>
                  <a:lnTo>
                    <a:pt x="19" y="22"/>
                  </a:lnTo>
                  <a:lnTo>
                    <a:pt x="12" y="22"/>
                  </a:lnTo>
                  <a:lnTo>
                    <a:pt x="12" y="22"/>
                  </a:lnTo>
                  <a:lnTo>
                    <a:pt x="5" y="25"/>
                  </a:lnTo>
                  <a:lnTo>
                    <a:pt x="5" y="25"/>
                  </a:lnTo>
                  <a:lnTo>
                    <a:pt x="2" y="31"/>
                  </a:lnTo>
                  <a:lnTo>
                    <a:pt x="2" y="31"/>
                  </a:lnTo>
                  <a:lnTo>
                    <a:pt x="0" y="37"/>
                  </a:lnTo>
                  <a:lnTo>
                    <a:pt x="0" y="37"/>
                  </a:lnTo>
                  <a:lnTo>
                    <a:pt x="2" y="43"/>
                  </a:lnTo>
                  <a:lnTo>
                    <a:pt x="4" y="48"/>
                  </a:lnTo>
                  <a:lnTo>
                    <a:pt x="4" y="48"/>
                  </a:lnTo>
                  <a:lnTo>
                    <a:pt x="10" y="49"/>
                  </a:lnTo>
                  <a:lnTo>
                    <a:pt x="17" y="51"/>
                  </a:lnTo>
                  <a:lnTo>
                    <a:pt x="17" y="51"/>
                  </a:lnTo>
                  <a:lnTo>
                    <a:pt x="26" y="49"/>
                  </a:lnTo>
                  <a:lnTo>
                    <a:pt x="26" y="49"/>
                  </a:lnTo>
                  <a:lnTo>
                    <a:pt x="36" y="44"/>
                  </a:lnTo>
                  <a:lnTo>
                    <a:pt x="36" y="44"/>
                  </a:lnTo>
                  <a:lnTo>
                    <a:pt x="36" y="49"/>
                  </a:lnTo>
                  <a:lnTo>
                    <a:pt x="36" y="49"/>
                  </a:lnTo>
                  <a:lnTo>
                    <a:pt x="36" y="49"/>
                  </a:lnTo>
                  <a:close/>
                  <a:moveTo>
                    <a:pt x="34" y="29"/>
                  </a:moveTo>
                  <a:lnTo>
                    <a:pt x="34" y="29"/>
                  </a:lnTo>
                  <a:lnTo>
                    <a:pt x="33" y="36"/>
                  </a:lnTo>
                  <a:lnTo>
                    <a:pt x="33" y="36"/>
                  </a:lnTo>
                  <a:lnTo>
                    <a:pt x="31" y="39"/>
                  </a:lnTo>
                  <a:lnTo>
                    <a:pt x="28" y="43"/>
                  </a:lnTo>
                  <a:lnTo>
                    <a:pt x="28" y="43"/>
                  </a:lnTo>
                  <a:lnTo>
                    <a:pt x="24" y="44"/>
                  </a:lnTo>
                  <a:lnTo>
                    <a:pt x="19" y="44"/>
                  </a:lnTo>
                  <a:lnTo>
                    <a:pt x="19" y="44"/>
                  </a:lnTo>
                  <a:lnTo>
                    <a:pt x="14" y="44"/>
                  </a:lnTo>
                  <a:lnTo>
                    <a:pt x="12" y="43"/>
                  </a:lnTo>
                  <a:lnTo>
                    <a:pt x="12" y="43"/>
                  </a:lnTo>
                  <a:lnTo>
                    <a:pt x="10" y="39"/>
                  </a:lnTo>
                  <a:lnTo>
                    <a:pt x="9" y="37"/>
                  </a:lnTo>
                  <a:lnTo>
                    <a:pt x="9" y="37"/>
                  </a:lnTo>
                  <a:lnTo>
                    <a:pt x="10" y="32"/>
                  </a:lnTo>
                  <a:lnTo>
                    <a:pt x="10" y="32"/>
                  </a:lnTo>
                  <a:lnTo>
                    <a:pt x="14" y="31"/>
                  </a:lnTo>
                  <a:lnTo>
                    <a:pt x="14" y="31"/>
                  </a:lnTo>
                  <a:lnTo>
                    <a:pt x="21" y="29"/>
                  </a:lnTo>
                  <a:lnTo>
                    <a:pt x="21" y="29"/>
                  </a:lnTo>
                  <a:lnTo>
                    <a:pt x="34" y="25"/>
                  </a:lnTo>
                  <a:lnTo>
                    <a:pt x="34" y="29"/>
                  </a:lnTo>
                  <a:lnTo>
                    <a:pt x="3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 name="Freeform 838">
              <a:extLst>
                <a:ext uri="{FF2B5EF4-FFF2-40B4-BE49-F238E27FC236}">
                  <a16:creationId xmlns:a16="http://schemas.microsoft.com/office/drawing/2014/main" id="{7D627B18-FF7B-1DF7-0395-58A8A35DCCEF}"/>
                </a:ext>
              </a:extLst>
            </p:cNvPr>
            <p:cNvSpPr>
              <a:spLocks/>
            </p:cNvSpPr>
            <p:nvPr/>
          </p:nvSpPr>
          <p:spPr bwMode="auto">
            <a:xfrm>
              <a:off x="2547" y="1248"/>
              <a:ext cx="20" cy="25"/>
            </a:xfrm>
            <a:custGeom>
              <a:avLst/>
              <a:gdLst>
                <a:gd name="T0" fmla="*/ 9 w 40"/>
                <a:gd name="T1" fmla="*/ 49 h 49"/>
                <a:gd name="T2" fmla="*/ 9 w 40"/>
                <a:gd name="T3" fmla="*/ 22 h 49"/>
                <a:gd name="T4" fmla="*/ 9 w 40"/>
                <a:gd name="T5" fmla="*/ 22 h 49"/>
                <a:gd name="T6" fmla="*/ 9 w 40"/>
                <a:gd name="T7" fmla="*/ 15 h 49"/>
                <a:gd name="T8" fmla="*/ 12 w 40"/>
                <a:gd name="T9" fmla="*/ 10 h 49"/>
                <a:gd name="T10" fmla="*/ 12 w 40"/>
                <a:gd name="T11" fmla="*/ 10 h 49"/>
                <a:gd name="T12" fmla="*/ 16 w 40"/>
                <a:gd name="T13" fmla="*/ 7 h 49"/>
                <a:gd name="T14" fmla="*/ 21 w 40"/>
                <a:gd name="T15" fmla="*/ 7 h 49"/>
                <a:gd name="T16" fmla="*/ 21 w 40"/>
                <a:gd name="T17" fmla="*/ 7 h 49"/>
                <a:gd name="T18" fmla="*/ 28 w 40"/>
                <a:gd name="T19" fmla="*/ 8 h 49"/>
                <a:gd name="T20" fmla="*/ 28 w 40"/>
                <a:gd name="T21" fmla="*/ 8 h 49"/>
                <a:gd name="T22" fmla="*/ 31 w 40"/>
                <a:gd name="T23" fmla="*/ 12 h 49"/>
                <a:gd name="T24" fmla="*/ 31 w 40"/>
                <a:gd name="T25" fmla="*/ 12 h 49"/>
                <a:gd name="T26" fmla="*/ 31 w 40"/>
                <a:gd name="T27" fmla="*/ 20 h 49"/>
                <a:gd name="T28" fmla="*/ 31 w 40"/>
                <a:gd name="T29" fmla="*/ 49 h 49"/>
                <a:gd name="T30" fmla="*/ 40 w 40"/>
                <a:gd name="T31" fmla="*/ 49 h 49"/>
                <a:gd name="T32" fmla="*/ 40 w 40"/>
                <a:gd name="T33" fmla="*/ 19 h 49"/>
                <a:gd name="T34" fmla="*/ 40 w 40"/>
                <a:gd name="T35" fmla="*/ 19 h 49"/>
                <a:gd name="T36" fmla="*/ 40 w 40"/>
                <a:gd name="T37" fmla="*/ 12 h 49"/>
                <a:gd name="T38" fmla="*/ 40 w 40"/>
                <a:gd name="T39" fmla="*/ 12 h 49"/>
                <a:gd name="T40" fmla="*/ 36 w 40"/>
                <a:gd name="T41" fmla="*/ 5 h 49"/>
                <a:gd name="T42" fmla="*/ 36 w 40"/>
                <a:gd name="T43" fmla="*/ 5 h 49"/>
                <a:gd name="T44" fmla="*/ 31 w 40"/>
                <a:gd name="T45" fmla="*/ 2 h 49"/>
                <a:gd name="T46" fmla="*/ 31 w 40"/>
                <a:gd name="T47" fmla="*/ 2 h 49"/>
                <a:gd name="T48" fmla="*/ 23 w 40"/>
                <a:gd name="T49" fmla="*/ 0 h 49"/>
                <a:gd name="T50" fmla="*/ 23 w 40"/>
                <a:gd name="T51" fmla="*/ 0 h 49"/>
                <a:gd name="T52" fmla="*/ 19 w 40"/>
                <a:gd name="T53" fmla="*/ 0 h 49"/>
                <a:gd name="T54" fmla="*/ 14 w 40"/>
                <a:gd name="T55" fmla="*/ 2 h 49"/>
                <a:gd name="T56" fmla="*/ 11 w 40"/>
                <a:gd name="T57" fmla="*/ 3 h 49"/>
                <a:gd name="T58" fmla="*/ 7 w 40"/>
                <a:gd name="T59" fmla="*/ 7 h 49"/>
                <a:gd name="T60" fmla="*/ 7 w 40"/>
                <a:gd name="T61" fmla="*/ 0 h 49"/>
                <a:gd name="T62" fmla="*/ 0 w 40"/>
                <a:gd name="T63" fmla="*/ 0 h 49"/>
                <a:gd name="T64" fmla="*/ 0 w 40"/>
                <a:gd name="T65" fmla="*/ 49 h 49"/>
                <a:gd name="T66" fmla="*/ 9 w 40"/>
                <a:gd name="T67" fmla="*/ 49 h 49"/>
                <a:gd name="T68" fmla="*/ 9 w 40"/>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9">
                  <a:moveTo>
                    <a:pt x="9" y="49"/>
                  </a:moveTo>
                  <a:lnTo>
                    <a:pt x="9" y="22"/>
                  </a:lnTo>
                  <a:lnTo>
                    <a:pt x="9" y="22"/>
                  </a:lnTo>
                  <a:lnTo>
                    <a:pt x="9" y="15"/>
                  </a:lnTo>
                  <a:lnTo>
                    <a:pt x="12" y="10"/>
                  </a:lnTo>
                  <a:lnTo>
                    <a:pt x="12" y="10"/>
                  </a:lnTo>
                  <a:lnTo>
                    <a:pt x="16" y="7"/>
                  </a:lnTo>
                  <a:lnTo>
                    <a:pt x="21" y="7"/>
                  </a:lnTo>
                  <a:lnTo>
                    <a:pt x="21" y="7"/>
                  </a:lnTo>
                  <a:lnTo>
                    <a:pt x="28" y="8"/>
                  </a:lnTo>
                  <a:lnTo>
                    <a:pt x="28" y="8"/>
                  </a:lnTo>
                  <a:lnTo>
                    <a:pt x="31" y="12"/>
                  </a:lnTo>
                  <a:lnTo>
                    <a:pt x="31" y="12"/>
                  </a:lnTo>
                  <a:lnTo>
                    <a:pt x="31" y="20"/>
                  </a:lnTo>
                  <a:lnTo>
                    <a:pt x="31" y="49"/>
                  </a:lnTo>
                  <a:lnTo>
                    <a:pt x="40" y="49"/>
                  </a:lnTo>
                  <a:lnTo>
                    <a:pt x="40" y="19"/>
                  </a:lnTo>
                  <a:lnTo>
                    <a:pt x="40" y="19"/>
                  </a:lnTo>
                  <a:lnTo>
                    <a:pt x="40" y="12"/>
                  </a:lnTo>
                  <a:lnTo>
                    <a:pt x="40" y="12"/>
                  </a:lnTo>
                  <a:lnTo>
                    <a:pt x="36" y="5"/>
                  </a:lnTo>
                  <a:lnTo>
                    <a:pt x="36" y="5"/>
                  </a:lnTo>
                  <a:lnTo>
                    <a:pt x="31" y="2"/>
                  </a:lnTo>
                  <a:lnTo>
                    <a:pt x="31" y="2"/>
                  </a:lnTo>
                  <a:lnTo>
                    <a:pt x="23" y="0"/>
                  </a:lnTo>
                  <a:lnTo>
                    <a:pt x="23" y="0"/>
                  </a:lnTo>
                  <a:lnTo>
                    <a:pt x="19" y="0"/>
                  </a:lnTo>
                  <a:lnTo>
                    <a:pt x="14" y="2"/>
                  </a:lnTo>
                  <a:lnTo>
                    <a:pt x="11" y="3"/>
                  </a:lnTo>
                  <a:lnTo>
                    <a:pt x="7" y="7"/>
                  </a:lnTo>
                  <a:lnTo>
                    <a:pt x="7" y="0"/>
                  </a:lnTo>
                  <a:lnTo>
                    <a:pt x="0" y="0"/>
                  </a:lnTo>
                  <a:lnTo>
                    <a:pt x="0" y="49"/>
                  </a:lnTo>
                  <a:lnTo>
                    <a:pt x="9" y="49"/>
                  </a:lnTo>
                  <a:lnTo>
                    <a:pt x="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 name="Freeform 839">
              <a:extLst>
                <a:ext uri="{FF2B5EF4-FFF2-40B4-BE49-F238E27FC236}">
                  <a16:creationId xmlns:a16="http://schemas.microsoft.com/office/drawing/2014/main" id="{167F20F7-BF5E-FE1C-D21E-535EAECF86BB}"/>
                </a:ext>
              </a:extLst>
            </p:cNvPr>
            <p:cNvSpPr>
              <a:spLocks/>
            </p:cNvSpPr>
            <p:nvPr/>
          </p:nvSpPr>
          <p:spPr bwMode="auto">
            <a:xfrm>
              <a:off x="2586" y="1239"/>
              <a:ext cx="11" cy="44"/>
            </a:xfrm>
            <a:custGeom>
              <a:avLst/>
              <a:gdLst>
                <a:gd name="T0" fmla="*/ 22 w 22"/>
                <a:gd name="T1" fmla="*/ 89 h 89"/>
                <a:gd name="T2" fmla="*/ 22 w 22"/>
                <a:gd name="T3" fmla="*/ 89 h 89"/>
                <a:gd name="T4" fmla="*/ 17 w 22"/>
                <a:gd name="T5" fmla="*/ 79 h 89"/>
                <a:gd name="T6" fmla="*/ 12 w 22"/>
                <a:gd name="T7" fmla="*/ 67 h 89"/>
                <a:gd name="T8" fmla="*/ 10 w 22"/>
                <a:gd name="T9" fmla="*/ 55 h 89"/>
                <a:gd name="T10" fmla="*/ 8 w 22"/>
                <a:gd name="T11" fmla="*/ 44 h 89"/>
                <a:gd name="T12" fmla="*/ 8 w 22"/>
                <a:gd name="T13" fmla="*/ 44 h 89"/>
                <a:gd name="T14" fmla="*/ 10 w 22"/>
                <a:gd name="T15" fmla="*/ 27 h 89"/>
                <a:gd name="T16" fmla="*/ 10 w 22"/>
                <a:gd name="T17" fmla="*/ 27 h 89"/>
                <a:gd name="T18" fmla="*/ 15 w 22"/>
                <a:gd name="T19" fmla="*/ 14 h 89"/>
                <a:gd name="T20" fmla="*/ 15 w 22"/>
                <a:gd name="T21" fmla="*/ 14 h 89"/>
                <a:gd name="T22" fmla="*/ 22 w 22"/>
                <a:gd name="T23" fmla="*/ 0 h 89"/>
                <a:gd name="T24" fmla="*/ 17 w 22"/>
                <a:gd name="T25" fmla="*/ 0 h 89"/>
                <a:gd name="T26" fmla="*/ 17 w 22"/>
                <a:gd name="T27" fmla="*/ 0 h 89"/>
                <a:gd name="T28" fmla="*/ 8 w 22"/>
                <a:gd name="T29" fmla="*/ 10 h 89"/>
                <a:gd name="T30" fmla="*/ 3 w 22"/>
                <a:gd name="T31" fmla="*/ 22 h 89"/>
                <a:gd name="T32" fmla="*/ 3 w 22"/>
                <a:gd name="T33" fmla="*/ 22 h 89"/>
                <a:gd name="T34" fmla="*/ 2 w 22"/>
                <a:gd name="T35" fmla="*/ 33 h 89"/>
                <a:gd name="T36" fmla="*/ 0 w 22"/>
                <a:gd name="T37" fmla="*/ 44 h 89"/>
                <a:gd name="T38" fmla="*/ 0 w 22"/>
                <a:gd name="T39" fmla="*/ 44 h 89"/>
                <a:gd name="T40" fmla="*/ 2 w 22"/>
                <a:gd name="T41" fmla="*/ 56 h 89"/>
                <a:gd name="T42" fmla="*/ 5 w 22"/>
                <a:gd name="T43" fmla="*/ 68 h 89"/>
                <a:gd name="T44" fmla="*/ 5 w 22"/>
                <a:gd name="T45" fmla="*/ 68 h 89"/>
                <a:gd name="T46" fmla="*/ 10 w 22"/>
                <a:gd name="T47" fmla="*/ 80 h 89"/>
                <a:gd name="T48" fmla="*/ 17 w 22"/>
                <a:gd name="T49" fmla="*/ 89 h 89"/>
                <a:gd name="T50" fmla="*/ 22 w 22"/>
                <a:gd name="T51" fmla="*/ 89 h 89"/>
                <a:gd name="T52" fmla="*/ 22 w 22"/>
                <a:gd name="T5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89">
                  <a:moveTo>
                    <a:pt x="22" y="89"/>
                  </a:moveTo>
                  <a:lnTo>
                    <a:pt x="22" y="89"/>
                  </a:lnTo>
                  <a:lnTo>
                    <a:pt x="17" y="79"/>
                  </a:lnTo>
                  <a:lnTo>
                    <a:pt x="12" y="67"/>
                  </a:lnTo>
                  <a:lnTo>
                    <a:pt x="10" y="55"/>
                  </a:lnTo>
                  <a:lnTo>
                    <a:pt x="8" y="44"/>
                  </a:lnTo>
                  <a:lnTo>
                    <a:pt x="8" y="44"/>
                  </a:lnTo>
                  <a:lnTo>
                    <a:pt x="10" y="27"/>
                  </a:lnTo>
                  <a:lnTo>
                    <a:pt x="10" y="27"/>
                  </a:lnTo>
                  <a:lnTo>
                    <a:pt x="15" y="14"/>
                  </a:lnTo>
                  <a:lnTo>
                    <a:pt x="15" y="14"/>
                  </a:lnTo>
                  <a:lnTo>
                    <a:pt x="22" y="0"/>
                  </a:lnTo>
                  <a:lnTo>
                    <a:pt x="17" y="0"/>
                  </a:lnTo>
                  <a:lnTo>
                    <a:pt x="17" y="0"/>
                  </a:lnTo>
                  <a:lnTo>
                    <a:pt x="8" y="10"/>
                  </a:lnTo>
                  <a:lnTo>
                    <a:pt x="3" y="22"/>
                  </a:lnTo>
                  <a:lnTo>
                    <a:pt x="3" y="22"/>
                  </a:lnTo>
                  <a:lnTo>
                    <a:pt x="2" y="33"/>
                  </a:lnTo>
                  <a:lnTo>
                    <a:pt x="0" y="44"/>
                  </a:lnTo>
                  <a:lnTo>
                    <a:pt x="0" y="44"/>
                  </a:lnTo>
                  <a:lnTo>
                    <a:pt x="2" y="56"/>
                  </a:lnTo>
                  <a:lnTo>
                    <a:pt x="5" y="68"/>
                  </a:lnTo>
                  <a:lnTo>
                    <a:pt x="5" y="68"/>
                  </a:lnTo>
                  <a:lnTo>
                    <a:pt x="10" y="80"/>
                  </a:lnTo>
                  <a:lnTo>
                    <a:pt x="17" y="89"/>
                  </a:lnTo>
                  <a:lnTo>
                    <a:pt x="22" y="89"/>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 name="Freeform 840">
              <a:extLst>
                <a:ext uri="{FF2B5EF4-FFF2-40B4-BE49-F238E27FC236}">
                  <a16:creationId xmlns:a16="http://schemas.microsoft.com/office/drawing/2014/main" id="{738D2201-006A-0531-AC5F-3E16673F8C42}"/>
                </a:ext>
              </a:extLst>
            </p:cNvPr>
            <p:cNvSpPr>
              <a:spLocks/>
            </p:cNvSpPr>
            <p:nvPr/>
          </p:nvSpPr>
          <p:spPr bwMode="auto">
            <a:xfrm>
              <a:off x="2602" y="1240"/>
              <a:ext cx="22" cy="34"/>
            </a:xfrm>
            <a:custGeom>
              <a:avLst/>
              <a:gdLst>
                <a:gd name="T0" fmla="*/ 6 w 44"/>
                <a:gd name="T1" fmla="*/ 63 h 68"/>
                <a:gd name="T2" fmla="*/ 6 w 44"/>
                <a:gd name="T3" fmla="*/ 63 h 68"/>
                <a:gd name="T4" fmla="*/ 13 w 44"/>
                <a:gd name="T5" fmla="*/ 66 h 68"/>
                <a:gd name="T6" fmla="*/ 22 w 44"/>
                <a:gd name="T7" fmla="*/ 68 h 68"/>
                <a:gd name="T8" fmla="*/ 22 w 44"/>
                <a:gd name="T9" fmla="*/ 68 h 68"/>
                <a:gd name="T10" fmla="*/ 27 w 44"/>
                <a:gd name="T11" fmla="*/ 68 h 68"/>
                <a:gd name="T12" fmla="*/ 32 w 44"/>
                <a:gd name="T13" fmla="*/ 66 h 68"/>
                <a:gd name="T14" fmla="*/ 35 w 44"/>
                <a:gd name="T15" fmla="*/ 63 h 68"/>
                <a:gd name="T16" fmla="*/ 39 w 44"/>
                <a:gd name="T17" fmla="*/ 60 h 68"/>
                <a:gd name="T18" fmla="*/ 39 w 44"/>
                <a:gd name="T19" fmla="*/ 60 h 68"/>
                <a:gd name="T20" fmla="*/ 42 w 44"/>
                <a:gd name="T21" fmla="*/ 53 h 68"/>
                <a:gd name="T22" fmla="*/ 44 w 44"/>
                <a:gd name="T23" fmla="*/ 44 h 68"/>
                <a:gd name="T24" fmla="*/ 44 w 44"/>
                <a:gd name="T25" fmla="*/ 44 h 68"/>
                <a:gd name="T26" fmla="*/ 42 w 44"/>
                <a:gd name="T27" fmla="*/ 36 h 68"/>
                <a:gd name="T28" fmla="*/ 39 w 44"/>
                <a:gd name="T29" fmla="*/ 27 h 68"/>
                <a:gd name="T30" fmla="*/ 39 w 44"/>
                <a:gd name="T31" fmla="*/ 27 h 68"/>
                <a:gd name="T32" fmla="*/ 32 w 44"/>
                <a:gd name="T33" fmla="*/ 24 h 68"/>
                <a:gd name="T34" fmla="*/ 23 w 44"/>
                <a:gd name="T35" fmla="*/ 22 h 68"/>
                <a:gd name="T36" fmla="*/ 23 w 44"/>
                <a:gd name="T37" fmla="*/ 22 h 68"/>
                <a:gd name="T38" fmla="*/ 17 w 44"/>
                <a:gd name="T39" fmla="*/ 22 h 68"/>
                <a:gd name="T40" fmla="*/ 10 w 44"/>
                <a:gd name="T41" fmla="*/ 25 h 68"/>
                <a:gd name="T42" fmla="*/ 13 w 44"/>
                <a:gd name="T43" fmla="*/ 7 h 68"/>
                <a:gd name="T44" fmla="*/ 40 w 44"/>
                <a:gd name="T45" fmla="*/ 7 h 68"/>
                <a:gd name="T46" fmla="*/ 40 w 44"/>
                <a:gd name="T47" fmla="*/ 0 h 68"/>
                <a:gd name="T48" fmla="*/ 6 w 44"/>
                <a:gd name="T49" fmla="*/ 0 h 68"/>
                <a:gd name="T50" fmla="*/ 1 w 44"/>
                <a:gd name="T51" fmla="*/ 34 h 68"/>
                <a:gd name="T52" fmla="*/ 8 w 44"/>
                <a:gd name="T53" fmla="*/ 36 h 68"/>
                <a:gd name="T54" fmla="*/ 8 w 44"/>
                <a:gd name="T55" fmla="*/ 36 h 68"/>
                <a:gd name="T56" fmla="*/ 13 w 44"/>
                <a:gd name="T57" fmla="*/ 31 h 68"/>
                <a:gd name="T58" fmla="*/ 13 w 44"/>
                <a:gd name="T59" fmla="*/ 31 h 68"/>
                <a:gd name="T60" fmla="*/ 20 w 44"/>
                <a:gd name="T61" fmla="*/ 29 h 68"/>
                <a:gd name="T62" fmla="*/ 20 w 44"/>
                <a:gd name="T63" fmla="*/ 29 h 68"/>
                <a:gd name="T64" fmla="*/ 27 w 44"/>
                <a:gd name="T65" fmla="*/ 31 h 68"/>
                <a:gd name="T66" fmla="*/ 32 w 44"/>
                <a:gd name="T67" fmla="*/ 34 h 68"/>
                <a:gd name="T68" fmla="*/ 32 w 44"/>
                <a:gd name="T69" fmla="*/ 34 h 68"/>
                <a:gd name="T70" fmla="*/ 34 w 44"/>
                <a:gd name="T71" fmla="*/ 37 h 68"/>
                <a:gd name="T72" fmla="*/ 35 w 44"/>
                <a:gd name="T73" fmla="*/ 44 h 68"/>
                <a:gd name="T74" fmla="*/ 35 w 44"/>
                <a:gd name="T75" fmla="*/ 44 h 68"/>
                <a:gd name="T76" fmla="*/ 34 w 44"/>
                <a:gd name="T77" fmla="*/ 51 h 68"/>
                <a:gd name="T78" fmla="*/ 32 w 44"/>
                <a:gd name="T79" fmla="*/ 56 h 68"/>
                <a:gd name="T80" fmla="*/ 32 w 44"/>
                <a:gd name="T81" fmla="*/ 56 h 68"/>
                <a:gd name="T82" fmla="*/ 27 w 44"/>
                <a:gd name="T83" fmla="*/ 60 h 68"/>
                <a:gd name="T84" fmla="*/ 22 w 44"/>
                <a:gd name="T85" fmla="*/ 61 h 68"/>
                <a:gd name="T86" fmla="*/ 22 w 44"/>
                <a:gd name="T87" fmla="*/ 61 h 68"/>
                <a:gd name="T88" fmla="*/ 17 w 44"/>
                <a:gd name="T89" fmla="*/ 60 h 68"/>
                <a:gd name="T90" fmla="*/ 13 w 44"/>
                <a:gd name="T91" fmla="*/ 58 h 68"/>
                <a:gd name="T92" fmla="*/ 13 w 44"/>
                <a:gd name="T93" fmla="*/ 58 h 68"/>
                <a:gd name="T94" fmla="*/ 10 w 44"/>
                <a:gd name="T95" fmla="*/ 54 h 68"/>
                <a:gd name="T96" fmla="*/ 8 w 44"/>
                <a:gd name="T97" fmla="*/ 48 h 68"/>
                <a:gd name="T98" fmla="*/ 0 w 44"/>
                <a:gd name="T99" fmla="*/ 49 h 68"/>
                <a:gd name="T100" fmla="*/ 0 w 44"/>
                <a:gd name="T101" fmla="*/ 49 h 68"/>
                <a:gd name="T102" fmla="*/ 1 w 44"/>
                <a:gd name="T103" fmla="*/ 56 h 68"/>
                <a:gd name="T104" fmla="*/ 6 w 44"/>
                <a:gd name="T105" fmla="*/ 63 h 68"/>
                <a:gd name="T106" fmla="*/ 6 w 44"/>
                <a:gd name="T10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68">
                  <a:moveTo>
                    <a:pt x="6" y="63"/>
                  </a:moveTo>
                  <a:lnTo>
                    <a:pt x="6" y="63"/>
                  </a:lnTo>
                  <a:lnTo>
                    <a:pt x="13" y="66"/>
                  </a:lnTo>
                  <a:lnTo>
                    <a:pt x="22" y="68"/>
                  </a:lnTo>
                  <a:lnTo>
                    <a:pt x="22" y="68"/>
                  </a:lnTo>
                  <a:lnTo>
                    <a:pt x="27" y="68"/>
                  </a:lnTo>
                  <a:lnTo>
                    <a:pt x="32" y="66"/>
                  </a:lnTo>
                  <a:lnTo>
                    <a:pt x="35" y="63"/>
                  </a:lnTo>
                  <a:lnTo>
                    <a:pt x="39" y="60"/>
                  </a:lnTo>
                  <a:lnTo>
                    <a:pt x="39" y="60"/>
                  </a:lnTo>
                  <a:lnTo>
                    <a:pt x="42" y="53"/>
                  </a:lnTo>
                  <a:lnTo>
                    <a:pt x="44" y="44"/>
                  </a:lnTo>
                  <a:lnTo>
                    <a:pt x="44" y="44"/>
                  </a:lnTo>
                  <a:lnTo>
                    <a:pt x="42" y="36"/>
                  </a:lnTo>
                  <a:lnTo>
                    <a:pt x="39" y="27"/>
                  </a:lnTo>
                  <a:lnTo>
                    <a:pt x="39" y="27"/>
                  </a:lnTo>
                  <a:lnTo>
                    <a:pt x="32" y="24"/>
                  </a:lnTo>
                  <a:lnTo>
                    <a:pt x="23" y="22"/>
                  </a:lnTo>
                  <a:lnTo>
                    <a:pt x="23" y="22"/>
                  </a:lnTo>
                  <a:lnTo>
                    <a:pt x="17" y="22"/>
                  </a:lnTo>
                  <a:lnTo>
                    <a:pt x="10" y="25"/>
                  </a:lnTo>
                  <a:lnTo>
                    <a:pt x="13" y="7"/>
                  </a:lnTo>
                  <a:lnTo>
                    <a:pt x="40" y="7"/>
                  </a:lnTo>
                  <a:lnTo>
                    <a:pt x="40" y="0"/>
                  </a:lnTo>
                  <a:lnTo>
                    <a:pt x="6" y="0"/>
                  </a:lnTo>
                  <a:lnTo>
                    <a:pt x="1" y="34"/>
                  </a:lnTo>
                  <a:lnTo>
                    <a:pt x="8" y="36"/>
                  </a:lnTo>
                  <a:lnTo>
                    <a:pt x="8" y="36"/>
                  </a:lnTo>
                  <a:lnTo>
                    <a:pt x="13" y="31"/>
                  </a:lnTo>
                  <a:lnTo>
                    <a:pt x="13" y="31"/>
                  </a:lnTo>
                  <a:lnTo>
                    <a:pt x="20" y="29"/>
                  </a:lnTo>
                  <a:lnTo>
                    <a:pt x="20" y="29"/>
                  </a:lnTo>
                  <a:lnTo>
                    <a:pt x="27" y="31"/>
                  </a:lnTo>
                  <a:lnTo>
                    <a:pt x="32" y="34"/>
                  </a:lnTo>
                  <a:lnTo>
                    <a:pt x="32" y="34"/>
                  </a:lnTo>
                  <a:lnTo>
                    <a:pt x="34" y="37"/>
                  </a:lnTo>
                  <a:lnTo>
                    <a:pt x="35" y="44"/>
                  </a:lnTo>
                  <a:lnTo>
                    <a:pt x="35" y="44"/>
                  </a:lnTo>
                  <a:lnTo>
                    <a:pt x="34" y="51"/>
                  </a:lnTo>
                  <a:lnTo>
                    <a:pt x="32" y="56"/>
                  </a:lnTo>
                  <a:lnTo>
                    <a:pt x="32" y="56"/>
                  </a:lnTo>
                  <a:lnTo>
                    <a:pt x="27" y="60"/>
                  </a:lnTo>
                  <a:lnTo>
                    <a:pt x="22" y="61"/>
                  </a:lnTo>
                  <a:lnTo>
                    <a:pt x="22" y="61"/>
                  </a:lnTo>
                  <a:lnTo>
                    <a:pt x="17" y="60"/>
                  </a:lnTo>
                  <a:lnTo>
                    <a:pt x="13" y="58"/>
                  </a:lnTo>
                  <a:lnTo>
                    <a:pt x="13" y="58"/>
                  </a:lnTo>
                  <a:lnTo>
                    <a:pt x="10" y="54"/>
                  </a:lnTo>
                  <a:lnTo>
                    <a:pt x="8" y="48"/>
                  </a:lnTo>
                  <a:lnTo>
                    <a:pt x="0" y="49"/>
                  </a:lnTo>
                  <a:lnTo>
                    <a:pt x="0" y="49"/>
                  </a:lnTo>
                  <a:lnTo>
                    <a:pt x="1" y="56"/>
                  </a:lnTo>
                  <a:lnTo>
                    <a:pt x="6" y="63"/>
                  </a:lnTo>
                  <a:lnTo>
                    <a:pt x="6"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 name="Freeform 841">
              <a:extLst>
                <a:ext uri="{FF2B5EF4-FFF2-40B4-BE49-F238E27FC236}">
                  <a16:creationId xmlns:a16="http://schemas.microsoft.com/office/drawing/2014/main" id="{849115D4-4AD3-5FC6-F2A7-00799B9088AE}"/>
                </a:ext>
              </a:extLst>
            </p:cNvPr>
            <p:cNvSpPr>
              <a:spLocks/>
            </p:cNvSpPr>
            <p:nvPr/>
          </p:nvSpPr>
          <p:spPr bwMode="auto">
            <a:xfrm>
              <a:off x="2631" y="1269"/>
              <a:ext cx="4" cy="4"/>
            </a:xfrm>
            <a:custGeom>
              <a:avLst/>
              <a:gdLst>
                <a:gd name="T0" fmla="*/ 9 w 9"/>
                <a:gd name="T1" fmla="*/ 8 h 8"/>
                <a:gd name="T2" fmla="*/ 9 w 9"/>
                <a:gd name="T3" fmla="*/ 0 h 8"/>
                <a:gd name="T4" fmla="*/ 0 w 9"/>
                <a:gd name="T5" fmla="*/ 0 h 8"/>
                <a:gd name="T6" fmla="*/ 0 w 9"/>
                <a:gd name="T7" fmla="*/ 8 h 8"/>
                <a:gd name="T8" fmla="*/ 9 w 9"/>
                <a:gd name="T9" fmla="*/ 8 h 8"/>
                <a:gd name="T10" fmla="*/ 9 w 9"/>
                <a:gd name="T11" fmla="*/ 8 h 8"/>
              </a:gdLst>
              <a:ahLst/>
              <a:cxnLst>
                <a:cxn ang="0">
                  <a:pos x="T0" y="T1"/>
                </a:cxn>
                <a:cxn ang="0">
                  <a:pos x="T2" y="T3"/>
                </a:cxn>
                <a:cxn ang="0">
                  <a:pos x="T4" y="T5"/>
                </a:cxn>
                <a:cxn ang="0">
                  <a:pos x="T6" y="T7"/>
                </a:cxn>
                <a:cxn ang="0">
                  <a:pos x="T8" y="T9"/>
                </a:cxn>
                <a:cxn ang="0">
                  <a:pos x="T10" y="T11"/>
                </a:cxn>
              </a:cxnLst>
              <a:rect l="0" t="0" r="r" b="b"/>
              <a:pathLst>
                <a:path w="9" h="8">
                  <a:moveTo>
                    <a:pt x="9" y="8"/>
                  </a:moveTo>
                  <a:lnTo>
                    <a:pt x="9" y="0"/>
                  </a:lnTo>
                  <a:lnTo>
                    <a:pt x="0" y="0"/>
                  </a:lnTo>
                  <a:lnTo>
                    <a:pt x="0" y="8"/>
                  </a:lnTo>
                  <a:lnTo>
                    <a:pt x="9" y="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 name="Freeform 842">
              <a:extLst>
                <a:ext uri="{FF2B5EF4-FFF2-40B4-BE49-F238E27FC236}">
                  <a16:creationId xmlns:a16="http://schemas.microsoft.com/office/drawing/2014/main" id="{27D3FB58-6E65-6018-8ED9-B6DBE6926E5D}"/>
                </a:ext>
              </a:extLst>
            </p:cNvPr>
            <p:cNvSpPr>
              <a:spLocks noEditPoints="1"/>
            </p:cNvSpPr>
            <p:nvPr/>
          </p:nvSpPr>
          <p:spPr bwMode="auto">
            <a:xfrm>
              <a:off x="2640" y="1239"/>
              <a:ext cx="24" cy="34"/>
            </a:xfrm>
            <a:custGeom>
              <a:avLst/>
              <a:gdLst>
                <a:gd name="T0" fmla="*/ 38 w 48"/>
                <a:gd name="T1" fmla="*/ 68 h 68"/>
                <a:gd name="T2" fmla="*/ 38 w 48"/>
                <a:gd name="T3" fmla="*/ 53 h 68"/>
                <a:gd name="T4" fmla="*/ 48 w 48"/>
                <a:gd name="T5" fmla="*/ 53 h 68"/>
                <a:gd name="T6" fmla="*/ 48 w 48"/>
                <a:gd name="T7" fmla="*/ 44 h 68"/>
                <a:gd name="T8" fmla="*/ 38 w 48"/>
                <a:gd name="T9" fmla="*/ 44 h 68"/>
                <a:gd name="T10" fmla="*/ 38 w 48"/>
                <a:gd name="T11" fmla="*/ 0 h 68"/>
                <a:gd name="T12" fmla="*/ 31 w 48"/>
                <a:gd name="T13" fmla="*/ 0 h 68"/>
                <a:gd name="T14" fmla="*/ 0 w 48"/>
                <a:gd name="T15" fmla="*/ 44 h 68"/>
                <a:gd name="T16" fmla="*/ 0 w 48"/>
                <a:gd name="T17" fmla="*/ 53 h 68"/>
                <a:gd name="T18" fmla="*/ 29 w 48"/>
                <a:gd name="T19" fmla="*/ 53 h 68"/>
                <a:gd name="T20" fmla="*/ 29 w 48"/>
                <a:gd name="T21" fmla="*/ 68 h 68"/>
                <a:gd name="T22" fmla="*/ 38 w 48"/>
                <a:gd name="T23" fmla="*/ 68 h 68"/>
                <a:gd name="T24" fmla="*/ 38 w 48"/>
                <a:gd name="T25" fmla="*/ 68 h 68"/>
                <a:gd name="T26" fmla="*/ 9 w 48"/>
                <a:gd name="T27" fmla="*/ 44 h 68"/>
                <a:gd name="T28" fmla="*/ 29 w 48"/>
                <a:gd name="T29" fmla="*/ 14 h 68"/>
                <a:gd name="T30" fmla="*/ 29 w 48"/>
                <a:gd name="T31" fmla="*/ 44 h 68"/>
                <a:gd name="T32" fmla="*/ 9 w 48"/>
                <a:gd name="T33" fmla="*/ 44 h 68"/>
                <a:gd name="T34" fmla="*/ 9 w 48"/>
                <a:gd name="T35"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8">
                  <a:moveTo>
                    <a:pt x="38" y="68"/>
                  </a:moveTo>
                  <a:lnTo>
                    <a:pt x="38" y="53"/>
                  </a:lnTo>
                  <a:lnTo>
                    <a:pt x="48" y="53"/>
                  </a:lnTo>
                  <a:lnTo>
                    <a:pt x="48" y="44"/>
                  </a:lnTo>
                  <a:lnTo>
                    <a:pt x="38" y="44"/>
                  </a:lnTo>
                  <a:lnTo>
                    <a:pt x="38" y="0"/>
                  </a:lnTo>
                  <a:lnTo>
                    <a:pt x="31" y="0"/>
                  </a:lnTo>
                  <a:lnTo>
                    <a:pt x="0" y="44"/>
                  </a:lnTo>
                  <a:lnTo>
                    <a:pt x="0" y="53"/>
                  </a:lnTo>
                  <a:lnTo>
                    <a:pt x="29" y="53"/>
                  </a:lnTo>
                  <a:lnTo>
                    <a:pt x="29" y="68"/>
                  </a:lnTo>
                  <a:lnTo>
                    <a:pt x="38" y="68"/>
                  </a:lnTo>
                  <a:lnTo>
                    <a:pt x="38" y="68"/>
                  </a:lnTo>
                  <a:close/>
                  <a:moveTo>
                    <a:pt x="9" y="44"/>
                  </a:moveTo>
                  <a:lnTo>
                    <a:pt x="29" y="14"/>
                  </a:lnTo>
                  <a:lnTo>
                    <a:pt x="29" y="44"/>
                  </a:lnTo>
                  <a:lnTo>
                    <a:pt x="9" y="44"/>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 name="Freeform 843">
              <a:extLst>
                <a:ext uri="{FF2B5EF4-FFF2-40B4-BE49-F238E27FC236}">
                  <a16:creationId xmlns:a16="http://schemas.microsoft.com/office/drawing/2014/main" id="{F8D6726C-F800-B11E-58D3-D4960D062DDB}"/>
                </a:ext>
              </a:extLst>
            </p:cNvPr>
            <p:cNvSpPr>
              <a:spLocks noEditPoints="1"/>
            </p:cNvSpPr>
            <p:nvPr/>
          </p:nvSpPr>
          <p:spPr bwMode="auto">
            <a:xfrm>
              <a:off x="2668" y="1239"/>
              <a:ext cx="38" cy="36"/>
            </a:xfrm>
            <a:custGeom>
              <a:avLst/>
              <a:gdLst>
                <a:gd name="T0" fmla="*/ 6 w 75"/>
                <a:gd name="T1" fmla="*/ 31 h 72"/>
                <a:gd name="T2" fmla="*/ 16 w 75"/>
                <a:gd name="T3" fmla="*/ 36 h 72"/>
                <a:gd name="T4" fmla="*/ 21 w 75"/>
                <a:gd name="T5" fmla="*/ 34 h 72"/>
                <a:gd name="T6" fmla="*/ 26 w 75"/>
                <a:gd name="T7" fmla="*/ 31 h 72"/>
                <a:gd name="T8" fmla="*/ 31 w 75"/>
                <a:gd name="T9" fmla="*/ 17 h 72"/>
                <a:gd name="T10" fmla="*/ 29 w 75"/>
                <a:gd name="T11" fmla="*/ 10 h 72"/>
                <a:gd name="T12" fmla="*/ 26 w 75"/>
                <a:gd name="T13" fmla="*/ 4 h 72"/>
                <a:gd name="T14" fmla="*/ 16 w 75"/>
                <a:gd name="T15" fmla="*/ 0 h 72"/>
                <a:gd name="T16" fmla="*/ 9 w 75"/>
                <a:gd name="T17" fmla="*/ 0 h 72"/>
                <a:gd name="T18" fmla="*/ 6 w 75"/>
                <a:gd name="T19" fmla="*/ 5 h 72"/>
                <a:gd name="T20" fmla="*/ 0 w 75"/>
                <a:gd name="T21" fmla="*/ 17 h 72"/>
                <a:gd name="T22" fmla="*/ 2 w 75"/>
                <a:gd name="T23" fmla="*/ 26 h 72"/>
                <a:gd name="T24" fmla="*/ 6 w 75"/>
                <a:gd name="T25" fmla="*/ 31 h 72"/>
                <a:gd name="T26" fmla="*/ 21 w 75"/>
                <a:gd name="T27" fmla="*/ 9 h 72"/>
                <a:gd name="T28" fmla="*/ 23 w 75"/>
                <a:gd name="T29" fmla="*/ 17 h 72"/>
                <a:gd name="T30" fmla="*/ 23 w 75"/>
                <a:gd name="T31" fmla="*/ 24 h 72"/>
                <a:gd name="T32" fmla="*/ 21 w 75"/>
                <a:gd name="T33" fmla="*/ 27 h 72"/>
                <a:gd name="T34" fmla="*/ 16 w 75"/>
                <a:gd name="T35" fmla="*/ 29 h 72"/>
                <a:gd name="T36" fmla="*/ 12 w 75"/>
                <a:gd name="T37" fmla="*/ 29 h 72"/>
                <a:gd name="T38" fmla="*/ 11 w 75"/>
                <a:gd name="T39" fmla="*/ 27 h 72"/>
                <a:gd name="T40" fmla="*/ 9 w 75"/>
                <a:gd name="T41" fmla="*/ 17 h 72"/>
                <a:gd name="T42" fmla="*/ 9 w 75"/>
                <a:gd name="T43" fmla="*/ 12 h 72"/>
                <a:gd name="T44" fmla="*/ 11 w 75"/>
                <a:gd name="T45" fmla="*/ 9 h 72"/>
                <a:gd name="T46" fmla="*/ 16 w 75"/>
                <a:gd name="T47" fmla="*/ 5 h 72"/>
                <a:gd name="T48" fmla="*/ 19 w 75"/>
                <a:gd name="T49" fmla="*/ 5 h 72"/>
                <a:gd name="T50" fmla="*/ 21 w 75"/>
                <a:gd name="T51" fmla="*/ 9 h 72"/>
                <a:gd name="T52" fmla="*/ 60 w 75"/>
                <a:gd name="T53" fmla="*/ 0 h 72"/>
                <a:gd name="T54" fmla="*/ 16 w 75"/>
                <a:gd name="T55" fmla="*/ 72 h 72"/>
                <a:gd name="T56" fmla="*/ 23 w 75"/>
                <a:gd name="T57" fmla="*/ 72 h 72"/>
                <a:gd name="T58" fmla="*/ 50 w 75"/>
                <a:gd name="T59" fmla="*/ 67 h 72"/>
                <a:gd name="T60" fmla="*/ 60 w 75"/>
                <a:gd name="T61" fmla="*/ 72 h 72"/>
                <a:gd name="T62" fmla="*/ 65 w 75"/>
                <a:gd name="T63" fmla="*/ 70 h 72"/>
                <a:gd name="T64" fmla="*/ 70 w 75"/>
                <a:gd name="T65" fmla="*/ 67 h 72"/>
                <a:gd name="T66" fmla="*/ 75 w 75"/>
                <a:gd name="T67" fmla="*/ 53 h 72"/>
                <a:gd name="T68" fmla="*/ 74 w 75"/>
                <a:gd name="T69" fmla="*/ 46 h 72"/>
                <a:gd name="T70" fmla="*/ 70 w 75"/>
                <a:gd name="T71" fmla="*/ 39 h 72"/>
                <a:gd name="T72" fmla="*/ 60 w 75"/>
                <a:gd name="T73" fmla="*/ 36 h 72"/>
                <a:gd name="T74" fmla="*/ 53 w 75"/>
                <a:gd name="T75" fmla="*/ 36 h 72"/>
                <a:gd name="T76" fmla="*/ 50 w 75"/>
                <a:gd name="T77" fmla="*/ 41 h 72"/>
                <a:gd name="T78" fmla="*/ 45 w 75"/>
                <a:gd name="T79" fmla="*/ 53 h 72"/>
                <a:gd name="T80" fmla="*/ 46 w 75"/>
                <a:gd name="T81" fmla="*/ 62 h 72"/>
                <a:gd name="T82" fmla="*/ 50 w 75"/>
                <a:gd name="T83" fmla="*/ 67 h 72"/>
                <a:gd name="T84" fmla="*/ 65 w 75"/>
                <a:gd name="T85" fmla="*/ 44 h 72"/>
                <a:gd name="T86" fmla="*/ 67 w 75"/>
                <a:gd name="T87" fmla="*/ 53 h 72"/>
                <a:gd name="T88" fmla="*/ 67 w 75"/>
                <a:gd name="T89" fmla="*/ 60 h 72"/>
                <a:gd name="T90" fmla="*/ 65 w 75"/>
                <a:gd name="T91" fmla="*/ 63 h 72"/>
                <a:gd name="T92" fmla="*/ 60 w 75"/>
                <a:gd name="T93" fmla="*/ 65 h 72"/>
                <a:gd name="T94" fmla="*/ 57 w 75"/>
                <a:gd name="T95" fmla="*/ 65 h 72"/>
                <a:gd name="T96" fmla="*/ 55 w 75"/>
                <a:gd name="T97" fmla="*/ 63 h 72"/>
                <a:gd name="T98" fmla="*/ 53 w 75"/>
                <a:gd name="T99" fmla="*/ 53 h 72"/>
                <a:gd name="T100" fmla="*/ 53 w 75"/>
                <a:gd name="T101" fmla="*/ 48 h 72"/>
                <a:gd name="T102" fmla="*/ 55 w 75"/>
                <a:gd name="T103" fmla="*/ 44 h 72"/>
                <a:gd name="T104" fmla="*/ 60 w 75"/>
                <a:gd name="T105" fmla="*/ 41 h 72"/>
                <a:gd name="T106" fmla="*/ 63 w 75"/>
                <a:gd name="T107" fmla="*/ 41 h 72"/>
                <a:gd name="T108" fmla="*/ 65 w 75"/>
                <a:gd name="T10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 h="72">
                  <a:moveTo>
                    <a:pt x="6" y="31"/>
                  </a:moveTo>
                  <a:lnTo>
                    <a:pt x="6" y="31"/>
                  </a:lnTo>
                  <a:lnTo>
                    <a:pt x="11" y="34"/>
                  </a:lnTo>
                  <a:lnTo>
                    <a:pt x="16" y="36"/>
                  </a:lnTo>
                  <a:lnTo>
                    <a:pt x="16" y="36"/>
                  </a:lnTo>
                  <a:lnTo>
                    <a:pt x="21" y="34"/>
                  </a:lnTo>
                  <a:lnTo>
                    <a:pt x="26" y="31"/>
                  </a:lnTo>
                  <a:lnTo>
                    <a:pt x="26" y="31"/>
                  </a:lnTo>
                  <a:lnTo>
                    <a:pt x="29" y="26"/>
                  </a:lnTo>
                  <a:lnTo>
                    <a:pt x="31" y="17"/>
                  </a:lnTo>
                  <a:lnTo>
                    <a:pt x="31" y="17"/>
                  </a:lnTo>
                  <a:lnTo>
                    <a:pt x="29" y="10"/>
                  </a:lnTo>
                  <a:lnTo>
                    <a:pt x="26" y="4"/>
                  </a:lnTo>
                  <a:lnTo>
                    <a:pt x="26" y="4"/>
                  </a:lnTo>
                  <a:lnTo>
                    <a:pt x="21" y="0"/>
                  </a:lnTo>
                  <a:lnTo>
                    <a:pt x="16" y="0"/>
                  </a:lnTo>
                  <a:lnTo>
                    <a:pt x="16" y="0"/>
                  </a:lnTo>
                  <a:lnTo>
                    <a:pt x="9" y="0"/>
                  </a:lnTo>
                  <a:lnTo>
                    <a:pt x="6" y="5"/>
                  </a:lnTo>
                  <a:lnTo>
                    <a:pt x="6" y="5"/>
                  </a:lnTo>
                  <a:lnTo>
                    <a:pt x="2" y="10"/>
                  </a:lnTo>
                  <a:lnTo>
                    <a:pt x="0" y="17"/>
                  </a:lnTo>
                  <a:lnTo>
                    <a:pt x="0" y="17"/>
                  </a:lnTo>
                  <a:lnTo>
                    <a:pt x="2" y="26"/>
                  </a:lnTo>
                  <a:lnTo>
                    <a:pt x="6" y="31"/>
                  </a:lnTo>
                  <a:lnTo>
                    <a:pt x="6" y="31"/>
                  </a:lnTo>
                  <a:close/>
                  <a:moveTo>
                    <a:pt x="21" y="9"/>
                  </a:moveTo>
                  <a:lnTo>
                    <a:pt x="21" y="9"/>
                  </a:lnTo>
                  <a:lnTo>
                    <a:pt x="23" y="12"/>
                  </a:lnTo>
                  <a:lnTo>
                    <a:pt x="23" y="17"/>
                  </a:lnTo>
                  <a:lnTo>
                    <a:pt x="23" y="17"/>
                  </a:lnTo>
                  <a:lnTo>
                    <a:pt x="23" y="24"/>
                  </a:lnTo>
                  <a:lnTo>
                    <a:pt x="21" y="27"/>
                  </a:lnTo>
                  <a:lnTo>
                    <a:pt x="21" y="27"/>
                  </a:lnTo>
                  <a:lnTo>
                    <a:pt x="19" y="29"/>
                  </a:lnTo>
                  <a:lnTo>
                    <a:pt x="16" y="29"/>
                  </a:lnTo>
                  <a:lnTo>
                    <a:pt x="16" y="29"/>
                  </a:lnTo>
                  <a:lnTo>
                    <a:pt x="12" y="29"/>
                  </a:lnTo>
                  <a:lnTo>
                    <a:pt x="11" y="27"/>
                  </a:lnTo>
                  <a:lnTo>
                    <a:pt x="11" y="27"/>
                  </a:lnTo>
                  <a:lnTo>
                    <a:pt x="9" y="24"/>
                  </a:lnTo>
                  <a:lnTo>
                    <a:pt x="9" y="17"/>
                  </a:lnTo>
                  <a:lnTo>
                    <a:pt x="9" y="17"/>
                  </a:lnTo>
                  <a:lnTo>
                    <a:pt x="9" y="12"/>
                  </a:lnTo>
                  <a:lnTo>
                    <a:pt x="11" y="9"/>
                  </a:lnTo>
                  <a:lnTo>
                    <a:pt x="11" y="9"/>
                  </a:lnTo>
                  <a:lnTo>
                    <a:pt x="12" y="5"/>
                  </a:lnTo>
                  <a:lnTo>
                    <a:pt x="16" y="5"/>
                  </a:lnTo>
                  <a:lnTo>
                    <a:pt x="16" y="5"/>
                  </a:lnTo>
                  <a:lnTo>
                    <a:pt x="19" y="5"/>
                  </a:lnTo>
                  <a:lnTo>
                    <a:pt x="21" y="9"/>
                  </a:lnTo>
                  <a:lnTo>
                    <a:pt x="21" y="9"/>
                  </a:lnTo>
                  <a:close/>
                  <a:moveTo>
                    <a:pt x="23" y="72"/>
                  </a:moveTo>
                  <a:lnTo>
                    <a:pt x="60" y="0"/>
                  </a:lnTo>
                  <a:lnTo>
                    <a:pt x="53" y="0"/>
                  </a:lnTo>
                  <a:lnTo>
                    <a:pt x="16" y="72"/>
                  </a:lnTo>
                  <a:lnTo>
                    <a:pt x="23" y="72"/>
                  </a:lnTo>
                  <a:lnTo>
                    <a:pt x="23" y="72"/>
                  </a:lnTo>
                  <a:close/>
                  <a:moveTo>
                    <a:pt x="50" y="67"/>
                  </a:moveTo>
                  <a:lnTo>
                    <a:pt x="50" y="67"/>
                  </a:lnTo>
                  <a:lnTo>
                    <a:pt x="55" y="70"/>
                  </a:lnTo>
                  <a:lnTo>
                    <a:pt x="60" y="72"/>
                  </a:lnTo>
                  <a:lnTo>
                    <a:pt x="60" y="72"/>
                  </a:lnTo>
                  <a:lnTo>
                    <a:pt x="65" y="70"/>
                  </a:lnTo>
                  <a:lnTo>
                    <a:pt x="70" y="67"/>
                  </a:lnTo>
                  <a:lnTo>
                    <a:pt x="70" y="67"/>
                  </a:lnTo>
                  <a:lnTo>
                    <a:pt x="74" y="62"/>
                  </a:lnTo>
                  <a:lnTo>
                    <a:pt x="75" y="53"/>
                  </a:lnTo>
                  <a:lnTo>
                    <a:pt x="75" y="53"/>
                  </a:lnTo>
                  <a:lnTo>
                    <a:pt x="74" y="46"/>
                  </a:lnTo>
                  <a:lnTo>
                    <a:pt x="70" y="39"/>
                  </a:lnTo>
                  <a:lnTo>
                    <a:pt x="70" y="39"/>
                  </a:lnTo>
                  <a:lnTo>
                    <a:pt x="65" y="36"/>
                  </a:lnTo>
                  <a:lnTo>
                    <a:pt x="60" y="36"/>
                  </a:lnTo>
                  <a:lnTo>
                    <a:pt x="60" y="36"/>
                  </a:lnTo>
                  <a:lnTo>
                    <a:pt x="53" y="36"/>
                  </a:lnTo>
                  <a:lnTo>
                    <a:pt x="50" y="41"/>
                  </a:lnTo>
                  <a:lnTo>
                    <a:pt x="50" y="41"/>
                  </a:lnTo>
                  <a:lnTo>
                    <a:pt x="46" y="46"/>
                  </a:lnTo>
                  <a:lnTo>
                    <a:pt x="45" y="53"/>
                  </a:lnTo>
                  <a:lnTo>
                    <a:pt x="45" y="53"/>
                  </a:lnTo>
                  <a:lnTo>
                    <a:pt x="46" y="62"/>
                  </a:lnTo>
                  <a:lnTo>
                    <a:pt x="50" y="67"/>
                  </a:lnTo>
                  <a:lnTo>
                    <a:pt x="50" y="67"/>
                  </a:lnTo>
                  <a:close/>
                  <a:moveTo>
                    <a:pt x="65" y="44"/>
                  </a:moveTo>
                  <a:lnTo>
                    <a:pt x="65" y="44"/>
                  </a:lnTo>
                  <a:lnTo>
                    <a:pt x="67" y="48"/>
                  </a:lnTo>
                  <a:lnTo>
                    <a:pt x="67" y="53"/>
                  </a:lnTo>
                  <a:lnTo>
                    <a:pt x="67" y="53"/>
                  </a:lnTo>
                  <a:lnTo>
                    <a:pt x="67" y="60"/>
                  </a:lnTo>
                  <a:lnTo>
                    <a:pt x="65" y="63"/>
                  </a:lnTo>
                  <a:lnTo>
                    <a:pt x="65" y="63"/>
                  </a:lnTo>
                  <a:lnTo>
                    <a:pt x="63" y="65"/>
                  </a:lnTo>
                  <a:lnTo>
                    <a:pt x="60" y="65"/>
                  </a:lnTo>
                  <a:lnTo>
                    <a:pt x="60" y="65"/>
                  </a:lnTo>
                  <a:lnTo>
                    <a:pt x="57" y="65"/>
                  </a:lnTo>
                  <a:lnTo>
                    <a:pt x="55" y="63"/>
                  </a:lnTo>
                  <a:lnTo>
                    <a:pt x="55" y="63"/>
                  </a:lnTo>
                  <a:lnTo>
                    <a:pt x="53" y="60"/>
                  </a:lnTo>
                  <a:lnTo>
                    <a:pt x="53" y="53"/>
                  </a:lnTo>
                  <a:lnTo>
                    <a:pt x="53" y="53"/>
                  </a:lnTo>
                  <a:lnTo>
                    <a:pt x="53" y="48"/>
                  </a:lnTo>
                  <a:lnTo>
                    <a:pt x="55" y="44"/>
                  </a:lnTo>
                  <a:lnTo>
                    <a:pt x="55" y="44"/>
                  </a:lnTo>
                  <a:lnTo>
                    <a:pt x="57" y="41"/>
                  </a:lnTo>
                  <a:lnTo>
                    <a:pt x="60" y="41"/>
                  </a:lnTo>
                  <a:lnTo>
                    <a:pt x="60" y="41"/>
                  </a:lnTo>
                  <a:lnTo>
                    <a:pt x="63" y="41"/>
                  </a:lnTo>
                  <a:lnTo>
                    <a:pt x="65" y="44"/>
                  </a:lnTo>
                  <a:lnTo>
                    <a:pt x="6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 name="Freeform 844">
              <a:extLst>
                <a:ext uri="{FF2B5EF4-FFF2-40B4-BE49-F238E27FC236}">
                  <a16:creationId xmlns:a16="http://schemas.microsoft.com/office/drawing/2014/main" id="{EA2BD19F-F6D5-67D1-89EF-1F487C503792}"/>
                </a:ext>
              </a:extLst>
            </p:cNvPr>
            <p:cNvSpPr>
              <a:spLocks/>
            </p:cNvSpPr>
            <p:nvPr/>
          </p:nvSpPr>
          <p:spPr bwMode="auto">
            <a:xfrm>
              <a:off x="2711" y="1239"/>
              <a:ext cx="12" cy="44"/>
            </a:xfrm>
            <a:custGeom>
              <a:avLst/>
              <a:gdLst>
                <a:gd name="T0" fmla="*/ 18 w 23"/>
                <a:gd name="T1" fmla="*/ 68 h 89"/>
                <a:gd name="T2" fmla="*/ 18 w 23"/>
                <a:gd name="T3" fmla="*/ 68 h 89"/>
                <a:gd name="T4" fmla="*/ 22 w 23"/>
                <a:gd name="T5" fmla="*/ 56 h 89"/>
                <a:gd name="T6" fmla="*/ 23 w 23"/>
                <a:gd name="T7" fmla="*/ 44 h 89"/>
                <a:gd name="T8" fmla="*/ 23 w 23"/>
                <a:gd name="T9" fmla="*/ 44 h 89"/>
                <a:gd name="T10" fmla="*/ 22 w 23"/>
                <a:gd name="T11" fmla="*/ 33 h 89"/>
                <a:gd name="T12" fmla="*/ 20 w 23"/>
                <a:gd name="T13" fmla="*/ 22 h 89"/>
                <a:gd name="T14" fmla="*/ 20 w 23"/>
                <a:gd name="T15" fmla="*/ 22 h 89"/>
                <a:gd name="T16" fmla="*/ 13 w 23"/>
                <a:gd name="T17" fmla="*/ 10 h 89"/>
                <a:gd name="T18" fmla="*/ 6 w 23"/>
                <a:gd name="T19" fmla="*/ 0 h 89"/>
                <a:gd name="T20" fmla="*/ 0 w 23"/>
                <a:gd name="T21" fmla="*/ 0 h 89"/>
                <a:gd name="T22" fmla="*/ 0 w 23"/>
                <a:gd name="T23" fmla="*/ 0 h 89"/>
                <a:gd name="T24" fmla="*/ 8 w 23"/>
                <a:gd name="T25" fmla="*/ 14 h 89"/>
                <a:gd name="T26" fmla="*/ 8 w 23"/>
                <a:gd name="T27" fmla="*/ 14 h 89"/>
                <a:gd name="T28" fmla="*/ 12 w 23"/>
                <a:gd name="T29" fmla="*/ 27 h 89"/>
                <a:gd name="T30" fmla="*/ 12 w 23"/>
                <a:gd name="T31" fmla="*/ 27 h 89"/>
                <a:gd name="T32" fmla="*/ 15 w 23"/>
                <a:gd name="T33" fmla="*/ 44 h 89"/>
                <a:gd name="T34" fmla="*/ 15 w 23"/>
                <a:gd name="T35" fmla="*/ 44 h 89"/>
                <a:gd name="T36" fmla="*/ 13 w 23"/>
                <a:gd name="T37" fmla="*/ 55 h 89"/>
                <a:gd name="T38" fmla="*/ 12 w 23"/>
                <a:gd name="T39" fmla="*/ 67 h 89"/>
                <a:gd name="T40" fmla="*/ 6 w 23"/>
                <a:gd name="T41" fmla="*/ 79 h 89"/>
                <a:gd name="T42" fmla="*/ 0 w 23"/>
                <a:gd name="T43" fmla="*/ 89 h 89"/>
                <a:gd name="T44" fmla="*/ 6 w 23"/>
                <a:gd name="T45" fmla="*/ 89 h 89"/>
                <a:gd name="T46" fmla="*/ 6 w 23"/>
                <a:gd name="T47" fmla="*/ 89 h 89"/>
                <a:gd name="T48" fmla="*/ 13 w 23"/>
                <a:gd name="T49" fmla="*/ 80 h 89"/>
                <a:gd name="T50" fmla="*/ 18 w 23"/>
                <a:gd name="T51" fmla="*/ 68 h 89"/>
                <a:gd name="T52" fmla="*/ 18 w 23"/>
                <a:gd name="T53" fmla="*/ 6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89">
                  <a:moveTo>
                    <a:pt x="18" y="68"/>
                  </a:moveTo>
                  <a:lnTo>
                    <a:pt x="18" y="68"/>
                  </a:lnTo>
                  <a:lnTo>
                    <a:pt x="22" y="56"/>
                  </a:lnTo>
                  <a:lnTo>
                    <a:pt x="23" y="44"/>
                  </a:lnTo>
                  <a:lnTo>
                    <a:pt x="23" y="44"/>
                  </a:lnTo>
                  <a:lnTo>
                    <a:pt x="22" y="33"/>
                  </a:lnTo>
                  <a:lnTo>
                    <a:pt x="20" y="22"/>
                  </a:lnTo>
                  <a:lnTo>
                    <a:pt x="20" y="22"/>
                  </a:lnTo>
                  <a:lnTo>
                    <a:pt x="13" y="10"/>
                  </a:lnTo>
                  <a:lnTo>
                    <a:pt x="6" y="0"/>
                  </a:lnTo>
                  <a:lnTo>
                    <a:pt x="0" y="0"/>
                  </a:lnTo>
                  <a:lnTo>
                    <a:pt x="0" y="0"/>
                  </a:lnTo>
                  <a:lnTo>
                    <a:pt x="8" y="14"/>
                  </a:lnTo>
                  <a:lnTo>
                    <a:pt x="8" y="14"/>
                  </a:lnTo>
                  <a:lnTo>
                    <a:pt x="12" y="27"/>
                  </a:lnTo>
                  <a:lnTo>
                    <a:pt x="12" y="27"/>
                  </a:lnTo>
                  <a:lnTo>
                    <a:pt x="15" y="44"/>
                  </a:lnTo>
                  <a:lnTo>
                    <a:pt x="15" y="44"/>
                  </a:lnTo>
                  <a:lnTo>
                    <a:pt x="13" y="55"/>
                  </a:lnTo>
                  <a:lnTo>
                    <a:pt x="12" y="67"/>
                  </a:lnTo>
                  <a:lnTo>
                    <a:pt x="6" y="79"/>
                  </a:lnTo>
                  <a:lnTo>
                    <a:pt x="0" y="89"/>
                  </a:lnTo>
                  <a:lnTo>
                    <a:pt x="6" y="89"/>
                  </a:lnTo>
                  <a:lnTo>
                    <a:pt x="6" y="89"/>
                  </a:lnTo>
                  <a:lnTo>
                    <a:pt x="13" y="80"/>
                  </a:lnTo>
                  <a:lnTo>
                    <a:pt x="18" y="68"/>
                  </a:lnTo>
                  <a:lnTo>
                    <a:pt x="1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 name="Rectangle 845">
              <a:extLst>
                <a:ext uri="{FF2B5EF4-FFF2-40B4-BE49-F238E27FC236}">
                  <a16:creationId xmlns:a16="http://schemas.microsoft.com/office/drawing/2014/main" id="{F96B97FA-B7EF-C451-EACB-4E3CAD33E7F0}"/>
                </a:ext>
              </a:extLst>
            </p:cNvPr>
            <p:cNvSpPr>
              <a:spLocks noChangeArrowheads="1"/>
            </p:cNvSpPr>
            <p:nvPr/>
          </p:nvSpPr>
          <p:spPr bwMode="auto">
            <a:xfrm>
              <a:off x="2149" y="1287"/>
              <a:ext cx="60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meanVAF</a:t>
              </a: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median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16" name="Rectangle 846">
              <a:extLst>
                <a:ext uri="{FF2B5EF4-FFF2-40B4-BE49-F238E27FC236}">
                  <a16:creationId xmlns:a16="http://schemas.microsoft.com/office/drawing/2014/main" id="{8CEB3237-5957-B2D4-F7F5-EF867606EBFD}"/>
                </a:ext>
              </a:extLst>
            </p:cNvPr>
            <p:cNvSpPr>
              <a:spLocks noChangeArrowheads="1"/>
            </p:cNvSpPr>
            <p:nvPr/>
          </p:nvSpPr>
          <p:spPr bwMode="auto">
            <a:xfrm>
              <a:off x="2783" y="1359"/>
              <a:ext cx="76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HR (95% CI) = 0.741 (0.466-1.178)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17" name="Line 847">
              <a:extLst>
                <a:ext uri="{FF2B5EF4-FFF2-40B4-BE49-F238E27FC236}">
                  <a16:creationId xmlns:a16="http://schemas.microsoft.com/office/drawing/2014/main" id="{14913095-88F4-A6C7-010F-DABCBF6CCEC8}"/>
                </a:ext>
              </a:extLst>
            </p:cNvPr>
            <p:cNvSpPr>
              <a:spLocks noChangeShapeType="1"/>
            </p:cNvSpPr>
            <p:nvPr/>
          </p:nvSpPr>
          <p:spPr bwMode="auto">
            <a:xfrm>
              <a:off x="2137" y="1223"/>
              <a:ext cx="14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 name="Line 848">
              <a:extLst>
                <a:ext uri="{FF2B5EF4-FFF2-40B4-BE49-F238E27FC236}">
                  <a16:creationId xmlns:a16="http://schemas.microsoft.com/office/drawing/2014/main" id="{706E7BEB-F5A3-5152-B0E0-45D8F793716C}"/>
                </a:ext>
              </a:extLst>
            </p:cNvPr>
            <p:cNvSpPr>
              <a:spLocks noChangeShapeType="1"/>
            </p:cNvSpPr>
            <p:nvPr/>
          </p:nvSpPr>
          <p:spPr bwMode="auto">
            <a:xfrm>
              <a:off x="2137" y="1352"/>
              <a:ext cx="14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 name="Rectangle 849">
              <a:extLst>
                <a:ext uri="{FF2B5EF4-FFF2-40B4-BE49-F238E27FC236}">
                  <a16:creationId xmlns:a16="http://schemas.microsoft.com/office/drawing/2014/main" id="{3007B096-67B0-DA8E-C9C7-AAC304680DAF}"/>
                </a:ext>
              </a:extLst>
            </p:cNvPr>
            <p:cNvSpPr>
              <a:spLocks noChangeArrowheads="1"/>
            </p:cNvSpPr>
            <p:nvPr/>
          </p:nvSpPr>
          <p:spPr bwMode="auto">
            <a:xfrm>
              <a:off x="3141" y="2663"/>
              <a:ext cx="24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0" name="Rectangle 850">
              <a:extLst>
                <a:ext uri="{FF2B5EF4-FFF2-40B4-BE49-F238E27FC236}">
                  <a16:creationId xmlns:a16="http://schemas.microsoft.com/office/drawing/2014/main" id="{275EA00B-02E2-64AA-F99D-8AD07A91ECDC}"/>
                </a:ext>
              </a:extLst>
            </p:cNvPr>
            <p:cNvSpPr>
              <a:spLocks noChangeArrowheads="1"/>
            </p:cNvSpPr>
            <p:nvPr/>
          </p:nvSpPr>
          <p:spPr bwMode="auto">
            <a:xfrm>
              <a:off x="3140" y="2720"/>
              <a:ext cx="21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1" name="Rectangle 851">
              <a:extLst>
                <a:ext uri="{FF2B5EF4-FFF2-40B4-BE49-F238E27FC236}">
                  <a16:creationId xmlns:a16="http://schemas.microsoft.com/office/drawing/2014/main" id="{061C7B19-49AB-1007-6B08-4B791A87296A}"/>
                </a:ext>
              </a:extLst>
            </p:cNvPr>
            <p:cNvSpPr>
              <a:spLocks noChangeArrowheads="1"/>
            </p:cNvSpPr>
            <p:nvPr/>
          </p:nvSpPr>
          <p:spPr bwMode="auto">
            <a:xfrm>
              <a:off x="3158" y="2791"/>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56 (41)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2" name="Rectangle 852">
              <a:extLst>
                <a:ext uri="{FF2B5EF4-FFF2-40B4-BE49-F238E27FC236}">
                  <a16:creationId xmlns:a16="http://schemas.microsoft.com/office/drawing/2014/main" id="{01FE5D3D-AE86-23BD-B347-4C8EB324D328}"/>
                </a:ext>
              </a:extLst>
            </p:cNvPr>
            <p:cNvSpPr>
              <a:spLocks noChangeArrowheads="1"/>
            </p:cNvSpPr>
            <p:nvPr/>
          </p:nvSpPr>
          <p:spPr bwMode="auto">
            <a:xfrm>
              <a:off x="3158" y="2849"/>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57 (40)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3" name="Rectangle 853">
              <a:extLst>
                <a:ext uri="{FF2B5EF4-FFF2-40B4-BE49-F238E27FC236}">
                  <a16:creationId xmlns:a16="http://schemas.microsoft.com/office/drawing/2014/main" id="{F8D2FE25-BB3B-B39B-E014-1F853DDD10B7}"/>
                </a:ext>
              </a:extLst>
            </p:cNvPr>
            <p:cNvSpPr>
              <a:spLocks noChangeArrowheads="1"/>
            </p:cNvSpPr>
            <p:nvPr/>
          </p:nvSpPr>
          <p:spPr bwMode="auto">
            <a:xfrm>
              <a:off x="3484" y="2663"/>
              <a:ext cx="19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4" name="Rectangle 854">
              <a:extLst>
                <a:ext uri="{FF2B5EF4-FFF2-40B4-BE49-F238E27FC236}">
                  <a16:creationId xmlns:a16="http://schemas.microsoft.com/office/drawing/2014/main" id="{25669748-C053-85E4-89A8-51B0504AC7AB}"/>
                </a:ext>
              </a:extLst>
            </p:cNvPr>
            <p:cNvSpPr>
              <a:spLocks noChangeArrowheads="1"/>
            </p:cNvSpPr>
            <p:nvPr/>
          </p:nvSpPr>
          <p:spPr bwMode="auto">
            <a:xfrm>
              <a:off x="3458" y="2720"/>
              <a:ext cx="21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5" name="Rectangle 855">
              <a:extLst>
                <a:ext uri="{FF2B5EF4-FFF2-40B4-BE49-F238E27FC236}">
                  <a16:creationId xmlns:a16="http://schemas.microsoft.com/office/drawing/2014/main" id="{FC7789B6-BB7E-6AE3-FE00-4C1900E1B4E1}"/>
                </a:ext>
              </a:extLst>
            </p:cNvPr>
            <p:cNvSpPr>
              <a:spLocks noChangeArrowheads="1"/>
            </p:cNvSpPr>
            <p:nvPr/>
          </p:nvSpPr>
          <p:spPr bwMode="auto">
            <a:xfrm>
              <a:off x="3382" y="2791"/>
              <a:ext cx="3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12.1 (10.3-16.3)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 name="Rectangle 856">
              <a:extLst>
                <a:ext uri="{FF2B5EF4-FFF2-40B4-BE49-F238E27FC236}">
                  <a16:creationId xmlns:a16="http://schemas.microsoft.com/office/drawing/2014/main" id="{F04DB481-0FEF-DCE0-701F-26035D548E52}"/>
                </a:ext>
              </a:extLst>
            </p:cNvPr>
            <p:cNvSpPr>
              <a:spLocks noChangeArrowheads="1"/>
            </p:cNvSpPr>
            <p:nvPr/>
          </p:nvSpPr>
          <p:spPr bwMode="auto">
            <a:xfrm>
              <a:off x="3382" y="2849"/>
              <a:ext cx="3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15.5 (13.2-21.9)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 name="Freeform 857">
              <a:extLst>
                <a:ext uri="{FF2B5EF4-FFF2-40B4-BE49-F238E27FC236}">
                  <a16:creationId xmlns:a16="http://schemas.microsoft.com/office/drawing/2014/main" id="{D250CC40-79B3-ABCA-A1E9-520C3E4F5CCA}"/>
                </a:ext>
              </a:extLst>
            </p:cNvPr>
            <p:cNvSpPr>
              <a:spLocks/>
            </p:cNvSpPr>
            <p:nvPr/>
          </p:nvSpPr>
          <p:spPr bwMode="auto">
            <a:xfrm>
              <a:off x="2510" y="2809"/>
              <a:ext cx="33" cy="26"/>
            </a:xfrm>
            <a:custGeom>
              <a:avLst/>
              <a:gdLst>
                <a:gd name="T0" fmla="*/ 8 w 66"/>
                <a:gd name="T1" fmla="*/ 51 h 51"/>
                <a:gd name="T2" fmla="*/ 8 w 66"/>
                <a:gd name="T3" fmla="*/ 26 h 51"/>
                <a:gd name="T4" fmla="*/ 8 w 66"/>
                <a:gd name="T5" fmla="*/ 26 h 51"/>
                <a:gd name="T6" fmla="*/ 10 w 66"/>
                <a:gd name="T7" fmla="*/ 15 h 51"/>
                <a:gd name="T8" fmla="*/ 10 w 66"/>
                <a:gd name="T9" fmla="*/ 15 h 51"/>
                <a:gd name="T10" fmla="*/ 11 w 66"/>
                <a:gd name="T11" fmla="*/ 12 h 51"/>
                <a:gd name="T12" fmla="*/ 13 w 66"/>
                <a:gd name="T13" fmla="*/ 8 h 51"/>
                <a:gd name="T14" fmla="*/ 13 w 66"/>
                <a:gd name="T15" fmla="*/ 8 h 51"/>
                <a:gd name="T16" fmla="*/ 20 w 66"/>
                <a:gd name="T17" fmla="*/ 7 h 51"/>
                <a:gd name="T18" fmla="*/ 20 w 66"/>
                <a:gd name="T19" fmla="*/ 7 h 51"/>
                <a:gd name="T20" fmla="*/ 23 w 66"/>
                <a:gd name="T21" fmla="*/ 8 h 51"/>
                <a:gd name="T22" fmla="*/ 27 w 66"/>
                <a:gd name="T23" fmla="*/ 10 h 51"/>
                <a:gd name="T24" fmla="*/ 27 w 66"/>
                <a:gd name="T25" fmla="*/ 10 h 51"/>
                <a:gd name="T26" fmla="*/ 28 w 66"/>
                <a:gd name="T27" fmla="*/ 14 h 51"/>
                <a:gd name="T28" fmla="*/ 28 w 66"/>
                <a:gd name="T29" fmla="*/ 19 h 51"/>
                <a:gd name="T30" fmla="*/ 28 w 66"/>
                <a:gd name="T31" fmla="*/ 51 h 51"/>
                <a:gd name="T32" fmla="*/ 37 w 66"/>
                <a:gd name="T33" fmla="*/ 51 h 51"/>
                <a:gd name="T34" fmla="*/ 37 w 66"/>
                <a:gd name="T35" fmla="*/ 22 h 51"/>
                <a:gd name="T36" fmla="*/ 37 w 66"/>
                <a:gd name="T37" fmla="*/ 22 h 51"/>
                <a:gd name="T38" fmla="*/ 39 w 66"/>
                <a:gd name="T39" fmla="*/ 15 h 51"/>
                <a:gd name="T40" fmla="*/ 40 w 66"/>
                <a:gd name="T41" fmla="*/ 10 h 51"/>
                <a:gd name="T42" fmla="*/ 40 w 66"/>
                <a:gd name="T43" fmla="*/ 10 h 51"/>
                <a:gd name="T44" fmla="*/ 44 w 66"/>
                <a:gd name="T45" fmla="*/ 8 h 51"/>
                <a:gd name="T46" fmla="*/ 49 w 66"/>
                <a:gd name="T47" fmla="*/ 7 h 51"/>
                <a:gd name="T48" fmla="*/ 49 w 66"/>
                <a:gd name="T49" fmla="*/ 7 h 51"/>
                <a:gd name="T50" fmla="*/ 54 w 66"/>
                <a:gd name="T51" fmla="*/ 8 h 51"/>
                <a:gd name="T52" fmla="*/ 54 w 66"/>
                <a:gd name="T53" fmla="*/ 8 h 51"/>
                <a:gd name="T54" fmla="*/ 57 w 66"/>
                <a:gd name="T55" fmla="*/ 12 h 51"/>
                <a:gd name="T56" fmla="*/ 57 w 66"/>
                <a:gd name="T57" fmla="*/ 12 h 51"/>
                <a:gd name="T58" fmla="*/ 57 w 66"/>
                <a:gd name="T59" fmla="*/ 19 h 51"/>
                <a:gd name="T60" fmla="*/ 57 w 66"/>
                <a:gd name="T61" fmla="*/ 51 h 51"/>
                <a:gd name="T62" fmla="*/ 66 w 66"/>
                <a:gd name="T63" fmla="*/ 51 h 51"/>
                <a:gd name="T64" fmla="*/ 66 w 66"/>
                <a:gd name="T65" fmla="*/ 17 h 51"/>
                <a:gd name="T66" fmla="*/ 66 w 66"/>
                <a:gd name="T67" fmla="*/ 17 h 51"/>
                <a:gd name="T68" fmla="*/ 66 w 66"/>
                <a:gd name="T69" fmla="*/ 8 h 51"/>
                <a:gd name="T70" fmla="*/ 63 w 66"/>
                <a:gd name="T71" fmla="*/ 3 h 51"/>
                <a:gd name="T72" fmla="*/ 63 w 66"/>
                <a:gd name="T73" fmla="*/ 3 h 51"/>
                <a:gd name="T74" fmla="*/ 57 w 66"/>
                <a:gd name="T75" fmla="*/ 2 h 51"/>
                <a:gd name="T76" fmla="*/ 51 w 66"/>
                <a:gd name="T77" fmla="*/ 0 h 51"/>
                <a:gd name="T78" fmla="*/ 51 w 66"/>
                <a:gd name="T79" fmla="*/ 0 h 51"/>
                <a:gd name="T80" fmla="*/ 47 w 66"/>
                <a:gd name="T81" fmla="*/ 0 h 51"/>
                <a:gd name="T82" fmla="*/ 42 w 66"/>
                <a:gd name="T83" fmla="*/ 2 h 51"/>
                <a:gd name="T84" fmla="*/ 39 w 66"/>
                <a:gd name="T85" fmla="*/ 5 h 51"/>
                <a:gd name="T86" fmla="*/ 35 w 66"/>
                <a:gd name="T87" fmla="*/ 8 h 51"/>
                <a:gd name="T88" fmla="*/ 35 w 66"/>
                <a:gd name="T89" fmla="*/ 8 h 51"/>
                <a:gd name="T90" fmla="*/ 34 w 66"/>
                <a:gd name="T91" fmla="*/ 5 h 51"/>
                <a:gd name="T92" fmla="*/ 30 w 66"/>
                <a:gd name="T93" fmla="*/ 2 h 51"/>
                <a:gd name="T94" fmla="*/ 30 w 66"/>
                <a:gd name="T95" fmla="*/ 2 h 51"/>
                <a:gd name="T96" fmla="*/ 27 w 66"/>
                <a:gd name="T97" fmla="*/ 0 h 51"/>
                <a:gd name="T98" fmla="*/ 22 w 66"/>
                <a:gd name="T99" fmla="*/ 0 h 51"/>
                <a:gd name="T100" fmla="*/ 22 w 66"/>
                <a:gd name="T101" fmla="*/ 0 h 51"/>
                <a:gd name="T102" fmla="*/ 17 w 66"/>
                <a:gd name="T103" fmla="*/ 0 h 51"/>
                <a:gd name="T104" fmla="*/ 13 w 66"/>
                <a:gd name="T105" fmla="*/ 2 h 51"/>
                <a:gd name="T106" fmla="*/ 13 w 66"/>
                <a:gd name="T107" fmla="*/ 2 h 51"/>
                <a:gd name="T108" fmla="*/ 10 w 66"/>
                <a:gd name="T109" fmla="*/ 5 h 51"/>
                <a:gd name="T110" fmla="*/ 6 w 66"/>
                <a:gd name="T111" fmla="*/ 8 h 51"/>
                <a:gd name="T112" fmla="*/ 6 w 66"/>
                <a:gd name="T113" fmla="*/ 2 h 51"/>
                <a:gd name="T114" fmla="*/ 0 w 66"/>
                <a:gd name="T115" fmla="*/ 2 h 51"/>
                <a:gd name="T116" fmla="*/ 0 w 66"/>
                <a:gd name="T117" fmla="*/ 51 h 51"/>
                <a:gd name="T118" fmla="*/ 8 w 66"/>
                <a:gd name="T119" fmla="*/ 51 h 51"/>
                <a:gd name="T120" fmla="*/ 8 w 66"/>
                <a:gd name="T1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51">
                  <a:moveTo>
                    <a:pt x="8" y="51"/>
                  </a:moveTo>
                  <a:lnTo>
                    <a:pt x="8" y="26"/>
                  </a:lnTo>
                  <a:lnTo>
                    <a:pt x="8" y="26"/>
                  </a:lnTo>
                  <a:lnTo>
                    <a:pt x="10" y="15"/>
                  </a:lnTo>
                  <a:lnTo>
                    <a:pt x="10" y="15"/>
                  </a:lnTo>
                  <a:lnTo>
                    <a:pt x="11" y="12"/>
                  </a:lnTo>
                  <a:lnTo>
                    <a:pt x="13" y="8"/>
                  </a:lnTo>
                  <a:lnTo>
                    <a:pt x="13" y="8"/>
                  </a:lnTo>
                  <a:lnTo>
                    <a:pt x="20" y="7"/>
                  </a:lnTo>
                  <a:lnTo>
                    <a:pt x="20" y="7"/>
                  </a:lnTo>
                  <a:lnTo>
                    <a:pt x="23" y="8"/>
                  </a:lnTo>
                  <a:lnTo>
                    <a:pt x="27" y="10"/>
                  </a:lnTo>
                  <a:lnTo>
                    <a:pt x="27" y="10"/>
                  </a:lnTo>
                  <a:lnTo>
                    <a:pt x="28" y="14"/>
                  </a:lnTo>
                  <a:lnTo>
                    <a:pt x="28" y="19"/>
                  </a:lnTo>
                  <a:lnTo>
                    <a:pt x="28" y="51"/>
                  </a:lnTo>
                  <a:lnTo>
                    <a:pt x="37" y="51"/>
                  </a:lnTo>
                  <a:lnTo>
                    <a:pt x="37" y="22"/>
                  </a:lnTo>
                  <a:lnTo>
                    <a:pt x="37" y="22"/>
                  </a:lnTo>
                  <a:lnTo>
                    <a:pt x="39" y="15"/>
                  </a:lnTo>
                  <a:lnTo>
                    <a:pt x="40" y="10"/>
                  </a:lnTo>
                  <a:lnTo>
                    <a:pt x="40" y="10"/>
                  </a:lnTo>
                  <a:lnTo>
                    <a:pt x="44" y="8"/>
                  </a:lnTo>
                  <a:lnTo>
                    <a:pt x="49" y="7"/>
                  </a:lnTo>
                  <a:lnTo>
                    <a:pt x="49" y="7"/>
                  </a:lnTo>
                  <a:lnTo>
                    <a:pt x="54" y="8"/>
                  </a:lnTo>
                  <a:lnTo>
                    <a:pt x="54" y="8"/>
                  </a:lnTo>
                  <a:lnTo>
                    <a:pt x="57" y="12"/>
                  </a:lnTo>
                  <a:lnTo>
                    <a:pt x="57" y="12"/>
                  </a:lnTo>
                  <a:lnTo>
                    <a:pt x="57" y="19"/>
                  </a:lnTo>
                  <a:lnTo>
                    <a:pt x="57" y="51"/>
                  </a:lnTo>
                  <a:lnTo>
                    <a:pt x="66" y="51"/>
                  </a:lnTo>
                  <a:lnTo>
                    <a:pt x="66" y="17"/>
                  </a:lnTo>
                  <a:lnTo>
                    <a:pt x="66" y="17"/>
                  </a:lnTo>
                  <a:lnTo>
                    <a:pt x="66" y="8"/>
                  </a:lnTo>
                  <a:lnTo>
                    <a:pt x="63" y="3"/>
                  </a:lnTo>
                  <a:lnTo>
                    <a:pt x="63" y="3"/>
                  </a:lnTo>
                  <a:lnTo>
                    <a:pt x="57" y="2"/>
                  </a:lnTo>
                  <a:lnTo>
                    <a:pt x="51" y="0"/>
                  </a:lnTo>
                  <a:lnTo>
                    <a:pt x="51" y="0"/>
                  </a:lnTo>
                  <a:lnTo>
                    <a:pt x="47" y="0"/>
                  </a:lnTo>
                  <a:lnTo>
                    <a:pt x="42" y="2"/>
                  </a:lnTo>
                  <a:lnTo>
                    <a:pt x="39" y="5"/>
                  </a:lnTo>
                  <a:lnTo>
                    <a:pt x="35" y="8"/>
                  </a:lnTo>
                  <a:lnTo>
                    <a:pt x="35" y="8"/>
                  </a:lnTo>
                  <a:lnTo>
                    <a:pt x="34" y="5"/>
                  </a:lnTo>
                  <a:lnTo>
                    <a:pt x="30" y="2"/>
                  </a:lnTo>
                  <a:lnTo>
                    <a:pt x="30" y="2"/>
                  </a:lnTo>
                  <a:lnTo>
                    <a:pt x="27" y="0"/>
                  </a:lnTo>
                  <a:lnTo>
                    <a:pt x="22" y="0"/>
                  </a:lnTo>
                  <a:lnTo>
                    <a:pt x="22" y="0"/>
                  </a:lnTo>
                  <a:lnTo>
                    <a:pt x="17" y="0"/>
                  </a:lnTo>
                  <a:lnTo>
                    <a:pt x="13" y="2"/>
                  </a:lnTo>
                  <a:lnTo>
                    <a:pt x="13" y="2"/>
                  </a:lnTo>
                  <a:lnTo>
                    <a:pt x="10" y="5"/>
                  </a:lnTo>
                  <a:lnTo>
                    <a:pt x="6" y="8"/>
                  </a:lnTo>
                  <a:lnTo>
                    <a:pt x="6" y="2"/>
                  </a:lnTo>
                  <a:lnTo>
                    <a:pt x="0" y="2"/>
                  </a:lnTo>
                  <a:lnTo>
                    <a:pt x="0" y="51"/>
                  </a:lnTo>
                  <a:lnTo>
                    <a:pt x="8" y="51"/>
                  </a:lnTo>
                  <a:lnTo>
                    <a:pt x="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Freeform 858">
              <a:extLst>
                <a:ext uri="{FF2B5EF4-FFF2-40B4-BE49-F238E27FC236}">
                  <a16:creationId xmlns:a16="http://schemas.microsoft.com/office/drawing/2014/main" id="{38081807-CE54-3A0A-A3BB-5A480C780B87}"/>
                </a:ext>
              </a:extLst>
            </p:cNvPr>
            <p:cNvSpPr>
              <a:spLocks noEditPoints="1"/>
            </p:cNvSpPr>
            <p:nvPr/>
          </p:nvSpPr>
          <p:spPr bwMode="auto">
            <a:xfrm>
              <a:off x="2548" y="2809"/>
              <a:ext cx="23" cy="26"/>
            </a:xfrm>
            <a:custGeom>
              <a:avLst/>
              <a:gdLst>
                <a:gd name="T0" fmla="*/ 31 w 46"/>
                <a:gd name="T1" fmla="*/ 43 h 51"/>
                <a:gd name="T2" fmla="*/ 31 w 46"/>
                <a:gd name="T3" fmla="*/ 43 h 51"/>
                <a:gd name="T4" fmla="*/ 27 w 46"/>
                <a:gd name="T5" fmla="*/ 44 h 51"/>
                <a:gd name="T6" fmla="*/ 24 w 46"/>
                <a:gd name="T7" fmla="*/ 44 h 51"/>
                <a:gd name="T8" fmla="*/ 24 w 46"/>
                <a:gd name="T9" fmla="*/ 44 h 51"/>
                <a:gd name="T10" fmla="*/ 17 w 46"/>
                <a:gd name="T11" fmla="*/ 44 h 51"/>
                <a:gd name="T12" fmla="*/ 14 w 46"/>
                <a:gd name="T13" fmla="*/ 41 h 51"/>
                <a:gd name="T14" fmla="*/ 14 w 46"/>
                <a:gd name="T15" fmla="*/ 41 h 51"/>
                <a:gd name="T16" fmla="*/ 10 w 46"/>
                <a:gd name="T17" fmla="*/ 36 h 51"/>
                <a:gd name="T18" fmla="*/ 9 w 46"/>
                <a:gd name="T19" fmla="*/ 27 h 51"/>
                <a:gd name="T20" fmla="*/ 46 w 46"/>
                <a:gd name="T21" fmla="*/ 27 h 51"/>
                <a:gd name="T22" fmla="*/ 46 w 46"/>
                <a:gd name="T23" fmla="*/ 27 h 51"/>
                <a:gd name="T24" fmla="*/ 46 w 46"/>
                <a:gd name="T25" fmla="*/ 26 h 51"/>
                <a:gd name="T26" fmla="*/ 46 w 46"/>
                <a:gd name="T27" fmla="*/ 26 h 51"/>
                <a:gd name="T28" fmla="*/ 44 w 46"/>
                <a:gd name="T29" fmla="*/ 15 h 51"/>
                <a:gd name="T30" fmla="*/ 43 w 46"/>
                <a:gd name="T31" fmla="*/ 10 h 51"/>
                <a:gd name="T32" fmla="*/ 39 w 46"/>
                <a:gd name="T33" fmla="*/ 7 h 51"/>
                <a:gd name="T34" fmla="*/ 39 w 46"/>
                <a:gd name="T35" fmla="*/ 7 h 51"/>
                <a:gd name="T36" fmla="*/ 33 w 46"/>
                <a:gd name="T37" fmla="*/ 2 h 51"/>
                <a:gd name="T38" fmla="*/ 22 w 46"/>
                <a:gd name="T39" fmla="*/ 0 h 51"/>
                <a:gd name="T40" fmla="*/ 22 w 46"/>
                <a:gd name="T41" fmla="*/ 0 h 51"/>
                <a:gd name="T42" fmla="*/ 14 w 46"/>
                <a:gd name="T43" fmla="*/ 2 h 51"/>
                <a:gd name="T44" fmla="*/ 7 w 46"/>
                <a:gd name="T45" fmla="*/ 7 h 51"/>
                <a:gd name="T46" fmla="*/ 7 w 46"/>
                <a:gd name="T47" fmla="*/ 7 h 51"/>
                <a:gd name="T48" fmla="*/ 4 w 46"/>
                <a:gd name="T49" fmla="*/ 10 h 51"/>
                <a:gd name="T50" fmla="*/ 2 w 46"/>
                <a:gd name="T51" fmla="*/ 15 h 51"/>
                <a:gd name="T52" fmla="*/ 0 w 46"/>
                <a:gd name="T53" fmla="*/ 26 h 51"/>
                <a:gd name="T54" fmla="*/ 0 w 46"/>
                <a:gd name="T55" fmla="*/ 26 h 51"/>
                <a:gd name="T56" fmla="*/ 2 w 46"/>
                <a:gd name="T57" fmla="*/ 37 h 51"/>
                <a:gd name="T58" fmla="*/ 4 w 46"/>
                <a:gd name="T59" fmla="*/ 41 h 51"/>
                <a:gd name="T60" fmla="*/ 7 w 46"/>
                <a:gd name="T61" fmla="*/ 44 h 51"/>
                <a:gd name="T62" fmla="*/ 7 w 46"/>
                <a:gd name="T63" fmla="*/ 44 h 51"/>
                <a:gd name="T64" fmla="*/ 14 w 46"/>
                <a:gd name="T65" fmla="*/ 49 h 51"/>
                <a:gd name="T66" fmla="*/ 24 w 46"/>
                <a:gd name="T67" fmla="*/ 51 h 51"/>
                <a:gd name="T68" fmla="*/ 24 w 46"/>
                <a:gd name="T69" fmla="*/ 51 h 51"/>
                <a:gd name="T70" fmla="*/ 31 w 46"/>
                <a:gd name="T71" fmla="*/ 51 h 51"/>
                <a:gd name="T72" fmla="*/ 38 w 46"/>
                <a:gd name="T73" fmla="*/ 48 h 51"/>
                <a:gd name="T74" fmla="*/ 38 w 46"/>
                <a:gd name="T75" fmla="*/ 48 h 51"/>
                <a:gd name="T76" fmla="*/ 43 w 46"/>
                <a:gd name="T77" fmla="*/ 43 h 51"/>
                <a:gd name="T78" fmla="*/ 44 w 46"/>
                <a:gd name="T79" fmla="*/ 36 h 51"/>
                <a:gd name="T80" fmla="*/ 36 w 46"/>
                <a:gd name="T81" fmla="*/ 34 h 51"/>
                <a:gd name="T82" fmla="*/ 36 w 46"/>
                <a:gd name="T83" fmla="*/ 34 h 51"/>
                <a:gd name="T84" fmla="*/ 34 w 46"/>
                <a:gd name="T85" fmla="*/ 39 h 51"/>
                <a:gd name="T86" fmla="*/ 31 w 46"/>
                <a:gd name="T87" fmla="*/ 43 h 51"/>
                <a:gd name="T88" fmla="*/ 31 w 46"/>
                <a:gd name="T89" fmla="*/ 43 h 51"/>
                <a:gd name="T90" fmla="*/ 14 w 46"/>
                <a:gd name="T91" fmla="*/ 10 h 51"/>
                <a:gd name="T92" fmla="*/ 14 w 46"/>
                <a:gd name="T93" fmla="*/ 10 h 51"/>
                <a:gd name="T94" fmla="*/ 17 w 46"/>
                <a:gd name="T95" fmla="*/ 8 h 51"/>
                <a:gd name="T96" fmla="*/ 22 w 46"/>
                <a:gd name="T97" fmla="*/ 7 h 51"/>
                <a:gd name="T98" fmla="*/ 22 w 46"/>
                <a:gd name="T99" fmla="*/ 7 h 51"/>
                <a:gd name="T100" fmla="*/ 29 w 46"/>
                <a:gd name="T101" fmla="*/ 8 h 51"/>
                <a:gd name="T102" fmla="*/ 34 w 46"/>
                <a:gd name="T103" fmla="*/ 12 h 51"/>
                <a:gd name="T104" fmla="*/ 34 w 46"/>
                <a:gd name="T105" fmla="*/ 12 h 51"/>
                <a:gd name="T106" fmla="*/ 36 w 46"/>
                <a:gd name="T107" fmla="*/ 15 h 51"/>
                <a:gd name="T108" fmla="*/ 36 w 46"/>
                <a:gd name="T109" fmla="*/ 20 h 51"/>
                <a:gd name="T110" fmla="*/ 9 w 46"/>
                <a:gd name="T111" fmla="*/ 20 h 51"/>
                <a:gd name="T112" fmla="*/ 9 w 46"/>
                <a:gd name="T113" fmla="*/ 20 h 51"/>
                <a:gd name="T114" fmla="*/ 10 w 46"/>
                <a:gd name="T115" fmla="*/ 15 h 51"/>
                <a:gd name="T116" fmla="*/ 14 w 46"/>
                <a:gd name="T117" fmla="*/ 10 h 51"/>
                <a:gd name="T118" fmla="*/ 14 w 46"/>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51">
                  <a:moveTo>
                    <a:pt x="31" y="43"/>
                  </a:moveTo>
                  <a:lnTo>
                    <a:pt x="31" y="43"/>
                  </a:lnTo>
                  <a:lnTo>
                    <a:pt x="27" y="44"/>
                  </a:lnTo>
                  <a:lnTo>
                    <a:pt x="24" y="44"/>
                  </a:lnTo>
                  <a:lnTo>
                    <a:pt x="24" y="44"/>
                  </a:lnTo>
                  <a:lnTo>
                    <a:pt x="17" y="44"/>
                  </a:lnTo>
                  <a:lnTo>
                    <a:pt x="14" y="41"/>
                  </a:lnTo>
                  <a:lnTo>
                    <a:pt x="14" y="41"/>
                  </a:lnTo>
                  <a:lnTo>
                    <a:pt x="10" y="36"/>
                  </a:lnTo>
                  <a:lnTo>
                    <a:pt x="9" y="27"/>
                  </a:lnTo>
                  <a:lnTo>
                    <a:pt x="46" y="27"/>
                  </a:lnTo>
                  <a:lnTo>
                    <a:pt x="46" y="27"/>
                  </a:lnTo>
                  <a:lnTo>
                    <a:pt x="46" y="26"/>
                  </a:lnTo>
                  <a:lnTo>
                    <a:pt x="46" y="26"/>
                  </a:lnTo>
                  <a:lnTo>
                    <a:pt x="44" y="15"/>
                  </a:lnTo>
                  <a:lnTo>
                    <a:pt x="43" y="10"/>
                  </a:lnTo>
                  <a:lnTo>
                    <a:pt x="39" y="7"/>
                  </a:lnTo>
                  <a:lnTo>
                    <a:pt x="39" y="7"/>
                  </a:lnTo>
                  <a:lnTo>
                    <a:pt x="33" y="2"/>
                  </a:lnTo>
                  <a:lnTo>
                    <a:pt x="22" y="0"/>
                  </a:lnTo>
                  <a:lnTo>
                    <a:pt x="22" y="0"/>
                  </a:lnTo>
                  <a:lnTo>
                    <a:pt x="14" y="2"/>
                  </a:lnTo>
                  <a:lnTo>
                    <a:pt x="7" y="7"/>
                  </a:lnTo>
                  <a:lnTo>
                    <a:pt x="7" y="7"/>
                  </a:lnTo>
                  <a:lnTo>
                    <a:pt x="4" y="10"/>
                  </a:lnTo>
                  <a:lnTo>
                    <a:pt x="2" y="15"/>
                  </a:lnTo>
                  <a:lnTo>
                    <a:pt x="0" y="26"/>
                  </a:lnTo>
                  <a:lnTo>
                    <a:pt x="0" y="26"/>
                  </a:lnTo>
                  <a:lnTo>
                    <a:pt x="2" y="37"/>
                  </a:lnTo>
                  <a:lnTo>
                    <a:pt x="4" y="41"/>
                  </a:lnTo>
                  <a:lnTo>
                    <a:pt x="7" y="44"/>
                  </a:lnTo>
                  <a:lnTo>
                    <a:pt x="7" y="44"/>
                  </a:lnTo>
                  <a:lnTo>
                    <a:pt x="14" y="49"/>
                  </a:lnTo>
                  <a:lnTo>
                    <a:pt x="24" y="51"/>
                  </a:lnTo>
                  <a:lnTo>
                    <a:pt x="24" y="51"/>
                  </a:lnTo>
                  <a:lnTo>
                    <a:pt x="31" y="51"/>
                  </a:lnTo>
                  <a:lnTo>
                    <a:pt x="38" y="48"/>
                  </a:lnTo>
                  <a:lnTo>
                    <a:pt x="38" y="48"/>
                  </a:lnTo>
                  <a:lnTo>
                    <a:pt x="43" y="43"/>
                  </a:lnTo>
                  <a:lnTo>
                    <a:pt x="44" y="36"/>
                  </a:lnTo>
                  <a:lnTo>
                    <a:pt x="36" y="34"/>
                  </a:lnTo>
                  <a:lnTo>
                    <a:pt x="36" y="34"/>
                  </a:lnTo>
                  <a:lnTo>
                    <a:pt x="34" y="39"/>
                  </a:lnTo>
                  <a:lnTo>
                    <a:pt x="31" y="43"/>
                  </a:lnTo>
                  <a:lnTo>
                    <a:pt x="31" y="43"/>
                  </a:lnTo>
                  <a:close/>
                  <a:moveTo>
                    <a:pt x="14" y="10"/>
                  </a:moveTo>
                  <a:lnTo>
                    <a:pt x="14" y="10"/>
                  </a:lnTo>
                  <a:lnTo>
                    <a:pt x="17" y="8"/>
                  </a:lnTo>
                  <a:lnTo>
                    <a:pt x="22" y="7"/>
                  </a:lnTo>
                  <a:lnTo>
                    <a:pt x="22" y="7"/>
                  </a:lnTo>
                  <a:lnTo>
                    <a:pt x="29" y="8"/>
                  </a:lnTo>
                  <a:lnTo>
                    <a:pt x="34" y="12"/>
                  </a:lnTo>
                  <a:lnTo>
                    <a:pt x="34" y="12"/>
                  </a:lnTo>
                  <a:lnTo>
                    <a:pt x="36" y="15"/>
                  </a:lnTo>
                  <a:lnTo>
                    <a:pt x="36" y="20"/>
                  </a:lnTo>
                  <a:lnTo>
                    <a:pt x="9" y="20"/>
                  </a:lnTo>
                  <a:lnTo>
                    <a:pt x="9" y="20"/>
                  </a:lnTo>
                  <a:lnTo>
                    <a:pt x="10" y="15"/>
                  </a:lnTo>
                  <a:lnTo>
                    <a:pt x="14" y="10"/>
                  </a:lnTo>
                  <a:lnTo>
                    <a:pt x="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9" name="Freeform 859">
              <a:extLst>
                <a:ext uri="{FF2B5EF4-FFF2-40B4-BE49-F238E27FC236}">
                  <a16:creationId xmlns:a16="http://schemas.microsoft.com/office/drawing/2014/main" id="{319760F3-DFAF-BEF8-AF8A-EA59CAA119CC}"/>
                </a:ext>
              </a:extLst>
            </p:cNvPr>
            <p:cNvSpPr>
              <a:spLocks noEditPoints="1"/>
            </p:cNvSpPr>
            <p:nvPr/>
          </p:nvSpPr>
          <p:spPr bwMode="auto">
            <a:xfrm>
              <a:off x="2574" y="2809"/>
              <a:ext cx="23" cy="26"/>
            </a:xfrm>
            <a:custGeom>
              <a:avLst/>
              <a:gdLst>
                <a:gd name="T0" fmla="*/ 46 w 46"/>
                <a:gd name="T1" fmla="*/ 51 h 51"/>
                <a:gd name="T2" fmla="*/ 43 w 46"/>
                <a:gd name="T3" fmla="*/ 44 h 51"/>
                <a:gd name="T4" fmla="*/ 43 w 46"/>
                <a:gd name="T5" fmla="*/ 31 h 51"/>
                <a:gd name="T6" fmla="*/ 43 w 46"/>
                <a:gd name="T7" fmla="*/ 19 h 51"/>
                <a:gd name="T8" fmla="*/ 43 w 46"/>
                <a:gd name="T9" fmla="*/ 10 h 51"/>
                <a:gd name="T10" fmla="*/ 39 w 46"/>
                <a:gd name="T11" fmla="*/ 5 h 51"/>
                <a:gd name="T12" fmla="*/ 34 w 46"/>
                <a:gd name="T13" fmla="*/ 2 h 51"/>
                <a:gd name="T14" fmla="*/ 24 w 46"/>
                <a:gd name="T15" fmla="*/ 0 h 51"/>
                <a:gd name="T16" fmla="*/ 12 w 46"/>
                <a:gd name="T17" fmla="*/ 2 h 51"/>
                <a:gd name="T18" fmla="*/ 5 w 46"/>
                <a:gd name="T19" fmla="*/ 7 h 51"/>
                <a:gd name="T20" fmla="*/ 3 w 46"/>
                <a:gd name="T21" fmla="*/ 10 h 51"/>
                <a:gd name="T22" fmla="*/ 10 w 46"/>
                <a:gd name="T23" fmla="*/ 17 h 51"/>
                <a:gd name="T24" fmla="*/ 12 w 46"/>
                <a:gd name="T25" fmla="*/ 12 h 51"/>
                <a:gd name="T26" fmla="*/ 14 w 46"/>
                <a:gd name="T27" fmla="*/ 8 h 51"/>
                <a:gd name="T28" fmla="*/ 22 w 46"/>
                <a:gd name="T29" fmla="*/ 7 h 51"/>
                <a:gd name="T30" fmla="*/ 27 w 46"/>
                <a:gd name="T31" fmla="*/ 8 h 51"/>
                <a:gd name="T32" fmla="*/ 32 w 46"/>
                <a:gd name="T33" fmla="*/ 10 h 51"/>
                <a:gd name="T34" fmla="*/ 34 w 46"/>
                <a:gd name="T35" fmla="*/ 17 h 51"/>
                <a:gd name="T36" fmla="*/ 34 w 46"/>
                <a:gd name="T37" fmla="*/ 19 h 51"/>
                <a:gd name="T38" fmla="*/ 19 w 46"/>
                <a:gd name="T39" fmla="*/ 22 h 51"/>
                <a:gd name="T40" fmla="*/ 12 w 46"/>
                <a:gd name="T41" fmla="*/ 24 h 51"/>
                <a:gd name="T42" fmla="*/ 7 w 46"/>
                <a:gd name="T43" fmla="*/ 26 h 51"/>
                <a:gd name="T44" fmla="*/ 2 w 46"/>
                <a:gd name="T45" fmla="*/ 31 h 51"/>
                <a:gd name="T46" fmla="*/ 0 w 46"/>
                <a:gd name="T47" fmla="*/ 37 h 51"/>
                <a:gd name="T48" fmla="*/ 2 w 46"/>
                <a:gd name="T49" fmla="*/ 43 h 51"/>
                <a:gd name="T50" fmla="*/ 5 w 46"/>
                <a:gd name="T51" fmla="*/ 48 h 51"/>
                <a:gd name="T52" fmla="*/ 17 w 46"/>
                <a:gd name="T53" fmla="*/ 51 h 51"/>
                <a:gd name="T54" fmla="*/ 26 w 46"/>
                <a:gd name="T55" fmla="*/ 49 h 51"/>
                <a:gd name="T56" fmla="*/ 36 w 46"/>
                <a:gd name="T57" fmla="*/ 44 h 51"/>
                <a:gd name="T58" fmla="*/ 37 w 46"/>
                <a:gd name="T59" fmla="*/ 51 h 51"/>
                <a:gd name="T60" fmla="*/ 37 w 46"/>
                <a:gd name="T61" fmla="*/ 51 h 51"/>
                <a:gd name="T62" fmla="*/ 34 w 46"/>
                <a:gd name="T63" fmla="*/ 29 h 51"/>
                <a:gd name="T64" fmla="*/ 32 w 46"/>
                <a:gd name="T65" fmla="*/ 37 h 51"/>
                <a:gd name="T66" fmla="*/ 27 w 46"/>
                <a:gd name="T67" fmla="*/ 43 h 51"/>
                <a:gd name="T68" fmla="*/ 24 w 46"/>
                <a:gd name="T69" fmla="*/ 44 h 51"/>
                <a:gd name="T70" fmla="*/ 19 w 46"/>
                <a:gd name="T71" fmla="*/ 46 h 51"/>
                <a:gd name="T72" fmla="*/ 12 w 46"/>
                <a:gd name="T73" fmla="*/ 43 h 51"/>
                <a:gd name="T74" fmla="*/ 10 w 46"/>
                <a:gd name="T75" fmla="*/ 41 h 51"/>
                <a:gd name="T76" fmla="*/ 9 w 46"/>
                <a:gd name="T77" fmla="*/ 37 h 51"/>
                <a:gd name="T78" fmla="*/ 10 w 46"/>
                <a:gd name="T79" fmla="*/ 34 h 51"/>
                <a:gd name="T80" fmla="*/ 14 w 46"/>
                <a:gd name="T81" fmla="*/ 31 h 51"/>
                <a:gd name="T82" fmla="*/ 20 w 46"/>
                <a:gd name="T83" fmla="*/ 29 h 51"/>
                <a:gd name="T84" fmla="*/ 34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7" y="51"/>
                  </a:moveTo>
                  <a:lnTo>
                    <a:pt x="46" y="51"/>
                  </a:lnTo>
                  <a:lnTo>
                    <a:pt x="46" y="51"/>
                  </a:lnTo>
                  <a:lnTo>
                    <a:pt x="43" y="44"/>
                  </a:lnTo>
                  <a:lnTo>
                    <a:pt x="43" y="44"/>
                  </a:lnTo>
                  <a:lnTo>
                    <a:pt x="43" y="31"/>
                  </a:lnTo>
                  <a:lnTo>
                    <a:pt x="43" y="19"/>
                  </a:lnTo>
                  <a:lnTo>
                    <a:pt x="43" y="19"/>
                  </a:lnTo>
                  <a:lnTo>
                    <a:pt x="43" y="10"/>
                  </a:lnTo>
                  <a:lnTo>
                    <a:pt x="43" y="10"/>
                  </a:lnTo>
                  <a:lnTo>
                    <a:pt x="39" y="5"/>
                  </a:lnTo>
                  <a:lnTo>
                    <a:pt x="39" y="5"/>
                  </a:lnTo>
                  <a:lnTo>
                    <a:pt x="34" y="2"/>
                  </a:lnTo>
                  <a:lnTo>
                    <a:pt x="34" y="2"/>
                  </a:lnTo>
                  <a:lnTo>
                    <a:pt x="24" y="0"/>
                  </a:lnTo>
                  <a:lnTo>
                    <a:pt x="24" y="0"/>
                  </a:lnTo>
                  <a:lnTo>
                    <a:pt x="12" y="2"/>
                  </a:lnTo>
                  <a:lnTo>
                    <a:pt x="12" y="2"/>
                  </a:lnTo>
                  <a:lnTo>
                    <a:pt x="9" y="3"/>
                  </a:lnTo>
                  <a:lnTo>
                    <a:pt x="5" y="7"/>
                  </a:lnTo>
                  <a:lnTo>
                    <a:pt x="5" y="7"/>
                  </a:lnTo>
                  <a:lnTo>
                    <a:pt x="3" y="10"/>
                  </a:lnTo>
                  <a:lnTo>
                    <a:pt x="2" y="15"/>
                  </a:lnTo>
                  <a:lnTo>
                    <a:pt x="10" y="17"/>
                  </a:lnTo>
                  <a:lnTo>
                    <a:pt x="10" y="17"/>
                  </a:lnTo>
                  <a:lnTo>
                    <a:pt x="12" y="12"/>
                  </a:lnTo>
                  <a:lnTo>
                    <a:pt x="14" y="8"/>
                  </a:lnTo>
                  <a:lnTo>
                    <a:pt x="14" y="8"/>
                  </a:lnTo>
                  <a:lnTo>
                    <a:pt x="17" y="7"/>
                  </a:lnTo>
                  <a:lnTo>
                    <a:pt x="22" y="7"/>
                  </a:lnTo>
                  <a:lnTo>
                    <a:pt x="22" y="7"/>
                  </a:lnTo>
                  <a:lnTo>
                    <a:pt x="27" y="8"/>
                  </a:lnTo>
                  <a:lnTo>
                    <a:pt x="32" y="10"/>
                  </a:lnTo>
                  <a:lnTo>
                    <a:pt x="32" y="10"/>
                  </a:lnTo>
                  <a:lnTo>
                    <a:pt x="34" y="12"/>
                  </a:lnTo>
                  <a:lnTo>
                    <a:pt x="34" y="17"/>
                  </a:lnTo>
                  <a:lnTo>
                    <a:pt x="34" y="17"/>
                  </a:lnTo>
                  <a:lnTo>
                    <a:pt x="34" y="19"/>
                  </a:lnTo>
                  <a:lnTo>
                    <a:pt x="34" y="19"/>
                  </a:lnTo>
                  <a:lnTo>
                    <a:pt x="19" y="22"/>
                  </a:lnTo>
                  <a:lnTo>
                    <a:pt x="19" y="22"/>
                  </a:lnTo>
                  <a:lnTo>
                    <a:pt x="12" y="24"/>
                  </a:lnTo>
                  <a:lnTo>
                    <a:pt x="12" y="24"/>
                  </a:lnTo>
                  <a:lnTo>
                    <a:pt x="7" y="26"/>
                  </a:lnTo>
                  <a:lnTo>
                    <a:pt x="7" y="26"/>
                  </a:lnTo>
                  <a:lnTo>
                    <a:pt x="2" y="31"/>
                  </a:lnTo>
                  <a:lnTo>
                    <a:pt x="2" y="31"/>
                  </a:lnTo>
                  <a:lnTo>
                    <a:pt x="0" y="37"/>
                  </a:lnTo>
                  <a:lnTo>
                    <a:pt x="0" y="37"/>
                  </a:lnTo>
                  <a:lnTo>
                    <a:pt x="2" y="43"/>
                  </a:lnTo>
                  <a:lnTo>
                    <a:pt x="5" y="48"/>
                  </a:lnTo>
                  <a:lnTo>
                    <a:pt x="5" y="48"/>
                  </a:lnTo>
                  <a:lnTo>
                    <a:pt x="10" y="51"/>
                  </a:lnTo>
                  <a:lnTo>
                    <a:pt x="17" y="51"/>
                  </a:lnTo>
                  <a:lnTo>
                    <a:pt x="17" y="51"/>
                  </a:lnTo>
                  <a:lnTo>
                    <a:pt x="26" y="49"/>
                  </a:lnTo>
                  <a:lnTo>
                    <a:pt x="26" y="49"/>
                  </a:lnTo>
                  <a:lnTo>
                    <a:pt x="36" y="44"/>
                  </a:lnTo>
                  <a:lnTo>
                    <a:pt x="36" y="44"/>
                  </a:lnTo>
                  <a:lnTo>
                    <a:pt x="37" y="51"/>
                  </a:lnTo>
                  <a:lnTo>
                    <a:pt x="37" y="51"/>
                  </a:lnTo>
                  <a:lnTo>
                    <a:pt x="37" y="51"/>
                  </a:lnTo>
                  <a:close/>
                  <a:moveTo>
                    <a:pt x="34" y="29"/>
                  </a:moveTo>
                  <a:lnTo>
                    <a:pt x="34" y="29"/>
                  </a:lnTo>
                  <a:lnTo>
                    <a:pt x="32" y="37"/>
                  </a:lnTo>
                  <a:lnTo>
                    <a:pt x="32" y="37"/>
                  </a:lnTo>
                  <a:lnTo>
                    <a:pt x="31" y="41"/>
                  </a:lnTo>
                  <a:lnTo>
                    <a:pt x="27" y="43"/>
                  </a:lnTo>
                  <a:lnTo>
                    <a:pt x="27" y="43"/>
                  </a:lnTo>
                  <a:lnTo>
                    <a:pt x="24" y="44"/>
                  </a:lnTo>
                  <a:lnTo>
                    <a:pt x="19" y="46"/>
                  </a:lnTo>
                  <a:lnTo>
                    <a:pt x="19" y="46"/>
                  </a:lnTo>
                  <a:lnTo>
                    <a:pt x="15" y="44"/>
                  </a:lnTo>
                  <a:lnTo>
                    <a:pt x="12" y="43"/>
                  </a:lnTo>
                  <a:lnTo>
                    <a:pt x="12" y="43"/>
                  </a:lnTo>
                  <a:lnTo>
                    <a:pt x="10" y="41"/>
                  </a:lnTo>
                  <a:lnTo>
                    <a:pt x="9" y="37"/>
                  </a:lnTo>
                  <a:lnTo>
                    <a:pt x="9" y="37"/>
                  </a:lnTo>
                  <a:lnTo>
                    <a:pt x="10" y="34"/>
                  </a:lnTo>
                  <a:lnTo>
                    <a:pt x="10" y="34"/>
                  </a:lnTo>
                  <a:lnTo>
                    <a:pt x="14" y="31"/>
                  </a:lnTo>
                  <a:lnTo>
                    <a:pt x="14" y="31"/>
                  </a:lnTo>
                  <a:lnTo>
                    <a:pt x="20" y="29"/>
                  </a:lnTo>
                  <a:lnTo>
                    <a:pt x="20" y="29"/>
                  </a:lnTo>
                  <a:lnTo>
                    <a:pt x="34" y="26"/>
                  </a:lnTo>
                  <a:lnTo>
                    <a:pt x="34" y="29"/>
                  </a:lnTo>
                  <a:lnTo>
                    <a:pt x="3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 name="Freeform 860">
              <a:extLst>
                <a:ext uri="{FF2B5EF4-FFF2-40B4-BE49-F238E27FC236}">
                  <a16:creationId xmlns:a16="http://schemas.microsoft.com/office/drawing/2014/main" id="{333B07E7-C195-2626-1164-2C8A0248A28A}"/>
                </a:ext>
              </a:extLst>
            </p:cNvPr>
            <p:cNvSpPr>
              <a:spLocks/>
            </p:cNvSpPr>
            <p:nvPr/>
          </p:nvSpPr>
          <p:spPr bwMode="auto">
            <a:xfrm>
              <a:off x="2603" y="2809"/>
              <a:ext cx="19" cy="26"/>
            </a:xfrm>
            <a:custGeom>
              <a:avLst/>
              <a:gdLst>
                <a:gd name="T0" fmla="*/ 9 w 39"/>
                <a:gd name="T1" fmla="*/ 51 h 51"/>
                <a:gd name="T2" fmla="*/ 9 w 39"/>
                <a:gd name="T3" fmla="*/ 24 h 51"/>
                <a:gd name="T4" fmla="*/ 9 w 39"/>
                <a:gd name="T5" fmla="*/ 24 h 51"/>
                <a:gd name="T6" fmla="*/ 9 w 39"/>
                <a:gd name="T7" fmla="*/ 15 h 51"/>
                <a:gd name="T8" fmla="*/ 12 w 39"/>
                <a:gd name="T9" fmla="*/ 10 h 51"/>
                <a:gd name="T10" fmla="*/ 12 w 39"/>
                <a:gd name="T11" fmla="*/ 10 h 51"/>
                <a:gd name="T12" fmla="*/ 17 w 39"/>
                <a:gd name="T13" fmla="*/ 8 h 51"/>
                <a:gd name="T14" fmla="*/ 21 w 39"/>
                <a:gd name="T15" fmla="*/ 7 h 51"/>
                <a:gd name="T16" fmla="*/ 21 w 39"/>
                <a:gd name="T17" fmla="*/ 7 h 51"/>
                <a:gd name="T18" fmla="*/ 27 w 39"/>
                <a:gd name="T19" fmla="*/ 8 h 51"/>
                <a:gd name="T20" fmla="*/ 27 w 39"/>
                <a:gd name="T21" fmla="*/ 8 h 51"/>
                <a:gd name="T22" fmla="*/ 31 w 39"/>
                <a:gd name="T23" fmla="*/ 14 h 51"/>
                <a:gd name="T24" fmla="*/ 31 w 39"/>
                <a:gd name="T25" fmla="*/ 14 h 51"/>
                <a:gd name="T26" fmla="*/ 31 w 39"/>
                <a:gd name="T27" fmla="*/ 20 h 51"/>
                <a:gd name="T28" fmla="*/ 31 w 39"/>
                <a:gd name="T29" fmla="*/ 51 h 51"/>
                <a:gd name="T30" fmla="*/ 39 w 39"/>
                <a:gd name="T31" fmla="*/ 51 h 51"/>
                <a:gd name="T32" fmla="*/ 39 w 39"/>
                <a:gd name="T33" fmla="*/ 20 h 51"/>
                <a:gd name="T34" fmla="*/ 39 w 39"/>
                <a:gd name="T35" fmla="*/ 20 h 51"/>
                <a:gd name="T36" fmla="*/ 39 w 39"/>
                <a:gd name="T37" fmla="*/ 12 h 51"/>
                <a:gd name="T38" fmla="*/ 39 w 39"/>
                <a:gd name="T39" fmla="*/ 12 h 51"/>
                <a:gd name="T40" fmla="*/ 38 w 39"/>
                <a:gd name="T41" fmla="*/ 5 h 51"/>
                <a:gd name="T42" fmla="*/ 38 w 39"/>
                <a:gd name="T43" fmla="*/ 5 h 51"/>
                <a:gd name="T44" fmla="*/ 31 w 39"/>
                <a:gd name="T45" fmla="*/ 2 h 51"/>
                <a:gd name="T46" fmla="*/ 31 w 39"/>
                <a:gd name="T47" fmla="*/ 2 h 51"/>
                <a:gd name="T48" fmla="*/ 22 w 39"/>
                <a:gd name="T49" fmla="*/ 0 h 51"/>
                <a:gd name="T50" fmla="*/ 22 w 39"/>
                <a:gd name="T51" fmla="*/ 0 h 51"/>
                <a:gd name="T52" fmla="*/ 19 w 39"/>
                <a:gd name="T53" fmla="*/ 0 h 51"/>
                <a:gd name="T54" fmla="*/ 14 w 39"/>
                <a:gd name="T55" fmla="*/ 2 h 51"/>
                <a:gd name="T56" fmla="*/ 10 w 39"/>
                <a:gd name="T57" fmla="*/ 5 h 51"/>
                <a:gd name="T58" fmla="*/ 7 w 39"/>
                <a:gd name="T59" fmla="*/ 8 h 51"/>
                <a:gd name="T60" fmla="*/ 7 w 39"/>
                <a:gd name="T61" fmla="*/ 2 h 51"/>
                <a:gd name="T62" fmla="*/ 0 w 39"/>
                <a:gd name="T63" fmla="*/ 2 h 51"/>
                <a:gd name="T64" fmla="*/ 0 w 39"/>
                <a:gd name="T65" fmla="*/ 51 h 51"/>
                <a:gd name="T66" fmla="*/ 9 w 39"/>
                <a:gd name="T67" fmla="*/ 51 h 51"/>
                <a:gd name="T68" fmla="*/ 9 w 39"/>
                <a:gd name="T6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51">
                  <a:moveTo>
                    <a:pt x="9" y="51"/>
                  </a:moveTo>
                  <a:lnTo>
                    <a:pt x="9" y="24"/>
                  </a:lnTo>
                  <a:lnTo>
                    <a:pt x="9" y="24"/>
                  </a:lnTo>
                  <a:lnTo>
                    <a:pt x="9" y="15"/>
                  </a:lnTo>
                  <a:lnTo>
                    <a:pt x="12" y="10"/>
                  </a:lnTo>
                  <a:lnTo>
                    <a:pt x="12" y="10"/>
                  </a:lnTo>
                  <a:lnTo>
                    <a:pt x="17" y="8"/>
                  </a:lnTo>
                  <a:lnTo>
                    <a:pt x="21" y="7"/>
                  </a:lnTo>
                  <a:lnTo>
                    <a:pt x="21" y="7"/>
                  </a:lnTo>
                  <a:lnTo>
                    <a:pt x="27" y="8"/>
                  </a:lnTo>
                  <a:lnTo>
                    <a:pt x="27" y="8"/>
                  </a:lnTo>
                  <a:lnTo>
                    <a:pt x="31" y="14"/>
                  </a:lnTo>
                  <a:lnTo>
                    <a:pt x="31" y="14"/>
                  </a:lnTo>
                  <a:lnTo>
                    <a:pt x="31" y="20"/>
                  </a:lnTo>
                  <a:lnTo>
                    <a:pt x="31" y="51"/>
                  </a:lnTo>
                  <a:lnTo>
                    <a:pt x="39" y="51"/>
                  </a:lnTo>
                  <a:lnTo>
                    <a:pt x="39" y="20"/>
                  </a:lnTo>
                  <a:lnTo>
                    <a:pt x="39" y="20"/>
                  </a:lnTo>
                  <a:lnTo>
                    <a:pt x="39" y="12"/>
                  </a:lnTo>
                  <a:lnTo>
                    <a:pt x="39" y="12"/>
                  </a:lnTo>
                  <a:lnTo>
                    <a:pt x="38" y="5"/>
                  </a:lnTo>
                  <a:lnTo>
                    <a:pt x="38" y="5"/>
                  </a:lnTo>
                  <a:lnTo>
                    <a:pt x="31" y="2"/>
                  </a:lnTo>
                  <a:lnTo>
                    <a:pt x="31" y="2"/>
                  </a:lnTo>
                  <a:lnTo>
                    <a:pt x="22" y="0"/>
                  </a:lnTo>
                  <a:lnTo>
                    <a:pt x="22" y="0"/>
                  </a:lnTo>
                  <a:lnTo>
                    <a:pt x="19" y="0"/>
                  </a:lnTo>
                  <a:lnTo>
                    <a:pt x="14" y="2"/>
                  </a:lnTo>
                  <a:lnTo>
                    <a:pt x="10" y="5"/>
                  </a:lnTo>
                  <a:lnTo>
                    <a:pt x="7" y="8"/>
                  </a:lnTo>
                  <a:lnTo>
                    <a:pt x="7" y="2"/>
                  </a:lnTo>
                  <a:lnTo>
                    <a:pt x="0" y="2"/>
                  </a:lnTo>
                  <a:lnTo>
                    <a:pt x="0" y="51"/>
                  </a:lnTo>
                  <a:lnTo>
                    <a:pt x="9" y="51"/>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 name="Freeform 861">
              <a:extLst>
                <a:ext uri="{FF2B5EF4-FFF2-40B4-BE49-F238E27FC236}">
                  <a16:creationId xmlns:a16="http://schemas.microsoft.com/office/drawing/2014/main" id="{05295063-789F-2575-B98F-E66B1EB70C00}"/>
                </a:ext>
              </a:extLst>
            </p:cNvPr>
            <p:cNvSpPr>
              <a:spLocks/>
            </p:cNvSpPr>
            <p:nvPr/>
          </p:nvSpPr>
          <p:spPr bwMode="auto">
            <a:xfrm>
              <a:off x="2626" y="2801"/>
              <a:ext cx="31" cy="34"/>
            </a:xfrm>
            <a:custGeom>
              <a:avLst/>
              <a:gdLst>
                <a:gd name="T0" fmla="*/ 34 w 61"/>
                <a:gd name="T1" fmla="*/ 68 h 68"/>
                <a:gd name="T2" fmla="*/ 61 w 61"/>
                <a:gd name="T3" fmla="*/ 0 h 68"/>
                <a:gd name="T4" fmla="*/ 53 w 61"/>
                <a:gd name="T5" fmla="*/ 0 h 68"/>
                <a:gd name="T6" fmla="*/ 34 w 61"/>
                <a:gd name="T7" fmla="*/ 49 h 68"/>
                <a:gd name="T8" fmla="*/ 34 w 61"/>
                <a:gd name="T9" fmla="*/ 49 h 68"/>
                <a:gd name="T10" fmla="*/ 31 w 61"/>
                <a:gd name="T11" fmla="*/ 60 h 68"/>
                <a:gd name="T12" fmla="*/ 31 w 61"/>
                <a:gd name="T13" fmla="*/ 60 h 68"/>
                <a:gd name="T14" fmla="*/ 27 w 61"/>
                <a:gd name="T15" fmla="*/ 49 h 68"/>
                <a:gd name="T16" fmla="*/ 8 w 61"/>
                <a:gd name="T17" fmla="*/ 0 h 68"/>
                <a:gd name="T18" fmla="*/ 0 w 61"/>
                <a:gd name="T19" fmla="*/ 0 h 68"/>
                <a:gd name="T20" fmla="*/ 25 w 61"/>
                <a:gd name="T21" fmla="*/ 68 h 68"/>
                <a:gd name="T22" fmla="*/ 34 w 61"/>
                <a:gd name="T23" fmla="*/ 68 h 68"/>
                <a:gd name="T24" fmla="*/ 34 w 61"/>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8">
                  <a:moveTo>
                    <a:pt x="34" y="68"/>
                  </a:moveTo>
                  <a:lnTo>
                    <a:pt x="61" y="0"/>
                  </a:lnTo>
                  <a:lnTo>
                    <a:pt x="53" y="0"/>
                  </a:lnTo>
                  <a:lnTo>
                    <a:pt x="34" y="49"/>
                  </a:lnTo>
                  <a:lnTo>
                    <a:pt x="34" y="49"/>
                  </a:lnTo>
                  <a:lnTo>
                    <a:pt x="31" y="60"/>
                  </a:lnTo>
                  <a:lnTo>
                    <a:pt x="31" y="60"/>
                  </a:lnTo>
                  <a:lnTo>
                    <a:pt x="27" y="49"/>
                  </a:lnTo>
                  <a:lnTo>
                    <a:pt x="8" y="0"/>
                  </a:lnTo>
                  <a:lnTo>
                    <a:pt x="0" y="0"/>
                  </a:lnTo>
                  <a:lnTo>
                    <a:pt x="25" y="68"/>
                  </a:lnTo>
                  <a:lnTo>
                    <a:pt x="34" y="68"/>
                  </a:lnTo>
                  <a:lnTo>
                    <a:pt x="3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Freeform 862">
              <a:extLst>
                <a:ext uri="{FF2B5EF4-FFF2-40B4-BE49-F238E27FC236}">
                  <a16:creationId xmlns:a16="http://schemas.microsoft.com/office/drawing/2014/main" id="{C13F1C07-5397-61C8-EAD6-CEAB5F31916D}"/>
                </a:ext>
              </a:extLst>
            </p:cNvPr>
            <p:cNvSpPr>
              <a:spLocks noEditPoints="1"/>
            </p:cNvSpPr>
            <p:nvPr/>
          </p:nvSpPr>
          <p:spPr bwMode="auto">
            <a:xfrm>
              <a:off x="2658" y="2801"/>
              <a:ext cx="31" cy="34"/>
            </a:xfrm>
            <a:custGeom>
              <a:avLst/>
              <a:gdLst>
                <a:gd name="T0" fmla="*/ 8 w 63"/>
                <a:gd name="T1" fmla="*/ 68 h 68"/>
                <a:gd name="T2" fmla="*/ 17 w 63"/>
                <a:gd name="T3" fmla="*/ 48 h 68"/>
                <a:gd name="T4" fmla="*/ 44 w 63"/>
                <a:gd name="T5" fmla="*/ 48 h 68"/>
                <a:gd name="T6" fmla="*/ 53 w 63"/>
                <a:gd name="T7" fmla="*/ 68 h 68"/>
                <a:gd name="T8" fmla="*/ 63 w 63"/>
                <a:gd name="T9" fmla="*/ 68 h 68"/>
                <a:gd name="T10" fmla="*/ 36 w 63"/>
                <a:gd name="T11" fmla="*/ 0 h 68"/>
                <a:gd name="T12" fmla="*/ 26 w 63"/>
                <a:gd name="T13" fmla="*/ 0 h 68"/>
                <a:gd name="T14" fmla="*/ 0 w 63"/>
                <a:gd name="T15" fmla="*/ 68 h 68"/>
                <a:gd name="T16" fmla="*/ 8 w 63"/>
                <a:gd name="T17" fmla="*/ 68 h 68"/>
                <a:gd name="T18" fmla="*/ 8 w 63"/>
                <a:gd name="T19" fmla="*/ 68 h 68"/>
                <a:gd name="T20" fmla="*/ 26 w 63"/>
                <a:gd name="T21" fmla="*/ 19 h 68"/>
                <a:gd name="T22" fmla="*/ 26 w 63"/>
                <a:gd name="T23" fmla="*/ 19 h 68"/>
                <a:gd name="T24" fmla="*/ 31 w 63"/>
                <a:gd name="T25" fmla="*/ 7 h 68"/>
                <a:gd name="T26" fmla="*/ 31 w 63"/>
                <a:gd name="T27" fmla="*/ 7 h 68"/>
                <a:gd name="T28" fmla="*/ 36 w 63"/>
                <a:gd name="T29" fmla="*/ 20 h 68"/>
                <a:gd name="T30" fmla="*/ 43 w 63"/>
                <a:gd name="T31" fmla="*/ 39 h 68"/>
                <a:gd name="T32" fmla="*/ 19 w 63"/>
                <a:gd name="T33" fmla="*/ 39 h 68"/>
                <a:gd name="T34" fmla="*/ 26 w 63"/>
                <a:gd name="T35" fmla="*/ 19 h 68"/>
                <a:gd name="T36" fmla="*/ 26 w 63"/>
                <a:gd name="T37"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68">
                  <a:moveTo>
                    <a:pt x="8" y="68"/>
                  </a:moveTo>
                  <a:lnTo>
                    <a:pt x="17" y="48"/>
                  </a:lnTo>
                  <a:lnTo>
                    <a:pt x="44" y="48"/>
                  </a:lnTo>
                  <a:lnTo>
                    <a:pt x="53" y="68"/>
                  </a:lnTo>
                  <a:lnTo>
                    <a:pt x="63" y="68"/>
                  </a:lnTo>
                  <a:lnTo>
                    <a:pt x="36" y="0"/>
                  </a:lnTo>
                  <a:lnTo>
                    <a:pt x="26" y="0"/>
                  </a:lnTo>
                  <a:lnTo>
                    <a:pt x="0" y="68"/>
                  </a:lnTo>
                  <a:lnTo>
                    <a:pt x="8" y="68"/>
                  </a:lnTo>
                  <a:lnTo>
                    <a:pt x="8" y="68"/>
                  </a:lnTo>
                  <a:close/>
                  <a:moveTo>
                    <a:pt x="26" y="19"/>
                  </a:moveTo>
                  <a:lnTo>
                    <a:pt x="26" y="19"/>
                  </a:lnTo>
                  <a:lnTo>
                    <a:pt x="31" y="7"/>
                  </a:lnTo>
                  <a:lnTo>
                    <a:pt x="31" y="7"/>
                  </a:lnTo>
                  <a:lnTo>
                    <a:pt x="36" y="20"/>
                  </a:lnTo>
                  <a:lnTo>
                    <a:pt x="43" y="39"/>
                  </a:lnTo>
                  <a:lnTo>
                    <a:pt x="19" y="39"/>
                  </a:lnTo>
                  <a:lnTo>
                    <a:pt x="26" y="19"/>
                  </a:lnTo>
                  <a:lnTo>
                    <a:pt x="2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 name="Freeform 863">
              <a:extLst>
                <a:ext uri="{FF2B5EF4-FFF2-40B4-BE49-F238E27FC236}">
                  <a16:creationId xmlns:a16="http://schemas.microsoft.com/office/drawing/2014/main" id="{3A3098A1-7A05-36D0-4514-73703CA9F223}"/>
                </a:ext>
              </a:extLst>
            </p:cNvPr>
            <p:cNvSpPr>
              <a:spLocks/>
            </p:cNvSpPr>
            <p:nvPr/>
          </p:nvSpPr>
          <p:spPr bwMode="auto">
            <a:xfrm>
              <a:off x="2694" y="2801"/>
              <a:ext cx="23" cy="34"/>
            </a:xfrm>
            <a:custGeom>
              <a:avLst/>
              <a:gdLst>
                <a:gd name="T0" fmla="*/ 8 w 46"/>
                <a:gd name="T1" fmla="*/ 68 h 68"/>
                <a:gd name="T2" fmla="*/ 8 w 46"/>
                <a:gd name="T3" fmla="*/ 37 h 68"/>
                <a:gd name="T4" fmla="*/ 40 w 46"/>
                <a:gd name="T5" fmla="*/ 37 h 68"/>
                <a:gd name="T6" fmla="*/ 40 w 46"/>
                <a:gd name="T7" fmla="*/ 29 h 68"/>
                <a:gd name="T8" fmla="*/ 8 w 46"/>
                <a:gd name="T9" fmla="*/ 29 h 68"/>
                <a:gd name="T10" fmla="*/ 8 w 46"/>
                <a:gd name="T11" fmla="*/ 7 h 68"/>
                <a:gd name="T12" fmla="*/ 46 w 46"/>
                <a:gd name="T13" fmla="*/ 7 h 68"/>
                <a:gd name="T14" fmla="*/ 46 w 46"/>
                <a:gd name="T15" fmla="*/ 0 h 68"/>
                <a:gd name="T16" fmla="*/ 0 w 46"/>
                <a:gd name="T17" fmla="*/ 0 h 68"/>
                <a:gd name="T18" fmla="*/ 0 w 46"/>
                <a:gd name="T19" fmla="*/ 68 h 68"/>
                <a:gd name="T20" fmla="*/ 8 w 46"/>
                <a:gd name="T21" fmla="*/ 68 h 68"/>
                <a:gd name="T22" fmla="*/ 8 w 46"/>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68">
                  <a:moveTo>
                    <a:pt x="8" y="68"/>
                  </a:moveTo>
                  <a:lnTo>
                    <a:pt x="8" y="37"/>
                  </a:lnTo>
                  <a:lnTo>
                    <a:pt x="40" y="37"/>
                  </a:lnTo>
                  <a:lnTo>
                    <a:pt x="40" y="29"/>
                  </a:lnTo>
                  <a:lnTo>
                    <a:pt x="8" y="29"/>
                  </a:lnTo>
                  <a:lnTo>
                    <a:pt x="8" y="7"/>
                  </a:lnTo>
                  <a:lnTo>
                    <a:pt x="46" y="7"/>
                  </a:lnTo>
                  <a:lnTo>
                    <a:pt x="46" y="0"/>
                  </a:lnTo>
                  <a:lnTo>
                    <a:pt x="0" y="0"/>
                  </a:lnTo>
                  <a:lnTo>
                    <a:pt x="0" y="68"/>
                  </a:lnTo>
                  <a:lnTo>
                    <a:pt x="8" y="68"/>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Freeform 864">
              <a:extLst>
                <a:ext uri="{FF2B5EF4-FFF2-40B4-BE49-F238E27FC236}">
                  <a16:creationId xmlns:a16="http://schemas.microsoft.com/office/drawing/2014/main" id="{E8533E94-5321-5000-CEF7-97F60ACD704B}"/>
                </a:ext>
              </a:extLst>
            </p:cNvPr>
            <p:cNvSpPr>
              <a:spLocks noEditPoints="1"/>
            </p:cNvSpPr>
            <p:nvPr/>
          </p:nvSpPr>
          <p:spPr bwMode="auto">
            <a:xfrm>
              <a:off x="2734" y="2804"/>
              <a:ext cx="22" cy="28"/>
            </a:xfrm>
            <a:custGeom>
              <a:avLst/>
              <a:gdLst>
                <a:gd name="T0" fmla="*/ 44 w 44"/>
                <a:gd name="T1" fmla="*/ 19 h 58"/>
                <a:gd name="T2" fmla="*/ 0 w 44"/>
                <a:gd name="T3" fmla="*/ 0 h 58"/>
                <a:gd name="T4" fmla="*/ 0 w 44"/>
                <a:gd name="T5" fmla="*/ 9 h 58"/>
                <a:gd name="T6" fmla="*/ 35 w 44"/>
                <a:gd name="T7" fmla="*/ 24 h 58"/>
                <a:gd name="T8" fmla="*/ 0 w 44"/>
                <a:gd name="T9" fmla="*/ 38 h 58"/>
                <a:gd name="T10" fmla="*/ 0 w 44"/>
                <a:gd name="T11" fmla="*/ 46 h 58"/>
                <a:gd name="T12" fmla="*/ 44 w 44"/>
                <a:gd name="T13" fmla="*/ 27 h 58"/>
                <a:gd name="T14" fmla="*/ 44 w 44"/>
                <a:gd name="T15" fmla="*/ 19 h 58"/>
                <a:gd name="T16" fmla="*/ 44 w 44"/>
                <a:gd name="T17" fmla="*/ 19 h 58"/>
                <a:gd name="T18" fmla="*/ 44 w 44"/>
                <a:gd name="T19" fmla="*/ 49 h 58"/>
                <a:gd name="T20" fmla="*/ 0 w 44"/>
                <a:gd name="T21" fmla="*/ 49 h 58"/>
                <a:gd name="T22" fmla="*/ 0 w 44"/>
                <a:gd name="T23" fmla="*/ 58 h 58"/>
                <a:gd name="T24" fmla="*/ 44 w 44"/>
                <a:gd name="T25" fmla="*/ 58 h 58"/>
                <a:gd name="T26" fmla="*/ 44 w 44"/>
                <a:gd name="T27" fmla="*/ 49 h 58"/>
                <a:gd name="T28" fmla="*/ 44 w 44"/>
                <a:gd name="T2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58">
                  <a:moveTo>
                    <a:pt x="44" y="19"/>
                  </a:moveTo>
                  <a:lnTo>
                    <a:pt x="0" y="0"/>
                  </a:lnTo>
                  <a:lnTo>
                    <a:pt x="0" y="9"/>
                  </a:lnTo>
                  <a:lnTo>
                    <a:pt x="35" y="24"/>
                  </a:lnTo>
                  <a:lnTo>
                    <a:pt x="0" y="38"/>
                  </a:lnTo>
                  <a:lnTo>
                    <a:pt x="0" y="46"/>
                  </a:lnTo>
                  <a:lnTo>
                    <a:pt x="44" y="27"/>
                  </a:lnTo>
                  <a:lnTo>
                    <a:pt x="44" y="19"/>
                  </a:lnTo>
                  <a:lnTo>
                    <a:pt x="44" y="19"/>
                  </a:lnTo>
                  <a:close/>
                  <a:moveTo>
                    <a:pt x="44" y="49"/>
                  </a:moveTo>
                  <a:lnTo>
                    <a:pt x="0" y="49"/>
                  </a:lnTo>
                  <a:lnTo>
                    <a:pt x="0" y="58"/>
                  </a:lnTo>
                  <a:lnTo>
                    <a:pt x="44" y="58"/>
                  </a:lnTo>
                  <a:lnTo>
                    <a:pt x="44" y="49"/>
                  </a:lnTo>
                  <a:lnTo>
                    <a:pt x="4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 name="Freeform 865">
              <a:extLst>
                <a:ext uri="{FF2B5EF4-FFF2-40B4-BE49-F238E27FC236}">
                  <a16:creationId xmlns:a16="http://schemas.microsoft.com/office/drawing/2014/main" id="{2C9ECB88-3124-6602-0A1F-0EEA8312974C}"/>
                </a:ext>
              </a:extLst>
            </p:cNvPr>
            <p:cNvSpPr>
              <a:spLocks/>
            </p:cNvSpPr>
            <p:nvPr/>
          </p:nvSpPr>
          <p:spPr bwMode="auto">
            <a:xfrm>
              <a:off x="2775" y="2809"/>
              <a:ext cx="33" cy="26"/>
            </a:xfrm>
            <a:custGeom>
              <a:avLst/>
              <a:gdLst>
                <a:gd name="T0" fmla="*/ 9 w 67"/>
                <a:gd name="T1" fmla="*/ 51 h 51"/>
                <a:gd name="T2" fmla="*/ 9 w 67"/>
                <a:gd name="T3" fmla="*/ 26 h 51"/>
                <a:gd name="T4" fmla="*/ 9 w 67"/>
                <a:gd name="T5" fmla="*/ 26 h 51"/>
                <a:gd name="T6" fmla="*/ 9 w 67"/>
                <a:gd name="T7" fmla="*/ 15 h 51"/>
                <a:gd name="T8" fmla="*/ 9 w 67"/>
                <a:gd name="T9" fmla="*/ 15 h 51"/>
                <a:gd name="T10" fmla="*/ 11 w 67"/>
                <a:gd name="T11" fmla="*/ 12 h 51"/>
                <a:gd name="T12" fmla="*/ 14 w 67"/>
                <a:gd name="T13" fmla="*/ 8 h 51"/>
                <a:gd name="T14" fmla="*/ 14 w 67"/>
                <a:gd name="T15" fmla="*/ 8 h 51"/>
                <a:gd name="T16" fmla="*/ 21 w 67"/>
                <a:gd name="T17" fmla="*/ 7 h 51"/>
                <a:gd name="T18" fmla="*/ 21 w 67"/>
                <a:gd name="T19" fmla="*/ 7 h 51"/>
                <a:gd name="T20" fmla="*/ 24 w 67"/>
                <a:gd name="T21" fmla="*/ 8 h 51"/>
                <a:gd name="T22" fmla="*/ 28 w 67"/>
                <a:gd name="T23" fmla="*/ 10 h 51"/>
                <a:gd name="T24" fmla="*/ 28 w 67"/>
                <a:gd name="T25" fmla="*/ 10 h 51"/>
                <a:gd name="T26" fmla="*/ 29 w 67"/>
                <a:gd name="T27" fmla="*/ 14 h 51"/>
                <a:gd name="T28" fmla="*/ 29 w 67"/>
                <a:gd name="T29" fmla="*/ 19 h 51"/>
                <a:gd name="T30" fmla="*/ 29 w 67"/>
                <a:gd name="T31" fmla="*/ 51 h 51"/>
                <a:gd name="T32" fmla="*/ 38 w 67"/>
                <a:gd name="T33" fmla="*/ 51 h 51"/>
                <a:gd name="T34" fmla="*/ 38 w 67"/>
                <a:gd name="T35" fmla="*/ 22 h 51"/>
                <a:gd name="T36" fmla="*/ 38 w 67"/>
                <a:gd name="T37" fmla="*/ 22 h 51"/>
                <a:gd name="T38" fmla="*/ 38 w 67"/>
                <a:gd name="T39" fmla="*/ 15 h 51"/>
                <a:gd name="T40" fmla="*/ 41 w 67"/>
                <a:gd name="T41" fmla="*/ 10 h 51"/>
                <a:gd name="T42" fmla="*/ 41 w 67"/>
                <a:gd name="T43" fmla="*/ 10 h 51"/>
                <a:gd name="T44" fmla="*/ 45 w 67"/>
                <a:gd name="T45" fmla="*/ 8 h 51"/>
                <a:gd name="T46" fmla="*/ 50 w 67"/>
                <a:gd name="T47" fmla="*/ 7 h 51"/>
                <a:gd name="T48" fmla="*/ 50 w 67"/>
                <a:gd name="T49" fmla="*/ 7 h 51"/>
                <a:gd name="T50" fmla="*/ 55 w 67"/>
                <a:gd name="T51" fmla="*/ 8 h 51"/>
                <a:gd name="T52" fmla="*/ 55 w 67"/>
                <a:gd name="T53" fmla="*/ 8 h 51"/>
                <a:gd name="T54" fmla="*/ 58 w 67"/>
                <a:gd name="T55" fmla="*/ 12 h 51"/>
                <a:gd name="T56" fmla="*/ 58 w 67"/>
                <a:gd name="T57" fmla="*/ 12 h 51"/>
                <a:gd name="T58" fmla="*/ 58 w 67"/>
                <a:gd name="T59" fmla="*/ 19 h 51"/>
                <a:gd name="T60" fmla="*/ 58 w 67"/>
                <a:gd name="T61" fmla="*/ 51 h 51"/>
                <a:gd name="T62" fmla="*/ 67 w 67"/>
                <a:gd name="T63" fmla="*/ 51 h 51"/>
                <a:gd name="T64" fmla="*/ 67 w 67"/>
                <a:gd name="T65" fmla="*/ 17 h 51"/>
                <a:gd name="T66" fmla="*/ 67 w 67"/>
                <a:gd name="T67" fmla="*/ 17 h 51"/>
                <a:gd name="T68" fmla="*/ 65 w 67"/>
                <a:gd name="T69" fmla="*/ 8 h 51"/>
                <a:gd name="T70" fmla="*/ 63 w 67"/>
                <a:gd name="T71" fmla="*/ 3 h 51"/>
                <a:gd name="T72" fmla="*/ 63 w 67"/>
                <a:gd name="T73" fmla="*/ 3 h 51"/>
                <a:gd name="T74" fmla="*/ 58 w 67"/>
                <a:gd name="T75" fmla="*/ 2 h 51"/>
                <a:gd name="T76" fmla="*/ 51 w 67"/>
                <a:gd name="T77" fmla="*/ 0 h 51"/>
                <a:gd name="T78" fmla="*/ 51 w 67"/>
                <a:gd name="T79" fmla="*/ 0 h 51"/>
                <a:gd name="T80" fmla="*/ 46 w 67"/>
                <a:gd name="T81" fmla="*/ 0 h 51"/>
                <a:gd name="T82" fmla="*/ 43 w 67"/>
                <a:gd name="T83" fmla="*/ 2 h 51"/>
                <a:gd name="T84" fmla="*/ 40 w 67"/>
                <a:gd name="T85" fmla="*/ 5 h 51"/>
                <a:gd name="T86" fmla="*/ 36 w 67"/>
                <a:gd name="T87" fmla="*/ 8 h 51"/>
                <a:gd name="T88" fmla="*/ 36 w 67"/>
                <a:gd name="T89" fmla="*/ 8 h 51"/>
                <a:gd name="T90" fmla="*/ 34 w 67"/>
                <a:gd name="T91" fmla="*/ 5 h 51"/>
                <a:gd name="T92" fmla="*/ 31 w 67"/>
                <a:gd name="T93" fmla="*/ 2 h 51"/>
                <a:gd name="T94" fmla="*/ 31 w 67"/>
                <a:gd name="T95" fmla="*/ 2 h 51"/>
                <a:gd name="T96" fmla="*/ 28 w 67"/>
                <a:gd name="T97" fmla="*/ 0 h 51"/>
                <a:gd name="T98" fmla="*/ 23 w 67"/>
                <a:gd name="T99" fmla="*/ 0 h 51"/>
                <a:gd name="T100" fmla="*/ 23 w 67"/>
                <a:gd name="T101" fmla="*/ 0 h 51"/>
                <a:gd name="T102" fmla="*/ 17 w 67"/>
                <a:gd name="T103" fmla="*/ 0 h 51"/>
                <a:gd name="T104" fmla="*/ 14 w 67"/>
                <a:gd name="T105" fmla="*/ 2 h 51"/>
                <a:gd name="T106" fmla="*/ 14 w 67"/>
                <a:gd name="T107" fmla="*/ 2 h 51"/>
                <a:gd name="T108" fmla="*/ 11 w 67"/>
                <a:gd name="T109" fmla="*/ 5 h 51"/>
                <a:gd name="T110" fmla="*/ 7 w 67"/>
                <a:gd name="T111" fmla="*/ 8 h 51"/>
                <a:gd name="T112" fmla="*/ 7 w 67"/>
                <a:gd name="T113" fmla="*/ 2 h 51"/>
                <a:gd name="T114" fmla="*/ 0 w 67"/>
                <a:gd name="T115" fmla="*/ 2 h 51"/>
                <a:gd name="T116" fmla="*/ 0 w 67"/>
                <a:gd name="T117" fmla="*/ 51 h 51"/>
                <a:gd name="T118" fmla="*/ 9 w 67"/>
                <a:gd name="T119" fmla="*/ 51 h 51"/>
                <a:gd name="T120" fmla="*/ 9 w 67"/>
                <a:gd name="T1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 h="51">
                  <a:moveTo>
                    <a:pt x="9" y="51"/>
                  </a:moveTo>
                  <a:lnTo>
                    <a:pt x="9" y="26"/>
                  </a:lnTo>
                  <a:lnTo>
                    <a:pt x="9" y="26"/>
                  </a:lnTo>
                  <a:lnTo>
                    <a:pt x="9" y="15"/>
                  </a:lnTo>
                  <a:lnTo>
                    <a:pt x="9" y="15"/>
                  </a:lnTo>
                  <a:lnTo>
                    <a:pt x="11" y="12"/>
                  </a:lnTo>
                  <a:lnTo>
                    <a:pt x="14" y="8"/>
                  </a:lnTo>
                  <a:lnTo>
                    <a:pt x="14" y="8"/>
                  </a:lnTo>
                  <a:lnTo>
                    <a:pt x="21" y="7"/>
                  </a:lnTo>
                  <a:lnTo>
                    <a:pt x="21" y="7"/>
                  </a:lnTo>
                  <a:lnTo>
                    <a:pt x="24" y="8"/>
                  </a:lnTo>
                  <a:lnTo>
                    <a:pt x="28" y="10"/>
                  </a:lnTo>
                  <a:lnTo>
                    <a:pt x="28" y="10"/>
                  </a:lnTo>
                  <a:lnTo>
                    <a:pt x="29" y="14"/>
                  </a:lnTo>
                  <a:lnTo>
                    <a:pt x="29" y="19"/>
                  </a:lnTo>
                  <a:lnTo>
                    <a:pt x="29" y="51"/>
                  </a:lnTo>
                  <a:lnTo>
                    <a:pt x="38" y="51"/>
                  </a:lnTo>
                  <a:lnTo>
                    <a:pt x="38" y="22"/>
                  </a:lnTo>
                  <a:lnTo>
                    <a:pt x="38" y="22"/>
                  </a:lnTo>
                  <a:lnTo>
                    <a:pt x="38" y="15"/>
                  </a:lnTo>
                  <a:lnTo>
                    <a:pt x="41" y="10"/>
                  </a:lnTo>
                  <a:lnTo>
                    <a:pt x="41" y="10"/>
                  </a:lnTo>
                  <a:lnTo>
                    <a:pt x="45" y="8"/>
                  </a:lnTo>
                  <a:lnTo>
                    <a:pt x="50" y="7"/>
                  </a:lnTo>
                  <a:lnTo>
                    <a:pt x="50" y="7"/>
                  </a:lnTo>
                  <a:lnTo>
                    <a:pt x="55" y="8"/>
                  </a:lnTo>
                  <a:lnTo>
                    <a:pt x="55" y="8"/>
                  </a:lnTo>
                  <a:lnTo>
                    <a:pt x="58" y="12"/>
                  </a:lnTo>
                  <a:lnTo>
                    <a:pt x="58" y="12"/>
                  </a:lnTo>
                  <a:lnTo>
                    <a:pt x="58" y="19"/>
                  </a:lnTo>
                  <a:lnTo>
                    <a:pt x="58" y="51"/>
                  </a:lnTo>
                  <a:lnTo>
                    <a:pt x="67" y="51"/>
                  </a:lnTo>
                  <a:lnTo>
                    <a:pt x="67" y="17"/>
                  </a:lnTo>
                  <a:lnTo>
                    <a:pt x="67" y="17"/>
                  </a:lnTo>
                  <a:lnTo>
                    <a:pt x="65" y="8"/>
                  </a:lnTo>
                  <a:lnTo>
                    <a:pt x="63" y="3"/>
                  </a:lnTo>
                  <a:lnTo>
                    <a:pt x="63" y="3"/>
                  </a:lnTo>
                  <a:lnTo>
                    <a:pt x="58" y="2"/>
                  </a:lnTo>
                  <a:lnTo>
                    <a:pt x="51" y="0"/>
                  </a:lnTo>
                  <a:lnTo>
                    <a:pt x="51" y="0"/>
                  </a:lnTo>
                  <a:lnTo>
                    <a:pt x="46" y="0"/>
                  </a:lnTo>
                  <a:lnTo>
                    <a:pt x="43" y="2"/>
                  </a:lnTo>
                  <a:lnTo>
                    <a:pt x="40" y="5"/>
                  </a:lnTo>
                  <a:lnTo>
                    <a:pt x="36" y="8"/>
                  </a:lnTo>
                  <a:lnTo>
                    <a:pt x="36" y="8"/>
                  </a:lnTo>
                  <a:lnTo>
                    <a:pt x="34" y="5"/>
                  </a:lnTo>
                  <a:lnTo>
                    <a:pt x="31" y="2"/>
                  </a:lnTo>
                  <a:lnTo>
                    <a:pt x="31" y="2"/>
                  </a:lnTo>
                  <a:lnTo>
                    <a:pt x="28" y="0"/>
                  </a:lnTo>
                  <a:lnTo>
                    <a:pt x="23" y="0"/>
                  </a:lnTo>
                  <a:lnTo>
                    <a:pt x="23" y="0"/>
                  </a:lnTo>
                  <a:lnTo>
                    <a:pt x="17" y="0"/>
                  </a:lnTo>
                  <a:lnTo>
                    <a:pt x="14" y="2"/>
                  </a:lnTo>
                  <a:lnTo>
                    <a:pt x="14" y="2"/>
                  </a:lnTo>
                  <a:lnTo>
                    <a:pt x="11" y="5"/>
                  </a:lnTo>
                  <a:lnTo>
                    <a:pt x="7" y="8"/>
                  </a:lnTo>
                  <a:lnTo>
                    <a:pt x="7" y="2"/>
                  </a:lnTo>
                  <a:lnTo>
                    <a:pt x="0" y="2"/>
                  </a:lnTo>
                  <a:lnTo>
                    <a:pt x="0" y="51"/>
                  </a:lnTo>
                  <a:lnTo>
                    <a:pt x="9" y="51"/>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6" name="Freeform 866">
              <a:extLst>
                <a:ext uri="{FF2B5EF4-FFF2-40B4-BE49-F238E27FC236}">
                  <a16:creationId xmlns:a16="http://schemas.microsoft.com/office/drawing/2014/main" id="{B2A46CC4-D478-C3AE-07FA-8CDF346056CE}"/>
                </a:ext>
              </a:extLst>
            </p:cNvPr>
            <p:cNvSpPr>
              <a:spLocks noEditPoints="1"/>
            </p:cNvSpPr>
            <p:nvPr/>
          </p:nvSpPr>
          <p:spPr bwMode="auto">
            <a:xfrm>
              <a:off x="2813" y="2809"/>
              <a:ext cx="22" cy="26"/>
            </a:xfrm>
            <a:custGeom>
              <a:avLst/>
              <a:gdLst>
                <a:gd name="T0" fmla="*/ 31 w 44"/>
                <a:gd name="T1" fmla="*/ 43 h 51"/>
                <a:gd name="T2" fmla="*/ 31 w 44"/>
                <a:gd name="T3" fmla="*/ 43 h 51"/>
                <a:gd name="T4" fmla="*/ 27 w 44"/>
                <a:gd name="T5" fmla="*/ 44 h 51"/>
                <a:gd name="T6" fmla="*/ 24 w 44"/>
                <a:gd name="T7" fmla="*/ 44 h 51"/>
                <a:gd name="T8" fmla="*/ 24 w 44"/>
                <a:gd name="T9" fmla="*/ 44 h 51"/>
                <a:gd name="T10" fmla="*/ 17 w 44"/>
                <a:gd name="T11" fmla="*/ 44 h 51"/>
                <a:gd name="T12" fmla="*/ 14 w 44"/>
                <a:gd name="T13" fmla="*/ 41 h 51"/>
                <a:gd name="T14" fmla="*/ 14 w 44"/>
                <a:gd name="T15" fmla="*/ 41 h 51"/>
                <a:gd name="T16" fmla="*/ 10 w 44"/>
                <a:gd name="T17" fmla="*/ 36 h 51"/>
                <a:gd name="T18" fmla="*/ 9 w 44"/>
                <a:gd name="T19" fmla="*/ 27 h 51"/>
                <a:gd name="T20" fmla="*/ 44 w 44"/>
                <a:gd name="T21" fmla="*/ 27 h 51"/>
                <a:gd name="T22" fmla="*/ 44 w 44"/>
                <a:gd name="T23" fmla="*/ 27 h 51"/>
                <a:gd name="T24" fmla="*/ 44 w 44"/>
                <a:gd name="T25" fmla="*/ 26 h 51"/>
                <a:gd name="T26" fmla="*/ 44 w 44"/>
                <a:gd name="T27" fmla="*/ 26 h 51"/>
                <a:gd name="T28" fmla="*/ 44 w 44"/>
                <a:gd name="T29" fmla="*/ 15 h 51"/>
                <a:gd name="T30" fmla="*/ 41 w 44"/>
                <a:gd name="T31" fmla="*/ 10 h 51"/>
                <a:gd name="T32" fmla="*/ 39 w 44"/>
                <a:gd name="T33" fmla="*/ 7 h 51"/>
                <a:gd name="T34" fmla="*/ 39 w 44"/>
                <a:gd name="T35" fmla="*/ 7 h 51"/>
                <a:gd name="T36" fmla="*/ 32 w 44"/>
                <a:gd name="T37" fmla="*/ 2 h 51"/>
                <a:gd name="T38" fmla="*/ 22 w 44"/>
                <a:gd name="T39" fmla="*/ 0 h 51"/>
                <a:gd name="T40" fmla="*/ 22 w 44"/>
                <a:gd name="T41" fmla="*/ 0 h 51"/>
                <a:gd name="T42" fmla="*/ 14 w 44"/>
                <a:gd name="T43" fmla="*/ 2 h 51"/>
                <a:gd name="T44" fmla="*/ 5 w 44"/>
                <a:gd name="T45" fmla="*/ 7 h 51"/>
                <a:gd name="T46" fmla="*/ 5 w 44"/>
                <a:gd name="T47" fmla="*/ 7 h 51"/>
                <a:gd name="T48" fmla="*/ 3 w 44"/>
                <a:gd name="T49" fmla="*/ 10 h 51"/>
                <a:gd name="T50" fmla="*/ 2 w 44"/>
                <a:gd name="T51" fmla="*/ 15 h 51"/>
                <a:gd name="T52" fmla="*/ 0 w 44"/>
                <a:gd name="T53" fmla="*/ 26 h 51"/>
                <a:gd name="T54" fmla="*/ 0 w 44"/>
                <a:gd name="T55" fmla="*/ 26 h 51"/>
                <a:gd name="T56" fmla="*/ 2 w 44"/>
                <a:gd name="T57" fmla="*/ 37 h 51"/>
                <a:gd name="T58" fmla="*/ 3 w 44"/>
                <a:gd name="T59" fmla="*/ 41 h 51"/>
                <a:gd name="T60" fmla="*/ 5 w 44"/>
                <a:gd name="T61" fmla="*/ 44 h 51"/>
                <a:gd name="T62" fmla="*/ 5 w 44"/>
                <a:gd name="T63" fmla="*/ 44 h 51"/>
                <a:gd name="T64" fmla="*/ 14 w 44"/>
                <a:gd name="T65" fmla="*/ 49 h 51"/>
                <a:gd name="T66" fmla="*/ 24 w 44"/>
                <a:gd name="T67" fmla="*/ 51 h 51"/>
                <a:gd name="T68" fmla="*/ 24 w 44"/>
                <a:gd name="T69" fmla="*/ 51 h 51"/>
                <a:gd name="T70" fmla="*/ 31 w 44"/>
                <a:gd name="T71" fmla="*/ 51 h 51"/>
                <a:gd name="T72" fmla="*/ 38 w 44"/>
                <a:gd name="T73" fmla="*/ 48 h 51"/>
                <a:gd name="T74" fmla="*/ 38 w 44"/>
                <a:gd name="T75" fmla="*/ 48 h 51"/>
                <a:gd name="T76" fmla="*/ 43 w 44"/>
                <a:gd name="T77" fmla="*/ 43 h 51"/>
                <a:gd name="T78" fmla="*/ 44 w 44"/>
                <a:gd name="T79" fmla="*/ 36 h 51"/>
                <a:gd name="T80" fmla="*/ 36 w 44"/>
                <a:gd name="T81" fmla="*/ 34 h 51"/>
                <a:gd name="T82" fmla="*/ 36 w 44"/>
                <a:gd name="T83" fmla="*/ 34 h 51"/>
                <a:gd name="T84" fmla="*/ 34 w 44"/>
                <a:gd name="T85" fmla="*/ 39 h 51"/>
                <a:gd name="T86" fmla="*/ 31 w 44"/>
                <a:gd name="T87" fmla="*/ 43 h 51"/>
                <a:gd name="T88" fmla="*/ 31 w 44"/>
                <a:gd name="T89" fmla="*/ 43 h 51"/>
                <a:gd name="T90" fmla="*/ 14 w 44"/>
                <a:gd name="T91" fmla="*/ 10 h 51"/>
                <a:gd name="T92" fmla="*/ 14 w 44"/>
                <a:gd name="T93" fmla="*/ 10 h 51"/>
                <a:gd name="T94" fmla="*/ 17 w 44"/>
                <a:gd name="T95" fmla="*/ 8 h 51"/>
                <a:gd name="T96" fmla="*/ 22 w 44"/>
                <a:gd name="T97" fmla="*/ 7 h 51"/>
                <a:gd name="T98" fmla="*/ 22 w 44"/>
                <a:gd name="T99" fmla="*/ 7 h 51"/>
                <a:gd name="T100" fmla="*/ 29 w 44"/>
                <a:gd name="T101" fmla="*/ 8 h 51"/>
                <a:gd name="T102" fmla="*/ 32 w 44"/>
                <a:gd name="T103" fmla="*/ 12 h 51"/>
                <a:gd name="T104" fmla="*/ 32 w 44"/>
                <a:gd name="T105" fmla="*/ 12 h 51"/>
                <a:gd name="T106" fmla="*/ 36 w 44"/>
                <a:gd name="T107" fmla="*/ 15 h 51"/>
                <a:gd name="T108" fmla="*/ 36 w 44"/>
                <a:gd name="T109" fmla="*/ 20 h 51"/>
                <a:gd name="T110" fmla="*/ 9 w 44"/>
                <a:gd name="T111" fmla="*/ 20 h 51"/>
                <a:gd name="T112" fmla="*/ 9 w 44"/>
                <a:gd name="T113" fmla="*/ 20 h 51"/>
                <a:gd name="T114" fmla="*/ 10 w 44"/>
                <a:gd name="T115" fmla="*/ 15 h 51"/>
                <a:gd name="T116" fmla="*/ 14 w 44"/>
                <a:gd name="T117" fmla="*/ 10 h 51"/>
                <a:gd name="T118" fmla="*/ 14 w 44"/>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51">
                  <a:moveTo>
                    <a:pt x="31" y="43"/>
                  </a:moveTo>
                  <a:lnTo>
                    <a:pt x="31" y="43"/>
                  </a:lnTo>
                  <a:lnTo>
                    <a:pt x="27" y="44"/>
                  </a:lnTo>
                  <a:lnTo>
                    <a:pt x="24" y="44"/>
                  </a:lnTo>
                  <a:lnTo>
                    <a:pt x="24" y="44"/>
                  </a:lnTo>
                  <a:lnTo>
                    <a:pt x="17" y="44"/>
                  </a:lnTo>
                  <a:lnTo>
                    <a:pt x="14" y="41"/>
                  </a:lnTo>
                  <a:lnTo>
                    <a:pt x="14" y="41"/>
                  </a:lnTo>
                  <a:lnTo>
                    <a:pt x="10" y="36"/>
                  </a:lnTo>
                  <a:lnTo>
                    <a:pt x="9" y="27"/>
                  </a:lnTo>
                  <a:lnTo>
                    <a:pt x="44" y="27"/>
                  </a:lnTo>
                  <a:lnTo>
                    <a:pt x="44" y="27"/>
                  </a:lnTo>
                  <a:lnTo>
                    <a:pt x="44" y="26"/>
                  </a:lnTo>
                  <a:lnTo>
                    <a:pt x="44" y="26"/>
                  </a:lnTo>
                  <a:lnTo>
                    <a:pt x="44" y="15"/>
                  </a:lnTo>
                  <a:lnTo>
                    <a:pt x="41" y="10"/>
                  </a:lnTo>
                  <a:lnTo>
                    <a:pt x="39" y="7"/>
                  </a:lnTo>
                  <a:lnTo>
                    <a:pt x="39" y="7"/>
                  </a:lnTo>
                  <a:lnTo>
                    <a:pt x="32" y="2"/>
                  </a:lnTo>
                  <a:lnTo>
                    <a:pt x="22" y="0"/>
                  </a:lnTo>
                  <a:lnTo>
                    <a:pt x="22" y="0"/>
                  </a:lnTo>
                  <a:lnTo>
                    <a:pt x="14" y="2"/>
                  </a:lnTo>
                  <a:lnTo>
                    <a:pt x="5" y="7"/>
                  </a:lnTo>
                  <a:lnTo>
                    <a:pt x="5" y="7"/>
                  </a:lnTo>
                  <a:lnTo>
                    <a:pt x="3" y="10"/>
                  </a:lnTo>
                  <a:lnTo>
                    <a:pt x="2" y="15"/>
                  </a:lnTo>
                  <a:lnTo>
                    <a:pt x="0" y="26"/>
                  </a:lnTo>
                  <a:lnTo>
                    <a:pt x="0" y="26"/>
                  </a:lnTo>
                  <a:lnTo>
                    <a:pt x="2" y="37"/>
                  </a:lnTo>
                  <a:lnTo>
                    <a:pt x="3" y="41"/>
                  </a:lnTo>
                  <a:lnTo>
                    <a:pt x="5" y="44"/>
                  </a:lnTo>
                  <a:lnTo>
                    <a:pt x="5" y="44"/>
                  </a:lnTo>
                  <a:lnTo>
                    <a:pt x="14" y="49"/>
                  </a:lnTo>
                  <a:lnTo>
                    <a:pt x="24" y="51"/>
                  </a:lnTo>
                  <a:lnTo>
                    <a:pt x="24" y="51"/>
                  </a:lnTo>
                  <a:lnTo>
                    <a:pt x="31" y="51"/>
                  </a:lnTo>
                  <a:lnTo>
                    <a:pt x="38" y="48"/>
                  </a:lnTo>
                  <a:lnTo>
                    <a:pt x="38" y="48"/>
                  </a:lnTo>
                  <a:lnTo>
                    <a:pt x="43" y="43"/>
                  </a:lnTo>
                  <a:lnTo>
                    <a:pt x="44" y="36"/>
                  </a:lnTo>
                  <a:lnTo>
                    <a:pt x="36" y="34"/>
                  </a:lnTo>
                  <a:lnTo>
                    <a:pt x="36" y="34"/>
                  </a:lnTo>
                  <a:lnTo>
                    <a:pt x="34" y="39"/>
                  </a:lnTo>
                  <a:lnTo>
                    <a:pt x="31" y="43"/>
                  </a:lnTo>
                  <a:lnTo>
                    <a:pt x="31" y="43"/>
                  </a:lnTo>
                  <a:close/>
                  <a:moveTo>
                    <a:pt x="14" y="10"/>
                  </a:moveTo>
                  <a:lnTo>
                    <a:pt x="14" y="10"/>
                  </a:lnTo>
                  <a:lnTo>
                    <a:pt x="17" y="8"/>
                  </a:lnTo>
                  <a:lnTo>
                    <a:pt x="22" y="7"/>
                  </a:lnTo>
                  <a:lnTo>
                    <a:pt x="22" y="7"/>
                  </a:lnTo>
                  <a:lnTo>
                    <a:pt x="29" y="8"/>
                  </a:lnTo>
                  <a:lnTo>
                    <a:pt x="32" y="12"/>
                  </a:lnTo>
                  <a:lnTo>
                    <a:pt x="32" y="12"/>
                  </a:lnTo>
                  <a:lnTo>
                    <a:pt x="36" y="15"/>
                  </a:lnTo>
                  <a:lnTo>
                    <a:pt x="36" y="20"/>
                  </a:lnTo>
                  <a:lnTo>
                    <a:pt x="9" y="20"/>
                  </a:lnTo>
                  <a:lnTo>
                    <a:pt x="9" y="20"/>
                  </a:lnTo>
                  <a:lnTo>
                    <a:pt x="10" y="15"/>
                  </a:lnTo>
                  <a:lnTo>
                    <a:pt x="14" y="10"/>
                  </a:lnTo>
                  <a:lnTo>
                    <a:pt x="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7" name="Freeform 867">
              <a:extLst>
                <a:ext uri="{FF2B5EF4-FFF2-40B4-BE49-F238E27FC236}">
                  <a16:creationId xmlns:a16="http://schemas.microsoft.com/office/drawing/2014/main" id="{26B3EAEE-C1C6-924A-08CF-D665592234D0}"/>
                </a:ext>
              </a:extLst>
            </p:cNvPr>
            <p:cNvSpPr>
              <a:spLocks noEditPoints="1"/>
            </p:cNvSpPr>
            <p:nvPr/>
          </p:nvSpPr>
          <p:spPr bwMode="auto">
            <a:xfrm>
              <a:off x="2839" y="2801"/>
              <a:ext cx="22" cy="34"/>
            </a:xfrm>
            <a:custGeom>
              <a:avLst/>
              <a:gdLst>
                <a:gd name="T0" fmla="*/ 42 w 42"/>
                <a:gd name="T1" fmla="*/ 68 h 68"/>
                <a:gd name="T2" fmla="*/ 42 w 42"/>
                <a:gd name="T3" fmla="*/ 0 h 68"/>
                <a:gd name="T4" fmla="*/ 34 w 42"/>
                <a:gd name="T5" fmla="*/ 0 h 68"/>
                <a:gd name="T6" fmla="*/ 34 w 42"/>
                <a:gd name="T7" fmla="*/ 24 h 68"/>
                <a:gd name="T8" fmla="*/ 34 w 42"/>
                <a:gd name="T9" fmla="*/ 24 h 68"/>
                <a:gd name="T10" fmla="*/ 29 w 42"/>
                <a:gd name="T11" fmla="*/ 19 h 68"/>
                <a:gd name="T12" fmla="*/ 29 w 42"/>
                <a:gd name="T13" fmla="*/ 19 h 68"/>
                <a:gd name="T14" fmla="*/ 24 w 42"/>
                <a:gd name="T15" fmla="*/ 17 h 68"/>
                <a:gd name="T16" fmla="*/ 20 w 42"/>
                <a:gd name="T17" fmla="*/ 17 h 68"/>
                <a:gd name="T18" fmla="*/ 20 w 42"/>
                <a:gd name="T19" fmla="*/ 17 h 68"/>
                <a:gd name="T20" fmla="*/ 15 w 42"/>
                <a:gd name="T21" fmla="*/ 17 h 68"/>
                <a:gd name="T22" fmla="*/ 10 w 42"/>
                <a:gd name="T23" fmla="*/ 20 h 68"/>
                <a:gd name="T24" fmla="*/ 10 w 42"/>
                <a:gd name="T25" fmla="*/ 20 h 68"/>
                <a:gd name="T26" fmla="*/ 5 w 42"/>
                <a:gd name="T27" fmla="*/ 24 h 68"/>
                <a:gd name="T28" fmla="*/ 2 w 42"/>
                <a:gd name="T29" fmla="*/ 29 h 68"/>
                <a:gd name="T30" fmla="*/ 2 w 42"/>
                <a:gd name="T31" fmla="*/ 29 h 68"/>
                <a:gd name="T32" fmla="*/ 0 w 42"/>
                <a:gd name="T33" fmla="*/ 36 h 68"/>
                <a:gd name="T34" fmla="*/ 0 w 42"/>
                <a:gd name="T35" fmla="*/ 43 h 68"/>
                <a:gd name="T36" fmla="*/ 0 w 42"/>
                <a:gd name="T37" fmla="*/ 43 h 68"/>
                <a:gd name="T38" fmla="*/ 0 w 42"/>
                <a:gd name="T39" fmla="*/ 49 h 68"/>
                <a:gd name="T40" fmla="*/ 2 w 42"/>
                <a:gd name="T41" fmla="*/ 56 h 68"/>
                <a:gd name="T42" fmla="*/ 2 w 42"/>
                <a:gd name="T43" fmla="*/ 56 h 68"/>
                <a:gd name="T44" fmla="*/ 5 w 42"/>
                <a:gd name="T45" fmla="*/ 61 h 68"/>
                <a:gd name="T46" fmla="*/ 10 w 42"/>
                <a:gd name="T47" fmla="*/ 65 h 68"/>
                <a:gd name="T48" fmla="*/ 10 w 42"/>
                <a:gd name="T49" fmla="*/ 65 h 68"/>
                <a:gd name="T50" fmla="*/ 15 w 42"/>
                <a:gd name="T51" fmla="*/ 68 h 68"/>
                <a:gd name="T52" fmla="*/ 20 w 42"/>
                <a:gd name="T53" fmla="*/ 68 h 68"/>
                <a:gd name="T54" fmla="*/ 20 w 42"/>
                <a:gd name="T55" fmla="*/ 68 h 68"/>
                <a:gd name="T56" fmla="*/ 29 w 42"/>
                <a:gd name="T57" fmla="*/ 66 h 68"/>
                <a:gd name="T58" fmla="*/ 32 w 42"/>
                <a:gd name="T59" fmla="*/ 65 h 68"/>
                <a:gd name="T60" fmla="*/ 34 w 42"/>
                <a:gd name="T61" fmla="*/ 61 h 68"/>
                <a:gd name="T62" fmla="*/ 34 w 42"/>
                <a:gd name="T63" fmla="*/ 68 h 68"/>
                <a:gd name="T64" fmla="*/ 42 w 42"/>
                <a:gd name="T65" fmla="*/ 68 h 68"/>
                <a:gd name="T66" fmla="*/ 42 w 42"/>
                <a:gd name="T67" fmla="*/ 68 h 68"/>
                <a:gd name="T68" fmla="*/ 12 w 42"/>
                <a:gd name="T69" fmla="*/ 29 h 68"/>
                <a:gd name="T70" fmla="*/ 12 w 42"/>
                <a:gd name="T71" fmla="*/ 29 h 68"/>
                <a:gd name="T72" fmla="*/ 15 w 42"/>
                <a:gd name="T73" fmla="*/ 25 h 68"/>
                <a:gd name="T74" fmla="*/ 20 w 42"/>
                <a:gd name="T75" fmla="*/ 24 h 68"/>
                <a:gd name="T76" fmla="*/ 20 w 42"/>
                <a:gd name="T77" fmla="*/ 24 h 68"/>
                <a:gd name="T78" fmla="*/ 27 w 42"/>
                <a:gd name="T79" fmla="*/ 25 h 68"/>
                <a:gd name="T80" fmla="*/ 31 w 42"/>
                <a:gd name="T81" fmla="*/ 29 h 68"/>
                <a:gd name="T82" fmla="*/ 31 w 42"/>
                <a:gd name="T83" fmla="*/ 29 h 68"/>
                <a:gd name="T84" fmla="*/ 34 w 42"/>
                <a:gd name="T85" fmla="*/ 34 h 68"/>
                <a:gd name="T86" fmla="*/ 34 w 42"/>
                <a:gd name="T87" fmla="*/ 44 h 68"/>
                <a:gd name="T88" fmla="*/ 34 w 42"/>
                <a:gd name="T89" fmla="*/ 44 h 68"/>
                <a:gd name="T90" fmla="*/ 34 w 42"/>
                <a:gd name="T91" fmla="*/ 51 h 68"/>
                <a:gd name="T92" fmla="*/ 31 w 42"/>
                <a:gd name="T93" fmla="*/ 58 h 68"/>
                <a:gd name="T94" fmla="*/ 31 w 42"/>
                <a:gd name="T95" fmla="*/ 58 h 68"/>
                <a:gd name="T96" fmla="*/ 27 w 42"/>
                <a:gd name="T97" fmla="*/ 61 h 68"/>
                <a:gd name="T98" fmla="*/ 22 w 42"/>
                <a:gd name="T99" fmla="*/ 61 h 68"/>
                <a:gd name="T100" fmla="*/ 22 w 42"/>
                <a:gd name="T101" fmla="*/ 61 h 68"/>
                <a:gd name="T102" fmla="*/ 17 w 42"/>
                <a:gd name="T103" fmla="*/ 61 h 68"/>
                <a:gd name="T104" fmla="*/ 12 w 42"/>
                <a:gd name="T105" fmla="*/ 58 h 68"/>
                <a:gd name="T106" fmla="*/ 12 w 42"/>
                <a:gd name="T107" fmla="*/ 58 h 68"/>
                <a:gd name="T108" fmla="*/ 8 w 42"/>
                <a:gd name="T109" fmla="*/ 51 h 68"/>
                <a:gd name="T110" fmla="*/ 8 w 42"/>
                <a:gd name="T111" fmla="*/ 43 h 68"/>
                <a:gd name="T112" fmla="*/ 8 w 42"/>
                <a:gd name="T113" fmla="*/ 43 h 68"/>
                <a:gd name="T114" fmla="*/ 8 w 42"/>
                <a:gd name="T115" fmla="*/ 34 h 68"/>
                <a:gd name="T116" fmla="*/ 12 w 42"/>
                <a:gd name="T117" fmla="*/ 29 h 68"/>
                <a:gd name="T118" fmla="*/ 12 w 42"/>
                <a:gd name="T119"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68">
                  <a:moveTo>
                    <a:pt x="42" y="68"/>
                  </a:moveTo>
                  <a:lnTo>
                    <a:pt x="42" y="0"/>
                  </a:lnTo>
                  <a:lnTo>
                    <a:pt x="34" y="0"/>
                  </a:lnTo>
                  <a:lnTo>
                    <a:pt x="34" y="24"/>
                  </a:lnTo>
                  <a:lnTo>
                    <a:pt x="34" y="24"/>
                  </a:lnTo>
                  <a:lnTo>
                    <a:pt x="29" y="19"/>
                  </a:lnTo>
                  <a:lnTo>
                    <a:pt x="29" y="19"/>
                  </a:lnTo>
                  <a:lnTo>
                    <a:pt x="24" y="17"/>
                  </a:lnTo>
                  <a:lnTo>
                    <a:pt x="20" y="17"/>
                  </a:lnTo>
                  <a:lnTo>
                    <a:pt x="20" y="17"/>
                  </a:lnTo>
                  <a:lnTo>
                    <a:pt x="15" y="17"/>
                  </a:lnTo>
                  <a:lnTo>
                    <a:pt x="10" y="20"/>
                  </a:lnTo>
                  <a:lnTo>
                    <a:pt x="10" y="20"/>
                  </a:lnTo>
                  <a:lnTo>
                    <a:pt x="5" y="24"/>
                  </a:lnTo>
                  <a:lnTo>
                    <a:pt x="2" y="29"/>
                  </a:lnTo>
                  <a:lnTo>
                    <a:pt x="2" y="29"/>
                  </a:lnTo>
                  <a:lnTo>
                    <a:pt x="0" y="36"/>
                  </a:lnTo>
                  <a:lnTo>
                    <a:pt x="0" y="43"/>
                  </a:lnTo>
                  <a:lnTo>
                    <a:pt x="0" y="43"/>
                  </a:lnTo>
                  <a:lnTo>
                    <a:pt x="0" y="49"/>
                  </a:lnTo>
                  <a:lnTo>
                    <a:pt x="2" y="56"/>
                  </a:lnTo>
                  <a:lnTo>
                    <a:pt x="2" y="56"/>
                  </a:lnTo>
                  <a:lnTo>
                    <a:pt x="5" y="61"/>
                  </a:lnTo>
                  <a:lnTo>
                    <a:pt x="10" y="65"/>
                  </a:lnTo>
                  <a:lnTo>
                    <a:pt x="10" y="65"/>
                  </a:lnTo>
                  <a:lnTo>
                    <a:pt x="15" y="68"/>
                  </a:lnTo>
                  <a:lnTo>
                    <a:pt x="20" y="68"/>
                  </a:lnTo>
                  <a:lnTo>
                    <a:pt x="20" y="68"/>
                  </a:lnTo>
                  <a:lnTo>
                    <a:pt x="29" y="66"/>
                  </a:lnTo>
                  <a:lnTo>
                    <a:pt x="32" y="65"/>
                  </a:lnTo>
                  <a:lnTo>
                    <a:pt x="34" y="61"/>
                  </a:lnTo>
                  <a:lnTo>
                    <a:pt x="34" y="68"/>
                  </a:lnTo>
                  <a:lnTo>
                    <a:pt x="42" y="68"/>
                  </a:lnTo>
                  <a:lnTo>
                    <a:pt x="42" y="68"/>
                  </a:lnTo>
                  <a:close/>
                  <a:moveTo>
                    <a:pt x="12" y="29"/>
                  </a:moveTo>
                  <a:lnTo>
                    <a:pt x="12" y="29"/>
                  </a:lnTo>
                  <a:lnTo>
                    <a:pt x="15" y="25"/>
                  </a:lnTo>
                  <a:lnTo>
                    <a:pt x="20" y="24"/>
                  </a:lnTo>
                  <a:lnTo>
                    <a:pt x="20" y="24"/>
                  </a:lnTo>
                  <a:lnTo>
                    <a:pt x="27" y="25"/>
                  </a:lnTo>
                  <a:lnTo>
                    <a:pt x="31" y="29"/>
                  </a:lnTo>
                  <a:lnTo>
                    <a:pt x="31" y="29"/>
                  </a:lnTo>
                  <a:lnTo>
                    <a:pt x="34" y="34"/>
                  </a:lnTo>
                  <a:lnTo>
                    <a:pt x="34" y="44"/>
                  </a:lnTo>
                  <a:lnTo>
                    <a:pt x="34" y="44"/>
                  </a:lnTo>
                  <a:lnTo>
                    <a:pt x="34" y="51"/>
                  </a:lnTo>
                  <a:lnTo>
                    <a:pt x="31" y="58"/>
                  </a:lnTo>
                  <a:lnTo>
                    <a:pt x="31" y="58"/>
                  </a:lnTo>
                  <a:lnTo>
                    <a:pt x="27" y="61"/>
                  </a:lnTo>
                  <a:lnTo>
                    <a:pt x="22" y="61"/>
                  </a:lnTo>
                  <a:lnTo>
                    <a:pt x="22" y="61"/>
                  </a:lnTo>
                  <a:lnTo>
                    <a:pt x="17" y="61"/>
                  </a:lnTo>
                  <a:lnTo>
                    <a:pt x="12" y="58"/>
                  </a:lnTo>
                  <a:lnTo>
                    <a:pt x="12" y="58"/>
                  </a:lnTo>
                  <a:lnTo>
                    <a:pt x="8" y="51"/>
                  </a:lnTo>
                  <a:lnTo>
                    <a:pt x="8" y="43"/>
                  </a:lnTo>
                  <a:lnTo>
                    <a:pt x="8" y="43"/>
                  </a:lnTo>
                  <a:lnTo>
                    <a:pt x="8" y="34"/>
                  </a:lnTo>
                  <a:lnTo>
                    <a:pt x="12" y="29"/>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8" name="Freeform 868">
              <a:extLst>
                <a:ext uri="{FF2B5EF4-FFF2-40B4-BE49-F238E27FC236}">
                  <a16:creationId xmlns:a16="http://schemas.microsoft.com/office/drawing/2014/main" id="{5C46110F-1900-8A25-781C-A3C8533764F0}"/>
                </a:ext>
              </a:extLst>
            </p:cNvPr>
            <p:cNvSpPr>
              <a:spLocks noEditPoints="1"/>
            </p:cNvSpPr>
            <p:nvPr/>
          </p:nvSpPr>
          <p:spPr bwMode="auto">
            <a:xfrm>
              <a:off x="2868" y="2801"/>
              <a:ext cx="4" cy="34"/>
            </a:xfrm>
            <a:custGeom>
              <a:avLst/>
              <a:gdLst>
                <a:gd name="T0" fmla="*/ 9 w 9"/>
                <a:gd name="T1" fmla="*/ 8 h 68"/>
                <a:gd name="T2" fmla="*/ 9 w 9"/>
                <a:gd name="T3" fmla="*/ 0 h 68"/>
                <a:gd name="T4" fmla="*/ 0 w 9"/>
                <a:gd name="T5" fmla="*/ 0 h 68"/>
                <a:gd name="T6" fmla="*/ 0 w 9"/>
                <a:gd name="T7" fmla="*/ 8 h 68"/>
                <a:gd name="T8" fmla="*/ 9 w 9"/>
                <a:gd name="T9" fmla="*/ 8 h 68"/>
                <a:gd name="T10" fmla="*/ 9 w 9"/>
                <a:gd name="T11" fmla="*/ 8 h 68"/>
                <a:gd name="T12" fmla="*/ 9 w 9"/>
                <a:gd name="T13" fmla="*/ 68 h 68"/>
                <a:gd name="T14" fmla="*/ 9 w 9"/>
                <a:gd name="T15" fmla="*/ 19 h 68"/>
                <a:gd name="T16" fmla="*/ 0 w 9"/>
                <a:gd name="T17" fmla="*/ 19 h 68"/>
                <a:gd name="T18" fmla="*/ 0 w 9"/>
                <a:gd name="T19" fmla="*/ 68 h 68"/>
                <a:gd name="T20" fmla="*/ 9 w 9"/>
                <a:gd name="T21" fmla="*/ 68 h 68"/>
                <a:gd name="T22" fmla="*/ 9 w 9"/>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8">
                  <a:moveTo>
                    <a:pt x="9" y="8"/>
                  </a:moveTo>
                  <a:lnTo>
                    <a:pt x="9" y="0"/>
                  </a:lnTo>
                  <a:lnTo>
                    <a:pt x="0" y="0"/>
                  </a:lnTo>
                  <a:lnTo>
                    <a:pt x="0" y="8"/>
                  </a:lnTo>
                  <a:lnTo>
                    <a:pt x="9" y="8"/>
                  </a:lnTo>
                  <a:lnTo>
                    <a:pt x="9" y="8"/>
                  </a:lnTo>
                  <a:close/>
                  <a:moveTo>
                    <a:pt x="9" y="68"/>
                  </a:moveTo>
                  <a:lnTo>
                    <a:pt x="9" y="19"/>
                  </a:lnTo>
                  <a:lnTo>
                    <a:pt x="0" y="19"/>
                  </a:lnTo>
                  <a:lnTo>
                    <a:pt x="0" y="68"/>
                  </a:lnTo>
                  <a:lnTo>
                    <a:pt x="9" y="68"/>
                  </a:lnTo>
                  <a:lnTo>
                    <a:pt x="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9" name="Freeform 869">
              <a:extLst>
                <a:ext uri="{FF2B5EF4-FFF2-40B4-BE49-F238E27FC236}">
                  <a16:creationId xmlns:a16="http://schemas.microsoft.com/office/drawing/2014/main" id="{FE4FCD96-8485-1234-FC9D-18AC4255B26D}"/>
                </a:ext>
              </a:extLst>
            </p:cNvPr>
            <p:cNvSpPr>
              <a:spLocks noEditPoints="1"/>
            </p:cNvSpPr>
            <p:nvPr/>
          </p:nvSpPr>
          <p:spPr bwMode="auto">
            <a:xfrm>
              <a:off x="2876" y="2809"/>
              <a:ext cx="23" cy="26"/>
            </a:xfrm>
            <a:custGeom>
              <a:avLst/>
              <a:gdLst>
                <a:gd name="T0" fmla="*/ 46 w 46"/>
                <a:gd name="T1" fmla="*/ 51 h 51"/>
                <a:gd name="T2" fmla="*/ 44 w 46"/>
                <a:gd name="T3" fmla="*/ 44 h 51"/>
                <a:gd name="T4" fmla="*/ 44 w 46"/>
                <a:gd name="T5" fmla="*/ 31 h 51"/>
                <a:gd name="T6" fmla="*/ 44 w 46"/>
                <a:gd name="T7" fmla="*/ 19 h 51"/>
                <a:gd name="T8" fmla="*/ 43 w 46"/>
                <a:gd name="T9" fmla="*/ 10 h 51"/>
                <a:gd name="T10" fmla="*/ 41 w 46"/>
                <a:gd name="T11" fmla="*/ 5 h 51"/>
                <a:gd name="T12" fmla="*/ 34 w 46"/>
                <a:gd name="T13" fmla="*/ 2 h 51"/>
                <a:gd name="T14" fmla="*/ 24 w 46"/>
                <a:gd name="T15" fmla="*/ 0 h 51"/>
                <a:gd name="T16" fmla="*/ 14 w 46"/>
                <a:gd name="T17" fmla="*/ 2 h 51"/>
                <a:gd name="T18" fmla="*/ 5 w 46"/>
                <a:gd name="T19" fmla="*/ 7 h 51"/>
                <a:gd name="T20" fmla="*/ 4 w 46"/>
                <a:gd name="T21" fmla="*/ 10 h 51"/>
                <a:gd name="T22" fmla="*/ 10 w 46"/>
                <a:gd name="T23" fmla="*/ 17 h 51"/>
                <a:gd name="T24" fmla="*/ 12 w 46"/>
                <a:gd name="T25" fmla="*/ 12 h 51"/>
                <a:gd name="T26" fmla="*/ 15 w 46"/>
                <a:gd name="T27" fmla="*/ 8 h 51"/>
                <a:gd name="T28" fmla="*/ 24 w 46"/>
                <a:gd name="T29" fmla="*/ 7 h 51"/>
                <a:gd name="T30" fmla="*/ 29 w 46"/>
                <a:gd name="T31" fmla="*/ 8 h 51"/>
                <a:gd name="T32" fmla="*/ 32 w 46"/>
                <a:gd name="T33" fmla="*/ 10 h 51"/>
                <a:gd name="T34" fmla="*/ 36 w 46"/>
                <a:gd name="T35" fmla="*/ 17 h 51"/>
                <a:gd name="T36" fmla="*/ 36 w 46"/>
                <a:gd name="T37" fmla="*/ 19 h 51"/>
                <a:gd name="T38" fmla="*/ 21 w 46"/>
                <a:gd name="T39" fmla="*/ 22 h 51"/>
                <a:gd name="T40" fmla="*/ 12 w 46"/>
                <a:gd name="T41" fmla="*/ 24 h 51"/>
                <a:gd name="T42" fmla="*/ 7 w 46"/>
                <a:gd name="T43" fmla="*/ 26 h 51"/>
                <a:gd name="T44" fmla="*/ 2 w 46"/>
                <a:gd name="T45" fmla="*/ 31 h 51"/>
                <a:gd name="T46" fmla="*/ 0 w 46"/>
                <a:gd name="T47" fmla="*/ 37 h 51"/>
                <a:gd name="T48" fmla="*/ 2 w 46"/>
                <a:gd name="T49" fmla="*/ 43 h 51"/>
                <a:gd name="T50" fmla="*/ 5 w 46"/>
                <a:gd name="T51" fmla="*/ 48 h 51"/>
                <a:gd name="T52" fmla="*/ 17 w 46"/>
                <a:gd name="T53" fmla="*/ 51 h 51"/>
                <a:gd name="T54" fmla="*/ 27 w 46"/>
                <a:gd name="T55" fmla="*/ 49 h 51"/>
                <a:gd name="T56" fmla="*/ 36 w 46"/>
                <a:gd name="T57" fmla="*/ 44 h 51"/>
                <a:gd name="T58" fmla="*/ 38 w 46"/>
                <a:gd name="T59" fmla="*/ 51 h 51"/>
                <a:gd name="T60" fmla="*/ 38 w 46"/>
                <a:gd name="T61" fmla="*/ 51 h 51"/>
                <a:gd name="T62" fmla="*/ 36 w 46"/>
                <a:gd name="T63" fmla="*/ 29 h 51"/>
                <a:gd name="T64" fmla="*/ 34 w 46"/>
                <a:gd name="T65" fmla="*/ 37 h 51"/>
                <a:gd name="T66" fmla="*/ 29 w 46"/>
                <a:gd name="T67" fmla="*/ 43 h 51"/>
                <a:gd name="T68" fmla="*/ 24 w 46"/>
                <a:gd name="T69" fmla="*/ 44 h 51"/>
                <a:gd name="T70" fmla="*/ 21 w 46"/>
                <a:gd name="T71" fmla="*/ 46 h 51"/>
                <a:gd name="T72" fmla="*/ 12 w 46"/>
                <a:gd name="T73" fmla="*/ 43 h 51"/>
                <a:gd name="T74" fmla="*/ 10 w 46"/>
                <a:gd name="T75" fmla="*/ 41 h 51"/>
                <a:gd name="T76" fmla="*/ 10 w 46"/>
                <a:gd name="T77" fmla="*/ 37 h 51"/>
                <a:gd name="T78" fmla="*/ 10 w 46"/>
                <a:gd name="T79" fmla="*/ 34 h 51"/>
                <a:gd name="T80" fmla="*/ 14 w 46"/>
                <a:gd name="T81" fmla="*/ 31 h 51"/>
                <a:gd name="T82" fmla="*/ 22 w 46"/>
                <a:gd name="T83" fmla="*/ 29 h 51"/>
                <a:gd name="T84" fmla="*/ 36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8" y="51"/>
                  </a:moveTo>
                  <a:lnTo>
                    <a:pt x="46" y="51"/>
                  </a:lnTo>
                  <a:lnTo>
                    <a:pt x="46" y="51"/>
                  </a:lnTo>
                  <a:lnTo>
                    <a:pt x="44" y="44"/>
                  </a:lnTo>
                  <a:lnTo>
                    <a:pt x="44" y="44"/>
                  </a:lnTo>
                  <a:lnTo>
                    <a:pt x="44" y="31"/>
                  </a:lnTo>
                  <a:lnTo>
                    <a:pt x="44" y="19"/>
                  </a:lnTo>
                  <a:lnTo>
                    <a:pt x="44" y="19"/>
                  </a:lnTo>
                  <a:lnTo>
                    <a:pt x="43" y="10"/>
                  </a:lnTo>
                  <a:lnTo>
                    <a:pt x="43" y="10"/>
                  </a:lnTo>
                  <a:lnTo>
                    <a:pt x="41" y="5"/>
                  </a:lnTo>
                  <a:lnTo>
                    <a:pt x="41" y="5"/>
                  </a:lnTo>
                  <a:lnTo>
                    <a:pt x="34" y="2"/>
                  </a:lnTo>
                  <a:lnTo>
                    <a:pt x="34" y="2"/>
                  </a:lnTo>
                  <a:lnTo>
                    <a:pt x="24" y="0"/>
                  </a:lnTo>
                  <a:lnTo>
                    <a:pt x="24" y="0"/>
                  </a:lnTo>
                  <a:lnTo>
                    <a:pt x="14" y="2"/>
                  </a:lnTo>
                  <a:lnTo>
                    <a:pt x="14" y="2"/>
                  </a:lnTo>
                  <a:lnTo>
                    <a:pt x="9" y="3"/>
                  </a:lnTo>
                  <a:lnTo>
                    <a:pt x="5" y="7"/>
                  </a:lnTo>
                  <a:lnTo>
                    <a:pt x="5" y="7"/>
                  </a:lnTo>
                  <a:lnTo>
                    <a:pt x="4" y="10"/>
                  </a:lnTo>
                  <a:lnTo>
                    <a:pt x="2" y="15"/>
                  </a:lnTo>
                  <a:lnTo>
                    <a:pt x="10" y="17"/>
                  </a:lnTo>
                  <a:lnTo>
                    <a:pt x="10" y="17"/>
                  </a:lnTo>
                  <a:lnTo>
                    <a:pt x="12" y="12"/>
                  </a:lnTo>
                  <a:lnTo>
                    <a:pt x="15" y="8"/>
                  </a:lnTo>
                  <a:lnTo>
                    <a:pt x="15" y="8"/>
                  </a:lnTo>
                  <a:lnTo>
                    <a:pt x="19" y="7"/>
                  </a:lnTo>
                  <a:lnTo>
                    <a:pt x="24" y="7"/>
                  </a:lnTo>
                  <a:lnTo>
                    <a:pt x="24" y="7"/>
                  </a:lnTo>
                  <a:lnTo>
                    <a:pt x="29" y="8"/>
                  </a:lnTo>
                  <a:lnTo>
                    <a:pt x="32" y="10"/>
                  </a:lnTo>
                  <a:lnTo>
                    <a:pt x="32" y="10"/>
                  </a:lnTo>
                  <a:lnTo>
                    <a:pt x="34" y="12"/>
                  </a:lnTo>
                  <a:lnTo>
                    <a:pt x="36" y="17"/>
                  </a:lnTo>
                  <a:lnTo>
                    <a:pt x="36" y="17"/>
                  </a:lnTo>
                  <a:lnTo>
                    <a:pt x="36" y="19"/>
                  </a:lnTo>
                  <a:lnTo>
                    <a:pt x="36" y="19"/>
                  </a:lnTo>
                  <a:lnTo>
                    <a:pt x="21" y="22"/>
                  </a:lnTo>
                  <a:lnTo>
                    <a:pt x="21" y="22"/>
                  </a:lnTo>
                  <a:lnTo>
                    <a:pt x="12" y="24"/>
                  </a:lnTo>
                  <a:lnTo>
                    <a:pt x="12" y="24"/>
                  </a:lnTo>
                  <a:lnTo>
                    <a:pt x="7" y="26"/>
                  </a:lnTo>
                  <a:lnTo>
                    <a:pt x="7" y="26"/>
                  </a:lnTo>
                  <a:lnTo>
                    <a:pt x="2" y="31"/>
                  </a:lnTo>
                  <a:lnTo>
                    <a:pt x="2" y="31"/>
                  </a:lnTo>
                  <a:lnTo>
                    <a:pt x="0" y="37"/>
                  </a:lnTo>
                  <a:lnTo>
                    <a:pt x="0" y="37"/>
                  </a:lnTo>
                  <a:lnTo>
                    <a:pt x="2" y="43"/>
                  </a:lnTo>
                  <a:lnTo>
                    <a:pt x="5" y="48"/>
                  </a:lnTo>
                  <a:lnTo>
                    <a:pt x="5" y="48"/>
                  </a:lnTo>
                  <a:lnTo>
                    <a:pt x="10" y="51"/>
                  </a:lnTo>
                  <a:lnTo>
                    <a:pt x="17" y="51"/>
                  </a:lnTo>
                  <a:lnTo>
                    <a:pt x="17" y="51"/>
                  </a:lnTo>
                  <a:lnTo>
                    <a:pt x="27" y="49"/>
                  </a:lnTo>
                  <a:lnTo>
                    <a:pt x="27" y="49"/>
                  </a:lnTo>
                  <a:lnTo>
                    <a:pt x="36" y="44"/>
                  </a:lnTo>
                  <a:lnTo>
                    <a:pt x="36" y="44"/>
                  </a:lnTo>
                  <a:lnTo>
                    <a:pt x="38" y="51"/>
                  </a:lnTo>
                  <a:lnTo>
                    <a:pt x="38" y="51"/>
                  </a:lnTo>
                  <a:lnTo>
                    <a:pt x="38" y="51"/>
                  </a:lnTo>
                  <a:close/>
                  <a:moveTo>
                    <a:pt x="36" y="29"/>
                  </a:moveTo>
                  <a:lnTo>
                    <a:pt x="36" y="29"/>
                  </a:lnTo>
                  <a:lnTo>
                    <a:pt x="34" y="37"/>
                  </a:lnTo>
                  <a:lnTo>
                    <a:pt x="34" y="37"/>
                  </a:lnTo>
                  <a:lnTo>
                    <a:pt x="32" y="41"/>
                  </a:lnTo>
                  <a:lnTo>
                    <a:pt x="29" y="43"/>
                  </a:lnTo>
                  <a:lnTo>
                    <a:pt x="29" y="43"/>
                  </a:lnTo>
                  <a:lnTo>
                    <a:pt x="24" y="44"/>
                  </a:lnTo>
                  <a:lnTo>
                    <a:pt x="21" y="46"/>
                  </a:lnTo>
                  <a:lnTo>
                    <a:pt x="21" y="46"/>
                  </a:lnTo>
                  <a:lnTo>
                    <a:pt x="15" y="44"/>
                  </a:lnTo>
                  <a:lnTo>
                    <a:pt x="12" y="43"/>
                  </a:lnTo>
                  <a:lnTo>
                    <a:pt x="12" y="43"/>
                  </a:lnTo>
                  <a:lnTo>
                    <a:pt x="10" y="41"/>
                  </a:lnTo>
                  <a:lnTo>
                    <a:pt x="10" y="37"/>
                  </a:lnTo>
                  <a:lnTo>
                    <a:pt x="10" y="37"/>
                  </a:lnTo>
                  <a:lnTo>
                    <a:pt x="10" y="34"/>
                  </a:lnTo>
                  <a:lnTo>
                    <a:pt x="10" y="34"/>
                  </a:lnTo>
                  <a:lnTo>
                    <a:pt x="14" y="31"/>
                  </a:lnTo>
                  <a:lnTo>
                    <a:pt x="14" y="31"/>
                  </a:lnTo>
                  <a:lnTo>
                    <a:pt x="22" y="29"/>
                  </a:lnTo>
                  <a:lnTo>
                    <a:pt x="22" y="29"/>
                  </a:lnTo>
                  <a:lnTo>
                    <a:pt x="36" y="26"/>
                  </a:lnTo>
                  <a:lnTo>
                    <a:pt x="36" y="29"/>
                  </a:lnTo>
                  <a:lnTo>
                    <a:pt x="3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 name="Freeform 870">
              <a:extLst>
                <a:ext uri="{FF2B5EF4-FFF2-40B4-BE49-F238E27FC236}">
                  <a16:creationId xmlns:a16="http://schemas.microsoft.com/office/drawing/2014/main" id="{205C1B46-D68E-890A-0EAA-72C55808A50F}"/>
                </a:ext>
              </a:extLst>
            </p:cNvPr>
            <p:cNvSpPr>
              <a:spLocks/>
            </p:cNvSpPr>
            <p:nvPr/>
          </p:nvSpPr>
          <p:spPr bwMode="auto">
            <a:xfrm>
              <a:off x="2904" y="2809"/>
              <a:ext cx="21" cy="26"/>
            </a:xfrm>
            <a:custGeom>
              <a:avLst/>
              <a:gdLst>
                <a:gd name="T0" fmla="*/ 9 w 41"/>
                <a:gd name="T1" fmla="*/ 51 h 51"/>
                <a:gd name="T2" fmla="*/ 9 w 41"/>
                <a:gd name="T3" fmla="*/ 24 h 51"/>
                <a:gd name="T4" fmla="*/ 9 w 41"/>
                <a:gd name="T5" fmla="*/ 24 h 51"/>
                <a:gd name="T6" fmla="*/ 11 w 41"/>
                <a:gd name="T7" fmla="*/ 15 h 51"/>
                <a:gd name="T8" fmla="*/ 12 w 41"/>
                <a:gd name="T9" fmla="*/ 10 h 51"/>
                <a:gd name="T10" fmla="*/ 12 w 41"/>
                <a:gd name="T11" fmla="*/ 10 h 51"/>
                <a:gd name="T12" fmla="*/ 17 w 41"/>
                <a:gd name="T13" fmla="*/ 8 h 51"/>
                <a:gd name="T14" fmla="*/ 22 w 41"/>
                <a:gd name="T15" fmla="*/ 7 h 51"/>
                <a:gd name="T16" fmla="*/ 22 w 41"/>
                <a:gd name="T17" fmla="*/ 7 h 51"/>
                <a:gd name="T18" fmla="*/ 28 w 41"/>
                <a:gd name="T19" fmla="*/ 8 h 51"/>
                <a:gd name="T20" fmla="*/ 28 w 41"/>
                <a:gd name="T21" fmla="*/ 8 h 51"/>
                <a:gd name="T22" fmla="*/ 31 w 41"/>
                <a:gd name="T23" fmla="*/ 14 h 51"/>
                <a:gd name="T24" fmla="*/ 31 w 41"/>
                <a:gd name="T25" fmla="*/ 14 h 51"/>
                <a:gd name="T26" fmla="*/ 33 w 41"/>
                <a:gd name="T27" fmla="*/ 20 h 51"/>
                <a:gd name="T28" fmla="*/ 33 w 41"/>
                <a:gd name="T29" fmla="*/ 51 h 51"/>
                <a:gd name="T30" fmla="*/ 41 w 41"/>
                <a:gd name="T31" fmla="*/ 51 h 51"/>
                <a:gd name="T32" fmla="*/ 41 w 41"/>
                <a:gd name="T33" fmla="*/ 20 h 51"/>
                <a:gd name="T34" fmla="*/ 41 w 41"/>
                <a:gd name="T35" fmla="*/ 20 h 51"/>
                <a:gd name="T36" fmla="*/ 41 w 41"/>
                <a:gd name="T37" fmla="*/ 12 h 51"/>
                <a:gd name="T38" fmla="*/ 41 w 41"/>
                <a:gd name="T39" fmla="*/ 12 h 51"/>
                <a:gd name="T40" fmla="*/ 38 w 41"/>
                <a:gd name="T41" fmla="*/ 5 h 51"/>
                <a:gd name="T42" fmla="*/ 38 w 41"/>
                <a:gd name="T43" fmla="*/ 5 h 51"/>
                <a:gd name="T44" fmla="*/ 33 w 41"/>
                <a:gd name="T45" fmla="*/ 2 h 51"/>
                <a:gd name="T46" fmla="*/ 33 w 41"/>
                <a:gd name="T47" fmla="*/ 2 h 51"/>
                <a:gd name="T48" fmla="*/ 24 w 41"/>
                <a:gd name="T49" fmla="*/ 0 h 51"/>
                <a:gd name="T50" fmla="*/ 24 w 41"/>
                <a:gd name="T51" fmla="*/ 0 h 51"/>
                <a:gd name="T52" fmla="*/ 19 w 41"/>
                <a:gd name="T53" fmla="*/ 0 h 51"/>
                <a:gd name="T54" fmla="*/ 16 w 41"/>
                <a:gd name="T55" fmla="*/ 2 h 51"/>
                <a:gd name="T56" fmla="*/ 11 w 41"/>
                <a:gd name="T57" fmla="*/ 5 h 51"/>
                <a:gd name="T58" fmla="*/ 9 w 41"/>
                <a:gd name="T59" fmla="*/ 8 h 51"/>
                <a:gd name="T60" fmla="*/ 9 w 41"/>
                <a:gd name="T61" fmla="*/ 2 h 51"/>
                <a:gd name="T62" fmla="*/ 0 w 41"/>
                <a:gd name="T63" fmla="*/ 2 h 51"/>
                <a:gd name="T64" fmla="*/ 0 w 41"/>
                <a:gd name="T65" fmla="*/ 51 h 51"/>
                <a:gd name="T66" fmla="*/ 9 w 41"/>
                <a:gd name="T67" fmla="*/ 51 h 51"/>
                <a:gd name="T68" fmla="*/ 9 w 41"/>
                <a:gd name="T6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51">
                  <a:moveTo>
                    <a:pt x="9" y="51"/>
                  </a:moveTo>
                  <a:lnTo>
                    <a:pt x="9" y="24"/>
                  </a:lnTo>
                  <a:lnTo>
                    <a:pt x="9" y="24"/>
                  </a:lnTo>
                  <a:lnTo>
                    <a:pt x="11" y="15"/>
                  </a:lnTo>
                  <a:lnTo>
                    <a:pt x="12" y="10"/>
                  </a:lnTo>
                  <a:lnTo>
                    <a:pt x="12" y="10"/>
                  </a:lnTo>
                  <a:lnTo>
                    <a:pt x="17" y="8"/>
                  </a:lnTo>
                  <a:lnTo>
                    <a:pt x="22" y="7"/>
                  </a:lnTo>
                  <a:lnTo>
                    <a:pt x="22" y="7"/>
                  </a:lnTo>
                  <a:lnTo>
                    <a:pt x="28" y="8"/>
                  </a:lnTo>
                  <a:lnTo>
                    <a:pt x="28" y="8"/>
                  </a:lnTo>
                  <a:lnTo>
                    <a:pt x="31" y="14"/>
                  </a:lnTo>
                  <a:lnTo>
                    <a:pt x="31" y="14"/>
                  </a:lnTo>
                  <a:lnTo>
                    <a:pt x="33" y="20"/>
                  </a:lnTo>
                  <a:lnTo>
                    <a:pt x="33" y="51"/>
                  </a:lnTo>
                  <a:lnTo>
                    <a:pt x="41" y="51"/>
                  </a:lnTo>
                  <a:lnTo>
                    <a:pt x="41" y="20"/>
                  </a:lnTo>
                  <a:lnTo>
                    <a:pt x="41" y="20"/>
                  </a:lnTo>
                  <a:lnTo>
                    <a:pt x="41" y="12"/>
                  </a:lnTo>
                  <a:lnTo>
                    <a:pt x="41" y="12"/>
                  </a:lnTo>
                  <a:lnTo>
                    <a:pt x="38" y="5"/>
                  </a:lnTo>
                  <a:lnTo>
                    <a:pt x="38" y="5"/>
                  </a:lnTo>
                  <a:lnTo>
                    <a:pt x="33" y="2"/>
                  </a:lnTo>
                  <a:lnTo>
                    <a:pt x="33" y="2"/>
                  </a:lnTo>
                  <a:lnTo>
                    <a:pt x="24" y="0"/>
                  </a:lnTo>
                  <a:lnTo>
                    <a:pt x="24" y="0"/>
                  </a:lnTo>
                  <a:lnTo>
                    <a:pt x="19" y="0"/>
                  </a:lnTo>
                  <a:lnTo>
                    <a:pt x="16" y="2"/>
                  </a:lnTo>
                  <a:lnTo>
                    <a:pt x="11" y="5"/>
                  </a:lnTo>
                  <a:lnTo>
                    <a:pt x="9" y="8"/>
                  </a:lnTo>
                  <a:lnTo>
                    <a:pt x="9" y="2"/>
                  </a:lnTo>
                  <a:lnTo>
                    <a:pt x="0" y="2"/>
                  </a:lnTo>
                  <a:lnTo>
                    <a:pt x="0" y="51"/>
                  </a:lnTo>
                  <a:lnTo>
                    <a:pt x="9" y="51"/>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 name="Freeform 871">
              <a:extLst>
                <a:ext uri="{FF2B5EF4-FFF2-40B4-BE49-F238E27FC236}">
                  <a16:creationId xmlns:a16="http://schemas.microsoft.com/office/drawing/2014/main" id="{6F39A3C5-EE20-72F0-F215-B4BB70234A7C}"/>
                </a:ext>
              </a:extLst>
            </p:cNvPr>
            <p:cNvSpPr>
              <a:spLocks/>
            </p:cNvSpPr>
            <p:nvPr/>
          </p:nvSpPr>
          <p:spPr bwMode="auto">
            <a:xfrm>
              <a:off x="2944" y="2800"/>
              <a:ext cx="11" cy="45"/>
            </a:xfrm>
            <a:custGeom>
              <a:avLst/>
              <a:gdLst>
                <a:gd name="T0" fmla="*/ 23 w 23"/>
                <a:gd name="T1" fmla="*/ 91 h 91"/>
                <a:gd name="T2" fmla="*/ 23 w 23"/>
                <a:gd name="T3" fmla="*/ 91 h 91"/>
                <a:gd name="T4" fmla="*/ 16 w 23"/>
                <a:gd name="T5" fmla="*/ 79 h 91"/>
                <a:gd name="T6" fmla="*/ 12 w 23"/>
                <a:gd name="T7" fmla="*/ 67 h 91"/>
                <a:gd name="T8" fmla="*/ 9 w 23"/>
                <a:gd name="T9" fmla="*/ 56 h 91"/>
                <a:gd name="T10" fmla="*/ 9 w 23"/>
                <a:gd name="T11" fmla="*/ 45 h 91"/>
                <a:gd name="T12" fmla="*/ 9 w 23"/>
                <a:gd name="T13" fmla="*/ 45 h 91"/>
                <a:gd name="T14" fmla="*/ 11 w 23"/>
                <a:gd name="T15" fmla="*/ 27 h 91"/>
                <a:gd name="T16" fmla="*/ 11 w 23"/>
                <a:gd name="T17" fmla="*/ 27 h 91"/>
                <a:gd name="T18" fmla="*/ 14 w 23"/>
                <a:gd name="T19" fmla="*/ 14 h 91"/>
                <a:gd name="T20" fmla="*/ 14 w 23"/>
                <a:gd name="T21" fmla="*/ 14 h 91"/>
                <a:gd name="T22" fmla="*/ 23 w 23"/>
                <a:gd name="T23" fmla="*/ 0 h 91"/>
                <a:gd name="T24" fmla="*/ 16 w 23"/>
                <a:gd name="T25" fmla="*/ 0 h 91"/>
                <a:gd name="T26" fmla="*/ 16 w 23"/>
                <a:gd name="T27" fmla="*/ 0 h 91"/>
                <a:gd name="T28" fmla="*/ 9 w 23"/>
                <a:gd name="T29" fmla="*/ 12 h 91"/>
                <a:gd name="T30" fmla="*/ 4 w 23"/>
                <a:gd name="T31" fmla="*/ 24 h 91"/>
                <a:gd name="T32" fmla="*/ 4 w 23"/>
                <a:gd name="T33" fmla="*/ 24 h 91"/>
                <a:gd name="T34" fmla="*/ 0 w 23"/>
                <a:gd name="T35" fmla="*/ 34 h 91"/>
                <a:gd name="T36" fmla="*/ 0 w 23"/>
                <a:gd name="T37" fmla="*/ 45 h 91"/>
                <a:gd name="T38" fmla="*/ 0 w 23"/>
                <a:gd name="T39" fmla="*/ 45 h 91"/>
                <a:gd name="T40" fmla="*/ 0 w 23"/>
                <a:gd name="T41" fmla="*/ 56 h 91"/>
                <a:gd name="T42" fmla="*/ 4 w 23"/>
                <a:gd name="T43" fmla="*/ 68 h 91"/>
                <a:gd name="T44" fmla="*/ 4 w 23"/>
                <a:gd name="T45" fmla="*/ 68 h 91"/>
                <a:gd name="T46" fmla="*/ 11 w 23"/>
                <a:gd name="T47" fmla="*/ 80 h 91"/>
                <a:gd name="T48" fmla="*/ 16 w 23"/>
                <a:gd name="T49" fmla="*/ 91 h 91"/>
                <a:gd name="T50" fmla="*/ 23 w 23"/>
                <a:gd name="T51" fmla="*/ 91 h 91"/>
                <a:gd name="T52" fmla="*/ 23 w 23"/>
                <a:gd name="T5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91">
                  <a:moveTo>
                    <a:pt x="23" y="91"/>
                  </a:moveTo>
                  <a:lnTo>
                    <a:pt x="23" y="91"/>
                  </a:lnTo>
                  <a:lnTo>
                    <a:pt x="16" y="79"/>
                  </a:lnTo>
                  <a:lnTo>
                    <a:pt x="12" y="67"/>
                  </a:lnTo>
                  <a:lnTo>
                    <a:pt x="9" y="56"/>
                  </a:lnTo>
                  <a:lnTo>
                    <a:pt x="9" y="45"/>
                  </a:lnTo>
                  <a:lnTo>
                    <a:pt x="9" y="45"/>
                  </a:lnTo>
                  <a:lnTo>
                    <a:pt x="11" y="27"/>
                  </a:lnTo>
                  <a:lnTo>
                    <a:pt x="11" y="27"/>
                  </a:lnTo>
                  <a:lnTo>
                    <a:pt x="14" y="14"/>
                  </a:lnTo>
                  <a:lnTo>
                    <a:pt x="14" y="14"/>
                  </a:lnTo>
                  <a:lnTo>
                    <a:pt x="23" y="0"/>
                  </a:lnTo>
                  <a:lnTo>
                    <a:pt x="16" y="0"/>
                  </a:lnTo>
                  <a:lnTo>
                    <a:pt x="16" y="0"/>
                  </a:lnTo>
                  <a:lnTo>
                    <a:pt x="9" y="12"/>
                  </a:lnTo>
                  <a:lnTo>
                    <a:pt x="4" y="24"/>
                  </a:lnTo>
                  <a:lnTo>
                    <a:pt x="4" y="24"/>
                  </a:lnTo>
                  <a:lnTo>
                    <a:pt x="0" y="34"/>
                  </a:lnTo>
                  <a:lnTo>
                    <a:pt x="0" y="45"/>
                  </a:lnTo>
                  <a:lnTo>
                    <a:pt x="0" y="45"/>
                  </a:lnTo>
                  <a:lnTo>
                    <a:pt x="0" y="56"/>
                  </a:lnTo>
                  <a:lnTo>
                    <a:pt x="4" y="68"/>
                  </a:lnTo>
                  <a:lnTo>
                    <a:pt x="4" y="68"/>
                  </a:lnTo>
                  <a:lnTo>
                    <a:pt x="11" y="80"/>
                  </a:lnTo>
                  <a:lnTo>
                    <a:pt x="16" y="91"/>
                  </a:lnTo>
                  <a:lnTo>
                    <a:pt x="23" y="91"/>
                  </a:lnTo>
                  <a:lnTo>
                    <a:pt x="23"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 name="Freeform 872">
              <a:extLst>
                <a:ext uri="{FF2B5EF4-FFF2-40B4-BE49-F238E27FC236}">
                  <a16:creationId xmlns:a16="http://schemas.microsoft.com/office/drawing/2014/main" id="{1385BFD9-A433-A322-20A9-FD435E75A9D8}"/>
                </a:ext>
              </a:extLst>
            </p:cNvPr>
            <p:cNvSpPr>
              <a:spLocks/>
            </p:cNvSpPr>
            <p:nvPr/>
          </p:nvSpPr>
          <p:spPr bwMode="auto">
            <a:xfrm>
              <a:off x="2959" y="2801"/>
              <a:ext cx="23" cy="34"/>
            </a:xfrm>
            <a:custGeom>
              <a:avLst/>
              <a:gdLst>
                <a:gd name="T0" fmla="*/ 7 w 46"/>
                <a:gd name="T1" fmla="*/ 63 h 68"/>
                <a:gd name="T2" fmla="*/ 7 w 46"/>
                <a:gd name="T3" fmla="*/ 63 h 68"/>
                <a:gd name="T4" fmla="*/ 14 w 46"/>
                <a:gd name="T5" fmla="*/ 68 h 68"/>
                <a:gd name="T6" fmla="*/ 23 w 46"/>
                <a:gd name="T7" fmla="*/ 68 h 68"/>
                <a:gd name="T8" fmla="*/ 23 w 46"/>
                <a:gd name="T9" fmla="*/ 68 h 68"/>
                <a:gd name="T10" fmla="*/ 28 w 46"/>
                <a:gd name="T11" fmla="*/ 68 h 68"/>
                <a:gd name="T12" fmla="*/ 33 w 46"/>
                <a:gd name="T13" fmla="*/ 66 h 68"/>
                <a:gd name="T14" fmla="*/ 38 w 46"/>
                <a:gd name="T15" fmla="*/ 65 h 68"/>
                <a:gd name="T16" fmla="*/ 41 w 46"/>
                <a:gd name="T17" fmla="*/ 61 h 68"/>
                <a:gd name="T18" fmla="*/ 41 w 46"/>
                <a:gd name="T19" fmla="*/ 61 h 68"/>
                <a:gd name="T20" fmla="*/ 45 w 46"/>
                <a:gd name="T21" fmla="*/ 53 h 68"/>
                <a:gd name="T22" fmla="*/ 46 w 46"/>
                <a:gd name="T23" fmla="*/ 44 h 68"/>
                <a:gd name="T24" fmla="*/ 46 w 46"/>
                <a:gd name="T25" fmla="*/ 44 h 68"/>
                <a:gd name="T26" fmla="*/ 45 w 46"/>
                <a:gd name="T27" fmla="*/ 36 h 68"/>
                <a:gd name="T28" fmla="*/ 40 w 46"/>
                <a:gd name="T29" fmla="*/ 29 h 68"/>
                <a:gd name="T30" fmla="*/ 40 w 46"/>
                <a:gd name="T31" fmla="*/ 29 h 68"/>
                <a:gd name="T32" fmla="*/ 33 w 46"/>
                <a:gd name="T33" fmla="*/ 24 h 68"/>
                <a:gd name="T34" fmla="*/ 24 w 46"/>
                <a:gd name="T35" fmla="*/ 22 h 68"/>
                <a:gd name="T36" fmla="*/ 24 w 46"/>
                <a:gd name="T37" fmla="*/ 22 h 68"/>
                <a:gd name="T38" fmla="*/ 17 w 46"/>
                <a:gd name="T39" fmla="*/ 24 h 68"/>
                <a:gd name="T40" fmla="*/ 12 w 46"/>
                <a:gd name="T41" fmla="*/ 27 h 68"/>
                <a:gd name="T42" fmla="*/ 16 w 46"/>
                <a:gd name="T43" fmla="*/ 8 h 68"/>
                <a:gd name="T44" fmla="*/ 43 w 46"/>
                <a:gd name="T45" fmla="*/ 8 h 68"/>
                <a:gd name="T46" fmla="*/ 43 w 46"/>
                <a:gd name="T47" fmla="*/ 0 h 68"/>
                <a:gd name="T48" fmla="*/ 9 w 46"/>
                <a:gd name="T49" fmla="*/ 0 h 68"/>
                <a:gd name="T50" fmla="*/ 2 w 46"/>
                <a:gd name="T51" fmla="*/ 36 h 68"/>
                <a:gd name="T52" fmla="*/ 11 w 46"/>
                <a:gd name="T53" fmla="*/ 36 h 68"/>
                <a:gd name="T54" fmla="*/ 11 w 46"/>
                <a:gd name="T55" fmla="*/ 36 h 68"/>
                <a:gd name="T56" fmla="*/ 16 w 46"/>
                <a:gd name="T57" fmla="*/ 32 h 68"/>
                <a:gd name="T58" fmla="*/ 16 w 46"/>
                <a:gd name="T59" fmla="*/ 32 h 68"/>
                <a:gd name="T60" fmla="*/ 23 w 46"/>
                <a:gd name="T61" fmla="*/ 29 h 68"/>
                <a:gd name="T62" fmla="*/ 23 w 46"/>
                <a:gd name="T63" fmla="*/ 29 h 68"/>
                <a:gd name="T64" fmla="*/ 28 w 46"/>
                <a:gd name="T65" fmla="*/ 31 h 68"/>
                <a:gd name="T66" fmla="*/ 33 w 46"/>
                <a:gd name="T67" fmla="*/ 34 h 68"/>
                <a:gd name="T68" fmla="*/ 33 w 46"/>
                <a:gd name="T69" fmla="*/ 34 h 68"/>
                <a:gd name="T70" fmla="*/ 36 w 46"/>
                <a:gd name="T71" fmla="*/ 39 h 68"/>
                <a:gd name="T72" fmla="*/ 38 w 46"/>
                <a:gd name="T73" fmla="*/ 46 h 68"/>
                <a:gd name="T74" fmla="*/ 38 w 46"/>
                <a:gd name="T75" fmla="*/ 46 h 68"/>
                <a:gd name="T76" fmla="*/ 36 w 46"/>
                <a:gd name="T77" fmla="*/ 53 h 68"/>
                <a:gd name="T78" fmla="*/ 33 w 46"/>
                <a:gd name="T79" fmla="*/ 58 h 68"/>
                <a:gd name="T80" fmla="*/ 33 w 46"/>
                <a:gd name="T81" fmla="*/ 58 h 68"/>
                <a:gd name="T82" fmla="*/ 28 w 46"/>
                <a:gd name="T83" fmla="*/ 61 h 68"/>
                <a:gd name="T84" fmla="*/ 23 w 46"/>
                <a:gd name="T85" fmla="*/ 61 h 68"/>
                <a:gd name="T86" fmla="*/ 23 w 46"/>
                <a:gd name="T87" fmla="*/ 61 h 68"/>
                <a:gd name="T88" fmla="*/ 17 w 46"/>
                <a:gd name="T89" fmla="*/ 61 h 68"/>
                <a:gd name="T90" fmla="*/ 14 w 46"/>
                <a:gd name="T91" fmla="*/ 58 h 68"/>
                <a:gd name="T92" fmla="*/ 14 w 46"/>
                <a:gd name="T93" fmla="*/ 58 h 68"/>
                <a:gd name="T94" fmla="*/ 11 w 46"/>
                <a:gd name="T95" fmla="*/ 54 h 68"/>
                <a:gd name="T96" fmla="*/ 9 w 46"/>
                <a:gd name="T97" fmla="*/ 49 h 68"/>
                <a:gd name="T98" fmla="*/ 0 w 46"/>
                <a:gd name="T99" fmla="*/ 49 h 68"/>
                <a:gd name="T100" fmla="*/ 0 w 46"/>
                <a:gd name="T101" fmla="*/ 49 h 68"/>
                <a:gd name="T102" fmla="*/ 2 w 46"/>
                <a:gd name="T103" fmla="*/ 58 h 68"/>
                <a:gd name="T104" fmla="*/ 7 w 46"/>
                <a:gd name="T105" fmla="*/ 63 h 68"/>
                <a:gd name="T106" fmla="*/ 7 w 46"/>
                <a:gd name="T10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8">
                  <a:moveTo>
                    <a:pt x="7" y="63"/>
                  </a:moveTo>
                  <a:lnTo>
                    <a:pt x="7" y="63"/>
                  </a:lnTo>
                  <a:lnTo>
                    <a:pt x="14" y="68"/>
                  </a:lnTo>
                  <a:lnTo>
                    <a:pt x="23" y="68"/>
                  </a:lnTo>
                  <a:lnTo>
                    <a:pt x="23" y="68"/>
                  </a:lnTo>
                  <a:lnTo>
                    <a:pt x="28" y="68"/>
                  </a:lnTo>
                  <a:lnTo>
                    <a:pt x="33" y="66"/>
                  </a:lnTo>
                  <a:lnTo>
                    <a:pt x="38" y="65"/>
                  </a:lnTo>
                  <a:lnTo>
                    <a:pt x="41" y="61"/>
                  </a:lnTo>
                  <a:lnTo>
                    <a:pt x="41" y="61"/>
                  </a:lnTo>
                  <a:lnTo>
                    <a:pt x="45" y="53"/>
                  </a:lnTo>
                  <a:lnTo>
                    <a:pt x="46" y="44"/>
                  </a:lnTo>
                  <a:lnTo>
                    <a:pt x="46" y="44"/>
                  </a:lnTo>
                  <a:lnTo>
                    <a:pt x="45" y="36"/>
                  </a:lnTo>
                  <a:lnTo>
                    <a:pt x="40" y="29"/>
                  </a:lnTo>
                  <a:lnTo>
                    <a:pt x="40" y="29"/>
                  </a:lnTo>
                  <a:lnTo>
                    <a:pt x="33" y="24"/>
                  </a:lnTo>
                  <a:lnTo>
                    <a:pt x="24" y="22"/>
                  </a:lnTo>
                  <a:lnTo>
                    <a:pt x="24" y="22"/>
                  </a:lnTo>
                  <a:lnTo>
                    <a:pt x="17" y="24"/>
                  </a:lnTo>
                  <a:lnTo>
                    <a:pt x="12" y="27"/>
                  </a:lnTo>
                  <a:lnTo>
                    <a:pt x="16" y="8"/>
                  </a:lnTo>
                  <a:lnTo>
                    <a:pt x="43" y="8"/>
                  </a:lnTo>
                  <a:lnTo>
                    <a:pt x="43" y="0"/>
                  </a:lnTo>
                  <a:lnTo>
                    <a:pt x="9" y="0"/>
                  </a:lnTo>
                  <a:lnTo>
                    <a:pt x="2" y="36"/>
                  </a:lnTo>
                  <a:lnTo>
                    <a:pt x="11" y="36"/>
                  </a:lnTo>
                  <a:lnTo>
                    <a:pt x="11" y="36"/>
                  </a:lnTo>
                  <a:lnTo>
                    <a:pt x="16" y="32"/>
                  </a:lnTo>
                  <a:lnTo>
                    <a:pt x="16" y="32"/>
                  </a:lnTo>
                  <a:lnTo>
                    <a:pt x="23" y="29"/>
                  </a:lnTo>
                  <a:lnTo>
                    <a:pt x="23" y="29"/>
                  </a:lnTo>
                  <a:lnTo>
                    <a:pt x="28" y="31"/>
                  </a:lnTo>
                  <a:lnTo>
                    <a:pt x="33" y="34"/>
                  </a:lnTo>
                  <a:lnTo>
                    <a:pt x="33" y="34"/>
                  </a:lnTo>
                  <a:lnTo>
                    <a:pt x="36" y="39"/>
                  </a:lnTo>
                  <a:lnTo>
                    <a:pt x="38" y="46"/>
                  </a:lnTo>
                  <a:lnTo>
                    <a:pt x="38" y="46"/>
                  </a:lnTo>
                  <a:lnTo>
                    <a:pt x="36" y="53"/>
                  </a:lnTo>
                  <a:lnTo>
                    <a:pt x="33" y="58"/>
                  </a:lnTo>
                  <a:lnTo>
                    <a:pt x="33" y="58"/>
                  </a:lnTo>
                  <a:lnTo>
                    <a:pt x="28" y="61"/>
                  </a:lnTo>
                  <a:lnTo>
                    <a:pt x="23" y="61"/>
                  </a:lnTo>
                  <a:lnTo>
                    <a:pt x="23" y="61"/>
                  </a:lnTo>
                  <a:lnTo>
                    <a:pt x="17" y="61"/>
                  </a:lnTo>
                  <a:lnTo>
                    <a:pt x="14" y="58"/>
                  </a:lnTo>
                  <a:lnTo>
                    <a:pt x="14" y="58"/>
                  </a:lnTo>
                  <a:lnTo>
                    <a:pt x="11" y="54"/>
                  </a:lnTo>
                  <a:lnTo>
                    <a:pt x="9" y="49"/>
                  </a:lnTo>
                  <a:lnTo>
                    <a:pt x="0" y="49"/>
                  </a:lnTo>
                  <a:lnTo>
                    <a:pt x="0" y="49"/>
                  </a:lnTo>
                  <a:lnTo>
                    <a:pt x="2" y="58"/>
                  </a:lnTo>
                  <a:lnTo>
                    <a:pt x="7" y="63"/>
                  </a:lnTo>
                  <a:lnTo>
                    <a:pt x="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 name="Freeform 873">
              <a:extLst>
                <a:ext uri="{FF2B5EF4-FFF2-40B4-BE49-F238E27FC236}">
                  <a16:creationId xmlns:a16="http://schemas.microsoft.com/office/drawing/2014/main" id="{240AA50C-ED78-74C4-B74C-0214227B8EE5}"/>
                </a:ext>
              </a:extLst>
            </p:cNvPr>
            <p:cNvSpPr>
              <a:spLocks/>
            </p:cNvSpPr>
            <p:nvPr/>
          </p:nvSpPr>
          <p:spPr bwMode="auto">
            <a:xfrm>
              <a:off x="2988" y="2830"/>
              <a:ext cx="5" cy="5"/>
            </a:xfrm>
            <a:custGeom>
              <a:avLst/>
              <a:gdLst>
                <a:gd name="T0" fmla="*/ 11 w 11"/>
                <a:gd name="T1" fmla="*/ 10 h 10"/>
                <a:gd name="T2" fmla="*/ 11 w 11"/>
                <a:gd name="T3" fmla="*/ 0 h 10"/>
                <a:gd name="T4" fmla="*/ 0 w 11"/>
                <a:gd name="T5" fmla="*/ 0 h 10"/>
                <a:gd name="T6" fmla="*/ 0 w 11"/>
                <a:gd name="T7" fmla="*/ 10 h 10"/>
                <a:gd name="T8" fmla="*/ 11 w 11"/>
                <a:gd name="T9" fmla="*/ 10 h 10"/>
                <a:gd name="T10" fmla="*/ 11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10"/>
                  </a:moveTo>
                  <a:lnTo>
                    <a:pt x="11" y="0"/>
                  </a:lnTo>
                  <a:lnTo>
                    <a:pt x="0" y="0"/>
                  </a:lnTo>
                  <a:lnTo>
                    <a:pt x="0" y="10"/>
                  </a:lnTo>
                  <a:lnTo>
                    <a:pt x="11" y="10"/>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Freeform 874">
              <a:extLst>
                <a:ext uri="{FF2B5EF4-FFF2-40B4-BE49-F238E27FC236}">
                  <a16:creationId xmlns:a16="http://schemas.microsoft.com/office/drawing/2014/main" id="{25D254DE-5CC9-72EF-7065-FDA871655076}"/>
                </a:ext>
              </a:extLst>
            </p:cNvPr>
            <p:cNvSpPr>
              <a:spLocks noEditPoints="1"/>
            </p:cNvSpPr>
            <p:nvPr/>
          </p:nvSpPr>
          <p:spPr bwMode="auto">
            <a:xfrm>
              <a:off x="2997" y="2801"/>
              <a:ext cx="24" cy="34"/>
            </a:xfrm>
            <a:custGeom>
              <a:avLst/>
              <a:gdLst>
                <a:gd name="T0" fmla="*/ 39 w 48"/>
                <a:gd name="T1" fmla="*/ 68 h 68"/>
                <a:gd name="T2" fmla="*/ 39 w 48"/>
                <a:gd name="T3" fmla="*/ 51 h 68"/>
                <a:gd name="T4" fmla="*/ 48 w 48"/>
                <a:gd name="T5" fmla="*/ 51 h 68"/>
                <a:gd name="T6" fmla="*/ 48 w 48"/>
                <a:gd name="T7" fmla="*/ 44 h 68"/>
                <a:gd name="T8" fmla="*/ 39 w 48"/>
                <a:gd name="T9" fmla="*/ 44 h 68"/>
                <a:gd name="T10" fmla="*/ 39 w 48"/>
                <a:gd name="T11" fmla="*/ 0 h 68"/>
                <a:gd name="T12" fmla="*/ 32 w 48"/>
                <a:gd name="T13" fmla="*/ 0 h 68"/>
                <a:gd name="T14" fmla="*/ 0 w 48"/>
                <a:gd name="T15" fmla="*/ 44 h 68"/>
                <a:gd name="T16" fmla="*/ 0 w 48"/>
                <a:gd name="T17" fmla="*/ 51 h 68"/>
                <a:gd name="T18" fmla="*/ 31 w 48"/>
                <a:gd name="T19" fmla="*/ 51 h 68"/>
                <a:gd name="T20" fmla="*/ 31 w 48"/>
                <a:gd name="T21" fmla="*/ 68 h 68"/>
                <a:gd name="T22" fmla="*/ 39 w 48"/>
                <a:gd name="T23" fmla="*/ 68 h 68"/>
                <a:gd name="T24" fmla="*/ 39 w 48"/>
                <a:gd name="T25" fmla="*/ 68 h 68"/>
                <a:gd name="T26" fmla="*/ 9 w 48"/>
                <a:gd name="T27" fmla="*/ 44 h 68"/>
                <a:gd name="T28" fmla="*/ 31 w 48"/>
                <a:gd name="T29" fmla="*/ 14 h 68"/>
                <a:gd name="T30" fmla="*/ 31 w 48"/>
                <a:gd name="T31" fmla="*/ 44 h 68"/>
                <a:gd name="T32" fmla="*/ 9 w 48"/>
                <a:gd name="T33" fmla="*/ 44 h 68"/>
                <a:gd name="T34" fmla="*/ 9 w 48"/>
                <a:gd name="T35"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8">
                  <a:moveTo>
                    <a:pt x="39" y="68"/>
                  </a:moveTo>
                  <a:lnTo>
                    <a:pt x="39" y="51"/>
                  </a:lnTo>
                  <a:lnTo>
                    <a:pt x="48" y="51"/>
                  </a:lnTo>
                  <a:lnTo>
                    <a:pt x="48" y="44"/>
                  </a:lnTo>
                  <a:lnTo>
                    <a:pt x="39" y="44"/>
                  </a:lnTo>
                  <a:lnTo>
                    <a:pt x="39" y="0"/>
                  </a:lnTo>
                  <a:lnTo>
                    <a:pt x="32" y="0"/>
                  </a:lnTo>
                  <a:lnTo>
                    <a:pt x="0" y="44"/>
                  </a:lnTo>
                  <a:lnTo>
                    <a:pt x="0" y="51"/>
                  </a:lnTo>
                  <a:lnTo>
                    <a:pt x="31" y="51"/>
                  </a:lnTo>
                  <a:lnTo>
                    <a:pt x="31" y="68"/>
                  </a:lnTo>
                  <a:lnTo>
                    <a:pt x="39" y="68"/>
                  </a:lnTo>
                  <a:lnTo>
                    <a:pt x="39" y="68"/>
                  </a:lnTo>
                  <a:close/>
                  <a:moveTo>
                    <a:pt x="9" y="44"/>
                  </a:moveTo>
                  <a:lnTo>
                    <a:pt x="31" y="14"/>
                  </a:lnTo>
                  <a:lnTo>
                    <a:pt x="31" y="44"/>
                  </a:lnTo>
                  <a:lnTo>
                    <a:pt x="9" y="44"/>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 name="Freeform 875">
              <a:extLst>
                <a:ext uri="{FF2B5EF4-FFF2-40B4-BE49-F238E27FC236}">
                  <a16:creationId xmlns:a16="http://schemas.microsoft.com/office/drawing/2014/main" id="{3FCA6362-1C00-9068-3B9C-6F0ADF9E58A3}"/>
                </a:ext>
              </a:extLst>
            </p:cNvPr>
            <p:cNvSpPr>
              <a:spLocks noEditPoints="1"/>
            </p:cNvSpPr>
            <p:nvPr/>
          </p:nvSpPr>
          <p:spPr bwMode="auto">
            <a:xfrm>
              <a:off x="3026" y="2800"/>
              <a:ext cx="37" cy="36"/>
            </a:xfrm>
            <a:custGeom>
              <a:avLst/>
              <a:gdLst>
                <a:gd name="T0" fmla="*/ 3 w 73"/>
                <a:gd name="T1" fmla="*/ 31 h 72"/>
                <a:gd name="T2" fmla="*/ 14 w 73"/>
                <a:gd name="T3" fmla="*/ 36 h 72"/>
                <a:gd name="T4" fmla="*/ 20 w 73"/>
                <a:gd name="T5" fmla="*/ 34 h 72"/>
                <a:gd name="T6" fmla="*/ 25 w 73"/>
                <a:gd name="T7" fmla="*/ 31 h 72"/>
                <a:gd name="T8" fmla="*/ 29 w 73"/>
                <a:gd name="T9" fmla="*/ 19 h 72"/>
                <a:gd name="T10" fmla="*/ 29 w 73"/>
                <a:gd name="T11" fmla="*/ 10 h 72"/>
                <a:gd name="T12" fmla="*/ 25 w 73"/>
                <a:gd name="T13" fmla="*/ 5 h 72"/>
                <a:gd name="T14" fmla="*/ 14 w 73"/>
                <a:gd name="T15" fmla="*/ 0 h 72"/>
                <a:gd name="T16" fmla="*/ 8 w 73"/>
                <a:gd name="T17" fmla="*/ 2 h 72"/>
                <a:gd name="T18" fmla="*/ 3 w 73"/>
                <a:gd name="T19" fmla="*/ 5 h 72"/>
                <a:gd name="T20" fmla="*/ 0 w 73"/>
                <a:gd name="T21" fmla="*/ 17 h 72"/>
                <a:gd name="T22" fmla="*/ 2 w 73"/>
                <a:gd name="T23" fmla="*/ 26 h 72"/>
                <a:gd name="T24" fmla="*/ 3 w 73"/>
                <a:gd name="T25" fmla="*/ 31 h 72"/>
                <a:gd name="T26" fmla="*/ 20 w 73"/>
                <a:gd name="T27" fmla="*/ 9 h 72"/>
                <a:gd name="T28" fmla="*/ 22 w 73"/>
                <a:gd name="T29" fmla="*/ 17 h 72"/>
                <a:gd name="T30" fmla="*/ 22 w 73"/>
                <a:gd name="T31" fmla="*/ 24 h 72"/>
                <a:gd name="T32" fmla="*/ 20 w 73"/>
                <a:gd name="T33" fmla="*/ 27 h 72"/>
                <a:gd name="T34" fmla="*/ 15 w 73"/>
                <a:gd name="T35" fmla="*/ 31 h 72"/>
                <a:gd name="T36" fmla="*/ 12 w 73"/>
                <a:gd name="T37" fmla="*/ 29 h 72"/>
                <a:gd name="T38" fmla="*/ 10 w 73"/>
                <a:gd name="T39" fmla="*/ 27 h 72"/>
                <a:gd name="T40" fmla="*/ 7 w 73"/>
                <a:gd name="T41" fmla="*/ 19 h 72"/>
                <a:gd name="T42" fmla="*/ 8 w 73"/>
                <a:gd name="T43" fmla="*/ 12 h 72"/>
                <a:gd name="T44" fmla="*/ 10 w 73"/>
                <a:gd name="T45" fmla="*/ 9 h 72"/>
                <a:gd name="T46" fmla="*/ 15 w 73"/>
                <a:gd name="T47" fmla="*/ 5 h 72"/>
                <a:gd name="T48" fmla="*/ 17 w 73"/>
                <a:gd name="T49" fmla="*/ 7 h 72"/>
                <a:gd name="T50" fmla="*/ 20 w 73"/>
                <a:gd name="T51" fmla="*/ 9 h 72"/>
                <a:gd name="T52" fmla="*/ 60 w 73"/>
                <a:gd name="T53" fmla="*/ 0 h 72"/>
                <a:gd name="T54" fmla="*/ 15 w 73"/>
                <a:gd name="T55" fmla="*/ 72 h 72"/>
                <a:gd name="T56" fmla="*/ 22 w 73"/>
                <a:gd name="T57" fmla="*/ 72 h 72"/>
                <a:gd name="T58" fmla="*/ 48 w 73"/>
                <a:gd name="T59" fmla="*/ 67 h 72"/>
                <a:gd name="T60" fmla="*/ 58 w 73"/>
                <a:gd name="T61" fmla="*/ 72 h 72"/>
                <a:gd name="T62" fmla="*/ 65 w 73"/>
                <a:gd name="T63" fmla="*/ 72 h 72"/>
                <a:gd name="T64" fmla="*/ 70 w 73"/>
                <a:gd name="T65" fmla="*/ 67 h 72"/>
                <a:gd name="T66" fmla="*/ 73 w 73"/>
                <a:gd name="T67" fmla="*/ 55 h 72"/>
                <a:gd name="T68" fmla="*/ 71 w 73"/>
                <a:gd name="T69" fmla="*/ 46 h 72"/>
                <a:gd name="T70" fmla="*/ 70 w 73"/>
                <a:gd name="T71" fmla="*/ 41 h 72"/>
                <a:gd name="T72" fmla="*/ 58 w 73"/>
                <a:gd name="T73" fmla="*/ 36 h 72"/>
                <a:gd name="T74" fmla="*/ 53 w 73"/>
                <a:gd name="T75" fmla="*/ 38 h 72"/>
                <a:gd name="T76" fmla="*/ 48 w 73"/>
                <a:gd name="T77" fmla="*/ 41 h 72"/>
                <a:gd name="T78" fmla="*/ 44 w 73"/>
                <a:gd name="T79" fmla="*/ 53 h 72"/>
                <a:gd name="T80" fmla="*/ 46 w 73"/>
                <a:gd name="T81" fmla="*/ 62 h 72"/>
                <a:gd name="T82" fmla="*/ 48 w 73"/>
                <a:gd name="T83" fmla="*/ 67 h 72"/>
                <a:gd name="T84" fmla="*/ 65 w 73"/>
                <a:gd name="T85" fmla="*/ 45 h 72"/>
                <a:gd name="T86" fmla="*/ 66 w 73"/>
                <a:gd name="T87" fmla="*/ 53 h 72"/>
                <a:gd name="T88" fmla="*/ 65 w 73"/>
                <a:gd name="T89" fmla="*/ 60 h 72"/>
                <a:gd name="T90" fmla="*/ 65 w 73"/>
                <a:gd name="T91" fmla="*/ 63 h 72"/>
                <a:gd name="T92" fmla="*/ 58 w 73"/>
                <a:gd name="T93" fmla="*/ 67 h 72"/>
                <a:gd name="T94" fmla="*/ 56 w 73"/>
                <a:gd name="T95" fmla="*/ 65 h 72"/>
                <a:gd name="T96" fmla="*/ 53 w 73"/>
                <a:gd name="T97" fmla="*/ 63 h 72"/>
                <a:gd name="T98" fmla="*/ 51 w 73"/>
                <a:gd name="T99" fmla="*/ 55 h 72"/>
                <a:gd name="T100" fmla="*/ 53 w 73"/>
                <a:gd name="T101" fmla="*/ 48 h 72"/>
                <a:gd name="T102" fmla="*/ 53 w 73"/>
                <a:gd name="T103" fmla="*/ 45 h 72"/>
                <a:gd name="T104" fmla="*/ 60 w 73"/>
                <a:gd name="T105" fmla="*/ 41 h 72"/>
                <a:gd name="T106" fmla="*/ 61 w 73"/>
                <a:gd name="T107" fmla="*/ 43 h 72"/>
                <a:gd name="T108" fmla="*/ 65 w 73"/>
                <a:gd name="T10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72">
                  <a:moveTo>
                    <a:pt x="3" y="31"/>
                  </a:moveTo>
                  <a:lnTo>
                    <a:pt x="3" y="31"/>
                  </a:lnTo>
                  <a:lnTo>
                    <a:pt x="8" y="34"/>
                  </a:lnTo>
                  <a:lnTo>
                    <a:pt x="14" y="36"/>
                  </a:lnTo>
                  <a:lnTo>
                    <a:pt x="14" y="36"/>
                  </a:lnTo>
                  <a:lnTo>
                    <a:pt x="20" y="34"/>
                  </a:lnTo>
                  <a:lnTo>
                    <a:pt x="25" y="31"/>
                  </a:lnTo>
                  <a:lnTo>
                    <a:pt x="25" y="31"/>
                  </a:lnTo>
                  <a:lnTo>
                    <a:pt x="29" y="26"/>
                  </a:lnTo>
                  <a:lnTo>
                    <a:pt x="29" y="19"/>
                  </a:lnTo>
                  <a:lnTo>
                    <a:pt x="29" y="19"/>
                  </a:lnTo>
                  <a:lnTo>
                    <a:pt x="29" y="10"/>
                  </a:lnTo>
                  <a:lnTo>
                    <a:pt x="25" y="5"/>
                  </a:lnTo>
                  <a:lnTo>
                    <a:pt x="25" y="5"/>
                  </a:lnTo>
                  <a:lnTo>
                    <a:pt x="20" y="2"/>
                  </a:lnTo>
                  <a:lnTo>
                    <a:pt x="14" y="0"/>
                  </a:lnTo>
                  <a:lnTo>
                    <a:pt x="14" y="0"/>
                  </a:lnTo>
                  <a:lnTo>
                    <a:pt x="8" y="2"/>
                  </a:lnTo>
                  <a:lnTo>
                    <a:pt x="3" y="5"/>
                  </a:lnTo>
                  <a:lnTo>
                    <a:pt x="3" y="5"/>
                  </a:lnTo>
                  <a:lnTo>
                    <a:pt x="2" y="10"/>
                  </a:lnTo>
                  <a:lnTo>
                    <a:pt x="0" y="17"/>
                  </a:lnTo>
                  <a:lnTo>
                    <a:pt x="0" y="17"/>
                  </a:lnTo>
                  <a:lnTo>
                    <a:pt x="2" y="26"/>
                  </a:lnTo>
                  <a:lnTo>
                    <a:pt x="3" y="31"/>
                  </a:lnTo>
                  <a:lnTo>
                    <a:pt x="3" y="31"/>
                  </a:lnTo>
                  <a:close/>
                  <a:moveTo>
                    <a:pt x="20" y="9"/>
                  </a:moveTo>
                  <a:lnTo>
                    <a:pt x="20" y="9"/>
                  </a:lnTo>
                  <a:lnTo>
                    <a:pt x="22" y="12"/>
                  </a:lnTo>
                  <a:lnTo>
                    <a:pt x="22" y="17"/>
                  </a:lnTo>
                  <a:lnTo>
                    <a:pt x="22" y="17"/>
                  </a:lnTo>
                  <a:lnTo>
                    <a:pt x="22" y="24"/>
                  </a:lnTo>
                  <a:lnTo>
                    <a:pt x="20" y="27"/>
                  </a:lnTo>
                  <a:lnTo>
                    <a:pt x="20" y="27"/>
                  </a:lnTo>
                  <a:lnTo>
                    <a:pt x="17" y="29"/>
                  </a:lnTo>
                  <a:lnTo>
                    <a:pt x="15" y="31"/>
                  </a:lnTo>
                  <a:lnTo>
                    <a:pt x="15" y="31"/>
                  </a:lnTo>
                  <a:lnTo>
                    <a:pt x="12" y="29"/>
                  </a:lnTo>
                  <a:lnTo>
                    <a:pt x="10" y="27"/>
                  </a:lnTo>
                  <a:lnTo>
                    <a:pt x="10" y="27"/>
                  </a:lnTo>
                  <a:lnTo>
                    <a:pt x="8" y="24"/>
                  </a:lnTo>
                  <a:lnTo>
                    <a:pt x="7" y="19"/>
                  </a:lnTo>
                  <a:lnTo>
                    <a:pt x="7" y="19"/>
                  </a:lnTo>
                  <a:lnTo>
                    <a:pt x="8" y="12"/>
                  </a:lnTo>
                  <a:lnTo>
                    <a:pt x="10" y="9"/>
                  </a:lnTo>
                  <a:lnTo>
                    <a:pt x="10" y="9"/>
                  </a:lnTo>
                  <a:lnTo>
                    <a:pt x="12" y="7"/>
                  </a:lnTo>
                  <a:lnTo>
                    <a:pt x="15" y="5"/>
                  </a:lnTo>
                  <a:lnTo>
                    <a:pt x="15" y="5"/>
                  </a:lnTo>
                  <a:lnTo>
                    <a:pt x="17" y="7"/>
                  </a:lnTo>
                  <a:lnTo>
                    <a:pt x="20" y="9"/>
                  </a:lnTo>
                  <a:lnTo>
                    <a:pt x="20" y="9"/>
                  </a:lnTo>
                  <a:close/>
                  <a:moveTo>
                    <a:pt x="22" y="72"/>
                  </a:moveTo>
                  <a:lnTo>
                    <a:pt x="60" y="0"/>
                  </a:lnTo>
                  <a:lnTo>
                    <a:pt x="53" y="0"/>
                  </a:lnTo>
                  <a:lnTo>
                    <a:pt x="15" y="72"/>
                  </a:lnTo>
                  <a:lnTo>
                    <a:pt x="22" y="72"/>
                  </a:lnTo>
                  <a:lnTo>
                    <a:pt x="22" y="72"/>
                  </a:lnTo>
                  <a:close/>
                  <a:moveTo>
                    <a:pt x="48" y="67"/>
                  </a:moveTo>
                  <a:lnTo>
                    <a:pt x="48" y="67"/>
                  </a:lnTo>
                  <a:lnTo>
                    <a:pt x="53" y="72"/>
                  </a:lnTo>
                  <a:lnTo>
                    <a:pt x="58" y="72"/>
                  </a:lnTo>
                  <a:lnTo>
                    <a:pt x="58" y="72"/>
                  </a:lnTo>
                  <a:lnTo>
                    <a:pt x="65" y="72"/>
                  </a:lnTo>
                  <a:lnTo>
                    <a:pt x="70" y="67"/>
                  </a:lnTo>
                  <a:lnTo>
                    <a:pt x="70" y="67"/>
                  </a:lnTo>
                  <a:lnTo>
                    <a:pt x="71" y="62"/>
                  </a:lnTo>
                  <a:lnTo>
                    <a:pt x="73" y="55"/>
                  </a:lnTo>
                  <a:lnTo>
                    <a:pt x="73" y="55"/>
                  </a:lnTo>
                  <a:lnTo>
                    <a:pt x="71" y="46"/>
                  </a:lnTo>
                  <a:lnTo>
                    <a:pt x="70" y="41"/>
                  </a:lnTo>
                  <a:lnTo>
                    <a:pt x="70" y="41"/>
                  </a:lnTo>
                  <a:lnTo>
                    <a:pt x="65" y="38"/>
                  </a:lnTo>
                  <a:lnTo>
                    <a:pt x="58" y="36"/>
                  </a:lnTo>
                  <a:lnTo>
                    <a:pt x="58" y="36"/>
                  </a:lnTo>
                  <a:lnTo>
                    <a:pt x="53" y="38"/>
                  </a:lnTo>
                  <a:lnTo>
                    <a:pt x="48" y="41"/>
                  </a:lnTo>
                  <a:lnTo>
                    <a:pt x="48" y="41"/>
                  </a:lnTo>
                  <a:lnTo>
                    <a:pt x="44" y="46"/>
                  </a:lnTo>
                  <a:lnTo>
                    <a:pt x="44" y="53"/>
                  </a:lnTo>
                  <a:lnTo>
                    <a:pt x="44" y="53"/>
                  </a:lnTo>
                  <a:lnTo>
                    <a:pt x="46" y="62"/>
                  </a:lnTo>
                  <a:lnTo>
                    <a:pt x="48" y="67"/>
                  </a:lnTo>
                  <a:lnTo>
                    <a:pt x="48" y="67"/>
                  </a:lnTo>
                  <a:close/>
                  <a:moveTo>
                    <a:pt x="65" y="45"/>
                  </a:moveTo>
                  <a:lnTo>
                    <a:pt x="65" y="45"/>
                  </a:lnTo>
                  <a:lnTo>
                    <a:pt x="65" y="48"/>
                  </a:lnTo>
                  <a:lnTo>
                    <a:pt x="66" y="53"/>
                  </a:lnTo>
                  <a:lnTo>
                    <a:pt x="66" y="53"/>
                  </a:lnTo>
                  <a:lnTo>
                    <a:pt x="65" y="60"/>
                  </a:lnTo>
                  <a:lnTo>
                    <a:pt x="65" y="63"/>
                  </a:lnTo>
                  <a:lnTo>
                    <a:pt x="65" y="63"/>
                  </a:lnTo>
                  <a:lnTo>
                    <a:pt x="61" y="65"/>
                  </a:lnTo>
                  <a:lnTo>
                    <a:pt x="58" y="67"/>
                  </a:lnTo>
                  <a:lnTo>
                    <a:pt x="58" y="67"/>
                  </a:lnTo>
                  <a:lnTo>
                    <a:pt x="56" y="65"/>
                  </a:lnTo>
                  <a:lnTo>
                    <a:pt x="53" y="63"/>
                  </a:lnTo>
                  <a:lnTo>
                    <a:pt x="53" y="63"/>
                  </a:lnTo>
                  <a:lnTo>
                    <a:pt x="53" y="60"/>
                  </a:lnTo>
                  <a:lnTo>
                    <a:pt x="51" y="55"/>
                  </a:lnTo>
                  <a:lnTo>
                    <a:pt x="51" y="55"/>
                  </a:lnTo>
                  <a:lnTo>
                    <a:pt x="53" y="48"/>
                  </a:lnTo>
                  <a:lnTo>
                    <a:pt x="53" y="45"/>
                  </a:lnTo>
                  <a:lnTo>
                    <a:pt x="53" y="45"/>
                  </a:lnTo>
                  <a:lnTo>
                    <a:pt x="56" y="43"/>
                  </a:lnTo>
                  <a:lnTo>
                    <a:pt x="60" y="41"/>
                  </a:lnTo>
                  <a:lnTo>
                    <a:pt x="60" y="41"/>
                  </a:lnTo>
                  <a:lnTo>
                    <a:pt x="61" y="43"/>
                  </a:lnTo>
                  <a:lnTo>
                    <a:pt x="65" y="45"/>
                  </a:lnTo>
                  <a:lnTo>
                    <a:pt x="6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 name="Freeform 876">
              <a:extLst>
                <a:ext uri="{FF2B5EF4-FFF2-40B4-BE49-F238E27FC236}">
                  <a16:creationId xmlns:a16="http://schemas.microsoft.com/office/drawing/2014/main" id="{1E9A345B-ABF8-F9C5-6128-F38B4CC85549}"/>
                </a:ext>
              </a:extLst>
            </p:cNvPr>
            <p:cNvSpPr>
              <a:spLocks/>
            </p:cNvSpPr>
            <p:nvPr/>
          </p:nvSpPr>
          <p:spPr bwMode="auto">
            <a:xfrm>
              <a:off x="3069" y="2800"/>
              <a:ext cx="11" cy="45"/>
            </a:xfrm>
            <a:custGeom>
              <a:avLst/>
              <a:gdLst>
                <a:gd name="T0" fmla="*/ 17 w 22"/>
                <a:gd name="T1" fmla="*/ 68 h 91"/>
                <a:gd name="T2" fmla="*/ 17 w 22"/>
                <a:gd name="T3" fmla="*/ 68 h 91"/>
                <a:gd name="T4" fmla="*/ 21 w 22"/>
                <a:gd name="T5" fmla="*/ 56 h 91"/>
                <a:gd name="T6" fmla="*/ 22 w 22"/>
                <a:gd name="T7" fmla="*/ 45 h 91"/>
                <a:gd name="T8" fmla="*/ 22 w 22"/>
                <a:gd name="T9" fmla="*/ 45 h 91"/>
                <a:gd name="T10" fmla="*/ 22 w 22"/>
                <a:gd name="T11" fmla="*/ 34 h 91"/>
                <a:gd name="T12" fmla="*/ 19 w 22"/>
                <a:gd name="T13" fmla="*/ 24 h 91"/>
                <a:gd name="T14" fmla="*/ 19 w 22"/>
                <a:gd name="T15" fmla="*/ 24 h 91"/>
                <a:gd name="T16" fmla="*/ 14 w 22"/>
                <a:gd name="T17" fmla="*/ 12 h 91"/>
                <a:gd name="T18" fmla="*/ 5 w 22"/>
                <a:gd name="T19" fmla="*/ 0 h 91"/>
                <a:gd name="T20" fmla="*/ 0 w 22"/>
                <a:gd name="T21" fmla="*/ 0 h 91"/>
                <a:gd name="T22" fmla="*/ 0 w 22"/>
                <a:gd name="T23" fmla="*/ 0 h 91"/>
                <a:gd name="T24" fmla="*/ 7 w 22"/>
                <a:gd name="T25" fmla="*/ 14 h 91"/>
                <a:gd name="T26" fmla="*/ 7 w 22"/>
                <a:gd name="T27" fmla="*/ 14 h 91"/>
                <a:gd name="T28" fmla="*/ 12 w 22"/>
                <a:gd name="T29" fmla="*/ 27 h 91"/>
                <a:gd name="T30" fmla="*/ 12 w 22"/>
                <a:gd name="T31" fmla="*/ 27 h 91"/>
                <a:gd name="T32" fmla="*/ 14 w 22"/>
                <a:gd name="T33" fmla="*/ 45 h 91"/>
                <a:gd name="T34" fmla="*/ 14 w 22"/>
                <a:gd name="T35" fmla="*/ 45 h 91"/>
                <a:gd name="T36" fmla="*/ 14 w 22"/>
                <a:gd name="T37" fmla="*/ 56 h 91"/>
                <a:gd name="T38" fmla="*/ 10 w 22"/>
                <a:gd name="T39" fmla="*/ 67 h 91"/>
                <a:gd name="T40" fmla="*/ 7 w 22"/>
                <a:gd name="T41" fmla="*/ 79 h 91"/>
                <a:gd name="T42" fmla="*/ 0 w 22"/>
                <a:gd name="T43" fmla="*/ 91 h 91"/>
                <a:gd name="T44" fmla="*/ 5 w 22"/>
                <a:gd name="T45" fmla="*/ 91 h 91"/>
                <a:gd name="T46" fmla="*/ 5 w 22"/>
                <a:gd name="T47" fmla="*/ 91 h 91"/>
                <a:gd name="T48" fmla="*/ 12 w 22"/>
                <a:gd name="T49" fmla="*/ 80 h 91"/>
                <a:gd name="T50" fmla="*/ 17 w 22"/>
                <a:gd name="T51" fmla="*/ 68 h 91"/>
                <a:gd name="T52" fmla="*/ 17 w 22"/>
                <a:gd name="T53"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91">
                  <a:moveTo>
                    <a:pt x="17" y="68"/>
                  </a:moveTo>
                  <a:lnTo>
                    <a:pt x="17" y="68"/>
                  </a:lnTo>
                  <a:lnTo>
                    <a:pt x="21" y="56"/>
                  </a:lnTo>
                  <a:lnTo>
                    <a:pt x="22" y="45"/>
                  </a:lnTo>
                  <a:lnTo>
                    <a:pt x="22" y="45"/>
                  </a:lnTo>
                  <a:lnTo>
                    <a:pt x="22" y="34"/>
                  </a:lnTo>
                  <a:lnTo>
                    <a:pt x="19" y="24"/>
                  </a:lnTo>
                  <a:lnTo>
                    <a:pt x="19" y="24"/>
                  </a:lnTo>
                  <a:lnTo>
                    <a:pt x="14" y="12"/>
                  </a:lnTo>
                  <a:lnTo>
                    <a:pt x="5" y="0"/>
                  </a:lnTo>
                  <a:lnTo>
                    <a:pt x="0" y="0"/>
                  </a:lnTo>
                  <a:lnTo>
                    <a:pt x="0" y="0"/>
                  </a:lnTo>
                  <a:lnTo>
                    <a:pt x="7" y="14"/>
                  </a:lnTo>
                  <a:lnTo>
                    <a:pt x="7" y="14"/>
                  </a:lnTo>
                  <a:lnTo>
                    <a:pt x="12" y="27"/>
                  </a:lnTo>
                  <a:lnTo>
                    <a:pt x="12" y="27"/>
                  </a:lnTo>
                  <a:lnTo>
                    <a:pt x="14" y="45"/>
                  </a:lnTo>
                  <a:lnTo>
                    <a:pt x="14" y="45"/>
                  </a:lnTo>
                  <a:lnTo>
                    <a:pt x="14" y="56"/>
                  </a:lnTo>
                  <a:lnTo>
                    <a:pt x="10" y="67"/>
                  </a:lnTo>
                  <a:lnTo>
                    <a:pt x="7" y="79"/>
                  </a:lnTo>
                  <a:lnTo>
                    <a:pt x="0" y="91"/>
                  </a:lnTo>
                  <a:lnTo>
                    <a:pt x="5" y="91"/>
                  </a:lnTo>
                  <a:lnTo>
                    <a:pt x="5" y="91"/>
                  </a:lnTo>
                  <a:lnTo>
                    <a:pt x="12" y="80"/>
                  </a:lnTo>
                  <a:lnTo>
                    <a:pt x="17" y="68"/>
                  </a:lnTo>
                  <a:lnTo>
                    <a:pt x="1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Rectangle 877">
              <a:extLst>
                <a:ext uri="{FF2B5EF4-FFF2-40B4-BE49-F238E27FC236}">
                  <a16:creationId xmlns:a16="http://schemas.microsoft.com/office/drawing/2014/main" id="{B186E96D-12E2-368E-9CBC-35810F03A13D}"/>
                </a:ext>
              </a:extLst>
            </p:cNvPr>
            <p:cNvSpPr>
              <a:spLocks noChangeArrowheads="1"/>
            </p:cNvSpPr>
            <p:nvPr/>
          </p:nvSpPr>
          <p:spPr bwMode="auto">
            <a:xfrm>
              <a:off x="2506" y="2848"/>
              <a:ext cx="60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meanVAF</a:t>
              </a: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median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8" name="Rectangle 878">
              <a:extLst>
                <a:ext uri="{FF2B5EF4-FFF2-40B4-BE49-F238E27FC236}">
                  <a16:creationId xmlns:a16="http://schemas.microsoft.com/office/drawing/2014/main" id="{6C49C1F8-8A03-1499-5106-AA6A77F1A7F2}"/>
                </a:ext>
              </a:extLst>
            </p:cNvPr>
            <p:cNvSpPr>
              <a:spLocks noChangeArrowheads="1"/>
            </p:cNvSpPr>
            <p:nvPr/>
          </p:nvSpPr>
          <p:spPr bwMode="auto">
            <a:xfrm>
              <a:off x="2967" y="2921"/>
              <a:ext cx="76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HR (95% CI) = 0.786 (0.508-1.216)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9" name="Line 879">
              <a:extLst>
                <a:ext uri="{FF2B5EF4-FFF2-40B4-BE49-F238E27FC236}">
                  <a16:creationId xmlns:a16="http://schemas.microsoft.com/office/drawing/2014/main" id="{69D19487-5D21-E5FC-B507-621BDCC94A10}"/>
                </a:ext>
              </a:extLst>
            </p:cNvPr>
            <p:cNvSpPr>
              <a:spLocks noChangeShapeType="1"/>
            </p:cNvSpPr>
            <p:nvPr/>
          </p:nvSpPr>
          <p:spPr bwMode="auto">
            <a:xfrm>
              <a:off x="2494" y="2785"/>
              <a:ext cx="124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 name="Line 880">
              <a:extLst>
                <a:ext uri="{FF2B5EF4-FFF2-40B4-BE49-F238E27FC236}">
                  <a16:creationId xmlns:a16="http://schemas.microsoft.com/office/drawing/2014/main" id="{244FB00A-8941-8641-E496-BF10870189CC}"/>
                </a:ext>
              </a:extLst>
            </p:cNvPr>
            <p:cNvSpPr>
              <a:spLocks noChangeShapeType="1"/>
            </p:cNvSpPr>
            <p:nvPr/>
          </p:nvSpPr>
          <p:spPr bwMode="auto">
            <a:xfrm>
              <a:off x="2494" y="2913"/>
              <a:ext cx="124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 name="Rectangle 881">
              <a:extLst>
                <a:ext uri="{FF2B5EF4-FFF2-40B4-BE49-F238E27FC236}">
                  <a16:creationId xmlns:a16="http://schemas.microsoft.com/office/drawing/2014/main" id="{BC180776-F390-96E8-1421-47883C4492C8}"/>
                </a:ext>
              </a:extLst>
            </p:cNvPr>
            <p:cNvSpPr>
              <a:spLocks noChangeArrowheads="1"/>
            </p:cNvSpPr>
            <p:nvPr/>
          </p:nvSpPr>
          <p:spPr bwMode="auto">
            <a:xfrm>
              <a:off x="5489" y="2663"/>
              <a:ext cx="244"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2" name="Rectangle 882">
              <a:extLst>
                <a:ext uri="{FF2B5EF4-FFF2-40B4-BE49-F238E27FC236}">
                  <a16:creationId xmlns:a16="http://schemas.microsoft.com/office/drawing/2014/main" id="{188C7303-3C35-0BF3-5E2D-90C8F492CB32}"/>
                </a:ext>
              </a:extLst>
            </p:cNvPr>
            <p:cNvSpPr>
              <a:spLocks noChangeArrowheads="1"/>
            </p:cNvSpPr>
            <p:nvPr/>
          </p:nvSpPr>
          <p:spPr bwMode="auto">
            <a:xfrm>
              <a:off x="5487" y="2720"/>
              <a:ext cx="21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3" name="Rectangle 883">
              <a:extLst>
                <a:ext uri="{FF2B5EF4-FFF2-40B4-BE49-F238E27FC236}">
                  <a16:creationId xmlns:a16="http://schemas.microsoft.com/office/drawing/2014/main" id="{761FAFE9-03C4-195A-2011-1727107A7421}"/>
                </a:ext>
              </a:extLst>
            </p:cNvPr>
            <p:cNvSpPr>
              <a:spLocks noChangeArrowheads="1"/>
            </p:cNvSpPr>
            <p:nvPr/>
          </p:nvSpPr>
          <p:spPr bwMode="auto">
            <a:xfrm>
              <a:off x="5506" y="2791"/>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48 (42)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4" name="Rectangle 884">
              <a:extLst>
                <a:ext uri="{FF2B5EF4-FFF2-40B4-BE49-F238E27FC236}">
                  <a16:creationId xmlns:a16="http://schemas.microsoft.com/office/drawing/2014/main" id="{9AE9A483-81CB-5AC1-BD3D-EA055E8D5651}"/>
                </a:ext>
              </a:extLst>
            </p:cNvPr>
            <p:cNvSpPr>
              <a:spLocks noChangeArrowheads="1"/>
            </p:cNvSpPr>
            <p:nvPr/>
          </p:nvSpPr>
          <p:spPr bwMode="auto">
            <a:xfrm>
              <a:off x="5506" y="2849"/>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49 (33)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5" name="Rectangle 885">
              <a:extLst>
                <a:ext uri="{FF2B5EF4-FFF2-40B4-BE49-F238E27FC236}">
                  <a16:creationId xmlns:a16="http://schemas.microsoft.com/office/drawing/2014/main" id="{39CC5CCA-6AA5-D462-6545-6F896B674AAB}"/>
                </a:ext>
              </a:extLst>
            </p:cNvPr>
            <p:cNvSpPr>
              <a:spLocks noChangeArrowheads="1"/>
            </p:cNvSpPr>
            <p:nvPr/>
          </p:nvSpPr>
          <p:spPr bwMode="auto">
            <a:xfrm>
              <a:off x="5827" y="2663"/>
              <a:ext cx="19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6" name="Rectangle 886">
              <a:extLst>
                <a:ext uri="{FF2B5EF4-FFF2-40B4-BE49-F238E27FC236}">
                  <a16:creationId xmlns:a16="http://schemas.microsoft.com/office/drawing/2014/main" id="{51C39565-E498-B24A-AB8A-E6B9AEE86E48}"/>
                </a:ext>
              </a:extLst>
            </p:cNvPr>
            <p:cNvSpPr>
              <a:spLocks noChangeArrowheads="1"/>
            </p:cNvSpPr>
            <p:nvPr/>
          </p:nvSpPr>
          <p:spPr bwMode="auto">
            <a:xfrm>
              <a:off x="5800" y="2720"/>
              <a:ext cx="21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7" name="Rectangle 887">
              <a:extLst>
                <a:ext uri="{FF2B5EF4-FFF2-40B4-BE49-F238E27FC236}">
                  <a16:creationId xmlns:a16="http://schemas.microsoft.com/office/drawing/2014/main" id="{531C341F-2988-DEF0-82C1-3B9AA3005EEF}"/>
                </a:ext>
              </a:extLst>
            </p:cNvPr>
            <p:cNvSpPr>
              <a:spLocks noChangeArrowheads="1"/>
            </p:cNvSpPr>
            <p:nvPr/>
          </p:nvSpPr>
          <p:spPr bwMode="auto">
            <a:xfrm>
              <a:off x="5737" y="2791"/>
              <a:ext cx="33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10.1 (6.9-12.3)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8" name="Rectangle 888">
              <a:extLst>
                <a:ext uri="{FF2B5EF4-FFF2-40B4-BE49-F238E27FC236}">
                  <a16:creationId xmlns:a16="http://schemas.microsoft.com/office/drawing/2014/main" id="{68B1EF3F-F29A-B34C-F363-4B1ECBCA8678}"/>
                </a:ext>
              </a:extLst>
            </p:cNvPr>
            <p:cNvSpPr>
              <a:spLocks noChangeArrowheads="1"/>
            </p:cNvSpPr>
            <p:nvPr/>
          </p:nvSpPr>
          <p:spPr bwMode="auto">
            <a:xfrm>
              <a:off x="5725" y="2849"/>
              <a:ext cx="36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13.7 (11.2-21.6)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9" name="Freeform 889">
              <a:extLst>
                <a:ext uri="{FF2B5EF4-FFF2-40B4-BE49-F238E27FC236}">
                  <a16:creationId xmlns:a16="http://schemas.microsoft.com/office/drawing/2014/main" id="{E7853FAF-AEB4-DEB8-4597-15769A0034D5}"/>
                </a:ext>
              </a:extLst>
            </p:cNvPr>
            <p:cNvSpPr>
              <a:spLocks/>
            </p:cNvSpPr>
            <p:nvPr/>
          </p:nvSpPr>
          <p:spPr bwMode="auto">
            <a:xfrm>
              <a:off x="4854" y="2809"/>
              <a:ext cx="33" cy="26"/>
            </a:xfrm>
            <a:custGeom>
              <a:avLst/>
              <a:gdLst>
                <a:gd name="T0" fmla="*/ 9 w 66"/>
                <a:gd name="T1" fmla="*/ 51 h 51"/>
                <a:gd name="T2" fmla="*/ 9 w 66"/>
                <a:gd name="T3" fmla="*/ 26 h 51"/>
                <a:gd name="T4" fmla="*/ 9 w 66"/>
                <a:gd name="T5" fmla="*/ 26 h 51"/>
                <a:gd name="T6" fmla="*/ 10 w 66"/>
                <a:gd name="T7" fmla="*/ 15 h 51"/>
                <a:gd name="T8" fmla="*/ 10 w 66"/>
                <a:gd name="T9" fmla="*/ 15 h 51"/>
                <a:gd name="T10" fmla="*/ 12 w 66"/>
                <a:gd name="T11" fmla="*/ 12 h 51"/>
                <a:gd name="T12" fmla="*/ 14 w 66"/>
                <a:gd name="T13" fmla="*/ 8 h 51"/>
                <a:gd name="T14" fmla="*/ 14 w 66"/>
                <a:gd name="T15" fmla="*/ 8 h 51"/>
                <a:gd name="T16" fmla="*/ 20 w 66"/>
                <a:gd name="T17" fmla="*/ 7 h 51"/>
                <a:gd name="T18" fmla="*/ 20 w 66"/>
                <a:gd name="T19" fmla="*/ 7 h 51"/>
                <a:gd name="T20" fmla="*/ 24 w 66"/>
                <a:gd name="T21" fmla="*/ 8 h 51"/>
                <a:gd name="T22" fmla="*/ 27 w 66"/>
                <a:gd name="T23" fmla="*/ 10 h 51"/>
                <a:gd name="T24" fmla="*/ 27 w 66"/>
                <a:gd name="T25" fmla="*/ 10 h 51"/>
                <a:gd name="T26" fmla="*/ 29 w 66"/>
                <a:gd name="T27" fmla="*/ 14 h 51"/>
                <a:gd name="T28" fmla="*/ 29 w 66"/>
                <a:gd name="T29" fmla="*/ 19 h 51"/>
                <a:gd name="T30" fmla="*/ 29 w 66"/>
                <a:gd name="T31" fmla="*/ 51 h 51"/>
                <a:gd name="T32" fmla="*/ 38 w 66"/>
                <a:gd name="T33" fmla="*/ 51 h 51"/>
                <a:gd name="T34" fmla="*/ 38 w 66"/>
                <a:gd name="T35" fmla="*/ 22 h 51"/>
                <a:gd name="T36" fmla="*/ 38 w 66"/>
                <a:gd name="T37" fmla="*/ 22 h 51"/>
                <a:gd name="T38" fmla="*/ 38 w 66"/>
                <a:gd name="T39" fmla="*/ 15 h 51"/>
                <a:gd name="T40" fmla="*/ 41 w 66"/>
                <a:gd name="T41" fmla="*/ 10 h 51"/>
                <a:gd name="T42" fmla="*/ 41 w 66"/>
                <a:gd name="T43" fmla="*/ 10 h 51"/>
                <a:gd name="T44" fmla="*/ 44 w 66"/>
                <a:gd name="T45" fmla="*/ 8 h 51"/>
                <a:gd name="T46" fmla="*/ 49 w 66"/>
                <a:gd name="T47" fmla="*/ 7 h 51"/>
                <a:gd name="T48" fmla="*/ 49 w 66"/>
                <a:gd name="T49" fmla="*/ 7 h 51"/>
                <a:gd name="T50" fmla="*/ 55 w 66"/>
                <a:gd name="T51" fmla="*/ 8 h 51"/>
                <a:gd name="T52" fmla="*/ 55 w 66"/>
                <a:gd name="T53" fmla="*/ 8 h 51"/>
                <a:gd name="T54" fmla="*/ 58 w 66"/>
                <a:gd name="T55" fmla="*/ 12 h 51"/>
                <a:gd name="T56" fmla="*/ 58 w 66"/>
                <a:gd name="T57" fmla="*/ 12 h 51"/>
                <a:gd name="T58" fmla="*/ 58 w 66"/>
                <a:gd name="T59" fmla="*/ 19 h 51"/>
                <a:gd name="T60" fmla="*/ 58 w 66"/>
                <a:gd name="T61" fmla="*/ 51 h 51"/>
                <a:gd name="T62" fmla="*/ 66 w 66"/>
                <a:gd name="T63" fmla="*/ 51 h 51"/>
                <a:gd name="T64" fmla="*/ 66 w 66"/>
                <a:gd name="T65" fmla="*/ 17 h 51"/>
                <a:gd name="T66" fmla="*/ 66 w 66"/>
                <a:gd name="T67" fmla="*/ 17 h 51"/>
                <a:gd name="T68" fmla="*/ 66 w 66"/>
                <a:gd name="T69" fmla="*/ 8 h 51"/>
                <a:gd name="T70" fmla="*/ 63 w 66"/>
                <a:gd name="T71" fmla="*/ 3 h 51"/>
                <a:gd name="T72" fmla="*/ 63 w 66"/>
                <a:gd name="T73" fmla="*/ 3 h 51"/>
                <a:gd name="T74" fmla="*/ 58 w 66"/>
                <a:gd name="T75" fmla="*/ 2 h 51"/>
                <a:gd name="T76" fmla="*/ 51 w 66"/>
                <a:gd name="T77" fmla="*/ 0 h 51"/>
                <a:gd name="T78" fmla="*/ 51 w 66"/>
                <a:gd name="T79" fmla="*/ 0 h 51"/>
                <a:gd name="T80" fmla="*/ 48 w 66"/>
                <a:gd name="T81" fmla="*/ 0 h 51"/>
                <a:gd name="T82" fmla="*/ 43 w 66"/>
                <a:gd name="T83" fmla="*/ 2 h 51"/>
                <a:gd name="T84" fmla="*/ 39 w 66"/>
                <a:gd name="T85" fmla="*/ 5 h 51"/>
                <a:gd name="T86" fmla="*/ 36 w 66"/>
                <a:gd name="T87" fmla="*/ 8 h 51"/>
                <a:gd name="T88" fmla="*/ 36 w 66"/>
                <a:gd name="T89" fmla="*/ 8 h 51"/>
                <a:gd name="T90" fmla="*/ 34 w 66"/>
                <a:gd name="T91" fmla="*/ 5 h 51"/>
                <a:gd name="T92" fmla="*/ 31 w 66"/>
                <a:gd name="T93" fmla="*/ 2 h 51"/>
                <a:gd name="T94" fmla="*/ 31 w 66"/>
                <a:gd name="T95" fmla="*/ 2 h 51"/>
                <a:gd name="T96" fmla="*/ 27 w 66"/>
                <a:gd name="T97" fmla="*/ 0 h 51"/>
                <a:gd name="T98" fmla="*/ 22 w 66"/>
                <a:gd name="T99" fmla="*/ 0 h 51"/>
                <a:gd name="T100" fmla="*/ 22 w 66"/>
                <a:gd name="T101" fmla="*/ 0 h 51"/>
                <a:gd name="T102" fmla="*/ 17 w 66"/>
                <a:gd name="T103" fmla="*/ 0 h 51"/>
                <a:gd name="T104" fmla="*/ 14 w 66"/>
                <a:gd name="T105" fmla="*/ 2 h 51"/>
                <a:gd name="T106" fmla="*/ 14 w 66"/>
                <a:gd name="T107" fmla="*/ 2 h 51"/>
                <a:gd name="T108" fmla="*/ 10 w 66"/>
                <a:gd name="T109" fmla="*/ 5 h 51"/>
                <a:gd name="T110" fmla="*/ 7 w 66"/>
                <a:gd name="T111" fmla="*/ 8 h 51"/>
                <a:gd name="T112" fmla="*/ 7 w 66"/>
                <a:gd name="T113" fmla="*/ 2 h 51"/>
                <a:gd name="T114" fmla="*/ 0 w 66"/>
                <a:gd name="T115" fmla="*/ 2 h 51"/>
                <a:gd name="T116" fmla="*/ 0 w 66"/>
                <a:gd name="T117" fmla="*/ 51 h 51"/>
                <a:gd name="T118" fmla="*/ 9 w 66"/>
                <a:gd name="T119" fmla="*/ 51 h 51"/>
                <a:gd name="T120" fmla="*/ 9 w 66"/>
                <a:gd name="T1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51">
                  <a:moveTo>
                    <a:pt x="9" y="51"/>
                  </a:moveTo>
                  <a:lnTo>
                    <a:pt x="9" y="26"/>
                  </a:lnTo>
                  <a:lnTo>
                    <a:pt x="9" y="26"/>
                  </a:lnTo>
                  <a:lnTo>
                    <a:pt x="10" y="15"/>
                  </a:lnTo>
                  <a:lnTo>
                    <a:pt x="10" y="15"/>
                  </a:lnTo>
                  <a:lnTo>
                    <a:pt x="12" y="12"/>
                  </a:lnTo>
                  <a:lnTo>
                    <a:pt x="14" y="8"/>
                  </a:lnTo>
                  <a:lnTo>
                    <a:pt x="14" y="8"/>
                  </a:lnTo>
                  <a:lnTo>
                    <a:pt x="20" y="7"/>
                  </a:lnTo>
                  <a:lnTo>
                    <a:pt x="20" y="7"/>
                  </a:lnTo>
                  <a:lnTo>
                    <a:pt x="24" y="8"/>
                  </a:lnTo>
                  <a:lnTo>
                    <a:pt x="27" y="10"/>
                  </a:lnTo>
                  <a:lnTo>
                    <a:pt x="27" y="10"/>
                  </a:lnTo>
                  <a:lnTo>
                    <a:pt x="29" y="14"/>
                  </a:lnTo>
                  <a:lnTo>
                    <a:pt x="29" y="19"/>
                  </a:lnTo>
                  <a:lnTo>
                    <a:pt x="29" y="51"/>
                  </a:lnTo>
                  <a:lnTo>
                    <a:pt x="38" y="51"/>
                  </a:lnTo>
                  <a:lnTo>
                    <a:pt x="38" y="22"/>
                  </a:lnTo>
                  <a:lnTo>
                    <a:pt x="38" y="22"/>
                  </a:lnTo>
                  <a:lnTo>
                    <a:pt x="38" y="15"/>
                  </a:lnTo>
                  <a:lnTo>
                    <a:pt x="41" y="10"/>
                  </a:lnTo>
                  <a:lnTo>
                    <a:pt x="41" y="10"/>
                  </a:lnTo>
                  <a:lnTo>
                    <a:pt x="44" y="8"/>
                  </a:lnTo>
                  <a:lnTo>
                    <a:pt x="49" y="7"/>
                  </a:lnTo>
                  <a:lnTo>
                    <a:pt x="49" y="7"/>
                  </a:lnTo>
                  <a:lnTo>
                    <a:pt x="55" y="8"/>
                  </a:lnTo>
                  <a:lnTo>
                    <a:pt x="55" y="8"/>
                  </a:lnTo>
                  <a:lnTo>
                    <a:pt x="58" y="12"/>
                  </a:lnTo>
                  <a:lnTo>
                    <a:pt x="58" y="12"/>
                  </a:lnTo>
                  <a:lnTo>
                    <a:pt x="58" y="19"/>
                  </a:lnTo>
                  <a:lnTo>
                    <a:pt x="58" y="51"/>
                  </a:lnTo>
                  <a:lnTo>
                    <a:pt x="66" y="51"/>
                  </a:lnTo>
                  <a:lnTo>
                    <a:pt x="66" y="17"/>
                  </a:lnTo>
                  <a:lnTo>
                    <a:pt x="66" y="17"/>
                  </a:lnTo>
                  <a:lnTo>
                    <a:pt x="66" y="8"/>
                  </a:lnTo>
                  <a:lnTo>
                    <a:pt x="63" y="3"/>
                  </a:lnTo>
                  <a:lnTo>
                    <a:pt x="63" y="3"/>
                  </a:lnTo>
                  <a:lnTo>
                    <a:pt x="58" y="2"/>
                  </a:lnTo>
                  <a:lnTo>
                    <a:pt x="51" y="0"/>
                  </a:lnTo>
                  <a:lnTo>
                    <a:pt x="51" y="0"/>
                  </a:lnTo>
                  <a:lnTo>
                    <a:pt x="48" y="0"/>
                  </a:lnTo>
                  <a:lnTo>
                    <a:pt x="43" y="2"/>
                  </a:lnTo>
                  <a:lnTo>
                    <a:pt x="39" y="5"/>
                  </a:lnTo>
                  <a:lnTo>
                    <a:pt x="36" y="8"/>
                  </a:lnTo>
                  <a:lnTo>
                    <a:pt x="36" y="8"/>
                  </a:lnTo>
                  <a:lnTo>
                    <a:pt x="34" y="5"/>
                  </a:lnTo>
                  <a:lnTo>
                    <a:pt x="31" y="2"/>
                  </a:lnTo>
                  <a:lnTo>
                    <a:pt x="31" y="2"/>
                  </a:lnTo>
                  <a:lnTo>
                    <a:pt x="27" y="0"/>
                  </a:lnTo>
                  <a:lnTo>
                    <a:pt x="22" y="0"/>
                  </a:lnTo>
                  <a:lnTo>
                    <a:pt x="22" y="0"/>
                  </a:lnTo>
                  <a:lnTo>
                    <a:pt x="17" y="0"/>
                  </a:lnTo>
                  <a:lnTo>
                    <a:pt x="14" y="2"/>
                  </a:lnTo>
                  <a:lnTo>
                    <a:pt x="14" y="2"/>
                  </a:lnTo>
                  <a:lnTo>
                    <a:pt x="10" y="5"/>
                  </a:lnTo>
                  <a:lnTo>
                    <a:pt x="7" y="8"/>
                  </a:lnTo>
                  <a:lnTo>
                    <a:pt x="7" y="2"/>
                  </a:lnTo>
                  <a:lnTo>
                    <a:pt x="0" y="2"/>
                  </a:lnTo>
                  <a:lnTo>
                    <a:pt x="0" y="51"/>
                  </a:lnTo>
                  <a:lnTo>
                    <a:pt x="9" y="51"/>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 name="Freeform 890">
              <a:extLst>
                <a:ext uri="{FF2B5EF4-FFF2-40B4-BE49-F238E27FC236}">
                  <a16:creationId xmlns:a16="http://schemas.microsoft.com/office/drawing/2014/main" id="{A49EB701-5FED-DD0C-7978-34CCA557AE3F}"/>
                </a:ext>
              </a:extLst>
            </p:cNvPr>
            <p:cNvSpPr>
              <a:spLocks noEditPoints="1"/>
            </p:cNvSpPr>
            <p:nvPr/>
          </p:nvSpPr>
          <p:spPr bwMode="auto">
            <a:xfrm>
              <a:off x="4892" y="2809"/>
              <a:ext cx="23" cy="26"/>
            </a:xfrm>
            <a:custGeom>
              <a:avLst/>
              <a:gdLst>
                <a:gd name="T0" fmla="*/ 30 w 46"/>
                <a:gd name="T1" fmla="*/ 43 h 51"/>
                <a:gd name="T2" fmla="*/ 30 w 46"/>
                <a:gd name="T3" fmla="*/ 43 h 51"/>
                <a:gd name="T4" fmla="*/ 27 w 46"/>
                <a:gd name="T5" fmla="*/ 44 h 51"/>
                <a:gd name="T6" fmla="*/ 24 w 46"/>
                <a:gd name="T7" fmla="*/ 44 h 51"/>
                <a:gd name="T8" fmla="*/ 24 w 46"/>
                <a:gd name="T9" fmla="*/ 44 h 51"/>
                <a:gd name="T10" fmla="*/ 17 w 46"/>
                <a:gd name="T11" fmla="*/ 44 h 51"/>
                <a:gd name="T12" fmla="*/ 13 w 46"/>
                <a:gd name="T13" fmla="*/ 41 h 51"/>
                <a:gd name="T14" fmla="*/ 13 w 46"/>
                <a:gd name="T15" fmla="*/ 41 h 51"/>
                <a:gd name="T16" fmla="*/ 10 w 46"/>
                <a:gd name="T17" fmla="*/ 36 h 51"/>
                <a:gd name="T18" fmla="*/ 8 w 46"/>
                <a:gd name="T19" fmla="*/ 27 h 51"/>
                <a:gd name="T20" fmla="*/ 46 w 46"/>
                <a:gd name="T21" fmla="*/ 27 h 51"/>
                <a:gd name="T22" fmla="*/ 46 w 46"/>
                <a:gd name="T23" fmla="*/ 27 h 51"/>
                <a:gd name="T24" fmla="*/ 46 w 46"/>
                <a:gd name="T25" fmla="*/ 26 h 51"/>
                <a:gd name="T26" fmla="*/ 46 w 46"/>
                <a:gd name="T27" fmla="*/ 26 h 51"/>
                <a:gd name="T28" fmla="*/ 44 w 46"/>
                <a:gd name="T29" fmla="*/ 15 h 51"/>
                <a:gd name="T30" fmla="*/ 41 w 46"/>
                <a:gd name="T31" fmla="*/ 10 h 51"/>
                <a:gd name="T32" fmla="*/ 39 w 46"/>
                <a:gd name="T33" fmla="*/ 7 h 51"/>
                <a:gd name="T34" fmla="*/ 39 w 46"/>
                <a:gd name="T35" fmla="*/ 7 h 51"/>
                <a:gd name="T36" fmla="*/ 32 w 46"/>
                <a:gd name="T37" fmla="*/ 2 h 51"/>
                <a:gd name="T38" fmla="*/ 22 w 46"/>
                <a:gd name="T39" fmla="*/ 0 h 51"/>
                <a:gd name="T40" fmla="*/ 22 w 46"/>
                <a:gd name="T41" fmla="*/ 0 h 51"/>
                <a:gd name="T42" fmla="*/ 13 w 46"/>
                <a:gd name="T43" fmla="*/ 2 h 51"/>
                <a:gd name="T44" fmla="*/ 7 w 46"/>
                <a:gd name="T45" fmla="*/ 7 h 51"/>
                <a:gd name="T46" fmla="*/ 7 w 46"/>
                <a:gd name="T47" fmla="*/ 7 h 51"/>
                <a:gd name="T48" fmla="*/ 3 w 46"/>
                <a:gd name="T49" fmla="*/ 10 h 51"/>
                <a:gd name="T50" fmla="*/ 1 w 46"/>
                <a:gd name="T51" fmla="*/ 15 h 51"/>
                <a:gd name="T52" fmla="*/ 0 w 46"/>
                <a:gd name="T53" fmla="*/ 26 h 51"/>
                <a:gd name="T54" fmla="*/ 0 w 46"/>
                <a:gd name="T55" fmla="*/ 26 h 51"/>
                <a:gd name="T56" fmla="*/ 1 w 46"/>
                <a:gd name="T57" fmla="*/ 37 h 51"/>
                <a:gd name="T58" fmla="*/ 3 w 46"/>
                <a:gd name="T59" fmla="*/ 41 h 51"/>
                <a:gd name="T60" fmla="*/ 7 w 46"/>
                <a:gd name="T61" fmla="*/ 44 h 51"/>
                <a:gd name="T62" fmla="*/ 7 w 46"/>
                <a:gd name="T63" fmla="*/ 44 h 51"/>
                <a:gd name="T64" fmla="*/ 13 w 46"/>
                <a:gd name="T65" fmla="*/ 49 h 51"/>
                <a:gd name="T66" fmla="*/ 24 w 46"/>
                <a:gd name="T67" fmla="*/ 51 h 51"/>
                <a:gd name="T68" fmla="*/ 24 w 46"/>
                <a:gd name="T69" fmla="*/ 51 h 51"/>
                <a:gd name="T70" fmla="*/ 30 w 46"/>
                <a:gd name="T71" fmla="*/ 51 h 51"/>
                <a:gd name="T72" fmla="*/ 37 w 46"/>
                <a:gd name="T73" fmla="*/ 48 h 51"/>
                <a:gd name="T74" fmla="*/ 37 w 46"/>
                <a:gd name="T75" fmla="*/ 48 h 51"/>
                <a:gd name="T76" fmla="*/ 42 w 46"/>
                <a:gd name="T77" fmla="*/ 43 h 51"/>
                <a:gd name="T78" fmla="*/ 44 w 46"/>
                <a:gd name="T79" fmla="*/ 36 h 51"/>
                <a:gd name="T80" fmla="*/ 35 w 46"/>
                <a:gd name="T81" fmla="*/ 34 h 51"/>
                <a:gd name="T82" fmla="*/ 35 w 46"/>
                <a:gd name="T83" fmla="*/ 34 h 51"/>
                <a:gd name="T84" fmla="*/ 34 w 46"/>
                <a:gd name="T85" fmla="*/ 39 h 51"/>
                <a:gd name="T86" fmla="*/ 30 w 46"/>
                <a:gd name="T87" fmla="*/ 43 h 51"/>
                <a:gd name="T88" fmla="*/ 30 w 46"/>
                <a:gd name="T89" fmla="*/ 43 h 51"/>
                <a:gd name="T90" fmla="*/ 13 w 46"/>
                <a:gd name="T91" fmla="*/ 10 h 51"/>
                <a:gd name="T92" fmla="*/ 13 w 46"/>
                <a:gd name="T93" fmla="*/ 10 h 51"/>
                <a:gd name="T94" fmla="*/ 17 w 46"/>
                <a:gd name="T95" fmla="*/ 8 h 51"/>
                <a:gd name="T96" fmla="*/ 22 w 46"/>
                <a:gd name="T97" fmla="*/ 7 h 51"/>
                <a:gd name="T98" fmla="*/ 22 w 46"/>
                <a:gd name="T99" fmla="*/ 7 h 51"/>
                <a:gd name="T100" fmla="*/ 29 w 46"/>
                <a:gd name="T101" fmla="*/ 8 h 51"/>
                <a:gd name="T102" fmla="*/ 34 w 46"/>
                <a:gd name="T103" fmla="*/ 12 h 51"/>
                <a:gd name="T104" fmla="*/ 34 w 46"/>
                <a:gd name="T105" fmla="*/ 12 h 51"/>
                <a:gd name="T106" fmla="*/ 35 w 46"/>
                <a:gd name="T107" fmla="*/ 15 h 51"/>
                <a:gd name="T108" fmla="*/ 35 w 46"/>
                <a:gd name="T109" fmla="*/ 20 h 51"/>
                <a:gd name="T110" fmla="*/ 8 w 46"/>
                <a:gd name="T111" fmla="*/ 20 h 51"/>
                <a:gd name="T112" fmla="*/ 8 w 46"/>
                <a:gd name="T113" fmla="*/ 20 h 51"/>
                <a:gd name="T114" fmla="*/ 10 w 46"/>
                <a:gd name="T115" fmla="*/ 15 h 51"/>
                <a:gd name="T116" fmla="*/ 13 w 46"/>
                <a:gd name="T117" fmla="*/ 10 h 51"/>
                <a:gd name="T118" fmla="*/ 13 w 46"/>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51">
                  <a:moveTo>
                    <a:pt x="30" y="43"/>
                  </a:moveTo>
                  <a:lnTo>
                    <a:pt x="30" y="43"/>
                  </a:lnTo>
                  <a:lnTo>
                    <a:pt x="27" y="44"/>
                  </a:lnTo>
                  <a:lnTo>
                    <a:pt x="24" y="44"/>
                  </a:lnTo>
                  <a:lnTo>
                    <a:pt x="24" y="44"/>
                  </a:lnTo>
                  <a:lnTo>
                    <a:pt x="17" y="44"/>
                  </a:lnTo>
                  <a:lnTo>
                    <a:pt x="13" y="41"/>
                  </a:lnTo>
                  <a:lnTo>
                    <a:pt x="13" y="41"/>
                  </a:lnTo>
                  <a:lnTo>
                    <a:pt x="10" y="36"/>
                  </a:lnTo>
                  <a:lnTo>
                    <a:pt x="8" y="27"/>
                  </a:lnTo>
                  <a:lnTo>
                    <a:pt x="46" y="27"/>
                  </a:lnTo>
                  <a:lnTo>
                    <a:pt x="46" y="27"/>
                  </a:lnTo>
                  <a:lnTo>
                    <a:pt x="46" y="26"/>
                  </a:lnTo>
                  <a:lnTo>
                    <a:pt x="46" y="26"/>
                  </a:lnTo>
                  <a:lnTo>
                    <a:pt x="44" y="15"/>
                  </a:lnTo>
                  <a:lnTo>
                    <a:pt x="41" y="10"/>
                  </a:lnTo>
                  <a:lnTo>
                    <a:pt x="39" y="7"/>
                  </a:lnTo>
                  <a:lnTo>
                    <a:pt x="39" y="7"/>
                  </a:lnTo>
                  <a:lnTo>
                    <a:pt x="32" y="2"/>
                  </a:lnTo>
                  <a:lnTo>
                    <a:pt x="22" y="0"/>
                  </a:lnTo>
                  <a:lnTo>
                    <a:pt x="22" y="0"/>
                  </a:lnTo>
                  <a:lnTo>
                    <a:pt x="13" y="2"/>
                  </a:lnTo>
                  <a:lnTo>
                    <a:pt x="7" y="7"/>
                  </a:lnTo>
                  <a:lnTo>
                    <a:pt x="7" y="7"/>
                  </a:lnTo>
                  <a:lnTo>
                    <a:pt x="3" y="10"/>
                  </a:lnTo>
                  <a:lnTo>
                    <a:pt x="1" y="15"/>
                  </a:lnTo>
                  <a:lnTo>
                    <a:pt x="0" y="26"/>
                  </a:lnTo>
                  <a:lnTo>
                    <a:pt x="0" y="26"/>
                  </a:lnTo>
                  <a:lnTo>
                    <a:pt x="1" y="37"/>
                  </a:lnTo>
                  <a:lnTo>
                    <a:pt x="3" y="41"/>
                  </a:lnTo>
                  <a:lnTo>
                    <a:pt x="7" y="44"/>
                  </a:lnTo>
                  <a:lnTo>
                    <a:pt x="7" y="44"/>
                  </a:lnTo>
                  <a:lnTo>
                    <a:pt x="13" y="49"/>
                  </a:lnTo>
                  <a:lnTo>
                    <a:pt x="24" y="51"/>
                  </a:lnTo>
                  <a:lnTo>
                    <a:pt x="24" y="51"/>
                  </a:lnTo>
                  <a:lnTo>
                    <a:pt x="30" y="51"/>
                  </a:lnTo>
                  <a:lnTo>
                    <a:pt x="37" y="48"/>
                  </a:lnTo>
                  <a:lnTo>
                    <a:pt x="37" y="48"/>
                  </a:lnTo>
                  <a:lnTo>
                    <a:pt x="42" y="43"/>
                  </a:lnTo>
                  <a:lnTo>
                    <a:pt x="44" y="36"/>
                  </a:lnTo>
                  <a:lnTo>
                    <a:pt x="35" y="34"/>
                  </a:lnTo>
                  <a:lnTo>
                    <a:pt x="35" y="34"/>
                  </a:lnTo>
                  <a:lnTo>
                    <a:pt x="34" y="39"/>
                  </a:lnTo>
                  <a:lnTo>
                    <a:pt x="30" y="43"/>
                  </a:lnTo>
                  <a:lnTo>
                    <a:pt x="30" y="43"/>
                  </a:lnTo>
                  <a:close/>
                  <a:moveTo>
                    <a:pt x="13" y="10"/>
                  </a:moveTo>
                  <a:lnTo>
                    <a:pt x="13" y="10"/>
                  </a:lnTo>
                  <a:lnTo>
                    <a:pt x="17" y="8"/>
                  </a:lnTo>
                  <a:lnTo>
                    <a:pt x="22" y="7"/>
                  </a:lnTo>
                  <a:lnTo>
                    <a:pt x="22" y="7"/>
                  </a:lnTo>
                  <a:lnTo>
                    <a:pt x="29" y="8"/>
                  </a:lnTo>
                  <a:lnTo>
                    <a:pt x="34" y="12"/>
                  </a:lnTo>
                  <a:lnTo>
                    <a:pt x="34" y="12"/>
                  </a:lnTo>
                  <a:lnTo>
                    <a:pt x="35" y="15"/>
                  </a:lnTo>
                  <a:lnTo>
                    <a:pt x="35" y="20"/>
                  </a:lnTo>
                  <a:lnTo>
                    <a:pt x="8" y="20"/>
                  </a:lnTo>
                  <a:lnTo>
                    <a:pt x="8" y="20"/>
                  </a:lnTo>
                  <a:lnTo>
                    <a:pt x="10" y="15"/>
                  </a:lnTo>
                  <a:lnTo>
                    <a:pt x="13" y="10"/>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 name="Freeform 891">
              <a:extLst>
                <a:ext uri="{FF2B5EF4-FFF2-40B4-BE49-F238E27FC236}">
                  <a16:creationId xmlns:a16="http://schemas.microsoft.com/office/drawing/2014/main" id="{37726CF1-C85A-3C7D-152A-D01DD18863AF}"/>
                </a:ext>
              </a:extLst>
            </p:cNvPr>
            <p:cNvSpPr>
              <a:spLocks noEditPoints="1"/>
            </p:cNvSpPr>
            <p:nvPr/>
          </p:nvSpPr>
          <p:spPr bwMode="auto">
            <a:xfrm>
              <a:off x="4919" y="2809"/>
              <a:ext cx="23" cy="26"/>
            </a:xfrm>
            <a:custGeom>
              <a:avLst/>
              <a:gdLst>
                <a:gd name="T0" fmla="*/ 46 w 46"/>
                <a:gd name="T1" fmla="*/ 51 h 51"/>
                <a:gd name="T2" fmla="*/ 42 w 46"/>
                <a:gd name="T3" fmla="*/ 44 h 51"/>
                <a:gd name="T4" fmla="*/ 42 w 46"/>
                <a:gd name="T5" fmla="*/ 31 h 51"/>
                <a:gd name="T6" fmla="*/ 42 w 46"/>
                <a:gd name="T7" fmla="*/ 19 h 51"/>
                <a:gd name="T8" fmla="*/ 42 w 46"/>
                <a:gd name="T9" fmla="*/ 10 h 51"/>
                <a:gd name="T10" fmla="*/ 39 w 46"/>
                <a:gd name="T11" fmla="*/ 5 h 51"/>
                <a:gd name="T12" fmla="*/ 34 w 46"/>
                <a:gd name="T13" fmla="*/ 2 h 51"/>
                <a:gd name="T14" fmla="*/ 23 w 46"/>
                <a:gd name="T15" fmla="*/ 0 h 51"/>
                <a:gd name="T16" fmla="*/ 11 w 46"/>
                <a:gd name="T17" fmla="*/ 2 h 51"/>
                <a:gd name="T18" fmla="*/ 5 w 46"/>
                <a:gd name="T19" fmla="*/ 7 h 51"/>
                <a:gd name="T20" fmla="*/ 3 w 46"/>
                <a:gd name="T21" fmla="*/ 10 h 51"/>
                <a:gd name="T22" fmla="*/ 10 w 46"/>
                <a:gd name="T23" fmla="*/ 17 h 51"/>
                <a:gd name="T24" fmla="*/ 11 w 46"/>
                <a:gd name="T25" fmla="*/ 12 h 51"/>
                <a:gd name="T26" fmla="*/ 13 w 46"/>
                <a:gd name="T27" fmla="*/ 8 h 51"/>
                <a:gd name="T28" fmla="*/ 22 w 46"/>
                <a:gd name="T29" fmla="*/ 7 h 51"/>
                <a:gd name="T30" fmla="*/ 27 w 46"/>
                <a:gd name="T31" fmla="*/ 8 h 51"/>
                <a:gd name="T32" fmla="*/ 32 w 46"/>
                <a:gd name="T33" fmla="*/ 10 h 51"/>
                <a:gd name="T34" fmla="*/ 34 w 46"/>
                <a:gd name="T35" fmla="*/ 17 h 51"/>
                <a:gd name="T36" fmla="*/ 34 w 46"/>
                <a:gd name="T37" fmla="*/ 19 h 51"/>
                <a:gd name="T38" fmla="*/ 18 w 46"/>
                <a:gd name="T39" fmla="*/ 22 h 51"/>
                <a:gd name="T40" fmla="*/ 11 w 46"/>
                <a:gd name="T41" fmla="*/ 24 h 51"/>
                <a:gd name="T42" fmla="*/ 5 w 46"/>
                <a:gd name="T43" fmla="*/ 26 h 51"/>
                <a:gd name="T44" fmla="*/ 1 w 46"/>
                <a:gd name="T45" fmla="*/ 31 h 51"/>
                <a:gd name="T46" fmla="*/ 0 w 46"/>
                <a:gd name="T47" fmla="*/ 37 h 51"/>
                <a:gd name="T48" fmla="*/ 1 w 46"/>
                <a:gd name="T49" fmla="*/ 43 h 51"/>
                <a:gd name="T50" fmla="*/ 3 w 46"/>
                <a:gd name="T51" fmla="*/ 48 h 51"/>
                <a:gd name="T52" fmla="*/ 17 w 46"/>
                <a:gd name="T53" fmla="*/ 51 h 51"/>
                <a:gd name="T54" fmla="*/ 25 w 46"/>
                <a:gd name="T55" fmla="*/ 49 h 51"/>
                <a:gd name="T56" fmla="*/ 35 w 46"/>
                <a:gd name="T57" fmla="*/ 44 h 51"/>
                <a:gd name="T58" fmla="*/ 37 w 46"/>
                <a:gd name="T59" fmla="*/ 51 h 51"/>
                <a:gd name="T60" fmla="*/ 37 w 46"/>
                <a:gd name="T61" fmla="*/ 51 h 51"/>
                <a:gd name="T62" fmla="*/ 34 w 46"/>
                <a:gd name="T63" fmla="*/ 29 h 51"/>
                <a:gd name="T64" fmla="*/ 32 w 46"/>
                <a:gd name="T65" fmla="*/ 37 h 51"/>
                <a:gd name="T66" fmla="*/ 27 w 46"/>
                <a:gd name="T67" fmla="*/ 43 h 51"/>
                <a:gd name="T68" fmla="*/ 23 w 46"/>
                <a:gd name="T69" fmla="*/ 44 h 51"/>
                <a:gd name="T70" fmla="*/ 18 w 46"/>
                <a:gd name="T71" fmla="*/ 46 h 51"/>
                <a:gd name="T72" fmla="*/ 11 w 46"/>
                <a:gd name="T73" fmla="*/ 43 h 51"/>
                <a:gd name="T74" fmla="*/ 10 w 46"/>
                <a:gd name="T75" fmla="*/ 41 h 51"/>
                <a:gd name="T76" fmla="*/ 8 w 46"/>
                <a:gd name="T77" fmla="*/ 37 h 51"/>
                <a:gd name="T78" fmla="*/ 10 w 46"/>
                <a:gd name="T79" fmla="*/ 34 h 51"/>
                <a:gd name="T80" fmla="*/ 13 w 46"/>
                <a:gd name="T81" fmla="*/ 31 h 51"/>
                <a:gd name="T82" fmla="*/ 20 w 46"/>
                <a:gd name="T83" fmla="*/ 29 h 51"/>
                <a:gd name="T84" fmla="*/ 34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7" y="51"/>
                  </a:moveTo>
                  <a:lnTo>
                    <a:pt x="46" y="51"/>
                  </a:lnTo>
                  <a:lnTo>
                    <a:pt x="46" y="51"/>
                  </a:lnTo>
                  <a:lnTo>
                    <a:pt x="42" y="44"/>
                  </a:lnTo>
                  <a:lnTo>
                    <a:pt x="42" y="44"/>
                  </a:lnTo>
                  <a:lnTo>
                    <a:pt x="42" y="31"/>
                  </a:lnTo>
                  <a:lnTo>
                    <a:pt x="42" y="19"/>
                  </a:lnTo>
                  <a:lnTo>
                    <a:pt x="42" y="19"/>
                  </a:lnTo>
                  <a:lnTo>
                    <a:pt x="42" y="10"/>
                  </a:lnTo>
                  <a:lnTo>
                    <a:pt x="42" y="10"/>
                  </a:lnTo>
                  <a:lnTo>
                    <a:pt x="39" y="5"/>
                  </a:lnTo>
                  <a:lnTo>
                    <a:pt x="39" y="5"/>
                  </a:lnTo>
                  <a:lnTo>
                    <a:pt x="34" y="2"/>
                  </a:lnTo>
                  <a:lnTo>
                    <a:pt x="34" y="2"/>
                  </a:lnTo>
                  <a:lnTo>
                    <a:pt x="23" y="0"/>
                  </a:lnTo>
                  <a:lnTo>
                    <a:pt x="23" y="0"/>
                  </a:lnTo>
                  <a:lnTo>
                    <a:pt x="11" y="2"/>
                  </a:lnTo>
                  <a:lnTo>
                    <a:pt x="11" y="2"/>
                  </a:lnTo>
                  <a:lnTo>
                    <a:pt x="8" y="3"/>
                  </a:lnTo>
                  <a:lnTo>
                    <a:pt x="5" y="7"/>
                  </a:lnTo>
                  <a:lnTo>
                    <a:pt x="5" y="7"/>
                  </a:lnTo>
                  <a:lnTo>
                    <a:pt x="3" y="10"/>
                  </a:lnTo>
                  <a:lnTo>
                    <a:pt x="1" y="15"/>
                  </a:lnTo>
                  <a:lnTo>
                    <a:pt x="10" y="17"/>
                  </a:lnTo>
                  <a:lnTo>
                    <a:pt x="10" y="17"/>
                  </a:lnTo>
                  <a:lnTo>
                    <a:pt x="11" y="12"/>
                  </a:lnTo>
                  <a:lnTo>
                    <a:pt x="13" y="8"/>
                  </a:lnTo>
                  <a:lnTo>
                    <a:pt x="13" y="8"/>
                  </a:lnTo>
                  <a:lnTo>
                    <a:pt x="17" y="7"/>
                  </a:lnTo>
                  <a:lnTo>
                    <a:pt x="22" y="7"/>
                  </a:lnTo>
                  <a:lnTo>
                    <a:pt x="22" y="7"/>
                  </a:lnTo>
                  <a:lnTo>
                    <a:pt x="27" y="8"/>
                  </a:lnTo>
                  <a:lnTo>
                    <a:pt x="32" y="10"/>
                  </a:lnTo>
                  <a:lnTo>
                    <a:pt x="32" y="10"/>
                  </a:lnTo>
                  <a:lnTo>
                    <a:pt x="34" y="12"/>
                  </a:lnTo>
                  <a:lnTo>
                    <a:pt x="34" y="17"/>
                  </a:lnTo>
                  <a:lnTo>
                    <a:pt x="34" y="17"/>
                  </a:lnTo>
                  <a:lnTo>
                    <a:pt x="34" y="19"/>
                  </a:lnTo>
                  <a:lnTo>
                    <a:pt x="34" y="19"/>
                  </a:lnTo>
                  <a:lnTo>
                    <a:pt x="18" y="22"/>
                  </a:lnTo>
                  <a:lnTo>
                    <a:pt x="18" y="22"/>
                  </a:lnTo>
                  <a:lnTo>
                    <a:pt x="11" y="24"/>
                  </a:lnTo>
                  <a:lnTo>
                    <a:pt x="11" y="24"/>
                  </a:lnTo>
                  <a:lnTo>
                    <a:pt x="5" y="26"/>
                  </a:lnTo>
                  <a:lnTo>
                    <a:pt x="5" y="26"/>
                  </a:lnTo>
                  <a:lnTo>
                    <a:pt x="1" y="31"/>
                  </a:lnTo>
                  <a:lnTo>
                    <a:pt x="1" y="31"/>
                  </a:lnTo>
                  <a:lnTo>
                    <a:pt x="0" y="37"/>
                  </a:lnTo>
                  <a:lnTo>
                    <a:pt x="0" y="37"/>
                  </a:lnTo>
                  <a:lnTo>
                    <a:pt x="1" y="43"/>
                  </a:lnTo>
                  <a:lnTo>
                    <a:pt x="3" y="48"/>
                  </a:lnTo>
                  <a:lnTo>
                    <a:pt x="3" y="48"/>
                  </a:lnTo>
                  <a:lnTo>
                    <a:pt x="10" y="51"/>
                  </a:lnTo>
                  <a:lnTo>
                    <a:pt x="17" y="51"/>
                  </a:lnTo>
                  <a:lnTo>
                    <a:pt x="17" y="51"/>
                  </a:lnTo>
                  <a:lnTo>
                    <a:pt x="25" y="49"/>
                  </a:lnTo>
                  <a:lnTo>
                    <a:pt x="25" y="49"/>
                  </a:lnTo>
                  <a:lnTo>
                    <a:pt x="35" y="44"/>
                  </a:lnTo>
                  <a:lnTo>
                    <a:pt x="35" y="44"/>
                  </a:lnTo>
                  <a:lnTo>
                    <a:pt x="37" y="51"/>
                  </a:lnTo>
                  <a:lnTo>
                    <a:pt x="37" y="51"/>
                  </a:lnTo>
                  <a:lnTo>
                    <a:pt x="37" y="51"/>
                  </a:lnTo>
                  <a:close/>
                  <a:moveTo>
                    <a:pt x="34" y="29"/>
                  </a:moveTo>
                  <a:lnTo>
                    <a:pt x="34" y="29"/>
                  </a:lnTo>
                  <a:lnTo>
                    <a:pt x="32" y="37"/>
                  </a:lnTo>
                  <a:lnTo>
                    <a:pt x="32" y="37"/>
                  </a:lnTo>
                  <a:lnTo>
                    <a:pt x="30" y="41"/>
                  </a:lnTo>
                  <a:lnTo>
                    <a:pt x="27" y="43"/>
                  </a:lnTo>
                  <a:lnTo>
                    <a:pt x="27" y="43"/>
                  </a:lnTo>
                  <a:lnTo>
                    <a:pt x="23" y="44"/>
                  </a:lnTo>
                  <a:lnTo>
                    <a:pt x="18" y="46"/>
                  </a:lnTo>
                  <a:lnTo>
                    <a:pt x="18" y="46"/>
                  </a:lnTo>
                  <a:lnTo>
                    <a:pt x="13" y="44"/>
                  </a:lnTo>
                  <a:lnTo>
                    <a:pt x="11" y="43"/>
                  </a:lnTo>
                  <a:lnTo>
                    <a:pt x="11" y="43"/>
                  </a:lnTo>
                  <a:lnTo>
                    <a:pt x="10" y="41"/>
                  </a:lnTo>
                  <a:lnTo>
                    <a:pt x="8" y="37"/>
                  </a:lnTo>
                  <a:lnTo>
                    <a:pt x="8" y="37"/>
                  </a:lnTo>
                  <a:lnTo>
                    <a:pt x="10" y="34"/>
                  </a:lnTo>
                  <a:lnTo>
                    <a:pt x="10" y="34"/>
                  </a:lnTo>
                  <a:lnTo>
                    <a:pt x="13" y="31"/>
                  </a:lnTo>
                  <a:lnTo>
                    <a:pt x="13" y="31"/>
                  </a:lnTo>
                  <a:lnTo>
                    <a:pt x="20" y="29"/>
                  </a:lnTo>
                  <a:lnTo>
                    <a:pt x="20" y="29"/>
                  </a:lnTo>
                  <a:lnTo>
                    <a:pt x="34" y="26"/>
                  </a:lnTo>
                  <a:lnTo>
                    <a:pt x="34" y="29"/>
                  </a:lnTo>
                  <a:lnTo>
                    <a:pt x="3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 name="Freeform 892">
              <a:extLst>
                <a:ext uri="{FF2B5EF4-FFF2-40B4-BE49-F238E27FC236}">
                  <a16:creationId xmlns:a16="http://schemas.microsoft.com/office/drawing/2014/main" id="{4461B288-84A8-2E16-6D87-98D750485943}"/>
                </a:ext>
              </a:extLst>
            </p:cNvPr>
            <p:cNvSpPr>
              <a:spLocks/>
            </p:cNvSpPr>
            <p:nvPr/>
          </p:nvSpPr>
          <p:spPr bwMode="auto">
            <a:xfrm>
              <a:off x="4947" y="2809"/>
              <a:ext cx="19" cy="26"/>
            </a:xfrm>
            <a:custGeom>
              <a:avLst/>
              <a:gdLst>
                <a:gd name="T0" fmla="*/ 8 w 39"/>
                <a:gd name="T1" fmla="*/ 51 h 51"/>
                <a:gd name="T2" fmla="*/ 8 w 39"/>
                <a:gd name="T3" fmla="*/ 24 h 51"/>
                <a:gd name="T4" fmla="*/ 8 w 39"/>
                <a:gd name="T5" fmla="*/ 24 h 51"/>
                <a:gd name="T6" fmla="*/ 8 w 39"/>
                <a:gd name="T7" fmla="*/ 15 h 51"/>
                <a:gd name="T8" fmla="*/ 12 w 39"/>
                <a:gd name="T9" fmla="*/ 10 h 51"/>
                <a:gd name="T10" fmla="*/ 12 w 39"/>
                <a:gd name="T11" fmla="*/ 10 h 51"/>
                <a:gd name="T12" fmla="*/ 15 w 39"/>
                <a:gd name="T13" fmla="*/ 8 h 51"/>
                <a:gd name="T14" fmla="*/ 20 w 39"/>
                <a:gd name="T15" fmla="*/ 7 h 51"/>
                <a:gd name="T16" fmla="*/ 20 w 39"/>
                <a:gd name="T17" fmla="*/ 7 h 51"/>
                <a:gd name="T18" fmla="*/ 27 w 39"/>
                <a:gd name="T19" fmla="*/ 8 h 51"/>
                <a:gd name="T20" fmla="*/ 27 w 39"/>
                <a:gd name="T21" fmla="*/ 8 h 51"/>
                <a:gd name="T22" fmla="*/ 30 w 39"/>
                <a:gd name="T23" fmla="*/ 14 h 51"/>
                <a:gd name="T24" fmla="*/ 30 w 39"/>
                <a:gd name="T25" fmla="*/ 14 h 51"/>
                <a:gd name="T26" fmla="*/ 30 w 39"/>
                <a:gd name="T27" fmla="*/ 20 h 51"/>
                <a:gd name="T28" fmla="*/ 30 w 39"/>
                <a:gd name="T29" fmla="*/ 51 h 51"/>
                <a:gd name="T30" fmla="*/ 39 w 39"/>
                <a:gd name="T31" fmla="*/ 51 h 51"/>
                <a:gd name="T32" fmla="*/ 39 w 39"/>
                <a:gd name="T33" fmla="*/ 20 h 51"/>
                <a:gd name="T34" fmla="*/ 39 w 39"/>
                <a:gd name="T35" fmla="*/ 20 h 51"/>
                <a:gd name="T36" fmla="*/ 39 w 39"/>
                <a:gd name="T37" fmla="*/ 12 h 51"/>
                <a:gd name="T38" fmla="*/ 39 w 39"/>
                <a:gd name="T39" fmla="*/ 12 h 51"/>
                <a:gd name="T40" fmla="*/ 37 w 39"/>
                <a:gd name="T41" fmla="*/ 5 h 51"/>
                <a:gd name="T42" fmla="*/ 37 w 39"/>
                <a:gd name="T43" fmla="*/ 5 h 51"/>
                <a:gd name="T44" fmla="*/ 30 w 39"/>
                <a:gd name="T45" fmla="*/ 2 h 51"/>
                <a:gd name="T46" fmla="*/ 30 w 39"/>
                <a:gd name="T47" fmla="*/ 2 h 51"/>
                <a:gd name="T48" fmla="*/ 22 w 39"/>
                <a:gd name="T49" fmla="*/ 0 h 51"/>
                <a:gd name="T50" fmla="*/ 22 w 39"/>
                <a:gd name="T51" fmla="*/ 0 h 51"/>
                <a:gd name="T52" fmla="*/ 18 w 39"/>
                <a:gd name="T53" fmla="*/ 0 h 51"/>
                <a:gd name="T54" fmla="*/ 13 w 39"/>
                <a:gd name="T55" fmla="*/ 2 h 51"/>
                <a:gd name="T56" fmla="*/ 10 w 39"/>
                <a:gd name="T57" fmla="*/ 5 h 51"/>
                <a:gd name="T58" fmla="*/ 7 w 39"/>
                <a:gd name="T59" fmla="*/ 8 h 51"/>
                <a:gd name="T60" fmla="*/ 7 w 39"/>
                <a:gd name="T61" fmla="*/ 2 h 51"/>
                <a:gd name="T62" fmla="*/ 0 w 39"/>
                <a:gd name="T63" fmla="*/ 2 h 51"/>
                <a:gd name="T64" fmla="*/ 0 w 39"/>
                <a:gd name="T65" fmla="*/ 51 h 51"/>
                <a:gd name="T66" fmla="*/ 8 w 39"/>
                <a:gd name="T67" fmla="*/ 51 h 51"/>
                <a:gd name="T68" fmla="*/ 8 w 39"/>
                <a:gd name="T6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51">
                  <a:moveTo>
                    <a:pt x="8" y="51"/>
                  </a:moveTo>
                  <a:lnTo>
                    <a:pt x="8" y="24"/>
                  </a:lnTo>
                  <a:lnTo>
                    <a:pt x="8" y="24"/>
                  </a:lnTo>
                  <a:lnTo>
                    <a:pt x="8" y="15"/>
                  </a:lnTo>
                  <a:lnTo>
                    <a:pt x="12" y="10"/>
                  </a:lnTo>
                  <a:lnTo>
                    <a:pt x="12" y="10"/>
                  </a:lnTo>
                  <a:lnTo>
                    <a:pt x="15" y="8"/>
                  </a:lnTo>
                  <a:lnTo>
                    <a:pt x="20" y="7"/>
                  </a:lnTo>
                  <a:lnTo>
                    <a:pt x="20" y="7"/>
                  </a:lnTo>
                  <a:lnTo>
                    <a:pt x="27" y="8"/>
                  </a:lnTo>
                  <a:lnTo>
                    <a:pt x="27" y="8"/>
                  </a:lnTo>
                  <a:lnTo>
                    <a:pt x="30" y="14"/>
                  </a:lnTo>
                  <a:lnTo>
                    <a:pt x="30" y="14"/>
                  </a:lnTo>
                  <a:lnTo>
                    <a:pt x="30" y="20"/>
                  </a:lnTo>
                  <a:lnTo>
                    <a:pt x="30" y="51"/>
                  </a:lnTo>
                  <a:lnTo>
                    <a:pt x="39" y="51"/>
                  </a:lnTo>
                  <a:lnTo>
                    <a:pt x="39" y="20"/>
                  </a:lnTo>
                  <a:lnTo>
                    <a:pt x="39" y="20"/>
                  </a:lnTo>
                  <a:lnTo>
                    <a:pt x="39" y="12"/>
                  </a:lnTo>
                  <a:lnTo>
                    <a:pt x="39" y="12"/>
                  </a:lnTo>
                  <a:lnTo>
                    <a:pt x="37" y="5"/>
                  </a:lnTo>
                  <a:lnTo>
                    <a:pt x="37" y="5"/>
                  </a:lnTo>
                  <a:lnTo>
                    <a:pt x="30" y="2"/>
                  </a:lnTo>
                  <a:lnTo>
                    <a:pt x="30" y="2"/>
                  </a:lnTo>
                  <a:lnTo>
                    <a:pt x="22" y="0"/>
                  </a:lnTo>
                  <a:lnTo>
                    <a:pt x="22" y="0"/>
                  </a:lnTo>
                  <a:lnTo>
                    <a:pt x="18" y="0"/>
                  </a:lnTo>
                  <a:lnTo>
                    <a:pt x="13" y="2"/>
                  </a:lnTo>
                  <a:lnTo>
                    <a:pt x="10" y="5"/>
                  </a:lnTo>
                  <a:lnTo>
                    <a:pt x="7" y="8"/>
                  </a:lnTo>
                  <a:lnTo>
                    <a:pt x="7" y="2"/>
                  </a:lnTo>
                  <a:lnTo>
                    <a:pt x="0" y="2"/>
                  </a:lnTo>
                  <a:lnTo>
                    <a:pt x="0" y="51"/>
                  </a:lnTo>
                  <a:lnTo>
                    <a:pt x="8" y="51"/>
                  </a:lnTo>
                  <a:lnTo>
                    <a:pt x="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 name="Freeform 893">
              <a:extLst>
                <a:ext uri="{FF2B5EF4-FFF2-40B4-BE49-F238E27FC236}">
                  <a16:creationId xmlns:a16="http://schemas.microsoft.com/office/drawing/2014/main" id="{B37109D0-B8C8-B8A0-5FE4-857A9CC4A2E5}"/>
                </a:ext>
              </a:extLst>
            </p:cNvPr>
            <p:cNvSpPr>
              <a:spLocks/>
            </p:cNvSpPr>
            <p:nvPr/>
          </p:nvSpPr>
          <p:spPr bwMode="auto">
            <a:xfrm>
              <a:off x="4970" y="2801"/>
              <a:ext cx="31" cy="34"/>
            </a:xfrm>
            <a:custGeom>
              <a:avLst/>
              <a:gdLst>
                <a:gd name="T0" fmla="*/ 36 w 63"/>
                <a:gd name="T1" fmla="*/ 68 h 68"/>
                <a:gd name="T2" fmla="*/ 63 w 63"/>
                <a:gd name="T3" fmla="*/ 0 h 68"/>
                <a:gd name="T4" fmla="*/ 54 w 63"/>
                <a:gd name="T5" fmla="*/ 0 h 68"/>
                <a:gd name="T6" fmla="*/ 36 w 63"/>
                <a:gd name="T7" fmla="*/ 49 h 68"/>
                <a:gd name="T8" fmla="*/ 36 w 63"/>
                <a:gd name="T9" fmla="*/ 49 h 68"/>
                <a:gd name="T10" fmla="*/ 32 w 63"/>
                <a:gd name="T11" fmla="*/ 60 h 68"/>
                <a:gd name="T12" fmla="*/ 32 w 63"/>
                <a:gd name="T13" fmla="*/ 60 h 68"/>
                <a:gd name="T14" fmla="*/ 29 w 63"/>
                <a:gd name="T15" fmla="*/ 49 h 68"/>
                <a:gd name="T16" fmla="*/ 10 w 63"/>
                <a:gd name="T17" fmla="*/ 0 h 68"/>
                <a:gd name="T18" fmla="*/ 0 w 63"/>
                <a:gd name="T19" fmla="*/ 0 h 68"/>
                <a:gd name="T20" fmla="*/ 27 w 63"/>
                <a:gd name="T21" fmla="*/ 68 h 68"/>
                <a:gd name="T22" fmla="*/ 36 w 63"/>
                <a:gd name="T23" fmla="*/ 68 h 68"/>
                <a:gd name="T24" fmla="*/ 36 w 63"/>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8">
                  <a:moveTo>
                    <a:pt x="36" y="68"/>
                  </a:moveTo>
                  <a:lnTo>
                    <a:pt x="63" y="0"/>
                  </a:lnTo>
                  <a:lnTo>
                    <a:pt x="54" y="0"/>
                  </a:lnTo>
                  <a:lnTo>
                    <a:pt x="36" y="49"/>
                  </a:lnTo>
                  <a:lnTo>
                    <a:pt x="36" y="49"/>
                  </a:lnTo>
                  <a:lnTo>
                    <a:pt x="32" y="60"/>
                  </a:lnTo>
                  <a:lnTo>
                    <a:pt x="32" y="60"/>
                  </a:lnTo>
                  <a:lnTo>
                    <a:pt x="29" y="49"/>
                  </a:lnTo>
                  <a:lnTo>
                    <a:pt x="10" y="0"/>
                  </a:lnTo>
                  <a:lnTo>
                    <a:pt x="0" y="0"/>
                  </a:lnTo>
                  <a:lnTo>
                    <a:pt x="27" y="68"/>
                  </a:lnTo>
                  <a:lnTo>
                    <a:pt x="36" y="68"/>
                  </a:lnTo>
                  <a:lnTo>
                    <a:pt x="3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 name="Freeform 894">
              <a:extLst>
                <a:ext uri="{FF2B5EF4-FFF2-40B4-BE49-F238E27FC236}">
                  <a16:creationId xmlns:a16="http://schemas.microsoft.com/office/drawing/2014/main" id="{BE2706E5-CD58-17E0-36A8-7B9903586E81}"/>
                </a:ext>
              </a:extLst>
            </p:cNvPr>
            <p:cNvSpPr>
              <a:spLocks noEditPoints="1"/>
            </p:cNvSpPr>
            <p:nvPr/>
          </p:nvSpPr>
          <p:spPr bwMode="auto">
            <a:xfrm>
              <a:off x="5001" y="2801"/>
              <a:ext cx="33" cy="34"/>
            </a:xfrm>
            <a:custGeom>
              <a:avLst/>
              <a:gdLst>
                <a:gd name="T0" fmla="*/ 10 w 65"/>
                <a:gd name="T1" fmla="*/ 68 h 68"/>
                <a:gd name="T2" fmla="*/ 17 w 65"/>
                <a:gd name="T3" fmla="*/ 48 h 68"/>
                <a:gd name="T4" fmla="*/ 46 w 65"/>
                <a:gd name="T5" fmla="*/ 48 h 68"/>
                <a:gd name="T6" fmla="*/ 54 w 65"/>
                <a:gd name="T7" fmla="*/ 68 h 68"/>
                <a:gd name="T8" fmla="*/ 65 w 65"/>
                <a:gd name="T9" fmla="*/ 68 h 68"/>
                <a:gd name="T10" fmla="*/ 37 w 65"/>
                <a:gd name="T11" fmla="*/ 0 h 68"/>
                <a:gd name="T12" fmla="*/ 27 w 65"/>
                <a:gd name="T13" fmla="*/ 0 h 68"/>
                <a:gd name="T14" fmla="*/ 0 w 65"/>
                <a:gd name="T15" fmla="*/ 68 h 68"/>
                <a:gd name="T16" fmla="*/ 10 w 65"/>
                <a:gd name="T17" fmla="*/ 68 h 68"/>
                <a:gd name="T18" fmla="*/ 10 w 65"/>
                <a:gd name="T19" fmla="*/ 68 h 68"/>
                <a:gd name="T20" fmla="*/ 27 w 65"/>
                <a:gd name="T21" fmla="*/ 19 h 68"/>
                <a:gd name="T22" fmla="*/ 27 w 65"/>
                <a:gd name="T23" fmla="*/ 19 h 68"/>
                <a:gd name="T24" fmla="*/ 32 w 65"/>
                <a:gd name="T25" fmla="*/ 7 h 68"/>
                <a:gd name="T26" fmla="*/ 32 w 65"/>
                <a:gd name="T27" fmla="*/ 7 h 68"/>
                <a:gd name="T28" fmla="*/ 36 w 65"/>
                <a:gd name="T29" fmla="*/ 20 h 68"/>
                <a:gd name="T30" fmla="*/ 44 w 65"/>
                <a:gd name="T31" fmla="*/ 39 h 68"/>
                <a:gd name="T32" fmla="*/ 20 w 65"/>
                <a:gd name="T33" fmla="*/ 39 h 68"/>
                <a:gd name="T34" fmla="*/ 27 w 65"/>
                <a:gd name="T35" fmla="*/ 19 h 68"/>
                <a:gd name="T36" fmla="*/ 27 w 65"/>
                <a:gd name="T37"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68">
                  <a:moveTo>
                    <a:pt x="10" y="68"/>
                  </a:moveTo>
                  <a:lnTo>
                    <a:pt x="17" y="48"/>
                  </a:lnTo>
                  <a:lnTo>
                    <a:pt x="46" y="48"/>
                  </a:lnTo>
                  <a:lnTo>
                    <a:pt x="54" y="68"/>
                  </a:lnTo>
                  <a:lnTo>
                    <a:pt x="65" y="68"/>
                  </a:lnTo>
                  <a:lnTo>
                    <a:pt x="37" y="0"/>
                  </a:lnTo>
                  <a:lnTo>
                    <a:pt x="27" y="0"/>
                  </a:lnTo>
                  <a:lnTo>
                    <a:pt x="0" y="68"/>
                  </a:lnTo>
                  <a:lnTo>
                    <a:pt x="10" y="68"/>
                  </a:lnTo>
                  <a:lnTo>
                    <a:pt x="10" y="68"/>
                  </a:lnTo>
                  <a:close/>
                  <a:moveTo>
                    <a:pt x="27" y="19"/>
                  </a:moveTo>
                  <a:lnTo>
                    <a:pt x="27" y="19"/>
                  </a:lnTo>
                  <a:lnTo>
                    <a:pt x="32" y="7"/>
                  </a:lnTo>
                  <a:lnTo>
                    <a:pt x="32" y="7"/>
                  </a:lnTo>
                  <a:lnTo>
                    <a:pt x="36" y="20"/>
                  </a:lnTo>
                  <a:lnTo>
                    <a:pt x="44" y="39"/>
                  </a:lnTo>
                  <a:lnTo>
                    <a:pt x="20" y="39"/>
                  </a:lnTo>
                  <a:lnTo>
                    <a:pt x="27" y="19"/>
                  </a:lnTo>
                  <a:lnTo>
                    <a:pt x="2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5" name="Freeform 895">
              <a:extLst>
                <a:ext uri="{FF2B5EF4-FFF2-40B4-BE49-F238E27FC236}">
                  <a16:creationId xmlns:a16="http://schemas.microsoft.com/office/drawing/2014/main" id="{4CABD52D-A834-A873-8F25-A85F190B90D0}"/>
                </a:ext>
              </a:extLst>
            </p:cNvPr>
            <p:cNvSpPr>
              <a:spLocks/>
            </p:cNvSpPr>
            <p:nvPr/>
          </p:nvSpPr>
          <p:spPr bwMode="auto">
            <a:xfrm>
              <a:off x="5037" y="2801"/>
              <a:ext cx="24" cy="34"/>
            </a:xfrm>
            <a:custGeom>
              <a:avLst/>
              <a:gdLst>
                <a:gd name="T0" fmla="*/ 11 w 48"/>
                <a:gd name="T1" fmla="*/ 68 h 68"/>
                <a:gd name="T2" fmla="*/ 11 w 48"/>
                <a:gd name="T3" fmla="*/ 37 h 68"/>
                <a:gd name="T4" fmla="*/ 43 w 48"/>
                <a:gd name="T5" fmla="*/ 37 h 68"/>
                <a:gd name="T6" fmla="*/ 43 w 48"/>
                <a:gd name="T7" fmla="*/ 29 h 68"/>
                <a:gd name="T8" fmla="*/ 11 w 48"/>
                <a:gd name="T9" fmla="*/ 29 h 68"/>
                <a:gd name="T10" fmla="*/ 11 w 48"/>
                <a:gd name="T11" fmla="*/ 7 h 68"/>
                <a:gd name="T12" fmla="*/ 48 w 48"/>
                <a:gd name="T13" fmla="*/ 7 h 68"/>
                <a:gd name="T14" fmla="*/ 48 w 48"/>
                <a:gd name="T15" fmla="*/ 0 h 68"/>
                <a:gd name="T16" fmla="*/ 0 w 48"/>
                <a:gd name="T17" fmla="*/ 0 h 68"/>
                <a:gd name="T18" fmla="*/ 0 w 48"/>
                <a:gd name="T19" fmla="*/ 68 h 68"/>
                <a:gd name="T20" fmla="*/ 11 w 48"/>
                <a:gd name="T21" fmla="*/ 68 h 68"/>
                <a:gd name="T22" fmla="*/ 11 w 48"/>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11" y="68"/>
                  </a:moveTo>
                  <a:lnTo>
                    <a:pt x="11" y="37"/>
                  </a:lnTo>
                  <a:lnTo>
                    <a:pt x="43" y="37"/>
                  </a:lnTo>
                  <a:lnTo>
                    <a:pt x="43" y="29"/>
                  </a:lnTo>
                  <a:lnTo>
                    <a:pt x="11" y="29"/>
                  </a:lnTo>
                  <a:lnTo>
                    <a:pt x="11" y="7"/>
                  </a:lnTo>
                  <a:lnTo>
                    <a:pt x="48" y="7"/>
                  </a:lnTo>
                  <a:lnTo>
                    <a:pt x="48" y="0"/>
                  </a:lnTo>
                  <a:lnTo>
                    <a:pt x="0" y="0"/>
                  </a:lnTo>
                  <a:lnTo>
                    <a:pt x="0" y="68"/>
                  </a:lnTo>
                  <a:lnTo>
                    <a:pt x="11" y="68"/>
                  </a:lnTo>
                  <a:lnTo>
                    <a:pt x="1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6" name="Freeform 896">
              <a:extLst>
                <a:ext uri="{FF2B5EF4-FFF2-40B4-BE49-F238E27FC236}">
                  <a16:creationId xmlns:a16="http://schemas.microsoft.com/office/drawing/2014/main" id="{969998FA-9CEB-DEC1-7C71-F212EAC6A31D}"/>
                </a:ext>
              </a:extLst>
            </p:cNvPr>
            <p:cNvSpPr>
              <a:spLocks noEditPoints="1"/>
            </p:cNvSpPr>
            <p:nvPr/>
          </p:nvSpPr>
          <p:spPr bwMode="auto">
            <a:xfrm>
              <a:off x="5078" y="2804"/>
              <a:ext cx="22" cy="28"/>
            </a:xfrm>
            <a:custGeom>
              <a:avLst/>
              <a:gdLst>
                <a:gd name="T0" fmla="*/ 44 w 44"/>
                <a:gd name="T1" fmla="*/ 19 h 58"/>
                <a:gd name="T2" fmla="*/ 0 w 44"/>
                <a:gd name="T3" fmla="*/ 0 h 58"/>
                <a:gd name="T4" fmla="*/ 0 w 44"/>
                <a:gd name="T5" fmla="*/ 9 h 58"/>
                <a:gd name="T6" fmla="*/ 36 w 44"/>
                <a:gd name="T7" fmla="*/ 24 h 58"/>
                <a:gd name="T8" fmla="*/ 0 w 44"/>
                <a:gd name="T9" fmla="*/ 38 h 58"/>
                <a:gd name="T10" fmla="*/ 0 w 44"/>
                <a:gd name="T11" fmla="*/ 46 h 58"/>
                <a:gd name="T12" fmla="*/ 44 w 44"/>
                <a:gd name="T13" fmla="*/ 27 h 58"/>
                <a:gd name="T14" fmla="*/ 44 w 44"/>
                <a:gd name="T15" fmla="*/ 19 h 58"/>
                <a:gd name="T16" fmla="*/ 44 w 44"/>
                <a:gd name="T17" fmla="*/ 19 h 58"/>
                <a:gd name="T18" fmla="*/ 44 w 44"/>
                <a:gd name="T19" fmla="*/ 49 h 58"/>
                <a:gd name="T20" fmla="*/ 0 w 44"/>
                <a:gd name="T21" fmla="*/ 49 h 58"/>
                <a:gd name="T22" fmla="*/ 0 w 44"/>
                <a:gd name="T23" fmla="*/ 58 h 58"/>
                <a:gd name="T24" fmla="*/ 44 w 44"/>
                <a:gd name="T25" fmla="*/ 58 h 58"/>
                <a:gd name="T26" fmla="*/ 44 w 44"/>
                <a:gd name="T27" fmla="*/ 49 h 58"/>
                <a:gd name="T28" fmla="*/ 44 w 44"/>
                <a:gd name="T29"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58">
                  <a:moveTo>
                    <a:pt x="44" y="19"/>
                  </a:moveTo>
                  <a:lnTo>
                    <a:pt x="0" y="0"/>
                  </a:lnTo>
                  <a:lnTo>
                    <a:pt x="0" y="9"/>
                  </a:lnTo>
                  <a:lnTo>
                    <a:pt x="36" y="24"/>
                  </a:lnTo>
                  <a:lnTo>
                    <a:pt x="0" y="38"/>
                  </a:lnTo>
                  <a:lnTo>
                    <a:pt x="0" y="46"/>
                  </a:lnTo>
                  <a:lnTo>
                    <a:pt x="44" y="27"/>
                  </a:lnTo>
                  <a:lnTo>
                    <a:pt x="44" y="19"/>
                  </a:lnTo>
                  <a:lnTo>
                    <a:pt x="44" y="19"/>
                  </a:lnTo>
                  <a:close/>
                  <a:moveTo>
                    <a:pt x="44" y="49"/>
                  </a:moveTo>
                  <a:lnTo>
                    <a:pt x="0" y="49"/>
                  </a:lnTo>
                  <a:lnTo>
                    <a:pt x="0" y="58"/>
                  </a:lnTo>
                  <a:lnTo>
                    <a:pt x="44" y="58"/>
                  </a:lnTo>
                  <a:lnTo>
                    <a:pt x="44" y="49"/>
                  </a:lnTo>
                  <a:lnTo>
                    <a:pt x="4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7" name="Freeform 897">
              <a:extLst>
                <a:ext uri="{FF2B5EF4-FFF2-40B4-BE49-F238E27FC236}">
                  <a16:creationId xmlns:a16="http://schemas.microsoft.com/office/drawing/2014/main" id="{0D9D831D-9427-DB52-8567-F9D98DEC004E}"/>
                </a:ext>
              </a:extLst>
            </p:cNvPr>
            <p:cNvSpPr>
              <a:spLocks/>
            </p:cNvSpPr>
            <p:nvPr/>
          </p:nvSpPr>
          <p:spPr bwMode="auto">
            <a:xfrm>
              <a:off x="5119" y="2809"/>
              <a:ext cx="33" cy="26"/>
            </a:xfrm>
            <a:custGeom>
              <a:avLst/>
              <a:gdLst>
                <a:gd name="T0" fmla="*/ 8 w 66"/>
                <a:gd name="T1" fmla="*/ 51 h 51"/>
                <a:gd name="T2" fmla="*/ 8 w 66"/>
                <a:gd name="T3" fmla="*/ 26 h 51"/>
                <a:gd name="T4" fmla="*/ 8 w 66"/>
                <a:gd name="T5" fmla="*/ 26 h 51"/>
                <a:gd name="T6" fmla="*/ 8 w 66"/>
                <a:gd name="T7" fmla="*/ 15 h 51"/>
                <a:gd name="T8" fmla="*/ 8 w 66"/>
                <a:gd name="T9" fmla="*/ 15 h 51"/>
                <a:gd name="T10" fmla="*/ 10 w 66"/>
                <a:gd name="T11" fmla="*/ 12 h 51"/>
                <a:gd name="T12" fmla="*/ 14 w 66"/>
                <a:gd name="T13" fmla="*/ 8 h 51"/>
                <a:gd name="T14" fmla="*/ 14 w 66"/>
                <a:gd name="T15" fmla="*/ 8 h 51"/>
                <a:gd name="T16" fmla="*/ 20 w 66"/>
                <a:gd name="T17" fmla="*/ 7 h 51"/>
                <a:gd name="T18" fmla="*/ 20 w 66"/>
                <a:gd name="T19" fmla="*/ 7 h 51"/>
                <a:gd name="T20" fmla="*/ 24 w 66"/>
                <a:gd name="T21" fmla="*/ 8 h 51"/>
                <a:gd name="T22" fmla="*/ 27 w 66"/>
                <a:gd name="T23" fmla="*/ 10 h 51"/>
                <a:gd name="T24" fmla="*/ 27 w 66"/>
                <a:gd name="T25" fmla="*/ 10 h 51"/>
                <a:gd name="T26" fmla="*/ 29 w 66"/>
                <a:gd name="T27" fmla="*/ 14 h 51"/>
                <a:gd name="T28" fmla="*/ 29 w 66"/>
                <a:gd name="T29" fmla="*/ 19 h 51"/>
                <a:gd name="T30" fmla="*/ 29 w 66"/>
                <a:gd name="T31" fmla="*/ 51 h 51"/>
                <a:gd name="T32" fmla="*/ 37 w 66"/>
                <a:gd name="T33" fmla="*/ 51 h 51"/>
                <a:gd name="T34" fmla="*/ 37 w 66"/>
                <a:gd name="T35" fmla="*/ 22 h 51"/>
                <a:gd name="T36" fmla="*/ 37 w 66"/>
                <a:gd name="T37" fmla="*/ 22 h 51"/>
                <a:gd name="T38" fmla="*/ 37 w 66"/>
                <a:gd name="T39" fmla="*/ 15 h 51"/>
                <a:gd name="T40" fmla="*/ 41 w 66"/>
                <a:gd name="T41" fmla="*/ 10 h 51"/>
                <a:gd name="T42" fmla="*/ 41 w 66"/>
                <a:gd name="T43" fmla="*/ 10 h 51"/>
                <a:gd name="T44" fmla="*/ 44 w 66"/>
                <a:gd name="T45" fmla="*/ 8 h 51"/>
                <a:gd name="T46" fmla="*/ 49 w 66"/>
                <a:gd name="T47" fmla="*/ 7 h 51"/>
                <a:gd name="T48" fmla="*/ 49 w 66"/>
                <a:gd name="T49" fmla="*/ 7 h 51"/>
                <a:gd name="T50" fmla="*/ 54 w 66"/>
                <a:gd name="T51" fmla="*/ 8 h 51"/>
                <a:gd name="T52" fmla="*/ 54 w 66"/>
                <a:gd name="T53" fmla="*/ 8 h 51"/>
                <a:gd name="T54" fmla="*/ 58 w 66"/>
                <a:gd name="T55" fmla="*/ 12 h 51"/>
                <a:gd name="T56" fmla="*/ 58 w 66"/>
                <a:gd name="T57" fmla="*/ 12 h 51"/>
                <a:gd name="T58" fmla="*/ 58 w 66"/>
                <a:gd name="T59" fmla="*/ 19 h 51"/>
                <a:gd name="T60" fmla="*/ 58 w 66"/>
                <a:gd name="T61" fmla="*/ 51 h 51"/>
                <a:gd name="T62" fmla="*/ 66 w 66"/>
                <a:gd name="T63" fmla="*/ 51 h 51"/>
                <a:gd name="T64" fmla="*/ 66 w 66"/>
                <a:gd name="T65" fmla="*/ 17 h 51"/>
                <a:gd name="T66" fmla="*/ 66 w 66"/>
                <a:gd name="T67" fmla="*/ 17 h 51"/>
                <a:gd name="T68" fmla="*/ 65 w 66"/>
                <a:gd name="T69" fmla="*/ 8 h 51"/>
                <a:gd name="T70" fmla="*/ 63 w 66"/>
                <a:gd name="T71" fmla="*/ 3 h 51"/>
                <a:gd name="T72" fmla="*/ 63 w 66"/>
                <a:gd name="T73" fmla="*/ 3 h 51"/>
                <a:gd name="T74" fmla="*/ 58 w 66"/>
                <a:gd name="T75" fmla="*/ 2 h 51"/>
                <a:gd name="T76" fmla="*/ 51 w 66"/>
                <a:gd name="T77" fmla="*/ 0 h 51"/>
                <a:gd name="T78" fmla="*/ 51 w 66"/>
                <a:gd name="T79" fmla="*/ 0 h 51"/>
                <a:gd name="T80" fmla="*/ 46 w 66"/>
                <a:gd name="T81" fmla="*/ 0 h 51"/>
                <a:gd name="T82" fmla="*/ 42 w 66"/>
                <a:gd name="T83" fmla="*/ 2 h 51"/>
                <a:gd name="T84" fmla="*/ 39 w 66"/>
                <a:gd name="T85" fmla="*/ 5 h 51"/>
                <a:gd name="T86" fmla="*/ 36 w 66"/>
                <a:gd name="T87" fmla="*/ 8 h 51"/>
                <a:gd name="T88" fmla="*/ 36 w 66"/>
                <a:gd name="T89" fmla="*/ 8 h 51"/>
                <a:gd name="T90" fmla="*/ 34 w 66"/>
                <a:gd name="T91" fmla="*/ 5 h 51"/>
                <a:gd name="T92" fmla="*/ 31 w 66"/>
                <a:gd name="T93" fmla="*/ 2 h 51"/>
                <a:gd name="T94" fmla="*/ 31 w 66"/>
                <a:gd name="T95" fmla="*/ 2 h 51"/>
                <a:gd name="T96" fmla="*/ 27 w 66"/>
                <a:gd name="T97" fmla="*/ 0 h 51"/>
                <a:gd name="T98" fmla="*/ 22 w 66"/>
                <a:gd name="T99" fmla="*/ 0 h 51"/>
                <a:gd name="T100" fmla="*/ 22 w 66"/>
                <a:gd name="T101" fmla="*/ 0 h 51"/>
                <a:gd name="T102" fmla="*/ 17 w 66"/>
                <a:gd name="T103" fmla="*/ 0 h 51"/>
                <a:gd name="T104" fmla="*/ 14 w 66"/>
                <a:gd name="T105" fmla="*/ 2 h 51"/>
                <a:gd name="T106" fmla="*/ 14 w 66"/>
                <a:gd name="T107" fmla="*/ 2 h 51"/>
                <a:gd name="T108" fmla="*/ 10 w 66"/>
                <a:gd name="T109" fmla="*/ 5 h 51"/>
                <a:gd name="T110" fmla="*/ 7 w 66"/>
                <a:gd name="T111" fmla="*/ 8 h 51"/>
                <a:gd name="T112" fmla="*/ 7 w 66"/>
                <a:gd name="T113" fmla="*/ 2 h 51"/>
                <a:gd name="T114" fmla="*/ 0 w 66"/>
                <a:gd name="T115" fmla="*/ 2 h 51"/>
                <a:gd name="T116" fmla="*/ 0 w 66"/>
                <a:gd name="T117" fmla="*/ 51 h 51"/>
                <a:gd name="T118" fmla="*/ 8 w 66"/>
                <a:gd name="T119" fmla="*/ 51 h 51"/>
                <a:gd name="T120" fmla="*/ 8 w 66"/>
                <a:gd name="T1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51">
                  <a:moveTo>
                    <a:pt x="8" y="51"/>
                  </a:moveTo>
                  <a:lnTo>
                    <a:pt x="8" y="26"/>
                  </a:lnTo>
                  <a:lnTo>
                    <a:pt x="8" y="26"/>
                  </a:lnTo>
                  <a:lnTo>
                    <a:pt x="8" y="15"/>
                  </a:lnTo>
                  <a:lnTo>
                    <a:pt x="8" y="15"/>
                  </a:lnTo>
                  <a:lnTo>
                    <a:pt x="10" y="12"/>
                  </a:lnTo>
                  <a:lnTo>
                    <a:pt x="14" y="8"/>
                  </a:lnTo>
                  <a:lnTo>
                    <a:pt x="14" y="8"/>
                  </a:lnTo>
                  <a:lnTo>
                    <a:pt x="20" y="7"/>
                  </a:lnTo>
                  <a:lnTo>
                    <a:pt x="20" y="7"/>
                  </a:lnTo>
                  <a:lnTo>
                    <a:pt x="24" y="8"/>
                  </a:lnTo>
                  <a:lnTo>
                    <a:pt x="27" y="10"/>
                  </a:lnTo>
                  <a:lnTo>
                    <a:pt x="27" y="10"/>
                  </a:lnTo>
                  <a:lnTo>
                    <a:pt x="29" y="14"/>
                  </a:lnTo>
                  <a:lnTo>
                    <a:pt x="29" y="19"/>
                  </a:lnTo>
                  <a:lnTo>
                    <a:pt x="29" y="51"/>
                  </a:lnTo>
                  <a:lnTo>
                    <a:pt x="37" y="51"/>
                  </a:lnTo>
                  <a:lnTo>
                    <a:pt x="37" y="22"/>
                  </a:lnTo>
                  <a:lnTo>
                    <a:pt x="37" y="22"/>
                  </a:lnTo>
                  <a:lnTo>
                    <a:pt x="37" y="15"/>
                  </a:lnTo>
                  <a:lnTo>
                    <a:pt x="41" y="10"/>
                  </a:lnTo>
                  <a:lnTo>
                    <a:pt x="41" y="10"/>
                  </a:lnTo>
                  <a:lnTo>
                    <a:pt x="44" y="8"/>
                  </a:lnTo>
                  <a:lnTo>
                    <a:pt x="49" y="7"/>
                  </a:lnTo>
                  <a:lnTo>
                    <a:pt x="49" y="7"/>
                  </a:lnTo>
                  <a:lnTo>
                    <a:pt x="54" y="8"/>
                  </a:lnTo>
                  <a:lnTo>
                    <a:pt x="54" y="8"/>
                  </a:lnTo>
                  <a:lnTo>
                    <a:pt x="58" y="12"/>
                  </a:lnTo>
                  <a:lnTo>
                    <a:pt x="58" y="12"/>
                  </a:lnTo>
                  <a:lnTo>
                    <a:pt x="58" y="19"/>
                  </a:lnTo>
                  <a:lnTo>
                    <a:pt x="58" y="51"/>
                  </a:lnTo>
                  <a:lnTo>
                    <a:pt x="66" y="51"/>
                  </a:lnTo>
                  <a:lnTo>
                    <a:pt x="66" y="17"/>
                  </a:lnTo>
                  <a:lnTo>
                    <a:pt x="66" y="17"/>
                  </a:lnTo>
                  <a:lnTo>
                    <a:pt x="65" y="8"/>
                  </a:lnTo>
                  <a:lnTo>
                    <a:pt x="63" y="3"/>
                  </a:lnTo>
                  <a:lnTo>
                    <a:pt x="63" y="3"/>
                  </a:lnTo>
                  <a:lnTo>
                    <a:pt x="58" y="2"/>
                  </a:lnTo>
                  <a:lnTo>
                    <a:pt x="51" y="0"/>
                  </a:lnTo>
                  <a:lnTo>
                    <a:pt x="51" y="0"/>
                  </a:lnTo>
                  <a:lnTo>
                    <a:pt x="46" y="0"/>
                  </a:lnTo>
                  <a:lnTo>
                    <a:pt x="42" y="2"/>
                  </a:lnTo>
                  <a:lnTo>
                    <a:pt x="39" y="5"/>
                  </a:lnTo>
                  <a:lnTo>
                    <a:pt x="36" y="8"/>
                  </a:lnTo>
                  <a:lnTo>
                    <a:pt x="36" y="8"/>
                  </a:lnTo>
                  <a:lnTo>
                    <a:pt x="34" y="5"/>
                  </a:lnTo>
                  <a:lnTo>
                    <a:pt x="31" y="2"/>
                  </a:lnTo>
                  <a:lnTo>
                    <a:pt x="31" y="2"/>
                  </a:lnTo>
                  <a:lnTo>
                    <a:pt x="27" y="0"/>
                  </a:lnTo>
                  <a:lnTo>
                    <a:pt x="22" y="0"/>
                  </a:lnTo>
                  <a:lnTo>
                    <a:pt x="22" y="0"/>
                  </a:lnTo>
                  <a:lnTo>
                    <a:pt x="17" y="0"/>
                  </a:lnTo>
                  <a:lnTo>
                    <a:pt x="14" y="2"/>
                  </a:lnTo>
                  <a:lnTo>
                    <a:pt x="14" y="2"/>
                  </a:lnTo>
                  <a:lnTo>
                    <a:pt x="10" y="5"/>
                  </a:lnTo>
                  <a:lnTo>
                    <a:pt x="7" y="8"/>
                  </a:lnTo>
                  <a:lnTo>
                    <a:pt x="7" y="2"/>
                  </a:lnTo>
                  <a:lnTo>
                    <a:pt x="0" y="2"/>
                  </a:lnTo>
                  <a:lnTo>
                    <a:pt x="0" y="51"/>
                  </a:lnTo>
                  <a:lnTo>
                    <a:pt x="8" y="51"/>
                  </a:lnTo>
                  <a:lnTo>
                    <a:pt x="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8" name="Freeform 898">
              <a:extLst>
                <a:ext uri="{FF2B5EF4-FFF2-40B4-BE49-F238E27FC236}">
                  <a16:creationId xmlns:a16="http://schemas.microsoft.com/office/drawing/2014/main" id="{6660F6D1-912F-EC94-DB53-7E938C271784}"/>
                </a:ext>
              </a:extLst>
            </p:cNvPr>
            <p:cNvSpPr>
              <a:spLocks noEditPoints="1"/>
            </p:cNvSpPr>
            <p:nvPr/>
          </p:nvSpPr>
          <p:spPr bwMode="auto">
            <a:xfrm>
              <a:off x="5157" y="2809"/>
              <a:ext cx="22" cy="26"/>
            </a:xfrm>
            <a:custGeom>
              <a:avLst/>
              <a:gdLst>
                <a:gd name="T0" fmla="*/ 30 w 44"/>
                <a:gd name="T1" fmla="*/ 43 h 51"/>
                <a:gd name="T2" fmla="*/ 30 w 44"/>
                <a:gd name="T3" fmla="*/ 43 h 51"/>
                <a:gd name="T4" fmla="*/ 27 w 44"/>
                <a:gd name="T5" fmla="*/ 44 h 51"/>
                <a:gd name="T6" fmla="*/ 23 w 44"/>
                <a:gd name="T7" fmla="*/ 44 h 51"/>
                <a:gd name="T8" fmla="*/ 23 w 44"/>
                <a:gd name="T9" fmla="*/ 44 h 51"/>
                <a:gd name="T10" fmla="*/ 17 w 44"/>
                <a:gd name="T11" fmla="*/ 44 h 51"/>
                <a:gd name="T12" fmla="*/ 11 w 44"/>
                <a:gd name="T13" fmla="*/ 41 h 51"/>
                <a:gd name="T14" fmla="*/ 11 w 44"/>
                <a:gd name="T15" fmla="*/ 41 h 51"/>
                <a:gd name="T16" fmla="*/ 10 w 44"/>
                <a:gd name="T17" fmla="*/ 36 h 51"/>
                <a:gd name="T18" fmla="*/ 8 w 44"/>
                <a:gd name="T19" fmla="*/ 27 h 51"/>
                <a:gd name="T20" fmla="*/ 44 w 44"/>
                <a:gd name="T21" fmla="*/ 27 h 51"/>
                <a:gd name="T22" fmla="*/ 44 w 44"/>
                <a:gd name="T23" fmla="*/ 27 h 51"/>
                <a:gd name="T24" fmla="*/ 44 w 44"/>
                <a:gd name="T25" fmla="*/ 26 h 51"/>
                <a:gd name="T26" fmla="*/ 44 w 44"/>
                <a:gd name="T27" fmla="*/ 26 h 51"/>
                <a:gd name="T28" fmla="*/ 42 w 44"/>
                <a:gd name="T29" fmla="*/ 15 h 51"/>
                <a:gd name="T30" fmla="*/ 40 w 44"/>
                <a:gd name="T31" fmla="*/ 10 h 51"/>
                <a:gd name="T32" fmla="*/ 39 w 44"/>
                <a:gd name="T33" fmla="*/ 7 h 51"/>
                <a:gd name="T34" fmla="*/ 39 w 44"/>
                <a:gd name="T35" fmla="*/ 7 h 51"/>
                <a:gd name="T36" fmla="*/ 30 w 44"/>
                <a:gd name="T37" fmla="*/ 2 h 51"/>
                <a:gd name="T38" fmla="*/ 22 w 44"/>
                <a:gd name="T39" fmla="*/ 0 h 51"/>
                <a:gd name="T40" fmla="*/ 22 w 44"/>
                <a:gd name="T41" fmla="*/ 0 h 51"/>
                <a:gd name="T42" fmla="*/ 13 w 44"/>
                <a:gd name="T43" fmla="*/ 2 h 51"/>
                <a:gd name="T44" fmla="*/ 5 w 44"/>
                <a:gd name="T45" fmla="*/ 7 h 51"/>
                <a:gd name="T46" fmla="*/ 5 w 44"/>
                <a:gd name="T47" fmla="*/ 7 h 51"/>
                <a:gd name="T48" fmla="*/ 3 w 44"/>
                <a:gd name="T49" fmla="*/ 10 h 51"/>
                <a:gd name="T50" fmla="*/ 1 w 44"/>
                <a:gd name="T51" fmla="*/ 15 h 51"/>
                <a:gd name="T52" fmla="*/ 0 w 44"/>
                <a:gd name="T53" fmla="*/ 26 h 51"/>
                <a:gd name="T54" fmla="*/ 0 w 44"/>
                <a:gd name="T55" fmla="*/ 26 h 51"/>
                <a:gd name="T56" fmla="*/ 1 w 44"/>
                <a:gd name="T57" fmla="*/ 37 h 51"/>
                <a:gd name="T58" fmla="*/ 3 w 44"/>
                <a:gd name="T59" fmla="*/ 41 h 51"/>
                <a:gd name="T60" fmla="*/ 5 w 44"/>
                <a:gd name="T61" fmla="*/ 44 h 51"/>
                <a:gd name="T62" fmla="*/ 5 w 44"/>
                <a:gd name="T63" fmla="*/ 44 h 51"/>
                <a:gd name="T64" fmla="*/ 13 w 44"/>
                <a:gd name="T65" fmla="*/ 49 h 51"/>
                <a:gd name="T66" fmla="*/ 22 w 44"/>
                <a:gd name="T67" fmla="*/ 51 h 51"/>
                <a:gd name="T68" fmla="*/ 22 w 44"/>
                <a:gd name="T69" fmla="*/ 51 h 51"/>
                <a:gd name="T70" fmla="*/ 30 w 44"/>
                <a:gd name="T71" fmla="*/ 51 h 51"/>
                <a:gd name="T72" fmla="*/ 37 w 44"/>
                <a:gd name="T73" fmla="*/ 48 h 51"/>
                <a:gd name="T74" fmla="*/ 37 w 44"/>
                <a:gd name="T75" fmla="*/ 48 h 51"/>
                <a:gd name="T76" fmla="*/ 42 w 44"/>
                <a:gd name="T77" fmla="*/ 43 h 51"/>
                <a:gd name="T78" fmla="*/ 44 w 44"/>
                <a:gd name="T79" fmla="*/ 36 h 51"/>
                <a:gd name="T80" fmla="*/ 35 w 44"/>
                <a:gd name="T81" fmla="*/ 34 h 51"/>
                <a:gd name="T82" fmla="*/ 35 w 44"/>
                <a:gd name="T83" fmla="*/ 34 h 51"/>
                <a:gd name="T84" fmla="*/ 34 w 44"/>
                <a:gd name="T85" fmla="*/ 39 h 51"/>
                <a:gd name="T86" fmla="*/ 30 w 44"/>
                <a:gd name="T87" fmla="*/ 43 h 51"/>
                <a:gd name="T88" fmla="*/ 30 w 44"/>
                <a:gd name="T89" fmla="*/ 43 h 51"/>
                <a:gd name="T90" fmla="*/ 13 w 44"/>
                <a:gd name="T91" fmla="*/ 10 h 51"/>
                <a:gd name="T92" fmla="*/ 13 w 44"/>
                <a:gd name="T93" fmla="*/ 10 h 51"/>
                <a:gd name="T94" fmla="*/ 17 w 44"/>
                <a:gd name="T95" fmla="*/ 8 h 51"/>
                <a:gd name="T96" fmla="*/ 22 w 44"/>
                <a:gd name="T97" fmla="*/ 7 h 51"/>
                <a:gd name="T98" fmla="*/ 22 w 44"/>
                <a:gd name="T99" fmla="*/ 7 h 51"/>
                <a:gd name="T100" fmla="*/ 29 w 44"/>
                <a:gd name="T101" fmla="*/ 8 h 51"/>
                <a:gd name="T102" fmla="*/ 32 w 44"/>
                <a:gd name="T103" fmla="*/ 12 h 51"/>
                <a:gd name="T104" fmla="*/ 32 w 44"/>
                <a:gd name="T105" fmla="*/ 12 h 51"/>
                <a:gd name="T106" fmla="*/ 35 w 44"/>
                <a:gd name="T107" fmla="*/ 15 h 51"/>
                <a:gd name="T108" fmla="*/ 35 w 44"/>
                <a:gd name="T109" fmla="*/ 20 h 51"/>
                <a:gd name="T110" fmla="*/ 8 w 44"/>
                <a:gd name="T111" fmla="*/ 20 h 51"/>
                <a:gd name="T112" fmla="*/ 8 w 44"/>
                <a:gd name="T113" fmla="*/ 20 h 51"/>
                <a:gd name="T114" fmla="*/ 10 w 44"/>
                <a:gd name="T115" fmla="*/ 15 h 51"/>
                <a:gd name="T116" fmla="*/ 13 w 44"/>
                <a:gd name="T117" fmla="*/ 10 h 51"/>
                <a:gd name="T118" fmla="*/ 13 w 44"/>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51">
                  <a:moveTo>
                    <a:pt x="30" y="43"/>
                  </a:moveTo>
                  <a:lnTo>
                    <a:pt x="30" y="43"/>
                  </a:lnTo>
                  <a:lnTo>
                    <a:pt x="27" y="44"/>
                  </a:lnTo>
                  <a:lnTo>
                    <a:pt x="23" y="44"/>
                  </a:lnTo>
                  <a:lnTo>
                    <a:pt x="23" y="44"/>
                  </a:lnTo>
                  <a:lnTo>
                    <a:pt x="17" y="44"/>
                  </a:lnTo>
                  <a:lnTo>
                    <a:pt x="11" y="41"/>
                  </a:lnTo>
                  <a:lnTo>
                    <a:pt x="11" y="41"/>
                  </a:lnTo>
                  <a:lnTo>
                    <a:pt x="10" y="36"/>
                  </a:lnTo>
                  <a:lnTo>
                    <a:pt x="8" y="27"/>
                  </a:lnTo>
                  <a:lnTo>
                    <a:pt x="44" y="27"/>
                  </a:lnTo>
                  <a:lnTo>
                    <a:pt x="44" y="27"/>
                  </a:lnTo>
                  <a:lnTo>
                    <a:pt x="44" y="26"/>
                  </a:lnTo>
                  <a:lnTo>
                    <a:pt x="44" y="26"/>
                  </a:lnTo>
                  <a:lnTo>
                    <a:pt x="42" y="15"/>
                  </a:lnTo>
                  <a:lnTo>
                    <a:pt x="40" y="10"/>
                  </a:lnTo>
                  <a:lnTo>
                    <a:pt x="39" y="7"/>
                  </a:lnTo>
                  <a:lnTo>
                    <a:pt x="39" y="7"/>
                  </a:lnTo>
                  <a:lnTo>
                    <a:pt x="30" y="2"/>
                  </a:lnTo>
                  <a:lnTo>
                    <a:pt x="22" y="0"/>
                  </a:lnTo>
                  <a:lnTo>
                    <a:pt x="22" y="0"/>
                  </a:lnTo>
                  <a:lnTo>
                    <a:pt x="13" y="2"/>
                  </a:lnTo>
                  <a:lnTo>
                    <a:pt x="5" y="7"/>
                  </a:lnTo>
                  <a:lnTo>
                    <a:pt x="5" y="7"/>
                  </a:lnTo>
                  <a:lnTo>
                    <a:pt x="3" y="10"/>
                  </a:lnTo>
                  <a:lnTo>
                    <a:pt x="1" y="15"/>
                  </a:lnTo>
                  <a:lnTo>
                    <a:pt x="0" y="26"/>
                  </a:lnTo>
                  <a:lnTo>
                    <a:pt x="0" y="26"/>
                  </a:lnTo>
                  <a:lnTo>
                    <a:pt x="1" y="37"/>
                  </a:lnTo>
                  <a:lnTo>
                    <a:pt x="3" y="41"/>
                  </a:lnTo>
                  <a:lnTo>
                    <a:pt x="5" y="44"/>
                  </a:lnTo>
                  <a:lnTo>
                    <a:pt x="5" y="44"/>
                  </a:lnTo>
                  <a:lnTo>
                    <a:pt x="13" y="49"/>
                  </a:lnTo>
                  <a:lnTo>
                    <a:pt x="22" y="51"/>
                  </a:lnTo>
                  <a:lnTo>
                    <a:pt x="22" y="51"/>
                  </a:lnTo>
                  <a:lnTo>
                    <a:pt x="30" y="51"/>
                  </a:lnTo>
                  <a:lnTo>
                    <a:pt x="37" y="48"/>
                  </a:lnTo>
                  <a:lnTo>
                    <a:pt x="37" y="48"/>
                  </a:lnTo>
                  <a:lnTo>
                    <a:pt x="42" y="43"/>
                  </a:lnTo>
                  <a:lnTo>
                    <a:pt x="44" y="36"/>
                  </a:lnTo>
                  <a:lnTo>
                    <a:pt x="35" y="34"/>
                  </a:lnTo>
                  <a:lnTo>
                    <a:pt x="35" y="34"/>
                  </a:lnTo>
                  <a:lnTo>
                    <a:pt x="34" y="39"/>
                  </a:lnTo>
                  <a:lnTo>
                    <a:pt x="30" y="43"/>
                  </a:lnTo>
                  <a:lnTo>
                    <a:pt x="30" y="43"/>
                  </a:lnTo>
                  <a:close/>
                  <a:moveTo>
                    <a:pt x="13" y="10"/>
                  </a:moveTo>
                  <a:lnTo>
                    <a:pt x="13" y="10"/>
                  </a:lnTo>
                  <a:lnTo>
                    <a:pt x="17" y="8"/>
                  </a:lnTo>
                  <a:lnTo>
                    <a:pt x="22" y="7"/>
                  </a:lnTo>
                  <a:lnTo>
                    <a:pt x="22" y="7"/>
                  </a:lnTo>
                  <a:lnTo>
                    <a:pt x="29" y="8"/>
                  </a:lnTo>
                  <a:lnTo>
                    <a:pt x="32" y="12"/>
                  </a:lnTo>
                  <a:lnTo>
                    <a:pt x="32" y="12"/>
                  </a:lnTo>
                  <a:lnTo>
                    <a:pt x="35" y="15"/>
                  </a:lnTo>
                  <a:lnTo>
                    <a:pt x="35" y="20"/>
                  </a:lnTo>
                  <a:lnTo>
                    <a:pt x="8" y="20"/>
                  </a:lnTo>
                  <a:lnTo>
                    <a:pt x="8" y="20"/>
                  </a:lnTo>
                  <a:lnTo>
                    <a:pt x="10" y="15"/>
                  </a:lnTo>
                  <a:lnTo>
                    <a:pt x="13" y="10"/>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9" name="Freeform 899">
              <a:extLst>
                <a:ext uri="{FF2B5EF4-FFF2-40B4-BE49-F238E27FC236}">
                  <a16:creationId xmlns:a16="http://schemas.microsoft.com/office/drawing/2014/main" id="{13D23B08-21B7-EEC4-D120-7721D9B6F45D}"/>
                </a:ext>
              </a:extLst>
            </p:cNvPr>
            <p:cNvSpPr>
              <a:spLocks noEditPoints="1"/>
            </p:cNvSpPr>
            <p:nvPr/>
          </p:nvSpPr>
          <p:spPr bwMode="auto">
            <a:xfrm>
              <a:off x="5184" y="2801"/>
              <a:ext cx="21" cy="34"/>
            </a:xfrm>
            <a:custGeom>
              <a:avLst/>
              <a:gdLst>
                <a:gd name="T0" fmla="*/ 43 w 43"/>
                <a:gd name="T1" fmla="*/ 68 h 68"/>
                <a:gd name="T2" fmla="*/ 43 w 43"/>
                <a:gd name="T3" fmla="*/ 0 h 68"/>
                <a:gd name="T4" fmla="*/ 34 w 43"/>
                <a:gd name="T5" fmla="*/ 0 h 68"/>
                <a:gd name="T6" fmla="*/ 34 w 43"/>
                <a:gd name="T7" fmla="*/ 24 h 68"/>
                <a:gd name="T8" fmla="*/ 34 w 43"/>
                <a:gd name="T9" fmla="*/ 24 h 68"/>
                <a:gd name="T10" fmla="*/ 29 w 43"/>
                <a:gd name="T11" fmla="*/ 19 h 68"/>
                <a:gd name="T12" fmla="*/ 29 w 43"/>
                <a:gd name="T13" fmla="*/ 19 h 68"/>
                <a:gd name="T14" fmla="*/ 24 w 43"/>
                <a:gd name="T15" fmla="*/ 17 h 68"/>
                <a:gd name="T16" fmla="*/ 21 w 43"/>
                <a:gd name="T17" fmla="*/ 17 h 68"/>
                <a:gd name="T18" fmla="*/ 21 w 43"/>
                <a:gd name="T19" fmla="*/ 17 h 68"/>
                <a:gd name="T20" fmla="*/ 16 w 43"/>
                <a:gd name="T21" fmla="*/ 17 h 68"/>
                <a:gd name="T22" fmla="*/ 9 w 43"/>
                <a:gd name="T23" fmla="*/ 20 h 68"/>
                <a:gd name="T24" fmla="*/ 9 w 43"/>
                <a:gd name="T25" fmla="*/ 20 h 68"/>
                <a:gd name="T26" fmla="*/ 5 w 43"/>
                <a:gd name="T27" fmla="*/ 24 h 68"/>
                <a:gd name="T28" fmla="*/ 2 w 43"/>
                <a:gd name="T29" fmla="*/ 29 h 68"/>
                <a:gd name="T30" fmla="*/ 2 w 43"/>
                <a:gd name="T31" fmla="*/ 29 h 68"/>
                <a:gd name="T32" fmla="*/ 0 w 43"/>
                <a:gd name="T33" fmla="*/ 36 h 68"/>
                <a:gd name="T34" fmla="*/ 0 w 43"/>
                <a:gd name="T35" fmla="*/ 43 h 68"/>
                <a:gd name="T36" fmla="*/ 0 w 43"/>
                <a:gd name="T37" fmla="*/ 43 h 68"/>
                <a:gd name="T38" fmla="*/ 0 w 43"/>
                <a:gd name="T39" fmla="*/ 49 h 68"/>
                <a:gd name="T40" fmla="*/ 2 w 43"/>
                <a:gd name="T41" fmla="*/ 56 h 68"/>
                <a:gd name="T42" fmla="*/ 2 w 43"/>
                <a:gd name="T43" fmla="*/ 56 h 68"/>
                <a:gd name="T44" fmla="*/ 5 w 43"/>
                <a:gd name="T45" fmla="*/ 61 h 68"/>
                <a:gd name="T46" fmla="*/ 11 w 43"/>
                <a:gd name="T47" fmla="*/ 65 h 68"/>
                <a:gd name="T48" fmla="*/ 11 w 43"/>
                <a:gd name="T49" fmla="*/ 65 h 68"/>
                <a:gd name="T50" fmla="*/ 16 w 43"/>
                <a:gd name="T51" fmla="*/ 68 h 68"/>
                <a:gd name="T52" fmla="*/ 21 w 43"/>
                <a:gd name="T53" fmla="*/ 68 h 68"/>
                <a:gd name="T54" fmla="*/ 21 w 43"/>
                <a:gd name="T55" fmla="*/ 68 h 68"/>
                <a:gd name="T56" fmla="*/ 29 w 43"/>
                <a:gd name="T57" fmla="*/ 66 h 68"/>
                <a:gd name="T58" fmla="*/ 33 w 43"/>
                <a:gd name="T59" fmla="*/ 65 h 68"/>
                <a:gd name="T60" fmla="*/ 34 w 43"/>
                <a:gd name="T61" fmla="*/ 61 h 68"/>
                <a:gd name="T62" fmla="*/ 34 w 43"/>
                <a:gd name="T63" fmla="*/ 68 h 68"/>
                <a:gd name="T64" fmla="*/ 43 w 43"/>
                <a:gd name="T65" fmla="*/ 68 h 68"/>
                <a:gd name="T66" fmla="*/ 43 w 43"/>
                <a:gd name="T67" fmla="*/ 68 h 68"/>
                <a:gd name="T68" fmla="*/ 12 w 43"/>
                <a:gd name="T69" fmla="*/ 29 h 68"/>
                <a:gd name="T70" fmla="*/ 12 w 43"/>
                <a:gd name="T71" fmla="*/ 29 h 68"/>
                <a:gd name="T72" fmla="*/ 16 w 43"/>
                <a:gd name="T73" fmla="*/ 25 h 68"/>
                <a:gd name="T74" fmla="*/ 21 w 43"/>
                <a:gd name="T75" fmla="*/ 24 h 68"/>
                <a:gd name="T76" fmla="*/ 21 w 43"/>
                <a:gd name="T77" fmla="*/ 24 h 68"/>
                <a:gd name="T78" fmla="*/ 26 w 43"/>
                <a:gd name="T79" fmla="*/ 25 h 68"/>
                <a:gd name="T80" fmla="*/ 31 w 43"/>
                <a:gd name="T81" fmla="*/ 29 h 68"/>
                <a:gd name="T82" fmla="*/ 31 w 43"/>
                <a:gd name="T83" fmla="*/ 29 h 68"/>
                <a:gd name="T84" fmla="*/ 34 w 43"/>
                <a:gd name="T85" fmla="*/ 34 h 68"/>
                <a:gd name="T86" fmla="*/ 34 w 43"/>
                <a:gd name="T87" fmla="*/ 44 h 68"/>
                <a:gd name="T88" fmla="*/ 34 w 43"/>
                <a:gd name="T89" fmla="*/ 44 h 68"/>
                <a:gd name="T90" fmla="*/ 34 w 43"/>
                <a:gd name="T91" fmla="*/ 51 h 68"/>
                <a:gd name="T92" fmla="*/ 31 w 43"/>
                <a:gd name="T93" fmla="*/ 58 h 68"/>
                <a:gd name="T94" fmla="*/ 31 w 43"/>
                <a:gd name="T95" fmla="*/ 58 h 68"/>
                <a:gd name="T96" fmla="*/ 28 w 43"/>
                <a:gd name="T97" fmla="*/ 61 h 68"/>
                <a:gd name="T98" fmla="*/ 23 w 43"/>
                <a:gd name="T99" fmla="*/ 61 h 68"/>
                <a:gd name="T100" fmla="*/ 23 w 43"/>
                <a:gd name="T101" fmla="*/ 61 h 68"/>
                <a:gd name="T102" fmla="*/ 17 w 43"/>
                <a:gd name="T103" fmla="*/ 61 h 68"/>
                <a:gd name="T104" fmla="*/ 12 w 43"/>
                <a:gd name="T105" fmla="*/ 58 h 68"/>
                <a:gd name="T106" fmla="*/ 12 w 43"/>
                <a:gd name="T107" fmla="*/ 58 h 68"/>
                <a:gd name="T108" fmla="*/ 9 w 43"/>
                <a:gd name="T109" fmla="*/ 51 h 68"/>
                <a:gd name="T110" fmla="*/ 9 w 43"/>
                <a:gd name="T111" fmla="*/ 43 h 68"/>
                <a:gd name="T112" fmla="*/ 9 w 43"/>
                <a:gd name="T113" fmla="*/ 43 h 68"/>
                <a:gd name="T114" fmla="*/ 9 w 43"/>
                <a:gd name="T115" fmla="*/ 34 h 68"/>
                <a:gd name="T116" fmla="*/ 12 w 43"/>
                <a:gd name="T117" fmla="*/ 29 h 68"/>
                <a:gd name="T118" fmla="*/ 12 w 43"/>
                <a:gd name="T119"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68">
                  <a:moveTo>
                    <a:pt x="43" y="68"/>
                  </a:moveTo>
                  <a:lnTo>
                    <a:pt x="43" y="0"/>
                  </a:lnTo>
                  <a:lnTo>
                    <a:pt x="34" y="0"/>
                  </a:lnTo>
                  <a:lnTo>
                    <a:pt x="34" y="24"/>
                  </a:lnTo>
                  <a:lnTo>
                    <a:pt x="34" y="24"/>
                  </a:lnTo>
                  <a:lnTo>
                    <a:pt x="29" y="19"/>
                  </a:lnTo>
                  <a:lnTo>
                    <a:pt x="29" y="19"/>
                  </a:lnTo>
                  <a:lnTo>
                    <a:pt x="24" y="17"/>
                  </a:lnTo>
                  <a:lnTo>
                    <a:pt x="21" y="17"/>
                  </a:lnTo>
                  <a:lnTo>
                    <a:pt x="21" y="17"/>
                  </a:lnTo>
                  <a:lnTo>
                    <a:pt x="16" y="17"/>
                  </a:lnTo>
                  <a:lnTo>
                    <a:pt x="9" y="20"/>
                  </a:lnTo>
                  <a:lnTo>
                    <a:pt x="9" y="20"/>
                  </a:lnTo>
                  <a:lnTo>
                    <a:pt x="5" y="24"/>
                  </a:lnTo>
                  <a:lnTo>
                    <a:pt x="2" y="29"/>
                  </a:lnTo>
                  <a:lnTo>
                    <a:pt x="2" y="29"/>
                  </a:lnTo>
                  <a:lnTo>
                    <a:pt x="0" y="36"/>
                  </a:lnTo>
                  <a:lnTo>
                    <a:pt x="0" y="43"/>
                  </a:lnTo>
                  <a:lnTo>
                    <a:pt x="0" y="43"/>
                  </a:lnTo>
                  <a:lnTo>
                    <a:pt x="0" y="49"/>
                  </a:lnTo>
                  <a:lnTo>
                    <a:pt x="2" y="56"/>
                  </a:lnTo>
                  <a:lnTo>
                    <a:pt x="2" y="56"/>
                  </a:lnTo>
                  <a:lnTo>
                    <a:pt x="5" y="61"/>
                  </a:lnTo>
                  <a:lnTo>
                    <a:pt x="11" y="65"/>
                  </a:lnTo>
                  <a:lnTo>
                    <a:pt x="11" y="65"/>
                  </a:lnTo>
                  <a:lnTo>
                    <a:pt x="16" y="68"/>
                  </a:lnTo>
                  <a:lnTo>
                    <a:pt x="21" y="68"/>
                  </a:lnTo>
                  <a:lnTo>
                    <a:pt x="21" y="68"/>
                  </a:lnTo>
                  <a:lnTo>
                    <a:pt x="29" y="66"/>
                  </a:lnTo>
                  <a:lnTo>
                    <a:pt x="33" y="65"/>
                  </a:lnTo>
                  <a:lnTo>
                    <a:pt x="34" y="61"/>
                  </a:lnTo>
                  <a:lnTo>
                    <a:pt x="34" y="68"/>
                  </a:lnTo>
                  <a:lnTo>
                    <a:pt x="43" y="68"/>
                  </a:lnTo>
                  <a:lnTo>
                    <a:pt x="43" y="68"/>
                  </a:lnTo>
                  <a:close/>
                  <a:moveTo>
                    <a:pt x="12" y="29"/>
                  </a:moveTo>
                  <a:lnTo>
                    <a:pt x="12" y="29"/>
                  </a:lnTo>
                  <a:lnTo>
                    <a:pt x="16" y="25"/>
                  </a:lnTo>
                  <a:lnTo>
                    <a:pt x="21" y="24"/>
                  </a:lnTo>
                  <a:lnTo>
                    <a:pt x="21" y="24"/>
                  </a:lnTo>
                  <a:lnTo>
                    <a:pt x="26" y="25"/>
                  </a:lnTo>
                  <a:lnTo>
                    <a:pt x="31" y="29"/>
                  </a:lnTo>
                  <a:lnTo>
                    <a:pt x="31" y="29"/>
                  </a:lnTo>
                  <a:lnTo>
                    <a:pt x="34" y="34"/>
                  </a:lnTo>
                  <a:lnTo>
                    <a:pt x="34" y="44"/>
                  </a:lnTo>
                  <a:lnTo>
                    <a:pt x="34" y="44"/>
                  </a:lnTo>
                  <a:lnTo>
                    <a:pt x="34" y="51"/>
                  </a:lnTo>
                  <a:lnTo>
                    <a:pt x="31" y="58"/>
                  </a:lnTo>
                  <a:lnTo>
                    <a:pt x="31" y="58"/>
                  </a:lnTo>
                  <a:lnTo>
                    <a:pt x="28" y="61"/>
                  </a:lnTo>
                  <a:lnTo>
                    <a:pt x="23" y="61"/>
                  </a:lnTo>
                  <a:lnTo>
                    <a:pt x="23" y="61"/>
                  </a:lnTo>
                  <a:lnTo>
                    <a:pt x="17" y="61"/>
                  </a:lnTo>
                  <a:lnTo>
                    <a:pt x="12" y="58"/>
                  </a:lnTo>
                  <a:lnTo>
                    <a:pt x="12" y="58"/>
                  </a:lnTo>
                  <a:lnTo>
                    <a:pt x="9" y="51"/>
                  </a:lnTo>
                  <a:lnTo>
                    <a:pt x="9" y="43"/>
                  </a:lnTo>
                  <a:lnTo>
                    <a:pt x="9" y="43"/>
                  </a:lnTo>
                  <a:lnTo>
                    <a:pt x="9" y="34"/>
                  </a:lnTo>
                  <a:lnTo>
                    <a:pt x="12" y="29"/>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0" name="Freeform 900">
              <a:extLst>
                <a:ext uri="{FF2B5EF4-FFF2-40B4-BE49-F238E27FC236}">
                  <a16:creationId xmlns:a16="http://schemas.microsoft.com/office/drawing/2014/main" id="{5B4D09EF-B100-01AA-7C66-96F14C34B4FD}"/>
                </a:ext>
              </a:extLst>
            </p:cNvPr>
            <p:cNvSpPr>
              <a:spLocks noEditPoints="1"/>
            </p:cNvSpPr>
            <p:nvPr/>
          </p:nvSpPr>
          <p:spPr bwMode="auto">
            <a:xfrm>
              <a:off x="5212" y="2801"/>
              <a:ext cx="4" cy="34"/>
            </a:xfrm>
            <a:custGeom>
              <a:avLst/>
              <a:gdLst>
                <a:gd name="T0" fmla="*/ 8 w 8"/>
                <a:gd name="T1" fmla="*/ 8 h 68"/>
                <a:gd name="T2" fmla="*/ 8 w 8"/>
                <a:gd name="T3" fmla="*/ 0 h 68"/>
                <a:gd name="T4" fmla="*/ 0 w 8"/>
                <a:gd name="T5" fmla="*/ 0 h 68"/>
                <a:gd name="T6" fmla="*/ 0 w 8"/>
                <a:gd name="T7" fmla="*/ 8 h 68"/>
                <a:gd name="T8" fmla="*/ 8 w 8"/>
                <a:gd name="T9" fmla="*/ 8 h 68"/>
                <a:gd name="T10" fmla="*/ 8 w 8"/>
                <a:gd name="T11" fmla="*/ 8 h 68"/>
                <a:gd name="T12" fmla="*/ 8 w 8"/>
                <a:gd name="T13" fmla="*/ 68 h 68"/>
                <a:gd name="T14" fmla="*/ 8 w 8"/>
                <a:gd name="T15" fmla="*/ 19 h 68"/>
                <a:gd name="T16" fmla="*/ 0 w 8"/>
                <a:gd name="T17" fmla="*/ 19 h 68"/>
                <a:gd name="T18" fmla="*/ 0 w 8"/>
                <a:gd name="T19" fmla="*/ 68 h 68"/>
                <a:gd name="T20" fmla="*/ 8 w 8"/>
                <a:gd name="T21" fmla="*/ 68 h 68"/>
                <a:gd name="T22" fmla="*/ 8 w 8"/>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8">
                  <a:moveTo>
                    <a:pt x="8" y="8"/>
                  </a:moveTo>
                  <a:lnTo>
                    <a:pt x="8" y="0"/>
                  </a:lnTo>
                  <a:lnTo>
                    <a:pt x="0" y="0"/>
                  </a:lnTo>
                  <a:lnTo>
                    <a:pt x="0" y="8"/>
                  </a:lnTo>
                  <a:lnTo>
                    <a:pt x="8" y="8"/>
                  </a:lnTo>
                  <a:lnTo>
                    <a:pt x="8" y="8"/>
                  </a:lnTo>
                  <a:close/>
                  <a:moveTo>
                    <a:pt x="8" y="68"/>
                  </a:moveTo>
                  <a:lnTo>
                    <a:pt x="8" y="19"/>
                  </a:lnTo>
                  <a:lnTo>
                    <a:pt x="0" y="19"/>
                  </a:lnTo>
                  <a:lnTo>
                    <a:pt x="0" y="68"/>
                  </a:lnTo>
                  <a:lnTo>
                    <a:pt x="8" y="68"/>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1" name="Freeform 901">
              <a:extLst>
                <a:ext uri="{FF2B5EF4-FFF2-40B4-BE49-F238E27FC236}">
                  <a16:creationId xmlns:a16="http://schemas.microsoft.com/office/drawing/2014/main" id="{E1987E59-6B75-05F9-99DC-A452A23DB0A6}"/>
                </a:ext>
              </a:extLst>
            </p:cNvPr>
            <p:cNvSpPr>
              <a:spLocks noEditPoints="1"/>
            </p:cNvSpPr>
            <p:nvPr/>
          </p:nvSpPr>
          <p:spPr bwMode="auto">
            <a:xfrm>
              <a:off x="5220" y="2809"/>
              <a:ext cx="23" cy="26"/>
            </a:xfrm>
            <a:custGeom>
              <a:avLst/>
              <a:gdLst>
                <a:gd name="T0" fmla="*/ 46 w 46"/>
                <a:gd name="T1" fmla="*/ 51 h 51"/>
                <a:gd name="T2" fmla="*/ 44 w 46"/>
                <a:gd name="T3" fmla="*/ 44 h 51"/>
                <a:gd name="T4" fmla="*/ 44 w 46"/>
                <a:gd name="T5" fmla="*/ 31 h 51"/>
                <a:gd name="T6" fmla="*/ 44 w 46"/>
                <a:gd name="T7" fmla="*/ 19 h 51"/>
                <a:gd name="T8" fmla="*/ 42 w 46"/>
                <a:gd name="T9" fmla="*/ 10 h 51"/>
                <a:gd name="T10" fmla="*/ 41 w 46"/>
                <a:gd name="T11" fmla="*/ 5 h 51"/>
                <a:gd name="T12" fmla="*/ 34 w 46"/>
                <a:gd name="T13" fmla="*/ 2 h 51"/>
                <a:gd name="T14" fmla="*/ 23 w 46"/>
                <a:gd name="T15" fmla="*/ 0 h 51"/>
                <a:gd name="T16" fmla="*/ 13 w 46"/>
                <a:gd name="T17" fmla="*/ 2 h 51"/>
                <a:gd name="T18" fmla="*/ 5 w 46"/>
                <a:gd name="T19" fmla="*/ 7 h 51"/>
                <a:gd name="T20" fmla="*/ 3 w 46"/>
                <a:gd name="T21" fmla="*/ 10 h 51"/>
                <a:gd name="T22" fmla="*/ 10 w 46"/>
                <a:gd name="T23" fmla="*/ 17 h 51"/>
                <a:gd name="T24" fmla="*/ 12 w 46"/>
                <a:gd name="T25" fmla="*/ 12 h 51"/>
                <a:gd name="T26" fmla="*/ 13 w 46"/>
                <a:gd name="T27" fmla="*/ 8 h 51"/>
                <a:gd name="T28" fmla="*/ 23 w 46"/>
                <a:gd name="T29" fmla="*/ 7 h 51"/>
                <a:gd name="T30" fmla="*/ 29 w 46"/>
                <a:gd name="T31" fmla="*/ 8 h 51"/>
                <a:gd name="T32" fmla="*/ 32 w 46"/>
                <a:gd name="T33" fmla="*/ 10 h 51"/>
                <a:gd name="T34" fmla="*/ 35 w 46"/>
                <a:gd name="T35" fmla="*/ 17 h 51"/>
                <a:gd name="T36" fmla="*/ 35 w 46"/>
                <a:gd name="T37" fmla="*/ 19 h 51"/>
                <a:gd name="T38" fmla="*/ 20 w 46"/>
                <a:gd name="T39" fmla="*/ 22 h 51"/>
                <a:gd name="T40" fmla="*/ 12 w 46"/>
                <a:gd name="T41" fmla="*/ 24 h 51"/>
                <a:gd name="T42" fmla="*/ 6 w 46"/>
                <a:gd name="T43" fmla="*/ 26 h 51"/>
                <a:gd name="T44" fmla="*/ 1 w 46"/>
                <a:gd name="T45" fmla="*/ 31 h 51"/>
                <a:gd name="T46" fmla="*/ 0 w 46"/>
                <a:gd name="T47" fmla="*/ 37 h 51"/>
                <a:gd name="T48" fmla="*/ 1 w 46"/>
                <a:gd name="T49" fmla="*/ 43 h 51"/>
                <a:gd name="T50" fmla="*/ 5 w 46"/>
                <a:gd name="T51" fmla="*/ 48 h 51"/>
                <a:gd name="T52" fmla="*/ 17 w 46"/>
                <a:gd name="T53" fmla="*/ 51 h 51"/>
                <a:gd name="T54" fmla="*/ 27 w 46"/>
                <a:gd name="T55" fmla="*/ 49 h 51"/>
                <a:gd name="T56" fmla="*/ 35 w 46"/>
                <a:gd name="T57" fmla="*/ 44 h 51"/>
                <a:gd name="T58" fmla="*/ 37 w 46"/>
                <a:gd name="T59" fmla="*/ 51 h 51"/>
                <a:gd name="T60" fmla="*/ 37 w 46"/>
                <a:gd name="T61" fmla="*/ 51 h 51"/>
                <a:gd name="T62" fmla="*/ 35 w 46"/>
                <a:gd name="T63" fmla="*/ 29 h 51"/>
                <a:gd name="T64" fmla="*/ 34 w 46"/>
                <a:gd name="T65" fmla="*/ 37 h 51"/>
                <a:gd name="T66" fmla="*/ 29 w 46"/>
                <a:gd name="T67" fmla="*/ 43 h 51"/>
                <a:gd name="T68" fmla="*/ 23 w 46"/>
                <a:gd name="T69" fmla="*/ 44 h 51"/>
                <a:gd name="T70" fmla="*/ 18 w 46"/>
                <a:gd name="T71" fmla="*/ 46 h 51"/>
                <a:gd name="T72" fmla="*/ 12 w 46"/>
                <a:gd name="T73" fmla="*/ 43 h 51"/>
                <a:gd name="T74" fmla="*/ 10 w 46"/>
                <a:gd name="T75" fmla="*/ 41 h 51"/>
                <a:gd name="T76" fmla="*/ 10 w 46"/>
                <a:gd name="T77" fmla="*/ 37 h 51"/>
                <a:gd name="T78" fmla="*/ 10 w 46"/>
                <a:gd name="T79" fmla="*/ 34 h 51"/>
                <a:gd name="T80" fmla="*/ 13 w 46"/>
                <a:gd name="T81" fmla="*/ 31 h 51"/>
                <a:gd name="T82" fmla="*/ 22 w 46"/>
                <a:gd name="T83" fmla="*/ 29 h 51"/>
                <a:gd name="T84" fmla="*/ 35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7" y="51"/>
                  </a:moveTo>
                  <a:lnTo>
                    <a:pt x="46" y="51"/>
                  </a:lnTo>
                  <a:lnTo>
                    <a:pt x="46" y="51"/>
                  </a:lnTo>
                  <a:lnTo>
                    <a:pt x="44" y="44"/>
                  </a:lnTo>
                  <a:lnTo>
                    <a:pt x="44" y="44"/>
                  </a:lnTo>
                  <a:lnTo>
                    <a:pt x="44" y="31"/>
                  </a:lnTo>
                  <a:lnTo>
                    <a:pt x="44" y="19"/>
                  </a:lnTo>
                  <a:lnTo>
                    <a:pt x="44" y="19"/>
                  </a:lnTo>
                  <a:lnTo>
                    <a:pt x="42" y="10"/>
                  </a:lnTo>
                  <a:lnTo>
                    <a:pt x="42" y="10"/>
                  </a:lnTo>
                  <a:lnTo>
                    <a:pt x="41" y="5"/>
                  </a:lnTo>
                  <a:lnTo>
                    <a:pt x="41" y="5"/>
                  </a:lnTo>
                  <a:lnTo>
                    <a:pt x="34" y="2"/>
                  </a:lnTo>
                  <a:lnTo>
                    <a:pt x="34" y="2"/>
                  </a:lnTo>
                  <a:lnTo>
                    <a:pt x="23" y="0"/>
                  </a:lnTo>
                  <a:lnTo>
                    <a:pt x="23" y="0"/>
                  </a:lnTo>
                  <a:lnTo>
                    <a:pt x="13" y="2"/>
                  </a:lnTo>
                  <a:lnTo>
                    <a:pt x="13" y="2"/>
                  </a:lnTo>
                  <a:lnTo>
                    <a:pt x="8" y="3"/>
                  </a:lnTo>
                  <a:lnTo>
                    <a:pt x="5" y="7"/>
                  </a:lnTo>
                  <a:lnTo>
                    <a:pt x="5" y="7"/>
                  </a:lnTo>
                  <a:lnTo>
                    <a:pt x="3" y="10"/>
                  </a:lnTo>
                  <a:lnTo>
                    <a:pt x="1" y="15"/>
                  </a:lnTo>
                  <a:lnTo>
                    <a:pt x="10" y="17"/>
                  </a:lnTo>
                  <a:lnTo>
                    <a:pt x="10" y="17"/>
                  </a:lnTo>
                  <a:lnTo>
                    <a:pt x="12" y="12"/>
                  </a:lnTo>
                  <a:lnTo>
                    <a:pt x="13" y="8"/>
                  </a:lnTo>
                  <a:lnTo>
                    <a:pt x="13" y="8"/>
                  </a:lnTo>
                  <a:lnTo>
                    <a:pt x="18" y="7"/>
                  </a:lnTo>
                  <a:lnTo>
                    <a:pt x="23" y="7"/>
                  </a:lnTo>
                  <a:lnTo>
                    <a:pt x="23" y="7"/>
                  </a:lnTo>
                  <a:lnTo>
                    <a:pt x="29" y="8"/>
                  </a:lnTo>
                  <a:lnTo>
                    <a:pt x="32" y="10"/>
                  </a:lnTo>
                  <a:lnTo>
                    <a:pt x="32" y="10"/>
                  </a:lnTo>
                  <a:lnTo>
                    <a:pt x="34" y="12"/>
                  </a:lnTo>
                  <a:lnTo>
                    <a:pt x="35" y="17"/>
                  </a:lnTo>
                  <a:lnTo>
                    <a:pt x="35" y="17"/>
                  </a:lnTo>
                  <a:lnTo>
                    <a:pt x="35" y="19"/>
                  </a:lnTo>
                  <a:lnTo>
                    <a:pt x="35" y="19"/>
                  </a:lnTo>
                  <a:lnTo>
                    <a:pt x="20" y="22"/>
                  </a:lnTo>
                  <a:lnTo>
                    <a:pt x="20" y="22"/>
                  </a:lnTo>
                  <a:lnTo>
                    <a:pt x="12" y="24"/>
                  </a:lnTo>
                  <a:lnTo>
                    <a:pt x="12" y="24"/>
                  </a:lnTo>
                  <a:lnTo>
                    <a:pt x="6" y="26"/>
                  </a:lnTo>
                  <a:lnTo>
                    <a:pt x="6" y="26"/>
                  </a:lnTo>
                  <a:lnTo>
                    <a:pt x="1" y="31"/>
                  </a:lnTo>
                  <a:lnTo>
                    <a:pt x="1" y="31"/>
                  </a:lnTo>
                  <a:lnTo>
                    <a:pt x="0" y="37"/>
                  </a:lnTo>
                  <a:lnTo>
                    <a:pt x="0" y="37"/>
                  </a:lnTo>
                  <a:lnTo>
                    <a:pt x="1" y="43"/>
                  </a:lnTo>
                  <a:lnTo>
                    <a:pt x="5" y="48"/>
                  </a:lnTo>
                  <a:lnTo>
                    <a:pt x="5" y="48"/>
                  </a:lnTo>
                  <a:lnTo>
                    <a:pt x="10" y="51"/>
                  </a:lnTo>
                  <a:lnTo>
                    <a:pt x="17" y="51"/>
                  </a:lnTo>
                  <a:lnTo>
                    <a:pt x="17" y="51"/>
                  </a:lnTo>
                  <a:lnTo>
                    <a:pt x="27" y="49"/>
                  </a:lnTo>
                  <a:lnTo>
                    <a:pt x="27" y="49"/>
                  </a:lnTo>
                  <a:lnTo>
                    <a:pt x="35" y="44"/>
                  </a:lnTo>
                  <a:lnTo>
                    <a:pt x="35" y="44"/>
                  </a:lnTo>
                  <a:lnTo>
                    <a:pt x="37" y="51"/>
                  </a:lnTo>
                  <a:lnTo>
                    <a:pt x="37" y="51"/>
                  </a:lnTo>
                  <a:lnTo>
                    <a:pt x="37" y="51"/>
                  </a:lnTo>
                  <a:close/>
                  <a:moveTo>
                    <a:pt x="35" y="29"/>
                  </a:moveTo>
                  <a:lnTo>
                    <a:pt x="35" y="29"/>
                  </a:lnTo>
                  <a:lnTo>
                    <a:pt x="34" y="37"/>
                  </a:lnTo>
                  <a:lnTo>
                    <a:pt x="34" y="37"/>
                  </a:lnTo>
                  <a:lnTo>
                    <a:pt x="30" y="41"/>
                  </a:lnTo>
                  <a:lnTo>
                    <a:pt x="29" y="43"/>
                  </a:lnTo>
                  <a:lnTo>
                    <a:pt x="29" y="43"/>
                  </a:lnTo>
                  <a:lnTo>
                    <a:pt x="23" y="44"/>
                  </a:lnTo>
                  <a:lnTo>
                    <a:pt x="18" y="46"/>
                  </a:lnTo>
                  <a:lnTo>
                    <a:pt x="18" y="46"/>
                  </a:lnTo>
                  <a:lnTo>
                    <a:pt x="15" y="44"/>
                  </a:lnTo>
                  <a:lnTo>
                    <a:pt x="12" y="43"/>
                  </a:lnTo>
                  <a:lnTo>
                    <a:pt x="12" y="43"/>
                  </a:lnTo>
                  <a:lnTo>
                    <a:pt x="10" y="41"/>
                  </a:lnTo>
                  <a:lnTo>
                    <a:pt x="10" y="37"/>
                  </a:lnTo>
                  <a:lnTo>
                    <a:pt x="10" y="37"/>
                  </a:lnTo>
                  <a:lnTo>
                    <a:pt x="10" y="34"/>
                  </a:lnTo>
                  <a:lnTo>
                    <a:pt x="10" y="34"/>
                  </a:lnTo>
                  <a:lnTo>
                    <a:pt x="13" y="31"/>
                  </a:lnTo>
                  <a:lnTo>
                    <a:pt x="13" y="31"/>
                  </a:lnTo>
                  <a:lnTo>
                    <a:pt x="22" y="29"/>
                  </a:lnTo>
                  <a:lnTo>
                    <a:pt x="22" y="29"/>
                  </a:lnTo>
                  <a:lnTo>
                    <a:pt x="35" y="26"/>
                  </a:lnTo>
                  <a:lnTo>
                    <a:pt x="35" y="29"/>
                  </a:lnTo>
                  <a:lnTo>
                    <a:pt x="3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2" name="Freeform 902">
              <a:extLst>
                <a:ext uri="{FF2B5EF4-FFF2-40B4-BE49-F238E27FC236}">
                  <a16:creationId xmlns:a16="http://schemas.microsoft.com/office/drawing/2014/main" id="{882546E4-56C8-15FA-1FC8-C53124A437EE}"/>
                </a:ext>
              </a:extLst>
            </p:cNvPr>
            <p:cNvSpPr>
              <a:spLocks/>
            </p:cNvSpPr>
            <p:nvPr/>
          </p:nvSpPr>
          <p:spPr bwMode="auto">
            <a:xfrm>
              <a:off x="5248" y="2809"/>
              <a:ext cx="21" cy="26"/>
            </a:xfrm>
            <a:custGeom>
              <a:avLst/>
              <a:gdLst>
                <a:gd name="T0" fmla="*/ 8 w 41"/>
                <a:gd name="T1" fmla="*/ 51 h 51"/>
                <a:gd name="T2" fmla="*/ 8 w 41"/>
                <a:gd name="T3" fmla="*/ 24 h 51"/>
                <a:gd name="T4" fmla="*/ 8 w 41"/>
                <a:gd name="T5" fmla="*/ 24 h 51"/>
                <a:gd name="T6" fmla="*/ 10 w 41"/>
                <a:gd name="T7" fmla="*/ 15 h 51"/>
                <a:gd name="T8" fmla="*/ 12 w 41"/>
                <a:gd name="T9" fmla="*/ 10 h 51"/>
                <a:gd name="T10" fmla="*/ 12 w 41"/>
                <a:gd name="T11" fmla="*/ 10 h 51"/>
                <a:gd name="T12" fmla="*/ 17 w 41"/>
                <a:gd name="T13" fmla="*/ 8 h 51"/>
                <a:gd name="T14" fmla="*/ 22 w 41"/>
                <a:gd name="T15" fmla="*/ 7 h 51"/>
                <a:gd name="T16" fmla="*/ 22 w 41"/>
                <a:gd name="T17" fmla="*/ 7 h 51"/>
                <a:gd name="T18" fmla="*/ 27 w 41"/>
                <a:gd name="T19" fmla="*/ 8 h 51"/>
                <a:gd name="T20" fmla="*/ 27 w 41"/>
                <a:gd name="T21" fmla="*/ 8 h 51"/>
                <a:gd name="T22" fmla="*/ 31 w 41"/>
                <a:gd name="T23" fmla="*/ 14 h 51"/>
                <a:gd name="T24" fmla="*/ 31 w 41"/>
                <a:gd name="T25" fmla="*/ 14 h 51"/>
                <a:gd name="T26" fmla="*/ 32 w 41"/>
                <a:gd name="T27" fmla="*/ 20 h 51"/>
                <a:gd name="T28" fmla="*/ 32 w 41"/>
                <a:gd name="T29" fmla="*/ 51 h 51"/>
                <a:gd name="T30" fmla="*/ 41 w 41"/>
                <a:gd name="T31" fmla="*/ 51 h 51"/>
                <a:gd name="T32" fmla="*/ 41 w 41"/>
                <a:gd name="T33" fmla="*/ 20 h 51"/>
                <a:gd name="T34" fmla="*/ 41 w 41"/>
                <a:gd name="T35" fmla="*/ 20 h 51"/>
                <a:gd name="T36" fmla="*/ 39 w 41"/>
                <a:gd name="T37" fmla="*/ 12 h 51"/>
                <a:gd name="T38" fmla="*/ 39 w 41"/>
                <a:gd name="T39" fmla="*/ 12 h 51"/>
                <a:gd name="T40" fmla="*/ 37 w 41"/>
                <a:gd name="T41" fmla="*/ 5 h 51"/>
                <a:gd name="T42" fmla="*/ 37 w 41"/>
                <a:gd name="T43" fmla="*/ 5 h 51"/>
                <a:gd name="T44" fmla="*/ 32 w 41"/>
                <a:gd name="T45" fmla="*/ 2 h 51"/>
                <a:gd name="T46" fmla="*/ 32 w 41"/>
                <a:gd name="T47" fmla="*/ 2 h 51"/>
                <a:gd name="T48" fmla="*/ 24 w 41"/>
                <a:gd name="T49" fmla="*/ 0 h 51"/>
                <a:gd name="T50" fmla="*/ 24 w 41"/>
                <a:gd name="T51" fmla="*/ 0 h 51"/>
                <a:gd name="T52" fmla="*/ 19 w 41"/>
                <a:gd name="T53" fmla="*/ 0 h 51"/>
                <a:gd name="T54" fmla="*/ 13 w 41"/>
                <a:gd name="T55" fmla="*/ 2 h 51"/>
                <a:gd name="T56" fmla="*/ 10 w 41"/>
                <a:gd name="T57" fmla="*/ 5 h 51"/>
                <a:gd name="T58" fmla="*/ 8 w 41"/>
                <a:gd name="T59" fmla="*/ 8 h 51"/>
                <a:gd name="T60" fmla="*/ 8 w 41"/>
                <a:gd name="T61" fmla="*/ 2 h 51"/>
                <a:gd name="T62" fmla="*/ 0 w 41"/>
                <a:gd name="T63" fmla="*/ 2 h 51"/>
                <a:gd name="T64" fmla="*/ 0 w 41"/>
                <a:gd name="T65" fmla="*/ 51 h 51"/>
                <a:gd name="T66" fmla="*/ 8 w 41"/>
                <a:gd name="T67" fmla="*/ 51 h 51"/>
                <a:gd name="T68" fmla="*/ 8 w 41"/>
                <a:gd name="T6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51">
                  <a:moveTo>
                    <a:pt x="8" y="51"/>
                  </a:moveTo>
                  <a:lnTo>
                    <a:pt x="8" y="24"/>
                  </a:lnTo>
                  <a:lnTo>
                    <a:pt x="8" y="24"/>
                  </a:lnTo>
                  <a:lnTo>
                    <a:pt x="10" y="15"/>
                  </a:lnTo>
                  <a:lnTo>
                    <a:pt x="12" y="10"/>
                  </a:lnTo>
                  <a:lnTo>
                    <a:pt x="12" y="10"/>
                  </a:lnTo>
                  <a:lnTo>
                    <a:pt x="17" y="8"/>
                  </a:lnTo>
                  <a:lnTo>
                    <a:pt x="22" y="7"/>
                  </a:lnTo>
                  <a:lnTo>
                    <a:pt x="22" y="7"/>
                  </a:lnTo>
                  <a:lnTo>
                    <a:pt x="27" y="8"/>
                  </a:lnTo>
                  <a:lnTo>
                    <a:pt x="27" y="8"/>
                  </a:lnTo>
                  <a:lnTo>
                    <a:pt x="31" y="14"/>
                  </a:lnTo>
                  <a:lnTo>
                    <a:pt x="31" y="14"/>
                  </a:lnTo>
                  <a:lnTo>
                    <a:pt x="32" y="20"/>
                  </a:lnTo>
                  <a:lnTo>
                    <a:pt x="32" y="51"/>
                  </a:lnTo>
                  <a:lnTo>
                    <a:pt x="41" y="51"/>
                  </a:lnTo>
                  <a:lnTo>
                    <a:pt x="41" y="20"/>
                  </a:lnTo>
                  <a:lnTo>
                    <a:pt x="41" y="20"/>
                  </a:lnTo>
                  <a:lnTo>
                    <a:pt x="39" y="12"/>
                  </a:lnTo>
                  <a:lnTo>
                    <a:pt x="39" y="12"/>
                  </a:lnTo>
                  <a:lnTo>
                    <a:pt x="37" y="5"/>
                  </a:lnTo>
                  <a:lnTo>
                    <a:pt x="37" y="5"/>
                  </a:lnTo>
                  <a:lnTo>
                    <a:pt x="32" y="2"/>
                  </a:lnTo>
                  <a:lnTo>
                    <a:pt x="32" y="2"/>
                  </a:lnTo>
                  <a:lnTo>
                    <a:pt x="24" y="0"/>
                  </a:lnTo>
                  <a:lnTo>
                    <a:pt x="24" y="0"/>
                  </a:lnTo>
                  <a:lnTo>
                    <a:pt x="19" y="0"/>
                  </a:lnTo>
                  <a:lnTo>
                    <a:pt x="13" y="2"/>
                  </a:lnTo>
                  <a:lnTo>
                    <a:pt x="10" y="5"/>
                  </a:lnTo>
                  <a:lnTo>
                    <a:pt x="8" y="8"/>
                  </a:lnTo>
                  <a:lnTo>
                    <a:pt x="8" y="2"/>
                  </a:lnTo>
                  <a:lnTo>
                    <a:pt x="0" y="2"/>
                  </a:lnTo>
                  <a:lnTo>
                    <a:pt x="0" y="51"/>
                  </a:lnTo>
                  <a:lnTo>
                    <a:pt x="8" y="51"/>
                  </a:lnTo>
                  <a:lnTo>
                    <a:pt x="8"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3" name="Freeform 903">
              <a:extLst>
                <a:ext uri="{FF2B5EF4-FFF2-40B4-BE49-F238E27FC236}">
                  <a16:creationId xmlns:a16="http://schemas.microsoft.com/office/drawing/2014/main" id="{45CEDA7B-8FFD-EB86-17C3-7A0EF3D5BC0A}"/>
                </a:ext>
              </a:extLst>
            </p:cNvPr>
            <p:cNvSpPr>
              <a:spLocks/>
            </p:cNvSpPr>
            <p:nvPr/>
          </p:nvSpPr>
          <p:spPr bwMode="auto">
            <a:xfrm>
              <a:off x="5288" y="2800"/>
              <a:ext cx="12" cy="45"/>
            </a:xfrm>
            <a:custGeom>
              <a:avLst/>
              <a:gdLst>
                <a:gd name="T0" fmla="*/ 22 w 22"/>
                <a:gd name="T1" fmla="*/ 91 h 91"/>
                <a:gd name="T2" fmla="*/ 22 w 22"/>
                <a:gd name="T3" fmla="*/ 91 h 91"/>
                <a:gd name="T4" fmla="*/ 15 w 22"/>
                <a:gd name="T5" fmla="*/ 79 h 91"/>
                <a:gd name="T6" fmla="*/ 12 w 22"/>
                <a:gd name="T7" fmla="*/ 67 h 91"/>
                <a:gd name="T8" fmla="*/ 8 w 22"/>
                <a:gd name="T9" fmla="*/ 56 h 91"/>
                <a:gd name="T10" fmla="*/ 8 w 22"/>
                <a:gd name="T11" fmla="*/ 45 h 91"/>
                <a:gd name="T12" fmla="*/ 8 w 22"/>
                <a:gd name="T13" fmla="*/ 45 h 91"/>
                <a:gd name="T14" fmla="*/ 10 w 22"/>
                <a:gd name="T15" fmla="*/ 27 h 91"/>
                <a:gd name="T16" fmla="*/ 10 w 22"/>
                <a:gd name="T17" fmla="*/ 27 h 91"/>
                <a:gd name="T18" fmla="*/ 14 w 22"/>
                <a:gd name="T19" fmla="*/ 14 h 91"/>
                <a:gd name="T20" fmla="*/ 14 w 22"/>
                <a:gd name="T21" fmla="*/ 14 h 91"/>
                <a:gd name="T22" fmla="*/ 22 w 22"/>
                <a:gd name="T23" fmla="*/ 0 h 91"/>
                <a:gd name="T24" fmla="*/ 15 w 22"/>
                <a:gd name="T25" fmla="*/ 0 h 91"/>
                <a:gd name="T26" fmla="*/ 15 w 22"/>
                <a:gd name="T27" fmla="*/ 0 h 91"/>
                <a:gd name="T28" fmla="*/ 8 w 22"/>
                <a:gd name="T29" fmla="*/ 12 h 91"/>
                <a:gd name="T30" fmla="*/ 3 w 22"/>
                <a:gd name="T31" fmla="*/ 24 h 91"/>
                <a:gd name="T32" fmla="*/ 3 w 22"/>
                <a:gd name="T33" fmla="*/ 24 h 91"/>
                <a:gd name="T34" fmla="*/ 0 w 22"/>
                <a:gd name="T35" fmla="*/ 34 h 91"/>
                <a:gd name="T36" fmla="*/ 0 w 22"/>
                <a:gd name="T37" fmla="*/ 45 h 91"/>
                <a:gd name="T38" fmla="*/ 0 w 22"/>
                <a:gd name="T39" fmla="*/ 45 h 91"/>
                <a:gd name="T40" fmla="*/ 0 w 22"/>
                <a:gd name="T41" fmla="*/ 56 h 91"/>
                <a:gd name="T42" fmla="*/ 3 w 22"/>
                <a:gd name="T43" fmla="*/ 68 h 91"/>
                <a:gd name="T44" fmla="*/ 3 w 22"/>
                <a:gd name="T45" fmla="*/ 68 h 91"/>
                <a:gd name="T46" fmla="*/ 10 w 22"/>
                <a:gd name="T47" fmla="*/ 80 h 91"/>
                <a:gd name="T48" fmla="*/ 15 w 22"/>
                <a:gd name="T49" fmla="*/ 91 h 91"/>
                <a:gd name="T50" fmla="*/ 22 w 22"/>
                <a:gd name="T51" fmla="*/ 91 h 91"/>
                <a:gd name="T52" fmla="*/ 22 w 22"/>
                <a:gd name="T5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91">
                  <a:moveTo>
                    <a:pt x="22" y="91"/>
                  </a:moveTo>
                  <a:lnTo>
                    <a:pt x="22" y="91"/>
                  </a:lnTo>
                  <a:lnTo>
                    <a:pt x="15" y="79"/>
                  </a:lnTo>
                  <a:lnTo>
                    <a:pt x="12" y="67"/>
                  </a:lnTo>
                  <a:lnTo>
                    <a:pt x="8" y="56"/>
                  </a:lnTo>
                  <a:lnTo>
                    <a:pt x="8" y="45"/>
                  </a:lnTo>
                  <a:lnTo>
                    <a:pt x="8" y="45"/>
                  </a:lnTo>
                  <a:lnTo>
                    <a:pt x="10" y="27"/>
                  </a:lnTo>
                  <a:lnTo>
                    <a:pt x="10" y="27"/>
                  </a:lnTo>
                  <a:lnTo>
                    <a:pt x="14" y="14"/>
                  </a:lnTo>
                  <a:lnTo>
                    <a:pt x="14" y="14"/>
                  </a:lnTo>
                  <a:lnTo>
                    <a:pt x="22" y="0"/>
                  </a:lnTo>
                  <a:lnTo>
                    <a:pt x="15" y="0"/>
                  </a:lnTo>
                  <a:lnTo>
                    <a:pt x="15" y="0"/>
                  </a:lnTo>
                  <a:lnTo>
                    <a:pt x="8" y="12"/>
                  </a:lnTo>
                  <a:lnTo>
                    <a:pt x="3" y="24"/>
                  </a:lnTo>
                  <a:lnTo>
                    <a:pt x="3" y="24"/>
                  </a:lnTo>
                  <a:lnTo>
                    <a:pt x="0" y="34"/>
                  </a:lnTo>
                  <a:lnTo>
                    <a:pt x="0" y="45"/>
                  </a:lnTo>
                  <a:lnTo>
                    <a:pt x="0" y="45"/>
                  </a:lnTo>
                  <a:lnTo>
                    <a:pt x="0" y="56"/>
                  </a:lnTo>
                  <a:lnTo>
                    <a:pt x="3" y="68"/>
                  </a:lnTo>
                  <a:lnTo>
                    <a:pt x="3" y="68"/>
                  </a:lnTo>
                  <a:lnTo>
                    <a:pt x="10" y="80"/>
                  </a:lnTo>
                  <a:lnTo>
                    <a:pt x="15" y="91"/>
                  </a:lnTo>
                  <a:lnTo>
                    <a:pt x="22" y="91"/>
                  </a:lnTo>
                  <a:lnTo>
                    <a:pt x="2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4" name="Freeform 904">
              <a:extLst>
                <a:ext uri="{FF2B5EF4-FFF2-40B4-BE49-F238E27FC236}">
                  <a16:creationId xmlns:a16="http://schemas.microsoft.com/office/drawing/2014/main" id="{7CE9E58A-6B11-7075-BB3C-7E22D6A963B0}"/>
                </a:ext>
              </a:extLst>
            </p:cNvPr>
            <p:cNvSpPr>
              <a:spLocks/>
            </p:cNvSpPr>
            <p:nvPr/>
          </p:nvSpPr>
          <p:spPr bwMode="auto">
            <a:xfrm>
              <a:off x="5303" y="2801"/>
              <a:ext cx="23" cy="34"/>
            </a:xfrm>
            <a:custGeom>
              <a:avLst/>
              <a:gdLst>
                <a:gd name="T0" fmla="*/ 7 w 46"/>
                <a:gd name="T1" fmla="*/ 63 h 68"/>
                <a:gd name="T2" fmla="*/ 7 w 46"/>
                <a:gd name="T3" fmla="*/ 63 h 68"/>
                <a:gd name="T4" fmla="*/ 14 w 46"/>
                <a:gd name="T5" fmla="*/ 68 h 68"/>
                <a:gd name="T6" fmla="*/ 22 w 46"/>
                <a:gd name="T7" fmla="*/ 68 h 68"/>
                <a:gd name="T8" fmla="*/ 22 w 46"/>
                <a:gd name="T9" fmla="*/ 68 h 68"/>
                <a:gd name="T10" fmla="*/ 27 w 46"/>
                <a:gd name="T11" fmla="*/ 68 h 68"/>
                <a:gd name="T12" fmla="*/ 32 w 46"/>
                <a:gd name="T13" fmla="*/ 66 h 68"/>
                <a:gd name="T14" fmla="*/ 36 w 46"/>
                <a:gd name="T15" fmla="*/ 65 h 68"/>
                <a:gd name="T16" fmla="*/ 41 w 46"/>
                <a:gd name="T17" fmla="*/ 61 h 68"/>
                <a:gd name="T18" fmla="*/ 41 w 46"/>
                <a:gd name="T19" fmla="*/ 61 h 68"/>
                <a:gd name="T20" fmla="*/ 44 w 46"/>
                <a:gd name="T21" fmla="*/ 53 h 68"/>
                <a:gd name="T22" fmla="*/ 46 w 46"/>
                <a:gd name="T23" fmla="*/ 44 h 68"/>
                <a:gd name="T24" fmla="*/ 46 w 46"/>
                <a:gd name="T25" fmla="*/ 44 h 68"/>
                <a:gd name="T26" fmla="*/ 44 w 46"/>
                <a:gd name="T27" fmla="*/ 36 h 68"/>
                <a:gd name="T28" fmla="*/ 39 w 46"/>
                <a:gd name="T29" fmla="*/ 29 h 68"/>
                <a:gd name="T30" fmla="*/ 39 w 46"/>
                <a:gd name="T31" fmla="*/ 29 h 68"/>
                <a:gd name="T32" fmla="*/ 32 w 46"/>
                <a:gd name="T33" fmla="*/ 24 h 68"/>
                <a:gd name="T34" fmla="*/ 24 w 46"/>
                <a:gd name="T35" fmla="*/ 22 h 68"/>
                <a:gd name="T36" fmla="*/ 24 w 46"/>
                <a:gd name="T37" fmla="*/ 22 h 68"/>
                <a:gd name="T38" fmla="*/ 17 w 46"/>
                <a:gd name="T39" fmla="*/ 24 h 68"/>
                <a:gd name="T40" fmla="*/ 12 w 46"/>
                <a:gd name="T41" fmla="*/ 27 h 68"/>
                <a:gd name="T42" fmla="*/ 15 w 46"/>
                <a:gd name="T43" fmla="*/ 8 h 68"/>
                <a:gd name="T44" fmla="*/ 42 w 46"/>
                <a:gd name="T45" fmla="*/ 8 h 68"/>
                <a:gd name="T46" fmla="*/ 42 w 46"/>
                <a:gd name="T47" fmla="*/ 0 h 68"/>
                <a:gd name="T48" fmla="*/ 8 w 46"/>
                <a:gd name="T49" fmla="*/ 0 h 68"/>
                <a:gd name="T50" fmla="*/ 2 w 46"/>
                <a:gd name="T51" fmla="*/ 36 h 68"/>
                <a:gd name="T52" fmla="*/ 10 w 46"/>
                <a:gd name="T53" fmla="*/ 36 h 68"/>
                <a:gd name="T54" fmla="*/ 10 w 46"/>
                <a:gd name="T55" fmla="*/ 36 h 68"/>
                <a:gd name="T56" fmla="*/ 15 w 46"/>
                <a:gd name="T57" fmla="*/ 32 h 68"/>
                <a:gd name="T58" fmla="*/ 15 w 46"/>
                <a:gd name="T59" fmla="*/ 32 h 68"/>
                <a:gd name="T60" fmla="*/ 22 w 46"/>
                <a:gd name="T61" fmla="*/ 29 h 68"/>
                <a:gd name="T62" fmla="*/ 22 w 46"/>
                <a:gd name="T63" fmla="*/ 29 h 68"/>
                <a:gd name="T64" fmla="*/ 27 w 46"/>
                <a:gd name="T65" fmla="*/ 31 h 68"/>
                <a:gd name="T66" fmla="*/ 32 w 46"/>
                <a:gd name="T67" fmla="*/ 34 h 68"/>
                <a:gd name="T68" fmla="*/ 32 w 46"/>
                <a:gd name="T69" fmla="*/ 34 h 68"/>
                <a:gd name="T70" fmla="*/ 36 w 46"/>
                <a:gd name="T71" fmla="*/ 39 h 68"/>
                <a:gd name="T72" fmla="*/ 36 w 46"/>
                <a:gd name="T73" fmla="*/ 46 h 68"/>
                <a:gd name="T74" fmla="*/ 36 w 46"/>
                <a:gd name="T75" fmla="*/ 46 h 68"/>
                <a:gd name="T76" fmla="*/ 36 w 46"/>
                <a:gd name="T77" fmla="*/ 53 h 68"/>
                <a:gd name="T78" fmla="*/ 32 w 46"/>
                <a:gd name="T79" fmla="*/ 58 h 68"/>
                <a:gd name="T80" fmla="*/ 32 w 46"/>
                <a:gd name="T81" fmla="*/ 58 h 68"/>
                <a:gd name="T82" fmla="*/ 27 w 46"/>
                <a:gd name="T83" fmla="*/ 61 h 68"/>
                <a:gd name="T84" fmla="*/ 22 w 46"/>
                <a:gd name="T85" fmla="*/ 61 h 68"/>
                <a:gd name="T86" fmla="*/ 22 w 46"/>
                <a:gd name="T87" fmla="*/ 61 h 68"/>
                <a:gd name="T88" fmla="*/ 17 w 46"/>
                <a:gd name="T89" fmla="*/ 61 h 68"/>
                <a:gd name="T90" fmla="*/ 14 w 46"/>
                <a:gd name="T91" fmla="*/ 58 h 68"/>
                <a:gd name="T92" fmla="*/ 14 w 46"/>
                <a:gd name="T93" fmla="*/ 58 h 68"/>
                <a:gd name="T94" fmla="*/ 10 w 46"/>
                <a:gd name="T95" fmla="*/ 54 h 68"/>
                <a:gd name="T96" fmla="*/ 8 w 46"/>
                <a:gd name="T97" fmla="*/ 49 h 68"/>
                <a:gd name="T98" fmla="*/ 0 w 46"/>
                <a:gd name="T99" fmla="*/ 49 h 68"/>
                <a:gd name="T100" fmla="*/ 0 w 46"/>
                <a:gd name="T101" fmla="*/ 49 h 68"/>
                <a:gd name="T102" fmla="*/ 2 w 46"/>
                <a:gd name="T103" fmla="*/ 58 h 68"/>
                <a:gd name="T104" fmla="*/ 7 w 46"/>
                <a:gd name="T105" fmla="*/ 63 h 68"/>
                <a:gd name="T106" fmla="*/ 7 w 46"/>
                <a:gd name="T10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8">
                  <a:moveTo>
                    <a:pt x="7" y="63"/>
                  </a:moveTo>
                  <a:lnTo>
                    <a:pt x="7" y="63"/>
                  </a:lnTo>
                  <a:lnTo>
                    <a:pt x="14" y="68"/>
                  </a:lnTo>
                  <a:lnTo>
                    <a:pt x="22" y="68"/>
                  </a:lnTo>
                  <a:lnTo>
                    <a:pt x="22" y="68"/>
                  </a:lnTo>
                  <a:lnTo>
                    <a:pt x="27" y="68"/>
                  </a:lnTo>
                  <a:lnTo>
                    <a:pt x="32" y="66"/>
                  </a:lnTo>
                  <a:lnTo>
                    <a:pt x="36" y="65"/>
                  </a:lnTo>
                  <a:lnTo>
                    <a:pt x="41" y="61"/>
                  </a:lnTo>
                  <a:lnTo>
                    <a:pt x="41" y="61"/>
                  </a:lnTo>
                  <a:lnTo>
                    <a:pt x="44" y="53"/>
                  </a:lnTo>
                  <a:lnTo>
                    <a:pt x="46" y="44"/>
                  </a:lnTo>
                  <a:lnTo>
                    <a:pt x="46" y="44"/>
                  </a:lnTo>
                  <a:lnTo>
                    <a:pt x="44" y="36"/>
                  </a:lnTo>
                  <a:lnTo>
                    <a:pt x="39" y="29"/>
                  </a:lnTo>
                  <a:lnTo>
                    <a:pt x="39" y="29"/>
                  </a:lnTo>
                  <a:lnTo>
                    <a:pt x="32" y="24"/>
                  </a:lnTo>
                  <a:lnTo>
                    <a:pt x="24" y="22"/>
                  </a:lnTo>
                  <a:lnTo>
                    <a:pt x="24" y="22"/>
                  </a:lnTo>
                  <a:lnTo>
                    <a:pt x="17" y="24"/>
                  </a:lnTo>
                  <a:lnTo>
                    <a:pt x="12" y="27"/>
                  </a:lnTo>
                  <a:lnTo>
                    <a:pt x="15" y="8"/>
                  </a:lnTo>
                  <a:lnTo>
                    <a:pt x="42" y="8"/>
                  </a:lnTo>
                  <a:lnTo>
                    <a:pt x="42" y="0"/>
                  </a:lnTo>
                  <a:lnTo>
                    <a:pt x="8" y="0"/>
                  </a:lnTo>
                  <a:lnTo>
                    <a:pt x="2" y="36"/>
                  </a:lnTo>
                  <a:lnTo>
                    <a:pt x="10" y="36"/>
                  </a:lnTo>
                  <a:lnTo>
                    <a:pt x="10" y="36"/>
                  </a:lnTo>
                  <a:lnTo>
                    <a:pt x="15" y="32"/>
                  </a:lnTo>
                  <a:lnTo>
                    <a:pt x="15" y="32"/>
                  </a:lnTo>
                  <a:lnTo>
                    <a:pt x="22" y="29"/>
                  </a:lnTo>
                  <a:lnTo>
                    <a:pt x="22" y="29"/>
                  </a:lnTo>
                  <a:lnTo>
                    <a:pt x="27" y="31"/>
                  </a:lnTo>
                  <a:lnTo>
                    <a:pt x="32" y="34"/>
                  </a:lnTo>
                  <a:lnTo>
                    <a:pt x="32" y="34"/>
                  </a:lnTo>
                  <a:lnTo>
                    <a:pt x="36" y="39"/>
                  </a:lnTo>
                  <a:lnTo>
                    <a:pt x="36" y="46"/>
                  </a:lnTo>
                  <a:lnTo>
                    <a:pt x="36" y="46"/>
                  </a:lnTo>
                  <a:lnTo>
                    <a:pt x="36" y="53"/>
                  </a:lnTo>
                  <a:lnTo>
                    <a:pt x="32" y="58"/>
                  </a:lnTo>
                  <a:lnTo>
                    <a:pt x="32" y="58"/>
                  </a:lnTo>
                  <a:lnTo>
                    <a:pt x="27" y="61"/>
                  </a:lnTo>
                  <a:lnTo>
                    <a:pt x="22" y="61"/>
                  </a:lnTo>
                  <a:lnTo>
                    <a:pt x="22" y="61"/>
                  </a:lnTo>
                  <a:lnTo>
                    <a:pt x="17" y="61"/>
                  </a:lnTo>
                  <a:lnTo>
                    <a:pt x="14" y="58"/>
                  </a:lnTo>
                  <a:lnTo>
                    <a:pt x="14" y="58"/>
                  </a:lnTo>
                  <a:lnTo>
                    <a:pt x="10" y="54"/>
                  </a:lnTo>
                  <a:lnTo>
                    <a:pt x="8" y="49"/>
                  </a:lnTo>
                  <a:lnTo>
                    <a:pt x="0" y="49"/>
                  </a:lnTo>
                  <a:lnTo>
                    <a:pt x="0" y="49"/>
                  </a:lnTo>
                  <a:lnTo>
                    <a:pt x="2" y="58"/>
                  </a:lnTo>
                  <a:lnTo>
                    <a:pt x="7" y="63"/>
                  </a:lnTo>
                  <a:lnTo>
                    <a:pt x="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5" name="Freeform 905">
              <a:extLst>
                <a:ext uri="{FF2B5EF4-FFF2-40B4-BE49-F238E27FC236}">
                  <a16:creationId xmlns:a16="http://schemas.microsoft.com/office/drawing/2014/main" id="{58B8449E-D447-4CD3-2CE0-7122E4512C85}"/>
                </a:ext>
              </a:extLst>
            </p:cNvPr>
            <p:cNvSpPr>
              <a:spLocks/>
            </p:cNvSpPr>
            <p:nvPr/>
          </p:nvSpPr>
          <p:spPr bwMode="auto">
            <a:xfrm>
              <a:off x="5332" y="2830"/>
              <a:ext cx="5" cy="5"/>
            </a:xfrm>
            <a:custGeom>
              <a:avLst/>
              <a:gdLst>
                <a:gd name="T0" fmla="*/ 10 w 10"/>
                <a:gd name="T1" fmla="*/ 10 h 10"/>
                <a:gd name="T2" fmla="*/ 10 w 10"/>
                <a:gd name="T3" fmla="*/ 0 h 10"/>
                <a:gd name="T4" fmla="*/ 0 w 10"/>
                <a:gd name="T5" fmla="*/ 0 h 10"/>
                <a:gd name="T6" fmla="*/ 0 w 10"/>
                <a:gd name="T7" fmla="*/ 10 h 10"/>
                <a:gd name="T8" fmla="*/ 10 w 10"/>
                <a:gd name="T9" fmla="*/ 10 h 10"/>
                <a:gd name="T10" fmla="*/ 10 w 10"/>
                <a:gd name="T11" fmla="*/ 10 h 10"/>
              </a:gdLst>
              <a:ahLst/>
              <a:cxnLst>
                <a:cxn ang="0">
                  <a:pos x="T0" y="T1"/>
                </a:cxn>
                <a:cxn ang="0">
                  <a:pos x="T2" y="T3"/>
                </a:cxn>
                <a:cxn ang="0">
                  <a:pos x="T4" y="T5"/>
                </a:cxn>
                <a:cxn ang="0">
                  <a:pos x="T6" y="T7"/>
                </a:cxn>
                <a:cxn ang="0">
                  <a:pos x="T8" y="T9"/>
                </a:cxn>
                <a:cxn ang="0">
                  <a:pos x="T10" y="T11"/>
                </a:cxn>
              </a:cxnLst>
              <a:rect l="0" t="0" r="r" b="b"/>
              <a:pathLst>
                <a:path w="10" h="10">
                  <a:moveTo>
                    <a:pt x="10" y="10"/>
                  </a:moveTo>
                  <a:lnTo>
                    <a:pt x="10" y="0"/>
                  </a:lnTo>
                  <a:lnTo>
                    <a:pt x="0" y="0"/>
                  </a:lnTo>
                  <a:lnTo>
                    <a:pt x="0" y="10"/>
                  </a:lnTo>
                  <a:lnTo>
                    <a:pt x="10" y="10"/>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6" name="Freeform 906">
              <a:extLst>
                <a:ext uri="{FF2B5EF4-FFF2-40B4-BE49-F238E27FC236}">
                  <a16:creationId xmlns:a16="http://schemas.microsoft.com/office/drawing/2014/main" id="{94FD78B1-935C-9E1D-3F26-309C8FAB52D9}"/>
                </a:ext>
              </a:extLst>
            </p:cNvPr>
            <p:cNvSpPr>
              <a:spLocks noEditPoints="1"/>
            </p:cNvSpPr>
            <p:nvPr/>
          </p:nvSpPr>
          <p:spPr bwMode="auto">
            <a:xfrm>
              <a:off x="5341" y="2801"/>
              <a:ext cx="24" cy="34"/>
            </a:xfrm>
            <a:custGeom>
              <a:avLst/>
              <a:gdLst>
                <a:gd name="T0" fmla="*/ 39 w 47"/>
                <a:gd name="T1" fmla="*/ 68 h 68"/>
                <a:gd name="T2" fmla="*/ 39 w 47"/>
                <a:gd name="T3" fmla="*/ 51 h 68"/>
                <a:gd name="T4" fmla="*/ 47 w 47"/>
                <a:gd name="T5" fmla="*/ 51 h 68"/>
                <a:gd name="T6" fmla="*/ 47 w 47"/>
                <a:gd name="T7" fmla="*/ 44 h 68"/>
                <a:gd name="T8" fmla="*/ 39 w 47"/>
                <a:gd name="T9" fmla="*/ 44 h 68"/>
                <a:gd name="T10" fmla="*/ 39 w 47"/>
                <a:gd name="T11" fmla="*/ 0 h 68"/>
                <a:gd name="T12" fmla="*/ 32 w 47"/>
                <a:gd name="T13" fmla="*/ 0 h 68"/>
                <a:gd name="T14" fmla="*/ 0 w 47"/>
                <a:gd name="T15" fmla="*/ 44 h 68"/>
                <a:gd name="T16" fmla="*/ 0 w 47"/>
                <a:gd name="T17" fmla="*/ 51 h 68"/>
                <a:gd name="T18" fmla="*/ 30 w 47"/>
                <a:gd name="T19" fmla="*/ 51 h 68"/>
                <a:gd name="T20" fmla="*/ 30 w 47"/>
                <a:gd name="T21" fmla="*/ 68 h 68"/>
                <a:gd name="T22" fmla="*/ 39 w 47"/>
                <a:gd name="T23" fmla="*/ 68 h 68"/>
                <a:gd name="T24" fmla="*/ 39 w 47"/>
                <a:gd name="T25" fmla="*/ 68 h 68"/>
                <a:gd name="T26" fmla="*/ 8 w 47"/>
                <a:gd name="T27" fmla="*/ 44 h 68"/>
                <a:gd name="T28" fmla="*/ 30 w 47"/>
                <a:gd name="T29" fmla="*/ 14 h 68"/>
                <a:gd name="T30" fmla="*/ 30 w 47"/>
                <a:gd name="T31" fmla="*/ 44 h 68"/>
                <a:gd name="T32" fmla="*/ 8 w 47"/>
                <a:gd name="T33" fmla="*/ 44 h 68"/>
                <a:gd name="T34" fmla="*/ 8 w 47"/>
                <a:gd name="T35"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8">
                  <a:moveTo>
                    <a:pt x="39" y="68"/>
                  </a:moveTo>
                  <a:lnTo>
                    <a:pt x="39" y="51"/>
                  </a:lnTo>
                  <a:lnTo>
                    <a:pt x="47" y="51"/>
                  </a:lnTo>
                  <a:lnTo>
                    <a:pt x="47" y="44"/>
                  </a:lnTo>
                  <a:lnTo>
                    <a:pt x="39" y="44"/>
                  </a:lnTo>
                  <a:lnTo>
                    <a:pt x="39" y="0"/>
                  </a:lnTo>
                  <a:lnTo>
                    <a:pt x="32" y="0"/>
                  </a:lnTo>
                  <a:lnTo>
                    <a:pt x="0" y="44"/>
                  </a:lnTo>
                  <a:lnTo>
                    <a:pt x="0" y="51"/>
                  </a:lnTo>
                  <a:lnTo>
                    <a:pt x="30" y="51"/>
                  </a:lnTo>
                  <a:lnTo>
                    <a:pt x="30" y="68"/>
                  </a:lnTo>
                  <a:lnTo>
                    <a:pt x="39" y="68"/>
                  </a:lnTo>
                  <a:lnTo>
                    <a:pt x="39" y="68"/>
                  </a:lnTo>
                  <a:close/>
                  <a:moveTo>
                    <a:pt x="8" y="44"/>
                  </a:moveTo>
                  <a:lnTo>
                    <a:pt x="30" y="14"/>
                  </a:lnTo>
                  <a:lnTo>
                    <a:pt x="30" y="44"/>
                  </a:lnTo>
                  <a:lnTo>
                    <a:pt x="8" y="44"/>
                  </a:lnTo>
                  <a:lnTo>
                    <a:pt x="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7" name="Freeform 907">
              <a:extLst>
                <a:ext uri="{FF2B5EF4-FFF2-40B4-BE49-F238E27FC236}">
                  <a16:creationId xmlns:a16="http://schemas.microsoft.com/office/drawing/2014/main" id="{3245FD36-A093-9EC2-F18C-47758AE5CADE}"/>
                </a:ext>
              </a:extLst>
            </p:cNvPr>
            <p:cNvSpPr>
              <a:spLocks noEditPoints="1"/>
            </p:cNvSpPr>
            <p:nvPr/>
          </p:nvSpPr>
          <p:spPr bwMode="auto">
            <a:xfrm>
              <a:off x="5370" y="2800"/>
              <a:ext cx="37" cy="36"/>
            </a:xfrm>
            <a:custGeom>
              <a:avLst/>
              <a:gdLst>
                <a:gd name="T0" fmla="*/ 4 w 74"/>
                <a:gd name="T1" fmla="*/ 31 h 72"/>
                <a:gd name="T2" fmla="*/ 14 w 74"/>
                <a:gd name="T3" fmla="*/ 36 h 72"/>
                <a:gd name="T4" fmla="*/ 21 w 74"/>
                <a:gd name="T5" fmla="*/ 34 h 72"/>
                <a:gd name="T6" fmla="*/ 26 w 74"/>
                <a:gd name="T7" fmla="*/ 31 h 72"/>
                <a:gd name="T8" fmla="*/ 29 w 74"/>
                <a:gd name="T9" fmla="*/ 19 h 72"/>
                <a:gd name="T10" fmla="*/ 28 w 74"/>
                <a:gd name="T11" fmla="*/ 10 h 72"/>
                <a:gd name="T12" fmla="*/ 26 w 74"/>
                <a:gd name="T13" fmla="*/ 5 h 72"/>
                <a:gd name="T14" fmla="*/ 14 w 74"/>
                <a:gd name="T15" fmla="*/ 0 h 72"/>
                <a:gd name="T16" fmla="*/ 9 w 74"/>
                <a:gd name="T17" fmla="*/ 2 h 72"/>
                <a:gd name="T18" fmla="*/ 4 w 74"/>
                <a:gd name="T19" fmla="*/ 5 h 72"/>
                <a:gd name="T20" fmla="*/ 0 w 74"/>
                <a:gd name="T21" fmla="*/ 17 h 72"/>
                <a:gd name="T22" fmla="*/ 2 w 74"/>
                <a:gd name="T23" fmla="*/ 26 h 72"/>
                <a:gd name="T24" fmla="*/ 4 w 74"/>
                <a:gd name="T25" fmla="*/ 31 h 72"/>
                <a:gd name="T26" fmla="*/ 21 w 74"/>
                <a:gd name="T27" fmla="*/ 9 h 72"/>
                <a:gd name="T28" fmla="*/ 23 w 74"/>
                <a:gd name="T29" fmla="*/ 17 h 72"/>
                <a:gd name="T30" fmla="*/ 21 w 74"/>
                <a:gd name="T31" fmla="*/ 24 h 72"/>
                <a:gd name="T32" fmla="*/ 21 w 74"/>
                <a:gd name="T33" fmla="*/ 27 h 72"/>
                <a:gd name="T34" fmla="*/ 14 w 74"/>
                <a:gd name="T35" fmla="*/ 31 h 72"/>
                <a:gd name="T36" fmla="*/ 12 w 74"/>
                <a:gd name="T37" fmla="*/ 29 h 72"/>
                <a:gd name="T38" fmla="*/ 9 w 74"/>
                <a:gd name="T39" fmla="*/ 27 h 72"/>
                <a:gd name="T40" fmla="*/ 7 w 74"/>
                <a:gd name="T41" fmla="*/ 19 h 72"/>
                <a:gd name="T42" fmla="*/ 9 w 74"/>
                <a:gd name="T43" fmla="*/ 12 h 72"/>
                <a:gd name="T44" fmla="*/ 9 w 74"/>
                <a:gd name="T45" fmla="*/ 9 h 72"/>
                <a:gd name="T46" fmla="*/ 14 w 74"/>
                <a:gd name="T47" fmla="*/ 5 h 72"/>
                <a:gd name="T48" fmla="*/ 18 w 74"/>
                <a:gd name="T49" fmla="*/ 7 h 72"/>
                <a:gd name="T50" fmla="*/ 21 w 74"/>
                <a:gd name="T51" fmla="*/ 9 h 72"/>
                <a:gd name="T52" fmla="*/ 58 w 74"/>
                <a:gd name="T53" fmla="*/ 0 h 72"/>
                <a:gd name="T54" fmla="*/ 16 w 74"/>
                <a:gd name="T55" fmla="*/ 72 h 72"/>
                <a:gd name="T56" fmla="*/ 23 w 74"/>
                <a:gd name="T57" fmla="*/ 72 h 72"/>
                <a:gd name="T58" fmla="*/ 48 w 74"/>
                <a:gd name="T59" fmla="*/ 67 h 72"/>
                <a:gd name="T60" fmla="*/ 58 w 74"/>
                <a:gd name="T61" fmla="*/ 72 h 72"/>
                <a:gd name="T62" fmla="*/ 65 w 74"/>
                <a:gd name="T63" fmla="*/ 72 h 72"/>
                <a:gd name="T64" fmla="*/ 70 w 74"/>
                <a:gd name="T65" fmla="*/ 67 h 72"/>
                <a:gd name="T66" fmla="*/ 74 w 74"/>
                <a:gd name="T67" fmla="*/ 55 h 72"/>
                <a:gd name="T68" fmla="*/ 72 w 74"/>
                <a:gd name="T69" fmla="*/ 46 h 72"/>
                <a:gd name="T70" fmla="*/ 70 w 74"/>
                <a:gd name="T71" fmla="*/ 41 h 72"/>
                <a:gd name="T72" fmla="*/ 58 w 74"/>
                <a:gd name="T73" fmla="*/ 36 h 72"/>
                <a:gd name="T74" fmla="*/ 53 w 74"/>
                <a:gd name="T75" fmla="*/ 38 h 72"/>
                <a:gd name="T76" fmla="*/ 48 w 74"/>
                <a:gd name="T77" fmla="*/ 41 h 72"/>
                <a:gd name="T78" fmla="*/ 45 w 74"/>
                <a:gd name="T79" fmla="*/ 53 h 72"/>
                <a:gd name="T80" fmla="*/ 45 w 74"/>
                <a:gd name="T81" fmla="*/ 62 h 72"/>
                <a:gd name="T82" fmla="*/ 48 w 74"/>
                <a:gd name="T83" fmla="*/ 67 h 72"/>
                <a:gd name="T84" fmla="*/ 64 w 74"/>
                <a:gd name="T85" fmla="*/ 45 h 72"/>
                <a:gd name="T86" fmla="*/ 67 w 74"/>
                <a:gd name="T87" fmla="*/ 53 h 72"/>
                <a:gd name="T88" fmla="*/ 65 w 74"/>
                <a:gd name="T89" fmla="*/ 60 h 72"/>
                <a:gd name="T90" fmla="*/ 64 w 74"/>
                <a:gd name="T91" fmla="*/ 63 h 72"/>
                <a:gd name="T92" fmla="*/ 58 w 74"/>
                <a:gd name="T93" fmla="*/ 67 h 72"/>
                <a:gd name="T94" fmla="*/ 57 w 74"/>
                <a:gd name="T95" fmla="*/ 65 h 72"/>
                <a:gd name="T96" fmla="*/ 53 w 74"/>
                <a:gd name="T97" fmla="*/ 63 h 72"/>
                <a:gd name="T98" fmla="*/ 52 w 74"/>
                <a:gd name="T99" fmla="*/ 55 h 72"/>
                <a:gd name="T100" fmla="*/ 52 w 74"/>
                <a:gd name="T101" fmla="*/ 48 h 72"/>
                <a:gd name="T102" fmla="*/ 53 w 74"/>
                <a:gd name="T103" fmla="*/ 45 h 72"/>
                <a:gd name="T104" fmla="*/ 58 w 74"/>
                <a:gd name="T105" fmla="*/ 41 h 72"/>
                <a:gd name="T106" fmla="*/ 62 w 74"/>
                <a:gd name="T107" fmla="*/ 43 h 72"/>
                <a:gd name="T108" fmla="*/ 64 w 74"/>
                <a:gd name="T10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 h="72">
                  <a:moveTo>
                    <a:pt x="4" y="31"/>
                  </a:moveTo>
                  <a:lnTo>
                    <a:pt x="4" y="31"/>
                  </a:lnTo>
                  <a:lnTo>
                    <a:pt x="9" y="34"/>
                  </a:lnTo>
                  <a:lnTo>
                    <a:pt x="14" y="36"/>
                  </a:lnTo>
                  <a:lnTo>
                    <a:pt x="14" y="36"/>
                  </a:lnTo>
                  <a:lnTo>
                    <a:pt x="21" y="34"/>
                  </a:lnTo>
                  <a:lnTo>
                    <a:pt x="26" y="31"/>
                  </a:lnTo>
                  <a:lnTo>
                    <a:pt x="26" y="31"/>
                  </a:lnTo>
                  <a:lnTo>
                    <a:pt x="28" y="26"/>
                  </a:lnTo>
                  <a:lnTo>
                    <a:pt x="29" y="19"/>
                  </a:lnTo>
                  <a:lnTo>
                    <a:pt x="29" y="19"/>
                  </a:lnTo>
                  <a:lnTo>
                    <a:pt x="28" y="10"/>
                  </a:lnTo>
                  <a:lnTo>
                    <a:pt x="26" y="5"/>
                  </a:lnTo>
                  <a:lnTo>
                    <a:pt x="26" y="5"/>
                  </a:lnTo>
                  <a:lnTo>
                    <a:pt x="21" y="2"/>
                  </a:lnTo>
                  <a:lnTo>
                    <a:pt x="14" y="0"/>
                  </a:lnTo>
                  <a:lnTo>
                    <a:pt x="14" y="0"/>
                  </a:lnTo>
                  <a:lnTo>
                    <a:pt x="9" y="2"/>
                  </a:lnTo>
                  <a:lnTo>
                    <a:pt x="4" y="5"/>
                  </a:lnTo>
                  <a:lnTo>
                    <a:pt x="4" y="5"/>
                  </a:lnTo>
                  <a:lnTo>
                    <a:pt x="0" y="10"/>
                  </a:lnTo>
                  <a:lnTo>
                    <a:pt x="0" y="17"/>
                  </a:lnTo>
                  <a:lnTo>
                    <a:pt x="0" y="17"/>
                  </a:lnTo>
                  <a:lnTo>
                    <a:pt x="2" y="26"/>
                  </a:lnTo>
                  <a:lnTo>
                    <a:pt x="4" y="31"/>
                  </a:lnTo>
                  <a:lnTo>
                    <a:pt x="4" y="31"/>
                  </a:lnTo>
                  <a:close/>
                  <a:moveTo>
                    <a:pt x="21" y="9"/>
                  </a:moveTo>
                  <a:lnTo>
                    <a:pt x="21" y="9"/>
                  </a:lnTo>
                  <a:lnTo>
                    <a:pt x="21" y="12"/>
                  </a:lnTo>
                  <a:lnTo>
                    <a:pt x="23" y="17"/>
                  </a:lnTo>
                  <a:lnTo>
                    <a:pt x="23" y="17"/>
                  </a:lnTo>
                  <a:lnTo>
                    <a:pt x="21" y="24"/>
                  </a:lnTo>
                  <a:lnTo>
                    <a:pt x="21" y="27"/>
                  </a:lnTo>
                  <a:lnTo>
                    <a:pt x="21" y="27"/>
                  </a:lnTo>
                  <a:lnTo>
                    <a:pt x="18" y="29"/>
                  </a:lnTo>
                  <a:lnTo>
                    <a:pt x="14" y="31"/>
                  </a:lnTo>
                  <a:lnTo>
                    <a:pt x="14" y="31"/>
                  </a:lnTo>
                  <a:lnTo>
                    <a:pt x="12" y="29"/>
                  </a:lnTo>
                  <a:lnTo>
                    <a:pt x="9" y="27"/>
                  </a:lnTo>
                  <a:lnTo>
                    <a:pt x="9" y="27"/>
                  </a:lnTo>
                  <a:lnTo>
                    <a:pt x="9" y="24"/>
                  </a:lnTo>
                  <a:lnTo>
                    <a:pt x="7" y="19"/>
                  </a:lnTo>
                  <a:lnTo>
                    <a:pt x="7" y="19"/>
                  </a:lnTo>
                  <a:lnTo>
                    <a:pt x="9" y="12"/>
                  </a:lnTo>
                  <a:lnTo>
                    <a:pt x="9" y="9"/>
                  </a:lnTo>
                  <a:lnTo>
                    <a:pt x="9" y="9"/>
                  </a:lnTo>
                  <a:lnTo>
                    <a:pt x="12" y="7"/>
                  </a:lnTo>
                  <a:lnTo>
                    <a:pt x="14" y="5"/>
                  </a:lnTo>
                  <a:lnTo>
                    <a:pt x="14" y="5"/>
                  </a:lnTo>
                  <a:lnTo>
                    <a:pt x="18" y="7"/>
                  </a:lnTo>
                  <a:lnTo>
                    <a:pt x="21" y="9"/>
                  </a:lnTo>
                  <a:lnTo>
                    <a:pt x="21" y="9"/>
                  </a:lnTo>
                  <a:close/>
                  <a:moveTo>
                    <a:pt x="23" y="72"/>
                  </a:moveTo>
                  <a:lnTo>
                    <a:pt x="58" y="0"/>
                  </a:lnTo>
                  <a:lnTo>
                    <a:pt x="52" y="0"/>
                  </a:lnTo>
                  <a:lnTo>
                    <a:pt x="16" y="72"/>
                  </a:lnTo>
                  <a:lnTo>
                    <a:pt x="23" y="72"/>
                  </a:lnTo>
                  <a:lnTo>
                    <a:pt x="23" y="72"/>
                  </a:lnTo>
                  <a:close/>
                  <a:moveTo>
                    <a:pt x="48" y="67"/>
                  </a:moveTo>
                  <a:lnTo>
                    <a:pt x="48" y="67"/>
                  </a:lnTo>
                  <a:lnTo>
                    <a:pt x="53" y="72"/>
                  </a:lnTo>
                  <a:lnTo>
                    <a:pt x="58" y="72"/>
                  </a:lnTo>
                  <a:lnTo>
                    <a:pt x="58" y="72"/>
                  </a:lnTo>
                  <a:lnTo>
                    <a:pt x="65" y="72"/>
                  </a:lnTo>
                  <a:lnTo>
                    <a:pt x="70" y="67"/>
                  </a:lnTo>
                  <a:lnTo>
                    <a:pt x="70" y="67"/>
                  </a:lnTo>
                  <a:lnTo>
                    <a:pt x="72" y="62"/>
                  </a:lnTo>
                  <a:lnTo>
                    <a:pt x="74" y="55"/>
                  </a:lnTo>
                  <a:lnTo>
                    <a:pt x="74" y="55"/>
                  </a:lnTo>
                  <a:lnTo>
                    <a:pt x="72" y="46"/>
                  </a:lnTo>
                  <a:lnTo>
                    <a:pt x="70" y="41"/>
                  </a:lnTo>
                  <a:lnTo>
                    <a:pt x="70" y="41"/>
                  </a:lnTo>
                  <a:lnTo>
                    <a:pt x="65" y="38"/>
                  </a:lnTo>
                  <a:lnTo>
                    <a:pt x="58" y="36"/>
                  </a:lnTo>
                  <a:lnTo>
                    <a:pt x="58" y="36"/>
                  </a:lnTo>
                  <a:lnTo>
                    <a:pt x="53" y="38"/>
                  </a:lnTo>
                  <a:lnTo>
                    <a:pt x="48" y="41"/>
                  </a:lnTo>
                  <a:lnTo>
                    <a:pt x="48" y="41"/>
                  </a:lnTo>
                  <a:lnTo>
                    <a:pt x="45" y="46"/>
                  </a:lnTo>
                  <a:lnTo>
                    <a:pt x="45" y="53"/>
                  </a:lnTo>
                  <a:lnTo>
                    <a:pt x="45" y="53"/>
                  </a:lnTo>
                  <a:lnTo>
                    <a:pt x="45" y="62"/>
                  </a:lnTo>
                  <a:lnTo>
                    <a:pt x="48" y="67"/>
                  </a:lnTo>
                  <a:lnTo>
                    <a:pt x="48" y="67"/>
                  </a:lnTo>
                  <a:close/>
                  <a:moveTo>
                    <a:pt x="64" y="45"/>
                  </a:moveTo>
                  <a:lnTo>
                    <a:pt x="64" y="45"/>
                  </a:lnTo>
                  <a:lnTo>
                    <a:pt x="65" y="48"/>
                  </a:lnTo>
                  <a:lnTo>
                    <a:pt x="67" y="53"/>
                  </a:lnTo>
                  <a:lnTo>
                    <a:pt x="67" y="53"/>
                  </a:lnTo>
                  <a:lnTo>
                    <a:pt x="65" y="60"/>
                  </a:lnTo>
                  <a:lnTo>
                    <a:pt x="64" y="63"/>
                  </a:lnTo>
                  <a:lnTo>
                    <a:pt x="64" y="63"/>
                  </a:lnTo>
                  <a:lnTo>
                    <a:pt x="62" y="65"/>
                  </a:lnTo>
                  <a:lnTo>
                    <a:pt x="58" y="67"/>
                  </a:lnTo>
                  <a:lnTo>
                    <a:pt x="58" y="67"/>
                  </a:lnTo>
                  <a:lnTo>
                    <a:pt x="57" y="65"/>
                  </a:lnTo>
                  <a:lnTo>
                    <a:pt x="53" y="63"/>
                  </a:lnTo>
                  <a:lnTo>
                    <a:pt x="53" y="63"/>
                  </a:lnTo>
                  <a:lnTo>
                    <a:pt x="52" y="60"/>
                  </a:lnTo>
                  <a:lnTo>
                    <a:pt x="52" y="55"/>
                  </a:lnTo>
                  <a:lnTo>
                    <a:pt x="52" y="55"/>
                  </a:lnTo>
                  <a:lnTo>
                    <a:pt x="52" y="48"/>
                  </a:lnTo>
                  <a:lnTo>
                    <a:pt x="53" y="45"/>
                  </a:lnTo>
                  <a:lnTo>
                    <a:pt x="53" y="45"/>
                  </a:lnTo>
                  <a:lnTo>
                    <a:pt x="57" y="43"/>
                  </a:lnTo>
                  <a:lnTo>
                    <a:pt x="58" y="41"/>
                  </a:lnTo>
                  <a:lnTo>
                    <a:pt x="58" y="41"/>
                  </a:lnTo>
                  <a:lnTo>
                    <a:pt x="62" y="43"/>
                  </a:lnTo>
                  <a:lnTo>
                    <a:pt x="64" y="45"/>
                  </a:lnTo>
                  <a:lnTo>
                    <a:pt x="6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8" name="Freeform 908">
              <a:extLst>
                <a:ext uri="{FF2B5EF4-FFF2-40B4-BE49-F238E27FC236}">
                  <a16:creationId xmlns:a16="http://schemas.microsoft.com/office/drawing/2014/main" id="{6CAF1FE6-2F4B-7145-2D32-0EBBFC1FD70D}"/>
                </a:ext>
              </a:extLst>
            </p:cNvPr>
            <p:cNvSpPr>
              <a:spLocks/>
            </p:cNvSpPr>
            <p:nvPr/>
          </p:nvSpPr>
          <p:spPr bwMode="auto">
            <a:xfrm>
              <a:off x="5413" y="2800"/>
              <a:ext cx="11" cy="45"/>
            </a:xfrm>
            <a:custGeom>
              <a:avLst/>
              <a:gdLst>
                <a:gd name="T0" fmla="*/ 17 w 22"/>
                <a:gd name="T1" fmla="*/ 68 h 91"/>
                <a:gd name="T2" fmla="*/ 17 w 22"/>
                <a:gd name="T3" fmla="*/ 68 h 91"/>
                <a:gd name="T4" fmla="*/ 20 w 22"/>
                <a:gd name="T5" fmla="*/ 56 h 91"/>
                <a:gd name="T6" fmla="*/ 22 w 22"/>
                <a:gd name="T7" fmla="*/ 45 h 91"/>
                <a:gd name="T8" fmla="*/ 22 w 22"/>
                <a:gd name="T9" fmla="*/ 45 h 91"/>
                <a:gd name="T10" fmla="*/ 22 w 22"/>
                <a:gd name="T11" fmla="*/ 34 h 91"/>
                <a:gd name="T12" fmla="*/ 18 w 22"/>
                <a:gd name="T13" fmla="*/ 24 h 91"/>
                <a:gd name="T14" fmla="*/ 18 w 22"/>
                <a:gd name="T15" fmla="*/ 24 h 91"/>
                <a:gd name="T16" fmla="*/ 13 w 22"/>
                <a:gd name="T17" fmla="*/ 12 h 91"/>
                <a:gd name="T18" fmla="*/ 5 w 22"/>
                <a:gd name="T19" fmla="*/ 0 h 91"/>
                <a:gd name="T20" fmla="*/ 0 w 22"/>
                <a:gd name="T21" fmla="*/ 0 h 91"/>
                <a:gd name="T22" fmla="*/ 0 w 22"/>
                <a:gd name="T23" fmla="*/ 0 h 91"/>
                <a:gd name="T24" fmla="*/ 6 w 22"/>
                <a:gd name="T25" fmla="*/ 14 h 91"/>
                <a:gd name="T26" fmla="*/ 6 w 22"/>
                <a:gd name="T27" fmla="*/ 14 h 91"/>
                <a:gd name="T28" fmla="*/ 12 w 22"/>
                <a:gd name="T29" fmla="*/ 27 h 91"/>
                <a:gd name="T30" fmla="*/ 12 w 22"/>
                <a:gd name="T31" fmla="*/ 27 h 91"/>
                <a:gd name="T32" fmla="*/ 13 w 22"/>
                <a:gd name="T33" fmla="*/ 45 h 91"/>
                <a:gd name="T34" fmla="*/ 13 w 22"/>
                <a:gd name="T35" fmla="*/ 45 h 91"/>
                <a:gd name="T36" fmla="*/ 13 w 22"/>
                <a:gd name="T37" fmla="*/ 56 h 91"/>
                <a:gd name="T38" fmla="*/ 10 w 22"/>
                <a:gd name="T39" fmla="*/ 67 h 91"/>
                <a:gd name="T40" fmla="*/ 5 w 22"/>
                <a:gd name="T41" fmla="*/ 79 h 91"/>
                <a:gd name="T42" fmla="*/ 0 w 22"/>
                <a:gd name="T43" fmla="*/ 91 h 91"/>
                <a:gd name="T44" fmla="*/ 5 w 22"/>
                <a:gd name="T45" fmla="*/ 91 h 91"/>
                <a:gd name="T46" fmla="*/ 5 w 22"/>
                <a:gd name="T47" fmla="*/ 91 h 91"/>
                <a:gd name="T48" fmla="*/ 12 w 22"/>
                <a:gd name="T49" fmla="*/ 80 h 91"/>
                <a:gd name="T50" fmla="*/ 17 w 22"/>
                <a:gd name="T51" fmla="*/ 68 h 91"/>
                <a:gd name="T52" fmla="*/ 17 w 22"/>
                <a:gd name="T53"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91">
                  <a:moveTo>
                    <a:pt x="17" y="68"/>
                  </a:moveTo>
                  <a:lnTo>
                    <a:pt x="17" y="68"/>
                  </a:lnTo>
                  <a:lnTo>
                    <a:pt x="20" y="56"/>
                  </a:lnTo>
                  <a:lnTo>
                    <a:pt x="22" y="45"/>
                  </a:lnTo>
                  <a:lnTo>
                    <a:pt x="22" y="45"/>
                  </a:lnTo>
                  <a:lnTo>
                    <a:pt x="22" y="34"/>
                  </a:lnTo>
                  <a:lnTo>
                    <a:pt x="18" y="24"/>
                  </a:lnTo>
                  <a:lnTo>
                    <a:pt x="18" y="24"/>
                  </a:lnTo>
                  <a:lnTo>
                    <a:pt x="13" y="12"/>
                  </a:lnTo>
                  <a:lnTo>
                    <a:pt x="5" y="0"/>
                  </a:lnTo>
                  <a:lnTo>
                    <a:pt x="0" y="0"/>
                  </a:lnTo>
                  <a:lnTo>
                    <a:pt x="0" y="0"/>
                  </a:lnTo>
                  <a:lnTo>
                    <a:pt x="6" y="14"/>
                  </a:lnTo>
                  <a:lnTo>
                    <a:pt x="6" y="14"/>
                  </a:lnTo>
                  <a:lnTo>
                    <a:pt x="12" y="27"/>
                  </a:lnTo>
                  <a:lnTo>
                    <a:pt x="12" y="27"/>
                  </a:lnTo>
                  <a:lnTo>
                    <a:pt x="13" y="45"/>
                  </a:lnTo>
                  <a:lnTo>
                    <a:pt x="13" y="45"/>
                  </a:lnTo>
                  <a:lnTo>
                    <a:pt x="13" y="56"/>
                  </a:lnTo>
                  <a:lnTo>
                    <a:pt x="10" y="67"/>
                  </a:lnTo>
                  <a:lnTo>
                    <a:pt x="5" y="79"/>
                  </a:lnTo>
                  <a:lnTo>
                    <a:pt x="0" y="91"/>
                  </a:lnTo>
                  <a:lnTo>
                    <a:pt x="5" y="91"/>
                  </a:lnTo>
                  <a:lnTo>
                    <a:pt x="5" y="91"/>
                  </a:lnTo>
                  <a:lnTo>
                    <a:pt x="12" y="80"/>
                  </a:lnTo>
                  <a:lnTo>
                    <a:pt x="17" y="68"/>
                  </a:lnTo>
                  <a:lnTo>
                    <a:pt x="1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9" name="Rectangle 909">
              <a:extLst>
                <a:ext uri="{FF2B5EF4-FFF2-40B4-BE49-F238E27FC236}">
                  <a16:creationId xmlns:a16="http://schemas.microsoft.com/office/drawing/2014/main" id="{18543137-35C0-24E6-78E7-E0D976D0B4E7}"/>
                </a:ext>
              </a:extLst>
            </p:cNvPr>
            <p:cNvSpPr>
              <a:spLocks noChangeArrowheads="1"/>
            </p:cNvSpPr>
            <p:nvPr/>
          </p:nvSpPr>
          <p:spPr bwMode="auto">
            <a:xfrm>
              <a:off x="4851" y="2848"/>
              <a:ext cx="60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meanVAF</a:t>
              </a: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median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0" name="Rectangle 910">
              <a:extLst>
                <a:ext uri="{FF2B5EF4-FFF2-40B4-BE49-F238E27FC236}">
                  <a16:creationId xmlns:a16="http://schemas.microsoft.com/office/drawing/2014/main" id="{C59D17F6-C21C-7535-8988-231B4DBBE7D5}"/>
                </a:ext>
              </a:extLst>
            </p:cNvPr>
            <p:cNvSpPr>
              <a:spLocks noChangeArrowheads="1"/>
            </p:cNvSpPr>
            <p:nvPr/>
          </p:nvSpPr>
          <p:spPr bwMode="auto">
            <a:xfrm>
              <a:off x="5306" y="2921"/>
              <a:ext cx="76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HR (95% CI) = 0.564 (0.356-0.891)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1" name="Line 911">
              <a:extLst>
                <a:ext uri="{FF2B5EF4-FFF2-40B4-BE49-F238E27FC236}">
                  <a16:creationId xmlns:a16="http://schemas.microsoft.com/office/drawing/2014/main" id="{BE634E67-8753-E820-4A1A-AC0AC7B95A52}"/>
                </a:ext>
              </a:extLst>
            </p:cNvPr>
            <p:cNvSpPr>
              <a:spLocks noChangeShapeType="1"/>
            </p:cNvSpPr>
            <p:nvPr/>
          </p:nvSpPr>
          <p:spPr bwMode="auto">
            <a:xfrm>
              <a:off x="4838" y="2785"/>
              <a:ext cx="12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2" name="Line 912">
              <a:extLst>
                <a:ext uri="{FF2B5EF4-FFF2-40B4-BE49-F238E27FC236}">
                  <a16:creationId xmlns:a16="http://schemas.microsoft.com/office/drawing/2014/main" id="{F3AF54EE-A2D4-A87B-C99A-147E213561AA}"/>
                </a:ext>
              </a:extLst>
            </p:cNvPr>
            <p:cNvSpPr>
              <a:spLocks noChangeShapeType="1"/>
            </p:cNvSpPr>
            <p:nvPr/>
          </p:nvSpPr>
          <p:spPr bwMode="auto">
            <a:xfrm>
              <a:off x="4838" y="2913"/>
              <a:ext cx="123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3" name="Rectangle 913">
              <a:extLst>
                <a:ext uri="{FF2B5EF4-FFF2-40B4-BE49-F238E27FC236}">
                  <a16:creationId xmlns:a16="http://schemas.microsoft.com/office/drawing/2014/main" id="{FBC96B52-BB99-923D-F30D-520769E11B1B}"/>
                </a:ext>
              </a:extLst>
            </p:cNvPr>
            <p:cNvSpPr>
              <a:spLocks noChangeArrowheads="1"/>
            </p:cNvSpPr>
            <p:nvPr/>
          </p:nvSpPr>
          <p:spPr bwMode="auto">
            <a:xfrm>
              <a:off x="5287" y="1158"/>
              <a:ext cx="411"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 (Events)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4" name="Rectangle 914">
              <a:extLst>
                <a:ext uri="{FF2B5EF4-FFF2-40B4-BE49-F238E27FC236}">
                  <a16:creationId xmlns:a16="http://schemas.microsoft.com/office/drawing/2014/main" id="{61D85901-F18F-52D1-9FB4-FDE50190B769}"/>
                </a:ext>
              </a:extLst>
            </p:cNvPr>
            <p:cNvSpPr>
              <a:spLocks noChangeArrowheads="1"/>
            </p:cNvSpPr>
            <p:nvPr/>
          </p:nvSpPr>
          <p:spPr bwMode="auto">
            <a:xfrm>
              <a:off x="5404" y="1229"/>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48 (36)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5" name="Rectangle 915">
              <a:extLst>
                <a:ext uri="{FF2B5EF4-FFF2-40B4-BE49-F238E27FC236}">
                  <a16:creationId xmlns:a16="http://schemas.microsoft.com/office/drawing/2014/main" id="{E047BB00-191D-BB63-8DDD-519CDA17E4F0}"/>
                </a:ext>
              </a:extLst>
            </p:cNvPr>
            <p:cNvSpPr>
              <a:spLocks noChangeArrowheads="1"/>
            </p:cNvSpPr>
            <p:nvPr/>
          </p:nvSpPr>
          <p:spPr bwMode="auto">
            <a:xfrm>
              <a:off x="5404" y="1287"/>
              <a:ext cx="17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49 (35)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6" name="Rectangle 916">
              <a:extLst>
                <a:ext uri="{FF2B5EF4-FFF2-40B4-BE49-F238E27FC236}">
                  <a16:creationId xmlns:a16="http://schemas.microsoft.com/office/drawing/2014/main" id="{9A5CD62C-A5E7-82C4-B88D-0FEB8E9D000B}"/>
                </a:ext>
              </a:extLst>
            </p:cNvPr>
            <p:cNvSpPr>
              <a:spLocks noChangeArrowheads="1"/>
            </p:cNvSpPr>
            <p:nvPr/>
          </p:nvSpPr>
          <p:spPr bwMode="auto">
            <a:xfrm>
              <a:off x="5720" y="1158"/>
              <a:ext cx="35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 (95%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7" name="Rectangle 917">
              <a:extLst>
                <a:ext uri="{FF2B5EF4-FFF2-40B4-BE49-F238E27FC236}">
                  <a16:creationId xmlns:a16="http://schemas.microsoft.com/office/drawing/2014/main" id="{537C972B-B2A6-D2D2-480F-104507E704B3}"/>
                </a:ext>
              </a:extLst>
            </p:cNvPr>
            <p:cNvSpPr>
              <a:spLocks noChangeArrowheads="1"/>
            </p:cNvSpPr>
            <p:nvPr/>
          </p:nvSpPr>
          <p:spPr bwMode="auto">
            <a:xfrm>
              <a:off x="5759" y="1229"/>
              <a:ext cx="28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3.4 (1.7-5.5)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8" name="Rectangle 918">
              <a:extLst>
                <a:ext uri="{FF2B5EF4-FFF2-40B4-BE49-F238E27FC236}">
                  <a16:creationId xmlns:a16="http://schemas.microsoft.com/office/drawing/2014/main" id="{3CB0FB35-6FCD-9D79-AE80-28933BBA0006}"/>
                </a:ext>
              </a:extLst>
            </p:cNvPr>
            <p:cNvSpPr>
              <a:spLocks noChangeArrowheads="1"/>
            </p:cNvSpPr>
            <p:nvPr/>
          </p:nvSpPr>
          <p:spPr bwMode="auto">
            <a:xfrm>
              <a:off x="5759" y="1287"/>
              <a:ext cx="28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4.4 (.27-7.1)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89" name="Freeform 919">
              <a:extLst>
                <a:ext uri="{FF2B5EF4-FFF2-40B4-BE49-F238E27FC236}">
                  <a16:creationId xmlns:a16="http://schemas.microsoft.com/office/drawing/2014/main" id="{BC86E7D0-B9FA-EF4B-0B43-05E935173A4F}"/>
                </a:ext>
              </a:extLst>
            </p:cNvPr>
            <p:cNvSpPr>
              <a:spLocks/>
            </p:cNvSpPr>
            <p:nvPr/>
          </p:nvSpPr>
          <p:spPr bwMode="auto">
            <a:xfrm>
              <a:off x="4673" y="1248"/>
              <a:ext cx="34" cy="25"/>
            </a:xfrm>
            <a:custGeom>
              <a:avLst/>
              <a:gdLst>
                <a:gd name="T0" fmla="*/ 9 w 68"/>
                <a:gd name="T1" fmla="*/ 49 h 49"/>
                <a:gd name="T2" fmla="*/ 9 w 68"/>
                <a:gd name="T3" fmla="*/ 24 h 49"/>
                <a:gd name="T4" fmla="*/ 9 w 68"/>
                <a:gd name="T5" fmla="*/ 24 h 49"/>
                <a:gd name="T6" fmla="*/ 10 w 68"/>
                <a:gd name="T7" fmla="*/ 14 h 49"/>
                <a:gd name="T8" fmla="*/ 10 w 68"/>
                <a:gd name="T9" fmla="*/ 14 h 49"/>
                <a:gd name="T10" fmla="*/ 12 w 68"/>
                <a:gd name="T11" fmla="*/ 10 h 49"/>
                <a:gd name="T12" fmla="*/ 15 w 68"/>
                <a:gd name="T13" fmla="*/ 8 h 49"/>
                <a:gd name="T14" fmla="*/ 15 w 68"/>
                <a:gd name="T15" fmla="*/ 8 h 49"/>
                <a:gd name="T16" fmla="*/ 21 w 68"/>
                <a:gd name="T17" fmla="*/ 7 h 49"/>
                <a:gd name="T18" fmla="*/ 21 w 68"/>
                <a:gd name="T19" fmla="*/ 7 h 49"/>
                <a:gd name="T20" fmla="*/ 26 w 68"/>
                <a:gd name="T21" fmla="*/ 7 h 49"/>
                <a:gd name="T22" fmla="*/ 27 w 68"/>
                <a:gd name="T23" fmla="*/ 10 h 49"/>
                <a:gd name="T24" fmla="*/ 27 w 68"/>
                <a:gd name="T25" fmla="*/ 10 h 49"/>
                <a:gd name="T26" fmla="*/ 29 w 68"/>
                <a:gd name="T27" fmla="*/ 14 h 49"/>
                <a:gd name="T28" fmla="*/ 31 w 68"/>
                <a:gd name="T29" fmla="*/ 17 h 49"/>
                <a:gd name="T30" fmla="*/ 31 w 68"/>
                <a:gd name="T31" fmla="*/ 49 h 49"/>
                <a:gd name="T32" fmla="*/ 38 w 68"/>
                <a:gd name="T33" fmla="*/ 49 h 49"/>
                <a:gd name="T34" fmla="*/ 38 w 68"/>
                <a:gd name="T35" fmla="*/ 20 h 49"/>
                <a:gd name="T36" fmla="*/ 38 w 68"/>
                <a:gd name="T37" fmla="*/ 20 h 49"/>
                <a:gd name="T38" fmla="*/ 39 w 68"/>
                <a:gd name="T39" fmla="*/ 15 h 49"/>
                <a:gd name="T40" fmla="*/ 43 w 68"/>
                <a:gd name="T41" fmla="*/ 10 h 49"/>
                <a:gd name="T42" fmla="*/ 43 w 68"/>
                <a:gd name="T43" fmla="*/ 10 h 49"/>
                <a:gd name="T44" fmla="*/ 46 w 68"/>
                <a:gd name="T45" fmla="*/ 7 h 49"/>
                <a:gd name="T46" fmla="*/ 51 w 68"/>
                <a:gd name="T47" fmla="*/ 7 h 49"/>
                <a:gd name="T48" fmla="*/ 51 w 68"/>
                <a:gd name="T49" fmla="*/ 7 h 49"/>
                <a:gd name="T50" fmla="*/ 56 w 68"/>
                <a:gd name="T51" fmla="*/ 8 h 49"/>
                <a:gd name="T52" fmla="*/ 56 w 68"/>
                <a:gd name="T53" fmla="*/ 8 h 49"/>
                <a:gd name="T54" fmla="*/ 58 w 68"/>
                <a:gd name="T55" fmla="*/ 12 h 49"/>
                <a:gd name="T56" fmla="*/ 58 w 68"/>
                <a:gd name="T57" fmla="*/ 12 h 49"/>
                <a:gd name="T58" fmla="*/ 60 w 68"/>
                <a:gd name="T59" fmla="*/ 19 h 49"/>
                <a:gd name="T60" fmla="*/ 60 w 68"/>
                <a:gd name="T61" fmla="*/ 49 h 49"/>
                <a:gd name="T62" fmla="*/ 68 w 68"/>
                <a:gd name="T63" fmla="*/ 49 h 49"/>
                <a:gd name="T64" fmla="*/ 68 w 68"/>
                <a:gd name="T65" fmla="*/ 15 h 49"/>
                <a:gd name="T66" fmla="*/ 68 w 68"/>
                <a:gd name="T67" fmla="*/ 15 h 49"/>
                <a:gd name="T68" fmla="*/ 67 w 68"/>
                <a:gd name="T69" fmla="*/ 8 h 49"/>
                <a:gd name="T70" fmla="*/ 63 w 68"/>
                <a:gd name="T71" fmla="*/ 3 h 49"/>
                <a:gd name="T72" fmla="*/ 63 w 68"/>
                <a:gd name="T73" fmla="*/ 3 h 49"/>
                <a:gd name="T74" fmla="*/ 60 w 68"/>
                <a:gd name="T75" fmla="*/ 0 h 49"/>
                <a:gd name="T76" fmla="*/ 53 w 68"/>
                <a:gd name="T77" fmla="*/ 0 h 49"/>
                <a:gd name="T78" fmla="*/ 53 w 68"/>
                <a:gd name="T79" fmla="*/ 0 h 49"/>
                <a:gd name="T80" fmla="*/ 48 w 68"/>
                <a:gd name="T81" fmla="*/ 0 h 49"/>
                <a:gd name="T82" fmla="*/ 44 w 68"/>
                <a:gd name="T83" fmla="*/ 2 h 49"/>
                <a:gd name="T84" fmla="*/ 41 w 68"/>
                <a:gd name="T85" fmla="*/ 3 h 49"/>
                <a:gd name="T86" fmla="*/ 38 w 68"/>
                <a:gd name="T87" fmla="*/ 8 h 49"/>
                <a:gd name="T88" fmla="*/ 38 w 68"/>
                <a:gd name="T89" fmla="*/ 8 h 49"/>
                <a:gd name="T90" fmla="*/ 36 w 68"/>
                <a:gd name="T91" fmla="*/ 5 h 49"/>
                <a:gd name="T92" fmla="*/ 33 w 68"/>
                <a:gd name="T93" fmla="*/ 2 h 49"/>
                <a:gd name="T94" fmla="*/ 33 w 68"/>
                <a:gd name="T95" fmla="*/ 2 h 49"/>
                <a:gd name="T96" fmla="*/ 27 w 68"/>
                <a:gd name="T97" fmla="*/ 0 h 49"/>
                <a:gd name="T98" fmla="*/ 24 w 68"/>
                <a:gd name="T99" fmla="*/ 0 h 49"/>
                <a:gd name="T100" fmla="*/ 24 w 68"/>
                <a:gd name="T101" fmla="*/ 0 h 49"/>
                <a:gd name="T102" fmla="*/ 19 w 68"/>
                <a:gd name="T103" fmla="*/ 0 h 49"/>
                <a:gd name="T104" fmla="*/ 14 w 68"/>
                <a:gd name="T105" fmla="*/ 2 h 49"/>
                <a:gd name="T106" fmla="*/ 14 w 68"/>
                <a:gd name="T107" fmla="*/ 2 h 49"/>
                <a:gd name="T108" fmla="*/ 10 w 68"/>
                <a:gd name="T109" fmla="*/ 3 h 49"/>
                <a:gd name="T110" fmla="*/ 9 w 68"/>
                <a:gd name="T111" fmla="*/ 7 h 49"/>
                <a:gd name="T112" fmla="*/ 9 w 68"/>
                <a:gd name="T113" fmla="*/ 0 h 49"/>
                <a:gd name="T114" fmla="*/ 0 w 68"/>
                <a:gd name="T115" fmla="*/ 0 h 49"/>
                <a:gd name="T116" fmla="*/ 0 w 68"/>
                <a:gd name="T117" fmla="*/ 49 h 49"/>
                <a:gd name="T118" fmla="*/ 9 w 68"/>
                <a:gd name="T119" fmla="*/ 49 h 49"/>
                <a:gd name="T120" fmla="*/ 9 w 68"/>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49">
                  <a:moveTo>
                    <a:pt x="9" y="49"/>
                  </a:moveTo>
                  <a:lnTo>
                    <a:pt x="9" y="24"/>
                  </a:lnTo>
                  <a:lnTo>
                    <a:pt x="9" y="24"/>
                  </a:lnTo>
                  <a:lnTo>
                    <a:pt x="10" y="14"/>
                  </a:lnTo>
                  <a:lnTo>
                    <a:pt x="10" y="14"/>
                  </a:lnTo>
                  <a:lnTo>
                    <a:pt x="12" y="10"/>
                  </a:lnTo>
                  <a:lnTo>
                    <a:pt x="15" y="8"/>
                  </a:lnTo>
                  <a:lnTo>
                    <a:pt x="15" y="8"/>
                  </a:lnTo>
                  <a:lnTo>
                    <a:pt x="21" y="7"/>
                  </a:lnTo>
                  <a:lnTo>
                    <a:pt x="21" y="7"/>
                  </a:lnTo>
                  <a:lnTo>
                    <a:pt x="26" y="7"/>
                  </a:lnTo>
                  <a:lnTo>
                    <a:pt x="27" y="10"/>
                  </a:lnTo>
                  <a:lnTo>
                    <a:pt x="27" y="10"/>
                  </a:lnTo>
                  <a:lnTo>
                    <a:pt x="29" y="14"/>
                  </a:lnTo>
                  <a:lnTo>
                    <a:pt x="31" y="17"/>
                  </a:lnTo>
                  <a:lnTo>
                    <a:pt x="31" y="49"/>
                  </a:lnTo>
                  <a:lnTo>
                    <a:pt x="38" y="49"/>
                  </a:lnTo>
                  <a:lnTo>
                    <a:pt x="38" y="20"/>
                  </a:lnTo>
                  <a:lnTo>
                    <a:pt x="38" y="20"/>
                  </a:lnTo>
                  <a:lnTo>
                    <a:pt x="39" y="15"/>
                  </a:lnTo>
                  <a:lnTo>
                    <a:pt x="43" y="10"/>
                  </a:lnTo>
                  <a:lnTo>
                    <a:pt x="43" y="10"/>
                  </a:lnTo>
                  <a:lnTo>
                    <a:pt x="46" y="7"/>
                  </a:lnTo>
                  <a:lnTo>
                    <a:pt x="51" y="7"/>
                  </a:lnTo>
                  <a:lnTo>
                    <a:pt x="51" y="7"/>
                  </a:lnTo>
                  <a:lnTo>
                    <a:pt x="56" y="8"/>
                  </a:lnTo>
                  <a:lnTo>
                    <a:pt x="56" y="8"/>
                  </a:lnTo>
                  <a:lnTo>
                    <a:pt x="58" y="12"/>
                  </a:lnTo>
                  <a:lnTo>
                    <a:pt x="58" y="12"/>
                  </a:lnTo>
                  <a:lnTo>
                    <a:pt x="60" y="19"/>
                  </a:lnTo>
                  <a:lnTo>
                    <a:pt x="60" y="49"/>
                  </a:lnTo>
                  <a:lnTo>
                    <a:pt x="68" y="49"/>
                  </a:lnTo>
                  <a:lnTo>
                    <a:pt x="68" y="15"/>
                  </a:lnTo>
                  <a:lnTo>
                    <a:pt x="68" y="15"/>
                  </a:lnTo>
                  <a:lnTo>
                    <a:pt x="67" y="8"/>
                  </a:lnTo>
                  <a:lnTo>
                    <a:pt x="63" y="3"/>
                  </a:lnTo>
                  <a:lnTo>
                    <a:pt x="63" y="3"/>
                  </a:lnTo>
                  <a:lnTo>
                    <a:pt x="60" y="0"/>
                  </a:lnTo>
                  <a:lnTo>
                    <a:pt x="53" y="0"/>
                  </a:lnTo>
                  <a:lnTo>
                    <a:pt x="53" y="0"/>
                  </a:lnTo>
                  <a:lnTo>
                    <a:pt x="48" y="0"/>
                  </a:lnTo>
                  <a:lnTo>
                    <a:pt x="44" y="2"/>
                  </a:lnTo>
                  <a:lnTo>
                    <a:pt x="41" y="3"/>
                  </a:lnTo>
                  <a:lnTo>
                    <a:pt x="38" y="8"/>
                  </a:lnTo>
                  <a:lnTo>
                    <a:pt x="38" y="8"/>
                  </a:lnTo>
                  <a:lnTo>
                    <a:pt x="36" y="5"/>
                  </a:lnTo>
                  <a:lnTo>
                    <a:pt x="33" y="2"/>
                  </a:lnTo>
                  <a:lnTo>
                    <a:pt x="33" y="2"/>
                  </a:lnTo>
                  <a:lnTo>
                    <a:pt x="27" y="0"/>
                  </a:lnTo>
                  <a:lnTo>
                    <a:pt x="24" y="0"/>
                  </a:lnTo>
                  <a:lnTo>
                    <a:pt x="24" y="0"/>
                  </a:lnTo>
                  <a:lnTo>
                    <a:pt x="19" y="0"/>
                  </a:lnTo>
                  <a:lnTo>
                    <a:pt x="14" y="2"/>
                  </a:lnTo>
                  <a:lnTo>
                    <a:pt x="14" y="2"/>
                  </a:lnTo>
                  <a:lnTo>
                    <a:pt x="10" y="3"/>
                  </a:lnTo>
                  <a:lnTo>
                    <a:pt x="9" y="7"/>
                  </a:lnTo>
                  <a:lnTo>
                    <a:pt x="9" y="0"/>
                  </a:lnTo>
                  <a:lnTo>
                    <a:pt x="0" y="0"/>
                  </a:lnTo>
                  <a:lnTo>
                    <a:pt x="0" y="49"/>
                  </a:lnTo>
                  <a:lnTo>
                    <a:pt x="9" y="49"/>
                  </a:lnTo>
                  <a:lnTo>
                    <a:pt x="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0" name="Freeform 920">
              <a:extLst>
                <a:ext uri="{FF2B5EF4-FFF2-40B4-BE49-F238E27FC236}">
                  <a16:creationId xmlns:a16="http://schemas.microsoft.com/office/drawing/2014/main" id="{9CB7F018-B2B9-8842-12A6-8A7F22F58104}"/>
                </a:ext>
              </a:extLst>
            </p:cNvPr>
            <p:cNvSpPr>
              <a:spLocks noEditPoints="1"/>
            </p:cNvSpPr>
            <p:nvPr/>
          </p:nvSpPr>
          <p:spPr bwMode="auto">
            <a:xfrm>
              <a:off x="4711" y="1248"/>
              <a:ext cx="23" cy="26"/>
            </a:xfrm>
            <a:custGeom>
              <a:avLst/>
              <a:gdLst>
                <a:gd name="T0" fmla="*/ 32 w 46"/>
                <a:gd name="T1" fmla="*/ 43 h 51"/>
                <a:gd name="T2" fmla="*/ 32 w 46"/>
                <a:gd name="T3" fmla="*/ 43 h 51"/>
                <a:gd name="T4" fmla="*/ 29 w 46"/>
                <a:gd name="T5" fmla="*/ 44 h 51"/>
                <a:gd name="T6" fmla="*/ 24 w 46"/>
                <a:gd name="T7" fmla="*/ 44 h 51"/>
                <a:gd name="T8" fmla="*/ 24 w 46"/>
                <a:gd name="T9" fmla="*/ 44 h 51"/>
                <a:gd name="T10" fmla="*/ 19 w 46"/>
                <a:gd name="T11" fmla="*/ 43 h 51"/>
                <a:gd name="T12" fmla="*/ 13 w 46"/>
                <a:gd name="T13" fmla="*/ 39 h 51"/>
                <a:gd name="T14" fmla="*/ 13 w 46"/>
                <a:gd name="T15" fmla="*/ 39 h 51"/>
                <a:gd name="T16" fmla="*/ 10 w 46"/>
                <a:gd name="T17" fmla="*/ 34 h 51"/>
                <a:gd name="T18" fmla="*/ 8 w 46"/>
                <a:gd name="T19" fmla="*/ 27 h 51"/>
                <a:gd name="T20" fmla="*/ 46 w 46"/>
                <a:gd name="T21" fmla="*/ 27 h 51"/>
                <a:gd name="T22" fmla="*/ 46 w 46"/>
                <a:gd name="T23" fmla="*/ 27 h 51"/>
                <a:gd name="T24" fmla="*/ 46 w 46"/>
                <a:gd name="T25" fmla="*/ 25 h 51"/>
                <a:gd name="T26" fmla="*/ 46 w 46"/>
                <a:gd name="T27" fmla="*/ 25 h 51"/>
                <a:gd name="T28" fmla="*/ 44 w 46"/>
                <a:gd name="T29" fmla="*/ 14 h 51"/>
                <a:gd name="T30" fmla="*/ 42 w 46"/>
                <a:gd name="T31" fmla="*/ 10 h 51"/>
                <a:gd name="T32" fmla="*/ 39 w 46"/>
                <a:gd name="T33" fmla="*/ 7 h 51"/>
                <a:gd name="T34" fmla="*/ 39 w 46"/>
                <a:gd name="T35" fmla="*/ 7 h 51"/>
                <a:gd name="T36" fmla="*/ 32 w 46"/>
                <a:gd name="T37" fmla="*/ 2 h 51"/>
                <a:gd name="T38" fmla="*/ 24 w 46"/>
                <a:gd name="T39" fmla="*/ 0 h 51"/>
                <a:gd name="T40" fmla="*/ 24 w 46"/>
                <a:gd name="T41" fmla="*/ 0 h 51"/>
                <a:gd name="T42" fmla="*/ 13 w 46"/>
                <a:gd name="T43" fmla="*/ 2 h 51"/>
                <a:gd name="T44" fmla="*/ 7 w 46"/>
                <a:gd name="T45" fmla="*/ 7 h 51"/>
                <a:gd name="T46" fmla="*/ 7 w 46"/>
                <a:gd name="T47" fmla="*/ 7 h 51"/>
                <a:gd name="T48" fmla="*/ 3 w 46"/>
                <a:gd name="T49" fmla="*/ 10 h 51"/>
                <a:gd name="T50" fmla="*/ 2 w 46"/>
                <a:gd name="T51" fmla="*/ 15 h 51"/>
                <a:gd name="T52" fmla="*/ 0 w 46"/>
                <a:gd name="T53" fmla="*/ 25 h 51"/>
                <a:gd name="T54" fmla="*/ 0 w 46"/>
                <a:gd name="T55" fmla="*/ 25 h 51"/>
                <a:gd name="T56" fmla="*/ 2 w 46"/>
                <a:gd name="T57" fmla="*/ 36 h 51"/>
                <a:gd name="T58" fmla="*/ 3 w 46"/>
                <a:gd name="T59" fmla="*/ 41 h 51"/>
                <a:gd name="T60" fmla="*/ 7 w 46"/>
                <a:gd name="T61" fmla="*/ 44 h 51"/>
                <a:gd name="T62" fmla="*/ 7 w 46"/>
                <a:gd name="T63" fmla="*/ 44 h 51"/>
                <a:gd name="T64" fmla="*/ 13 w 46"/>
                <a:gd name="T65" fmla="*/ 49 h 51"/>
                <a:gd name="T66" fmla="*/ 24 w 46"/>
                <a:gd name="T67" fmla="*/ 51 h 51"/>
                <a:gd name="T68" fmla="*/ 24 w 46"/>
                <a:gd name="T69" fmla="*/ 51 h 51"/>
                <a:gd name="T70" fmla="*/ 32 w 46"/>
                <a:gd name="T71" fmla="*/ 49 h 51"/>
                <a:gd name="T72" fmla="*/ 37 w 46"/>
                <a:gd name="T73" fmla="*/ 48 h 51"/>
                <a:gd name="T74" fmla="*/ 37 w 46"/>
                <a:gd name="T75" fmla="*/ 48 h 51"/>
                <a:gd name="T76" fmla="*/ 42 w 46"/>
                <a:gd name="T77" fmla="*/ 43 h 51"/>
                <a:gd name="T78" fmla="*/ 46 w 46"/>
                <a:gd name="T79" fmla="*/ 36 h 51"/>
                <a:gd name="T80" fmla="*/ 37 w 46"/>
                <a:gd name="T81" fmla="*/ 34 h 51"/>
                <a:gd name="T82" fmla="*/ 37 w 46"/>
                <a:gd name="T83" fmla="*/ 34 h 51"/>
                <a:gd name="T84" fmla="*/ 36 w 46"/>
                <a:gd name="T85" fmla="*/ 39 h 51"/>
                <a:gd name="T86" fmla="*/ 32 w 46"/>
                <a:gd name="T87" fmla="*/ 43 h 51"/>
                <a:gd name="T88" fmla="*/ 32 w 46"/>
                <a:gd name="T89" fmla="*/ 43 h 51"/>
                <a:gd name="T90" fmla="*/ 13 w 46"/>
                <a:gd name="T91" fmla="*/ 10 h 51"/>
                <a:gd name="T92" fmla="*/ 13 w 46"/>
                <a:gd name="T93" fmla="*/ 10 h 51"/>
                <a:gd name="T94" fmla="*/ 19 w 46"/>
                <a:gd name="T95" fmla="*/ 7 h 51"/>
                <a:gd name="T96" fmla="*/ 24 w 46"/>
                <a:gd name="T97" fmla="*/ 7 h 51"/>
                <a:gd name="T98" fmla="*/ 24 w 46"/>
                <a:gd name="T99" fmla="*/ 7 h 51"/>
                <a:gd name="T100" fmla="*/ 29 w 46"/>
                <a:gd name="T101" fmla="*/ 7 h 51"/>
                <a:gd name="T102" fmla="*/ 34 w 46"/>
                <a:gd name="T103" fmla="*/ 12 h 51"/>
                <a:gd name="T104" fmla="*/ 34 w 46"/>
                <a:gd name="T105" fmla="*/ 12 h 51"/>
                <a:gd name="T106" fmla="*/ 36 w 46"/>
                <a:gd name="T107" fmla="*/ 15 h 51"/>
                <a:gd name="T108" fmla="*/ 37 w 46"/>
                <a:gd name="T109" fmla="*/ 20 h 51"/>
                <a:gd name="T110" fmla="*/ 10 w 46"/>
                <a:gd name="T111" fmla="*/ 20 h 51"/>
                <a:gd name="T112" fmla="*/ 10 w 46"/>
                <a:gd name="T113" fmla="*/ 20 h 51"/>
                <a:gd name="T114" fmla="*/ 10 w 46"/>
                <a:gd name="T115" fmla="*/ 15 h 51"/>
                <a:gd name="T116" fmla="*/ 13 w 46"/>
                <a:gd name="T117" fmla="*/ 10 h 51"/>
                <a:gd name="T118" fmla="*/ 13 w 46"/>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51">
                  <a:moveTo>
                    <a:pt x="32" y="43"/>
                  </a:moveTo>
                  <a:lnTo>
                    <a:pt x="32" y="43"/>
                  </a:lnTo>
                  <a:lnTo>
                    <a:pt x="29" y="44"/>
                  </a:lnTo>
                  <a:lnTo>
                    <a:pt x="24" y="44"/>
                  </a:lnTo>
                  <a:lnTo>
                    <a:pt x="24" y="44"/>
                  </a:lnTo>
                  <a:lnTo>
                    <a:pt x="19" y="43"/>
                  </a:lnTo>
                  <a:lnTo>
                    <a:pt x="13" y="39"/>
                  </a:lnTo>
                  <a:lnTo>
                    <a:pt x="13" y="39"/>
                  </a:lnTo>
                  <a:lnTo>
                    <a:pt x="10" y="34"/>
                  </a:lnTo>
                  <a:lnTo>
                    <a:pt x="8" y="27"/>
                  </a:lnTo>
                  <a:lnTo>
                    <a:pt x="46" y="27"/>
                  </a:lnTo>
                  <a:lnTo>
                    <a:pt x="46" y="27"/>
                  </a:lnTo>
                  <a:lnTo>
                    <a:pt x="46" y="25"/>
                  </a:lnTo>
                  <a:lnTo>
                    <a:pt x="46" y="25"/>
                  </a:lnTo>
                  <a:lnTo>
                    <a:pt x="44" y="14"/>
                  </a:lnTo>
                  <a:lnTo>
                    <a:pt x="42" y="10"/>
                  </a:lnTo>
                  <a:lnTo>
                    <a:pt x="39" y="7"/>
                  </a:lnTo>
                  <a:lnTo>
                    <a:pt x="39" y="7"/>
                  </a:lnTo>
                  <a:lnTo>
                    <a:pt x="32" y="2"/>
                  </a:lnTo>
                  <a:lnTo>
                    <a:pt x="24" y="0"/>
                  </a:lnTo>
                  <a:lnTo>
                    <a:pt x="24" y="0"/>
                  </a:lnTo>
                  <a:lnTo>
                    <a:pt x="13" y="2"/>
                  </a:lnTo>
                  <a:lnTo>
                    <a:pt x="7" y="7"/>
                  </a:lnTo>
                  <a:lnTo>
                    <a:pt x="7" y="7"/>
                  </a:lnTo>
                  <a:lnTo>
                    <a:pt x="3" y="10"/>
                  </a:lnTo>
                  <a:lnTo>
                    <a:pt x="2" y="15"/>
                  </a:lnTo>
                  <a:lnTo>
                    <a:pt x="0" y="25"/>
                  </a:lnTo>
                  <a:lnTo>
                    <a:pt x="0" y="25"/>
                  </a:lnTo>
                  <a:lnTo>
                    <a:pt x="2" y="36"/>
                  </a:lnTo>
                  <a:lnTo>
                    <a:pt x="3" y="41"/>
                  </a:lnTo>
                  <a:lnTo>
                    <a:pt x="7" y="44"/>
                  </a:lnTo>
                  <a:lnTo>
                    <a:pt x="7" y="44"/>
                  </a:lnTo>
                  <a:lnTo>
                    <a:pt x="13" y="49"/>
                  </a:lnTo>
                  <a:lnTo>
                    <a:pt x="24" y="51"/>
                  </a:lnTo>
                  <a:lnTo>
                    <a:pt x="24" y="51"/>
                  </a:lnTo>
                  <a:lnTo>
                    <a:pt x="32" y="49"/>
                  </a:lnTo>
                  <a:lnTo>
                    <a:pt x="37" y="48"/>
                  </a:lnTo>
                  <a:lnTo>
                    <a:pt x="37" y="48"/>
                  </a:lnTo>
                  <a:lnTo>
                    <a:pt x="42" y="43"/>
                  </a:lnTo>
                  <a:lnTo>
                    <a:pt x="46" y="36"/>
                  </a:lnTo>
                  <a:lnTo>
                    <a:pt x="37" y="34"/>
                  </a:lnTo>
                  <a:lnTo>
                    <a:pt x="37" y="34"/>
                  </a:lnTo>
                  <a:lnTo>
                    <a:pt x="36" y="39"/>
                  </a:lnTo>
                  <a:lnTo>
                    <a:pt x="32" y="43"/>
                  </a:lnTo>
                  <a:lnTo>
                    <a:pt x="32" y="43"/>
                  </a:lnTo>
                  <a:close/>
                  <a:moveTo>
                    <a:pt x="13" y="10"/>
                  </a:moveTo>
                  <a:lnTo>
                    <a:pt x="13" y="10"/>
                  </a:lnTo>
                  <a:lnTo>
                    <a:pt x="19" y="7"/>
                  </a:lnTo>
                  <a:lnTo>
                    <a:pt x="24" y="7"/>
                  </a:lnTo>
                  <a:lnTo>
                    <a:pt x="24" y="7"/>
                  </a:lnTo>
                  <a:lnTo>
                    <a:pt x="29" y="7"/>
                  </a:lnTo>
                  <a:lnTo>
                    <a:pt x="34" y="12"/>
                  </a:lnTo>
                  <a:lnTo>
                    <a:pt x="34" y="12"/>
                  </a:lnTo>
                  <a:lnTo>
                    <a:pt x="36" y="15"/>
                  </a:lnTo>
                  <a:lnTo>
                    <a:pt x="37" y="20"/>
                  </a:lnTo>
                  <a:lnTo>
                    <a:pt x="10" y="20"/>
                  </a:lnTo>
                  <a:lnTo>
                    <a:pt x="10" y="20"/>
                  </a:lnTo>
                  <a:lnTo>
                    <a:pt x="10" y="15"/>
                  </a:lnTo>
                  <a:lnTo>
                    <a:pt x="13" y="10"/>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1" name="Freeform 921">
              <a:extLst>
                <a:ext uri="{FF2B5EF4-FFF2-40B4-BE49-F238E27FC236}">
                  <a16:creationId xmlns:a16="http://schemas.microsoft.com/office/drawing/2014/main" id="{8D679291-63A8-9DFD-18C7-AE9F4401C22B}"/>
                </a:ext>
              </a:extLst>
            </p:cNvPr>
            <p:cNvSpPr>
              <a:spLocks noEditPoints="1"/>
            </p:cNvSpPr>
            <p:nvPr/>
          </p:nvSpPr>
          <p:spPr bwMode="auto">
            <a:xfrm>
              <a:off x="4737" y="1248"/>
              <a:ext cx="23" cy="26"/>
            </a:xfrm>
            <a:custGeom>
              <a:avLst/>
              <a:gdLst>
                <a:gd name="T0" fmla="*/ 46 w 46"/>
                <a:gd name="T1" fmla="*/ 49 h 51"/>
                <a:gd name="T2" fmla="*/ 44 w 46"/>
                <a:gd name="T3" fmla="*/ 44 h 51"/>
                <a:gd name="T4" fmla="*/ 44 w 46"/>
                <a:gd name="T5" fmla="*/ 29 h 51"/>
                <a:gd name="T6" fmla="*/ 44 w 46"/>
                <a:gd name="T7" fmla="*/ 19 h 51"/>
                <a:gd name="T8" fmla="*/ 42 w 46"/>
                <a:gd name="T9" fmla="*/ 10 h 51"/>
                <a:gd name="T10" fmla="*/ 41 w 46"/>
                <a:gd name="T11" fmla="*/ 5 h 51"/>
                <a:gd name="T12" fmla="*/ 34 w 46"/>
                <a:gd name="T13" fmla="*/ 2 h 51"/>
                <a:gd name="T14" fmla="*/ 23 w 46"/>
                <a:gd name="T15" fmla="*/ 0 h 51"/>
                <a:gd name="T16" fmla="*/ 13 w 46"/>
                <a:gd name="T17" fmla="*/ 2 h 51"/>
                <a:gd name="T18" fmla="*/ 5 w 46"/>
                <a:gd name="T19" fmla="*/ 7 h 51"/>
                <a:gd name="T20" fmla="*/ 3 w 46"/>
                <a:gd name="T21" fmla="*/ 10 h 51"/>
                <a:gd name="T22" fmla="*/ 10 w 46"/>
                <a:gd name="T23" fmla="*/ 15 h 51"/>
                <a:gd name="T24" fmla="*/ 12 w 46"/>
                <a:gd name="T25" fmla="*/ 12 h 51"/>
                <a:gd name="T26" fmla="*/ 15 w 46"/>
                <a:gd name="T27" fmla="*/ 8 h 51"/>
                <a:gd name="T28" fmla="*/ 23 w 46"/>
                <a:gd name="T29" fmla="*/ 7 h 51"/>
                <a:gd name="T30" fmla="*/ 29 w 46"/>
                <a:gd name="T31" fmla="*/ 7 h 51"/>
                <a:gd name="T32" fmla="*/ 32 w 46"/>
                <a:gd name="T33" fmla="*/ 8 h 51"/>
                <a:gd name="T34" fmla="*/ 35 w 46"/>
                <a:gd name="T35" fmla="*/ 17 h 51"/>
                <a:gd name="T36" fmla="*/ 35 w 46"/>
                <a:gd name="T37" fmla="*/ 19 h 51"/>
                <a:gd name="T38" fmla="*/ 20 w 46"/>
                <a:gd name="T39" fmla="*/ 22 h 51"/>
                <a:gd name="T40" fmla="*/ 12 w 46"/>
                <a:gd name="T41" fmla="*/ 22 h 51"/>
                <a:gd name="T42" fmla="*/ 6 w 46"/>
                <a:gd name="T43" fmla="*/ 25 h 51"/>
                <a:gd name="T44" fmla="*/ 1 w 46"/>
                <a:gd name="T45" fmla="*/ 31 h 51"/>
                <a:gd name="T46" fmla="*/ 0 w 46"/>
                <a:gd name="T47" fmla="*/ 37 h 51"/>
                <a:gd name="T48" fmla="*/ 1 w 46"/>
                <a:gd name="T49" fmla="*/ 43 h 51"/>
                <a:gd name="T50" fmla="*/ 5 w 46"/>
                <a:gd name="T51" fmla="*/ 48 h 51"/>
                <a:gd name="T52" fmla="*/ 17 w 46"/>
                <a:gd name="T53" fmla="*/ 51 h 51"/>
                <a:gd name="T54" fmla="*/ 27 w 46"/>
                <a:gd name="T55" fmla="*/ 49 h 51"/>
                <a:gd name="T56" fmla="*/ 35 w 46"/>
                <a:gd name="T57" fmla="*/ 44 h 51"/>
                <a:gd name="T58" fmla="*/ 37 w 46"/>
                <a:gd name="T59" fmla="*/ 49 h 51"/>
                <a:gd name="T60" fmla="*/ 37 w 46"/>
                <a:gd name="T61" fmla="*/ 49 h 51"/>
                <a:gd name="T62" fmla="*/ 35 w 46"/>
                <a:gd name="T63" fmla="*/ 29 h 51"/>
                <a:gd name="T64" fmla="*/ 34 w 46"/>
                <a:gd name="T65" fmla="*/ 36 h 51"/>
                <a:gd name="T66" fmla="*/ 29 w 46"/>
                <a:gd name="T67" fmla="*/ 43 h 51"/>
                <a:gd name="T68" fmla="*/ 23 w 46"/>
                <a:gd name="T69" fmla="*/ 44 h 51"/>
                <a:gd name="T70" fmla="*/ 20 w 46"/>
                <a:gd name="T71" fmla="*/ 44 h 51"/>
                <a:gd name="T72" fmla="*/ 12 w 46"/>
                <a:gd name="T73" fmla="*/ 43 h 51"/>
                <a:gd name="T74" fmla="*/ 10 w 46"/>
                <a:gd name="T75" fmla="*/ 39 h 51"/>
                <a:gd name="T76" fmla="*/ 10 w 46"/>
                <a:gd name="T77" fmla="*/ 37 h 51"/>
                <a:gd name="T78" fmla="*/ 10 w 46"/>
                <a:gd name="T79" fmla="*/ 32 h 51"/>
                <a:gd name="T80" fmla="*/ 13 w 46"/>
                <a:gd name="T81" fmla="*/ 31 h 51"/>
                <a:gd name="T82" fmla="*/ 22 w 46"/>
                <a:gd name="T83" fmla="*/ 29 h 51"/>
                <a:gd name="T84" fmla="*/ 35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7" y="49"/>
                  </a:moveTo>
                  <a:lnTo>
                    <a:pt x="46" y="49"/>
                  </a:lnTo>
                  <a:lnTo>
                    <a:pt x="46" y="49"/>
                  </a:lnTo>
                  <a:lnTo>
                    <a:pt x="44" y="44"/>
                  </a:lnTo>
                  <a:lnTo>
                    <a:pt x="44" y="44"/>
                  </a:lnTo>
                  <a:lnTo>
                    <a:pt x="44" y="29"/>
                  </a:lnTo>
                  <a:lnTo>
                    <a:pt x="44" y="19"/>
                  </a:lnTo>
                  <a:lnTo>
                    <a:pt x="44" y="19"/>
                  </a:lnTo>
                  <a:lnTo>
                    <a:pt x="42" y="10"/>
                  </a:lnTo>
                  <a:lnTo>
                    <a:pt x="42" y="10"/>
                  </a:lnTo>
                  <a:lnTo>
                    <a:pt x="41" y="5"/>
                  </a:lnTo>
                  <a:lnTo>
                    <a:pt x="41" y="5"/>
                  </a:lnTo>
                  <a:lnTo>
                    <a:pt x="34" y="2"/>
                  </a:lnTo>
                  <a:lnTo>
                    <a:pt x="34" y="2"/>
                  </a:lnTo>
                  <a:lnTo>
                    <a:pt x="23" y="0"/>
                  </a:lnTo>
                  <a:lnTo>
                    <a:pt x="23" y="0"/>
                  </a:lnTo>
                  <a:lnTo>
                    <a:pt x="13" y="2"/>
                  </a:lnTo>
                  <a:lnTo>
                    <a:pt x="13" y="2"/>
                  </a:lnTo>
                  <a:lnTo>
                    <a:pt x="8" y="3"/>
                  </a:lnTo>
                  <a:lnTo>
                    <a:pt x="5" y="7"/>
                  </a:lnTo>
                  <a:lnTo>
                    <a:pt x="5" y="7"/>
                  </a:lnTo>
                  <a:lnTo>
                    <a:pt x="3" y="10"/>
                  </a:lnTo>
                  <a:lnTo>
                    <a:pt x="1" y="15"/>
                  </a:lnTo>
                  <a:lnTo>
                    <a:pt x="10" y="15"/>
                  </a:lnTo>
                  <a:lnTo>
                    <a:pt x="10" y="15"/>
                  </a:lnTo>
                  <a:lnTo>
                    <a:pt x="12" y="12"/>
                  </a:lnTo>
                  <a:lnTo>
                    <a:pt x="15" y="8"/>
                  </a:lnTo>
                  <a:lnTo>
                    <a:pt x="15" y="8"/>
                  </a:lnTo>
                  <a:lnTo>
                    <a:pt x="18" y="7"/>
                  </a:lnTo>
                  <a:lnTo>
                    <a:pt x="23" y="7"/>
                  </a:lnTo>
                  <a:lnTo>
                    <a:pt x="23" y="7"/>
                  </a:lnTo>
                  <a:lnTo>
                    <a:pt x="29" y="7"/>
                  </a:lnTo>
                  <a:lnTo>
                    <a:pt x="32" y="8"/>
                  </a:lnTo>
                  <a:lnTo>
                    <a:pt x="32" y="8"/>
                  </a:lnTo>
                  <a:lnTo>
                    <a:pt x="34" y="12"/>
                  </a:lnTo>
                  <a:lnTo>
                    <a:pt x="35" y="17"/>
                  </a:lnTo>
                  <a:lnTo>
                    <a:pt x="35" y="17"/>
                  </a:lnTo>
                  <a:lnTo>
                    <a:pt x="35" y="19"/>
                  </a:lnTo>
                  <a:lnTo>
                    <a:pt x="35" y="19"/>
                  </a:lnTo>
                  <a:lnTo>
                    <a:pt x="20" y="22"/>
                  </a:lnTo>
                  <a:lnTo>
                    <a:pt x="20" y="22"/>
                  </a:lnTo>
                  <a:lnTo>
                    <a:pt x="12" y="22"/>
                  </a:lnTo>
                  <a:lnTo>
                    <a:pt x="12" y="22"/>
                  </a:lnTo>
                  <a:lnTo>
                    <a:pt x="6" y="25"/>
                  </a:lnTo>
                  <a:lnTo>
                    <a:pt x="6" y="25"/>
                  </a:lnTo>
                  <a:lnTo>
                    <a:pt x="1" y="31"/>
                  </a:lnTo>
                  <a:lnTo>
                    <a:pt x="1" y="31"/>
                  </a:lnTo>
                  <a:lnTo>
                    <a:pt x="0" y="37"/>
                  </a:lnTo>
                  <a:lnTo>
                    <a:pt x="0" y="37"/>
                  </a:lnTo>
                  <a:lnTo>
                    <a:pt x="1" y="43"/>
                  </a:lnTo>
                  <a:lnTo>
                    <a:pt x="5" y="48"/>
                  </a:lnTo>
                  <a:lnTo>
                    <a:pt x="5" y="48"/>
                  </a:lnTo>
                  <a:lnTo>
                    <a:pt x="10" y="49"/>
                  </a:lnTo>
                  <a:lnTo>
                    <a:pt x="17" y="51"/>
                  </a:lnTo>
                  <a:lnTo>
                    <a:pt x="17" y="51"/>
                  </a:lnTo>
                  <a:lnTo>
                    <a:pt x="27" y="49"/>
                  </a:lnTo>
                  <a:lnTo>
                    <a:pt x="27" y="49"/>
                  </a:lnTo>
                  <a:lnTo>
                    <a:pt x="35" y="44"/>
                  </a:lnTo>
                  <a:lnTo>
                    <a:pt x="35" y="44"/>
                  </a:lnTo>
                  <a:lnTo>
                    <a:pt x="37" y="49"/>
                  </a:lnTo>
                  <a:lnTo>
                    <a:pt x="37" y="49"/>
                  </a:lnTo>
                  <a:lnTo>
                    <a:pt x="37" y="49"/>
                  </a:lnTo>
                  <a:close/>
                  <a:moveTo>
                    <a:pt x="35" y="29"/>
                  </a:moveTo>
                  <a:lnTo>
                    <a:pt x="35" y="29"/>
                  </a:lnTo>
                  <a:lnTo>
                    <a:pt x="34" y="36"/>
                  </a:lnTo>
                  <a:lnTo>
                    <a:pt x="34" y="36"/>
                  </a:lnTo>
                  <a:lnTo>
                    <a:pt x="32" y="39"/>
                  </a:lnTo>
                  <a:lnTo>
                    <a:pt x="29" y="43"/>
                  </a:lnTo>
                  <a:lnTo>
                    <a:pt x="29" y="43"/>
                  </a:lnTo>
                  <a:lnTo>
                    <a:pt x="23" y="44"/>
                  </a:lnTo>
                  <a:lnTo>
                    <a:pt x="20" y="44"/>
                  </a:lnTo>
                  <a:lnTo>
                    <a:pt x="20" y="44"/>
                  </a:lnTo>
                  <a:lnTo>
                    <a:pt x="15" y="44"/>
                  </a:lnTo>
                  <a:lnTo>
                    <a:pt x="12" y="43"/>
                  </a:lnTo>
                  <a:lnTo>
                    <a:pt x="12" y="43"/>
                  </a:lnTo>
                  <a:lnTo>
                    <a:pt x="10" y="39"/>
                  </a:lnTo>
                  <a:lnTo>
                    <a:pt x="10" y="37"/>
                  </a:lnTo>
                  <a:lnTo>
                    <a:pt x="10" y="37"/>
                  </a:lnTo>
                  <a:lnTo>
                    <a:pt x="10" y="32"/>
                  </a:lnTo>
                  <a:lnTo>
                    <a:pt x="10" y="32"/>
                  </a:lnTo>
                  <a:lnTo>
                    <a:pt x="13" y="31"/>
                  </a:lnTo>
                  <a:lnTo>
                    <a:pt x="13" y="31"/>
                  </a:lnTo>
                  <a:lnTo>
                    <a:pt x="22" y="29"/>
                  </a:lnTo>
                  <a:lnTo>
                    <a:pt x="22" y="29"/>
                  </a:lnTo>
                  <a:lnTo>
                    <a:pt x="35" y="25"/>
                  </a:lnTo>
                  <a:lnTo>
                    <a:pt x="35" y="29"/>
                  </a:lnTo>
                  <a:lnTo>
                    <a:pt x="3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2" name="Freeform 922">
              <a:extLst>
                <a:ext uri="{FF2B5EF4-FFF2-40B4-BE49-F238E27FC236}">
                  <a16:creationId xmlns:a16="http://schemas.microsoft.com/office/drawing/2014/main" id="{031EA02D-F87A-AA94-55E2-89166153B9EE}"/>
                </a:ext>
              </a:extLst>
            </p:cNvPr>
            <p:cNvSpPr>
              <a:spLocks/>
            </p:cNvSpPr>
            <p:nvPr/>
          </p:nvSpPr>
          <p:spPr bwMode="auto">
            <a:xfrm>
              <a:off x="4765" y="1248"/>
              <a:ext cx="21" cy="25"/>
            </a:xfrm>
            <a:custGeom>
              <a:avLst/>
              <a:gdLst>
                <a:gd name="T0" fmla="*/ 8 w 41"/>
                <a:gd name="T1" fmla="*/ 49 h 49"/>
                <a:gd name="T2" fmla="*/ 8 w 41"/>
                <a:gd name="T3" fmla="*/ 22 h 49"/>
                <a:gd name="T4" fmla="*/ 8 w 41"/>
                <a:gd name="T5" fmla="*/ 22 h 49"/>
                <a:gd name="T6" fmla="*/ 10 w 41"/>
                <a:gd name="T7" fmla="*/ 15 h 49"/>
                <a:gd name="T8" fmla="*/ 12 w 41"/>
                <a:gd name="T9" fmla="*/ 10 h 49"/>
                <a:gd name="T10" fmla="*/ 12 w 41"/>
                <a:gd name="T11" fmla="*/ 10 h 49"/>
                <a:gd name="T12" fmla="*/ 17 w 41"/>
                <a:gd name="T13" fmla="*/ 7 h 49"/>
                <a:gd name="T14" fmla="*/ 22 w 41"/>
                <a:gd name="T15" fmla="*/ 7 h 49"/>
                <a:gd name="T16" fmla="*/ 22 w 41"/>
                <a:gd name="T17" fmla="*/ 7 h 49"/>
                <a:gd name="T18" fmla="*/ 27 w 41"/>
                <a:gd name="T19" fmla="*/ 8 h 49"/>
                <a:gd name="T20" fmla="*/ 27 w 41"/>
                <a:gd name="T21" fmla="*/ 8 h 49"/>
                <a:gd name="T22" fmla="*/ 31 w 41"/>
                <a:gd name="T23" fmla="*/ 12 h 49"/>
                <a:gd name="T24" fmla="*/ 31 w 41"/>
                <a:gd name="T25" fmla="*/ 12 h 49"/>
                <a:gd name="T26" fmla="*/ 32 w 41"/>
                <a:gd name="T27" fmla="*/ 20 h 49"/>
                <a:gd name="T28" fmla="*/ 32 w 41"/>
                <a:gd name="T29" fmla="*/ 49 h 49"/>
                <a:gd name="T30" fmla="*/ 41 w 41"/>
                <a:gd name="T31" fmla="*/ 49 h 49"/>
                <a:gd name="T32" fmla="*/ 41 w 41"/>
                <a:gd name="T33" fmla="*/ 19 h 49"/>
                <a:gd name="T34" fmla="*/ 41 w 41"/>
                <a:gd name="T35" fmla="*/ 19 h 49"/>
                <a:gd name="T36" fmla="*/ 41 w 41"/>
                <a:gd name="T37" fmla="*/ 12 h 49"/>
                <a:gd name="T38" fmla="*/ 41 w 41"/>
                <a:gd name="T39" fmla="*/ 12 h 49"/>
                <a:gd name="T40" fmla="*/ 37 w 41"/>
                <a:gd name="T41" fmla="*/ 5 h 49"/>
                <a:gd name="T42" fmla="*/ 37 w 41"/>
                <a:gd name="T43" fmla="*/ 5 h 49"/>
                <a:gd name="T44" fmla="*/ 32 w 41"/>
                <a:gd name="T45" fmla="*/ 2 h 49"/>
                <a:gd name="T46" fmla="*/ 32 w 41"/>
                <a:gd name="T47" fmla="*/ 2 h 49"/>
                <a:gd name="T48" fmla="*/ 24 w 41"/>
                <a:gd name="T49" fmla="*/ 0 h 49"/>
                <a:gd name="T50" fmla="*/ 24 w 41"/>
                <a:gd name="T51" fmla="*/ 0 h 49"/>
                <a:gd name="T52" fmla="*/ 19 w 41"/>
                <a:gd name="T53" fmla="*/ 0 h 49"/>
                <a:gd name="T54" fmla="*/ 15 w 41"/>
                <a:gd name="T55" fmla="*/ 2 h 49"/>
                <a:gd name="T56" fmla="*/ 10 w 41"/>
                <a:gd name="T57" fmla="*/ 3 h 49"/>
                <a:gd name="T58" fmla="*/ 8 w 41"/>
                <a:gd name="T59" fmla="*/ 7 h 49"/>
                <a:gd name="T60" fmla="*/ 8 w 41"/>
                <a:gd name="T61" fmla="*/ 0 h 49"/>
                <a:gd name="T62" fmla="*/ 0 w 41"/>
                <a:gd name="T63" fmla="*/ 0 h 49"/>
                <a:gd name="T64" fmla="*/ 0 w 41"/>
                <a:gd name="T65" fmla="*/ 49 h 49"/>
                <a:gd name="T66" fmla="*/ 8 w 41"/>
                <a:gd name="T67" fmla="*/ 49 h 49"/>
                <a:gd name="T68" fmla="*/ 8 w 41"/>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49">
                  <a:moveTo>
                    <a:pt x="8" y="49"/>
                  </a:moveTo>
                  <a:lnTo>
                    <a:pt x="8" y="22"/>
                  </a:lnTo>
                  <a:lnTo>
                    <a:pt x="8" y="22"/>
                  </a:lnTo>
                  <a:lnTo>
                    <a:pt x="10" y="15"/>
                  </a:lnTo>
                  <a:lnTo>
                    <a:pt x="12" y="10"/>
                  </a:lnTo>
                  <a:lnTo>
                    <a:pt x="12" y="10"/>
                  </a:lnTo>
                  <a:lnTo>
                    <a:pt x="17" y="7"/>
                  </a:lnTo>
                  <a:lnTo>
                    <a:pt x="22" y="7"/>
                  </a:lnTo>
                  <a:lnTo>
                    <a:pt x="22" y="7"/>
                  </a:lnTo>
                  <a:lnTo>
                    <a:pt x="27" y="8"/>
                  </a:lnTo>
                  <a:lnTo>
                    <a:pt x="27" y="8"/>
                  </a:lnTo>
                  <a:lnTo>
                    <a:pt x="31" y="12"/>
                  </a:lnTo>
                  <a:lnTo>
                    <a:pt x="31" y="12"/>
                  </a:lnTo>
                  <a:lnTo>
                    <a:pt x="32" y="20"/>
                  </a:lnTo>
                  <a:lnTo>
                    <a:pt x="32" y="49"/>
                  </a:lnTo>
                  <a:lnTo>
                    <a:pt x="41" y="49"/>
                  </a:lnTo>
                  <a:lnTo>
                    <a:pt x="41" y="19"/>
                  </a:lnTo>
                  <a:lnTo>
                    <a:pt x="41" y="19"/>
                  </a:lnTo>
                  <a:lnTo>
                    <a:pt x="41" y="12"/>
                  </a:lnTo>
                  <a:lnTo>
                    <a:pt x="41" y="12"/>
                  </a:lnTo>
                  <a:lnTo>
                    <a:pt x="37" y="5"/>
                  </a:lnTo>
                  <a:lnTo>
                    <a:pt x="37" y="5"/>
                  </a:lnTo>
                  <a:lnTo>
                    <a:pt x="32" y="2"/>
                  </a:lnTo>
                  <a:lnTo>
                    <a:pt x="32" y="2"/>
                  </a:lnTo>
                  <a:lnTo>
                    <a:pt x="24" y="0"/>
                  </a:lnTo>
                  <a:lnTo>
                    <a:pt x="24" y="0"/>
                  </a:lnTo>
                  <a:lnTo>
                    <a:pt x="19" y="0"/>
                  </a:lnTo>
                  <a:lnTo>
                    <a:pt x="15" y="2"/>
                  </a:lnTo>
                  <a:lnTo>
                    <a:pt x="10" y="3"/>
                  </a:lnTo>
                  <a:lnTo>
                    <a:pt x="8" y="7"/>
                  </a:lnTo>
                  <a:lnTo>
                    <a:pt x="8" y="0"/>
                  </a:lnTo>
                  <a:lnTo>
                    <a:pt x="0" y="0"/>
                  </a:lnTo>
                  <a:lnTo>
                    <a:pt x="0" y="49"/>
                  </a:lnTo>
                  <a:lnTo>
                    <a:pt x="8"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3" name="Freeform 923">
              <a:extLst>
                <a:ext uri="{FF2B5EF4-FFF2-40B4-BE49-F238E27FC236}">
                  <a16:creationId xmlns:a16="http://schemas.microsoft.com/office/drawing/2014/main" id="{C9B70244-27F3-D1F6-5D74-F35935776D01}"/>
                </a:ext>
              </a:extLst>
            </p:cNvPr>
            <p:cNvSpPr>
              <a:spLocks/>
            </p:cNvSpPr>
            <p:nvPr/>
          </p:nvSpPr>
          <p:spPr bwMode="auto">
            <a:xfrm>
              <a:off x="4789" y="1239"/>
              <a:ext cx="32" cy="34"/>
            </a:xfrm>
            <a:custGeom>
              <a:avLst/>
              <a:gdLst>
                <a:gd name="T0" fmla="*/ 35 w 63"/>
                <a:gd name="T1" fmla="*/ 68 h 68"/>
                <a:gd name="T2" fmla="*/ 63 w 63"/>
                <a:gd name="T3" fmla="*/ 0 h 68"/>
                <a:gd name="T4" fmla="*/ 52 w 63"/>
                <a:gd name="T5" fmla="*/ 0 h 68"/>
                <a:gd name="T6" fmla="*/ 34 w 63"/>
                <a:gd name="T7" fmla="*/ 50 h 68"/>
                <a:gd name="T8" fmla="*/ 34 w 63"/>
                <a:gd name="T9" fmla="*/ 50 h 68"/>
                <a:gd name="T10" fmla="*/ 30 w 63"/>
                <a:gd name="T11" fmla="*/ 62 h 68"/>
                <a:gd name="T12" fmla="*/ 30 w 63"/>
                <a:gd name="T13" fmla="*/ 62 h 68"/>
                <a:gd name="T14" fmla="*/ 27 w 63"/>
                <a:gd name="T15" fmla="*/ 50 h 68"/>
                <a:gd name="T16" fmla="*/ 10 w 63"/>
                <a:gd name="T17" fmla="*/ 0 h 68"/>
                <a:gd name="T18" fmla="*/ 0 w 63"/>
                <a:gd name="T19" fmla="*/ 0 h 68"/>
                <a:gd name="T20" fmla="*/ 25 w 63"/>
                <a:gd name="T21" fmla="*/ 68 h 68"/>
                <a:gd name="T22" fmla="*/ 35 w 63"/>
                <a:gd name="T23" fmla="*/ 68 h 68"/>
                <a:gd name="T24" fmla="*/ 35 w 63"/>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8">
                  <a:moveTo>
                    <a:pt x="35" y="68"/>
                  </a:moveTo>
                  <a:lnTo>
                    <a:pt x="63" y="0"/>
                  </a:lnTo>
                  <a:lnTo>
                    <a:pt x="52" y="0"/>
                  </a:lnTo>
                  <a:lnTo>
                    <a:pt x="34" y="50"/>
                  </a:lnTo>
                  <a:lnTo>
                    <a:pt x="34" y="50"/>
                  </a:lnTo>
                  <a:lnTo>
                    <a:pt x="30" y="62"/>
                  </a:lnTo>
                  <a:lnTo>
                    <a:pt x="30" y="62"/>
                  </a:lnTo>
                  <a:lnTo>
                    <a:pt x="27" y="50"/>
                  </a:lnTo>
                  <a:lnTo>
                    <a:pt x="10" y="0"/>
                  </a:lnTo>
                  <a:lnTo>
                    <a:pt x="0" y="0"/>
                  </a:lnTo>
                  <a:lnTo>
                    <a:pt x="25" y="68"/>
                  </a:lnTo>
                  <a:lnTo>
                    <a:pt x="35" y="68"/>
                  </a:lnTo>
                  <a:lnTo>
                    <a:pt x="35"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4" name="Freeform 924">
              <a:extLst>
                <a:ext uri="{FF2B5EF4-FFF2-40B4-BE49-F238E27FC236}">
                  <a16:creationId xmlns:a16="http://schemas.microsoft.com/office/drawing/2014/main" id="{7BD869B4-75D7-C29F-7819-81164D99FEF6}"/>
                </a:ext>
              </a:extLst>
            </p:cNvPr>
            <p:cNvSpPr>
              <a:spLocks noEditPoints="1"/>
            </p:cNvSpPr>
            <p:nvPr/>
          </p:nvSpPr>
          <p:spPr bwMode="auto">
            <a:xfrm>
              <a:off x="4821" y="1239"/>
              <a:ext cx="31" cy="34"/>
            </a:xfrm>
            <a:custGeom>
              <a:avLst/>
              <a:gdLst>
                <a:gd name="T0" fmla="*/ 10 w 63"/>
                <a:gd name="T1" fmla="*/ 68 h 68"/>
                <a:gd name="T2" fmla="*/ 17 w 63"/>
                <a:gd name="T3" fmla="*/ 48 h 68"/>
                <a:gd name="T4" fmla="*/ 46 w 63"/>
                <a:gd name="T5" fmla="*/ 48 h 68"/>
                <a:gd name="T6" fmla="*/ 52 w 63"/>
                <a:gd name="T7" fmla="*/ 68 h 68"/>
                <a:gd name="T8" fmla="*/ 63 w 63"/>
                <a:gd name="T9" fmla="*/ 68 h 68"/>
                <a:gd name="T10" fmla="*/ 35 w 63"/>
                <a:gd name="T11" fmla="*/ 0 h 68"/>
                <a:gd name="T12" fmla="*/ 25 w 63"/>
                <a:gd name="T13" fmla="*/ 0 h 68"/>
                <a:gd name="T14" fmla="*/ 0 w 63"/>
                <a:gd name="T15" fmla="*/ 68 h 68"/>
                <a:gd name="T16" fmla="*/ 10 w 63"/>
                <a:gd name="T17" fmla="*/ 68 h 68"/>
                <a:gd name="T18" fmla="*/ 10 w 63"/>
                <a:gd name="T19" fmla="*/ 68 h 68"/>
                <a:gd name="T20" fmla="*/ 27 w 63"/>
                <a:gd name="T21" fmla="*/ 21 h 68"/>
                <a:gd name="T22" fmla="*/ 27 w 63"/>
                <a:gd name="T23" fmla="*/ 21 h 68"/>
                <a:gd name="T24" fmla="*/ 30 w 63"/>
                <a:gd name="T25" fmla="*/ 7 h 68"/>
                <a:gd name="T26" fmla="*/ 30 w 63"/>
                <a:gd name="T27" fmla="*/ 7 h 68"/>
                <a:gd name="T28" fmla="*/ 35 w 63"/>
                <a:gd name="T29" fmla="*/ 22 h 68"/>
                <a:gd name="T30" fmla="*/ 42 w 63"/>
                <a:gd name="T31" fmla="*/ 41 h 68"/>
                <a:gd name="T32" fmla="*/ 20 w 63"/>
                <a:gd name="T33" fmla="*/ 41 h 68"/>
                <a:gd name="T34" fmla="*/ 27 w 63"/>
                <a:gd name="T35" fmla="*/ 21 h 68"/>
                <a:gd name="T36" fmla="*/ 27 w 63"/>
                <a:gd name="T37"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68">
                  <a:moveTo>
                    <a:pt x="10" y="68"/>
                  </a:moveTo>
                  <a:lnTo>
                    <a:pt x="17" y="48"/>
                  </a:lnTo>
                  <a:lnTo>
                    <a:pt x="46" y="48"/>
                  </a:lnTo>
                  <a:lnTo>
                    <a:pt x="52" y="68"/>
                  </a:lnTo>
                  <a:lnTo>
                    <a:pt x="63" y="68"/>
                  </a:lnTo>
                  <a:lnTo>
                    <a:pt x="35" y="0"/>
                  </a:lnTo>
                  <a:lnTo>
                    <a:pt x="25" y="0"/>
                  </a:lnTo>
                  <a:lnTo>
                    <a:pt x="0" y="68"/>
                  </a:lnTo>
                  <a:lnTo>
                    <a:pt x="10" y="68"/>
                  </a:lnTo>
                  <a:lnTo>
                    <a:pt x="10" y="68"/>
                  </a:lnTo>
                  <a:close/>
                  <a:moveTo>
                    <a:pt x="27" y="21"/>
                  </a:moveTo>
                  <a:lnTo>
                    <a:pt x="27" y="21"/>
                  </a:lnTo>
                  <a:lnTo>
                    <a:pt x="30" y="7"/>
                  </a:lnTo>
                  <a:lnTo>
                    <a:pt x="30" y="7"/>
                  </a:lnTo>
                  <a:lnTo>
                    <a:pt x="35" y="22"/>
                  </a:lnTo>
                  <a:lnTo>
                    <a:pt x="42" y="41"/>
                  </a:lnTo>
                  <a:lnTo>
                    <a:pt x="20" y="41"/>
                  </a:lnTo>
                  <a:lnTo>
                    <a:pt x="27" y="21"/>
                  </a:lnTo>
                  <a:lnTo>
                    <a:pt x="2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5" name="Freeform 925">
              <a:extLst>
                <a:ext uri="{FF2B5EF4-FFF2-40B4-BE49-F238E27FC236}">
                  <a16:creationId xmlns:a16="http://schemas.microsoft.com/office/drawing/2014/main" id="{966138B8-D4A4-D146-1A89-DDB602986E7D}"/>
                </a:ext>
              </a:extLst>
            </p:cNvPr>
            <p:cNvSpPr>
              <a:spLocks/>
            </p:cNvSpPr>
            <p:nvPr/>
          </p:nvSpPr>
          <p:spPr bwMode="auto">
            <a:xfrm>
              <a:off x="4857" y="1239"/>
              <a:ext cx="23" cy="34"/>
            </a:xfrm>
            <a:custGeom>
              <a:avLst/>
              <a:gdLst>
                <a:gd name="T0" fmla="*/ 9 w 46"/>
                <a:gd name="T1" fmla="*/ 68 h 68"/>
                <a:gd name="T2" fmla="*/ 9 w 46"/>
                <a:gd name="T3" fmla="*/ 38 h 68"/>
                <a:gd name="T4" fmla="*/ 41 w 46"/>
                <a:gd name="T5" fmla="*/ 38 h 68"/>
                <a:gd name="T6" fmla="*/ 41 w 46"/>
                <a:gd name="T7" fmla="*/ 29 h 68"/>
                <a:gd name="T8" fmla="*/ 9 w 46"/>
                <a:gd name="T9" fmla="*/ 29 h 68"/>
                <a:gd name="T10" fmla="*/ 9 w 46"/>
                <a:gd name="T11" fmla="*/ 9 h 68"/>
                <a:gd name="T12" fmla="*/ 46 w 46"/>
                <a:gd name="T13" fmla="*/ 9 h 68"/>
                <a:gd name="T14" fmla="*/ 46 w 46"/>
                <a:gd name="T15" fmla="*/ 0 h 68"/>
                <a:gd name="T16" fmla="*/ 0 w 46"/>
                <a:gd name="T17" fmla="*/ 0 h 68"/>
                <a:gd name="T18" fmla="*/ 0 w 46"/>
                <a:gd name="T19" fmla="*/ 68 h 68"/>
                <a:gd name="T20" fmla="*/ 9 w 46"/>
                <a:gd name="T21" fmla="*/ 68 h 68"/>
                <a:gd name="T22" fmla="*/ 9 w 46"/>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68">
                  <a:moveTo>
                    <a:pt x="9" y="68"/>
                  </a:moveTo>
                  <a:lnTo>
                    <a:pt x="9" y="38"/>
                  </a:lnTo>
                  <a:lnTo>
                    <a:pt x="41" y="38"/>
                  </a:lnTo>
                  <a:lnTo>
                    <a:pt x="41" y="29"/>
                  </a:lnTo>
                  <a:lnTo>
                    <a:pt x="9" y="29"/>
                  </a:lnTo>
                  <a:lnTo>
                    <a:pt x="9" y="9"/>
                  </a:lnTo>
                  <a:lnTo>
                    <a:pt x="46" y="9"/>
                  </a:lnTo>
                  <a:lnTo>
                    <a:pt x="46" y="0"/>
                  </a:lnTo>
                  <a:lnTo>
                    <a:pt x="0" y="0"/>
                  </a:lnTo>
                  <a:lnTo>
                    <a:pt x="0" y="68"/>
                  </a:lnTo>
                  <a:lnTo>
                    <a:pt x="9" y="68"/>
                  </a:lnTo>
                  <a:lnTo>
                    <a:pt x="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6" name="Freeform 926">
              <a:extLst>
                <a:ext uri="{FF2B5EF4-FFF2-40B4-BE49-F238E27FC236}">
                  <a16:creationId xmlns:a16="http://schemas.microsoft.com/office/drawing/2014/main" id="{00B790A6-0CE1-2ADB-CD3E-8C2E7A2CF34C}"/>
                </a:ext>
              </a:extLst>
            </p:cNvPr>
            <p:cNvSpPr>
              <a:spLocks noEditPoints="1"/>
            </p:cNvSpPr>
            <p:nvPr/>
          </p:nvSpPr>
          <p:spPr bwMode="auto">
            <a:xfrm>
              <a:off x="4897" y="1242"/>
              <a:ext cx="23" cy="29"/>
            </a:xfrm>
            <a:custGeom>
              <a:avLst/>
              <a:gdLst>
                <a:gd name="T0" fmla="*/ 46 w 46"/>
                <a:gd name="T1" fmla="*/ 19 h 56"/>
                <a:gd name="T2" fmla="*/ 0 w 46"/>
                <a:gd name="T3" fmla="*/ 0 h 56"/>
                <a:gd name="T4" fmla="*/ 0 w 46"/>
                <a:gd name="T5" fmla="*/ 9 h 56"/>
                <a:gd name="T6" fmla="*/ 36 w 46"/>
                <a:gd name="T7" fmla="*/ 22 h 56"/>
                <a:gd name="T8" fmla="*/ 0 w 46"/>
                <a:gd name="T9" fmla="*/ 37 h 56"/>
                <a:gd name="T10" fmla="*/ 0 w 46"/>
                <a:gd name="T11" fmla="*/ 46 h 56"/>
                <a:gd name="T12" fmla="*/ 46 w 46"/>
                <a:gd name="T13" fmla="*/ 26 h 56"/>
                <a:gd name="T14" fmla="*/ 46 w 46"/>
                <a:gd name="T15" fmla="*/ 19 h 56"/>
                <a:gd name="T16" fmla="*/ 46 w 46"/>
                <a:gd name="T17" fmla="*/ 19 h 56"/>
                <a:gd name="T18" fmla="*/ 46 w 46"/>
                <a:gd name="T19" fmla="*/ 49 h 56"/>
                <a:gd name="T20" fmla="*/ 0 w 46"/>
                <a:gd name="T21" fmla="*/ 49 h 56"/>
                <a:gd name="T22" fmla="*/ 0 w 46"/>
                <a:gd name="T23" fmla="*/ 56 h 56"/>
                <a:gd name="T24" fmla="*/ 46 w 46"/>
                <a:gd name="T25" fmla="*/ 56 h 56"/>
                <a:gd name="T26" fmla="*/ 46 w 46"/>
                <a:gd name="T27" fmla="*/ 49 h 56"/>
                <a:gd name="T28" fmla="*/ 46 w 46"/>
                <a:gd name="T2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6">
                  <a:moveTo>
                    <a:pt x="46" y="19"/>
                  </a:moveTo>
                  <a:lnTo>
                    <a:pt x="0" y="0"/>
                  </a:lnTo>
                  <a:lnTo>
                    <a:pt x="0" y="9"/>
                  </a:lnTo>
                  <a:lnTo>
                    <a:pt x="36" y="22"/>
                  </a:lnTo>
                  <a:lnTo>
                    <a:pt x="0" y="37"/>
                  </a:lnTo>
                  <a:lnTo>
                    <a:pt x="0" y="46"/>
                  </a:lnTo>
                  <a:lnTo>
                    <a:pt x="46" y="26"/>
                  </a:lnTo>
                  <a:lnTo>
                    <a:pt x="46" y="19"/>
                  </a:lnTo>
                  <a:lnTo>
                    <a:pt x="46" y="19"/>
                  </a:lnTo>
                  <a:close/>
                  <a:moveTo>
                    <a:pt x="46" y="49"/>
                  </a:moveTo>
                  <a:lnTo>
                    <a:pt x="0" y="49"/>
                  </a:lnTo>
                  <a:lnTo>
                    <a:pt x="0" y="56"/>
                  </a:lnTo>
                  <a:lnTo>
                    <a:pt x="46" y="56"/>
                  </a:lnTo>
                  <a:lnTo>
                    <a:pt x="46" y="49"/>
                  </a:lnTo>
                  <a:lnTo>
                    <a:pt x="4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7" name="Freeform 927">
              <a:extLst>
                <a:ext uri="{FF2B5EF4-FFF2-40B4-BE49-F238E27FC236}">
                  <a16:creationId xmlns:a16="http://schemas.microsoft.com/office/drawing/2014/main" id="{45F1AE19-08DF-7BF1-D880-617AC4205A81}"/>
                </a:ext>
              </a:extLst>
            </p:cNvPr>
            <p:cNvSpPr>
              <a:spLocks/>
            </p:cNvSpPr>
            <p:nvPr/>
          </p:nvSpPr>
          <p:spPr bwMode="auto">
            <a:xfrm>
              <a:off x="4937" y="1248"/>
              <a:ext cx="35" cy="25"/>
            </a:xfrm>
            <a:custGeom>
              <a:avLst/>
              <a:gdLst>
                <a:gd name="T0" fmla="*/ 9 w 68"/>
                <a:gd name="T1" fmla="*/ 49 h 49"/>
                <a:gd name="T2" fmla="*/ 9 w 68"/>
                <a:gd name="T3" fmla="*/ 24 h 49"/>
                <a:gd name="T4" fmla="*/ 9 w 68"/>
                <a:gd name="T5" fmla="*/ 24 h 49"/>
                <a:gd name="T6" fmla="*/ 10 w 68"/>
                <a:gd name="T7" fmla="*/ 14 h 49"/>
                <a:gd name="T8" fmla="*/ 10 w 68"/>
                <a:gd name="T9" fmla="*/ 14 h 49"/>
                <a:gd name="T10" fmla="*/ 12 w 68"/>
                <a:gd name="T11" fmla="*/ 10 h 49"/>
                <a:gd name="T12" fmla="*/ 14 w 68"/>
                <a:gd name="T13" fmla="*/ 8 h 49"/>
                <a:gd name="T14" fmla="*/ 14 w 68"/>
                <a:gd name="T15" fmla="*/ 8 h 49"/>
                <a:gd name="T16" fmla="*/ 20 w 68"/>
                <a:gd name="T17" fmla="*/ 7 h 49"/>
                <a:gd name="T18" fmla="*/ 20 w 68"/>
                <a:gd name="T19" fmla="*/ 7 h 49"/>
                <a:gd name="T20" fmla="*/ 26 w 68"/>
                <a:gd name="T21" fmla="*/ 7 h 49"/>
                <a:gd name="T22" fmla="*/ 27 w 68"/>
                <a:gd name="T23" fmla="*/ 10 h 49"/>
                <a:gd name="T24" fmla="*/ 27 w 68"/>
                <a:gd name="T25" fmla="*/ 10 h 49"/>
                <a:gd name="T26" fmla="*/ 29 w 68"/>
                <a:gd name="T27" fmla="*/ 14 h 49"/>
                <a:gd name="T28" fmla="*/ 29 w 68"/>
                <a:gd name="T29" fmla="*/ 17 h 49"/>
                <a:gd name="T30" fmla="*/ 29 w 68"/>
                <a:gd name="T31" fmla="*/ 49 h 49"/>
                <a:gd name="T32" fmla="*/ 37 w 68"/>
                <a:gd name="T33" fmla="*/ 49 h 49"/>
                <a:gd name="T34" fmla="*/ 37 w 68"/>
                <a:gd name="T35" fmla="*/ 20 h 49"/>
                <a:gd name="T36" fmla="*/ 37 w 68"/>
                <a:gd name="T37" fmla="*/ 20 h 49"/>
                <a:gd name="T38" fmla="*/ 39 w 68"/>
                <a:gd name="T39" fmla="*/ 15 h 49"/>
                <a:gd name="T40" fmla="*/ 41 w 68"/>
                <a:gd name="T41" fmla="*/ 10 h 49"/>
                <a:gd name="T42" fmla="*/ 41 w 68"/>
                <a:gd name="T43" fmla="*/ 10 h 49"/>
                <a:gd name="T44" fmla="*/ 46 w 68"/>
                <a:gd name="T45" fmla="*/ 7 h 49"/>
                <a:gd name="T46" fmla="*/ 49 w 68"/>
                <a:gd name="T47" fmla="*/ 7 h 49"/>
                <a:gd name="T48" fmla="*/ 49 w 68"/>
                <a:gd name="T49" fmla="*/ 7 h 49"/>
                <a:gd name="T50" fmla="*/ 55 w 68"/>
                <a:gd name="T51" fmla="*/ 8 h 49"/>
                <a:gd name="T52" fmla="*/ 55 w 68"/>
                <a:gd name="T53" fmla="*/ 8 h 49"/>
                <a:gd name="T54" fmla="*/ 58 w 68"/>
                <a:gd name="T55" fmla="*/ 12 h 49"/>
                <a:gd name="T56" fmla="*/ 58 w 68"/>
                <a:gd name="T57" fmla="*/ 12 h 49"/>
                <a:gd name="T58" fmla="*/ 60 w 68"/>
                <a:gd name="T59" fmla="*/ 19 h 49"/>
                <a:gd name="T60" fmla="*/ 60 w 68"/>
                <a:gd name="T61" fmla="*/ 49 h 49"/>
                <a:gd name="T62" fmla="*/ 68 w 68"/>
                <a:gd name="T63" fmla="*/ 49 h 49"/>
                <a:gd name="T64" fmla="*/ 68 w 68"/>
                <a:gd name="T65" fmla="*/ 15 h 49"/>
                <a:gd name="T66" fmla="*/ 68 w 68"/>
                <a:gd name="T67" fmla="*/ 15 h 49"/>
                <a:gd name="T68" fmla="*/ 66 w 68"/>
                <a:gd name="T69" fmla="*/ 8 h 49"/>
                <a:gd name="T70" fmla="*/ 63 w 68"/>
                <a:gd name="T71" fmla="*/ 3 h 49"/>
                <a:gd name="T72" fmla="*/ 63 w 68"/>
                <a:gd name="T73" fmla="*/ 3 h 49"/>
                <a:gd name="T74" fmla="*/ 58 w 68"/>
                <a:gd name="T75" fmla="*/ 0 h 49"/>
                <a:gd name="T76" fmla="*/ 53 w 68"/>
                <a:gd name="T77" fmla="*/ 0 h 49"/>
                <a:gd name="T78" fmla="*/ 53 w 68"/>
                <a:gd name="T79" fmla="*/ 0 h 49"/>
                <a:gd name="T80" fmla="*/ 48 w 68"/>
                <a:gd name="T81" fmla="*/ 0 h 49"/>
                <a:gd name="T82" fmla="*/ 44 w 68"/>
                <a:gd name="T83" fmla="*/ 2 h 49"/>
                <a:gd name="T84" fmla="*/ 39 w 68"/>
                <a:gd name="T85" fmla="*/ 3 h 49"/>
                <a:gd name="T86" fmla="*/ 37 w 68"/>
                <a:gd name="T87" fmla="*/ 8 h 49"/>
                <a:gd name="T88" fmla="*/ 37 w 68"/>
                <a:gd name="T89" fmla="*/ 8 h 49"/>
                <a:gd name="T90" fmla="*/ 34 w 68"/>
                <a:gd name="T91" fmla="*/ 5 h 49"/>
                <a:gd name="T92" fmla="*/ 32 w 68"/>
                <a:gd name="T93" fmla="*/ 2 h 49"/>
                <a:gd name="T94" fmla="*/ 32 w 68"/>
                <a:gd name="T95" fmla="*/ 2 h 49"/>
                <a:gd name="T96" fmla="*/ 27 w 68"/>
                <a:gd name="T97" fmla="*/ 0 h 49"/>
                <a:gd name="T98" fmla="*/ 22 w 68"/>
                <a:gd name="T99" fmla="*/ 0 h 49"/>
                <a:gd name="T100" fmla="*/ 22 w 68"/>
                <a:gd name="T101" fmla="*/ 0 h 49"/>
                <a:gd name="T102" fmla="*/ 19 w 68"/>
                <a:gd name="T103" fmla="*/ 0 h 49"/>
                <a:gd name="T104" fmla="*/ 14 w 68"/>
                <a:gd name="T105" fmla="*/ 2 h 49"/>
                <a:gd name="T106" fmla="*/ 14 w 68"/>
                <a:gd name="T107" fmla="*/ 2 h 49"/>
                <a:gd name="T108" fmla="*/ 10 w 68"/>
                <a:gd name="T109" fmla="*/ 3 h 49"/>
                <a:gd name="T110" fmla="*/ 9 w 68"/>
                <a:gd name="T111" fmla="*/ 7 h 49"/>
                <a:gd name="T112" fmla="*/ 9 w 68"/>
                <a:gd name="T113" fmla="*/ 0 h 49"/>
                <a:gd name="T114" fmla="*/ 0 w 68"/>
                <a:gd name="T115" fmla="*/ 0 h 49"/>
                <a:gd name="T116" fmla="*/ 0 w 68"/>
                <a:gd name="T117" fmla="*/ 49 h 49"/>
                <a:gd name="T118" fmla="*/ 9 w 68"/>
                <a:gd name="T119" fmla="*/ 49 h 49"/>
                <a:gd name="T120" fmla="*/ 9 w 68"/>
                <a:gd name="T1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49">
                  <a:moveTo>
                    <a:pt x="9" y="49"/>
                  </a:moveTo>
                  <a:lnTo>
                    <a:pt x="9" y="24"/>
                  </a:lnTo>
                  <a:lnTo>
                    <a:pt x="9" y="24"/>
                  </a:lnTo>
                  <a:lnTo>
                    <a:pt x="10" y="14"/>
                  </a:lnTo>
                  <a:lnTo>
                    <a:pt x="10" y="14"/>
                  </a:lnTo>
                  <a:lnTo>
                    <a:pt x="12" y="10"/>
                  </a:lnTo>
                  <a:lnTo>
                    <a:pt x="14" y="8"/>
                  </a:lnTo>
                  <a:lnTo>
                    <a:pt x="14" y="8"/>
                  </a:lnTo>
                  <a:lnTo>
                    <a:pt x="20" y="7"/>
                  </a:lnTo>
                  <a:lnTo>
                    <a:pt x="20" y="7"/>
                  </a:lnTo>
                  <a:lnTo>
                    <a:pt x="26" y="7"/>
                  </a:lnTo>
                  <a:lnTo>
                    <a:pt x="27" y="10"/>
                  </a:lnTo>
                  <a:lnTo>
                    <a:pt x="27" y="10"/>
                  </a:lnTo>
                  <a:lnTo>
                    <a:pt x="29" y="14"/>
                  </a:lnTo>
                  <a:lnTo>
                    <a:pt x="29" y="17"/>
                  </a:lnTo>
                  <a:lnTo>
                    <a:pt x="29" y="49"/>
                  </a:lnTo>
                  <a:lnTo>
                    <a:pt x="37" y="49"/>
                  </a:lnTo>
                  <a:lnTo>
                    <a:pt x="37" y="20"/>
                  </a:lnTo>
                  <a:lnTo>
                    <a:pt x="37" y="20"/>
                  </a:lnTo>
                  <a:lnTo>
                    <a:pt x="39" y="15"/>
                  </a:lnTo>
                  <a:lnTo>
                    <a:pt x="41" y="10"/>
                  </a:lnTo>
                  <a:lnTo>
                    <a:pt x="41" y="10"/>
                  </a:lnTo>
                  <a:lnTo>
                    <a:pt x="46" y="7"/>
                  </a:lnTo>
                  <a:lnTo>
                    <a:pt x="49" y="7"/>
                  </a:lnTo>
                  <a:lnTo>
                    <a:pt x="49" y="7"/>
                  </a:lnTo>
                  <a:lnTo>
                    <a:pt x="55" y="8"/>
                  </a:lnTo>
                  <a:lnTo>
                    <a:pt x="55" y="8"/>
                  </a:lnTo>
                  <a:lnTo>
                    <a:pt x="58" y="12"/>
                  </a:lnTo>
                  <a:lnTo>
                    <a:pt x="58" y="12"/>
                  </a:lnTo>
                  <a:lnTo>
                    <a:pt x="60" y="19"/>
                  </a:lnTo>
                  <a:lnTo>
                    <a:pt x="60" y="49"/>
                  </a:lnTo>
                  <a:lnTo>
                    <a:pt x="68" y="49"/>
                  </a:lnTo>
                  <a:lnTo>
                    <a:pt x="68" y="15"/>
                  </a:lnTo>
                  <a:lnTo>
                    <a:pt x="68" y="15"/>
                  </a:lnTo>
                  <a:lnTo>
                    <a:pt x="66" y="8"/>
                  </a:lnTo>
                  <a:lnTo>
                    <a:pt x="63" y="3"/>
                  </a:lnTo>
                  <a:lnTo>
                    <a:pt x="63" y="3"/>
                  </a:lnTo>
                  <a:lnTo>
                    <a:pt x="58" y="0"/>
                  </a:lnTo>
                  <a:lnTo>
                    <a:pt x="53" y="0"/>
                  </a:lnTo>
                  <a:lnTo>
                    <a:pt x="53" y="0"/>
                  </a:lnTo>
                  <a:lnTo>
                    <a:pt x="48" y="0"/>
                  </a:lnTo>
                  <a:lnTo>
                    <a:pt x="44" y="2"/>
                  </a:lnTo>
                  <a:lnTo>
                    <a:pt x="39" y="3"/>
                  </a:lnTo>
                  <a:lnTo>
                    <a:pt x="37" y="8"/>
                  </a:lnTo>
                  <a:lnTo>
                    <a:pt x="37" y="8"/>
                  </a:lnTo>
                  <a:lnTo>
                    <a:pt x="34" y="5"/>
                  </a:lnTo>
                  <a:lnTo>
                    <a:pt x="32" y="2"/>
                  </a:lnTo>
                  <a:lnTo>
                    <a:pt x="32" y="2"/>
                  </a:lnTo>
                  <a:lnTo>
                    <a:pt x="27" y="0"/>
                  </a:lnTo>
                  <a:lnTo>
                    <a:pt x="22" y="0"/>
                  </a:lnTo>
                  <a:lnTo>
                    <a:pt x="22" y="0"/>
                  </a:lnTo>
                  <a:lnTo>
                    <a:pt x="19" y="0"/>
                  </a:lnTo>
                  <a:lnTo>
                    <a:pt x="14" y="2"/>
                  </a:lnTo>
                  <a:lnTo>
                    <a:pt x="14" y="2"/>
                  </a:lnTo>
                  <a:lnTo>
                    <a:pt x="10" y="3"/>
                  </a:lnTo>
                  <a:lnTo>
                    <a:pt x="9" y="7"/>
                  </a:lnTo>
                  <a:lnTo>
                    <a:pt x="9" y="0"/>
                  </a:lnTo>
                  <a:lnTo>
                    <a:pt x="0" y="0"/>
                  </a:lnTo>
                  <a:lnTo>
                    <a:pt x="0" y="49"/>
                  </a:lnTo>
                  <a:lnTo>
                    <a:pt x="9" y="49"/>
                  </a:lnTo>
                  <a:lnTo>
                    <a:pt x="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8" name="Freeform 928">
              <a:extLst>
                <a:ext uri="{FF2B5EF4-FFF2-40B4-BE49-F238E27FC236}">
                  <a16:creationId xmlns:a16="http://schemas.microsoft.com/office/drawing/2014/main" id="{1747D705-9FCD-A909-C30E-B4F07DF95097}"/>
                </a:ext>
              </a:extLst>
            </p:cNvPr>
            <p:cNvSpPr>
              <a:spLocks noEditPoints="1"/>
            </p:cNvSpPr>
            <p:nvPr/>
          </p:nvSpPr>
          <p:spPr bwMode="auto">
            <a:xfrm>
              <a:off x="4976" y="1248"/>
              <a:ext cx="23" cy="26"/>
            </a:xfrm>
            <a:custGeom>
              <a:avLst/>
              <a:gdLst>
                <a:gd name="T0" fmla="*/ 32 w 46"/>
                <a:gd name="T1" fmla="*/ 43 h 51"/>
                <a:gd name="T2" fmla="*/ 32 w 46"/>
                <a:gd name="T3" fmla="*/ 43 h 51"/>
                <a:gd name="T4" fmla="*/ 29 w 46"/>
                <a:gd name="T5" fmla="*/ 44 h 51"/>
                <a:gd name="T6" fmla="*/ 24 w 46"/>
                <a:gd name="T7" fmla="*/ 44 h 51"/>
                <a:gd name="T8" fmla="*/ 24 w 46"/>
                <a:gd name="T9" fmla="*/ 44 h 51"/>
                <a:gd name="T10" fmla="*/ 18 w 46"/>
                <a:gd name="T11" fmla="*/ 43 h 51"/>
                <a:gd name="T12" fmla="*/ 13 w 46"/>
                <a:gd name="T13" fmla="*/ 39 h 51"/>
                <a:gd name="T14" fmla="*/ 13 w 46"/>
                <a:gd name="T15" fmla="*/ 39 h 51"/>
                <a:gd name="T16" fmla="*/ 10 w 46"/>
                <a:gd name="T17" fmla="*/ 34 h 51"/>
                <a:gd name="T18" fmla="*/ 8 w 46"/>
                <a:gd name="T19" fmla="*/ 27 h 51"/>
                <a:gd name="T20" fmla="*/ 46 w 46"/>
                <a:gd name="T21" fmla="*/ 27 h 51"/>
                <a:gd name="T22" fmla="*/ 46 w 46"/>
                <a:gd name="T23" fmla="*/ 27 h 51"/>
                <a:gd name="T24" fmla="*/ 46 w 46"/>
                <a:gd name="T25" fmla="*/ 25 h 51"/>
                <a:gd name="T26" fmla="*/ 46 w 46"/>
                <a:gd name="T27" fmla="*/ 25 h 51"/>
                <a:gd name="T28" fmla="*/ 44 w 46"/>
                <a:gd name="T29" fmla="*/ 14 h 51"/>
                <a:gd name="T30" fmla="*/ 42 w 46"/>
                <a:gd name="T31" fmla="*/ 10 h 51"/>
                <a:gd name="T32" fmla="*/ 39 w 46"/>
                <a:gd name="T33" fmla="*/ 7 h 51"/>
                <a:gd name="T34" fmla="*/ 39 w 46"/>
                <a:gd name="T35" fmla="*/ 7 h 51"/>
                <a:gd name="T36" fmla="*/ 32 w 46"/>
                <a:gd name="T37" fmla="*/ 2 h 51"/>
                <a:gd name="T38" fmla="*/ 24 w 46"/>
                <a:gd name="T39" fmla="*/ 0 h 51"/>
                <a:gd name="T40" fmla="*/ 24 w 46"/>
                <a:gd name="T41" fmla="*/ 0 h 51"/>
                <a:gd name="T42" fmla="*/ 13 w 46"/>
                <a:gd name="T43" fmla="*/ 2 h 51"/>
                <a:gd name="T44" fmla="*/ 6 w 46"/>
                <a:gd name="T45" fmla="*/ 7 h 51"/>
                <a:gd name="T46" fmla="*/ 6 w 46"/>
                <a:gd name="T47" fmla="*/ 7 h 51"/>
                <a:gd name="T48" fmla="*/ 3 w 46"/>
                <a:gd name="T49" fmla="*/ 10 h 51"/>
                <a:gd name="T50" fmla="*/ 1 w 46"/>
                <a:gd name="T51" fmla="*/ 15 h 51"/>
                <a:gd name="T52" fmla="*/ 0 w 46"/>
                <a:gd name="T53" fmla="*/ 25 h 51"/>
                <a:gd name="T54" fmla="*/ 0 w 46"/>
                <a:gd name="T55" fmla="*/ 25 h 51"/>
                <a:gd name="T56" fmla="*/ 1 w 46"/>
                <a:gd name="T57" fmla="*/ 36 h 51"/>
                <a:gd name="T58" fmla="*/ 3 w 46"/>
                <a:gd name="T59" fmla="*/ 41 h 51"/>
                <a:gd name="T60" fmla="*/ 6 w 46"/>
                <a:gd name="T61" fmla="*/ 44 h 51"/>
                <a:gd name="T62" fmla="*/ 6 w 46"/>
                <a:gd name="T63" fmla="*/ 44 h 51"/>
                <a:gd name="T64" fmla="*/ 13 w 46"/>
                <a:gd name="T65" fmla="*/ 49 h 51"/>
                <a:gd name="T66" fmla="*/ 24 w 46"/>
                <a:gd name="T67" fmla="*/ 51 h 51"/>
                <a:gd name="T68" fmla="*/ 24 w 46"/>
                <a:gd name="T69" fmla="*/ 51 h 51"/>
                <a:gd name="T70" fmla="*/ 32 w 46"/>
                <a:gd name="T71" fmla="*/ 49 h 51"/>
                <a:gd name="T72" fmla="*/ 37 w 46"/>
                <a:gd name="T73" fmla="*/ 48 h 51"/>
                <a:gd name="T74" fmla="*/ 37 w 46"/>
                <a:gd name="T75" fmla="*/ 48 h 51"/>
                <a:gd name="T76" fmla="*/ 42 w 46"/>
                <a:gd name="T77" fmla="*/ 43 h 51"/>
                <a:gd name="T78" fmla="*/ 46 w 46"/>
                <a:gd name="T79" fmla="*/ 36 h 51"/>
                <a:gd name="T80" fmla="*/ 37 w 46"/>
                <a:gd name="T81" fmla="*/ 34 h 51"/>
                <a:gd name="T82" fmla="*/ 37 w 46"/>
                <a:gd name="T83" fmla="*/ 34 h 51"/>
                <a:gd name="T84" fmla="*/ 34 w 46"/>
                <a:gd name="T85" fmla="*/ 39 h 51"/>
                <a:gd name="T86" fmla="*/ 32 w 46"/>
                <a:gd name="T87" fmla="*/ 43 h 51"/>
                <a:gd name="T88" fmla="*/ 32 w 46"/>
                <a:gd name="T89" fmla="*/ 43 h 51"/>
                <a:gd name="T90" fmla="*/ 13 w 46"/>
                <a:gd name="T91" fmla="*/ 10 h 51"/>
                <a:gd name="T92" fmla="*/ 13 w 46"/>
                <a:gd name="T93" fmla="*/ 10 h 51"/>
                <a:gd name="T94" fmla="*/ 18 w 46"/>
                <a:gd name="T95" fmla="*/ 7 h 51"/>
                <a:gd name="T96" fmla="*/ 24 w 46"/>
                <a:gd name="T97" fmla="*/ 7 h 51"/>
                <a:gd name="T98" fmla="*/ 24 w 46"/>
                <a:gd name="T99" fmla="*/ 7 h 51"/>
                <a:gd name="T100" fmla="*/ 29 w 46"/>
                <a:gd name="T101" fmla="*/ 7 h 51"/>
                <a:gd name="T102" fmla="*/ 34 w 46"/>
                <a:gd name="T103" fmla="*/ 12 h 51"/>
                <a:gd name="T104" fmla="*/ 34 w 46"/>
                <a:gd name="T105" fmla="*/ 12 h 51"/>
                <a:gd name="T106" fmla="*/ 35 w 46"/>
                <a:gd name="T107" fmla="*/ 15 h 51"/>
                <a:gd name="T108" fmla="*/ 37 w 46"/>
                <a:gd name="T109" fmla="*/ 20 h 51"/>
                <a:gd name="T110" fmla="*/ 10 w 46"/>
                <a:gd name="T111" fmla="*/ 20 h 51"/>
                <a:gd name="T112" fmla="*/ 10 w 46"/>
                <a:gd name="T113" fmla="*/ 20 h 51"/>
                <a:gd name="T114" fmla="*/ 10 w 46"/>
                <a:gd name="T115" fmla="*/ 15 h 51"/>
                <a:gd name="T116" fmla="*/ 13 w 46"/>
                <a:gd name="T117" fmla="*/ 10 h 51"/>
                <a:gd name="T118" fmla="*/ 13 w 46"/>
                <a:gd name="T1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51">
                  <a:moveTo>
                    <a:pt x="32" y="43"/>
                  </a:moveTo>
                  <a:lnTo>
                    <a:pt x="32" y="43"/>
                  </a:lnTo>
                  <a:lnTo>
                    <a:pt x="29" y="44"/>
                  </a:lnTo>
                  <a:lnTo>
                    <a:pt x="24" y="44"/>
                  </a:lnTo>
                  <a:lnTo>
                    <a:pt x="24" y="44"/>
                  </a:lnTo>
                  <a:lnTo>
                    <a:pt x="18" y="43"/>
                  </a:lnTo>
                  <a:lnTo>
                    <a:pt x="13" y="39"/>
                  </a:lnTo>
                  <a:lnTo>
                    <a:pt x="13" y="39"/>
                  </a:lnTo>
                  <a:lnTo>
                    <a:pt x="10" y="34"/>
                  </a:lnTo>
                  <a:lnTo>
                    <a:pt x="8" y="27"/>
                  </a:lnTo>
                  <a:lnTo>
                    <a:pt x="46" y="27"/>
                  </a:lnTo>
                  <a:lnTo>
                    <a:pt x="46" y="27"/>
                  </a:lnTo>
                  <a:lnTo>
                    <a:pt x="46" y="25"/>
                  </a:lnTo>
                  <a:lnTo>
                    <a:pt x="46" y="25"/>
                  </a:lnTo>
                  <a:lnTo>
                    <a:pt x="44" y="14"/>
                  </a:lnTo>
                  <a:lnTo>
                    <a:pt x="42" y="10"/>
                  </a:lnTo>
                  <a:lnTo>
                    <a:pt x="39" y="7"/>
                  </a:lnTo>
                  <a:lnTo>
                    <a:pt x="39" y="7"/>
                  </a:lnTo>
                  <a:lnTo>
                    <a:pt x="32" y="2"/>
                  </a:lnTo>
                  <a:lnTo>
                    <a:pt x="24" y="0"/>
                  </a:lnTo>
                  <a:lnTo>
                    <a:pt x="24" y="0"/>
                  </a:lnTo>
                  <a:lnTo>
                    <a:pt x="13" y="2"/>
                  </a:lnTo>
                  <a:lnTo>
                    <a:pt x="6" y="7"/>
                  </a:lnTo>
                  <a:lnTo>
                    <a:pt x="6" y="7"/>
                  </a:lnTo>
                  <a:lnTo>
                    <a:pt x="3" y="10"/>
                  </a:lnTo>
                  <a:lnTo>
                    <a:pt x="1" y="15"/>
                  </a:lnTo>
                  <a:lnTo>
                    <a:pt x="0" y="25"/>
                  </a:lnTo>
                  <a:lnTo>
                    <a:pt x="0" y="25"/>
                  </a:lnTo>
                  <a:lnTo>
                    <a:pt x="1" y="36"/>
                  </a:lnTo>
                  <a:lnTo>
                    <a:pt x="3" y="41"/>
                  </a:lnTo>
                  <a:lnTo>
                    <a:pt x="6" y="44"/>
                  </a:lnTo>
                  <a:lnTo>
                    <a:pt x="6" y="44"/>
                  </a:lnTo>
                  <a:lnTo>
                    <a:pt x="13" y="49"/>
                  </a:lnTo>
                  <a:lnTo>
                    <a:pt x="24" y="51"/>
                  </a:lnTo>
                  <a:lnTo>
                    <a:pt x="24" y="51"/>
                  </a:lnTo>
                  <a:lnTo>
                    <a:pt x="32" y="49"/>
                  </a:lnTo>
                  <a:lnTo>
                    <a:pt x="37" y="48"/>
                  </a:lnTo>
                  <a:lnTo>
                    <a:pt x="37" y="48"/>
                  </a:lnTo>
                  <a:lnTo>
                    <a:pt x="42" y="43"/>
                  </a:lnTo>
                  <a:lnTo>
                    <a:pt x="46" y="36"/>
                  </a:lnTo>
                  <a:lnTo>
                    <a:pt x="37" y="34"/>
                  </a:lnTo>
                  <a:lnTo>
                    <a:pt x="37" y="34"/>
                  </a:lnTo>
                  <a:lnTo>
                    <a:pt x="34" y="39"/>
                  </a:lnTo>
                  <a:lnTo>
                    <a:pt x="32" y="43"/>
                  </a:lnTo>
                  <a:lnTo>
                    <a:pt x="32" y="43"/>
                  </a:lnTo>
                  <a:close/>
                  <a:moveTo>
                    <a:pt x="13" y="10"/>
                  </a:moveTo>
                  <a:lnTo>
                    <a:pt x="13" y="10"/>
                  </a:lnTo>
                  <a:lnTo>
                    <a:pt x="18" y="7"/>
                  </a:lnTo>
                  <a:lnTo>
                    <a:pt x="24" y="7"/>
                  </a:lnTo>
                  <a:lnTo>
                    <a:pt x="24" y="7"/>
                  </a:lnTo>
                  <a:lnTo>
                    <a:pt x="29" y="7"/>
                  </a:lnTo>
                  <a:lnTo>
                    <a:pt x="34" y="12"/>
                  </a:lnTo>
                  <a:lnTo>
                    <a:pt x="34" y="12"/>
                  </a:lnTo>
                  <a:lnTo>
                    <a:pt x="35" y="15"/>
                  </a:lnTo>
                  <a:lnTo>
                    <a:pt x="37" y="20"/>
                  </a:lnTo>
                  <a:lnTo>
                    <a:pt x="10" y="20"/>
                  </a:lnTo>
                  <a:lnTo>
                    <a:pt x="10" y="20"/>
                  </a:lnTo>
                  <a:lnTo>
                    <a:pt x="10" y="15"/>
                  </a:lnTo>
                  <a:lnTo>
                    <a:pt x="13" y="10"/>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9" name="Freeform 929">
              <a:extLst>
                <a:ext uri="{FF2B5EF4-FFF2-40B4-BE49-F238E27FC236}">
                  <a16:creationId xmlns:a16="http://schemas.microsoft.com/office/drawing/2014/main" id="{537836F4-A46A-DADF-97EB-146022D004E6}"/>
                </a:ext>
              </a:extLst>
            </p:cNvPr>
            <p:cNvSpPr>
              <a:spLocks noEditPoints="1"/>
            </p:cNvSpPr>
            <p:nvPr/>
          </p:nvSpPr>
          <p:spPr bwMode="auto">
            <a:xfrm>
              <a:off x="5002" y="1239"/>
              <a:ext cx="22" cy="35"/>
            </a:xfrm>
            <a:custGeom>
              <a:avLst/>
              <a:gdLst>
                <a:gd name="T0" fmla="*/ 43 w 43"/>
                <a:gd name="T1" fmla="*/ 68 h 70"/>
                <a:gd name="T2" fmla="*/ 43 w 43"/>
                <a:gd name="T3" fmla="*/ 0 h 70"/>
                <a:gd name="T4" fmla="*/ 35 w 43"/>
                <a:gd name="T5" fmla="*/ 0 h 70"/>
                <a:gd name="T6" fmla="*/ 35 w 43"/>
                <a:gd name="T7" fmla="*/ 26 h 70"/>
                <a:gd name="T8" fmla="*/ 35 w 43"/>
                <a:gd name="T9" fmla="*/ 26 h 70"/>
                <a:gd name="T10" fmla="*/ 29 w 43"/>
                <a:gd name="T11" fmla="*/ 21 h 70"/>
                <a:gd name="T12" fmla="*/ 29 w 43"/>
                <a:gd name="T13" fmla="*/ 21 h 70"/>
                <a:gd name="T14" fmla="*/ 26 w 43"/>
                <a:gd name="T15" fmla="*/ 19 h 70"/>
                <a:gd name="T16" fmla="*/ 21 w 43"/>
                <a:gd name="T17" fmla="*/ 19 h 70"/>
                <a:gd name="T18" fmla="*/ 21 w 43"/>
                <a:gd name="T19" fmla="*/ 19 h 70"/>
                <a:gd name="T20" fmla="*/ 16 w 43"/>
                <a:gd name="T21" fmla="*/ 19 h 70"/>
                <a:gd name="T22" fmla="*/ 11 w 43"/>
                <a:gd name="T23" fmla="*/ 22 h 70"/>
                <a:gd name="T24" fmla="*/ 11 w 43"/>
                <a:gd name="T25" fmla="*/ 22 h 70"/>
                <a:gd name="T26" fmla="*/ 6 w 43"/>
                <a:gd name="T27" fmla="*/ 26 h 70"/>
                <a:gd name="T28" fmla="*/ 4 w 43"/>
                <a:gd name="T29" fmla="*/ 31 h 70"/>
                <a:gd name="T30" fmla="*/ 4 w 43"/>
                <a:gd name="T31" fmla="*/ 31 h 70"/>
                <a:gd name="T32" fmla="*/ 2 w 43"/>
                <a:gd name="T33" fmla="*/ 38 h 70"/>
                <a:gd name="T34" fmla="*/ 0 w 43"/>
                <a:gd name="T35" fmla="*/ 44 h 70"/>
                <a:gd name="T36" fmla="*/ 0 w 43"/>
                <a:gd name="T37" fmla="*/ 44 h 70"/>
                <a:gd name="T38" fmla="*/ 2 w 43"/>
                <a:gd name="T39" fmla="*/ 51 h 70"/>
                <a:gd name="T40" fmla="*/ 4 w 43"/>
                <a:gd name="T41" fmla="*/ 58 h 70"/>
                <a:gd name="T42" fmla="*/ 4 w 43"/>
                <a:gd name="T43" fmla="*/ 58 h 70"/>
                <a:gd name="T44" fmla="*/ 7 w 43"/>
                <a:gd name="T45" fmla="*/ 63 h 70"/>
                <a:gd name="T46" fmla="*/ 11 w 43"/>
                <a:gd name="T47" fmla="*/ 67 h 70"/>
                <a:gd name="T48" fmla="*/ 11 w 43"/>
                <a:gd name="T49" fmla="*/ 67 h 70"/>
                <a:gd name="T50" fmla="*/ 16 w 43"/>
                <a:gd name="T51" fmla="*/ 70 h 70"/>
                <a:gd name="T52" fmla="*/ 23 w 43"/>
                <a:gd name="T53" fmla="*/ 70 h 70"/>
                <a:gd name="T54" fmla="*/ 23 w 43"/>
                <a:gd name="T55" fmla="*/ 70 h 70"/>
                <a:gd name="T56" fmla="*/ 29 w 43"/>
                <a:gd name="T57" fmla="*/ 68 h 70"/>
                <a:gd name="T58" fmla="*/ 33 w 43"/>
                <a:gd name="T59" fmla="*/ 67 h 70"/>
                <a:gd name="T60" fmla="*/ 36 w 43"/>
                <a:gd name="T61" fmla="*/ 63 h 70"/>
                <a:gd name="T62" fmla="*/ 36 w 43"/>
                <a:gd name="T63" fmla="*/ 68 h 70"/>
                <a:gd name="T64" fmla="*/ 43 w 43"/>
                <a:gd name="T65" fmla="*/ 68 h 70"/>
                <a:gd name="T66" fmla="*/ 43 w 43"/>
                <a:gd name="T67" fmla="*/ 68 h 70"/>
                <a:gd name="T68" fmla="*/ 12 w 43"/>
                <a:gd name="T69" fmla="*/ 29 h 70"/>
                <a:gd name="T70" fmla="*/ 12 w 43"/>
                <a:gd name="T71" fmla="*/ 29 h 70"/>
                <a:gd name="T72" fmla="*/ 18 w 43"/>
                <a:gd name="T73" fmla="*/ 26 h 70"/>
                <a:gd name="T74" fmla="*/ 23 w 43"/>
                <a:gd name="T75" fmla="*/ 26 h 70"/>
                <a:gd name="T76" fmla="*/ 23 w 43"/>
                <a:gd name="T77" fmla="*/ 26 h 70"/>
                <a:gd name="T78" fmla="*/ 28 w 43"/>
                <a:gd name="T79" fmla="*/ 26 h 70"/>
                <a:gd name="T80" fmla="*/ 33 w 43"/>
                <a:gd name="T81" fmla="*/ 29 h 70"/>
                <a:gd name="T82" fmla="*/ 33 w 43"/>
                <a:gd name="T83" fmla="*/ 29 h 70"/>
                <a:gd name="T84" fmla="*/ 35 w 43"/>
                <a:gd name="T85" fmla="*/ 36 h 70"/>
                <a:gd name="T86" fmla="*/ 36 w 43"/>
                <a:gd name="T87" fmla="*/ 44 h 70"/>
                <a:gd name="T88" fmla="*/ 36 w 43"/>
                <a:gd name="T89" fmla="*/ 44 h 70"/>
                <a:gd name="T90" fmla="*/ 35 w 43"/>
                <a:gd name="T91" fmla="*/ 53 h 70"/>
                <a:gd name="T92" fmla="*/ 33 w 43"/>
                <a:gd name="T93" fmla="*/ 58 h 70"/>
                <a:gd name="T94" fmla="*/ 33 w 43"/>
                <a:gd name="T95" fmla="*/ 58 h 70"/>
                <a:gd name="T96" fmla="*/ 28 w 43"/>
                <a:gd name="T97" fmla="*/ 62 h 70"/>
                <a:gd name="T98" fmla="*/ 23 w 43"/>
                <a:gd name="T99" fmla="*/ 63 h 70"/>
                <a:gd name="T100" fmla="*/ 23 w 43"/>
                <a:gd name="T101" fmla="*/ 63 h 70"/>
                <a:gd name="T102" fmla="*/ 18 w 43"/>
                <a:gd name="T103" fmla="*/ 62 h 70"/>
                <a:gd name="T104" fmla="*/ 14 w 43"/>
                <a:gd name="T105" fmla="*/ 58 h 70"/>
                <a:gd name="T106" fmla="*/ 14 w 43"/>
                <a:gd name="T107" fmla="*/ 58 h 70"/>
                <a:gd name="T108" fmla="*/ 11 w 43"/>
                <a:gd name="T109" fmla="*/ 53 h 70"/>
                <a:gd name="T110" fmla="*/ 9 w 43"/>
                <a:gd name="T111" fmla="*/ 44 h 70"/>
                <a:gd name="T112" fmla="*/ 9 w 43"/>
                <a:gd name="T113" fmla="*/ 44 h 70"/>
                <a:gd name="T114" fmla="*/ 11 w 43"/>
                <a:gd name="T115" fmla="*/ 36 h 70"/>
                <a:gd name="T116" fmla="*/ 12 w 43"/>
                <a:gd name="T117" fmla="*/ 29 h 70"/>
                <a:gd name="T118" fmla="*/ 12 w 43"/>
                <a:gd name="T119"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 h="70">
                  <a:moveTo>
                    <a:pt x="43" y="68"/>
                  </a:moveTo>
                  <a:lnTo>
                    <a:pt x="43" y="0"/>
                  </a:lnTo>
                  <a:lnTo>
                    <a:pt x="35" y="0"/>
                  </a:lnTo>
                  <a:lnTo>
                    <a:pt x="35" y="26"/>
                  </a:lnTo>
                  <a:lnTo>
                    <a:pt x="35" y="26"/>
                  </a:lnTo>
                  <a:lnTo>
                    <a:pt x="29" y="21"/>
                  </a:lnTo>
                  <a:lnTo>
                    <a:pt x="29" y="21"/>
                  </a:lnTo>
                  <a:lnTo>
                    <a:pt x="26" y="19"/>
                  </a:lnTo>
                  <a:lnTo>
                    <a:pt x="21" y="19"/>
                  </a:lnTo>
                  <a:lnTo>
                    <a:pt x="21" y="19"/>
                  </a:lnTo>
                  <a:lnTo>
                    <a:pt x="16" y="19"/>
                  </a:lnTo>
                  <a:lnTo>
                    <a:pt x="11" y="22"/>
                  </a:lnTo>
                  <a:lnTo>
                    <a:pt x="11" y="22"/>
                  </a:lnTo>
                  <a:lnTo>
                    <a:pt x="6" y="26"/>
                  </a:lnTo>
                  <a:lnTo>
                    <a:pt x="4" y="31"/>
                  </a:lnTo>
                  <a:lnTo>
                    <a:pt x="4" y="31"/>
                  </a:lnTo>
                  <a:lnTo>
                    <a:pt x="2" y="38"/>
                  </a:lnTo>
                  <a:lnTo>
                    <a:pt x="0" y="44"/>
                  </a:lnTo>
                  <a:lnTo>
                    <a:pt x="0" y="44"/>
                  </a:lnTo>
                  <a:lnTo>
                    <a:pt x="2" y="51"/>
                  </a:lnTo>
                  <a:lnTo>
                    <a:pt x="4" y="58"/>
                  </a:lnTo>
                  <a:lnTo>
                    <a:pt x="4" y="58"/>
                  </a:lnTo>
                  <a:lnTo>
                    <a:pt x="7" y="63"/>
                  </a:lnTo>
                  <a:lnTo>
                    <a:pt x="11" y="67"/>
                  </a:lnTo>
                  <a:lnTo>
                    <a:pt x="11" y="67"/>
                  </a:lnTo>
                  <a:lnTo>
                    <a:pt x="16" y="70"/>
                  </a:lnTo>
                  <a:lnTo>
                    <a:pt x="23" y="70"/>
                  </a:lnTo>
                  <a:lnTo>
                    <a:pt x="23" y="70"/>
                  </a:lnTo>
                  <a:lnTo>
                    <a:pt x="29" y="68"/>
                  </a:lnTo>
                  <a:lnTo>
                    <a:pt x="33" y="67"/>
                  </a:lnTo>
                  <a:lnTo>
                    <a:pt x="36" y="63"/>
                  </a:lnTo>
                  <a:lnTo>
                    <a:pt x="36" y="68"/>
                  </a:lnTo>
                  <a:lnTo>
                    <a:pt x="43" y="68"/>
                  </a:lnTo>
                  <a:lnTo>
                    <a:pt x="43" y="68"/>
                  </a:lnTo>
                  <a:close/>
                  <a:moveTo>
                    <a:pt x="12" y="29"/>
                  </a:moveTo>
                  <a:lnTo>
                    <a:pt x="12" y="29"/>
                  </a:lnTo>
                  <a:lnTo>
                    <a:pt x="18" y="26"/>
                  </a:lnTo>
                  <a:lnTo>
                    <a:pt x="23" y="26"/>
                  </a:lnTo>
                  <a:lnTo>
                    <a:pt x="23" y="26"/>
                  </a:lnTo>
                  <a:lnTo>
                    <a:pt x="28" y="26"/>
                  </a:lnTo>
                  <a:lnTo>
                    <a:pt x="33" y="29"/>
                  </a:lnTo>
                  <a:lnTo>
                    <a:pt x="33" y="29"/>
                  </a:lnTo>
                  <a:lnTo>
                    <a:pt x="35" y="36"/>
                  </a:lnTo>
                  <a:lnTo>
                    <a:pt x="36" y="44"/>
                  </a:lnTo>
                  <a:lnTo>
                    <a:pt x="36" y="44"/>
                  </a:lnTo>
                  <a:lnTo>
                    <a:pt x="35" y="53"/>
                  </a:lnTo>
                  <a:lnTo>
                    <a:pt x="33" y="58"/>
                  </a:lnTo>
                  <a:lnTo>
                    <a:pt x="33" y="58"/>
                  </a:lnTo>
                  <a:lnTo>
                    <a:pt x="28" y="62"/>
                  </a:lnTo>
                  <a:lnTo>
                    <a:pt x="23" y="63"/>
                  </a:lnTo>
                  <a:lnTo>
                    <a:pt x="23" y="63"/>
                  </a:lnTo>
                  <a:lnTo>
                    <a:pt x="18" y="62"/>
                  </a:lnTo>
                  <a:lnTo>
                    <a:pt x="14" y="58"/>
                  </a:lnTo>
                  <a:lnTo>
                    <a:pt x="14" y="58"/>
                  </a:lnTo>
                  <a:lnTo>
                    <a:pt x="11" y="53"/>
                  </a:lnTo>
                  <a:lnTo>
                    <a:pt x="9" y="44"/>
                  </a:lnTo>
                  <a:lnTo>
                    <a:pt x="9" y="44"/>
                  </a:lnTo>
                  <a:lnTo>
                    <a:pt x="11" y="36"/>
                  </a:lnTo>
                  <a:lnTo>
                    <a:pt x="12" y="29"/>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0" name="Freeform 930">
              <a:extLst>
                <a:ext uri="{FF2B5EF4-FFF2-40B4-BE49-F238E27FC236}">
                  <a16:creationId xmlns:a16="http://schemas.microsoft.com/office/drawing/2014/main" id="{DA504649-9C44-7FDA-D8EA-79A95501D81A}"/>
                </a:ext>
              </a:extLst>
            </p:cNvPr>
            <p:cNvSpPr>
              <a:spLocks noEditPoints="1"/>
            </p:cNvSpPr>
            <p:nvPr/>
          </p:nvSpPr>
          <p:spPr bwMode="auto">
            <a:xfrm>
              <a:off x="5030" y="1239"/>
              <a:ext cx="5" cy="34"/>
            </a:xfrm>
            <a:custGeom>
              <a:avLst/>
              <a:gdLst>
                <a:gd name="T0" fmla="*/ 8 w 8"/>
                <a:gd name="T1" fmla="*/ 10 h 68"/>
                <a:gd name="T2" fmla="*/ 8 w 8"/>
                <a:gd name="T3" fmla="*/ 0 h 68"/>
                <a:gd name="T4" fmla="*/ 0 w 8"/>
                <a:gd name="T5" fmla="*/ 0 h 68"/>
                <a:gd name="T6" fmla="*/ 0 w 8"/>
                <a:gd name="T7" fmla="*/ 10 h 68"/>
                <a:gd name="T8" fmla="*/ 8 w 8"/>
                <a:gd name="T9" fmla="*/ 10 h 68"/>
                <a:gd name="T10" fmla="*/ 8 w 8"/>
                <a:gd name="T11" fmla="*/ 10 h 68"/>
                <a:gd name="T12" fmla="*/ 8 w 8"/>
                <a:gd name="T13" fmla="*/ 68 h 68"/>
                <a:gd name="T14" fmla="*/ 8 w 8"/>
                <a:gd name="T15" fmla="*/ 19 h 68"/>
                <a:gd name="T16" fmla="*/ 0 w 8"/>
                <a:gd name="T17" fmla="*/ 19 h 68"/>
                <a:gd name="T18" fmla="*/ 0 w 8"/>
                <a:gd name="T19" fmla="*/ 68 h 68"/>
                <a:gd name="T20" fmla="*/ 8 w 8"/>
                <a:gd name="T21" fmla="*/ 68 h 68"/>
                <a:gd name="T22" fmla="*/ 8 w 8"/>
                <a:gd name="T2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8">
                  <a:moveTo>
                    <a:pt x="8" y="10"/>
                  </a:moveTo>
                  <a:lnTo>
                    <a:pt x="8" y="0"/>
                  </a:lnTo>
                  <a:lnTo>
                    <a:pt x="0" y="0"/>
                  </a:lnTo>
                  <a:lnTo>
                    <a:pt x="0" y="10"/>
                  </a:lnTo>
                  <a:lnTo>
                    <a:pt x="8" y="10"/>
                  </a:lnTo>
                  <a:lnTo>
                    <a:pt x="8" y="10"/>
                  </a:lnTo>
                  <a:close/>
                  <a:moveTo>
                    <a:pt x="8" y="68"/>
                  </a:moveTo>
                  <a:lnTo>
                    <a:pt x="8" y="19"/>
                  </a:lnTo>
                  <a:lnTo>
                    <a:pt x="0" y="19"/>
                  </a:lnTo>
                  <a:lnTo>
                    <a:pt x="0" y="68"/>
                  </a:lnTo>
                  <a:lnTo>
                    <a:pt x="8" y="68"/>
                  </a:lnTo>
                  <a:lnTo>
                    <a:pt x="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1" name="Freeform 931">
              <a:extLst>
                <a:ext uri="{FF2B5EF4-FFF2-40B4-BE49-F238E27FC236}">
                  <a16:creationId xmlns:a16="http://schemas.microsoft.com/office/drawing/2014/main" id="{8234C8A7-1E5A-C592-1788-F780971D9F83}"/>
                </a:ext>
              </a:extLst>
            </p:cNvPr>
            <p:cNvSpPr>
              <a:spLocks noEditPoints="1"/>
            </p:cNvSpPr>
            <p:nvPr/>
          </p:nvSpPr>
          <p:spPr bwMode="auto">
            <a:xfrm>
              <a:off x="5040" y="1248"/>
              <a:ext cx="23" cy="26"/>
            </a:xfrm>
            <a:custGeom>
              <a:avLst/>
              <a:gdLst>
                <a:gd name="T0" fmla="*/ 46 w 46"/>
                <a:gd name="T1" fmla="*/ 49 h 51"/>
                <a:gd name="T2" fmla="*/ 43 w 46"/>
                <a:gd name="T3" fmla="*/ 44 h 51"/>
                <a:gd name="T4" fmla="*/ 43 w 46"/>
                <a:gd name="T5" fmla="*/ 29 h 51"/>
                <a:gd name="T6" fmla="*/ 43 w 46"/>
                <a:gd name="T7" fmla="*/ 19 h 51"/>
                <a:gd name="T8" fmla="*/ 43 w 46"/>
                <a:gd name="T9" fmla="*/ 10 h 51"/>
                <a:gd name="T10" fmla="*/ 40 w 46"/>
                <a:gd name="T11" fmla="*/ 5 h 51"/>
                <a:gd name="T12" fmla="*/ 35 w 46"/>
                <a:gd name="T13" fmla="*/ 2 h 51"/>
                <a:gd name="T14" fmla="*/ 24 w 46"/>
                <a:gd name="T15" fmla="*/ 0 h 51"/>
                <a:gd name="T16" fmla="*/ 12 w 46"/>
                <a:gd name="T17" fmla="*/ 2 h 51"/>
                <a:gd name="T18" fmla="*/ 6 w 46"/>
                <a:gd name="T19" fmla="*/ 7 h 51"/>
                <a:gd name="T20" fmla="*/ 4 w 46"/>
                <a:gd name="T21" fmla="*/ 10 h 51"/>
                <a:gd name="T22" fmla="*/ 11 w 46"/>
                <a:gd name="T23" fmla="*/ 15 h 51"/>
                <a:gd name="T24" fmla="*/ 12 w 46"/>
                <a:gd name="T25" fmla="*/ 12 h 51"/>
                <a:gd name="T26" fmla="*/ 14 w 46"/>
                <a:gd name="T27" fmla="*/ 8 h 51"/>
                <a:gd name="T28" fmla="*/ 23 w 46"/>
                <a:gd name="T29" fmla="*/ 7 h 51"/>
                <a:gd name="T30" fmla="*/ 28 w 46"/>
                <a:gd name="T31" fmla="*/ 7 h 51"/>
                <a:gd name="T32" fmla="*/ 33 w 46"/>
                <a:gd name="T33" fmla="*/ 8 h 51"/>
                <a:gd name="T34" fmla="*/ 35 w 46"/>
                <a:gd name="T35" fmla="*/ 17 h 51"/>
                <a:gd name="T36" fmla="*/ 35 w 46"/>
                <a:gd name="T37" fmla="*/ 19 h 51"/>
                <a:gd name="T38" fmla="*/ 19 w 46"/>
                <a:gd name="T39" fmla="*/ 22 h 51"/>
                <a:gd name="T40" fmla="*/ 12 w 46"/>
                <a:gd name="T41" fmla="*/ 22 h 51"/>
                <a:gd name="T42" fmla="*/ 6 w 46"/>
                <a:gd name="T43" fmla="*/ 25 h 51"/>
                <a:gd name="T44" fmla="*/ 2 w 46"/>
                <a:gd name="T45" fmla="*/ 31 h 51"/>
                <a:gd name="T46" fmla="*/ 0 w 46"/>
                <a:gd name="T47" fmla="*/ 37 h 51"/>
                <a:gd name="T48" fmla="*/ 2 w 46"/>
                <a:gd name="T49" fmla="*/ 43 h 51"/>
                <a:gd name="T50" fmla="*/ 4 w 46"/>
                <a:gd name="T51" fmla="*/ 48 h 51"/>
                <a:gd name="T52" fmla="*/ 17 w 46"/>
                <a:gd name="T53" fmla="*/ 51 h 51"/>
                <a:gd name="T54" fmla="*/ 26 w 46"/>
                <a:gd name="T55" fmla="*/ 49 h 51"/>
                <a:gd name="T56" fmla="*/ 35 w 46"/>
                <a:gd name="T57" fmla="*/ 44 h 51"/>
                <a:gd name="T58" fmla="*/ 36 w 46"/>
                <a:gd name="T59" fmla="*/ 49 h 51"/>
                <a:gd name="T60" fmla="*/ 36 w 46"/>
                <a:gd name="T61" fmla="*/ 49 h 51"/>
                <a:gd name="T62" fmla="*/ 35 w 46"/>
                <a:gd name="T63" fmla="*/ 29 h 51"/>
                <a:gd name="T64" fmla="*/ 33 w 46"/>
                <a:gd name="T65" fmla="*/ 36 h 51"/>
                <a:gd name="T66" fmla="*/ 28 w 46"/>
                <a:gd name="T67" fmla="*/ 43 h 51"/>
                <a:gd name="T68" fmla="*/ 24 w 46"/>
                <a:gd name="T69" fmla="*/ 44 h 51"/>
                <a:gd name="T70" fmla="*/ 19 w 46"/>
                <a:gd name="T71" fmla="*/ 44 h 51"/>
                <a:gd name="T72" fmla="*/ 12 w 46"/>
                <a:gd name="T73" fmla="*/ 43 h 51"/>
                <a:gd name="T74" fmla="*/ 9 w 46"/>
                <a:gd name="T75" fmla="*/ 39 h 51"/>
                <a:gd name="T76" fmla="*/ 9 w 46"/>
                <a:gd name="T77" fmla="*/ 37 h 51"/>
                <a:gd name="T78" fmla="*/ 11 w 46"/>
                <a:gd name="T79" fmla="*/ 32 h 51"/>
                <a:gd name="T80" fmla="*/ 14 w 46"/>
                <a:gd name="T81" fmla="*/ 31 h 51"/>
                <a:gd name="T82" fmla="*/ 21 w 46"/>
                <a:gd name="T83" fmla="*/ 29 h 51"/>
                <a:gd name="T84" fmla="*/ 35 w 46"/>
                <a:gd name="T8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 h="51">
                  <a:moveTo>
                    <a:pt x="36" y="49"/>
                  </a:moveTo>
                  <a:lnTo>
                    <a:pt x="46" y="49"/>
                  </a:lnTo>
                  <a:lnTo>
                    <a:pt x="46" y="49"/>
                  </a:lnTo>
                  <a:lnTo>
                    <a:pt x="43" y="44"/>
                  </a:lnTo>
                  <a:lnTo>
                    <a:pt x="43" y="44"/>
                  </a:lnTo>
                  <a:lnTo>
                    <a:pt x="43" y="29"/>
                  </a:lnTo>
                  <a:lnTo>
                    <a:pt x="43" y="19"/>
                  </a:lnTo>
                  <a:lnTo>
                    <a:pt x="43" y="19"/>
                  </a:lnTo>
                  <a:lnTo>
                    <a:pt x="43" y="10"/>
                  </a:lnTo>
                  <a:lnTo>
                    <a:pt x="43" y="10"/>
                  </a:lnTo>
                  <a:lnTo>
                    <a:pt x="40" y="5"/>
                  </a:lnTo>
                  <a:lnTo>
                    <a:pt x="40" y="5"/>
                  </a:lnTo>
                  <a:lnTo>
                    <a:pt x="35" y="2"/>
                  </a:lnTo>
                  <a:lnTo>
                    <a:pt x="35" y="2"/>
                  </a:lnTo>
                  <a:lnTo>
                    <a:pt x="24" y="0"/>
                  </a:lnTo>
                  <a:lnTo>
                    <a:pt x="24" y="0"/>
                  </a:lnTo>
                  <a:lnTo>
                    <a:pt x="12" y="2"/>
                  </a:lnTo>
                  <a:lnTo>
                    <a:pt x="12" y="2"/>
                  </a:lnTo>
                  <a:lnTo>
                    <a:pt x="9" y="3"/>
                  </a:lnTo>
                  <a:lnTo>
                    <a:pt x="6" y="7"/>
                  </a:lnTo>
                  <a:lnTo>
                    <a:pt x="6" y="7"/>
                  </a:lnTo>
                  <a:lnTo>
                    <a:pt x="4" y="10"/>
                  </a:lnTo>
                  <a:lnTo>
                    <a:pt x="2" y="15"/>
                  </a:lnTo>
                  <a:lnTo>
                    <a:pt x="11" y="15"/>
                  </a:lnTo>
                  <a:lnTo>
                    <a:pt x="11" y="15"/>
                  </a:lnTo>
                  <a:lnTo>
                    <a:pt x="12" y="12"/>
                  </a:lnTo>
                  <a:lnTo>
                    <a:pt x="14" y="8"/>
                  </a:lnTo>
                  <a:lnTo>
                    <a:pt x="14" y="8"/>
                  </a:lnTo>
                  <a:lnTo>
                    <a:pt x="17" y="7"/>
                  </a:lnTo>
                  <a:lnTo>
                    <a:pt x="23" y="7"/>
                  </a:lnTo>
                  <a:lnTo>
                    <a:pt x="23" y="7"/>
                  </a:lnTo>
                  <a:lnTo>
                    <a:pt x="28" y="7"/>
                  </a:lnTo>
                  <a:lnTo>
                    <a:pt x="33" y="8"/>
                  </a:lnTo>
                  <a:lnTo>
                    <a:pt x="33" y="8"/>
                  </a:lnTo>
                  <a:lnTo>
                    <a:pt x="35" y="12"/>
                  </a:lnTo>
                  <a:lnTo>
                    <a:pt x="35" y="17"/>
                  </a:lnTo>
                  <a:lnTo>
                    <a:pt x="35" y="17"/>
                  </a:lnTo>
                  <a:lnTo>
                    <a:pt x="35" y="19"/>
                  </a:lnTo>
                  <a:lnTo>
                    <a:pt x="35" y="19"/>
                  </a:lnTo>
                  <a:lnTo>
                    <a:pt x="19" y="22"/>
                  </a:lnTo>
                  <a:lnTo>
                    <a:pt x="19" y="22"/>
                  </a:lnTo>
                  <a:lnTo>
                    <a:pt x="12" y="22"/>
                  </a:lnTo>
                  <a:lnTo>
                    <a:pt x="12" y="22"/>
                  </a:lnTo>
                  <a:lnTo>
                    <a:pt x="6" y="25"/>
                  </a:lnTo>
                  <a:lnTo>
                    <a:pt x="6" y="25"/>
                  </a:lnTo>
                  <a:lnTo>
                    <a:pt x="2" y="31"/>
                  </a:lnTo>
                  <a:lnTo>
                    <a:pt x="2" y="31"/>
                  </a:lnTo>
                  <a:lnTo>
                    <a:pt x="0" y="37"/>
                  </a:lnTo>
                  <a:lnTo>
                    <a:pt x="0" y="37"/>
                  </a:lnTo>
                  <a:lnTo>
                    <a:pt x="2" y="43"/>
                  </a:lnTo>
                  <a:lnTo>
                    <a:pt x="4" y="48"/>
                  </a:lnTo>
                  <a:lnTo>
                    <a:pt x="4" y="48"/>
                  </a:lnTo>
                  <a:lnTo>
                    <a:pt x="11" y="49"/>
                  </a:lnTo>
                  <a:lnTo>
                    <a:pt x="17" y="51"/>
                  </a:lnTo>
                  <a:lnTo>
                    <a:pt x="17" y="51"/>
                  </a:lnTo>
                  <a:lnTo>
                    <a:pt x="26" y="49"/>
                  </a:lnTo>
                  <a:lnTo>
                    <a:pt x="26" y="49"/>
                  </a:lnTo>
                  <a:lnTo>
                    <a:pt x="35" y="44"/>
                  </a:lnTo>
                  <a:lnTo>
                    <a:pt x="35" y="44"/>
                  </a:lnTo>
                  <a:lnTo>
                    <a:pt x="36" y="49"/>
                  </a:lnTo>
                  <a:lnTo>
                    <a:pt x="36" y="49"/>
                  </a:lnTo>
                  <a:lnTo>
                    <a:pt x="36" y="49"/>
                  </a:lnTo>
                  <a:close/>
                  <a:moveTo>
                    <a:pt x="35" y="29"/>
                  </a:moveTo>
                  <a:lnTo>
                    <a:pt x="35" y="29"/>
                  </a:lnTo>
                  <a:lnTo>
                    <a:pt x="33" y="36"/>
                  </a:lnTo>
                  <a:lnTo>
                    <a:pt x="33" y="36"/>
                  </a:lnTo>
                  <a:lnTo>
                    <a:pt x="31" y="39"/>
                  </a:lnTo>
                  <a:lnTo>
                    <a:pt x="28" y="43"/>
                  </a:lnTo>
                  <a:lnTo>
                    <a:pt x="28" y="43"/>
                  </a:lnTo>
                  <a:lnTo>
                    <a:pt x="24" y="44"/>
                  </a:lnTo>
                  <a:lnTo>
                    <a:pt x="19" y="44"/>
                  </a:lnTo>
                  <a:lnTo>
                    <a:pt x="19" y="44"/>
                  </a:lnTo>
                  <a:lnTo>
                    <a:pt x="14" y="44"/>
                  </a:lnTo>
                  <a:lnTo>
                    <a:pt x="12" y="43"/>
                  </a:lnTo>
                  <a:lnTo>
                    <a:pt x="12" y="43"/>
                  </a:lnTo>
                  <a:lnTo>
                    <a:pt x="9" y="39"/>
                  </a:lnTo>
                  <a:lnTo>
                    <a:pt x="9" y="37"/>
                  </a:lnTo>
                  <a:lnTo>
                    <a:pt x="9" y="37"/>
                  </a:lnTo>
                  <a:lnTo>
                    <a:pt x="11" y="32"/>
                  </a:lnTo>
                  <a:lnTo>
                    <a:pt x="11" y="32"/>
                  </a:lnTo>
                  <a:lnTo>
                    <a:pt x="14" y="31"/>
                  </a:lnTo>
                  <a:lnTo>
                    <a:pt x="14" y="31"/>
                  </a:lnTo>
                  <a:lnTo>
                    <a:pt x="21" y="29"/>
                  </a:lnTo>
                  <a:lnTo>
                    <a:pt x="21" y="29"/>
                  </a:lnTo>
                  <a:lnTo>
                    <a:pt x="35" y="25"/>
                  </a:lnTo>
                  <a:lnTo>
                    <a:pt x="35" y="29"/>
                  </a:lnTo>
                  <a:lnTo>
                    <a:pt x="3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2" name="Freeform 932">
              <a:extLst>
                <a:ext uri="{FF2B5EF4-FFF2-40B4-BE49-F238E27FC236}">
                  <a16:creationId xmlns:a16="http://schemas.microsoft.com/office/drawing/2014/main" id="{96A02105-79F4-CECD-3766-6C3BAE959694}"/>
                </a:ext>
              </a:extLst>
            </p:cNvPr>
            <p:cNvSpPr>
              <a:spLocks/>
            </p:cNvSpPr>
            <p:nvPr/>
          </p:nvSpPr>
          <p:spPr bwMode="auto">
            <a:xfrm>
              <a:off x="5068" y="1248"/>
              <a:ext cx="19" cy="25"/>
            </a:xfrm>
            <a:custGeom>
              <a:avLst/>
              <a:gdLst>
                <a:gd name="T0" fmla="*/ 8 w 39"/>
                <a:gd name="T1" fmla="*/ 49 h 49"/>
                <a:gd name="T2" fmla="*/ 8 w 39"/>
                <a:gd name="T3" fmla="*/ 22 h 49"/>
                <a:gd name="T4" fmla="*/ 8 w 39"/>
                <a:gd name="T5" fmla="*/ 22 h 49"/>
                <a:gd name="T6" fmla="*/ 8 w 39"/>
                <a:gd name="T7" fmla="*/ 15 h 49"/>
                <a:gd name="T8" fmla="*/ 12 w 39"/>
                <a:gd name="T9" fmla="*/ 10 h 49"/>
                <a:gd name="T10" fmla="*/ 12 w 39"/>
                <a:gd name="T11" fmla="*/ 10 h 49"/>
                <a:gd name="T12" fmla="*/ 15 w 39"/>
                <a:gd name="T13" fmla="*/ 7 h 49"/>
                <a:gd name="T14" fmla="*/ 20 w 39"/>
                <a:gd name="T15" fmla="*/ 7 h 49"/>
                <a:gd name="T16" fmla="*/ 20 w 39"/>
                <a:gd name="T17" fmla="*/ 7 h 49"/>
                <a:gd name="T18" fmla="*/ 27 w 39"/>
                <a:gd name="T19" fmla="*/ 8 h 49"/>
                <a:gd name="T20" fmla="*/ 27 w 39"/>
                <a:gd name="T21" fmla="*/ 8 h 49"/>
                <a:gd name="T22" fmla="*/ 30 w 39"/>
                <a:gd name="T23" fmla="*/ 12 h 49"/>
                <a:gd name="T24" fmla="*/ 30 w 39"/>
                <a:gd name="T25" fmla="*/ 12 h 49"/>
                <a:gd name="T26" fmla="*/ 30 w 39"/>
                <a:gd name="T27" fmla="*/ 20 h 49"/>
                <a:gd name="T28" fmla="*/ 30 w 39"/>
                <a:gd name="T29" fmla="*/ 49 h 49"/>
                <a:gd name="T30" fmla="*/ 39 w 39"/>
                <a:gd name="T31" fmla="*/ 49 h 49"/>
                <a:gd name="T32" fmla="*/ 39 w 39"/>
                <a:gd name="T33" fmla="*/ 19 h 49"/>
                <a:gd name="T34" fmla="*/ 39 w 39"/>
                <a:gd name="T35" fmla="*/ 19 h 49"/>
                <a:gd name="T36" fmla="*/ 39 w 39"/>
                <a:gd name="T37" fmla="*/ 12 h 49"/>
                <a:gd name="T38" fmla="*/ 39 w 39"/>
                <a:gd name="T39" fmla="*/ 12 h 49"/>
                <a:gd name="T40" fmla="*/ 35 w 39"/>
                <a:gd name="T41" fmla="*/ 5 h 49"/>
                <a:gd name="T42" fmla="*/ 35 w 39"/>
                <a:gd name="T43" fmla="*/ 5 h 49"/>
                <a:gd name="T44" fmla="*/ 30 w 39"/>
                <a:gd name="T45" fmla="*/ 2 h 49"/>
                <a:gd name="T46" fmla="*/ 30 w 39"/>
                <a:gd name="T47" fmla="*/ 2 h 49"/>
                <a:gd name="T48" fmla="*/ 22 w 39"/>
                <a:gd name="T49" fmla="*/ 0 h 49"/>
                <a:gd name="T50" fmla="*/ 22 w 39"/>
                <a:gd name="T51" fmla="*/ 0 h 49"/>
                <a:gd name="T52" fmla="*/ 18 w 39"/>
                <a:gd name="T53" fmla="*/ 0 h 49"/>
                <a:gd name="T54" fmla="*/ 13 w 39"/>
                <a:gd name="T55" fmla="*/ 2 h 49"/>
                <a:gd name="T56" fmla="*/ 10 w 39"/>
                <a:gd name="T57" fmla="*/ 3 h 49"/>
                <a:gd name="T58" fmla="*/ 6 w 39"/>
                <a:gd name="T59" fmla="*/ 7 h 49"/>
                <a:gd name="T60" fmla="*/ 6 w 39"/>
                <a:gd name="T61" fmla="*/ 0 h 49"/>
                <a:gd name="T62" fmla="*/ 0 w 39"/>
                <a:gd name="T63" fmla="*/ 0 h 49"/>
                <a:gd name="T64" fmla="*/ 0 w 39"/>
                <a:gd name="T65" fmla="*/ 49 h 49"/>
                <a:gd name="T66" fmla="*/ 8 w 39"/>
                <a:gd name="T67" fmla="*/ 49 h 49"/>
                <a:gd name="T68" fmla="*/ 8 w 39"/>
                <a:gd name="T6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49">
                  <a:moveTo>
                    <a:pt x="8" y="49"/>
                  </a:moveTo>
                  <a:lnTo>
                    <a:pt x="8" y="22"/>
                  </a:lnTo>
                  <a:lnTo>
                    <a:pt x="8" y="22"/>
                  </a:lnTo>
                  <a:lnTo>
                    <a:pt x="8" y="15"/>
                  </a:lnTo>
                  <a:lnTo>
                    <a:pt x="12" y="10"/>
                  </a:lnTo>
                  <a:lnTo>
                    <a:pt x="12" y="10"/>
                  </a:lnTo>
                  <a:lnTo>
                    <a:pt x="15" y="7"/>
                  </a:lnTo>
                  <a:lnTo>
                    <a:pt x="20" y="7"/>
                  </a:lnTo>
                  <a:lnTo>
                    <a:pt x="20" y="7"/>
                  </a:lnTo>
                  <a:lnTo>
                    <a:pt x="27" y="8"/>
                  </a:lnTo>
                  <a:lnTo>
                    <a:pt x="27" y="8"/>
                  </a:lnTo>
                  <a:lnTo>
                    <a:pt x="30" y="12"/>
                  </a:lnTo>
                  <a:lnTo>
                    <a:pt x="30" y="12"/>
                  </a:lnTo>
                  <a:lnTo>
                    <a:pt x="30" y="20"/>
                  </a:lnTo>
                  <a:lnTo>
                    <a:pt x="30" y="49"/>
                  </a:lnTo>
                  <a:lnTo>
                    <a:pt x="39" y="49"/>
                  </a:lnTo>
                  <a:lnTo>
                    <a:pt x="39" y="19"/>
                  </a:lnTo>
                  <a:lnTo>
                    <a:pt x="39" y="19"/>
                  </a:lnTo>
                  <a:lnTo>
                    <a:pt x="39" y="12"/>
                  </a:lnTo>
                  <a:lnTo>
                    <a:pt x="39" y="12"/>
                  </a:lnTo>
                  <a:lnTo>
                    <a:pt x="35" y="5"/>
                  </a:lnTo>
                  <a:lnTo>
                    <a:pt x="35" y="5"/>
                  </a:lnTo>
                  <a:lnTo>
                    <a:pt x="30" y="2"/>
                  </a:lnTo>
                  <a:lnTo>
                    <a:pt x="30" y="2"/>
                  </a:lnTo>
                  <a:lnTo>
                    <a:pt x="22" y="0"/>
                  </a:lnTo>
                  <a:lnTo>
                    <a:pt x="22" y="0"/>
                  </a:lnTo>
                  <a:lnTo>
                    <a:pt x="18" y="0"/>
                  </a:lnTo>
                  <a:lnTo>
                    <a:pt x="13" y="2"/>
                  </a:lnTo>
                  <a:lnTo>
                    <a:pt x="10" y="3"/>
                  </a:lnTo>
                  <a:lnTo>
                    <a:pt x="6" y="7"/>
                  </a:lnTo>
                  <a:lnTo>
                    <a:pt x="6" y="0"/>
                  </a:lnTo>
                  <a:lnTo>
                    <a:pt x="0" y="0"/>
                  </a:lnTo>
                  <a:lnTo>
                    <a:pt x="0" y="49"/>
                  </a:lnTo>
                  <a:lnTo>
                    <a:pt x="8" y="49"/>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3" name="Freeform 933">
              <a:extLst>
                <a:ext uri="{FF2B5EF4-FFF2-40B4-BE49-F238E27FC236}">
                  <a16:creationId xmlns:a16="http://schemas.microsoft.com/office/drawing/2014/main" id="{527C2915-31DB-0EB9-131C-147B614F86B3}"/>
                </a:ext>
              </a:extLst>
            </p:cNvPr>
            <p:cNvSpPr>
              <a:spLocks/>
            </p:cNvSpPr>
            <p:nvPr/>
          </p:nvSpPr>
          <p:spPr bwMode="auto">
            <a:xfrm>
              <a:off x="5107" y="1239"/>
              <a:ext cx="11" cy="44"/>
            </a:xfrm>
            <a:custGeom>
              <a:avLst/>
              <a:gdLst>
                <a:gd name="T0" fmla="*/ 22 w 22"/>
                <a:gd name="T1" fmla="*/ 89 h 89"/>
                <a:gd name="T2" fmla="*/ 22 w 22"/>
                <a:gd name="T3" fmla="*/ 89 h 89"/>
                <a:gd name="T4" fmla="*/ 17 w 22"/>
                <a:gd name="T5" fmla="*/ 79 h 89"/>
                <a:gd name="T6" fmla="*/ 12 w 22"/>
                <a:gd name="T7" fmla="*/ 67 h 89"/>
                <a:gd name="T8" fmla="*/ 10 w 22"/>
                <a:gd name="T9" fmla="*/ 55 h 89"/>
                <a:gd name="T10" fmla="*/ 9 w 22"/>
                <a:gd name="T11" fmla="*/ 44 h 89"/>
                <a:gd name="T12" fmla="*/ 9 w 22"/>
                <a:gd name="T13" fmla="*/ 44 h 89"/>
                <a:gd name="T14" fmla="*/ 10 w 22"/>
                <a:gd name="T15" fmla="*/ 27 h 89"/>
                <a:gd name="T16" fmla="*/ 10 w 22"/>
                <a:gd name="T17" fmla="*/ 27 h 89"/>
                <a:gd name="T18" fmla="*/ 15 w 22"/>
                <a:gd name="T19" fmla="*/ 14 h 89"/>
                <a:gd name="T20" fmla="*/ 15 w 22"/>
                <a:gd name="T21" fmla="*/ 14 h 89"/>
                <a:gd name="T22" fmla="*/ 22 w 22"/>
                <a:gd name="T23" fmla="*/ 0 h 89"/>
                <a:gd name="T24" fmla="*/ 17 w 22"/>
                <a:gd name="T25" fmla="*/ 0 h 89"/>
                <a:gd name="T26" fmla="*/ 17 w 22"/>
                <a:gd name="T27" fmla="*/ 0 h 89"/>
                <a:gd name="T28" fmla="*/ 9 w 22"/>
                <a:gd name="T29" fmla="*/ 10 h 89"/>
                <a:gd name="T30" fmla="*/ 3 w 22"/>
                <a:gd name="T31" fmla="*/ 22 h 89"/>
                <a:gd name="T32" fmla="*/ 3 w 22"/>
                <a:gd name="T33" fmla="*/ 22 h 89"/>
                <a:gd name="T34" fmla="*/ 2 w 22"/>
                <a:gd name="T35" fmla="*/ 33 h 89"/>
                <a:gd name="T36" fmla="*/ 0 w 22"/>
                <a:gd name="T37" fmla="*/ 44 h 89"/>
                <a:gd name="T38" fmla="*/ 0 w 22"/>
                <a:gd name="T39" fmla="*/ 44 h 89"/>
                <a:gd name="T40" fmla="*/ 2 w 22"/>
                <a:gd name="T41" fmla="*/ 56 h 89"/>
                <a:gd name="T42" fmla="*/ 5 w 22"/>
                <a:gd name="T43" fmla="*/ 68 h 89"/>
                <a:gd name="T44" fmla="*/ 5 w 22"/>
                <a:gd name="T45" fmla="*/ 68 h 89"/>
                <a:gd name="T46" fmla="*/ 10 w 22"/>
                <a:gd name="T47" fmla="*/ 80 h 89"/>
                <a:gd name="T48" fmla="*/ 17 w 22"/>
                <a:gd name="T49" fmla="*/ 89 h 89"/>
                <a:gd name="T50" fmla="*/ 22 w 22"/>
                <a:gd name="T51" fmla="*/ 89 h 89"/>
                <a:gd name="T52" fmla="*/ 22 w 22"/>
                <a:gd name="T5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89">
                  <a:moveTo>
                    <a:pt x="22" y="89"/>
                  </a:moveTo>
                  <a:lnTo>
                    <a:pt x="22" y="89"/>
                  </a:lnTo>
                  <a:lnTo>
                    <a:pt x="17" y="79"/>
                  </a:lnTo>
                  <a:lnTo>
                    <a:pt x="12" y="67"/>
                  </a:lnTo>
                  <a:lnTo>
                    <a:pt x="10" y="55"/>
                  </a:lnTo>
                  <a:lnTo>
                    <a:pt x="9" y="44"/>
                  </a:lnTo>
                  <a:lnTo>
                    <a:pt x="9" y="44"/>
                  </a:lnTo>
                  <a:lnTo>
                    <a:pt x="10" y="27"/>
                  </a:lnTo>
                  <a:lnTo>
                    <a:pt x="10" y="27"/>
                  </a:lnTo>
                  <a:lnTo>
                    <a:pt x="15" y="14"/>
                  </a:lnTo>
                  <a:lnTo>
                    <a:pt x="15" y="14"/>
                  </a:lnTo>
                  <a:lnTo>
                    <a:pt x="22" y="0"/>
                  </a:lnTo>
                  <a:lnTo>
                    <a:pt x="17" y="0"/>
                  </a:lnTo>
                  <a:lnTo>
                    <a:pt x="17" y="0"/>
                  </a:lnTo>
                  <a:lnTo>
                    <a:pt x="9" y="10"/>
                  </a:lnTo>
                  <a:lnTo>
                    <a:pt x="3" y="22"/>
                  </a:lnTo>
                  <a:lnTo>
                    <a:pt x="3" y="22"/>
                  </a:lnTo>
                  <a:lnTo>
                    <a:pt x="2" y="33"/>
                  </a:lnTo>
                  <a:lnTo>
                    <a:pt x="0" y="44"/>
                  </a:lnTo>
                  <a:lnTo>
                    <a:pt x="0" y="44"/>
                  </a:lnTo>
                  <a:lnTo>
                    <a:pt x="2" y="56"/>
                  </a:lnTo>
                  <a:lnTo>
                    <a:pt x="5" y="68"/>
                  </a:lnTo>
                  <a:lnTo>
                    <a:pt x="5" y="68"/>
                  </a:lnTo>
                  <a:lnTo>
                    <a:pt x="10" y="80"/>
                  </a:lnTo>
                  <a:lnTo>
                    <a:pt x="17" y="89"/>
                  </a:lnTo>
                  <a:lnTo>
                    <a:pt x="22" y="89"/>
                  </a:lnTo>
                  <a:lnTo>
                    <a:pt x="22"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4" name="Freeform 934">
              <a:extLst>
                <a:ext uri="{FF2B5EF4-FFF2-40B4-BE49-F238E27FC236}">
                  <a16:creationId xmlns:a16="http://schemas.microsoft.com/office/drawing/2014/main" id="{4DD82E81-FE56-D151-0C6B-D21334DB0ED6}"/>
                </a:ext>
              </a:extLst>
            </p:cNvPr>
            <p:cNvSpPr>
              <a:spLocks/>
            </p:cNvSpPr>
            <p:nvPr/>
          </p:nvSpPr>
          <p:spPr bwMode="auto">
            <a:xfrm>
              <a:off x="5122" y="1240"/>
              <a:ext cx="22" cy="34"/>
            </a:xfrm>
            <a:custGeom>
              <a:avLst/>
              <a:gdLst>
                <a:gd name="T0" fmla="*/ 7 w 44"/>
                <a:gd name="T1" fmla="*/ 63 h 68"/>
                <a:gd name="T2" fmla="*/ 7 w 44"/>
                <a:gd name="T3" fmla="*/ 63 h 68"/>
                <a:gd name="T4" fmla="*/ 13 w 44"/>
                <a:gd name="T5" fmla="*/ 66 h 68"/>
                <a:gd name="T6" fmla="*/ 22 w 44"/>
                <a:gd name="T7" fmla="*/ 68 h 68"/>
                <a:gd name="T8" fmla="*/ 22 w 44"/>
                <a:gd name="T9" fmla="*/ 68 h 68"/>
                <a:gd name="T10" fmla="*/ 27 w 44"/>
                <a:gd name="T11" fmla="*/ 68 h 68"/>
                <a:gd name="T12" fmla="*/ 32 w 44"/>
                <a:gd name="T13" fmla="*/ 66 h 68"/>
                <a:gd name="T14" fmla="*/ 35 w 44"/>
                <a:gd name="T15" fmla="*/ 63 h 68"/>
                <a:gd name="T16" fmla="*/ 39 w 44"/>
                <a:gd name="T17" fmla="*/ 60 h 68"/>
                <a:gd name="T18" fmla="*/ 39 w 44"/>
                <a:gd name="T19" fmla="*/ 60 h 68"/>
                <a:gd name="T20" fmla="*/ 42 w 44"/>
                <a:gd name="T21" fmla="*/ 53 h 68"/>
                <a:gd name="T22" fmla="*/ 44 w 44"/>
                <a:gd name="T23" fmla="*/ 44 h 68"/>
                <a:gd name="T24" fmla="*/ 44 w 44"/>
                <a:gd name="T25" fmla="*/ 44 h 68"/>
                <a:gd name="T26" fmla="*/ 42 w 44"/>
                <a:gd name="T27" fmla="*/ 36 h 68"/>
                <a:gd name="T28" fmla="*/ 39 w 44"/>
                <a:gd name="T29" fmla="*/ 27 h 68"/>
                <a:gd name="T30" fmla="*/ 39 w 44"/>
                <a:gd name="T31" fmla="*/ 27 h 68"/>
                <a:gd name="T32" fmla="*/ 32 w 44"/>
                <a:gd name="T33" fmla="*/ 24 h 68"/>
                <a:gd name="T34" fmla="*/ 24 w 44"/>
                <a:gd name="T35" fmla="*/ 22 h 68"/>
                <a:gd name="T36" fmla="*/ 24 w 44"/>
                <a:gd name="T37" fmla="*/ 22 h 68"/>
                <a:gd name="T38" fmla="*/ 17 w 44"/>
                <a:gd name="T39" fmla="*/ 22 h 68"/>
                <a:gd name="T40" fmla="*/ 10 w 44"/>
                <a:gd name="T41" fmla="*/ 25 h 68"/>
                <a:gd name="T42" fmla="*/ 13 w 44"/>
                <a:gd name="T43" fmla="*/ 7 h 68"/>
                <a:gd name="T44" fmla="*/ 41 w 44"/>
                <a:gd name="T45" fmla="*/ 7 h 68"/>
                <a:gd name="T46" fmla="*/ 41 w 44"/>
                <a:gd name="T47" fmla="*/ 0 h 68"/>
                <a:gd name="T48" fmla="*/ 7 w 44"/>
                <a:gd name="T49" fmla="*/ 0 h 68"/>
                <a:gd name="T50" fmla="*/ 1 w 44"/>
                <a:gd name="T51" fmla="*/ 34 h 68"/>
                <a:gd name="T52" fmla="*/ 8 w 44"/>
                <a:gd name="T53" fmla="*/ 36 h 68"/>
                <a:gd name="T54" fmla="*/ 8 w 44"/>
                <a:gd name="T55" fmla="*/ 36 h 68"/>
                <a:gd name="T56" fmla="*/ 13 w 44"/>
                <a:gd name="T57" fmla="*/ 31 h 68"/>
                <a:gd name="T58" fmla="*/ 13 w 44"/>
                <a:gd name="T59" fmla="*/ 31 h 68"/>
                <a:gd name="T60" fmla="*/ 20 w 44"/>
                <a:gd name="T61" fmla="*/ 29 h 68"/>
                <a:gd name="T62" fmla="*/ 20 w 44"/>
                <a:gd name="T63" fmla="*/ 29 h 68"/>
                <a:gd name="T64" fmla="*/ 27 w 44"/>
                <a:gd name="T65" fmla="*/ 31 h 68"/>
                <a:gd name="T66" fmla="*/ 32 w 44"/>
                <a:gd name="T67" fmla="*/ 34 h 68"/>
                <a:gd name="T68" fmla="*/ 32 w 44"/>
                <a:gd name="T69" fmla="*/ 34 h 68"/>
                <a:gd name="T70" fmla="*/ 34 w 44"/>
                <a:gd name="T71" fmla="*/ 37 h 68"/>
                <a:gd name="T72" fmla="*/ 35 w 44"/>
                <a:gd name="T73" fmla="*/ 44 h 68"/>
                <a:gd name="T74" fmla="*/ 35 w 44"/>
                <a:gd name="T75" fmla="*/ 44 h 68"/>
                <a:gd name="T76" fmla="*/ 34 w 44"/>
                <a:gd name="T77" fmla="*/ 51 h 68"/>
                <a:gd name="T78" fmla="*/ 32 w 44"/>
                <a:gd name="T79" fmla="*/ 56 h 68"/>
                <a:gd name="T80" fmla="*/ 32 w 44"/>
                <a:gd name="T81" fmla="*/ 56 h 68"/>
                <a:gd name="T82" fmla="*/ 27 w 44"/>
                <a:gd name="T83" fmla="*/ 60 h 68"/>
                <a:gd name="T84" fmla="*/ 22 w 44"/>
                <a:gd name="T85" fmla="*/ 61 h 68"/>
                <a:gd name="T86" fmla="*/ 22 w 44"/>
                <a:gd name="T87" fmla="*/ 61 h 68"/>
                <a:gd name="T88" fmla="*/ 17 w 44"/>
                <a:gd name="T89" fmla="*/ 60 h 68"/>
                <a:gd name="T90" fmla="*/ 12 w 44"/>
                <a:gd name="T91" fmla="*/ 58 h 68"/>
                <a:gd name="T92" fmla="*/ 12 w 44"/>
                <a:gd name="T93" fmla="*/ 58 h 68"/>
                <a:gd name="T94" fmla="*/ 10 w 44"/>
                <a:gd name="T95" fmla="*/ 54 h 68"/>
                <a:gd name="T96" fmla="*/ 8 w 44"/>
                <a:gd name="T97" fmla="*/ 48 h 68"/>
                <a:gd name="T98" fmla="*/ 0 w 44"/>
                <a:gd name="T99" fmla="*/ 49 h 68"/>
                <a:gd name="T100" fmla="*/ 0 w 44"/>
                <a:gd name="T101" fmla="*/ 49 h 68"/>
                <a:gd name="T102" fmla="*/ 1 w 44"/>
                <a:gd name="T103" fmla="*/ 56 h 68"/>
                <a:gd name="T104" fmla="*/ 7 w 44"/>
                <a:gd name="T105" fmla="*/ 63 h 68"/>
                <a:gd name="T106" fmla="*/ 7 w 44"/>
                <a:gd name="T107"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68">
                  <a:moveTo>
                    <a:pt x="7" y="63"/>
                  </a:moveTo>
                  <a:lnTo>
                    <a:pt x="7" y="63"/>
                  </a:lnTo>
                  <a:lnTo>
                    <a:pt x="13" y="66"/>
                  </a:lnTo>
                  <a:lnTo>
                    <a:pt x="22" y="68"/>
                  </a:lnTo>
                  <a:lnTo>
                    <a:pt x="22" y="68"/>
                  </a:lnTo>
                  <a:lnTo>
                    <a:pt x="27" y="68"/>
                  </a:lnTo>
                  <a:lnTo>
                    <a:pt x="32" y="66"/>
                  </a:lnTo>
                  <a:lnTo>
                    <a:pt x="35" y="63"/>
                  </a:lnTo>
                  <a:lnTo>
                    <a:pt x="39" y="60"/>
                  </a:lnTo>
                  <a:lnTo>
                    <a:pt x="39" y="60"/>
                  </a:lnTo>
                  <a:lnTo>
                    <a:pt x="42" y="53"/>
                  </a:lnTo>
                  <a:lnTo>
                    <a:pt x="44" y="44"/>
                  </a:lnTo>
                  <a:lnTo>
                    <a:pt x="44" y="44"/>
                  </a:lnTo>
                  <a:lnTo>
                    <a:pt x="42" y="36"/>
                  </a:lnTo>
                  <a:lnTo>
                    <a:pt x="39" y="27"/>
                  </a:lnTo>
                  <a:lnTo>
                    <a:pt x="39" y="27"/>
                  </a:lnTo>
                  <a:lnTo>
                    <a:pt x="32" y="24"/>
                  </a:lnTo>
                  <a:lnTo>
                    <a:pt x="24" y="22"/>
                  </a:lnTo>
                  <a:lnTo>
                    <a:pt x="24" y="22"/>
                  </a:lnTo>
                  <a:lnTo>
                    <a:pt x="17" y="22"/>
                  </a:lnTo>
                  <a:lnTo>
                    <a:pt x="10" y="25"/>
                  </a:lnTo>
                  <a:lnTo>
                    <a:pt x="13" y="7"/>
                  </a:lnTo>
                  <a:lnTo>
                    <a:pt x="41" y="7"/>
                  </a:lnTo>
                  <a:lnTo>
                    <a:pt x="41" y="0"/>
                  </a:lnTo>
                  <a:lnTo>
                    <a:pt x="7" y="0"/>
                  </a:lnTo>
                  <a:lnTo>
                    <a:pt x="1" y="34"/>
                  </a:lnTo>
                  <a:lnTo>
                    <a:pt x="8" y="36"/>
                  </a:lnTo>
                  <a:lnTo>
                    <a:pt x="8" y="36"/>
                  </a:lnTo>
                  <a:lnTo>
                    <a:pt x="13" y="31"/>
                  </a:lnTo>
                  <a:lnTo>
                    <a:pt x="13" y="31"/>
                  </a:lnTo>
                  <a:lnTo>
                    <a:pt x="20" y="29"/>
                  </a:lnTo>
                  <a:lnTo>
                    <a:pt x="20" y="29"/>
                  </a:lnTo>
                  <a:lnTo>
                    <a:pt x="27" y="31"/>
                  </a:lnTo>
                  <a:lnTo>
                    <a:pt x="32" y="34"/>
                  </a:lnTo>
                  <a:lnTo>
                    <a:pt x="32" y="34"/>
                  </a:lnTo>
                  <a:lnTo>
                    <a:pt x="34" y="37"/>
                  </a:lnTo>
                  <a:lnTo>
                    <a:pt x="35" y="44"/>
                  </a:lnTo>
                  <a:lnTo>
                    <a:pt x="35" y="44"/>
                  </a:lnTo>
                  <a:lnTo>
                    <a:pt x="34" y="51"/>
                  </a:lnTo>
                  <a:lnTo>
                    <a:pt x="32" y="56"/>
                  </a:lnTo>
                  <a:lnTo>
                    <a:pt x="32" y="56"/>
                  </a:lnTo>
                  <a:lnTo>
                    <a:pt x="27" y="60"/>
                  </a:lnTo>
                  <a:lnTo>
                    <a:pt x="22" y="61"/>
                  </a:lnTo>
                  <a:lnTo>
                    <a:pt x="22" y="61"/>
                  </a:lnTo>
                  <a:lnTo>
                    <a:pt x="17" y="60"/>
                  </a:lnTo>
                  <a:lnTo>
                    <a:pt x="12" y="58"/>
                  </a:lnTo>
                  <a:lnTo>
                    <a:pt x="12" y="58"/>
                  </a:lnTo>
                  <a:lnTo>
                    <a:pt x="10" y="54"/>
                  </a:lnTo>
                  <a:lnTo>
                    <a:pt x="8" y="48"/>
                  </a:lnTo>
                  <a:lnTo>
                    <a:pt x="0" y="49"/>
                  </a:lnTo>
                  <a:lnTo>
                    <a:pt x="0" y="49"/>
                  </a:lnTo>
                  <a:lnTo>
                    <a:pt x="1" y="56"/>
                  </a:lnTo>
                  <a:lnTo>
                    <a:pt x="7" y="63"/>
                  </a:lnTo>
                  <a:lnTo>
                    <a:pt x="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5" name="Freeform 935">
              <a:extLst>
                <a:ext uri="{FF2B5EF4-FFF2-40B4-BE49-F238E27FC236}">
                  <a16:creationId xmlns:a16="http://schemas.microsoft.com/office/drawing/2014/main" id="{92EFB1D5-9036-DEA4-11DC-A7E13FB92FA3}"/>
                </a:ext>
              </a:extLst>
            </p:cNvPr>
            <p:cNvSpPr>
              <a:spLocks/>
            </p:cNvSpPr>
            <p:nvPr/>
          </p:nvSpPr>
          <p:spPr bwMode="auto">
            <a:xfrm>
              <a:off x="5151" y="1269"/>
              <a:ext cx="5" cy="4"/>
            </a:xfrm>
            <a:custGeom>
              <a:avLst/>
              <a:gdLst>
                <a:gd name="T0" fmla="*/ 8 w 8"/>
                <a:gd name="T1" fmla="*/ 8 h 8"/>
                <a:gd name="T2" fmla="*/ 8 w 8"/>
                <a:gd name="T3" fmla="*/ 0 h 8"/>
                <a:gd name="T4" fmla="*/ 0 w 8"/>
                <a:gd name="T5" fmla="*/ 0 h 8"/>
                <a:gd name="T6" fmla="*/ 0 w 8"/>
                <a:gd name="T7" fmla="*/ 8 h 8"/>
                <a:gd name="T8" fmla="*/ 8 w 8"/>
                <a:gd name="T9" fmla="*/ 8 h 8"/>
                <a:gd name="T10" fmla="*/ 8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8" y="8"/>
                  </a:moveTo>
                  <a:lnTo>
                    <a:pt x="8" y="0"/>
                  </a:lnTo>
                  <a:lnTo>
                    <a:pt x="0" y="0"/>
                  </a:lnTo>
                  <a:lnTo>
                    <a:pt x="0" y="8"/>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6" name="Freeform 936">
              <a:extLst>
                <a:ext uri="{FF2B5EF4-FFF2-40B4-BE49-F238E27FC236}">
                  <a16:creationId xmlns:a16="http://schemas.microsoft.com/office/drawing/2014/main" id="{E0067FBB-F346-EBEE-D0D1-53F2252B1B45}"/>
                </a:ext>
              </a:extLst>
            </p:cNvPr>
            <p:cNvSpPr>
              <a:spLocks noEditPoints="1"/>
            </p:cNvSpPr>
            <p:nvPr/>
          </p:nvSpPr>
          <p:spPr bwMode="auto">
            <a:xfrm>
              <a:off x="5161" y="1239"/>
              <a:ext cx="23" cy="34"/>
            </a:xfrm>
            <a:custGeom>
              <a:avLst/>
              <a:gdLst>
                <a:gd name="T0" fmla="*/ 38 w 46"/>
                <a:gd name="T1" fmla="*/ 68 h 68"/>
                <a:gd name="T2" fmla="*/ 38 w 46"/>
                <a:gd name="T3" fmla="*/ 53 h 68"/>
                <a:gd name="T4" fmla="*/ 46 w 46"/>
                <a:gd name="T5" fmla="*/ 53 h 68"/>
                <a:gd name="T6" fmla="*/ 46 w 46"/>
                <a:gd name="T7" fmla="*/ 44 h 68"/>
                <a:gd name="T8" fmla="*/ 38 w 46"/>
                <a:gd name="T9" fmla="*/ 44 h 68"/>
                <a:gd name="T10" fmla="*/ 38 w 46"/>
                <a:gd name="T11" fmla="*/ 0 h 68"/>
                <a:gd name="T12" fmla="*/ 31 w 46"/>
                <a:gd name="T13" fmla="*/ 0 h 68"/>
                <a:gd name="T14" fmla="*/ 0 w 46"/>
                <a:gd name="T15" fmla="*/ 44 h 68"/>
                <a:gd name="T16" fmla="*/ 0 w 46"/>
                <a:gd name="T17" fmla="*/ 53 h 68"/>
                <a:gd name="T18" fmla="*/ 29 w 46"/>
                <a:gd name="T19" fmla="*/ 53 h 68"/>
                <a:gd name="T20" fmla="*/ 29 w 46"/>
                <a:gd name="T21" fmla="*/ 68 h 68"/>
                <a:gd name="T22" fmla="*/ 38 w 46"/>
                <a:gd name="T23" fmla="*/ 68 h 68"/>
                <a:gd name="T24" fmla="*/ 38 w 46"/>
                <a:gd name="T25" fmla="*/ 68 h 68"/>
                <a:gd name="T26" fmla="*/ 9 w 46"/>
                <a:gd name="T27" fmla="*/ 44 h 68"/>
                <a:gd name="T28" fmla="*/ 29 w 46"/>
                <a:gd name="T29" fmla="*/ 14 h 68"/>
                <a:gd name="T30" fmla="*/ 29 w 46"/>
                <a:gd name="T31" fmla="*/ 44 h 68"/>
                <a:gd name="T32" fmla="*/ 9 w 46"/>
                <a:gd name="T33" fmla="*/ 44 h 68"/>
                <a:gd name="T34" fmla="*/ 9 w 46"/>
                <a:gd name="T35"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68">
                  <a:moveTo>
                    <a:pt x="38" y="68"/>
                  </a:moveTo>
                  <a:lnTo>
                    <a:pt x="38" y="53"/>
                  </a:lnTo>
                  <a:lnTo>
                    <a:pt x="46" y="53"/>
                  </a:lnTo>
                  <a:lnTo>
                    <a:pt x="46" y="44"/>
                  </a:lnTo>
                  <a:lnTo>
                    <a:pt x="38" y="44"/>
                  </a:lnTo>
                  <a:lnTo>
                    <a:pt x="38" y="0"/>
                  </a:lnTo>
                  <a:lnTo>
                    <a:pt x="31" y="0"/>
                  </a:lnTo>
                  <a:lnTo>
                    <a:pt x="0" y="44"/>
                  </a:lnTo>
                  <a:lnTo>
                    <a:pt x="0" y="53"/>
                  </a:lnTo>
                  <a:lnTo>
                    <a:pt x="29" y="53"/>
                  </a:lnTo>
                  <a:lnTo>
                    <a:pt x="29" y="68"/>
                  </a:lnTo>
                  <a:lnTo>
                    <a:pt x="38" y="68"/>
                  </a:lnTo>
                  <a:lnTo>
                    <a:pt x="38" y="68"/>
                  </a:lnTo>
                  <a:close/>
                  <a:moveTo>
                    <a:pt x="9" y="44"/>
                  </a:moveTo>
                  <a:lnTo>
                    <a:pt x="29" y="14"/>
                  </a:lnTo>
                  <a:lnTo>
                    <a:pt x="29" y="44"/>
                  </a:lnTo>
                  <a:lnTo>
                    <a:pt x="9" y="44"/>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7" name="Freeform 937">
              <a:extLst>
                <a:ext uri="{FF2B5EF4-FFF2-40B4-BE49-F238E27FC236}">
                  <a16:creationId xmlns:a16="http://schemas.microsoft.com/office/drawing/2014/main" id="{C7681CB0-FCD5-3E5C-D5C0-C1CBC1A848FF}"/>
                </a:ext>
              </a:extLst>
            </p:cNvPr>
            <p:cNvSpPr>
              <a:spLocks noEditPoints="1"/>
            </p:cNvSpPr>
            <p:nvPr/>
          </p:nvSpPr>
          <p:spPr bwMode="auto">
            <a:xfrm>
              <a:off x="5189" y="1239"/>
              <a:ext cx="37" cy="36"/>
            </a:xfrm>
            <a:custGeom>
              <a:avLst/>
              <a:gdLst>
                <a:gd name="T0" fmla="*/ 5 w 75"/>
                <a:gd name="T1" fmla="*/ 31 h 72"/>
                <a:gd name="T2" fmla="*/ 15 w 75"/>
                <a:gd name="T3" fmla="*/ 36 h 72"/>
                <a:gd name="T4" fmla="*/ 20 w 75"/>
                <a:gd name="T5" fmla="*/ 34 h 72"/>
                <a:gd name="T6" fmla="*/ 25 w 75"/>
                <a:gd name="T7" fmla="*/ 31 h 72"/>
                <a:gd name="T8" fmla="*/ 30 w 75"/>
                <a:gd name="T9" fmla="*/ 17 h 72"/>
                <a:gd name="T10" fmla="*/ 29 w 75"/>
                <a:gd name="T11" fmla="*/ 10 h 72"/>
                <a:gd name="T12" fmla="*/ 25 w 75"/>
                <a:gd name="T13" fmla="*/ 4 h 72"/>
                <a:gd name="T14" fmla="*/ 15 w 75"/>
                <a:gd name="T15" fmla="*/ 0 h 72"/>
                <a:gd name="T16" fmla="*/ 8 w 75"/>
                <a:gd name="T17" fmla="*/ 0 h 72"/>
                <a:gd name="T18" fmla="*/ 5 w 75"/>
                <a:gd name="T19" fmla="*/ 5 h 72"/>
                <a:gd name="T20" fmla="*/ 0 w 75"/>
                <a:gd name="T21" fmla="*/ 17 h 72"/>
                <a:gd name="T22" fmla="*/ 1 w 75"/>
                <a:gd name="T23" fmla="*/ 26 h 72"/>
                <a:gd name="T24" fmla="*/ 5 w 75"/>
                <a:gd name="T25" fmla="*/ 31 h 72"/>
                <a:gd name="T26" fmla="*/ 20 w 75"/>
                <a:gd name="T27" fmla="*/ 9 h 72"/>
                <a:gd name="T28" fmla="*/ 22 w 75"/>
                <a:gd name="T29" fmla="*/ 17 h 72"/>
                <a:gd name="T30" fmla="*/ 22 w 75"/>
                <a:gd name="T31" fmla="*/ 24 h 72"/>
                <a:gd name="T32" fmla="*/ 20 w 75"/>
                <a:gd name="T33" fmla="*/ 27 h 72"/>
                <a:gd name="T34" fmla="*/ 15 w 75"/>
                <a:gd name="T35" fmla="*/ 29 h 72"/>
                <a:gd name="T36" fmla="*/ 12 w 75"/>
                <a:gd name="T37" fmla="*/ 29 h 72"/>
                <a:gd name="T38" fmla="*/ 10 w 75"/>
                <a:gd name="T39" fmla="*/ 27 h 72"/>
                <a:gd name="T40" fmla="*/ 8 w 75"/>
                <a:gd name="T41" fmla="*/ 17 h 72"/>
                <a:gd name="T42" fmla="*/ 8 w 75"/>
                <a:gd name="T43" fmla="*/ 12 h 72"/>
                <a:gd name="T44" fmla="*/ 10 w 75"/>
                <a:gd name="T45" fmla="*/ 9 h 72"/>
                <a:gd name="T46" fmla="*/ 15 w 75"/>
                <a:gd name="T47" fmla="*/ 5 h 72"/>
                <a:gd name="T48" fmla="*/ 18 w 75"/>
                <a:gd name="T49" fmla="*/ 5 h 72"/>
                <a:gd name="T50" fmla="*/ 20 w 75"/>
                <a:gd name="T51" fmla="*/ 9 h 72"/>
                <a:gd name="T52" fmla="*/ 59 w 75"/>
                <a:gd name="T53" fmla="*/ 0 h 72"/>
                <a:gd name="T54" fmla="*/ 15 w 75"/>
                <a:gd name="T55" fmla="*/ 72 h 72"/>
                <a:gd name="T56" fmla="*/ 22 w 75"/>
                <a:gd name="T57" fmla="*/ 72 h 72"/>
                <a:gd name="T58" fmla="*/ 49 w 75"/>
                <a:gd name="T59" fmla="*/ 67 h 72"/>
                <a:gd name="T60" fmla="*/ 59 w 75"/>
                <a:gd name="T61" fmla="*/ 72 h 72"/>
                <a:gd name="T62" fmla="*/ 64 w 75"/>
                <a:gd name="T63" fmla="*/ 70 h 72"/>
                <a:gd name="T64" fmla="*/ 69 w 75"/>
                <a:gd name="T65" fmla="*/ 67 h 72"/>
                <a:gd name="T66" fmla="*/ 75 w 75"/>
                <a:gd name="T67" fmla="*/ 53 h 72"/>
                <a:gd name="T68" fmla="*/ 73 w 75"/>
                <a:gd name="T69" fmla="*/ 46 h 72"/>
                <a:gd name="T70" fmla="*/ 69 w 75"/>
                <a:gd name="T71" fmla="*/ 39 h 72"/>
                <a:gd name="T72" fmla="*/ 59 w 75"/>
                <a:gd name="T73" fmla="*/ 36 h 72"/>
                <a:gd name="T74" fmla="*/ 52 w 75"/>
                <a:gd name="T75" fmla="*/ 36 h 72"/>
                <a:gd name="T76" fmla="*/ 49 w 75"/>
                <a:gd name="T77" fmla="*/ 41 h 72"/>
                <a:gd name="T78" fmla="*/ 44 w 75"/>
                <a:gd name="T79" fmla="*/ 53 h 72"/>
                <a:gd name="T80" fmla="*/ 46 w 75"/>
                <a:gd name="T81" fmla="*/ 62 h 72"/>
                <a:gd name="T82" fmla="*/ 49 w 75"/>
                <a:gd name="T83" fmla="*/ 67 h 72"/>
                <a:gd name="T84" fmla="*/ 64 w 75"/>
                <a:gd name="T85" fmla="*/ 44 h 72"/>
                <a:gd name="T86" fmla="*/ 66 w 75"/>
                <a:gd name="T87" fmla="*/ 53 h 72"/>
                <a:gd name="T88" fmla="*/ 66 w 75"/>
                <a:gd name="T89" fmla="*/ 60 h 72"/>
                <a:gd name="T90" fmla="*/ 64 w 75"/>
                <a:gd name="T91" fmla="*/ 63 h 72"/>
                <a:gd name="T92" fmla="*/ 59 w 75"/>
                <a:gd name="T93" fmla="*/ 65 h 72"/>
                <a:gd name="T94" fmla="*/ 56 w 75"/>
                <a:gd name="T95" fmla="*/ 65 h 72"/>
                <a:gd name="T96" fmla="*/ 54 w 75"/>
                <a:gd name="T97" fmla="*/ 63 h 72"/>
                <a:gd name="T98" fmla="*/ 52 w 75"/>
                <a:gd name="T99" fmla="*/ 53 h 72"/>
                <a:gd name="T100" fmla="*/ 52 w 75"/>
                <a:gd name="T101" fmla="*/ 48 h 72"/>
                <a:gd name="T102" fmla="*/ 54 w 75"/>
                <a:gd name="T103" fmla="*/ 44 h 72"/>
                <a:gd name="T104" fmla="*/ 59 w 75"/>
                <a:gd name="T105" fmla="*/ 41 h 72"/>
                <a:gd name="T106" fmla="*/ 63 w 75"/>
                <a:gd name="T107" fmla="*/ 41 h 72"/>
                <a:gd name="T108" fmla="*/ 64 w 75"/>
                <a:gd name="T10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 h="72">
                  <a:moveTo>
                    <a:pt x="5" y="31"/>
                  </a:moveTo>
                  <a:lnTo>
                    <a:pt x="5" y="31"/>
                  </a:lnTo>
                  <a:lnTo>
                    <a:pt x="10" y="34"/>
                  </a:lnTo>
                  <a:lnTo>
                    <a:pt x="15" y="36"/>
                  </a:lnTo>
                  <a:lnTo>
                    <a:pt x="15" y="36"/>
                  </a:lnTo>
                  <a:lnTo>
                    <a:pt x="20" y="34"/>
                  </a:lnTo>
                  <a:lnTo>
                    <a:pt x="25" y="31"/>
                  </a:lnTo>
                  <a:lnTo>
                    <a:pt x="25" y="31"/>
                  </a:lnTo>
                  <a:lnTo>
                    <a:pt x="29" y="26"/>
                  </a:lnTo>
                  <a:lnTo>
                    <a:pt x="30" y="17"/>
                  </a:lnTo>
                  <a:lnTo>
                    <a:pt x="30" y="17"/>
                  </a:lnTo>
                  <a:lnTo>
                    <a:pt x="29" y="10"/>
                  </a:lnTo>
                  <a:lnTo>
                    <a:pt x="25" y="4"/>
                  </a:lnTo>
                  <a:lnTo>
                    <a:pt x="25" y="4"/>
                  </a:lnTo>
                  <a:lnTo>
                    <a:pt x="20" y="0"/>
                  </a:lnTo>
                  <a:lnTo>
                    <a:pt x="15" y="0"/>
                  </a:lnTo>
                  <a:lnTo>
                    <a:pt x="15" y="0"/>
                  </a:lnTo>
                  <a:lnTo>
                    <a:pt x="8" y="0"/>
                  </a:lnTo>
                  <a:lnTo>
                    <a:pt x="5" y="5"/>
                  </a:lnTo>
                  <a:lnTo>
                    <a:pt x="5" y="5"/>
                  </a:lnTo>
                  <a:lnTo>
                    <a:pt x="1" y="10"/>
                  </a:lnTo>
                  <a:lnTo>
                    <a:pt x="0" y="17"/>
                  </a:lnTo>
                  <a:lnTo>
                    <a:pt x="0" y="17"/>
                  </a:lnTo>
                  <a:lnTo>
                    <a:pt x="1" y="26"/>
                  </a:lnTo>
                  <a:lnTo>
                    <a:pt x="5" y="31"/>
                  </a:lnTo>
                  <a:lnTo>
                    <a:pt x="5" y="31"/>
                  </a:lnTo>
                  <a:close/>
                  <a:moveTo>
                    <a:pt x="20" y="9"/>
                  </a:moveTo>
                  <a:lnTo>
                    <a:pt x="20" y="9"/>
                  </a:lnTo>
                  <a:lnTo>
                    <a:pt x="22" y="12"/>
                  </a:lnTo>
                  <a:lnTo>
                    <a:pt x="22" y="17"/>
                  </a:lnTo>
                  <a:lnTo>
                    <a:pt x="22" y="17"/>
                  </a:lnTo>
                  <a:lnTo>
                    <a:pt x="22" y="24"/>
                  </a:lnTo>
                  <a:lnTo>
                    <a:pt x="20" y="27"/>
                  </a:lnTo>
                  <a:lnTo>
                    <a:pt x="20" y="27"/>
                  </a:lnTo>
                  <a:lnTo>
                    <a:pt x="18" y="29"/>
                  </a:lnTo>
                  <a:lnTo>
                    <a:pt x="15" y="29"/>
                  </a:lnTo>
                  <a:lnTo>
                    <a:pt x="15" y="29"/>
                  </a:lnTo>
                  <a:lnTo>
                    <a:pt x="12" y="29"/>
                  </a:lnTo>
                  <a:lnTo>
                    <a:pt x="10" y="27"/>
                  </a:lnTo>
                  <a:lnTo>
                    <a:pt x="10" y="27"/>
                  </a:lnTo>
                  <a:lnTo>
                    <a:pt x="8" y="24"/>
                  </a:lnTo>
                  <a:lnTo>
                    <a:pt x="8" y="17"/>
                  </a:lnTo>
                  <a:lnTo>
                    <a:pt x="8" y="17"/>
                  </a:lnTo>
                  <a:lnTo>
                    <a:pt x="8" y="12"/>
                  </a:lnTo>
                  <a:lnTo>
                    <a:pt x="10" y="9"/>
                  </a:lnTo>
                  <a:lnTo>
                    <a:pt x="10" y="9"/>
                  </a:lnTo>
                  <a:lnTo>
                    <a:pt x="12" y="5"/>
                  </a:lnTo>
                  <a:lnTo>
                    <a:pt x="15" y="5"/>
                  </a:lnTo>
                  <a:lnTo>
                    <a:pt x="15" y="5"/>
                  </a:lnTo>
                  <a:lnTo>
                    <a:pt x="18" y="5"/>
                  </a:lnTo>
                  <a:lnTo>
                    <a:pt x="20" y="9"/>
                  </a:lnTo>
                  <a:lnTo>
                    <a:pt x="20" y="9"/>
                  </a:lnTo>
                  <a:close/>
                  <a:moveTo>
                    <a:pt x="22" y="72"/>
                  </a:moveTo>
                  <a:lnTo>
                    <a:pt x="59" y="0"/>
                  </a:lnTo>
                  <a:lnTo>
                    <a:pt x="52" y="0"/>
                  </a:lnTo>
                  <a:lnTo>
                    <a:pt x="15" y="72"/>
                  </a:lnTo>
                  <a:lnTo>
                    <a:pt x="22" y="72"/>
                  </a:lnTo>
                  <a:lnTo>
                    <a:pt x="22" y="72"/>
                  </a:lnTo>
                  <a:close/>
                  <a:moveTo>
                    <a:pt x="49" y="67"/>
                  </a:moveTo>
                  <a:lnTo>
                    <a:pt x="49" y="67"/>
                  </a:lnTo>
                  <a:lnTo>
                    <a:pt x="54" y="70"/>
                  </a:lnTo>
                  <a:lnTo>
                    <a:pt x="59" y="72"/>
                  </a:lnTo>
                  <a:lnTo>
                    <a:pt x="59" y="72"/>
                  </a:lnTo>
                  <a:lnTo>
                    <a:pt x="64" y="70"/>
                  </a:lnTo>
                  <a:lnTo>
                    <a:pt x="69" y="67"/>
                  </a:lnTo>
                  <a:lnTo>
                    <a:pt x="69" y="67"/>
                  </a:lnTo>
                  <a:lnTo>
                    <a:pt x="73" y="62"/>
                  </a:lnTo>
                  <a:lnTo>
                    <a:pt x="75" y="53"/>
                  </a:lnTo>
                  <a:lnTo>
                    <a:pt x="75" y="53"/>
                  </a:lnTo>
                  <a:lnTo>
                    <a:pt x="73" y="46"/>
                  </a:lnTo>
                  <a:lnTo>
                    <a:pt x="69" y="39"/>
                  </a:lnTo>
                  <a:lnTo>
                    <a:pt x="69" y="39"/>
                  </a:lnTo>
                  <a:lnTo>
                    <a:pt x="64" y="36"/>
                  </a:lnTo>
                  <a:lnTo>
                    <a:pt x="59" y="36"/>
                  </a:lnTo>
                  <a:lnTo>
                    <a:pt x="59" y="36"/>
                  </a:lnTo>
                  <a:lnTo>
                    <a:pt x="52" y="36"/>
                  </a:lnTo>
                  <a:lnTo>
                    <a:pt x="49" y="41"/>
                  </a:lnTo>
                  <a:lnTo>
                    <a:pt x="49" y="41"/>
                  </a:lnTo>
                  <a:lnTo>
                    <a:pt x="46" y="46"/>
                  </a:lnTo>
                  <a:lnTo>
                    <a:pt x="44" y="53"/>
                  </a:lnTo>
                  <a:lnTo>
                    <a:pt x="44" y="53"/>
                  </a:lnTo>
                  <a:lnTo>
                    <a:pt x="46" y="62"/>
                  </a:lnTo>
                  <a:lnTo>
                    <a:pt x="49" y="67"/>
                  </a:lnTo>
                  <a:lnTo>
                    <a:pt x="49" y="67"/>
                  </a:lnTo>
                  <a:close/>
                  <a:moveTo>
                    <a:pt x="64" y="44"/>
                  </a:moveTo>
                  <a:lnTo>
                    <a:pt x="64" y="44"/>
                  </a:lnTo>
                  <a:lnTo>
                    <a:pt x="66" y="48"/>
                  </a:lnTo>
                  <a:lnTo>
                    <a:pt x="66" y="53"/>
                  </a:lnTo>
                  <a:lnTo>
                    <a:pt x="66" y="53"/>
                  </a:lnTo>
                  <a:lnTo>
                    <a:pt x="66" y="60"/>
                  </a:lnTo>
                  <a:lnTo>
                    <a:pt x="64" y="63"/>
                  </a:lnTo>
                  <a:lnTo>
                    <a:pt x="64" y="63"/>
                  </a:lnTo>
                  <a:lnTo>
                    <a:pt x="63" y="65"/>
                  </a:lnTo>
                  <a:lnTo>
                    <a:pt x="59" y="65"/>
                  </a:lnTo>
                  <a:lnTo>
                    <a:pt x="59" y="65"/>
                  </a:lnTo>
                  <a:lnTo>
                    <a:pt x="56" y="65"/>
                  </a:lnTo>
                  <a:lnTo>
                    <a:pt x="54" y="63"/>
                  </a:lnTo>
                  <a:lnTo>
                    <a:pt x="54" y="63"/>
                  </a:lnTo>
                  <a:lnTo>
                    <a:pt x="52" y="60"/>
                  </a:lnTo>
                  <a:lnTo>
                    <a:pt x="52" y="53"/>
                  </a:lnTo>
                  <a:lnTo>
                    <a:pt x="52" y="53"/>
                  </a:lnTo>
                  <a:lnTo>
                    <a:pt x="52" y="48"/>
                  </a:lnTo>
                  <a:lnTo>
                    <a:pt x="54" y="44"/>
                  </a:lnTo>
                  <a:lnTo>
                    <a:pt x="54" y="44"/>
                  </a:lnTo>
                  <a:lnTo>
                    <a:pt x="56" y="41"/>
                  </a:lnTo>
                  <a:lnTo>
                    <a:pt x="59" y="41"/>
                  </a:lnTo>
                  <a:lnTo>
                    <a:pt x="59" y="41"/>
                  </a:lnTo>
                  <a:lnTo>
                    <a:pt x="63" y="41"/>
                  </a:lnTo>
                  <a:lnTo>
                    <a:pt x="64" y="44"/>
                  </a:lnTo>
                  <a:lnTo>
                    <a:pt x="6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8" name="Freeform 938">
              <a:extLst>
                <a:ext uri="{FF2B5EF4-FFF2-40B4-BE49-F238E27FC236}">
                  <a16:creationId xmlns:a16="http://schemas.microsoft.com/office/drawing/2014/main" id="{085B5409-0361-5FFD-75A2-81D5BB26D05D}"/>
                </a:ext>
              </a:extLst>
            </p:cNvPr>
            <p:cNvSpPr>
              <a:spLocks/>
            </p:cNvSpPr>
            <p:nvPr/>
          </p:nvSpPr>
          <p:spPr bwMode="auto">
            <a:xfrm>
              <a:off x="5231" y="1239"/>
              <a:ext cx="12" cy="44"/>
            </a:xfrm>
            <a:custGeom>
              <a:avLst/>
              <a:gdLst>
                <a:gd name="T0" fmla="*/ 19 w 24"/>
                <a:gd name="T1" fmla="*/ 68 h 89"/>
                <a:gd name="T2" fmla="*/ 19 w 24"/>
                <a:gd name="T3" fmla="*/ 68 h 89"/>
                <a:gd name="T4" fmla="*/ 22 w 24"/>
                <a:gd name="T5" fmla="*/ 56 h 89"/>
                <a:gd name="T6" fmla="*/ 24 w 24"/>
                <a:gd name="T7" fmla="*/ 44 h 89"/>
                <a:gd name="T8" fmla="*/ 24 w 24"/>
                <a:gd name="T9" fmla="*/ 44 h 89"/>
                <a:gd name="T10" fmla="*/ 22 w 24"/>
                <a:gd name="T11" fmla="*/ 33 h 89"/>
                <a:gd name="T12" fmla="*/ 19 w 24"/>
                <a:gd name="T13" fmla="*/ 22 h 89"/>
                <a:gd name="T14" fmla="*/ 19 w 24"/>
                <a:gd name="T15" fmla="*/ 22 h 89"/>
                <a:gd name="T16" fmla="*/ 13 w 24"/>
                <a:gd name="T17" fmla="*/ 10 h 89"/>
                <a:gd name="T18" fmla="*/ 7 w 24"/>
                <a:gd name="T19" fmla="*/ 0 h 89"/>
                <a:gd name="T20" fmla="*/ 0 w 24"/>
                <a:gd name="T21" fmla="*/ 0 h 89"/>
                <a:gd name="T22" fmla="*/ 0 w 24"/>
                <a:gd name="T23" fmla="*/ 0 h 89"/>
                <a:gd name="T24" fmla="*/ 8 w 24"/>
                <a:gd name="T25" fmla="*/ 14 h 89"/>
                <a:gd name="T26" fmla="*/ 8 w 24"/>
                <a:gd name="T27" fmla="*/ 14 h 89"/>
                <a:gd name="T28" fmla="*/ 12 w 24"/>
                <a:gd name="T29" fmla="*/ 27 h 89"/>
                <a:gd name="T30" fmla="*/ 12 w 24"/>
                <a:gd name="T31" fmla="*/ 27 h 89"/>
                <a:gd name="T32" fmla="*/ 15 w 24"/>
                <a:gd name="T33" fmla="*/ 44 h 89"/>
                <a:gd name="T34" fmla="*/ 15 w 24"/>
                <a:gd name="T35" fmla="*/ 44 h 89"/>
                <a:gd name="T36" fmla="*/ 13 w 24"/>
                <a:gd name="T37" fmla="*/ 55 h 89"/>
                <a:gd name="T38" fmla="*/ 12 w 24"/>
                <a:gd name="T39" fmla="*/ 67 h 89"/>
                <a:gd name="T40" fmla="*/ 7 w 24"/>
                <a:gd name="T41" fmla="*/ 79 h 89"/>
                <a:gd name="T42" fmla="*/ 0 w 24"/>
                <a:gd name="T43" fmla="*/ 89 h 89"/>
                <a:gd name="T44" fmla="*/ 7 w 24"/>
                <a:gd name="T45" fmla="*/ 89 h 89"/>
                <a:gd name="T46" fmla="*/ 7 w 24"/>
                <a:gd name="T47" fmla="*/ 89 h 89"/>
                <a:gd name="T48" fmla="*/ 13 w 24"/>
                <a:gd name="T49" fmla="*/ 80 h 89"/>
                <a:gd name="T50" fmla="*/ 19 w 24"/>
                <a:gd name="T51" fmla="*/ 68 h 89"/>
                <a:gd name="T52" fmla="*/ 19 w 24"/>
                <a:gd name="T53" fmla="*/ 6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89">
                  <a:moveTo>
                    <a:pt x="19" y="68"/>
                  </a:moveTo>
                  <a:lnTo>
                    <a:pt x="19" y="68"/>
                  </a:lnTo>
                  <a:lnTo>
                    <a:pt x="22" y="56"/>
                  </a:lnTo>
                  <a:lnTo>
                    <a:pt x="24" y="44"/>
                  </a:lnTo>
                  <a:lnTo>
                    <a:pt x="24" y="44"/>
                  </a:lnTo>
                  <a:lnTo>
                    <a:pt x="22" y="33"/>
                  </a:lnTo>
                  <a:lnTo>
                    <a:pt x="19" y="22"/>
                  </a:lnTo>
                  <a:lnTo>
                    <a:pt x="19" y="22"/>
                  </a:lnTo>
                  <a:lnTo>
                    <a:pt x="13" y="10"/>
                  </a:lnTo>
                  <a:lnTo>
                    <a:pt x="7" y="0"/>
                  </a:lnTo>
                  <a:lnTo>
                    <a:pt x="0" y="0"/>
                  </a:lnTo>
                  <a:lnTo>
                    <a:pt x="0" y="0"/>
                  </a:lnTo>
                  <a:lnTo>
                    <a:pt x="8" y="14"/>
                  </a:lnTo>
                  <a:lnTo>
                    <a:pt x="8" y="14"/>
                  </a:lnTo>
                  <a:lnTo>
                    <a:pt x="12" y="27"/>
                  </a:lnTo>
                  <a:lnTo>
                    <a:pt x="12" y="27"/>
                  </a:lnTo>
                  <a:lnTo>
                    <a:pt x="15" y="44"/>
                  </a:lnTo>
                  <a:lnTo>
                    <a:pt x="15" y="44"/>
                  </a:lnTo>
                  <a:lnTo>
                    <a:pt x="13" y="55"/>
                  </a:lnTo>
                  <a:lnTo>
                    <a:pt x="12" y="67"/>
                  </a:lnTo>
                  <a:lnTo>
                    <a:pt x="7" y="79"/>
                  </a:lnTo>
                  <a:lnTo>
                    <a:pt x="0" y="89"/>
                  </a:lnTo>
                  <a:lnTo>
                    <a:pt x="7" y="89"/>
                  </a:lnTo>
                  <a:lnTo>
                    <a:pt x="7" y="89"/>
                  </a:lnTo>
                  <a:lnTo>
                    <a:pt x="13" y="80"/>
                  </a:lnTo>
                  <a:lnTo>
                    <a:pt x="19" y="68"/>
                  </a:lnTo>
                  <a:lnTo>
                    <a:pt x="1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9" name="Rectangle 939">
              <a:extLst>
                <a:ext uri="{FF2B5EF4-FFF2-40B4-BE49-F238E27FC236}">
                  <a16:creationId xmlns:a16="http://schemas.microsoft.com/office/drawing/2014/main" id="{497B20CA-58CF-29D4-1D58-F5CD5F64AADF}"/>
                </a:ext>
              </a:extLst>
            </p:cNvPr>
            <p:cNvSpPr>
              <a:spLocks noChangeArrowheads="1"/>
            </p:cNvSpPr>
            <p:nvPr/>
          </p:nvSpPr>
          <p:spPr bwMode="auto">
            <a:xfrm>
              <a:off x="4669" y="1287"/>
              <a:ext cx="60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meanVAF</a:t>
              </a: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&lt; median (5.4%)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10" name="Rectangle 940">
              <a:extLst>
                <a:ext uri="{FF2B5EF4-FFF2-40B4-BE49-F238E27FC236}">
                  <a16:creationId xmlns:a16="http://schemas.microsoft.com/office/drawing/2014/main" id="{8DE358CA-0085-619F-290C-D95A9B81FDD1}"/>
                </a:ext>
              </a:extLst>
            </p:cNvPr>
            <p:cNvSpPr>
              <a:spLocks noChangeArrowheads="1"/>
            </p:cNvSpPr>
            <p:nvPr/>
          </p:nvSpPr>
          <p:spPr bwMode="auto">
            <a:xfrm>
              <a:off x="5304" y="1359"/>
              <a:ext cx="76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HR (95% CI) = 0.848 (0.530-1.354)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11" name="Line 941">
              <a:extLst>
                <a:ext uri="{FF2B5EF4-FFF2-40B4-BE49-F238E27FC236}">
                  <a16:creationId xmlns:a16="http://schemas.microsoft.com/office/drawing/2014/main" id="{D5E25E15-DADC-18C6-10B5-81DF535D366E}"/>
                </a:ext>
              </a:extLst>
            </p:cNvPr>
            <p:cNvSpPr>
              <a:spLocks noChangeShapeType="1"/>
            </p:cNvSpPr>
            <p:nvPr/>
          </p:nvSpPr>
          <p:spPr bwMode="auto">
            <a:xfrm>
              <a:off x="4657" y="1223"/>
              <a:ext cx="14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2" name="Line 942">
              <a:extLst>
                <a:ext uri="{FF2B5EF4-FFF2-40B4-BE49-F238E27FC236}">
                  <a16:creationId xmlns:a16="http://schemas.microsoft.com/office/drawing/2014/main" id="{ACABD945-89BC-DC65-89CD-4EE837F7EC5A}"/>
                </a:ext>
              </a:extLst>
            </p:cNvPr>
            <p:cNvSpPr>
              <a:spLocks noChangeShapeType="1"/>
            </p:cNvSpPr>
            <p:nvPr/>
          </p:nvSpPr>
          <p:spPr bwMode="auto">
            <a:xfrm>
              <a:off x="4657" y="1352"/>
              <a:ext cx="141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410803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4CA8D4-2765-DAD6-5851-EC8284873097}"/>
              </a:ext>
            </a:extLst>
          </p:cNvPr>
          <p:cNvSpPr txBox="1"/>
          <p:nvPr/>
        </p:nvSpPr>
        <p:spPr>
          <a:xfrm>
            <a:off x="649466" y="925429"/>
            <a:ext cx="10934700" cy="1415772"/>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Most patients exhibited decreased </a:t>
            </a:r>
            <a:r>
              <a:rPr kumimoji="0" lang="en-US" sz="16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from baseline to C2D1 in the SG and chemotherapy groups</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Patients with partial response (PR) had the largest decrease in </a:t>
            </a:r>
            <a:r>
              <a:rPr kumimoji="0" lang="en-US" sz="16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those with progressive disease had the smallest decrease. This association was consistent in the chemotherapy and SG arms </a:t>
            </a:r>
            <a:r>
              <a:rPr kumimoji="0" lang="en-US" sz="16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r>
              <a:rPr kumimoji="0" lang="en-US" sz="16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2</a:t>
            </a:r>
            <a:r>
              <a:rPr kumimoji="0" lang="en-US" sz="16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Arial"/>
              <a:sym typeface="Arial"/>
            </a:endParaRPr>
          </a:p>
        </p:txBody>
      </p:sp>
      <p:sp>
        <p:nvSpPr>
          <p:cNvPr id="2" name="Title 132">
            <a:extLst>
              <a:ext uri="{FF2B5EF4-FFF2-40B4-BE49-F238E27FC236}">
                <a16:creationId xmlns:a16="http://schemas.microsoft.com/office/drawing/2014/main" id="{1515C27E-87AF-4EA0-9F2B-F475A04B4936}"/>
              </a:ext>
            </a:extLst>
          </p:cNvPr>
          <p:cNvSpPr txBox="1">
            <a:spLocks/>
          </p:cNvSpPr>
          <p:nvPr/>
        </p:nvSpPr>
        <p:spPr>
          <a:xfrm>
            <a:off x="592138" y="315201"/>
            <a:ext cx="11273799"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Results - Efficacy by Reduction in MeanVAF</a:t>
            </a:r>
            <a:r>
              <a:rPr kumimoji="0" lang="en-US"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a:t>
            </a: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 </a:t>
            </a:r>
            <a:endParaRPr kumimoji="0" lang="en-GB"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endParaRPr>
          </a:p>
        </p:txBody>
      </p:sp>
      <p:sp>
        <p:nvSpPr>
          <p:cNvPr id="5" name="TextBox 4">
            <a:extLst>
              <a:ext uri="{FF2B5EF4-FFF2-40B4-BE49-F238E27FC236}">
                <a16:creationId xmlns:a16="http://schemas.microsoft.com/office/drawing/2014/main" id="{F002D4D2-48B1-9F87-97BC-806586B4A6BC}"/>
              </a:ext>
            </a:extLst>
          </p:cNvPr>
          <p:cNvSpPr txBox="1"/>
          <p:nvPr/>
        </p:nvSpPr>
        <p:spPr>
          <a:xfrm>
            <a:off x="630237" y="5884654"/>
            <a:ext cx="943927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BOR, best overall response; C2D1, cycle 2 day 1;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mean variant allele fraction; PD, progressive disease; PR, partial response; SD, stable disease; SG,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Sacizuzumab</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govitecan.</a:t>
            </a:r>
            <a:b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b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sp>
        <p:nvSpPr>
          <p:cNvPr id="28" name="TextBox 27">
            <a:extLst>
              <a:ext uri="{FF2B5EF4-FFF2-40B4-BE49-F238E27FC236}">
                <a16:creationId xmlns:a16="http://schemas.microsoft.com/office/drawing/2014/main" id="{D1817C23-C6BF-922C-8B03-A81490D32ACF}"/>
              </a:ext>
            </a:extLst>
          </p:cNvPr>
          <p:cNvSpPr txBox="1"/>
          <p:nvPr/>
        </p:nvSpPr>
        <p:spPr>
          <a:xfrm>
            <a:off x="945193" y="2046459"/>
            <a:ext cx="9237031" cy="30777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2 – Association of BOR With Reduction in </a:t>
            </a:r>
            <a:r>
              <a:rPr kumimoji="0" lang="en-US" sz="1400" b="1" i="0" u="none" strike="noStrike" kern="1200" cap="none" spc="0" normalizeH="0" baseline="0" noProof="0" err="1">
                <a:ln>
                  <a:noFill/>
                </a:ln>
                <a:solidFill>
                  <a:srgbClr val="8D0000"/>
                </a:solidFill>
                <a:effectLst/>
                <a:uLnTx/>
                <a:uFillTx/>
                <a:latin typeface="Trebuchet MS" panose="020B0603020202020204"/>
                <a:ea typeface="+mn-ea"/>
                <a:cs typeface="Arial"/>
                <a:sym typeface="Arial"/>
              </a:rPr>
              <a:t>MeanVAF</a:t>
            </a: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 From Baseline to C2D1</a:t>
            </a:r>
          </a:p>
        </p:txBody>
      </p:sp>
      <p:grpSp>
        <p:nvGrpSpPr>
          <p:cNvPr id="4" name="Group 3">
            <a:extLst>
              <a:ext uri="{FF2B5EF4-FFF2-40B4-BE49-F238E27FC236}">
                <a16:creationId xmlns:a16="http://schemas.microsoft.com/office/drawing/2014/main" id="{9BA13DE3-1790-8554-B1BC-3C48143778CC}"/>
              </a:ext>
            </a:extLst>
          </p:cNvPr>
          <p:cNvGrpSpPr/>
          <p:nvPr/>
        </p:nvGrpSpPr>
        <p:grpSpPr>
          <a:xfrm>
            <a:off x="649462" y="2445383"/>
            <a:ext cx="10934705" cy="3269618"/>
            <a:chOff x="592133" y="1118695"/>
            <a:chExt cx="11212175" cy="4104681"/>
          </a:xfrm>
        </p:grpSpPr>
        <p:grpSp>
          <p:nvGrpSpPr>
            <p:cNvPr id="6" name="Group 5">
              <a:extLst>
                <a:ext uri="{FF2B5EF4-FFF2-40B4-BE49-F238E27FC236}">
                  <a16:creationId xmlns:a16="http://schemas.microsoft.com/office/drawing/2014/main" id="{64CBE42D-6221-3FF2-D848-D330488C4E0B}"/>
                </a:ext>
              </a:extLst>
            </p:cNvPr>
            <p:cNvGrpSpPr/>
            <p:nvPr/>
          </p:nvGrpSpPr>
          <p:grpSpPr>
            <a:xfrm>
              <a:off x="592133" y="1346849"/>
              <a:ext cx="10996431" cy="3784594"/>
              <a:chOff x="14306401" y="3027209"/>
              <a:chExt cx="5335619" cy="1836337"/>
            </a:xfrm>
          </p:grpSpPr>
          <p:grpSp>
            <p:nvGrpSpPr>
              <p:cNvPr id="10" name="object 932">
                <a:extLst>
                  <a:ext uri="{FF2B5EF4-FFF2-40B4-BE49-F238E27FC236}">
                    <a16:creationId xmlns:a16="http://schemas.microsoft.com/office/drawing/2014/main" id="{74DEC7FF-33BA-2A58-9D18-D3BB2B401DE0}"/>
                  </a:ext>
                </a:extLst>
              </p:cNvPr>
              <p:cNvGrpSpPr/>
              <p:nvPr/>
            </p:nvGrpSpPr>
            <p:grpSpPr>
              <a:xfrm>
                <a:off x="14616079" y="3133194"/>
                <a:ext cx="4770740" cy="1458553"/>
                <a:chOff x="14616079" y="3133194"/>
                <a:chExt cx="4770740" cy="1458553"/>
              </a:xfrm>
            </p:grpSpPr>
            <p:sp>
              <p:nvSpPr>
                <p:cNvPr id="107" name="object 933">
                  <a:extLst>
                    <a:ext uri="{FF2B5EF4-FFF2-40B4-BE49-F238E27FC236}">
                      <a16:creationId xmlns:a16="http://schemas.microsoft.com/office/drawing/2014/main" id="{5D93DD0B-1239-735E-AD4F-60D980F00FE3}"/>
                    </a:ext>
                  </a:extLst>
                </p:cNvPr>
                <p:cNvSpPr/>
                <p:nvPr/>
              </p:nvSpPr>
              <p:spPr>
                <a:xfrm>
                  <a:off x="14824912" y="3655013"/>
                  <a:ext cx="1812925" cy="915669"/>
                </a:xfrm>
                <a:custGeom>
                  <a:avLst/>
                  <a:gdLst/>
                  <a:ahLst/>
                  <a:cxnLst/>
                  <a:rect l="l" t="t" r="r" b="b"/>
                  <a:pathLst>
                    <a:path w="1812925" h="915670">
                      <a:moveTo>
                        <a:pt x="1127215" y="744702"/>
                      </a:moveTo>
                      <a:lnTo>
                        <a:pt x="1127215" y="792006"/>
                      </a:lnTo>
                    </a:path>
                    <a:path w="1812925" h="915670">
                      <a:moveTo>
                        <a:pt x="1468795" y="266801"/>
                      </a:moveTo>
                      <a:lnTo>
                        <a:pt x="1468795" y="632014"/>
                      </a:lnTo>
                    </a:path>
                    <a:path w="1812925" h="915670">
                      <a:moveTo>
                        <a:pt x="1812816" y="711901"/>
                      </a:moveTo>
                      <a:lnTo>
                        <a:pt x="1812816" y="912554"/>
                      </a:lnTo>
                    </a:path>
                    <a:path w="1812925" h="915670">
                      <a:moveTo>
                        <a:pt x="1812816" y="281462"/>
                      </a:moveTo>
                      <a:lnTo>
                        <a:pt x="1812816" y="507858"/>
                      </a:lnTo>
                    </a:path>
                    <a:path w="1812925" h="915670">
                      <a:moveTo>
                        <a:pt x="0" y="713184"/>
                      </a:moveTo>
                      <a:lnTo>
                        <a:pt x="0" y="756580"/>
                      </a:lnTo>
                    </a:path>
                    <a:path w="1812925" h="915670">
                      <a:moveTo>
                        <a:pt x="685600" y="868765"/>
                      </a:moveTo>
                      <a:lnTo>
                        <a:pt x="685600" y="915261"/>
                      </a:lnTo>
                    </a:path>
                    <a:path w="1812925" h="915670">
                      <a:moveTo>
                        <a:pt x="685600" y="0"/>
                      </a:moveTo>
                      <a:lnTo>
                        <a:pt x="685600" y="46652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 name="object 934">
                  <a:extLst>
                    <a:ext uri="{FF2B5EF4-FFF2-40B4-BE49-F238E27FC236}">
                      <a16:creationId xmlns:a16="http://schemas.microsoft.com/office/drawing/2014/main" id="{26DD0F78-6844-090C-8379-F738B4309861}"/>
                    </a:ext>
                  </a:extLst>
                </p:cNvPr>
                <p:cNvSpPr/>
                <p:nvPr/>
              </p:nvSpPr>
              <p:spPr>
                <a:xfrm>
                  <a:off x="16164822" y="4287027"/>
                  <a:ext cx="262890" cy="261620"/>
                </a:xfrm>
                <a:custGeom>
                  <a:avLst/>
                  <a:gdLst/>
                  <a:ahLst/>
                  <a:cxnLst/>
                  <a:rect l="l" t="t" r="r" b="b"/>
                  <a:pathLst>
                    <a:path w="262890" h="261620">
                      <a:moveTo>
                        <a:pt x="262502" y="0"/>
                      </a:moveTo>
                      <a:lnTo>
                        <a:pt x="0" y="0"/>
                      </a:lnTo>
                      <a:lnTo>
                        <a:pt x="0" y="261088"/>
                      </a:lnTo>
                      <a:lnTo>
                        <a:pt x="262502" y="261088"/>
                      </a:lnTo>
                      <a:lnTo>
                        <a:pt x="262502" y="0"/>
                      </a:lnTo>
                      <a:close/>
                    </a:path>
                  </a:pathLst>
                </a:custGeom>
                <a:solidFill>
                  <a:srgbClr val="79A9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 name="object 935">
                  <a:extLst>
                    <a:ext uri="{FF2B5EF4-FFF2-40B4-BE49-F238E27FC236}">
                      <a16:creationId xmlns:a16="http://schemas.microsoft.com/office/drawing/2014/main" id="{6B4644C1-427C-6866-2660-A53F490D185C}"/>
                    </a:ext>
                  </a:extLst>
                </p:cNvPr>
                <p:cNvSpPr/>
                <p:nvPr/>
              </p:nvSpPr>
              <p:spPr>
                <a:xfrm>
                  <a:off x="16164821" y="4287028"/>
                  <a:ext cx="262890" cy="261620"/>
                </a:xfrm>
                <a:custGeom>
                  <a:avLst/>
                  <a:gdLst/>
                  <a:ahLst/>
                  <a:cxnLst/>
                  <a:rect l="l" t="t" r="r" b="b"/>
                  <a:pathLst>
                    <a:path w="262890" h="261620">
                      <a:moveTo>
                        <a:pt x="262502" y="261088"/>
                      </a:moveTo>
                      <a:lnTo>
                        <a:pt x="0" y="261088"/>
                      </a:lnTo>
                      <a:lnTo>
                        <a:pt x="0" y="0"/>
                      </a:lnTo>
                      <a:lnTo>
                        <a:pt x="262502" y="0"/>
                      </a:lnTo>
                      <a:lnTo>
                        <a:pt x="262502" y="261088"/>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 name="object 936">
                  <a:extLst>
                    <a:ext uri="{FF2B5EF4-FFF2-40B4-BE49-F238E27FC236}">
                      <a16:creationId xmlns:a16="http://schemas.microsoft.com/office/drawing/2014/main" id="{92055D9B-D11A-A2EA-1CAE-F9B9ACECBE83}"/>
                    </a:ext>
                  </a:extLst>
                </p:cNvPr>
                <p:cNvSpPr/>
                <p:nvPr/>
              </p:nvSpPr>
              <p:spPr>
                <a:xfrm>
                  <a:off x="16164821" y="4501636"/>
                  <a:ext cx="262890" cy="0"/>
                </a:xfrm>
                <a:custGeom>
                  <a:avLst/>
                  <a:gdLst/>
                  <a:ahLst/>
                  <a:cxnLst/>
                  <a:rect l="l" t="t" r="r" b="b"/>
                  <a:pathLst>
                    <a:path w="262890">
                      <a:moveTo>
                        <a:pt x="0" y="0"/>
                      </a:moveTo>
                      <a:lnTo>
                        <a:pt x="2625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 name="object 937">
                  <a:extLst>
                    <a:ext uri="{FF2B5EF4-FFF2-40B4-BE49-F238E27FC236}">
                      <a16:creationId xmlns:a16="http://schemas.microsoft.com/office/drawing/2014/main" id="{69C808B4-DEAC-95B1-51AA-7EE006C33F89}"/>
                    </a:ext>
                  </a:extLst>
                </p:cNvPr>
                <p:cNvSpPr/>
                <p:nvPr/>
              </p:nvSpPr>
              <p:spPr>
                <a:xfrm>
                  <a:off x="15824419" y="4447019"/>
                  <a:ext cx="262890" cy="101600"/>
                </a:xfrm>
                <a:custGeom>
                  <a:avLst/>
                  <a:gdLst/>
                  <a:ahLst/>
                  <a:cxnLst/>
                  <a:rect l="l" t="t" r="r" b="b"/>
                  <a:pathLst>
                    <a:path w="262890" h="101600">
                      <a:moveTo>
                        <a:pt x="262502" y="0"/>
                      </a:moveTo>
                      <a:lnTo>
                        <a:pt x="0" y="0"/>
                      </a:lnTo>
                      <a:lnTo>
                        <a:pt x="0" y="101096"/>
                      </a:lnTo>
                      <a:lnTo>
                        <a:pt x="262502" y="101096"/>
                      </a:lnTo>
                      <a:lnTo>
                        <a:pt x="262502"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 name="object 938">
                  <a:extLst>
                    <a:ext uri="{FF2B5EF4-FFF2-40B4-BE49-F238E27FC236}">
                      <a16:creationId xmlns:a16="http://schemas.microsoft.com/office/drawing/2014/main" id="{E3B74C6D-C971-1512-436D-61CFFABDB9C0}"/>
                    </a:ext>
                  </a:extLst>
                </p:cNvPr>
                <p:cNvSpPr/>
                <p:nvPr/>
              </p:nvSpPr>
              <p:spPr>
                <a:xfrm>
                  <a:off x="15824417" y="4447020"/>
                  <a:ext cx="262890" cy="101600"/>
                </a:xfrm>
                <a:custGeom>
                  <a:avLst/>
                  <a:gdLst/>
                  <a:ahLst/>
                  <a:cxnLst/>
                  <a:rect l="l" t="t" r="r" b="b"/>
                  <a:pathLst>
                    <a:path w="262890" h="101600">
                      <a:moveTo>
                        <a:pt x="262502" y="101096"/>
                      </a:moveTo>
                      <a:lnTo>
                        <a:pt x="0" y="101096"/>
                      </a:lnTo>
                      <a:lnTo>
                        <a:pt x="0" y="0"/>
                      </a:lnTo>
                      <a:lnTo>
                        <a:pt x="262502" y="0"/>
                      </a:lnTo>
                      <a:lnTo>
                        <a:pt x="262502" y="101096"/>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 name="object 939">
                  <a:extLst>
                    <a:ext uri="{FF2B5EF4-FFF2-40B4-BE49-F238E27FC236}">
                      <a16:creationId xmlns:a16="http://schemas.microsoft.com/office/drawing/2014/main" id="{DFF1E5D6-FF27-8AB8-BAE8-C4CB32C8E7B6}"/>
                    </a:ext>
                  </a:extLst>
                </p:cNvPr>
                <p:cNvSpPr/>
                <p:nvPr/>
              </p:nvSpPr>
              <p:spPr>
                <a:xfrm>
                  <a:off x="15824419" y="4531897"/>
                  <a:ext cx="262890" cy="0"/>
                </a:xfrm>
                <a:custGeom>
                  <a:avLst/>
                  <a:gdLst/>
                  <a:ahLst/>
                  <a:cxnLst/>
                  <a:rect l="l" t="t" r="r" b="b"/>
                  <a:pathLst>
                    <a:path w="262890">
                      <a:moveTo>
                        <a:pt x="0" y="0"/>
                      </a:moveTo>
                      <a:lnTo>
                        <a:pt x="2625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 name="object 940">
                  <a:extLst>
                    <a:ext uri="{FF2B5EF4-FFF2-40B4-BE49-F238E27FC236}">
                      <a16:creationId xmlns:a16="http://schemas.microsoft.com/office/drawing/2014/main" id="{BBE1655C-2C7A-D7D0-8859-52C249E6BE8C}"/>
                    </a:ext>
                  </a:extLst>
                </p:cNvPr>
                <p:cNvSpPr/>
                <p:nvPr/>
              </p:nvSpPr>
              <p:spPr>
                <a:xfrm>
                  <a:off x="14702152" y="4411593"/>
                  <a:ext cx="262890" cy="158750"/>
                </a:xfrm>
                <a:custGeom>
                  <a:avLst/>
                  <a:gdLst/>
                  <a:ahLst/>
                  <a:cxnLst/>
                  <a:rect l="l" t="t" r="r" b="b"/>
                  <a:pathLst>
                    <a:path w="262890" h="158750">
                      <a:moveTo>
                        <a:pt x="262502" y="0"/>
                      </a:moveTo>
                      <a:lnTo>
                        <a:pt x="0" y="0"/>
                      </a:lnTo>
                      <a:lnTo>
                        <a:pt x="0" y="158680"/>
                      </a:lnTo>
                      <a:lnTo>
                        <a:pt x="262502" y="158680"/>
                      </a:lnTo>
                      <a:lnTo>
                        <a:pt x="262502"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 name="object 941">
                  <a:extLst>
                    <a:ext uri="{FF2B5EF4-FFF2-40B4-BE49-F238E27FC236}">
                      <a16:creationId xmlns:a16="http://schemas.microsoft.com/office/drawing/2014/main" id="{0023D2DE-C78A-117E-9DCD-E1ED81A55C13}"/>
                    </a:ext>
                  </a:extLst>
                </p:cNvPr>
                <p:cNvSpPr/>
                <p:nvPr/>
              </p:nvSpPr>
              <p:spPr>
                <a:xfrm>
                  <a:off x="14702151" y="4411594"/>
                  <a:ext cx="262890" cy="158750"/>
                </a:xfrm>
                <a:custGeom>
                  <a:avLst/>
                  <a:gdLst/>
                  <a:ahLst/>
                  <a:cxnLst/>
                  <a:rect l="l" t="t" r="r" b="b"/>
                  <a:pathLst>
                    <a:path w="262890" h="158750">
                      <a:moveTo>
                        <a:pt x="262502" y="158680"/>
                      </a:moveTo>
                      <a:lnTo>
                        <a:pt x="0" y="158680"/>
                      </a:lnTo>
                      <a:lnTo>
                        <a:pt x="0" y="0"/>
                      </a:lnTo>
                      <a:lnTo>
                        <a:pt x="262502" y="0"/>
                      </a:lnTo>
                      <a:lnTo>
                        <a:pt x="262502" y="15868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 name="object 942">
                  <a:extLst>
                    <a:ext uri="{FF2B5EF4-FFF2-40B4-BE49-F238E27FC236}">
                      <a16:creationId xmlns:a16="http://schemas.microsoft.com/office/drawing/2014/main" id="{3544EE81-72C4-D963-CF0C-3EF0DBB39634}"/>
                    </a:ext>
                  </a:extLst>
                </p:cNvPr>
                <p:cNvSpPr/>
                <p:nvPr/>
              </p:nvSpPr>
              <p:spPr>
                <a:xfrm>
                  <a:off x="14702149" y="4525992"/>
                  <a:ext cx="262890" cy="0"/>
                </a:xfrm>
                <a:custGeom>
                  <a:avLst/>
                  <a:gdLst/>
                  <a:ahLst/>
                  <a:cxnLst/>
                  <a:rect l="l" t="t" r="r" b="b"/>
                  <a:pathLst>
                    <a:path w="262890">
                      <a:moveTo>
                        <a:pt x="0" y="0"/>
                      </a:moveTo>
                      <a:lnTo>
                        <a:pt x="2625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 name="object 943">
                  <a:extLst>
                    <a:ext uri="{FF2B5EF4-FFF2-40B4-BE49-F238E27FC236}">
                      <a16:creationId xmlns:a16="http://schemas.microsoft.com/office/drawing/2014/main" id="{AB67F8B6-97F4-791E-192F-108A8ADFC440}"/>
                    </a:ext>
                  </a:extLst>
                </p:cNvPr>
                <p:cNvSpPr/>
                <p:nvPr/>
              </p:nvSpPr>
              <p:spPr>
                <a:xfrm>
                  <a:off x="16505221" y="4162872"/>
                  <a:ext cx="262890" cy="204470"/>
                </a:xfrm>
                <a:custGeom>
                  <a:avLst/>
                  <a:gdLst/>
                  <a:ahLst/>
                  <a:cxnLst/>
                  <a:rect l="l" t="t" r="r" b="b"/>
                  <a:pathLst>
                    <a:path w="262890" h="204470">
                      <a:moveTo>
                        <a:pt x="262502" y="0"/>
                      </a:moveTo>
                      <a:lnTo>
                        <a:pt x="0" y="0"/>
                      </a:lnTo>
                      <a:lnTo>
                        <a:pt x="0" y="204042"/>
                      </a:lnTo>
                      <a:lnTo>
                        <a:pt x="262502" y="204042"/>
                      </a:lnTo>
                      <a:lnTo>
                        <a:pt x="262502"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 name="object 944">
                  <a:extLst>
                    <a:ext uri="{FF2B5EF4-FFF2-40B4-BE49-F238E27FC236}">
                      <a16:creationId xmlns:a16="http://schemas.microsoft.com/office/drawing/2014/main" id="{8F175CB2-A0A9-95A1-1883-48D1E2D64107}"/>
                    </a:ext>
                  </a:extLst>
                </p:cNvPr>
                <p:cNvSpPr/>
                <p:nvPr/>
              </p:nvSpPr>
              <p:spPr>
                <a:xfrm>
                  <a:off x="16505222" y="4162872"/>
                  <a:ext cx="262890" cy="204470"/>
                </a:xfrm>
                <a:custGeom>
                  <a:avLst/>
                  <a:gdLst/>
                  <a:ahLst/>
                  <a:cxnLst/>
                  <a:rect l="l" t="t" r="r" b="b"/>
                  <a:pathLst>
                    <a:path w="262890" h="204470">
                      <a:moveTo>
                        <a:pt x="262502" y="204042"/>
                      </a:moveTo>
                      <a:lnTo>
                        <a:pt x="0" y="204042"/>
                      </a:lnTo>
                      <a:lnTo>
                        <a:pt x="0" y="0"/>
                      </a:lnTo>
                      <a:lnTo>
                        <a:pt x="262502" y="0"/>
                      </a:lnTo>
                      <a:lnTo>
                        <a:pt x="262502" y="20404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 name="object 945">
                  <a:extLst>
                    <a:ext uri="{FF2B5EF4-FFF2-40B4-BE49-F238E27FC236}">
                      <a16:creationId xmlns:a16="http://schemas.microsoft.com/office/drawing/2014/main" id="{EAA7F630-B27C-B385-9235-9AFD5D3C768D}"/>
                    </a:ext>
                  </a:extLst>
                </p:cNvPr>
                <p:cNvSpPr/>
                <p:nvPr/>
              </p:nvSpPr>
              <p:spPr>
                <a:xfrm>
                  <a:off x="16505223" y="4241104"/>
                  <a:ext cx="262890" cy="0"/>
                </a:xfrm>
                <a:custGeom>
                  <a:avLst/>
                  <a:gdLst/>
                  <a:ahLst/>
                  <a:cxnLst/>
                  <a:rect l="l" t="t" r="r" b="b"/>
                  <a:pathLst>
                    <a:path w="262890">
                      <a:moveTo>
                        <a:pt x="0" y="0"/>
                      </a:moveTo>
                      <a:lnTo>
                        <a:pt x="2625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 name="object 946">
                  <a:extLst>
                    <a:ext uri="{FF2B5EF4-FFF2-40B4-BE49-F238E27FC236}">
                      <a16:creationId xmlns:a16="http://schemas.microsoft.com/office/drawing/2014/main" id="{B8812724-87C0-4DE9-A4F9-C6055FC381CD}"/>
                    </a:ext>
                  </a:extLst>
                </p:cNvPr>
                <p:cNvSpPr/>
                <p:nvPr/>
              </p:nvSpPr>
              <p:spPr>
                <a:xfrm>
                  <a:off x="15382950" y="4121539"/>
                  <a:ext cx="262890" cy="402590"/>
                </a:xfrm>
                <a:custGeom>
                  <a:avLst/>
                  <a:gdLst/>
                  <a:ahLst/>
                  <a:cxnLst/>
                  <a:rect l="l" t="t" r="r" b="b"/>
                  <a:pathLst>
                    <a:path w="262890" h="402589">
                      <a:moveTo>
                        <a:pt x="262502" y="0"/>
                      </a:moveTo>
                      <a:lnTo>
                        <a:pt x="0" y="0"/>
                      </a:lnTo>
                      <a:lnTo>
                        <a:pt x="0" y="402238"/>
                      </a:lnTo>
                      <a:lnTo>
                        <a:pt x="262502" y="402238"/>
                      </a:lnTo>
                      <a:lnTo>
                        <a:pt x="262502"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 name="object 947">
                  <a:extLst>
                    <a:ext uri="{FF2B5EF4-FFF2-40B4-BE49-F238E27FC236}">
                      <a16:creationId xmlns:a16="http://schemas.microsoft.com/office/drawing/2014/main" id="{D98EAA5E-EB09-1FC5-F7AD-70998521CC15}"/>
                    </a:ext>
                  </a:extLst>
                </p:cNvPr>
                <p:cNvSpPr/>
                <p:nvPr/>
              </p:nvSpPr>
              <p:spPr>
                <a:xfrm>
                  <a:off x="15382952" y="4121540"/>
                  <a:ext cx="262890" cy="402590"/>
                </a:xfrm>
                <a:custGeom>
                  <a:avLst/>
                  <a:gdLst/>
                  <a:ahLst/>
                  <a:cxnLst/>
                  <a:rect l="l" t="t" r="r" b="b"/>
                  <a:pathLst>
                    <a:path w="262890" h="402589">
                      <a:moveTo>
                        <a:pt x="262502" y="402238"/>
                      </a:moveTo>
                      <a:lnTo>
                        <a:pt x="0" y="402238"/>
                      </a:lnTo>
                      <a:lnTo>
                        <a:pt x="0" y="0"/>
                      </a:lnTo>
                      <a:lnTo>
                        <a:pt x="262502" y="0"/>
                      </a:lnTo>
                      <a:lnTo>
                        <a:pt x="262502" y="402238"/>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 name="object 948">
                  <a:extLst>
                    <a:ext uri="{FF2B5EF4-FFF2-40B4-BE49-F238E27FC236}">
                      <a16:creationId xmlns:a16="http://schemas.microsoft.com/office/drawing/2014/main" id="{D3A173C6-66C6-77F7-B445-B45A8DCE74C8}"/>
                    </a:ext>
                  </a:extLst>
                </p:cNvPr>
                <p:cNvSpPr/>
                <p:nvPr/>
              </p:nvSpPr>
              <p:spPr>
                <a:xfrm>
                  <a:off x="15382952" y="4372477"/>
                  <a:ext cx="262890" cy="0"/>
                </a:xfrm>
                <a:custGeom>
                  <a:avLst/>
                  <a:gdLst/>
                  <a:ahLst/>
                  <a:cxnLst/>
                  <a:rect l="l" t="t" r="r" b="b"/>
                  <a:pathLst>
                    <a:path w="262890">
                      <a:moveTo>
                        <a:pt x="0" y="0"/>
                      </a:moveTo>
                      <a:lnTo>
                        <a:pt x="2625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 name="object 949">
                  <a:extLst>
                    <a:ext uri="{FF2B5EF4-FFF2-40B4-BE49-F238E27FC236}">
                      <a16:creationId xmlns:a16="http://schemas.microsoft.com/office/drawing/2014/main" id="{C9417C69-3BC7-E088-ACA7-4DCED3043783}"/>
                    </a:ext>
                  </a:extLst>
                </p:cNvPr>
                <p:cNvSpPr/>
                <p:nvPr/>
              </p:nvSpPr>
              <p:spPr>
                <a:xfrm>
                  <a:off x="18754028" y="4348487"/>
                  <a:ext cx="277495" cy="227329"/>
                </a:xfrm>
                <a:custGeom>
                  <a:avLst/>
                  <a:gdLst/>
                  <a:ahLst/>
                  <a:cxnLst/>
                  <a:rect l="l" t="t" r="r" b="b"/>
                  <a:pathLst>
                    <a:path w="277494" h="227329">
                      <a:moveTo>
                        <a:pt x="276952" y="0"/>
                      </a:moveTo>
                      <a:lnTo>
                        <a:pt x="0" y="0"/>
                      </a:lnTo>
                      <a:lnTo>
                        <a:pt x="0" y="227047"/>
                      </a:lnTo>
                      <a:lnTo>
                        <a:pt x="276952" y="227047"/>
                      </a:lnTo>
                      <a:lnTo>
                        <a:pt x="276952"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 name="object 950">
                  <a:extLst>
                    <a:ext uri="{FF2B5EF4-FFF2-40B4-BE49-F238E27FC236}">
                      <a16:creationId xmlns:a16="http://schemas.microsoft.com/office/drawing/2014/main" id="{9BACC093-8BA5-9858-925E-F04A2F5A231F}"/>
                    </a:ext>
                  </a:extLst>
                </p:cNvPr>
                <p:cNvSpPr/>
                <p:nvPr/>
              </p:nvSpPr>
              <p:spPr>
                <a:xfrm>
                  <a:off x="18754028" y="3584836"/>
                  <a:ext cx="277495" cy="763905"/>
                </a:xfrm>
                <a:custGeom>
                  <a:avLst/>
                  <a:gdLst/>
                  <a:ahLst/>
                  <a:cxnLst/>
                  <a:rect l="l" t="t" r="r" b="b"/>
                  <a:pathLst>
                    <a:path w="277494" h="763904">
                      <a:moveTo>
                        <a:pt x="276952" y="0"/>
                      </a:moveTo>
                      <a:lnTo>
                        <a:pt x="0" y="0"/>
                      </a:lnTo>
                      <a:lnTo>
                        <a:pt x="0" y="763654"/>
                      </a:lnTo>
                      <a:lnTo>
                        <a:pt x="276952" y="763654"/>
                      </a:lnTo>
                      <a:lnTo>
                        <a:pt x="276952" y="0"/>
                      </a:lnTo>
                      <a:close/>
                    </a:path>
                  </a:pathLst>
                </a:custGeom>
                <a:solidFill>
                  <a:srgbClr val="79A9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 name="object 951">
                  <a:extLst>
                    <a:ext uri="{FF2B5EF4-FFF2-40B4-BE49-F238E27FC236}">
                      <a16:creationId xmlns:a16="http://schemas.microsoft.com/office/drawing/2014/main" id="{3B3B512E-8F4D-62ED-4648-643A6D11A19E}"/>
                    </a:ext>
                  </a:extLst>
                </p:cNvPr>
                <p:cNvSpPr/>
                <p:nvPr/>
              </p:nvSpPr>
              <p:spPr>
                <a:xfrm>
                  <a:off x="18754028" y="3133194"/>
                  <a:ext cx="277495" cy="452120"/>
                </a:xfrm>
                <a:custGeom>
                  <a:avLst/>
                  <a:gdLst/>
                  <a:ahLst/>
                  <a:cxnLst/>
                  <a:rect l="l" t="t" r="r" b="b"/>
                  <a:pathLst>
                    <a:path w="277494" h="452120">
                      <a:moveTo>
                        <a:pt x="276952" y="0"/>
                      </a:moveTo>
                      <a:lnTo>
                        <a:pt x="0" y="0"/>
                      </a:lnTo>
                      <a:lnTo>
                        <a:pt x="0" y="451637"/>
                      </a:lnTo>
                      <a:lnTo>
                        <a:pt x="276952" y="451637"/>
                      </a:lnTo>
                      <a:lnTo>
                        <a:pt x="276952"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6" name="object 952">
                  <a:extLst>
                    <a:ext uri="{FF2B5EF4-FFF2-40B4-BE49-F238E27FC236}">
                      <a16:creationId xmlns:a16="http://schemas.microsoft.com/office/drawing/2014/main" id="{BFF3E4D8-3721-1034-72F3-1466EE60E53C}"/>
                    </a:ext>
                  </a:extLst>
                </p:cNvPr>
                <p:cNvSpPr/>
                <p:nvPr/>
              </p:nvSpPr>
              <p:spPr>
                <a:xfrm>
                  <a:off x="19109324" y="3742275"/>
                  <a:ext cx="277495" cy="833755"/>
                </a:xfrm>
                <a:custGeom>
                  <a:avLst/>
                  <a:gdLst/>
                  <a:ahLst/>
                  <a:cxnLst/>
                  <a:rect l="l" t="t" r="r" b="b"/>
                  <a:pathLst>
                    <a:path w="277494" h="833754">
                      <a:moveTo>
                        <a:pt x="276952" y="0"/>
                      </a:moveTo>
                      <a:lnTo>
                        <a:pt x="0" y="0"/>
                      </a:lnTo>
                      <a:lnTo>
                        <a:pt x="0" y="833258"/>
                      </a:lnTo>
                      <a:lnTo>
                        <a:pt x="276952" y="833258"/>
                      </a:lnTo>
                      <a:lnTo>
                        <a:pt x="276952"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7" name="object 953">
                  <a:extLst>
                    <a:ext uri="{FF2B5EF4-FFF2-40B4-BE49-F238E27FC236}">
                      <a16:creationId xmlns:a16="http://schemas.microsoft.com/office/drawing/2014/main" id="{E63DFAE5-3E75-DE8E-5EA2-BFF8C0324311}"/>
                    </a:ext>
                  </a:extLst>
                </p:cNvPr>
                <p:cNvSpPr/>
                <p:nvPr/>
              </p:nvSpPr>
              <p:spPr>
                <a:xfrm>
                  <a:off x="19109324" y="3195503"/>
                  <a:ext cx="277495" cy="547370"/>
                </a:xfrm>
                <a:custGeom>
                  <a:avLst/>
                  <a:gdLst/>
                  <a:ahLst/>
                  <a:cxnLst/>
                  <a:rect l="l" t="t" r="r" b="b"/>
                  <a:pathLst>
                    <a:path w="277494" h="547370">
                      <a:moveTo>
                        <a:pt x="276952" y="0"/>
                      </a:moveTo>
                      <a:lnTo>
                        <a:pt x="0" y="0"/>
                      </a:lnTo>
                      <a:lnTo>
                        <a:pt x="0" y="546772"/>
                      </a:lnTo>
                      <a:lnTo>
                        <a:pt x="276952" y="546772"/>
                      </a:lnTo>
                      <a:lnTo>
                        <a:pt x="276952" y="0"/>
                      </a:lnTo>
                      <a:close/>
                    </a:path>
                  </a:pathLst>
                </a:custGeom>
                <a:solidFill>
                  <a:srgbClr val="79A9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object 954">
                  <a:extLst>
                    <a:ext uri="{FF2B5EF4-FFF2-40B4-BE49-F238E27FC236}">
                      <a16:creationId xmlns:a16="http://schemas.microsoft.com/office/drawing/2014/main" id="{13EFE055-20B0-7722-7FD9-8150A96E783A}"/>
                    </a:ext>
                  </a:extLst>
                </p:cNvPr>
                <p:cNvSpPr/>
                <p:nvPr/>
              </p:nvSpPr>
              <p:spPr>
                <a:xfrm>
                  <a:off x="19109324" y="3133194"/>
                  <a:ext cx="277495" cy="62865"/>
                </a:xfrm>
                <a:custGeom>
                  <a:avLst/>
                  <a:gdLst/>
                  <a:ahLst/>
                  <a:cxnLst/>
                  <a:rect l="l" t="t" r="r" b="b"/>
                  <a:pathLst>
                    <a:path w="277494" h="62864">
                      <a:moveTo>
                        <a:pt x="276952" y="0"/>
                      </a:moveTo>
                      <a:lnTo>
                        <a:pt x="0" y="0"/>
                      </a:lnTo>
                      <a:lnTo>
                        <a:pt x="0" y="62308"/>
                      </a:lnTo>
                      <a:lnTo>
                        <a:pt x="276952" y="62308"/>
                      </a:lnTo>
                      <a:lnTo>
                        <a:pt x="276952"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9" name="object 955">
                  <a:extLst>
                    <a:ext uri="{FF2B5EF4-FFF2-40B4-BE49-F238E27FC236}">
                      <a16:creationId xmlns:a16="http://schemas.microsoft.com/office/drawing/2014/main" id="{0ACBFA5A-BEC8-E208-5E05-9FD7D052CB31}"/>
                    </a:ext>
                  </a:extLst>
                </p:cNvPr>
                <p:cNvSpPr/>
                <p:nvPr/>
              </p:nvSpPr>
              <p:spPr>
                <a:xfrm>
                  <a:off x="17948306" y="4331618"/>
                  <a:ext cx="277495" cy="244475"/>
                </a:xfrm>
                <a:custGeom>
                  <a:avLst/>
                  <a:gdLst/>
                  <a:ahLst/>
                  <a:cxnLst/>
                  <a:rect l="l" t="t" r="r" b="b"/>
                  <a:pathLst>
                    <a:path w="277494" h="244475">
                      <a:moveTo>
                        <a:pt x="276952" y="0"/>
                      </a:moveTo>
                      <a:lnTo>
                        <a:pt x="0" y="0"/>
                      </a:lnTo>
                      <a:lnTo>
                        <a:pt x="0" y="243916"/>
                      </a:lnTo>
                      <a:lnTo>
                        <a:pt x="276952" y="243916"/>
                      </a:lnTo>
                      <a:lnTo>
                        <a:pt x="276952"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 name="object 956">
                  <a:extLst>
                    <a:ext uri="{FF2B5EF4-FFF2-40B4-BE49-F238E27FC236}">
                      <a16:creationId xmlns:a16="http://schemas.microsoft.com/office/drawing/2014/main" id="{0E39F3ED-4022-6CB4-F36E-FBBBCCF860C0}"/>
                    </a:ext>
                  </a:extLst>
                </p:cNvPr>
                <p:cNvSpPr/>
                <p:nvPr/>
              </p:nvSpPr>
              <p:spPr>
                <a:xfrm>
                  <a:off x="17948306" y="3477538"/>
                  <a:ext cx="277495" cy="854075"/>
                </a:xfrm>
                <a:custGeom>
                  <a:avLst/>
                  <a:gdLst/>
                  <a:ahLst/>
                  <a:cxnLst/>
                  <a:rect l="l" t="t" r="r" b="b"/>
                  <a:pathLst>
                    <a:path w="277494" h="854075">
                      <a:moveTo>
                        <a:pt x="276952" y="0"/>
                      </a:moveTo>
                      <a:lnTo>
                        <a:pt x="0" y="0"/>
                      </a:lnTo>
                      <a:lnTo>
                        <a:pt x="0" y="854079"/>
                      </a:lnTo>
                      <a:lnTo>
                        <a:pt x="276952" y="854079"/>
                      </a:lnTo>
                      <a:lnTo>
                        <a:pt x="276952" y="0"/>
                      </a:lnTo>
                      <a:close/>
                    </a:path>
                  </a:pathLst>
                </a:custGeom>
                <a:solidFill>
                  <a:srgbClr val="79A9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 name="object 957">
                  <a:extLst>
                    <a:ext uri="{FF2B5EF4-FFF2-40B4-BE49-F238E27FC236}">
                      <a16:creationId xmlns:a16="http://schemas.microsoft.com/office/drawing/2014/main" id="{354B9A55-0C89-6B6F-EAEE-44C160A40CD1}"/>
                    </a:ext>
                  </a:extLst>
                </p:cNvPr>
                <p:cNvSpPr/>
                <p:nvPr/>
              </p:nvSpPr>
              <p:spPr>
                <a:xfrm>
                  <a:off x="17948306" y="3133194"/>
                  <a:ext cx="277495" cy="344805"/>
                </a:xfrm>
                <a:custGeom>
                  <a:avLst/>
                  <a:gdLst/>
                  <a:ahLst/>
                  <a:cxnLst/>
                  <a:rect l="l" t="t" r="r" b="b"/>
                  <a:pathLst>
                    <a:path w="277494" h="344804">
                      <a:moveTo>
                        <a:pt x="276952" y="0"/>
                      </a:moveTo>
                      <a:lnTo>
                        <a:pt x="0" y="0"/>
                      </a:lnTo>
                      <a:lnTo>
                        <a:pt x="0" y="344343"/>
                      </a:lnTo>
                      <a:lnTo>
                        <a:pt x="276952" y="344343"/>
                      </a:lnTo>
                      <a:lnTo>
                        <a:pt x="276952"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object 958">
                  <a:extLst>
                    <a:ext uri="{FF2B5EF4-FFF2-40B4-BE49-F238E27FC236}">
                      <a16:creationId xmlns:a16="http://schemas.microsoft.com/office/drawing/2014/main" id="{935F88D6-2B4B-5470-B061-0CFF06D30E54}"/>
                    </a:ext>
                  </a:extLst>
                </p:cNvPr>
                <p:cNvSpPr/>
                <p:nvPr/>
              </p:nvSpPr>
              <p:spPr>
                <a:xfrm>
                  <a:off x="18303602" y="4158905"/>
                  <a:ext cx="277495" cy="417195"/>
                </a:xfrm>
                <a:custGeom>
                  <a:avLst/>
                  <a:gdLst/>
                  <a:ahLst/>
                  <a:cxnLst/>
                  <a:rect l="l" t="t" r="r" b="b"/>
                  <a:pathLst>
                    <a:path w="277494" h="417195">
                      <a:moveTo>
                        <a:pt x="276948" y="0"/>
                      </a:moveTo>
                      <a:lnTo>
                        <a:pt x="0" y="0"/>
                      </a:lnTo>
                      <a:lnTo>
                        <a:pt x="0" y="416629"/>
                      </a:lnTo>
                      <a:lnTo>
                        <a:pt x="276948" y="416629"/>
                      </a:lnTo>
                      <a:lnTo>
                        <a:pt x="276948"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 name="object 959">
                  <a:extLst>
                    <a:ext uri="{FF2B5EF4-FFF2-40B4-BE49-F238E27FC236}">
                      <a16:creationId xmlns:a16="http://schemas.microsoft.com/office/drawing/2014/main" id="{8BF12644-43F5-B7E1-652C-615D0043E7B2}"/>
                    </a:ext>
                  </a:extLst>
                </p:cNvPr>
                <p:cNvSpPr/>
                <p:nvPr/>
              </p:nvSpPr>
              <p:spPr>
                <a:xfrm>
                  <a:off x="18303602" y="3268671"/>
                  <a:ext cx="277495" cy="890269"/>
                </a:xfrm>
                <a:custGeom>
                  <a:avLst/>
                  <a:gdLst/>
                  <a:ahLst/>
                  <a:cxnLst/>
                  <a:rect l="l" t="t" r="r" b="b"/>
                  <a:pathLst>
                    <a:path w="277494" h="890270">
                      <a:moveTo>
                        <a:pt x="276948" y="0"/>
                      </a:moveTo>
                      <a:lnTo>
                        <a:pt x="0" y="0"/>
                      </a:lnTo>
                      <a:lnTo>
                        <a:pt x="0" y="890233"/>
                      </a:lnTo>
                      <a:lnTo>
                        <a:pt x="276948" y="890233"/>
                      </a:lnTo>
                      <a:lnTo>
                        <a:pt x="276948" y="0"/>
                      </a:lnTo>
                      <a:close/>
                    </a:path>
                  </a:pathLst>
                </a:custGeom>
                <a:solidFill>
                  <a:srgbClr val="79A9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object 960">
                  <a:extLst>
                    <a:ext uri="{FF2B5EF4-FFF2-40B4-BE49-F238E27FC236}">
                      <a16:creationId xmlns:a16="http://schemas.microsoft.com/office/drawing/2014/main" id="{E7E7F181-8BBF-DC92-A740-AE292DE76075}"/>
                    </a:ext>
                  </a:extLst>
                </p:cNvPr>
                <p:cNvSpPr/>
                <p:nvPr/>
              </p:nvSpPr>
              <p:spPr>
                <a:xfrm>
                  <a:off x="18303602" y="3133198"/>
                  <a:ext cx="277495" cy="135890"/>
                </a:xfrm>
                <a:custGeom>
                  <a:avLst/>
                  <a:gdLst/>
                  <a:ahLst/>
                  <a:cxnLst/>
                  <a:rect l="l" t="t" r="r" b="b"/>
                  <a:pathLst>
                    <a:path w="277494" h="135889">
                      <a:moveTo>
                        <a:pt x="276948" y="0"/>
                      </a:moveTo>
                      <a:lnTo>
                        <a:pt x="0" y="0"/>
                      </a:lnTo>
                      <a:lnTo>
                        <a:pt x="0" y="135476"/>
                      </a:lnTo>
                      <a:lnTo>
                        <a:pt x="276948" y="135476"/>
                      </a:lnTo>
                      <a:lnTo>
                        <a:pt x="276948"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 name="object 961">
                  <a:extLst>
                    <a:ext uri="{FF2B5EF4-FFF2-40B4-BE49-F238E27FC236}">
                      <a16:creationId xmlns:a16="http://schemas.microsoft.com/office/drawing/2014/main" id="{138A86BC-4C51-71C2-B370-B2502CAC26A1}"/>
                    </a:ext>
                  </a:extLst>
                </p:cNvPr>
                <p:cNvSpPr/>
                <p:nvPr/>
              </p:nvSpPr>
              <p:spPr>
                <a:xfrm>
                  <a:off x="16248860" y="3796644"/>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6" name="object 962">
                  <a:extLst>
                    <a:ext uri="{FF2B5EF4-FFF2-40B4-BE49-F238E27FC236}">
                      <a16:creationId xmlns:a16="http://schemas.microsoft.com/office/drawing/2014/main" id="{9C126899-D38B-F105-D9AA-574C7A8D5454}"/>
                    </a:ext>
                  </a:extLst>
                </p:cNvPr>
                <p:cNvSpPr/>
                <p:nvPr/>
              </p:nvSpPr>
              <p:spPr>
                <a:xfrm>
                  <a:off x="16248860" y="3484420"/>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7" name="object 963">
                  <a:extLst>
                    <a:ext uri="{FF2B5EF4-FFF2-40B4-BE49-F238E27FC236}">
                      <a16:creationId xmlns:a16="http://schemas.microsoft.com/office/drawing/2014/main" id="{A77B5056-D6DC-BF1C-42A7-1933164F4F3C}"/>
                    </a:ext>
                  </a:extLst>
                </p:cNvPr>
                <p:cNvSpPr/>
                <p:nvPr/>
              </p:nvSpPr>
              <p:spPr>
                <a:xfrm>
                  <a:off x="16269278" y="4020390"/>
                  <a:ext cx="24130" cy="24130"/>
                </a:xfrm>
                <a:custGeom>
                  <a:avLst/>
                  <a:gdLst/>
                  <a:ahLst/>
                  <a:cxnLst/>
                  <a:rect l="l" t="t" r="r" b="b"/>
                  <a:pathLst>
                    <a:path w="24130" h="24129">
                      <a:moveTo>
                        <a:pt x="23820" y="11912"/>
                      </a:moveTo>
                      <a:lnTo>
                        <a:pt x="23820" y="18490"/>
                      </a:lnTo>
                      <a:lnTo>
                        <a:pt x="18486" y="23824"/>
                      </a:lnTo>
                      <a:lnTo>
                        <a:pt x="11912" y="23824"/>
                      </a:lnTo>
                      <a:lnTo>
                        <a:pt x="5333" y="23824"/>
                      </a:lnTo>
                      <a:lnTo>
                        <a:pt x="0" y="18490"/>
                      </a:lnTo>
                      <a:lnTo>
                        <a:pt x="0" y="11912"/>
                      </a:lnTo>
                      <a:lnTo>
                        <a:pt x="0" y="5333"/>
                      </a:lnTo>
                      <a:lnTo>
                        <a:pt x="5333" y="0"/>
                      </a:lnTo>
                      <a:lnTo>
                        <a:pt x="11912"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pic>
              <p:nvPicPr>
                <p:cNvPr id="138" name="object 964">
                  <a:extLst>
                    <a:ext uri="{FF2B5EF4-FFF2-40B4-BE49-F238E27FC236}">
                      <a16:creationId xmlns:a16="http://schemas.microsoft.com/office/drawing/2014/main" id="{344C654B-E331-F3FE-E08A-3C7E6674AF82}"/>
                    </a:ext>
                  </a:extLst>
                </p:cNvPr>
                <p:cNvPicPr/>
                <p:nvPr/>
              </p:nvPicPr>
              <p:blipFill>
                <a:blip r:embed="rId3" cstate="print"/>
                <a:stretch>
                  <a:fillRect/>
                </a:stretch>
              </p:blipFill>
              <p:spPr>
                <a:xfrm>
                  <a:off x="15041168" y="3997736"/>
                  <a:ext cx="265273" cy="589787"/>
                </a:xfrm>
                <a:prstGeom prst="rect">
                  <a:avLst/>
                </a:prstGeom>
              </p:spPr>
            </p:pic>
            <p:sp>
              <p:nvSpPr>
                <p:cNvPr id="139" name="object 965">
                  <a:extLst>
                    <a:ext uri="{FF2B5EF4-FFF2-40B4-BE49-F238E27FC236}">
                      <a16:creationId xmlns:a16="http://schemas.microsoft.com/office/drawing/2014/main" id="{4D89A888-3221-5AEC-EC21-AB26311BD584}"/>
                    </a:ext>
                  </a:extLst>
                </p:cNvPr>
                <p:cNvSpPr/>
                <p:nvPr/>
              </p:nvSpPr>
              <p:spPr>
                <a:xfrm>
                  <a:off x="16229294" y="4183732"/>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 name="object 966">
                  <a:extLst>
                    <a:ext uri="{FF2B5EF4-FFF2-40B4-BE49-F238E27FC236}">
                      <a16:creationId xmlns:a16="http://schemas.microsoft.com/office/drawing/2014/main" id="{D622516F-E116-E8C7-152B-70086582D262}"/>
                    </a:ext>
                  </a:extLst>
                </p:cNvPr>
                <p:cNvSpPr/>
                <p:nvPr/>
              </p:nvSpPr>
              <p:spPr>
                <a:xfrm>
                  <a:off x="16244606" y="4213509"/>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 name="object 967">
                  <a:extLst>
                    <a:ext uri="{FF2B5EF4-FFF2-40B4-BE49-F238E27FC236}">
                      <a16:creationId xmlns:a16="http://schemas.microsoft.com/office/drawing/2014/main" id="{FD5C2CE7-B78D-22D8-167F-40BA29DF2C78}"/>
                    </a:ext>
                  </a:extLst>
                </p:cNvPr>
                <p:cNvSpPr/>
                <p:nvPr/>
              </p:nvSpPr>
              <p:spPr>
                <a:xfrm>
                  <a:off x="16244606" y="4236479"/>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 name="object 968">
                  <a:extLst>
                    <a:ext uri="{FF2B5EF4-FFF2-40B4-BE49-F238E27FC236}">
                      <a16:creationId xmlns:a16="http://schemas.microsoft.com/office/drawing/2014/main" id="{6C287BA0-AC45-BC37-E4E5-F1586B21C575}"/>
                    </a:ext>
                  </a:extLst>
                </p:cNvPr>
                <p:cNvSpPr/>
                <p:nvPr/>
              </p:nvSpPr>
              <p:spPr>
                <a:xfrm>
                  <a:off x="16292249" y="4238180"/>
                  <a:ext cx="24130" cy="24130"/>
                </a:xfrm>
                <a:custGeom>
                  <a:avLst/>
                  <a:gdLst/>
                  <a:ahLst/>
                  <a:cxnLst/>
                  <a:rect l="l" t="t" r="r" b="b"/>
                  <a:pathLst>
                    <a:path w="24130" h="24129">
                      <a:moveTo>
                        <a:pt x="23820" y="11912"/>
                      </a:moveTo>
                      <a:lnTo>
                        <a:pt x="23820" y="18490"/>
                      </a:lnTo>
                      <a:lnTo>
                        <a:pt x="18486" y="23824"/>
                      </a:lnTo>
                      <a:lnTo>
                        <a:pt x="11912" y="23824"/>
                      </a:lnTo>
                      <a:lnTo>
                        <a:pt x="5333" y="23824"/>
                      </a:lnTo>
                      <a:lnTo>
                        <a:pt x="0" y="18490"/>
                      </a:lnTo>
                      <a:lnTo>
                        <a:pt x="0" y="11912"/>
                      </a:lnTo>
                      <a:lnTo>
                        <a:pt x="0" y="5333"/>
                      </a:lnTo>
                      <a:lnTo>
                        <a:pt x="5333" y="0"/>
                      </a:lnTo>
                      <a:lnTo>
                        <a:pt x="11912"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 name="object 969">
                  <a:extLst>
                    <a:ext uri="{FF2B5EF4-FFF2-40B4-BE49-F238E27FC236}">
                      <a16:creationId xmlns:a16="http://schemas.microsoft.com/office/drawing/2014/main" id="{38567D82-D523-46D4-7478-7866FD9E108F}"/>
                    </a:ext>
                  </a:extLst>
                </p:cNvPr>
                <p:cNvSpPr/>
                <p:nvPr/>
              </p:nvSpPr>
              <p:spPr>
                <a:xfrm>
                  <a:off x="16320323" y="4229672"/>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object 970">
                  <a:extLst>
                    <a:ext uri="{FF2B5EF4-FFF2-40B4-BE49-F238E27FC236}">
                      <a16:creationId xmlns:a16="http://schemas.microsoft.com/office/drawing/2014/main" id="{C6926640-C640-6D05-036E-A3A5D20EFBA7}"/>
                    </a:ext>
                  </a:extLst>
                </p:cNvPr>
                <p:cNvSpPr/>
                <p:nvPr/>
              </p:nvSpPr>
              <p:spPr>
                <a:xfrm>
                  <a:off x="16336486" y="423903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 name="object 971">
                  <a:extLst>
                    <a:ext uri="{FF2B5EF4-FFF2-40B4-BE49-F238E27FC236}">
                      <a16:creationId xmlns:a16="http://schemas.microsoft.com/office/drawing/2014/main" id="{E9FC24F4-F21D-4A40-6EF3-1872F5DB47A3}"/>
                    </a:ext>
                  </a:extLst>
                </p:cNvPr>
                <p:cNvSpPr/>
                <p:nvPr/>
              </p:nvSpPr>
              <p:spPr>
                <a:xfrm>
                  <a:off x="15987682" y="425094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 name="object 972">
                  <a:extLst>
                    <a:ext uri="{FF2B5EF4-FFF2-40B4-BE49-F238E27FC236}">
                      <a16:creationId xmlns:a16="http://schemas.microsoft.com/office/drawing/2014/main" id="{BCC40920-8A2B-D56F-538E-E703410B778D}"/>
                    </a:ext>
                  </a:extLst>
                </p:cNvPr>
                <p:cNvSpPr/>
                <p:nvPr/>
              </p:nvSpPr>
              <p:spPr>
                <a:xfrm>
                  <a:off x="15883040" y="438791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object 973">
                  <a:extLst>
                    <a:ext uri="{FF2B5EF4-FFF2-40B4-BE49-F238E27FC236}">
                      <a16:creationId xmlns:a16="http://schemas.microsoft.com/office/drawing/2014/main" id="{2DF4CCEC-19B4-D8D1-B3F8-949959096F11}"/>
                    </a:ext>
                  </a:extLst>
                </p:cNvPr>
                <p:cNvSpPr/>
                <p:nvPr/>
              </p:nvSpPr>
              <p:spPr>
                <a:xfrm>
                  <a:off x="15978323" y="439386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 name="object 974">
                  <a:extLst>
                    <a:ext uri="{FF2B5EF4-FFF2-40B4-BE49-F238E27FC236}">
                      <a16:creationId xmlns:a16="http://schemas.microsoft.com/office/drawing/2014/main" id="{394456DE-CE2E-3A59-042A-DD965867B68B}"/>
                    </a:ext>
                  </a:extLst>
                </p:cNvPr>
                <p:cNvSpPr/>
                <p:nvPr/>
              </p:nvSpPr>
              <p:spPr>
                <a:xfrm>
                  <a:off x="15967264" y="4418538"/>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pic>
              <p:nvPicPr>
                <p:cNvPr id="149" name="object 975">
                  <a:extLst>
                    <a:ext uri="{FF2B5EF4-FFF2-40B4-BE49-F238E27FC236}">
                      <a16:creationId xmlns:a16="http://schemas.microsoft.com/office/drawing/2014/main" id="{D240D50A-E956-FA1A-9284-BA6A212F578D}"/>
                    </a:ext>
                  </a:extLst>
                </p:cNvPr>
                <p:cNvPicPr/>
                <p:nvPr/>
              </p:nvPicPr>
              <p:blipFill>
                <a:blip r:embed="rId4" cstate="print"/>
                <a:stretch>
                  <a:fillRect/>
                </a:stretch>
              </p:blipFill>
              <p:spPr>
                <a:xfrm>
                  <a:off x="15867192" y="4480959"/>
                  <a:ext cx="166963" cy="106564"/>
                </a:xfrm>
                <a:prstGeom prst="rect">
                  <a:avLst/>
                </a:prstGeom>
              </p:spPr>
            </p:pic>
            <p:pic>
              <p:nvPicPr>
                <p:cNvPr id="150" name="object 976">
                  <a:extLst>
                    <a:ext uri="{FF2B5EF4-FFF2-40B4-BE49-F238E27FC236}">
                      <a16:creationId xmlns:a16="http://schemas.microsoft.com/office/drawing/2014/main" id="{D211E09D-8F07-77CB-DEF1-99C5DF858268}"/>
                    </a:ext>
                  </a:extLst>
                </p:cNvPr>
                <p:cNvPicPr/>
                <p:nvPr/>
              </p:nvPicPr>
              <p:blipFill>
                <a:blip r:embed="rId5" cstate="print"/>
                <a:stretch>
                  <a:fillRect/>
                </a:stretch>
              </p:blipFill>
              <p:spPr>
                <a:xfrm>
                  <a:off x="16215998" y="4425660"/>
                  <a:ext cx="154201" cy="163564"/>
                </a:xfrm>
                <a:prstGeom prst="rect">
                  <a:avLst/>
                </a:prstGeom>
              </p:spPr>
            </p:pic>
            <p:pic>
              <p:nvPicPr>
                <p:cNvPr id="151" name="object 977">
                  <a:extLst>
                    <a:ext uri="{FF2B5EF4-FFF2-40B4-BE49-F238E27FC236}">
                      <a16:creationId xmlns:a16="http://schemas.microsoft.com/office/drawing/2014/main" id="{385B85DA-E5BF-2E28-DCC2-58CB862C8152}"/>
                    </a:ext>
                  </a:extLst>
                </p:cNvPr>
                <p:cNvPicPr/>
                <p:nvPr/>
              </p:nvPicPr>
              <p:blipFill>
                <a:blip r:embed="rId6" cstate="print"/>
                <a:stretch>
                  <a:fillRect/>
                </a:stretch>
              </p:blipFill>
              <p:spPr>
                <a:xfrm>
                  <a:off x="16235565" y="4286138"/>
                  <a:ext cx="136337" cy="96355"/>
                </a:xfrm>
                <a:prstGeom prst="rect">
                  <a:avLst/>
                </a:prstGeom>
              </p:spPr>
            </p:pic>
            <p:sp>
              <p:nvSpPr>
                <p:cNvPr id="152" name="object 978">
                  <a:extLst>
                    <a:ext uri="{FF2B5EF4-FFF2-40B4-BE49-F238E27FC236}">
                      <a16:creationId xmlns:a16="http://schemas.microsoft.com/office/drawing/2014/main" id="{77497AA9-ED25-C531-AA15-D4F401A34213}"/>
                    </a:ext>
                  </a:extLst>
                </p:cNvPr>
                <p:cNvSpPr/>
                <p:nvPr/>
              </p:nvSpPr>
              <p:spPr>
                <a:xfrm>
                  <a:off x="16675934" y="455465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 name="object 979">
                  <a:extLst>
                    <a:ext uri="{FF2B5EF4-FFF2-40B4-BE49-F238E27FC236}">
                      <a16:creationId xmlns:a16="http://schemas.microsoft.com/office/drawing/2014/main" id="{4FEDFE6B-CF78-5594-888A-F841EF2AB214}"/>
                    </a:ext>
                  </a:extLst>
                </p:cNvPr>
                <p:cNvSpPr/>
                <p:nvPr/>
              </p:nvSpPr>
              <p:spPr>
                <a:xfrm>
                  <a:off x="16656367" y="4559762"/>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 name="object 980">
                  <a:extLst>
                    <a:ext uri="{FF2B5EF4-FFF2-40B4-BE49-F238E27FC236}">
                      <a16:creationId xmlns:a16="http://schemas.microsoft.com/office/drawing/2014/main" id="{6B9EAE07-185C-B878-88C3-AE5A60D236FF}"/>
                    </a:ext>
                  </a:extLst>
                </p:cNvPr>
                <p:cNvSpPr/>
                <p:nvPr/>
              </p:nvSpPr>
              <p:spPr>
                <a:xfrm>
                  <a:off x="16647008" y="454274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 name="object 981">
                  <a:extLst>
                    <a:ext uri="{FF2B5EF4-FFF2-40B4-BE49-F238E27FC236}">
                      <a16:creationId xmlns:a16="http://schemas.microsoft.com/office/drawing/2014/main" id="{452FD9D6-10A6-B96C-E32A-45A757E12E6F}"/>
                    </a:ext>
                  </a:extLst>
                </p:cNvPr>
                <p:cNvSpPr/>
                <p:nvPr/>
              </p:nvSpPr>
              <p:spPr>
                <a:xfrm>
                  <a:off x="16642756" y="4539343"/>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 name="object 982">
                  <a:extLst>
                    <a:ext uri="{FF2B5EF4-FFF2-40B4-BE49-F238E27FC236}">
                      <a16:creationId xmlns:a16="http://schemas.microsoft.com/office/drawing/2014/main" id="{8CC53770-3E8D-6D3D-3546-F86514F98904}"/>
                    </a:ext>
                  </a:extLst>
                </p:cNvPr>
                <p:cNvSpPr/>
                <p:nvPr/>
              </p:nvSpPr>
              <p:spPr>
                <a:xfrm>
                  <a:off x="16591709" y="4515523"/>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pic>
              <p:nvPicPr>
                <p:cNvPr id="157" name="object 983">
                  <a:extLst>
                    <a:ext uri="{FF2B5EF4-FFF2-40B4-BE49-F238E27FC236}">
                      <a16:creationId xmlns:a16="http://schemas.microsoft.com/office/drawing/2014/main" id="{329181F8-D563-0069-E4D7-1E3AF5ED1C37}"/>
                    </a:ext>
                  </a:extLst>
                </p:cNvPr>
                <p:cNvPicPr/>
                <p:nvPr/>
              </p:nvPicPr>
              <p:blipFill>
                <a:blip r:embed="rId7" cstate="print"/>
                <a:stretch>
                  <a:fillRect/>
                </a:stretch>
              </p:blipFill>
              <p:spPr>
                <a:xfrm>
                  <a:off x="16563953" y="4100675"/>
                  <a:ext cx="151649" cy="377101"/>
                </a:xfrm>
                <a:prstGeom prst="rect">
                  <a:avLst/>
                </a:prstGeom>
              </p:spPr>
            </p:pic>
            <p:pic>
              <p:nvPicPr>
                <p:cNvPr id="158" name="object 984">
                  <a:extLst>
                    <a:ext uri="{FF2B5EF4-FFF2-40B4-BE49-F238E27FC236}">
                      <a16:creationId xmlns:a16="http://schemas.microsoft.com/office/drawing/2014/main" id="{6BFB0440-1945-7ECA-83E9-24BC92D0449E}"/>
                    </a:ext>
                  </a:extLst>
                </p:cNvPr>
                <p:cNvPicPr/>
                <p:nvPr/>
              </p:nvPicPr>
              <p:blipFill>
                <a:blip r:embed="rId8" cstate="print"/>
                <a:stretch>
                  <a:fillRect/>
                </a:stretch>
              </p:blipFill>
              <p:spPr>
                <a:xfrm>
                  <a:off x="16561401" y="4006243"/>
                  <a:ext cx="69977" cy="66579"/>
                </a:xfrm>
                <a:prstGeom prst="rect">
                  <a:avLst/>
                </a:prstGeom>
              </p:spPr>
            </p:pic>
            <p:sp>
              <p:nvSpPr>
                <p:cNvPr id="159" name="object 985">
                  <a:extLst>
                    <a:ext uri="{FF2B5EF4-FFF2-40B4-BE49-F238E27FC236}">
                      <a16:creationId xmlns:a16="http://schemas.microsoft.com/office/drawing/2014/main" id="{CA706958-3F33-739E-D28B-F014853BCE17}"/>
                    </a:ext>
                  </a:extLst>
                </p:cNvPr>
                <p:cNvSpPr/>
                <p:nvPr/>
              </p:nvSpPr>
              <p:spPr>
                <a:xfrm>
                  <a:off x="16621486" y="3934464"/>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 name="object 986">
                  <a:extLst>
                    <a:ext uri="{FF2B5EF4-FFF2-40B4-BE49-F238E27FC236}">
                      <a16:creationId xmlns:a16="http://schemas.microsoft.com/office/drawing/2014/main" id="{84BBA647-8581-7E1D-778A-8BD0302A7C82}"/>
                    </a:ext>
                  </a:extLst>
                </p:cNvPr>
                <p:cNvSpPr/>
                <p:nvPr/>
              </p:nvSpPr>
              <p:spPr>
                <a:xfrm>
                  <a:off x="16687844" y="3967643"/>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 name="object 987">
                  <a:extLst>
                    <a:ext uri="{FF2B5EF4-FFF2-40B4-BE49-F238E27FC236}">
                      <a16:creationId xmlns:a16="http://schemas.microsoft.com/office/drawing/2014/main" id="{70F06FB9-EC78-5BD8-B6EC-2C260216F774}"/>
                    </a:ext>
                  </a:extLst>
                </p:cNvPr>
                <p:cNvSpPr/>
                <p:nvPr/>
              </p:nvSpPr>
              <p:spPr>
                <a:xfrm>
                  <a:off x="14747508" y="4078240"/>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 name="object 988">
                  <a:extLst>
                    <a:ext uri="{FF2B5EF4-FFF2-40B4-BE49-F238E27FC236}">
                      <a16:creationId xmlns:a16="http://schemas.microsoft.com/office/drawing/2014/main" id="{40677051-6C69-D242-81E8-98C72B3411EA}"/>
                    </a:ext>
                  </a:extLst>
                </p:cNvPr>
                <p:cNvSpPr/>
                <p:nvPr/>
              </p:nvSpPr>
              <p:spPr>
                <a:xfrm>
                  <a:off x="14833433" y="397189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 name="object 989">
                  <a:extLst>
                    <a:ext uri="{FF2B5EF4-FFF2-40B4-BE49-F238E27FC236}">
                      <a16:creationId xmlns:a16="http://schemas.microsoft.com/office/drawing/2014/main" id="{48020A7F-B3A3-B2C5-DD2A-1852C542B441}"/>
                    </a:ext>
                  </a:extLst>
                </p:cNvPr>
                <p:cNvSpPr/>
                <p:nvPr/>
              </p:nvSpPr>
              <p:spPr>
                <a:xfrm>
                  <a:off x="14749209" y="3796644"/>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 name="object 990">
                  <a:extLst>
                    <a:ext uri="{FF2B5EF4-FFF2-40B4-BE49-F238E27FC236}">
                      <a16:creationId xmlns:a16="http://schemas.microsoft.com/office/drawing/2014/main" id="{C7B118D7-9737-B02E-A5FA-F640EFF3DEA1}"/>
                    </a:ext>
                  </a:extLst>
                </p:cNvPr>
                <p:cNvSpPr/>
                <p:nvPr/>
              </p:nvSpPr>
              <p:spPr>
                <a:xfrm>
                  <a:off x="14876820" y="4358135"/>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5" name="object 991">
                  <a:extLst>
                    <a:ext uri="{FF2B5EF4-FFF2-40B4-BE49-F238E27FC236}">
                      <a16:creationId xmlns:a16="http://schemas.microsoft.com/office/drawing/2014/main" id="{69F2B99A-ABF6-298F-72E3-095C0C30514F}"/>
                    </a:ext>
                  </a:extLst>
                </p:cNvPr>
                <p:cNvSpPr/>
                <p:nvPr/>
              </p:nvSpPr>
              <p:spPr>
                <a:xfrm>
                  <a:off x="14876820" y="4398120"/>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6" name="object 992">
                  <a:extLst>
                    <a:ext uri="{FF2B5EF4-FFF2-40B4-BE49-F238E27FC236}">
                      <a16:creationId xmlns:a16="http://schemas.microsoft.com/office/drawing/2014/main" id="{FBEDD3D3-201B-088E-7620-DF0A5CD64348}"/>
                    </a:ext>
                  </a:extLst>
                </p:cNvPr>
                <p:cNvSpPr/>
                <p:nvPr/>
              </p:nvSpPr>
              <p:spPr>
                <a:xfrm>
                  <a:off x="14875970" y="446277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pic>
              <p:nvPicPr>
                <p:cNvPr id="167" name="object 993">
                  <a:extLst>
                    <a:ext uri="{FF2B5EF4-FFF2-40B4-BE49-F238E27FC236}">
                      <a16:creationId xmlns:a16="http://schemas.microsoft.com/office/drawing/2014/main" id="{B6ACF13D-9960-3A71-9A6D-C7C772DF9215}"/>
                    </a:ext>
                  </a:extLst>
                </p:cNvPr>
                <p:cNvPicPr/>
                <p:nvPr/>
              </p:nvPicPr>
              <p:blipFill>
                <a:blip r:embed="rId9" cstate="print"/>
                <a:stretch>
                  <a:fillRect/>
                </a:stretch>
              </p:blipFill>
              <p:spPr>
                <a:xfrm>
                  <a:off x="14751227" y="4511585"/>
                  <a:ext cx="143993" cy="76788"/>
                </a:xfrm>
                <a:prstGeom prst="rect">
                  <a:avLst/>
                </a:prstGeom>
              </p:spPr>
            </p:pic>
            <p:sp>
              <p:nvSpPr>
                <p:cNvPr id="168" name="object 994">
                  <a:extLst>
                    <a:ext uri="{FF2B5EF4-FFF2-40B4-BE49-F238E27FC236}">
                      <a16:creationId xmlns:a16="http://schemas.microsoft.com/office/drawing/2014/main" id="{80C2182B-CB35-5AB0-414B-1E7C4D9EFCDE}"/>
                    </a:ext>
                  </a:extLst>
                </p:cNvPr>
                <p:cNvSpPr/>
                <p:nvPr/>
              </p:nvSpPr>
              <p:spPr>
                <a:xfrm>
                  <a:off x="14796000" y="4441508"/>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9" name="object 995">
                  <a:extLst>
                    <a:ext uri="{FF2B5EF4-FFF2-40B4-BE49-F238E27FC236}">
                      <a16:creationId xmlns:a16="http://schemas.microsoft.com/office/drawing/2014/main" id="{9918EE5A-5D7C-9B4E-FDC3-F3FB16AEA465}"/>
                    </a:ext>
                  </a:extLst>
                </p:cNvPr>
                <p:cNvSpPr/>
                <p:nvPr/>
              </p:nvSpPr>
              <p:spPr>
                <a:xfrm>
                  <a:off x="14805358" y="442959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0" name="object 996">
                  <a:extLst>
                    <a:ext uri="{FF2B5EF4-FFF2-40B4-BE49-F238E27FC236}">
                      <a16:creationId xmlns:a16="http://schemas.microsoft.com/office/drawing/2014/main" id="{8ACAA0A4-AECC-9591-418C-1AB296E0061B}"/>
                    </a:ext>
                  </a:extLst>
                </p:cNvPr>
                <p:cNvSpPr/>
                <p:nvPr/>
              </p:nvSpPr>
              <p:spPr>
                <a:xfrm>
                  <a:off x="14816419" y="439386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1" name="object 997">
                  <a:extLst>
                    <a:ext uri="{FF2B5EF4-FFF2-40B4-BE49-F238E27FC236}">
                      <a16:creationId xmlns:a16="http://schemas.microsoft.com/office/drawing/2014/main" id="{3BD9FD02-CC60-4836-41E6-9E929C29A96E}"/>
                    </a:ext>
                  </a:extLst>
                </p:cNvPr>
                <p:cNvSpPr/>
                <p:nvPr/>
              </p:nvSpPr>
              <p:spPr>
                <a:xfrm>
                  <a:off x="14829180" y="4423642"/>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pic>
              <p:nvPicPr>
                <p:cNvPr id="172" name="object 998">
                  <a:extLst>
                    <a:ext uri="{FF2B5EF4-FFF2-40B4-BE49-F238E27FC236}">
                      <a16:creationId xmlns:a16="http://schemas.microsoft.com/office/drawing/2014/main" id="{2AFE9C9A-CF62-FD43-0509-013543B667F2}"/>
                    </a:ext>
                  </a:extLst>
                </p:cNvPr>
                <p:cNvPicPr/>
                <p:nvPr/>
              </p:nvPicPr>
              <p:blipFill>
                <a:blip r:embed="rId10" cstate="print"/>
                <a:stretch>
                  <a:fillRect/>
                </a:stretch>
              </p:blipFill>
              <p:spPr>
                <a:xfrm>
                  <a:off x="15430972" y="4484362"/>
                  <a:ext cx="147396" cy="102310"/>
                </a:xfrm>
                <a:prstGeom prst="rect">
                  <a:avLst/>
                </a:prstGeom>
              </p:spPr>
            </p:pic>
            <p:sp>
              <p:nvSpPr>
                <p:cNvPr id="173" name="object 999">
                  <a:extLst>
                    <a:ext uri="{FF2B5EF4-FFF2-40B4-BE49-F238E27FC236}">
                      <a16:creationId xmlns:a16="http://schemas.microsoft.com/office/drawing/2014/main" id="{4A1E20B7-CDAE-7FBB-7753-925466452AC7}"/>
                    </a:ext>
                  </a:extLst>
                </p:cNvPr>
                <p:cNvSpPr/>
                <p:nvPr/>
              </p:nvSpPr>
              <p:spPr>
                <a:xfrm>
                  <a:off x="15435761" y="4415135"/>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4" name="object 1000">
                  <a:extLst>
                    <a:ext uri="{FF2B5EF4-FFF2-40B4-BE49-F238E27FC236}">
                      <a16:creationId xmlns:a16="http://schemas.microsoft.com/office/drawing/2014/main" id="{1EB8EA98-E26E-8A5A-3FE3-AFD7184B9D34}"/>
                    </a:ext>
                  </a:extLst>
                </p:cNvPr>
                <p:cNvSpPr/>
                <p:nvPr/>
              </p:nvSpPr>
              <p:spPr>
                <a:xfrm>
                  <a:off x="15503820" y="439982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pic>
              <p:nvPicPr>
                <p:cNvPr id="175" name="object 1001">
                  <a:extLst>
                    <a:ext uri="{FF2B5EF4-FFF2-40B4-BE49-F238E27FC236}">
                      <a16:creationId xmlns:a16="http://schemas.microsoft.com/office/drawing/2014/main" id="{C2689BDD-C448-C2C6-A794-F628C1E0F7E6}"/>
                    </a:ext>
                  </a:extLst>
                </p:cNvPr>
                <p:cNvPicPr/>
                <p:nvPr/>
              </p:nvPicPr>
              <p:blipFill>
                <a:blip r:embed="rId11" cstate="print"/>
                <a:stretch>
                  <a:fillRect/>
                </a:stretch>
              </p:blipFill>
              <p:spPr>
                <a:xfrm>
                  <a:off x="15484569" y="4321019"/>
                  <a:ext cx="95500" cy="82743"/>
                </a:xfrm>
                <a:prstGeom prst="rect">
                  <a:avLst/>
                </a:prstGeom>
              </p:spPr>
            </p:pic>
            <p:sp>
              <p:nvSpPr>
                <p:cNvPr id="176" name="object 1002">
                  <a:extLst>
                    <a:ext uri="{FF2B5EF4-FFF2-40B4-BE49-F238E27FC236}">
                      <a16:creationId xmlns:a16="http://schemas.microsoft.com/office/drawing/2014/main" id="{74416337-95A0-D433-6B4F-849F5EB04AEA}"/>
                    </a:ext>
                  </a:extLst>
                </p:cNvPr>
                <p:cNvSpPr/>
                <p:nvPr/>
              </p:nvSpPr>
              <p:spPr>
                <a:xfrm>
                  <a:off x="15439164" y="4301135"/>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7" name="object 1003">
                  <a:extLst>
                    <a:ext uri="{FF2B5EF4-FFF2-40B4-BE49-F238E27FC236}">
                      <a16:creationId xmlns:a16="http://schemas.microsoft.com/office/drawing/2014/main" id="{27853FE1-BD2F-8FA4-6ECB-AD1C8AE319B6}"/>
                    </a:ext>
                  </a:extLst>
                </p:cNvPr>
                <p:cNvSpPr/>
                <p:nvPr/>
              </p:nvSpPr>
              <p:spPr>
                <a:xfrm>
                  <a:off x="15486805" y="4258598"/>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8" name="object 1004">
                  <a:extLst>
                    <a:ext uri="{FF2B5EF4-FFF2-40B4-BE49-F238E27FC236}">
                      <a16:creationId xmlns:a16="http://schemas.microsoft.com/office/drawing/2014/main" id="{DDB492B0-843D-8D04-09C3-83D3AB4C66D7}"/>
                    </a:ext>
                  </a:extLst>
                </p:cNvPr>
                <p:cNvSpPr/>
                <p:nvPr/>
              </p:nvSpPr>
              <p:spPr>
                <a:xfrm>
                  <a:off x="15176283" y="3776225"/>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9" name="object 1005">
                  <a:extLst>
                    <a:ext uri="{FF2B5EF4-FFF2-40B4-BE49-F238E27FC236}">
                      <a16:creationId xmlns:a16="http://schemas.microsoft.com/office/drawing/2014/main" id="{1DFD9771-647A-895A-8D79-8DC7149D00C1}"/>
                    </a:ext>
                  </a:extLst>
                </p:cNvPr>
                <p:cNvSpPr/>
                <p:nvPr/>
              </p:nvSpPr>
              <p:spPr>
                <a:xfrm>
                  <a:off x="15140551" y="3729434"/>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0" name="object 1006">
                  <a:extLst>
                    <a:ext uri="{FF2B5EF4-FFF2-40B4-BE49-F238E27FC236}">
                      <a16:creationId xmlns:a16="http://schemas.microsoft.com/office/drawing/2014/main" id="{991D1CCE-2D9D-CCB3-15C7-D28035471DD1}"/>
                    </a:ext>
                  </a:extLst>
                </p:cNvPr>
                <p:cNvSpPr/>
                <p:nvPr/>
              </p:nvSpPr>
              <p:spPr>
                <a:xfrm>
                  <a:off x="15098865" y="370986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1" name="object 1007">
                  <a:extLst>
                    <a:ext uri="{FF2B5EF4-FFF2-40B4-BE49-F238E27FC236}">
                      <a16:creationId xmlns:a16="http://schemas.microsoft.com/office/drawing/2014/main" id="{580D2346-6F6F-2DA2-0EED-662F724A44F2}"/>
                    </a:ext>
                  </a:extLst>
                </p:cNvPr>
                <p:cNvSpPr/>
                <p:nvPr/>
              </p:nvSpPr>
              <p:spPr>
                <a:xfrm>
                  <a:off x="15146506" y="3601823"/>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2" name="object 1008">
                  <a:extLst>
                    <a:ext uri="{FF2B5EF4-FFF2-40B4-BE49-F238E27FC236}">
                      <a16:creationId xmlns:a16="http://schemas.microsoft.com/office/drawing/2014/main" id="{2873E309-9D06-EF55-A753-7EFDFA808F9D}"/>
                    </a:ext>
                  </a:extLst>
                </p:cNvPr>
                <p:cNvSpPr/>
                <p:nvPr/>
              </p:nvSpPr>
              <p:spPr>
                <a:xfrm>
                  <a:off x="15109245" y="3329650"/>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3" name="object 1009">
                  <a:extLst>
                    <a:ext uri="{FF2B5EF4-FFF2-40B4-BE49-F238E27FC236}">
                      <a16:creationId xmlns:a16="http://schemas.microsoft.com/office/drawing/2014/main" id="{090420FF-1BD4-7B2A-B0F4-99DEF7DD9303}"/>
                    </a:ext>
                  </a:extLst>
                </p:cNvPr>
                <p:cNvSpPr/>
                <p:nvPr/>
              </p:nvSpPr>
              <p:spPr>
                <a:xfrm>
                  <a:off x="15212015" y="363415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4" name="object 1010">
                  <a:extLst>
                    <a:ext uri="{FF2B5EF4-FFF2-40B4-BE49-F238E27FC236}">
                      <a16:creationId xmlns:a16="http://schemas.microsoft.com/office/drawing/2014/main" id="{20CAA7EE-3985-6FBA-6D6C-268B225FD11A}"/>
                    </a:ext>
                  </a:extLst>
                </p:cNvPr>
                <p:cNvSpPr/>
                <p:nvPr/>
              </p:nvSpPr>
              <p:spPr>
                <a:xfrm>
                  <a:off x="15457880" y="3640106"/>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5" name="object 1011">
                  <a:extLst>
                    <a:ext uri="{FF2B5EF4-FFF2-40B4-BE49-F238E27FC236}">
                      <a16:creationId xmlns:a16="http://schemas.microsoft.com/office/drawing/2014/main" id="{CF9B03DF-6881-162C-35C9-FFC43E4CC129}"/>
                    </a:ext>
                  </a:extLst>
                </p:cNvPr>
                <p:cNvSpPr/>
                <p:nvPr/>
              </p:nvSpPr>
              <p:spPr>
                <a:xfrm>
                  <a:off x="15445969" y="3874912"/>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6" name="object 1012">
                  <a:extLst>
                    <a:ext uri="{FF2B5EF4-FFF2-40B4-BE49-F238E27FC236}">
                      <a16:creationId xmlns:a16="http://schemas.microsoft.com/office/drawing/2014/main" id="{AB8DAC33-B1CF-FDE4-D793-02BAC624EFC9}"/>
                    </a:ext>
                  </a:extLst>
                </p:cNvPr>
                <p:cNvSpPr/>
                <p:nvPr/>
              </p:nvSpPr>
              <p:spPr>
                <a:xfrm>
                  <a:off x="15506372" y="388086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7" name="object 1013">
                  <a:extLst>
                    <a:ext uri="{FF2B5EF4-FFF2-40B4-BE49-F238E27FC236}">
                      <a16:creationId xmlns:a16="http://schemas.microsoft.com/office/drawing/2014/main" id="{06B26482-B08E-C850-E76C-27F58DDA4640}"/>
                    </a:ext>
                  </a:extLst>
                </p:cNvPr>
                <p:cNvSpPr/>
                <p:nvPr/>
              </p:nvSpPr>
              <p:spPr>
                <a:xfrm>
                  <a:off x="15483402" y="4029747"/>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8" name="object 1014">
                  <a:extLst>
                    <a:ext uri="{FF2B5EF4-FFF2-40B4-BE49-F238E27FC236}">
                      <a16:creationId xmlns:a16="http://schemas.microsoft.com/office/drawing/2014/main" id="{BCB4D8CB-50F2-7477-47E1-3E05B16D2CB9}"/>
                    </a:ext>
                  </a:extLst>
                </p:cNvPr>
                <p:cNvSpPr/>
                <p:nvPr/>
              </p:nvSpPr>
              <p:spPr>
                <a:xfrm>
                  <a:off x="15531894" y="4062076"/>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9" name="object 1015">
                  <a:extLst>
                    <a:ext uri="{FF2B5EF4-FFF2-40B4-BE49-F238E27FC236}">
                      <a16:creationId xmlns:a16="http://schemas.microsoft.com/office/drawing/2014/main" id="{C5F93B23-419A-5026-0A9A-7CFCFD069BDE}"/>
                    </a:ext>
                  </a:extLst>
                </p:cNvPr>
                <p:cNvSpPr/>
                <p:nvPr/>
              </p:nvSpPr>
              <p:spPr>
                <a:xfrm>
                  <a:off x="15512327" y="4111419"/>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0" name="object 1016">
                  <a:extLst>
                    <a:ext uri="{FF2B5EF4-FFF2-40B4-BE49-F238E27FC236}">
                      <a16:creationId xmlns:a16="http://schemas.microsoft.com/office/drawing/2014/main" id="{0269D10F-D732-4E19-08BB-B7BBFF1D2097}"/>
                    </a:ext>
                  </a:extLst>
                </p:cNvPr>
                <p:cNvSpPr/>
                <p:nvPr/>
              </p:nvSpPr>
              <p:spPr>
                <a:xfrm>
                  <a:off x="15502969" y="4113120"/>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1" name="object 1017">
                  <a:extLst>
                    <a:ext uri="{FF2B5EF4-FFF2-40B4-BE49-F238E27FC236}">
                      <a16:creationId xmlns:a16="http://schemas.microsoft.com/office/drawing/2014/main" id="{61697147-FC1D-5C33-C315-BA027E321F17}"/>
                    </a:ext>
                  </a:extLst>
                </p:cNvPr>
                <p:cNvSpPr/>
                <p:nvPr/>
              </p:nvSpPr>
              <p:spPr>
                <a:xfrm>
                  <a:off x="16333085" y="390724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2" name="object 1018">
                  <a:extLst>
                    <a:ext uri="{FF2B5EF4-FFF2-40B4-BE49-F238E27FC236}">
                      <a16:creationId xmlns:a16="http://schemas.microsoft.com/office/drawing/2014/main" id="{ACEDE61E-8637-6BC0-F223-BD55AAA9809B}"/>
                    </a:ext>
                  </a:extLst>
                </p:cNvPr>
                <p:cNvSpPr/>
                <p:nvPr/>
              </p:nvSpPr>
              <p:spPr>
                <a:xfrm>
                  <a:off x="16300756" y="4061225"/>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3" name="object 1019">
                  <a:extLst>
                    <a:ext uri="{FF2B5EF4-FFF2-40B4-BE49-F238E27FC236}">
                      <a16:creationId xmlns:a16="http://schemas.microsoft.com/office/drawing/2014/main" id="{1A8D8B8E-E58E-5E1D-B482-AD27F7E3D33D}"/>
                    </a:ext>
                  </a:extLst>
                </p:cNvPr>
                <p:cNvSpPr/>
                <p:nvPr/>
              </p:nvSpPr>
              <p:spPr>
                <a:xfrm>
                  <a:off x="15928128" y="3782181"/>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4" name="object 1020">
                  <a:extLst>
                    <a:ext uri="{FF2B5EF4-FFF2-40B4-BE49-F238E27FC236}">
                      <a16:creationId xmlns:a16="http://schemas.microsoft.com/office/drawing/2014/main" id="{11B158DC-EFEE-9E2B-D1F0-6227C48C6C7F}"/>
                    </a:ext>
                  </a:extLst>
                </p:cNvPr>
                <p:cNvSpPr/>
                <p:nvPr/>
              </p:nvSpPr>
              <p:spPr>
                <a:xfrm>
                  <a:off x="16606172" y="3720076"/>
                  <a:ext cx="24130" cy="24130"/>
                </a:xfrm>
                <a:custGeom>
                  <a:avLst/>
                  <a:gdLst/>
                  <a:ahLst/>
                  <a:cxnLst/>
                  <a:rect l="l" t="t" r="r" b="b"/>
                  <a:pathLst>
                    <a:path w="24130" h="24129">
                      <a:moveTo>
                        <a:pt x="23820" y="11912"/>
                      </a:moveTo>
                      <a:lnTo>
                        <a:pt x="23820" y="18490"/>
                      </a:lnTo>
                      <a:lnTo>
                        <a:pt x="18486" y="23824"/>
                      </a:lnTo>
                      <a:lnTo>
                        <a:pt x="11912" y="23824"/>
                      </a:lnTo>
                      <a:lnTo>
                        <a:pt x="5333" y="23824"/>
                      </a:lnTo>
                      <a:lnTo>
                        <a:pt x="0" y="18490"/>
                      </a:lnTo>
                      <a:lnTo>
                        <a:pt x="0" y="11912"/>
                      </a:lnTo>
                      <a:lnTo>
                        <a:pt x="0" y="5333"/>
                      </a:lnTo>
                      <a:lnTo>
                        <a:pt x="5333" y="0"/>
                      </a:lnTo>
                      <a:lnTo>
                        <a:pt x="11912"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5" name="object 1021">
                  <a:extLst>
                    <a:ext uri="{FF2B5EF4-FFF2-40B4-BE49-F238E27FC236}">
                      <a16:creationId xmlns:a16="http://schemas.microsoft.com/office/drawing/2014/main" id="{60D34F7B-486E-A73A-6F40-474278184995}"/>
                    </a:ext>
                  </a:extLst>
                </p:cNvPr>
                <p:cNvSpPr/>
                <p:nvPr/>
              </p:nvSpPr>
              <p:spPr>
                <a:xfrm>
                  <a:off x="16595964" y="3749852"/>
                  <a:ext cx="24130" cy="24130"/>
                </a:xfrm>
                <a:custGeom>
                  <a:avLst/>
                  <a:gdLst/>
                  <a:ahLst/>
                  <a:cxnLst/>
                  <a:rect l="l" t="t" r="r" b="b"/>
                  <a:pathLst>
                    <a:path w="24130" h="24129">
                      <a:moveTo>
                        <a:pt x="23820" y="11912"/>
                      </a:moveTo>
                      <a:lnTo>
                        <a:pt x="23820" y="18490"/>
                      </a:lnTo>
                      <a:lnTo>
                        <a:pt x="18486" y="23824"/>
                      </a:lnTo>
                      <a:lnTo>
                        <a:pt x="11908" y="23824"/>
                      </a:lnTo>
                      <a:lnTo>
                        <a:pt x="5333" y="23824"/>
                      </a:lnTo>
                      <a:lnTo>
                        <a:pt x="0" y="18490"/>
                      </a:lnTo>
                      <a:lnTo>
                        <a:pt x="0" y="11912"/>
                      </a:lnTo>
                      <a:lnTo>
                        <a:pt x="0" y="5333"/>
                      </a:lnTo>
                      <a:lnTo>
                        <a:pt x="5333" y="0"/>
                      </a:lnTo>
                      <a:lnTo>
                        <a:pt x="11908" y="0"/>
                      </a:lnTo>
                      <a:lnTo>
                        <a:pt x="18486" y="0"/>
                      </a:lnTo>
                      <a:lnTo>
                        <a:pt x="23820" y="5333"/>
                      </a:lnTo>
                      <a:lnTo>
                        <a:pt x="23820" y="1191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6" name="object 1022">
                  <a:extLst>
                    <a:ext uri="{FF2B5EF4-FFF2-40B4-BE49-F238E27FC236}">
                      <a16:creationId xmlns:a16="http://schemas.microsoft.com/office/drawing/2014/main" id="{5B8EE56C-8DD3-F737-0D88-9457E02C9C0E}"/>
                    </a:ext>
                  </a:extLst>
                </p:cNvPr>
                <p:cNvSpPr/>
                <p:nvPr/>
              </p:nvSpPr>
              <p:spPr>
                <a:xfrm>
                  <a:off x="14616079" y="3302697"/>
                  <a:ext cx="2195195" cy="1289050"/>
                </a:xfrm>
                <a:custGeom>
                  <a:avLst/>
                  <a:gdLst/>
                  <a:ahLst/>
                  <a:cxnLst/>
                  <a:rect l="l" t="t" r="r" b="b"/>
                  <a:pathLst>
                    <a:path w="2195194" h="1289050">
                      <a:moveTo>
                        <a:pt x="0" y="0"/>
                      </a:moveTo>
                      <a:lnTo>
                        <a:pt x="0" y="1289055"/>
                      </a:lnTo>
                      <a:lnTo>
                        <a:pt x="2195193" y="128905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11" name="object 1023">
                <a:extLst>
                  <a:ext uri="{FF2B5EF4-FFF2-40B4-BE49-F238E27FC236}">
                    <a16:creationId xmlns:a16="http://schemas.microsoft.com/office/drawing/2014/main" id="{759AAE6C-480E-B89E-30C4-3032236BC4BB}"/>
                  </a:ext>
                </a:extLst>
              </p:cNvPr>
              <p:cNvSpPr txBox="1"/>
              <p:nvPr/>
            </p:nvSpPr>
            <p:spPr>
              <a:xfrm>
                <a:off x="16875912" y="3628529"/>
                <a:ext cx="525145" cy="172423"/>
              </a:xfrm>
              <a:prstGeom prst="rect">
                <a:avLst/>
              </a:prstGeom>
            </p:spPr>
            <p:txBody>
              <a:bodyPr vert="horz" wrap="square" lIns="0" tIns="12065" rIns="0" bIns="0" rtlCol="0">
                <a:spAutoFit/>
              </a:bodyPr>
              <a:lstStyle/>
              <a:p>
                <a:pPr marL="0" marR="5080" lvl="0" indent="0" algn="l" defTabSz="914400" rtl="0" eaLnBrk="1" fontAlgn="auto" latinLnBrk="0" hangingPunct="1">
                  <a:lnSpc>
                    <a:spcPct val="104700"/>
                  </a:lnSpc>
                  <a:spcBef>
                    <a:spcPts val="95"/>
                  </a:spcBef>
                  <a:spcAft>
                    <a:spcPts val="0"/>
                  </a:spcAft>
                  <a:buClrTx/>
                  <a:buSzTx/>
                  <a:buFontTx/>
                  <a:buNone/>
                  <a:tabLst/>
                  <a:defRPr/>
                </a:pP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&lt;</a:t>
                </a:r>
                <a:r>
                  <a:rPr kumimoji="0" sz="1100" b="1" i="0" u="none" strike="noStrike" kern="1200" cap="none" spc="2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50%</a:t>
                </a:r>
                <a:r>
                  <a:rPr kumimoji="0" sz="1100" b="1" i="0" u="none" strike="noStrike" kern="1200" cap="none" spc="3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reduction</a:t>
                </a:r>
                <a:r>
                  <a:rPr kumimoji="0" sz="1100" b="1" i="0" u="none" strike="noStrike" kern="1200" cap="none" spc="50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in</a:t>
                </a:r>
                <a:r>
                  <a:rPr kumimoji="0" sz="1100" b="1" i="0" u="none" strike="noStrike" kern="1200" cap="none" spc="3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meanVAF</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12" name="object 1024">
                <a:extLst>
                  <a:ext uri="{FF2B5EF4-FFF2-40B4-BE49-F238E27FC236}">
                    <a16:creationId xmlns:a16="http://schemas.microsoft.com/office/drawing/2014/main" id="{CD1C7F6E-E1DE-E1EB-5AE0-D97F1FB9338E}"/>
                  </a:ext>
                </a:extLst>
              </p:cNvPr>
              <p:cNvSpPr txBox="1"/>
              <p:nvPr/>
            </p:nvSpPr>
            <p:spPr>
              <a:xfrm>
                <a:off x="16875912" y="4396180"/>
                <a:ext cx="522605" cy="172423"/>
              </a:xfrm>
              <a:prstGeom prst="rect">
                <a:avLst/>
              </a:prstGeom>
            </p:spPr>
            <p:txBody>
              <a:bodyPr vert="horz" wrap="square" lIns="0" tIns="12065" rIns="0" bIns="0" rtlCol="0">
                <a:spAutoFit/>
              </a:bodyPr>
              <a:lstStyle/>
              <a:p>
                <a:pPr marL="0" marR="5080" lvl="0" indent="0" algn="l" defTabSz="914400" rtl="0" eaLnBrk="1" fontAlgn="auto" latinLnBrk="0" hangingPunct="1">
                  <a:lnSpc>
                    <a:spcPct val="104700"/>
                  </a:lnSpc>
                  <a:spcBef>
                    <a:spcPts val="95"/>
                  </a:spcBef>
                  <a:spcAft>
                    <a:spcPts val="0"/>
                  </a:spcAft>
                  <a:buClrTx/>
                  <a:buSzTx/>
                  <a:buFontTx/>
                  <a:buNone/>
                  <a:tabLst/>
                  <a:defRPr/>
                </a:pP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1" i="0" u="none" strike="noStrike" kern="1200" cap="none" spc="2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50%</a:t>
                </a:r>
                <a:r>
                  <a:rPr kumimoji="0" sz="1100" b="1" i="0" u="none" strike="noStrike" kern="1200" cap="none" spc="2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reduction</a:t>
                </a:r>
                <a:r>
                  <a:rPr kumimoji="0" sz="1100" b="1" i="0" u="none" strike="noStrike" kern="1200" cap="none" spc="50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in</a:t>
                </a:r>
                <a:r>
                  <a:rPr kumimoji="0" sz="1100" b="1" i="0" u="none" strike="noStrike" kern="1200" cap="none" spc="3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meanVAF</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grpSp>
            <p:nvGrpSpPr>
              <p:cNvPr id="13" name="object 1025">
                <a:extLst>
                  <a:ext uri="{FF2B5EF4-FFF2-40B4-BE49-F238E27FC236}">
                    <a16:creationId xmlns:a16="http://schemas.microsoft.com/office/drawing/2014/main" id="{328FE717-02C4-8351-D920-B9315D31040A}"/>
                  </a:ext>
                </a:extLst>
              </p:cNvPr>
              <p:cNvGrpSpPr/>
              <p:nvPr/>
            </p:nvGrpSpPr>
            <p:grpSpPr>
              <a:xfrm>
                <a:off x="14584667" y="3304077"/>
                <a:ext cx="31752" cy="1269750"/>
                <a:chOff x="14584667" y="3304077"/>
                <a:chExt cx="31752" cy="1269750"/>
              </a:xfrm>
            </p:grpSpPr>
            <p:sp>
              <p:nvSpPr>
                <p:cNvPr id="99" name="object 1026">
                  <a:extLst>
                    <a:ext uri="{FF2B5EF4-FFF2-40B4-BE49-F238E27FC236}">
                      <a16:creationId xmlns:a16="http://schemas.microsoft.com/office/drawing/2014/main" id="{39E1DD8A-702D-88B1-8668-609BC962D6EB}"/>
                    </a:ext>
                  </a:extLst>
                </p:cNvPr>
                <p:cNvSpPr/>
                <p:nvPr/>
              </p:nvSpPr>
              <p:spPr>
                <a:xfrm>
                  <a:off x="14584667" y="4573827"/>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 name="object 1027">
                  <a:extLst>
                    <a:ext uri="{FF2B5EF4-FFF2-40B4-BE49-F238E27FC236}">
                      <a16:creationId xmlns:a16="http://schemas.microsoft.com/office/drawing/2014/main" id="{A086E200-0DB5-2522-67EA-B5F390CCF29D}"/>
                    </a:ext>
                  </a:extLst>
                </p:cNvPr>
                <p:cNvSpPr/>
                <p:nvPr/>
              </p:nvSpPr>
              <p:spPr>
                <a:xfrm>
                  <a:off x="14584669" y="3957149"/>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1" name="object 1028">
                  <a:extLst>
                    <a:ext uri="{FF2B5EF4-FFF2-40B4-BE49-F238E27FC236}">
                      <a16:creationId xmlns:a16="http://schemas.microsoft.com/office/drawing/2014/main" id="{4FB7AE03-25E7-5B26-7D1C-85802F9182E5}"/>
                    </a:ext>
                  </a:extLst>
                </p:cNvPr>
                <p:cNvSpPr/>
                <p:nvPr/>
              </p:nvSpPr>
              <p:spPr>
                <a:xfrm>
                  <a:off x="14584669" y="3802534"/>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 name="object 1029">
                  <a:extLst>
                    <a:ext uri="{FF2B5EF4-FFF2-40B4-BE49-F238E27FC236}">
                      <a16:creationId xmlns:a16="http://schemas.microsoft.com/office/drawing/2014/main" id="{C7D50924-6618-A39F-C1B0-88A1536F7CC9}"/>
                    </a:ext>
                  </a:extLst>
                </p:cNvPr>
                <p:cNvSpPr/>
                <p:nvPr/>
              </p:nvSpPr>
              <p:spPr>
                <a:xfrm>
                  <a:off x="14584669" y="4033975"/>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 name="object 1030">
                  <a:extLst>
                    <a:ext uri="{FF2B5EF4-FFF2-40B4-BE49-F238E27FC236}">
                      <a16:creationId xmlns:a16="http://schemas.microsoft.com/office/drawing/2014/main" id="{F5F80C98-65F6-A768-F89A-75082A67C1EC}"/>
                    </a:ext>
                  </a:extLst>
                </p:cNvPr>
                <p:cNvSpPr/>
                <p:nvPr/>
              </p:nvSpPr>
              <p:spPr>
                <a:xfrm>
                  <a:off x="14584669" y="4187214"/>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 name="object 1031">
                  <a:extLst>
                    <a:ext uri="{FF2B5EF4-FFF2-40B4-BE49-F238E27FC236}">
                      <a16:creationId xmlns:a16="http://schemas.microsoft.com/office/drawing/2014/main" id="{5D1CBA8D-92E7-36D6-F40A-709F34AD7D0C}"/>
                    </a:ext>
                  </a:extLst>
                </p:cNvPr>
                <p:cNvSpPr/>
                <p:nvPr/>
              </p:nvSpPr>
              <p:spPr>
                <a:xfrm>
                  <a:off x="14584669" y="4110215"/>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 name="object 1032">
                  <a:extLst>
                    <a:ext uri="{FF2B5EF4-FFF2-40B4-BE49-F238E27FC236}">
                      <a16:creationId xmlns:a16="http://schemas.microsoft.com/office/drawing/2014/main" id="{0B0A19F9-EABE-5CE4-27E4-8ECD2885061C}"/>
                    </a:ext>
                  </a:extLst>
                </p:cNvPr>
                <p:cNvSpPr/>
                <p:nvPr/>
              </p:nvSpPr>
              <p:spPr>
                <a:xfrm>
                  <a:off x="14584669" y="4264359"/>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 name="object 1033">
                  <a:extLst>
                    <a:ext uri="{FF2B5EF4-FFF2-40B4-BE49-F238E27FC236}">
                      <a16:creationId xmlns:a16="http://schemas.microsoft.com/office/drawing/2014/main" id="{7A44EB0B-D0B1-A14C-676E-70516C445E21}"/>
                    </a:ext>
                  </a:extLst>
                </p:cNvPr>
                <p:cNvSpPr/>
                <p:nvPr/>
              </p:nvSpPr>
              <p:spPr>
                <a:xfrm>
                  <a:off x="14584667" y="3304077"/>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14" name="object 1034">
                <a:extLst>
                  <a:ext uri="{FF2B5EF4-FFF2-40B4-BE49-F238E27FC236}">
                    <a16:creationId xmlns:a16="http://schemas.microsoft.com/office/drawing/2014/main" id="{F71FDE12-B754-7409-F275-2BE3A8C2B94B}"/>
                  </a:ext>
                </a:extLst>
              </p:cNvPr>
              <p:cNvSpPr txBox="1"/>
              <p:nvPr/>
            </p:nvSpPr>
            <p:spPr>
              <a:xfrm>
                <a:off x="14407630" y="3553148"/>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600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15" name="object 1035">
                <a:extLst>
                  <a:ext uri="{FF2B5EF4-FFF2-40B4-BE49-F238E27FC236}">
                    <a16:creationId xmlns:a16="http://schemas.microsoft.com/office/drawing/2014/main" id="{4ACCD657-13B9-3A97-0E7E-6E3CED405CD9}"/>
                  </a:ext>
                </a:extLst>
              </p:cNvPr>
              <p:cNvSpPr txBox="1"/>
              <p:nvPr/>
            </p:nvSpPr>
            <p:spPr>
              <a:xfrm>
                <a:off x="14407649" y="3247776"/>
                <a:ext cx="160655" cy="253874"/>
              </a:xfrm>
              <a:prstGeom prst="rect">
                <a:avLst/>
              </a:prstGeom>
            </p:spPr>
            <p:txBody>
              <a:bodyPr vert="horz" wrap="square" lIns="0" tIns="15240" rIns="0" bIns="0" rtlCol="0">
                <a:spAutoFit/>
              </a:bodyPr>
              <a:lstStyle/>
              <a:p>
                <a:pPr marL="0" marR="0" lvl="0" indent="0" algn="r"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1400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a:p>
                <a:pPr marL="0" marR="0" lvl="0" indent="0" algn="r" defTabSz="914400" rtl="0" eaLnBrk="1" fontAlgn="auto" latinLnBrk="0" hangingPunct="1">
                  <a:lnSpc>
                    <a:spcPct val="100000"/>
                  </a:lnSpc>
                  <a:spcBef>
                    <a:spcPts val="15"/>
                  </a:spcBef>
                  <a:spcAft>
                    <a:spcPts val="0"/>
                  </a:spcAft>
                  <a:buClrTx/>
                  <a:buSzTx/>
                  <a:buFontTx/>
                  <a:buNone/>
                  <a:tabLst/>
                  <a:defRPr/>
                </a:pP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1000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16" name="object 1036">
                <a:extLst>
                  <a:ext uri="{FF2B5EF4-FFF2-40B4-BE49-F238E27FC236}">
                    <a16:creationId xmlns:a16="http://schemas.microsoft.com/office/drawing/2014/main" id="{69312C43-B115-90B9-4DA1-5C0F4DCA334C}"/>
                  </a:ext>
                </a:extLst>
              </p:cNvPr>
              <p:cNvSpPr txBox="1"/>
              <p:nvPr/>
            </p:nvSpPr>
            <p:spPr>
              <a:xfrm>
                <a:off x="14306401" y="3378049"/>
                <a:ext cx="82136" cy="1011317"/>
              </a:xfrm>
              <a:prstGeom prst="rect">
                <a:avLst/>
              </a:prstGeom>
            </p:spPr>
            <p:txBody>
              <a:bodyPr vert="vert270"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1100" b="1" i="0" u="none" strike="noStrike" kern="1200" cap="none" spc="10" normalizeH="0" baseline="0" noProof="0" err="1">
                    <a:ln>
                      <a:noFill/>
                    </a:ln>
                    <a:solidFill>
                      <a:srgbClr val="231F20"/>
                    </a:solidFill>
                    <a:effectLst/>
                    <a:uLnTx/>
                    <a:uFillTx/>
                    <a:latin typeface="Trebuchet MS" panose="020B0603020202020204"/>
                    <a:ea typeface="+mn-ea"/>
                    <a:cs typeface="Arial"/>
                  </a:rPr>
                  <a:t>Reudction</a:t>
                </a:r>
                <a:r>
                  <a:rPr kumimoji="0" sz="1100" b="1" i="0" u="none" strike="noStrike" kern="1200" cap="none" spc="3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in</a:t>
                </a:r>
                <a:r>
                  <a:rPr kumimoji="0" sz="1100" b="1" i="0" u="none" strike="noStrike" kern="1200" cap="none" spc="4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10" normalizeH="0" baseline="0" noProof="0" err="1">
                    <a:ln>
                      <a:noFill/>
                    </a:ln>
                    <a:solidFill>
                      <a:srgbClr val="231F20"/>
                    </a:solidFill>
                    <a:effectLst/>
                    <a:uLnTx/>
                    <a:uFillTx/>
                    <a:latin typeface="Trebuchet MS" panose="020B0603020202020204"/>
                    <a:ea typeface="+mn-ea"/>
                    <a:cs typeface="Arial"/>
                  </a:rPr>
                  <a:t>MeanVAF</a:t>
                </a: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a:t>
                </a:r>
                <a:r>
                  <a:rPr kumimoji="0" sz="1100" b="1" i="0" u="none" strike="noStrike" kern="1200" cap="none" spc="4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50" normalizeH="0" baseline="0" noProof="0">
                    <a:ln>
                      <a:noFill/>
                    </a:ln>
                    <a:solidFill>
                      <a:srgbClr val="231F20"/>
                    </a:solidFill>
                    <a:effectLst/>
                    <a:uLnTx/>
                    <a:uFillTx/>
                    <a:latin typeface="Trebuchet MS" panose="020B0603020202020204"/>
                    <a:ea typeface="+mn-ea"/>
                    <a:cs typeface="Arial"/>
                  </a:rPr>
                  <a:t>%</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grpSp>
            <p:nvGrpSpPr>
              <p:cNvPr id="17" name="object 1037">
                <a:extLst>
                  <a:ext uri="{FF2B5EF4-FFF2-40B4-BE49-F238E27FC236}">
                    <a16:creationId xmlns:a16="http://schemas.microsoft.com/office/drawing/2014/main" id="{58B1C971-F59A-6E3F-5CBC-54B048667B78}"/>
                  </a:ext>
                </a:extLst>
              </p:cNvPr>
              <p:cNvGrpSpPr/>
              <p:nvPr/>
            </p:nvGrpSpPr>
            <p:grpSpPr>
              <a:xfrm>
                <a:off x="14584669" y="3133886"/>
                <a:ext cx="2267903" cy="1489617"/>
                <a:chOff x="14584669" y="3133886"/>
                <a:chExt cx="2267903" cy="1489617"/>
              </a:xfrm>
            </p:grpSpPr>
            <p:sp>
              <p:nvSpPr>
                <p:cNvPr id="84" name="object 1038">
                  <a:extLst>
                    <a:ext uri="{FF2B5EF4-FFF2-40B4-BE49-F238E27FC236}">
                      <a16:creationId xmlns:a16="http://schemas.microsoft.com/office/drawing/2014/main" id="{C2C3B29D-492A-6CF3-FCE7-BF121557D26A}"/>
                    </a:ext>
                  </a:extLst>
                </p:cNvPr>
                <p:cNvSpPr/>
                <p:nvPr/>
              </p:nvSpPr>
              <p:spPr>
                <a:xfrm>
                  <a:off x="14615429" y="4380549"/>
                  <a:ext cx="5715" cy="0"/>
                </a:xfrm>
                <a:custGeom>
                  <a:avLst/>
                  <a:gdLst/>
                  <a:ahLst/>
                  <a:cxnLst/>
                  <a:rect l="l" t="t" r="r" b="b"/>
                  <a:pathLst>
                    <a:path w="5715">
                      <a:moveTo>
                        <a:pt x="0" y="0"/>
                      </a:moveTo>
                      <a:lnTo>
                        <a:pt x="554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 name="object 1039">
                  <a:extLst>
                    <a:ext uri="{FF2B5EF4-FFF2-40B4-BE49-F238E27FC236}">
                      <a16:creationId xmlns:a16="http://schemas.microsoft.com/office/drawing/2014/main" id="{330C5D3B-9A58-BF10-A06A-3F6840E029D4}"/>
                    </a:ext>
                  </a:extLst>
                </p:cNvPr>
                <p:cNvSpPr/>
                <p:nvPr/>
              </p:nvSpPr>
              <p:spPr>
                <a:xfrm>
                  <a:off x="14632059" y="4380549"/>
                  <a:ext cx="2168525" cy="0"/>
                </a:xfrm>
                <a:custGeom>
                  <a:avLst/>
                  <a:gdLst/>
                  <a:ahLst/>
                  <a:cxnLst/>
                  <a:rect l="l" t="t" r="r" b="b"/>
                  <a:pathLst>
                    <a:path w="2168525">
                      <a:moveTo>
                        <a:pt x="0" y="0"/>
                      </a:moveTo>
                      <a:lnTo>
                        <a:pt x="2168126" y="0"/>
                      </a:lnTo>
                    </a:path>
                  </a:pathLst>
                </a:custGeom>
                <a:ln w="3175">
                  <a:solidFill>
                    <a:srgbClr val="231F20"/>
                  </a:solidFill>
                  <a:prstDash val="lg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 name="object 1040">
                  <a:extLst>
                    <a:ext uri="{FF2B5EF4-FFF2-40B4-BE49-F238E27FC236}">
                      <a16:creationId xmlns:a16="http://schemas.microsoft.com/office/drawing/2014/main" id="{B7D6B697-7DEC-A635-0069-037F126D6072}"/>
                    </a:ext>
                  </a:extLst>
                </p:cNvPr>
                <p:cNvSpPr/>
                <p:nvPr/>
              </p:nvSpPr>
              <p:spPr>
                <a:xfrm>
                  <a:off x="16805733" y="4380549"/>
                  <a:ext cx="5715" cy="0"/>
                </a:xfrm>
                <a:custGeom>
                  <a:avLst/>
                  <a:gdLst/>
                  <a:ahLst/>
                  <a:cxnLst/>
                  <a:rect l="l" t="t" r="r" b="b"/>
                  <a:pathLst>
                    <a:path w="5715">
                      <a:moveTo>
                        <a:pt x="0" y="0"/>
                      </a:moveTo>
                      <a:lnTo>
                        <a:pt x="554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 name="object 1041">
                  <a:extLst>
                    <a:ext uri="{FF2B5EF4-FFF2-40B4-BE49-F238E27FC236}">
                      <a16:creationId xmlns:a16="http://schemas.microsoft.com/office/drawing/2014/main" id="{4A575972-2DC3-B7DF-0D4A-D892DCC96018}"/>
                    </a:ext>
                  </a:extLst>
                </p:cNvPr>
                <p:cNvSpPr/>
                <p:nvPr/>
              </p:nvSpPr>
              <p:spPr>
                <a:xfrm>
                  <a:off x="14584669" y="3455142"/>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 name="object 1042">
                  <a:extLst>
                    <a:ext uri="{FF2B5EF4-FFF2-40B4-BE49-F238E27FC236}">
                      <a16:creationId xmlns:a16="http://schemas.microsoft.com/office/drawing/2014/main" id="{113FA887-EBDB-D01E-C598-F36C06408200}"/>
                    </a:ext>
                  </a:extLst>
                </p:cNvPr>
                <p:cNvSpPr/>
                <p:nvPr/>
              </p:nvSpPr>
              <p:spPr>
                <a:xfrm>
                  <a:off x="14584669" y="3608115"/>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 name="object 1043">
                  <a:extLst>
                    <a:ext uri="{FF2B5EF4-FFF2-40B4-BE49-F238E27FC236}">
                      <a16:creationId xmlns:a16="http://schemas.microsoft.com/office/drawing/2014/main" id="{2DE88ACA-7E59-2C2C-68C0-4AB6DC86FDB4}"/>
                    </a:ext>
                  </a:extLst>
                </p:cNvPr>
                <p:cNvSpPr/>
                <p:nvPr/>
              </p:nvSpPr>
              <p:spPr>
                <a:xfrm>
                  <a:off x="14584669" y="3762595"/>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 name="object 1044">
                  <a:extLst>
                    <a:ext uri="{FF2B5EF4-FFF2-40B4-BE49-F238E27FC236}">
                      <a16:creationId xmlns:a16="http://schemas.microsoft.com/office/drawing/2014/main" id="{D91C6CC5-C7EF-E8EC-0D3A-23BAFDD0842A}"/>
                    </a:ext>
                  </a:extLst>
                </p:cNvPr>
                <p:cNvSpPr/>
                <p:nvPr/>
              </p:nvSpPr>
              <p:spPr>
                <a:xfrm>
                  <a:off x="14584669" y="3879397"/>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 name="object 1045">
                  <a:extLst>
                    <a:ext uri="{FF2B5EF4-FFF2-40B4-BE49-F238E27FC236}">
                      <a16:creationId xmlns:a16="http://schemas.microsoft.com/office/drawing/2014/main" id="{C1488DBC-D091-BAE2-C89E-45986D2B6CA9}"/>
                    </a:ext>
                  </a:extLst>
                </p:cNvPr>
                <p:cNvSpPr/>
                <p:nvPr/>
              </p:nvSpPr>
              <p:spPr>
                <a:xfrm>
                  <a:off x="14584669" y="4341222"/>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 name="object 1046">
                  <a:extLst>
                    <a:ext uri="{FF2B5EF4-FFF2-40B4-BE49-F238E27FC236}">
                      <a16:creationId xmlns:a16="http://schemas.microsoft.com/office/drawing/2014/main" id="{A9ED6760-F430-0150-E785-C3E88655BCB7}"/>
                    </a:ext>
                  </a:extLst>
                </p:cNvPr>
                <p:cNvSpPr/>
                <p:nvPr/>
              </p:nvSpPr>
              <p:spPr>
                <a:xfrm>
                  <a:off x="14584669" y="4418085"/>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 name="object 1047">
                  <a:extLst>
                    <a:ext uri="{FF2B5EF4-FFF2-40B4-BE49-F238E27FC236}">
                      <a16:creationId xmlns:a16="http://schemas.microsoft.com/office/drawing/2014/main" id="{CCF787A0-24EA-50AA-A406-673CACB0568B}"/>
                    </a:ext>
                  </a:extLst>
                </p:cNvPr>
                <p:cNvSpPr/>
                <p:nvPr/>
              </p:nvSpPr>
              <p:spPr>
                <a:xfrm>
                  <a:off x="14584669" y="4494949"/>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 name="object 1048">
                  <a:extLst>
                    <a:ext uri="{FF2B5EF4-FFF2-40B4-BE49-F238E27FC236}">
                      <a16:creationId xmlns:a16="http://schemas.microsoft.com/office/drawing/2014/main" id="{E1A72193-B180-F2EF-9E22-25141328CB63}"/>
                    </a:ext>
                  </a:extLst>
                </p:cNvPr>
                <p:cNvSpPr/>
                <p:nvPr/>
              </p:nvSpPr>
              <p:spPr>
                <a:xfrm>
                  <a:off x="16831617" y="4397174"/>
                  <a:ext cx="20955" cy="194945"/>
                </a:xfrm>
                <a:custGeom>
                  <a:avLst/>
                  <a:gdLst/>
                  <a:ahLst/>
                  <a:cxnLst/>
                  <a:rect l="l" t="t" r="r" b="b"/>
                  <a:pathLst>
                    <a:path w="20955" h="194945">
                      <a:moveTo>
                        <a:pt x="0" y="0"/>
                      </a:moveTo>
                      <a:lnTo>
                        <a:pt x="20411" y="0"/>
                      </a:lnTo>
                      <a:lnTo>
                        <a:pt x="20411" y="194542"/>
                      </a:lnTo>
                      <a:lnTo>
                        <a:pt x="0" y="19454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 name="object 1049">
                  <a:extLst>
                    <a:ext uri="{FF2B5EF4-FFF2-40B4-BE49-F238E27FC236}">
                      <a16:creationId xmlns:a16="http://schemas.microsoft.com/office/drawing/2014/main" id="{6C3E5F1F-63F3-CDC3-3BC2-AED53BE7B6DC}"/>
                    </a:ext>
                  </a:extLst>
                </p:cNvPr>
                <p:cNvSpPr/>
                <p:nvPr/>
              </p:nvSpPr>
              <p:spPr>
                <a:xfrm>
                  <a:off x="16831617" y="3133886"/>
                  <a:ext cx="20955" cy="1228090"/>
                </a:xfrm>
                <a:custGeom>
                  <a:avLst/>
                  <a:gdLst/>
                  <a:ahLst/>
                  <a:cxnLst/>
                  <a:rect l="l" t="t" r="r" b="b"/>
                  <a:pathLst>
                    <a:path w="20955" h="1228089">
                      <a:moveTo>
                        <a:pt x="0" y="0"/>
                      </a:moveTo>
                      <a:lnTo>
                        <a:pt x="20411" y="0"/>
                      </a:lnTo>
                      <a:lnTo>
                        <a:pt x="20411" y="1227743"/>
                      </a:lnTo>
                      <a:lnTo>
                        <a:pt x="0" y="122774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 name="object 1050">
                  <a:extLst>
                    <a:ext uri="{FF2B5EF4-FFF2-40B4-BE49-F238E27FC236}">
                      <a16:creationId xmlns:a16="http://schemas.microsoft.com/office/drawing/2014/main" id="{D533BC7C-4C1D-9615-FF55-54BF3D8AF55C}"/>
                    </a:ext>
                  </a:extLst>
                </p:cNvPr>
                <p:cNvSpPr/>
                <p:nvPr/>
              </p:nvSpPr>
              <p:spPr>
                <a:xfrm>
                  <a:off x="15955669" y="4591752"/>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 name="object 1051">
                  <a:extLst>
                    <a:ext uri="{FF2B5EF4-FFF2-40B4-BE49-F238E27FC236}">
                      <a16:creationId xmlns:a16="http://schemas.microsoft.com/office/drawing/2014/main" id="{E6B518FB-82D2-2410-4A10-895A6A760A87}"/>
                    </a:ext>
                  </a:extLst>
                </p:cNvPr>
                <p:cNvSpPr/>
                <p:nvPr/>
              </p:nvSpPr>
              <p:spPr>
                <a:xfrm>
                  <a:off x="16296071" y="4591753"/>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 name="object 1052">
                  <a:extLst>
                    <a:ext uri="{FF2B5EF4-FFF2-40B4-BE49-F238E27FC236}">
                      <a16:creationId xmlns:a16="http://schemas.microsoft.com/office/drawing/2014/main" id="{66E337E6-C409-93E5-54FA-B4057BC6B6C4}"/>
                    </a:ext>
                  </a:extLst>
                </p:cNvPr>
                <p:cNvSpPr/>
                <p:nvPr/>
              </p:nvSpPr>
              <p:spPr>
                <a:xfrm>
                  <a:off x="16636472" y="4591753"/>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18" name="object 1053">
                <a:extLst>
                  <a:ext uri="{FF2B5EF4-FFF2-40B4-BE49-F238E27FC236}">
                    <a16:creationId xmlns:a16="http://schemas.microsoft.com/office/drawing/2014/main" id="{18691895-B72C-035A-5727-3F162B3B34EE}"/>
                  </a:ext>
                </a:extLst>
              </p:cNvPr>
              <p:cNvSpPr txBox="1"/>
              <p:nvPr/>
            </p:nvSpPr>
            <p:spPr>
              <a:xfrm>
                <a:off x="16543125" y="4606739"/>
                <a:ext cx="199390" cy="172111"/>
              </a:xfrm>
              <a:prstGeom prst="rect">
                <a:avLst/>
              </a:prstGeom>
            </p:spPr>
            <p:txBody>
              <a:bodyPr vert="horz" wrap="square" lIns="0" tIns="15240" rIns="0" bIns="0" rtlCol="0">
                <a:spAutoFit/>
              </a:bodyPr>
              <a:lstStyle>
                <a:defPPr>
                  <a:defRPr lang="en-US"/>
                </a:defPPr>
                <a:lvl1pPr marL="46990" marR="5080" indent="-47625" algn="ctr">
                  <a:lnSpc>
                    <a:spcPct val="100000"/>
                  </a:lnSpc>
                  <a:tabLst>
                    <a:tab pos="342900" algn="l"/>
                    <a:tab pos="389890" algn="l"/>
                    <a:tab pos="680720" algn="l"/>
                    <a:tab pos="727710" algn="l"/>
                    <a:tab pos="1122680" algn="l"/>
                    <a:tab pos="1169670" algn="l"/>
                  </a:tabLst>
                  <a:defRPr sz="1100">
                    <a:solidFill>
                      <a:srgbClr val="231F20"/>
                    </a:solidFill>
                    <a:latin typeface="Arial"/>
                    <a:cs typeface="Arial"/>
                  </a:defRPr>
                </a:lvl1pPr>
              </a:lstStyle>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n = 34 PD</a:t>
                </a:r>
              </a:p>
            </p:txBody>
          </p:sp>
          <p:grpSp>
            <p:nvGrpSpPr>
              <p:cNvPr id="19" name="object 1054">
                <a:extLst>
                  <a:ext uri="{FF2B5EF4-FFF2-40B4-BE49-F238E27FC236}">
                    <a16:creationId xmlns:a16="http://schemas.microsoft.com/office/drawing/2014/main" id="{609608D4-03E9-0177-18A2-83786F086908}"/>
                  </a:ext>
                </a:extLst>
              </p:cNvPr>
              <p:cNvGrpSpPr/>
              <p:nvPr/>
            </p:nvGrpSpPr>
            <p:grpSpPr>
              <a:xfrm>
                <a:off x="14833401" y="4591753"/>
                <a:ext cx="680802" cy="31751"/>
                <a:chOff x="14833401" y="4591753"/>
                <a:chExt cx="680802" cy="31751"/>
              </a:xfrm>
            </p:grpSpPr>
            <p:sp>
              <p:nvSpPr>
                <p:cNvPr id="81" name="object 1055">
                  <a:extLst>
                    <a:ext uri="{FF2B5EF4-FFF2-40B4-BE49-F238E27FC236}">
                      <a16:creationId xmlns:a16="http://schemas.microsoft.com/office/drawing/2014/main" id="{CDAC277E-CA30-E3C1-A82D-C30587E23961}"/>
                    </a:ext>
                  </a:extLst>
                </p:cNvPr>
                <p:cNvSpPr/>
                <p:nvPr/>
              </p:nvSpPr>
              <p:spPr>
                <a:xfrm>
                  <a:off x="14833401" y="4591753"/>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2" name="object 1056">
                  <a:extLst>
                    <a:ext uri="{FF2B5EF4-FFF2-40B4-BE49-F238E27FC236}">
                      <a16:creationId xmlns:a16="http://schemas.microsoft.com/office/drawing/2014/main" id="{D4BE9BBE-A616-EF1A-1951-D57BAC7838E2}"/>
                    </a:ext>
                  </a:extLst>
                </p:cNvPr>
                <p:cNvSpPr/>
                <p:nvPr/>
              </p:nvSpPr>
              <p:spPr>
                <a:xfrm>
                  <a:off x="15514203" y="4591754"/>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3" name="object 1057">
                  <a:extLst>
                    <a:ext uri="{FF2B5EF4-FFF2-40B4-BE49-F238E27FC236}">
                      <a16:creationId xmlns:a16="http://schemas.microsoft.com/office/drawing/2014/main" id="{50E2F222-E8FE-3F33-2BDE-CD10AC41A2B5}"/>
                    </a:ext>
                  </a:extLst>
                </p:cNvPr>
                <p:cNvSpPr/>
                <p:nvPr/>
              </p:nvSpPr>
              <p:spPr>
                <a:xfrm>
                  <a:off x="15173802" y="4591754"/>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20" name="object 1058">
                <a:extLst>
                  <a:ext uri="{FF2B5EF4-FFF2-40B4-BE49-F238E27FC236}">
                    <a16:creationId xmlns:a16="http://schemas.microsoft.com/office/drawing/2014/main" id="{50BEAF3C-0CF0-FE14-AC67-EEF22D47DB58}"/>
                  </a:ext>
                </a:extLst>
              </p:cNvPr>
              <p:cNvSpPr txBox="1"/>
              <p:nvPr/>
            </p:nvSpPr>
            <p:spPr>
              <a:xfrm>
                <a:off x="16063326" y="4606739"/>
                <a:ext cx="478155" cy="178334"/>
              </a:xfrm>
              <a:prstGeom prst="rect">
                <a:avLst/>
              </a:prstGeom>
            </p:spPr>
            <p:txBody>
              <a:bodyPr vert="horz" wrap="square" lIns="0" tIns="15240" rIns="0" bIns="0" rtlCol="0">
                <a:spAutoFit/>
              </a:bodyPr>
              <a:lstStyle>
                <a:defPPr>
                  <a:defRPr lang="en-US"/>
                </a:defPPr>
                <a:lvl1pPr marL="46990" marR="5080" indent="-47625" algn="ctr">
                  <a:lnSpc>
                    <a:spcPct val="100000"/>
                  </a:lnSpc>
                  <a:tabLst>
                    <a:tab pos="342900" algn="l"/>
                    <a:tab pos="389890" algn="l"/>
                    <a:tab pos="680720" algn="l"/>
                    <a:tab pos="727710" algn="l"/>
                    <a:tab pos="1122680" algn="l"/>
                    <a:tab pos="1169670" algn="l"/>
                  </a:tabLst>
                  <a:defRPr sz="1100">
                    <a:solidFill>
                      <a:srgbClr val="231F20"/>
                    </a:solidFill>
                    <a:latin typeface="Arial"/>
                    <a:cs typeface="Arial"/>
                  </a:defRPr>
                </a:lvl1pPr>
              </a:lstStyle>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n = 44 </a:t>
                </a:r>
                <a:endParaRPr kumimoji="0" lang="en-US" sz="1100" b="0" i="0" u="none" strike="noStrike" kern="1200" cap="none" spc="0" normalizeH="0" baseline="0" noProof="0">
                  <a:ln>
                    <a:noFill/>
                  </a:ln>
                  <a:solidFill>
                    <a:srgbClr val="231F20"/>
                  </a:solidFill>
                  <a:effectLst/>
                  <a:uLnTx/>
                  <a:uFillTx/>
                  <a:latin typeface="Trebuchet MS" panose="020B0603020202020204"/>
                  <a:ea typeface="+mn-ea"/>
                  <a:cs typeface="Arial"/>
                </a:endParaRPr>
              </a:p>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SD</a:t>
                </a:r>
              </a:p>
            </p:txBody>
          </p:sp>
          <p:sp>
            <p:nvSpPr>
              <p:cNvPr id="21" name="object 1059">
                <a:extLst>
                  <a:ext uri="{FF2B5EF4-FFF2-40B4-BE49-F238E27FC236}">
                    <a16:creationId xmlns:a16="http://schemas.microsoft.com/office/drawing/2014/main" id="{1430B609-4E05-257C-41DA-A575797657A8}"/>
                  </a:ext>
                </a:extLst>
              </p:cNvPr>
              <p:cNvSpPr txBox="1"/>
              <p:nvPr/>
            </p:nvSpPr>
            <p:spPr>
              <a:xfrm>
                <a:off x="14709256" y="4609672"/>
                <a:ext cx="242834" cy="177960"/>
              </a:xfrm>
              <a:prstGeom prst="rect">
                <a:avLst/>
              </a:prstGeom>
            </p:spPr>
            <p:txBody>
              <a:bodyPr vert="horz" wrap="square" lIns="0" tIns="15240" rIns="0" bIns="0" rtlCol="0">
                <a:spAutoFit/>
              </a:bodyPr>
              <a:lstStyle/>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n</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21</a:t>
                </a:r>
                <a:endPar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endParaRPr>
              </a:p>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PR</a:t>
                </a:r>
                <a:endParaRPr kumimoji="0" lang="en-US" sz="1100" b="0" i="0" u="none" strike="noStrike" kern="1200" cap="none" spc="500" normalizeH="0" baseline="0" noProof="0">
                  <a:ln>
                    <a:noFill/>
                  </a:ln>
                  <a:solidFill>
                    <a:srgbClr val="231F20"/>
                  </a:solidFill>
                  <a:effectLst/>
                  <a:uLnTx/>
                  <a:uFillTx/>
                  <a:latin typeface="Trebuchet MS" panose="020B0603020202020204"/>
                  <a:ea typeface="+mn-ea"/>
                  <a:cs typeface="Arial"/>
                </a:endParaRPr>
              </a:p>
            </p:txBody>
          </p:sp>
          <p:grpSp>
            <p:nvGrpSpPr>
              <p:cNvPr id="22" name="object 1060">
                <a:extLst>
                  <a:ext uri="{FF2B5EF4-FFF2-40B4-BE49-F238E27FC236}">
                    <a16:creationId xmlns:a16="http://schemas.microsoft.com/office/drawing/2014/main" id="{E1A9B136-7E60-9123-7D8E-746E772249EA}"/>
                  </a:ext>
                </a:extLst>
              </p:cNvPr>
              <p:cNvGrpSpPr/>
              <p:nvPr/>
            </p:nvGrpSpPr>
            <p:grpSpPr>
              <a:xfrm>
                <a:off x="15952127" y="3133885"/>
                <a:ext cx="685800" cy="173447"/>
                <a:chOff x="15952127" y="3133885"/>
                <a:chExt cx="685800" cy="173447"/>
              </a:xfrm>
            </p:grpSpPr>
            <p:sp>
              <p:nvSpPr>
                <p:cNvPr id="78" name="object 1061">
                  <a:extLst>
                    <a:ext uri="{FF2B5EF4-FFF2-40B4-BE49-F238E27FC236}">
                      <a16:creationId xmlns:a16="http://schemas.microsoft.com/office/drawing/2014/main" id="{A7435576-41E7-B5D7-EA4F-203FF9C90E4A}"/>
                    </a:ext>
                  </a:extLst>
                </p:cNvPr>
                <p:cNvSpPr/>
                <p:nvPr/>
              </p:nvSpPr>
              <p:spPr>
                <a:xfrm>
                  <a:off x="15952127" y="3133885"/>
                  <a:ext cx="685800" cy="20955"/>
                </a:xfrm>
                <a:custGeom>
                  <a:avLst/>
                  <a:gdLst/>
                  <a:ahLst/>
                  <a:cxnLst/>
                  <a:rect l="l" t="t" r="r" b="b"/>
                  <a:pathLst>
                    <a:path w="685800" h="20955">
                      <a:moveTo>
                        <a:pt x="0" y="20411"/>
                      </a:moveTo>
                      <a:lnTo>
                        <a:pt x="0" y="0"/>
                      </a:lnTo>
                      <a:lnTo>
                        <a:pt x="685599" y="0"/>
                      </a:lnTo>
                      <a:lnTo>
                        <a:pt x="685599" y="204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9" name="object 1062">
                  <a:extLst>
                    <a:ext uri="{FF2B5EF4-FFF2-40B4-BE49-F238E27FC236}">
                      <a16:creationId xmlns:a16="http://schemas.microsoft.com/office/drawing/2014/main" id="{AB34E581-1C03-98C1-E9BC-A7B15AF3C19E}"/>
                    </a:ext>
                  </a:extLst>
                </p:cNvPr>
                <p:cNvSpPr/>
                <p:nvPr/>
              </p:nvSpPr>
              <p:spPr>
                <a:xfrm>
                  <a:off x="16293706" y="3237167"/>
                  <a:ext cx="344170" cy="20955"/>
                </a:xfrm>
                <a:custGeom>
                  <a:avLst/>
                  <a:gdLst/>
                  <a:ahLst/>
                  <a:cxnLst/>
                  <a:rect l="l" t="t" r="r" b="b"/>
                  <a:pathLst>
                    <a:path w="344169" h="20954">
                      <a:moveTo>
                        <a:pt x="0" y="20411"/>
                      </a:moveTo>
                      <a:lnTo>
                        <a:pt x="0" y="0"/>
                      </a:lnTo>
                      <a:lnTo>
                        <a:pt x="344018" y="0"/>
                      </a:lnTo>
                      <a:lnTo>
                        <a:pt x="344018" y="204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0" name="object 1063">
                  <a:extLst>
                    <a:ext uri="{FF2B5EF4-FFF2-40B4-BE49-F238E27FC236}">
                      <a16:creationId xmlns:a16="http://schemas.microsoft.com/office/drawing/2014/main" id="{2AD9C781-CA97-D4F2-BFFB-0D21FA35AD07}"/>
                    </a:ext>
                  </a:extLst>
                </p:cNvPr>
                <p:cNvSpPr/>
                <p:nvPr/>
              </p:nvSpPr>
              <p:spPr>
                <a:xfrm>
                  <a:off x="15952127" y="3286377"/>
                  <a:ext cx="341630" cy="20955"/>
                </a:xfrm>
                <a:custGeom>
                  <a:avLst/>
                  <a:gdLst/>
                  <a:ahLst/>
                  <a:cxnLst/>
                  <a:rect l="l" t="t" r="r" b="b"/>
                  <a:pathLst>
                    <a:path w="341630" h="20954">
                      <a:moveTo>
                        <a:pt x="0" y="20411"/>
                      </a:moveTo>
                      <a:lnTo>
                        <a:pt x="0" y="0"/>
                      </a:lnTo>
                      <a:lnTo>
                        <a:pt x="341580" y="0"/>
                      </a:lnTo>
                      <a:lnTo>
                        <a:pt x="341580" y="204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23" name="object 1064">
                <a:extLst>
                  <a:ext uri="{FF2B5EF4-FFF2-40B4-BE49-F238E27FC236}">
                    <a16:creationId xmlns:a16="http://schemas.microsoft.com/office/drawing/2014/main" id="{984D871F-07E4-484F-2837-AD7CE791D1F6}"/>
                  </a:ext>
                </a:extLst>
              </p:cNvPr>
              <p:cNvSpPr txBox="1"/>
              <p:nvPr/>
            </p:nvSpPr>
            <p:spPr>
              <a:xfrm>
                <a:off x="15066721" y="3035743"/>
                <a:ext cx="239720" cy="89602"/>
              </a:xfrm>
              <a:prstGeom prst="rect">
                <a:avLst/>
              </a:prstGeom>
            </p:spPr>
            <p:txBody>
              <a:bodyPr vert="horz" wrap="square" lIns="0" tIns="15240" rIns="0" bIns="0" rtlCol="0">
                <a:spAutoFit/>
              </a:bodyPr>
              <a:lstStyle/>
              <a:p>
                <a:pPr marL="0" marR="0" lvl="0" indent="0" algn="ctr" defTabSz="914400" rtl="0" eaLnBrk="1" fontAlgn="auto" latinLnBrk="0" hangingPunct="1">
                  <a:lnSpc>
                    <a:spcPct val="100000"/>
                  </a:lnSpc>
                  <a:spcBef>
                    <a:spcPts val="120"/>
                  </a:spcBef>
                  <a:spcAft>
                    <a:spcPts val="0"/>
                  </a:spcAft>
                  <a:buClrTx/>
                  <a:buSzTx/>
                  <a:buFontTx/>
                  <a:buNone/>
                  <a:tabLst>
                    <a:tab pos="1071245" algn="l"/>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0.02</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grpSp>
            <p:nvGrpSpPr>
              <p:cNvPr id="24" name="object 1066">
                <a:extLst>
                  <a:ext uri="{FF2B5EF4-FFF2-40B4-BE49-F238E27FC236}">
                    <a16:creationId xmlns:a16="http://schemas.microsoft.com/office/drawing/2014/main" id="{2B8887BA-E011-F1FE-44E9-96BE97E4691D}"/>
                  </a:ext>
                </a:extLst>
              </p:cNvPr>
              <p:cNvGrpSpPr/>
              <p:nvPr/>
            </p:nvGrpSpPr>
            <p:grpSpPr>
              <a:xfrm>
                <a:off x="14824912" y="3133885"/>
                <a:ext cx="3617167" cy="1489617"/>
                <a:chOff x="14824912" y="3133885"/>
                <a:chExt cx="3617167" cy="1489617"/>
              </a:xfrm>
            </p:grpSpPr>
            <p:sp>
              <p:nvSpPr>
                <p:cNvPr id="74" name="object 1067">
                  <a:extLst>
                    <a:ext uri="{FF2B5EF4-FFF2-40B4-BE49-F238E27FC236}">
                      <a16:creationId xmlns:a16="http://schemas.microsoft.com/office/drawing/2014/main" id="{4AAE95EE-390F-5309-9AD6-6A039BE6551C}"/>
                    </a:ext>
                  </a:extLst>
                </p:cNvPr>
                <p:cNvSpPr/>
                <p:nvPr/>
              </p:nvSpPr>
              <p:spPr>
                <a:xfrm>
                  <a:off x="14824912" y="3133885"/>
                  <a:ext cx="685800" cy="20955"/>
                </a:xfrm>
                <a:custGeom>
                  <a:avLst/>
                  <a:gdLst/>
                  <a:ahLst/>
                  <a:cxnLst/>
                  <a:rect l="l" t="t" r="r" b="b"/>
                  <a:pathLst>
                    <a:path w="685800" h="20955">
                      <a:moveTo>
                        <a:pt x="0" y="20411"/>
                      </a:moveTo>
                      <a:lnTo>
                        <a:pt x="0" y="0"/>
                      </a:lnTo>
                      <a:lnTo>
                        <a:pt x="685599" y="0"/>
                      </a:lnTo>
                      <a:lnTo>
                        <a:pt x="685599" y="204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5" name="object 1068">
                  <a:extLst>
                    <a:ext uri="{FF2B5EF4-FFF2-40B4-BE49-F238E27FC236}">
                      <a16:creationId xmlns:a16="http://schemas.microsoft.com/office/drawing/2014/main" id="{CBC36C9A-70C3-2FC2-4D02-BACA7BF6A7A4}"/>
                    </a:ext>
                  </a:extLst>
                </p:cNvPr>
                <p:cNvSpPr/>
                <p:nvPr/>
              </p:nvSpPr>
              <p:spPr>
                <a:xfrm>
                  <a:off x="15166491" y="3237167"/>
                  <a:ext cx="344170" cy="20955"/>
                </a:xfrm>
                <a:custGeom>
                  <a:avLst/>
                  <a:gdLst/>
                  <a:ahLst/>
                  <a:cxnLst/>
                  <a:rect l="l" t="t" r="r" b="b"/>
                  <a:pathLst>
                    <a:path w="344169" h="20954">
                      <a:moveTo>
                        <a:pt x="0" y="20411"/>
                      </a:moveTo>
                      <a:lnTo>
                        <a:pt x="0" y="0"/>
                      </a:lnTo>
                      <a:lnTo>
                        <a:pt x="344018" y="0"/>
                      </a:lnTo>
                      <a:lnTo>
                        <a:pt x="344018" y="204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6" name="object 1069">
                  <a:extLst>
                    <a:ext uri="{FF2B5EF4-FFF2-40B4-BE49-F238E27FC236}">
                      <a16:creationId xmlns:a16="http://schemas.microsoft.com/office/drawing/2014/main" id="{57DC6836-52CA-589F-B9E4-205FDBCC9812}"/>
                    </a:ext>
                  </a:extLst>
                </p:cNvPr>
                <p:cNvSpPr/>
                <p:nvPr/>
              </p:nvSpPr>
              <p:spPr>
                <a:xfrm>
                  <a:off x="14824912" y="3286377"/>
                  <a:ext cx="341630" cy="20955"/>
                </a:xfrm>
                <a:custGeom>
                  <a:avLst/>
                  <a:gdLst/>
                  <a:ahLst/>
                  <a:cxnLst/>
                  <a:rect l="l" t="t" r="r" b="b"/>
                  <a:pathLst>
                    <a:path w="341630" h="20954">
                      <a:moveTo>
                        <a:pt x="0" y="20411"/>
                      </a:moveTo>
                      <a:lnTo>
                        <a:pt x="0" y="0"/>
                      </a:lnTo>
                      <a:lnTo>
                        <a:pt x="341580" y="0"/>
                      </a:lnTo>
                      <a:lnTo>
                        <a:pt x="341580" y="204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7" name="object 1070">
                  <a:extLst>
                    <a:ext uri="{FF2B5EF4-FFF2-40B4-BE49-F238E27FC236}">
                      <a16:creationId xmlns:a16="http://schemas.microsoft.com/office/drawing/2014/main" id="{7119C819-83A5-418D-A02E-3715CC022F0B}"/>
                    </a:ext>
                  </a:extLst>
                </p:cNvPr>
                <p:cNvSpPr/>
                <p:nvPr/>
              </p:nvSpPr>
              <p:spPr>
                <a:xfrm>
                  <a:off x="18442079" y="4591752"/>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25" name="object 1071">
                <a:extLst>
                  <a:ext uri="{FF2B5EF4-FFF2-40B4-BE49-F238E27FC236}">
                    <a16:creationId xmlns:a16="http://schemas.microsoft.com/office/drawing/2014/main" id="{B8896FD8-4C1E-53C5-3616-C4846D643676}"/>
                  </a:ext>
                </a:extLst>
              </p:cNvPr>
              <p:cNvSpPr txBox="1"/>
              <p:nvPr/>
            </p:nvSpPr>
            <p:spPr>
              <a:xfrm>
                <a:off x="19536610" y="4234294"/>
                <a:ext cx="105410" cy="258665"/>
              </a:xfrm>
              <a:prstGeom prst="rect">
                <a:avLst/>
              </a:prstGeom>
            </p:spPr>
            <p:txBody>
              <a:bodyPr vert="horz" wrap="square" lIns="0" tIns="12065" rIns="0" bIns="0" rtlCol="0">
                <a:spAutoFit/>
              </a:bodyPr>
              <a:lstStyle/>
              <a:p>
                <a:pPr marL="0" marR="5080" lvl="0" indent="0" algn="just" defTabSz="914400" rtl="0" eaLnBrk="1" fontAlgn="auto" latinLnBrk="0" hangingPunct="1">
                  <a:lnSpc>
                    <a:spcPct val="104700"/>
                  </a:lnSpc>
                  <a:spcBef>
                    <a:spcPts val="95"/>
                  </a:spcBef>
                  <a:spcAft>
                    <a:spcPts val="0"/>
                  </a:spcAft>
                  <a:buClrTx/>
                  <a:buSzTx/>
                  <a:buFontTx/>
                  <a:buNone/>
                  <a:tabLst/>
                  <a:defRPr/>
                </a:pP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PR</a:t>
                </a:r>
                <a:r>
                  <a:rPr kumimoji="0" sz="1100" b="0" i="0" u="none" strike="noStrike" kern="1200" cap="none" spc="50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SD</a:t>
                </a:r>
                <a:r>
                  <a:rPr kumimoji="0" sz="1100" b="0" i="0" u="none" strike="noStrike" kern="1200" cap="none" spc="50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PD</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grpSp>
            <p:nvGrpSpPr>
              <p:cNvPr id="26" name="object 1072">
                <a:extLst>
                  <a:ext uri="{FF2B5EF4-FFF2-40B4-BE49-F238E27FC236}">
                    <a16:creationId xmlns:a16="http://schemas.microsoft.com/office/drawing/2014/main" id="{61EACF7C-77F3-E370-C165-87F4D015E2D3}"/>
                  </a:ext>
                </a:extLst>
              </p:cNvPr>
              <p:cNvGrpSpPr/>
              <p:nvPr/>
            </p:nvGrpSpPr>
            <p:grpSpPr>
              <a:xfrm>
                <a:off x="18086782" y="4591753"/>
                <a:ext cx="805720" cy="31751"/>
                <a:chOff x="18086782" y="4591753"/>
                <a:chExt cx="805720" cy="31751"/>
              </a:xfrm>
            </p:grpSpPr>
            <p:sp>
              <p:nvSpPr>
                <p:cNvPr id="72" name="object 1073">
                  <a:extLst>
                    <a:ext uri="{FF2B5EF4-FFF2-40B4-BE49-F238E27FC236}">
                      <a16:creationId xmlns:a16="http://schemas.microsoft.com/office/drawing/2014/main" id="{90EFAEB1-9726-233D-567A-1B97EECC47ED}"/>
                    </a:ext>
                  </a:extLst>
                </p:cNvPr>
                <p:cNvSpPr/>
                <p:nvPr/>
              </p:nvSpPr>
              <p:spPr>
                <a:xfrm>
                  <a:off x="18892502" y="4591753"/>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3" name="object 1074">
                  <a:extLst>
                    <a:ext uri="{FF2B5EF4-FFF2-40B4-BE49-F238E27FC236}">
                      <a16:creationId xmlns:a16="http://schemas.microsoft.com/office/drawing/2014/main" id="{85D47C01-F867-7169-C7C7-6D58A980DEA0}"/>
                    </a:ext>
                  </a:extLst>
                </p:cNvPr>
                <p:cNvSpPr/>
                <p:nvPr/>
              </p:nvSpPr>
              <p:spPr>
                <a:xfrm>
                  <a:off x="18086782" y="4591754"/>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27" name="object 1075">
                <a:extLst>
                  <a:ext uri="{FF2B5EF4-FFF2-40B4-BE49-F238E27FC236}">
                    <a16:creationId xmlns:a16="http://schemas.microsoft.com/office/drawing/2014/main" id="{206E2797-03EC-961A-EFF4-0E2B0E3D7E69}"/>
                  </a:ext>
                </a:extLst>
              </p:cNvPr>
              <p:cNvSpPr txBox="1"/>
              <p:nvPr/>
            </p:nvSpPr>
            <p:spPr>
              <a:xfrm>
                <a:off x="17992769" y="4612901"/>
                <a:ext cx="201295"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0" i="0" u="none" strike="noStrike" kern="1200" cap="none" spc="15"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50%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0" name="object 1076">
                <a:extLst>
                  <a:ext uri="{FF2B5EF4-FFF2-40B4-BE49-F238E27FC236}">
                    <a16:creationId xmlns:a16="http://schemas.microsoft.com/office/drawing/2014/main" id="{AADCDDCA-241F-056A-CDA2-4185962A3218}"/>
                  </a:ext>
                </a:extLst>
              </p:cNvPr>
              <p:cNvSpPr txBox="1"/>
              <p:nvPr/>
            </p:nvSpPr>
            <p:spPr>
              <a:xfrm>
                <a:off x="18346875" y="4612901"/>
                <a:ext cx="203200"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&lt;</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50%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1" name="object 1077">
                <a:extLst>
                  <a:ext uri="{FF2B5EF4-FFF2-40B4-BE49-F238E27FC236}">
                    <a16:creationId xmlns:a16="http://schemas.microsoft.com/office/drawing/2014/main" id="{BA3960BE-4774-2EC3-D371-721A1026E4FA}"/>
                  </a:ext>
                </a:extLst>
              </p:cNvPr>
              <p:cNvSpPr/>
              <p:nvPr/>
            </p:nvSpPr>
            <p:spPr>
              <a:xfrm>
                <a:off x="19247798" y="4591754"/>
                <a:ext cx="0" cy="31750"/>
              </a:xfrm>
              <a:custGeom>
                <a:avLst/>
                <a:gdLst/>
                <a:ahLst/>
                <a:cxnLst/>
                <a:rect l="l" t="t" r="r" b="b"/>
                <a:pathLst>
                  <a:path h="31750">
                    <a:moveTo>
                      <a:pt x="0" y="0"/>
                    </a:moveTo>
                    <a:lnTo>
                      <a:pt x="0" y="314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 name="object 1078">
                <a:extLst>
                  <a:ext uri="{FF2B5EF4-FFF2-40B4-BE49-F238E27FC236}">
                    <a16:creationId xmlns:a16="http://schemas.microsoft.com/office/drawing/2014/main" id="{49B22F43-37C5-70F3-571A-B7D9E89627FF}"/>
                  </a:ext>
                </a:extLst>
              </p:cNvPr>
              <p:cNvSpPr txBox="1"/>
              <p:nvPr/>
            </p:nvSpPr>
            <p:spPr>
              <a:xfrm>
                <a:off x="18798485" y="4615834"/>
                <a:ext cx="673997"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tab pos="353695"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0" i="0" u="none" strike="noStrike" kern="1200" cap="none" spc="15"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50%</a:t>
                </a: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&lt;</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50%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3" name="object 1079">
                <a:extLst>
                  <a:ext uri="{FF2B5EF4-FFF2-40B4-BE49-F238E27FC236}">
                    <a16:creationId xmlns:a16="http://schemas.microsoft.com/office/drawing/2014/main" id="{85EDE2CF-7BCD-7697-8362-13DCD074D4AD}"/>
                  </a:ext>
                </a:extLst>
              </p:cNvPr>
              <p:cNvSpPr txBox="1"/>
              <p:nvPr/>
            </p:nvSpPr>
            <p:spPr>
              <a:xfrm>
                <a:off x="18840462" y="4696628"/>
                <a:ext cx="478155"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1" i="0" u="none" strike="noStrike" kern="1200" cap="none" spc="-10" normalizeH="0" baseline="0" noProof="0">
                    <a:ln>
                      <a:noFill/>
                    </a:ln>
                    <a:solidFill>
                      <a:srgbClr val="231F20"/>
                    </a:solidFill>
                    <a:effectLst/>
                    <a:uLnTx/>
                    <a:uFillTx/>
                    <a:latin typeface="Trebuchet MS" panose="020B0603020202020204"/>
                    <a:ea typeface="+mn-ea"/>
                    <a:cs typeface="Arial"/>
                  </a:rPr>
                  <a:t>Chemotherapy</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4" name="object 1080">
                <a:extLst>
                  <a:ext uri="{FF2B5EF4-FFF2-40B4-BE49-F238E27FC236}">
                    <a16:creationId xmlns:a16="http://schemas.microsoft.com/office/drawing/2014/main" id="{6D691B18-7925-7E38-A718-9241E4AE7FEC}"/>
                  </a:ext>
                </a:extLst>
              </p:cNvPr>
              <p:cNvSpPr txBox="1"/>
              <p:nvPr/>
            </p:nvSpPr>
            <p:spPr>
              <a:xfrm>
                <a:off x="18221342" y="4696628"/>
                <a:ext cx="109220"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1" i="0" u="none" strike="noStrike" kern="1200" cap="none" spc="-25" normalizeH="0" baseline="0" noProof="0">
                    <a:ln>
                      <a:noFill/>
                    </a:ln>
                    <a:solidFill>
                      <a:srgbClr val="231F20"/>
                    </a:solidFill>
                    <a:effectLst/>
                    <a:uLnTx/>
                    <a:uFillTx/>
                    <a:latin typeface="Trebuchet MS" panose="020B0603020202020204"/>
                    <a:ea typeface="+mn-ea"/>
                    <a:cs typeface="Arial"/>
                  </a:rPr>
                  <a:t>SG</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grpSp>
            <p:nvGrpSpPr>
              <p:cNvPr id="35" name="object 1082">
                <a:extLst>
                  <a:ext uri="{FF2B5EF4-FFF2-40B4-BE49-F238E27FC236}">
                    <a16:creationId xmlns:a16="http://schemas.microsoft.com/office/drawing/2014/main" id="{0FD995B9-C826-3CD9-BADA-958CB4FA2E1E}"/>
                  </a:ext>
                </a:extLst>
              </p:cNvPr>
              <p:cNvGrpSpPr/>
              <p:nvPr/>
            </p:nvGrpSpPr>
            <p:grpSpPr>
              <a:xfrm>
                <a:off x="17779513" y="3133196"/>
                <a:ext cx="1734880" cy="1458595"/>
                <a:chOff x="17779513" y="3133196"/>
                <a:chExt cx="1734880" cy="1458595"/>
              </a:xfrm>
            </p:grpSpPr>
            <p:sp>
              <p:nvSpPr>
                <p:cNvPr id="67" name="object 1083">
                  <a:extLst>
                    <a:ext uri="{FF2B5EF4-FFF2-40B4-BE49-F238E27FC236}">
                      <a16:creationId xmlns:a16="http://schemas.microsoft.com/office/drawing/2014/main" id="{D62162D6-C2FF-EBBB-47E3-D667A302A8A2}"/>
                    </a:ext>
                  </a:extLst>
                </p:cNvPr>
                <p:cNvSpPr/>
                <p:nvPr/>
              </p:nvSpPr>
              <p:spPr>
                <a:xfrm>
                  <a:off x="19472483" y="4270808"/>
                  <a:ext cx="41910" cy="41910"/>
                </a:xfrm>
                <a:custGeom>
                  <a:avLst/>
                  <a:gdLst/>
                  <a:ahLst/>
                  <a:cxnLst/>
                  <a:rect l="l" t="t" r="r" b="b"/>
                  <a:pathLst>
                    <a:path w="41909" h="41910">
                      <a:moveTo>
                        <a:pt x="41753" y="0"/>
                      </a:moveTo>
                      <a:lnTo>
                        <a:pt x="0" y="0"/>
                      </a:lnTo>
                      <a:lnTo>
                        <a:pt x="0" y="41753"/>
                      </a:lnTo>
                      <a:lnTo>
                        <a:pt x="41753" y="41753"/>
                      </a:lnTo>
                      <a:lnTo>
                        <a:pt x="41753" y="0"/>
                      </a:lnTo>
                      <a:close/>
                    </a:path>
                  </a:pathLst>
                </a:custGeom>
                <a:solidFill>
                  <a:srgbClr val="A7C87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8" name="object 1084">
                  <a:extLst>
                    <a:ext uri="{FF2B5EF4-FFF2-40B4-BE49-F238E27FC236}">
                      <a16:creationId xmlns:a16="http://schemas.microsoft.com/office/drawing/2014/main" id="{D8E17160-13FB-2643-F44B-B520894A03FD}"/>
                    </a:ext>
                  </a:extLst>
                </p:cNvPr>
                <p:cNvSpPr/>
                <p:nvPr/>
              </p:nvSpPr>
              <p:spPr>
                <a:xfrm>
                  <a:off x="19472483" y="4348490"/>
                  <a:ext cx="41910" cy="41910"/>
                </a:xfrm>
                <a:custGeom>
                  <a:avLst/>
                  <a:gdLst/>
                  <a:ahLst/>
                  <a:cxnLst/>
                  <a:rect l="l" t="t" r="r" b="b"/>
                  <a:pathLst>
                    <a:path w="41909" h="41910">
                      <a:moveTo>
                        <a:pt x="41753" y="0"/>
                      </a:moveTo>
                      <a:lnTo>
                        <a:pt x="0" y="0"/>
                      </a:lnTo>
                      <a:lnTo>
                        <a:pt x="0" y="41753"/>
                      </a:lnTo>
                      <a:lnTo>
                        <a:pt x="41753" y="41753"/>
                      </a:lnTo>
                      <a:lnTo>
                        <a:pt x="41753" y="0"/>
                      </a:lnTo>
                      <a:close/>
                    </a:path>
                  </a:pathLst>
                </a:custGeom>
                <a:solidFill>
                  <a:srgbClr val="79A9C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9" name="object 1085">
                  <a:extLst>
                    <a:ext uri="{FF2B5EF4-FFF2-40B4-BE49-F238E27FC236}">
                      <a16:creationId xmlns:a16="http://schemas.microsoft.com/office/drawing/2014/main" id="{C481C02B-0C9D-55C7-EC8F-6B6AB18FE47A}"/>
                    </a:ext>
                  </a:extLst>
                </p:cNvPr>
                <p:cNvSpPr/>
                <p:nvPr/>
              </p:nvSpPr>
              <p:spPr>
                <a:xfrm>
                  <a:off x="19472483" y="4426172"/>
                  <a:ext cx="41910" cy="41910"/>
                </a:xfrm>
                <a:custGeom>
                  <a:avLst/>
                  <a:gdLst/>
                  <a:ahLst/>
                  <a:cxnLst/>
                  <a:rect l="l" t="t" r="r" b="b"/>
                  <a:pathLst>
                    <a:path w="41909" h="41910">
                      <a:moveTo>
                        <a:pt x="41753" y="0"/>
                      </a:moveTo>
                      <a:lnTo>
                        <a:pt x="0" y="0"/>
                      </a:lnTo>
                      <a:lnTo>
                        <a:pt x="0" y="41753"/>
                      </a:lnTo>
                      <a:lnTo>
                        <a:pt x="41753" y="41753"/>
                      </a:lnTo>
                      <a:lnTo>
                        <a:pt x="41753" y="0"/>
                      </a:lnTo>
                      <a:close/>
                    </a:path>
                  </a:pathLst>
                </a:custGeom>
                <a:solidFill>
                  <a:srgbClr val="F15D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0" name="object 1086">
                  <a:extLst>
                    <a:ext uri="{FF2B5EF4-FFF2-40B4-BE49-F238E27FC236}">
                      <a16:creationId xmlns:a16="http://schemas.microsoft.com/office/drawing/2014/main" id="{D009BEF3-7E26-5328-39C0-ECEF2DE7B85C}"/>
                    </a:ext>
                  </a:extLst>
                </p:cNvPr>
                <p:cNvSpPr/>
                <p:nvPr/>
              </p:nvSpPr>
              <p:spPr>
                <a:xfrm>
                  <a:off x="17810922" y="3133196"/>
                  <a:ext cx="1612900" cy="1458595"/>
                </a:xfrm>
                <a:custGeom>
                  <a:avLst/>
                  <a:gdLst/>
                  <a:ahLst/>
                  <a:cxnLst/>
                  <a:rect l="l" t="t" r="r" b="b"/>
                  <a:pathLst>
                    <a:path w="1612900" h="1458595">
                      <a:moveTo>
                        <a:pt x="0" y="0"/>
                      </a:moveTo>
                      <a:lnTo>
                        <a:pt x="0" y="1458554"/>
                      </a:lnTo>
                      <a:lnTo>
                        <a:pt x="1612544" y="145855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71" name="object 1087">
                  <a:extLst>
                    <a:ext uri="{FF2B5EF4-FFF2-40B4-BE49-F238E27FC236}">
                      <a16:creationId xmlns:a16="http://schemas.microsoft.com/office/drawing/2014/main" id="{EABDE69C-C8C8-64F6-F6F9-726C271A49A1}"/>
                    </a:ext>
                  </a:extLst>
                </p:cNvPr>
                <p:cNvSpPr/>
                <p:nvPr/>
              </p:nvSpPr>
              <p:spPr>
                <a:xfrm>
                  <a:off x="17779513" y="4573827"/>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36" name="object 1088">
                <a:extLst>
                  <a:ext uri="{FF2B5EF4-FFF2-40B4-BE49-F238E27FC236}">
                    <a16:creationId xmlns:a16="http://schemas.microsoft.com/office/drawing/2014/main" id="{1C3DB802-C49C-040A-C86C-247D2E7A1426}"/>
                  </a:ext>
                </a:extLst>
              </p:cNvPr>
              <p:cNvSpPr txBox="1"/>
              <p:nvPr/>
            </p:nvSpPr>
            <p:spPr>
              <a:xfrm>
                <a:off x="17632903" y="3800979"/>
                <a:ext cx="142240"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0.50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7" name="object 1089">
                <a:extLst>
                  <a:ext uri="{FF2B5EF4-FFF2-40B4-BE49-F238E27FC236}">
                    <a16:creationId xmlns:a16="http://schemas.microsoft.com/office/drawing/2014/main" id="{260E37CC-43F0-0019-4148-0E264D577E1F}"/>
                  </a:ext>
                </a:extLst>
              </p:cNvPr>
              <p:cNvSpPr txBox="1"/>
              <p:nvPr/>
            </p:nvSpPr>
            <p:spPr>
              <a:xfrm>
                <a:off x="17632903" y="3442617"/>
                <a:ext cx="142240"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0.75</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8" name="object 1090">
                <a:extLst>
                  <a:ext uri="{FF2B5EF4-FFF2-40B4-BE49-F238E27FC236}">
                    <a16:creationId xmlns:a16="http://schemas.microsoft.com/office/drawing/2014/main" id="{8E8674B1-21B6-9826-8ED9-FDDBD952F59C}"/>
                  </a:ext>
                </a:extLst>
              </p:cNvPr>
              <p:cNvSpPr txBox="1"/>
              <p:nvPr/>
            </p:nvSpPr>
            <p:spPr>
              <a:xfrm>
                <a:off x="17632903" y="4159407"/>
                <a:ext cx="142240"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0.25</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39" name="object 1091">
                <a:extLst>
                  <a:ext uri="{FF2B5EF4-FFF2-40B4-BE49-F238E27FC236}">
                    <a16:creationId xmlns:a16="http://schemas.microsoft.com/office/drawing/2014/main" id="{580D9A62-380C-BF0E-00DB-9BCAD7DD34CC}"/>
                  </a:ext>
                </a:extLst>
              </p:cNvPr>
              <p:cNvSpPr/>
              <p:nvPr/>
            </p:nvSpPr>
            <p:spPr>
              <a:xfrm>
                <a:off x="17779513" y="3134576"/>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 name="object 1092">
                <a:extLst>
                  <a:ext uri="{FF2B5EF4-FFF2-40B4-BE49-F238E27FC236}">
                    <a16:creationId xmlns:a16="http://schemas.microsoft.com/office/drawing/2014/main" id="{6B75C187-EBD0-147C-059F-5E77E710A2E0}"/>
                  </a:ext>
                </a:extLst>
              </p:cNvPr>
              <p:cNvSpPr txBox="1"/>
              <p:nvPr/>
            </p:nvSpPr>
            <p:spPr>
              <a:xfrm>
                <a:off x="17632903" y="3084199"/>
                <a:ext cx="142240" cy="89602"/>
              </a:xfrm>
              <a:prstGeom prst="rect">
                <a:avLst/>
              </a:prstGeom>
            </p:spPr>
            <p:txBody>
              <a:bodyPr vert="horz" wrap="square" lIns="0" tIns="15240" rIns="0" bIns="0" rtlCol="0">
                <a:spAutoFit/>
              </a:bodyPr>
              <a:lstStyle/>
              <a:p>
                <a:pPr marL="0" marR="0" lvl="0" indent="0" algn="l" defTabSz="914400" rtl="0" eaLnBrk="1" fontAlgn="auto" latinLnBrk="0" hangingPunct="1">
                  <a:lnSpc>
                    <a:spcPct val="100000"/>
                  </a:lnSpc>
                  <a:spcBef>
                    <a:spcPts val="120"/>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1.00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41" name="object 1093">
                <a:extLst>
                  <a:ext uri="{FF2B5EF4-FFF2-40B4-BE49-F238E27FC236}">
                    <a16:creationId xmlns:a16="http://schemas.microsoft.com/office/drawing/2014/main" id="{DD7DD127-88AB-4166-BFE3-9155865C9524}"/>
                  </a:ext>
                </a:extLst>
              </p:cNvPr>
              <p:cNvSpPr txBox="1"/>
              <p:nvPr/>
            </p:nvSpPr>
            <p:spPr>
              <a:xfrm>
                <a:off x="17441781" y="3027209"/>
                <a:ext cx="84220" cy="1458594"/>
              </a:xfrm>
              <a:prstGeom prst="rect">
                <a:avLst/>
              </a:prstGeom>
            </p:spPr>
            <p:txBody>
              <a:bodyPr vert="vert270" wrap="square" lIns="0" tIns="8890" rIns="0" bIns="0" rtlCol="0">
                <a:spAutoFit/>
              </a:bodyPr>
              <a:lstStyle/>
              <a:p>
                <a:pPr marL="12700" marR="0" lvl="0" indent="0" algn="l" defTabSz="914400" rtl="0" eaLnBrk="1" fontAlgn="auto" latinLnBrk="0" hangingPunct="1">
                  <a:lnSpc>
                    <a:spcPct val="100000"/>
                  </a:lnSpc>
                  <a:spcBef>
                    <a:spcPts val="70"/>
                  </a:spcBef>
                  <a:spcAft>
                    <a:spcPts val="0"/>
                  </a:spcAft>
                  <a:buClrTx/>
                  <a:buSzTx/>
                  <a:buFontTx/>
                  <a:buNone/>
                  <a:tabLst/>
                  <a:defRPr/>
                </a:pP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Patients</a:t>
                </a:r>
                <a:r>
                  <a:rPr kumimoji="0" sz="1100" b="1" i="0" u="none" strike="noStrike" kern="1200" cap="none" spc="7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in</a:t>
                </a:r>
                <a:r>
                  <a:rPr kumimoji="0" sz="1100" b="1" i="0" u="none" strike="noStrike" kern="1200" cap="none" spc="7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Response</a:t>
                </a:r>
                <a:r>
                  <a:rPr kumimoji="0" sz="1100" b="1" i="0" u="none" strike="noStrike" kern="1200" cap="none" spc="75"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0" normalizeH="0" baseline="0" noProof="0">
                    <a:ln>
                      <a:noFill/>
                    </a:ln>
                    <a:solidFill>
                      <a:srgbClr val="231F20"/>
                    </a:solidFill>
                    <a:effectLst/>
                    <a:uLnTx/>
                    <a:uFillTx/>
                    <a:latin typeface="Trebuchet MS" panose="020B0603020202020204"/>
                    <a:ea typeface="+mn-ea"/>
                    <a:cs typeface="Arial"/>
                  </a:rPr>
                  <a:t>Category,</a:t>
                </a:r>
                <a:r>
                  <a:rPr kumimoji="0" sz="1100" b="1" i="0" u="none" strike="noStrike" kern="1200" cap="none" spc="80" normalizeH="0" baseline="0" noProof="0">
                    <a:ln>
                      <a:noFill/>
                    </a:ln>
                    <a:solidFill>
                      <a:srgbClr val="231F20"/>
                    </a:solidFill>
                    <a:effectLst/>
                    <a:uLnTx/>
                    <a:uFillTx/>
                    <a:latin typeface="Trebuchet MS" panose="020B0603020202020204"/>
                    <a:ea typeface="+mn-ea"/>
                    <a:cs typeface="Arial"/>
                  </a:rPr>
                  <a:t> </a:t>
                </a:r>
                <a:r>
                  <a:rPr kumimoji="0" sz="1100" b="1" i="0" u="none" strike="noStrike" kern="1200" cap="none" spc="-50" normalizeH="0" baseline="0" noProof="0">
                    <a:ln>
                      <a:noFill/>
                    </a:ln>
                    <a:solidFill>
                      <a:srgbClr val="231F20"/>
                    </a:solidFill>
                    <a:effectLst/>
                    <a:uLnTx/>
                    <a:uFillTx/>
                    <a:latin typeface="Trebuchet MS" panose="020B0603020202020204"/>
                    <a:ea typeface="+mn-ea"/>
                    <a:cs typeface="Arial"/>
                  </a:rPr>
                  <a:t>%</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grpSp>
            <p:nvGrpSpPr>
              <p:cNvPr id="42" name="object 1094">
                <a:extLst>
                  <a:ext uri="{FF2B5EF4-FFF2-40B4-BE49-F238E27FC236}">
                    <a16:creationId xmlns:a16="http://schemas.microsoft.com/office/drawing/2014/main" id="{A9DD9022-8213-789B-812F-7106AD83ECFF}"/>
                  </a:ext>
                </a:extLst>
              </p:cNvPr>
              <p:cNvGrpSpPr/>
              <p:nvPr/>
            </p:nvGrpSpPr>
            <p:grpSpPr>
              <a:xfrm>
                <a:off x="17779513" y="3494389"/>
                <a:ext cx="31750" cy="719626"/>
                <a:chOff x="17779513" y="3494389"/>
                <a:chExt cx="31750" cy="719626"/>
              </a:xfrm>
            </p:grpSpPr>
            <p:sp>
              <p:nvSpPr>
                <p:cNvPr id="64" name="object 1095">
                  <a:extLst>
                    <a:ext uri="{FF2B5EF4-FFF2-40B4-BE49-F238E27FC236}">
                      <a16:creationId xmlns:a16="http://schemas.microsoft.com/office/drawing/2014/main" id="{E44A19F0-9470-F4FD-8531-F6A273332E7A}"/>
                    </a:ext>
                  </a:extLst>
                </p:cNvPr>
                <p:cNvSpPr/>
                <p:nvPr/>
              </p:nvSpPr>
              <p:spPr>
                <a:xfrm>
                  <a:off x="17779513" y="3494389"/>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5" name="object 1096">
                  <a:extLst>
                    <a:ext uri="{FF2B5EF4-FFF2-40B4-BE49-F238E27FC236}">
                      <a16:creationId xmlns:a16="http://schemas.microsoft.com/office/drawing/2014/main" id="{E6071F80-4940-48F5-2078-3FF4213C653D}"/>
                    </a:ext>
                  </a:extLst>
                </p:cNvPr>
                <p:cNvSpPr/>
                <p:nvPr/>
              </p:nvSpPr>
              <p:spPr>
                <a:xfrm>
                  <a:off x="17779513" y="3854202"/>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66" name="object 1097">
                  <a:extLst>
                    <a:ext uri="{FF2B5EF4-FFF2-40B4-BE49-F238E27FC236}">
                      <a16:creationId xmlns:a16="http://schemas.microsoft.com/office/drawing/2014/main" id="{C26B9200-EF9A-017B-0F3B-78CA5F2D0FE9}"/>
                    </a:ext>
                  </a:extLst>
                </p:cNvPr>
                <p:cNvSpPr/>
                <p:nvPr/>
              </p:nvSpPr>
              <p:spPr>
                <a:xfrm>
                  <a:off x="17779513" y="4214015"/>
                  <a:ext cx="31750" cy="0"/>
                </a:xfrm>
                <a:custGeom>
                  <a:avLst/>
                  <a:gdLst/>
                  <a:ahLst/>
                  <a:cxnLst/>
                  <a:rect l="l" t="t" r="r" b="b"/>
                  <a:pathLst>
                    <a:path w="31750">
                      <a:moveTo>
                        <a:pt x="31411" y="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43" name="object 1098">
                <a:extLst>
                  <a:ext uri="{FF2B5EF4-FFF2-40B4-BE49-F238E27FC236}">
                    <a16:creationId xmlns:a16="http://schemas.microsoft.com/office/drawing/2014/main" id="{F5E1EF2A-3FAC-F409-3842-8473D450C0D2}"/>
                  </a:ext>
                </a:extLst>
              </p:cNvPr>
              <p:cNvSpPr txBox="1"/>
              <p:nvPr/>
            </p:nvSpPr>
            <p:spPr>
              <a:xfrm>
                <a:off x="17587334" y="4505648"/>
                <a:ext cx="308610" cy="272230"/>
              </a:xfrm>
              <a:prstGeom prst="rect">
                <a:avLst/>
              </a:prstGeom>
            </p:spPr>
            <p:txBody>
              <a:bodyPr vert="horz" wrap="square" lIns="0" tIns="27305" rIns="0" bIns="0" rtlCol="0">
                <a:spAutoFit/>
              </a:bodyPr>
              <a:lstStyle/>
              <a:p>
                <a:pPr marL="45085" marR="0" lvl="0" indent="0" algn="l" defTabSz="914400" rtl="0" eaLnBrk="1" fontAlgn="auto" latinLnBrk="0" hangingPunct="1">
                  <a:lnSpc>
                    <a:spcPct val="100000"/>
                  </a:lnSpc>
                  <a:spcBef>
                    <a:spcPts val="215"/>
                  </a:spcBef>
                  <a:spcAft>
                    <a:spcPts val="0"/>
                  </a:spcAft>
                  <a:buClrTx/>
                  <a:buSzTx/>
                  <a:buFontTx/>
                  <a:buNone/>
                  <a:tabLst/>
                  <a:defRPr/>
                </a:pP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0.00</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a:p>
                <a:pPr marL="21590" marR="5080" lvl="0" indent="-22225" algn="l" defTabSz="914400" rtl="0" eaLnBrk="1" fontAlgn="auto" latinLnBrk="0" hangingPunct="1">
                  <a:lnSpc>
                    <a:spcPct val="100000"/>
                  </a:lnSpc>
                  <a:spcBef>
                    <a:spcPts val="210"/>
                  </a:spcBef>
                  <a:spcAft>
                    <a:spcPts val="0"/>
                  </a:spcAft>
                  <a:buClrTx/>
                  <a:buSzTx/>
                  <a:buFontTx/>
                  <a:buNone/>
                  <a:tabLst/>
                  <a:defRPr/>
                </a:pPr>
                <a:r>
                  <a:rPr kumimoji="0" sz="1100" b="0" i="0" u="none" strike="noStrike" kern="1200" cap="none" spc="-10" normalizeH="0" baseline="0" noProof="0">
                    <a:ln>
                      <a:noFill/>
                    </a:ln>
                    <a:solidFill>
                      <a:srgbClr val="231F20"/>
                    </a:solidFill>
                    <a:effectLst/>
                    <a:uLnTx/>
                    <a:uFillTx/>
                    <a:latin typeface="Trebuchet MS" panose="020B0603020202020204"/>
                    <a:ea typeface="+mn-ea"/>
                    <a:cs typeface="Arial"/>
                  </a:rPr>
                  <a:t>meanVAF</a:t>
                </a:r>
                <a:r>
                  <a:rPr kumimoji="0" sz="1100" b="0" i="0" u="none" strike="noStrike" kern="1200" cap="none" spc="50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10" normalizeH="0" baseline="0" noProof="0">
                    <a:ln>
                      <a:noFill/>
                    </a:ln>
                    <a:solidFill>
                      <a:srgbClr val="231F20"/>
                    </a:solidFill>
                    <a:effectLst/>
                    <a:uLnTx/>
                    <a:uFillTx/>
                    <a:latin typeface="Trebuchet MS" panose="020B0603020202020204"/>
                    <a:ea typeface="+mn-ea"/>
                    <a:cs typeface="Arial"/>
                  </a:rPr>
                  <a:t>reduction</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44" name="object 1034">
                <a:extLst>
                  <a:ext uri="{FF2B5EF4-FFF2-40B4-BE49-F238E27FC236}">
                    <a16:creationId xmlns:a16="http://schemas.microsoft.com/office/drawing/2014/main" id="{4FB81FA4-138A-4637-477F-7F822B871C09}"/>
                  </a:ext>
                </a:extLst>
              </p:cNvPr>
              <p:cNvSpPr txBox="1"/>
              <p:nvPr/>
            </p:nvSpPr>
            <p:spPr>
              <a:xfrm>
                <a:off x="14407630" y="3703730"/>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200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45" name="object 1034">
                <a:extLst>
                  <a:ext uri="{FF2B5EF4-FFF2-40B4-BE49-F238E27FC236}">
                    <a16:creationId xmlns:a16="http://schemas.microsoft.com/office/drawing/2014/main" id="{C9718CAD-58A6-597E-47D3-ED591484A0C9}"/>
                  </a:ext>
                </a:extLst>
              </p:cNvPr>
              <p:cNvSpPr txBox="1"/>
              <p:nvPr/>
            </p:nvSpPr>
            <p:spPr>
              <a:xfrm>
                <a:off x="14407630" y="3759344"/>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100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46" name="object 1034">
                <a:extLst>
                  <a:ext uri="{FF2B5EF4-FFF2-40B4-BE49-F238E27FC236}">
                    <a16:creationId xmlns:a16="http://schemas.microsoft.com/office/drawing/2014/main" id="{096430DB-EEDA-C42C-E152-0C19F925E698}"/>
                  </a:ext>
                </a:extLst>
              </p:cNvPr>
              <p:cNvSpPr txBox="1"/>
              <p:nvPr/>
            </p:nvSpPr>
            <p:spPr>
              <a:xfrm>
                <a:off x="14407630" y="3833985"/>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80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47" name="object 1034">
                <a:extLst>
                  <a:ext uri="{FF2B5EF4-FFF2-40B4-BE49-F238E27FC236}">
                    <a16:creationId xmlns:a16="http://schemas.microsoft.com/office/drawing/2014/main" id="{D4842337-8C20-8CD6-E3C7-7511BFA086A4}"/>
                  </a:ext>
                </a:extLst>
              </p:cNvPr>
              <p:cNvSpPr txBox="1"/>
              <p:nvPr/>
            </p:nvSpPr>
            <p:spPr>
              <a:xfrm>
                <a:off x="14407630" y="3902350"/>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60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48" name="object 1034">
                <a:extLst>
                  <a:ext uri="{FF2B5EF4-FFF2-40B4-BE49-F238E27FC236}">
                    <a16:creationId xmlns:a16="http://schemas.microsoft.com/office/drawing/2014/main" id="{D28E82A9-40E8-4908-BB66-E64A62F96F7B}"/>
                  </a:ext>
                </a:extLst>
              </p:cNvPr>
              <p:cNvSpPr txBox="1"/>
              <p:nvPr/>
            </p:nvSpPr>
            <p:spPr>
              <a:xfrm>
                <a:off x="14407630" y="3982493"/>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40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49" name="object 1034">
                <a:extLst>
                  <a:ext uri="{FF2B5EF4-FFF2-40B4-BE49-F238E27FC236}">
                    <a16:creationId xmlns:a16="http://schemas.microsoft.com/office/drawing/2014/main" id="{216A3310-4E83-68BE-E901-5F0D612A3679}"/>
                  </a:ext>
                </a:extLst>
              </p:cNvPr>
              <p:cNvSpPr txBox="1"/>
              <p:nvPr/>
            </p:nvSpPr>
            <p:spPr>
              <a:xfrm>
                <a:off x="14407630" y="4059910"/>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20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0" name="object 1034">
                <a:extLst>
                  <a:ext uri="{FF2B5EF4-FFF2-40B4-BE49-F238E27FC236}">
                    <a16:creationId xmlns:a16="http://schemas.microsoft.com/office/drawing/2014/main" id="{48A21518-9D53-232E-1A1C-178A4601FFE0}"/>
                  </a:ext>
                </a:extLst>
              </p:cNvPr>
              <p:cNvSpPr txBox="1"/>
              <p:nvPr/>
            </p:nvSpPr>
            <p:spPr>
              <a:xfrm>
                <a:off x="14407630" y="4141750"/>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1" name="object 1034">
                <a:extLst>
                  <a:ext uri="{FF2B5EF4-FFF2-40B4-BE49-F238E27FC236}">
                    <a16:creationId xmlns:a16="http://schemas.microsoft.com/office/drawing/2014/main" id="{F6F54FCE-5681-45F4-01D5-02BE7346B623}"/>
                  </a:ext>
                </a:extLst>
              </p:cNvPr>
              <p:cNvSpPr txBox="1"/>
              <p:nvPr/>
            </p:nvSpPr>
            <p:spPr>
              <a:xfrm>
                <a:off x="14407630" y="4211927"/>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-20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2" name="object 1034">
                <a:extLst>
                  <a:ext uri="{FF2B5EF4-FFF2-40B4-BE49-F238E27FC236}">
                    <a16:creationId xmlns:a16="http://schemas.microsoft.com/office/drawing/2014/main" id="{330C1314-F476-5F95-DBF0-43792081355B}"/>
                  </a:ext>
                </a:extLst>
              </p:cNvPr>
              <p:cNvSpPr txBox="1"/>
              <p:nvPr/>
            </p:nvSpPr>
            <p:spPr>
              <a:xfrm>
                <a:off x="14407630" y="4298454"/>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-40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3" name="object 1034">
                <a:extLst>
                  <a:ext uri="{FF2B5EF4-FFF2-40B4-BE49-F238E27FC236}">
                    <a16:creationId xmlns:a16="http://schemas.microsoft.com/office/drawing/2014/main" id="{8E2458D5-9122-28B5-79A8-BC3743254910}"/>
                  </a:ext>
                </a:extLst>
              </p:cNvPr>
              <p:cNvSpPr txBox="1"/>
              <p:nvPr/>
            </p:nvSpPr>
            <p:spPr>
              <a:xfrm>
                <a:off x="14407630" y="4369445"/>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-60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4" name="object 1034">
                <a:extLst>
                  <a:ext uri="{FF2B5EF4-FFF2-40B4-BE49-F238E27FC236}">
                    <a16:creationId xmlns:a16="http://schemas.microsoft.com/office/drawing/2014/main" id="{8E4B0D27-F7D1-375C-5714-EBBFFF0BB245}"/>
                  </a:ext>
                </a:extLst>
              </p:cNvPr>
              <p:cNvSpPr txBox="1"/>
              <p:nvPr/>
            </p:nvSpPr>
            <p:spPr>
              <a:xfrm>
                <a:off x="14407630" y="4446788"/>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-80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5" name="object 1034">
                <a:extLst>
                  <a:ext uri="{FF2B5EF4-FFF2-40B4-BE49-F238E27FC236}">
                    <a16:creationId xmlns:a16="http://schemas.microsoft.com/office/drawing/2014/main" id="{25A5427D-8A90-AF5F-FB51-BEEA6F3276AB}"/>
                  </a:ext>
                </a:extLst>
              </p:cNvPr>
              <p:cNvSpPr txBox="1"/>
              <p:nvPr/>
            </p:nvSpPr>
            <p:spPr>
              <a:xfrm>
                <a:off x="14407630" y="4517953"/>
                <a:ext cx="160655" cy="88358"/>
              </a:xfrm>
              <a:prstGeom prst="rect">
                <a:avLst/>
              </a:prstGeom>
            </p:spPr>
            <p:txBody>
              <a:bodyPr vert="horz" wrap="square" lIns="0" tIns="15240" rIns="0" bIns="0" rtlCol="0">
                <a:spAutoFit/>
              </a:bodyPr>
              <a:lstStyle/>
              <a:p>
                <a:pPr marL="36830" marR="0" lvl="0" indent="0" algn="r" defTabSz="914400" rtl="0" eaLnBrk="1" fontAlgn="auto" latinLnBrk="0" hangingPunct="1">
                  <a:lnSpc>
                    <a:spcPts val="132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rebuchet MS" panose="020B0603020202020204"/>
                    <a:ea typeface="+mn-ea"/>
                    <a:cs typeface="Arial"/>
                  </a:rPr>
                  <a:t>-100</a:t>
                </a:r>
                <a:endParaRPr kumimoji="0" sz="1100" b="0" i="0" u="none" strike="noStrike" kern="1200" cap="none" spc="0" normalizeH="0" baseline="0" noProof="0">
                  <a:ln>
                    <a:noFill/>
                  </a:ln>
                  <a:solidFill>
                    <a:srgbClr val="000000"/>
                  </a:solidFill>
                  <a:effectLst/>
                  <a:uLnTx/>
                  <a:uFillTx/>
                  <a:latin typeface="Trebuchet MS" panose="020B0603020202020204"/>
                  <a:ea typeface="+mn-ea"/>
                  <a:cs typeface="Arial"/>
                </a:endParaRPr>
              </a:p>
            </p:txBody>
          </p:sp>
          <p:sp>
            <p:nvSpPr>
              <p:cNvPr id="56" name="object 1064">
                <a:extLst>
                  <a:ext uri="{FF2B5EF4-FFF2-40B4-BE49-F238E27FC236}">
                    <a16:creationId xmlns:a16="http://schemas.microsoft.com/office/drawing/2014/main" id="{55429B10-726A-4E21-D977-9237F6676F62}"/>
                  </a:ext>
                </a:extLst>
              </p:cNvPr>
              <p:cNvSpPr txBox="1"/>
              <p:nvPr/>
            </p:nvSpPr>
            <p:spPr>
              <a:xfrm>
                <a:off x="16153130" y="3035743"/>
                <a:ext cx="352091" cy="89602"/>
              </a:xfrm>
              <a:prstGeom prst="rect">
                <a:avLst/>
              </a:prstGeom>
            </p:spPr>
            <p:txBody>
              <a:bodyPr vert="horz" wrap="square" lIns="0" tIns="15240" rIns="0" bIns="0" rtlCol="0">
                <a:spAutoFit/>
              </a:bodyPr>
              <a:lstStyle/>
              <a:p>
                <a:pPr marL="0" marR="0" lvl="0" indent="0" algn="ctr" defTabSz="914400" rtl="0" eaLnBrk="1" fontAlgn="auto" latinLnBrk="0" hangingPunct="1">
                  <a:lnSpc>
                    <a:spcPct val="100000"/>
                  </a:lnSpc>
                  <a:spcBef>
                    <a:spcPts val="120"/>
                  </a:spcBef>
                  <a:spcAft>
                    <a:spcPts val="0"/>
                  </a:spcAft>
                  <a:buClrTx/>
                  <a:buSzTx/>
                  <a:buFontTx/>
                  <a:buNone/>
                  <a:tabLst>
                    <a:tab pos="1071245" algn="l"/>
                  </a:tabLst>
                  <a:defRPr/>
                </a:pPr>
                <a:r>
                  <a:rPr kumimoji="0" lang="en-US" sz="1100" b="0" i="0" u="none" strike="noStrike" kern="1200" cap="none" spc="-10" normalizeH="0" baseline="0" noProof="0">
                    <a:ln>
                      <a:noFill/>
                    </a:ln>
                    <a:solidFill>
                      <a:srgbClr val="231F20"/>
                    </a:solidFill>
                    <a:effectLst/>
                    <a:uLnTx/>
                    <a:uFillTx/>
                    <a:latin typeface="Trebuchet MS" panose="020B0603020202020204"/>
                    <a:ea typeface="+mn-ea"/>
                    <a:cs typeface="Arial"/>
                  </a:rPr>
                  <a:t>0.00016</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57" name="object 1064">
                <a:extLst>
                  <a:ext uri="{FF2B5EF4-FFF2-40B4-BE49-F238E27FC236}">
                    <a16:creationId xmlns:a16="http://schemas.microsoft.com/office/drawing/2014/main" id="{45858295-9202-293B-6EEA-7B2A4626AB5B}"/>
                  </a:ext>
                </a:extLst>
              </p:cNvPr>
              <p:cNvSpPr txBox="1"/>
              <p:nvPr/>
            </p:nvSpPr>
            <p:spPr>
              <a:xfrm>
                <a:off x="16287686" y="3146625"/>
                <a:ext cx="352091" cy="89602"/>
              </a:xfrm>
              <a:prstGeom prst="rect">
                <a:avLst/>
              </a:prstGeom>
            </p:spPr>
            <p:txBody>
              <a:bodyPr vert="horz" wrap="square" lIns="0" tIns="15240" rIns="0" bIns="0" rtlCol="0">
                <a:spAutoFit/>
              </a:bodyPr>
              <a:lstStyle/>
              <a:p>
                <a:pPr marL="0" marR="0" lvl="0" indent="0" algn="ctr" defTabSz="914400" rtl="0" eaLnBrk="1" fontAlgn="auto" latinLnBrk="0" hangingPunct="1">
                  <a:lnSpc>
                    <a:spcPct val="100000"/>
                  </a:lnSpc>
                  <a:spcBef>
                    <a:spcPts val="120"/>
                  </a:spcBef>
                  <a:spcAft>
                    <a:spcPts val="0"/>
                  </a:spcAft>
                  <a:buClrTx/>
                  <a:buSzTx/>
                  <a:buFontTx/>
                  <a:buNone/>
                  <a:tabLst>
                    <a:tab pos="1071245" algn="l"/>
                  </a:tabLst>
                  <a:defRPr/>
                </a:pPr>
                <a:r>
                  <a:rPr kumimoji="0" lang="en-US" sz="1100" b="0" i="0" u="none" strike="noStrike" kern="1200" cap="none" spc="-10" normalizeH="0" baseline="0" noProof="0">
                    <a:ln>
                      <a:noFill/>
                    </a:ln>
                    <a:solidFill>
                      <a:srgbClr val="231F20"/>
                    </a:solidFill>
                    <a:effectLst/>
                    <a:uLnTx/>
                    <a:uFillTx/>
                    <a:latin typeface="Trebuchet MS" panose="020B0603020202020204"/>
                    <a:ea typeface="+mn-ea"/>
                    <a:cs typeface="Arial"/>
                  </a:rPr>
                  <a:t>0.00093</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58" name="object 1064">
                <a:extLst>
                  <a:ext uri="{FF2B5EF4-FFF2-40B4-BE49-F238E27FC236}">
                    <a16:creationId xmlns:a16="http://schemas.microsoft.com/office/drawing/2014/main" id="{1745BFEE-0F99-C869-B3DE-C535BDD08FE7}"/>
                  </a:ext>
                </a:extLst>
              </p:cNvPr>
              <p:cNvSpPr txBox="1"/>
              <p:nvPr/>
            </p:nvSpPr>
            <p:spPr>
              <a:xfrm>
                <a:off x="15929231" y="3194916"/>
                <a:ext cx="352091" cy="89602"/>
              </a:xfrm>
              <a:prstGeom prst="rect">
                <a:avLst/>
              </a:prstGeom>
            </p:spPr>
            <p:txBody>
              <a:bodyPr vert="horz" wrap="square" lIns="0" tIns="15240" rIns="0" bIns="0" rtlCol="0">
                <a:spAutoFit/>
              </a:bodyPr>
              <a:lstStyle/>
              <a:p>
                <a:pPr marL="0" marR="0" lvl="0" indent="0" algn="ctr" defTabSz="914400" rtl="0" eaLnBrk="1" fontAlgn="auto" latinLnBrk="0" hangingPunct="1">
                  <a:lnSpc>
                    <a:spcPct val="100000"/>
                  </a:lnSpc>
                  <a:spcBef>
                    <a:spcPts val="120"/>
                  </a:spcBef>
                  <a:spcAft>
                    <a:spcPts val="0"/>
                  </a:spcAft>
                  <a:buClrTx/>
                  <a:buSzTx/>
                  <a:buFontTx/>
                  <a:buNone/>
                  <a:tabLst>
                    <a:tab pos="1071245" algn="l"/>
                  </a:tabLst>
                  <a:defRPr/>
                </a:pPr>
                <a:r>
                  <a:rPr kumimoji="0" lang="en-US" sz="1100" b="0" i="0" u="none" strike="noStrike" kern="1200" cap="none" spc="-10" normalizeH="0" baseline="0" noProof="0">
                    <a:ln>
                      <a:noFill/>
                    </a:ln>
                    <a:solidFill>
                      <a:srgbClr val="231F20"/>
                    </a:solidFill>
                    <a:effectLst/>
                    <a:uLnTx/>
                    <a:uFillTx/>
                    <a:latin typeface="Trebuchet MS" panose="020B0603020202020204"/>
                    <a:ea typeface="+mn-ea"/>
                    <a:cs typeface="Arial"/>
                  </a:rPr>
                  <a:t>0.17</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59" name="object 1064">
                <a:extLst>
                  <a:ext uri="{FF2B5EF4-FFF2-40B4-BE49-F238E27FC236}">
                    <a16:creationId xmlns:a16="http://schemas.microsoft.com/office/drawing/2014/main" id="{13C6276E-10E5-100C-3D15-D654F32FD66B}"/>
                  </a:ext>
                </a:extLst>
              </p:cNvPr>
              <p:cNvSpPr txBox="1"/>
              <p:nvPr/>
            </p:nvSpPr>
            <p:spPr>
              <a:xfrm>
                <a:off x="14816419" y="3194916"/>
                <a:ext cx="352091" cy="89602"/>
              </a:xfrm>
              <a:prstGeom prst="rect">
                <a:avLst/>
              </a:prstGeom>
            </p:spPr>
            <p:txBody>
              <a:bodyPr vert="horz" wrap="square" lIns="0" tIns="15240" rIns="0" bIns="0" rtlCol="0">
                <a:spAutoFit/>
              </a:bodyPr>
              <a:lstStyle/>
              <a:p>
                <a:pPr marL="0" marR="0" lvl="0" indent="0" algn="ctr" defTabSz="914400" rtl="0" eaLnBrk="1" fontAlgn="auto" latinLnBrk="0" hangingPunct="1">
                  <a:lnSpc>
                    <a:spcPct val="100000"/>
                  </a:lnSpc>
                  <a:spcBef>
                    <a:spcPts val="120"/>
                  </a:spcBef>
                  <a:spcAft>
                    <a:spcPts val="0"/>
                  </a:spcAft>
                  <a:buClrTx/>
                  <a:buSzTx/>
                  <a:buFontTx/>
                  <a:buNone/>
                  <a:tabLst>
                    <a:tab pos="1071245" algn="l"/>
                  </a:tabLst>
                  <a:defRPr/>
                </a:pPr>
                <a:r>
                  <a:rPr kumimoji="0" lang="en-US" sz="1100" b="0" i="0" u="none" strike="noStrike" kern="1200" cap="none" spc="-10" normalizeH="0" baseline="0" noProof="0">
                    <a:ln>
                      <a:noFill/>
                    </a:ln>
                    <a:solidFill>
                      <a:srgbClr val="231F20"/>
                    </a:solidFill>
                    <a:effectLst/>
                    <a:uLnTx/>
                    <a:uFillTx/>
                    <a:latin typeface="Trebuchet MS" panose="020B0603020202020204"/>
                    <a:ea typeface="+mn-ea"/>
                    <a:cs typeface="Arial"/>
                  </a:rPr>
                  <a:t>0.049</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60" name="object 1064">
                <a:extLst>
                  <a:ext uri="{FF2B5EF4-FFF2-40B4-BE49-F238E27FC236}">
                    <a16:creationId xmlns:a16="http://schemas.microsoft.com/office/drawing/2014/main" id="{0262CC29-A629-699E-7D6D-F25A1AF0C83E}"/>
                  </a:ext>
                </a:extLst>
              </p:cNvPr>
              <p:cNvSpPr txBox="1"/>
              <p:nvPr/>
            </p:nvSpPr>
            <p:spPr>
              <a:xfrm>
                <a:off x="15182360" y="3143269"/>
                <a:ext cx="352091" cy="89602"/>
              </a:xfrm>
              <a:prstGeom prst="rect">
                <a:avLst/>
              </a:prstGeom>
            </p:spPr>
            <p:txBody>
              <a:bodyPr vert="horz" wrap="square" lIns="0" tIns="15240" rIns="0" bIns="0" rtlCol="0">
                <a:spAutoFit/>
              </a:bodyPr>
              <a:lstStyle/>
              <a:p>
                <a:pPr marL="0" marR="0" lvl="0" indent="0" algn="ctr" defTabSz="914400" rtl="0" eaLnBrk="1" fontAlgn="auto" latinLnBrk="0" hangingPunct="1">
                  <a:lnSpc>
                    <a:spcPct val="100000"/>
                  </a:lnSpc>
                  <a:spcBef>
                    <a:spcPts val="120"/>
                  </a:spcBef>
                  <a:spcAft>
                    <a:spcPts val="0"/>
                  </a:spcAft>
                  <a:buClrTx/>
                  <a:buSzTx/>
                  <a:buFontTx/>
                  <a:buNone/>
                  <a:tabLst>
                    <a:tab pos="1071245" algn="l"/>
                  </a:tabLst>
                  <a:defRPr/>
                </a:pPr>
                <a:r>
                  <a:rPr kumimoji="0" lang="en-US" sz="1100" b="0" i="0" u="none" strike="noStrike" kern="1200" cap="none" spc="-10" normalizeH="0" baseline="0" noProof="0">
                    <a:ln>
                      <a:noFill/>
                    </a:ln>
                    <a:solidFill>
                      <a:srgbClr val="231F20"/>
                    </a:solidFill>
                    <a:effectLst/>
                    <a:uLnTx/>
                    <a:uFillTx/>
                    <a:latin typeface="Trebuchet MS" panose="020B0603020202020204"/>
                    <a:ea typeface="+mn-ea"/>
                    <a:cs typeface="Arial"/>
                  </a:rPr>
                  <a:t>0.35</a:t>
                </a:r>
                <a:endParaRPr kumimoji="0" sz="1100" b="0" i="0" u="none" strike="noStrike" kern="1200" cap="none" spc="0" normalizeH="0" baseline="0" noProof="0">
                  <a:ln>
                    <a:noFill/>
                  </a:ln>
                  <a:solidFill>
                    <a:srgbClr val="54565B"/>
                  </a:solidFill>
                  <a:effectLst/>
                  <a:uLnTx/>
                  <a:uFillTx/>
                  <a:latin typeface="Trebuchet MS" panose="020B0603020202020204"/>
                  <a:ea typeface="+mn-ea"/>
                  <a:cs typeface="Arial"/>
                </a:endParaRPr>
              </a:p>
            </p:txBody>
          </p:sp>
          <p:sp>
            <p:nvSpPr>
              <p:cNvPr id="61" name="object 1059">
                <a:extLst>
                  <a:ext uri="{FF2B5EF4-FFF2-40B4-BE49-F238E27FC236}">
                    <a16:creationId xmlns:a16="http://schemas.microsoft.com/office/drawing/2014/main" id="{EADF65E2-32B0-0DF5-66EB-570F1432078B}"/>
                  </a:ext>
                </a:extLst>
              </p:cNvPr>
              <p:cNvSpPr txBox="1"/>
              <p:nvPr/>
            </p:nvSpPr>
            <p:spPr>
              <a:xfrm>
                <a:off x="15050798" y="4609672"/>
                <a:ext cx="242834" cy="253874"/>
              </a:xfrm>
              <a:prstGeom prst="rect">
                <a:avLst/>
              </a:prstGeom>
            </p:spPr>
            <p:txBody>
              <a:bodyPr vert="horz" wrap="square" lIns="0" tIns="15240" rIns="0" bIns="0" rtlCol="0">
                <a:spAutoFit/>
              </a:bodyPr>
              <a:lstStyle/>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n</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68</a:t>
                </a:r>
              </a:p>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SD</a:t>
                </a:r>
              </a:p>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lang="en-US" sz="1100" b="1" i="0" u="none" strike="noStrike" kern="1200" cap="none" spc="-25" normalizeH="0" baseline="0" noProof="0">
                    <a:ln>
                      <a:noFill/>
                    </a:ln>
                    <a:solidFill>
                      <a:srgbClr val="231F20"/>
                    </a:solidFill>
                    <a:effectLst/>
                    <a:uLnTx/>
                    <a:uFillTx/>
                    <a:latin typeface="Trebuchet MS" panose="020B0603020202020204"/>
                    <a:ea typeface="+mn-ea"/>
                    <a:cs typeface="Arial"/>
                  </a:rPr>
                  <a:t>SG</a:t>
                </a:r>
                <a:endParaRPr kumimoji="0" lang="en-US" sz="1100" b="1" i="0" u="none" strike="noStrike" kern="1200" cap="none" spc="500" normalizeH="0" baseline="0" noProof="0">
                  <a:ln>
                    <a:noFill/>
                  </a:ln>
                  <a:solidFill>
                    <a:srgbClr val="231F20"/>
                  </a:solidFill>
                  <a:effectLst/>
                  <a:uLnTx/>
                  <a:uFillTx/>
                  <a:latin typeface="Trebuchet MS" panose="020B0603020202020204"/>
                  <a:ea typeface="+mn-ea"/>
                  <a:cs typeface="Arial"/>
                </a:endParaRPr>
              </a:p>
            </p:txBody>
          </p:sp>
          <p:sp>
            <p:nvSpPr>
              <p:cNvPr id="62" name="object 1059">
                <a:extLst>
                  <a:ext uri="{FF2B5EF4-FFF2-40B4-BE49-F238E27FC236}">
                    <a16:creationId xmlns:a16="http://schemas.microsoft.com/office/drawing/2014/main" id="{1035490B-9364-591D-FF14-DD030C9BC754}"/>
                  </a:ext>
                </a:extLst>
              </p:cNvPr>
              <p:cNvSpPr txBox="1"/>
              <p:nvPr/>
            </p:nvSpPr>
            <p:spPr>
              <a:xfrm>
                <a:off x="15402975" y="4609672"/>
                <a:ext cx="242834" cy="177960"/>
              </a:xfrm>
              <a:prstGeom prst="rect">
                <a:avLst/>
              </a:prstGeom>
            </p:spPr>
            <p:txBody>
              <a:bodyPr vert="horz" wrap="square" lIns="0" tIns="15240" rIns="0" bIns="0" rtlCol="0">
                <a:spAutoFit/>
              </a:bodyPr>
              <a:lstStyle/>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n</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25" normalizeH="0" baseline="0" noProof="0">
                    <a:ln>
                      <a:noFill/>
                    </a:ln>
                    <a:solidFill>
                      <a:srgbClr val="231F20"/>
                    </a:solidFill>
                    <a:effectLst/>
                    <a:uLnTx/>
                    <a:uFillTx/>
                    <a:latin typeface="Trebuchet MS" panose="020B0603020202020204"/>
                    <a:ea typeface="+mn-ea"/>
                    <a:cs typeface="Arial"/>
                  </a:rPr>
                  <a:t>2</a:t>
                </a: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4</a:t>
                </a:r>
              </a:p>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PD</a:t>
                </a:r>
                <a:endParaRPr kumimoji="0" lang="en-US" sz="1100" b="0" i="0" u="none" strike="noStrike" kern="1200" cap="none" spc="500" normalizeH="0" baseline="0" noProof="0">
                  <a:ln>
                    <a:noFill/>
                  </a:ln>
                  <a:solidFill>
                    <a:srgbClr val="231F20"/>
                  </a:solidFill>
                  <a:effectLst/>
                  <a:uLnTx/>
                  <a:uFillTx/>
                  <a:latin typeface="Trebuchet MS" panose="020B0603020202020204"/>
                  <a:ea typeface="+mn-ea"/>
                  <a:cs typeface="Arial"/>
                </a:endParaRPr>
              </a:p>
            </p:txBody>
          </p:sp>
          <p:sp>
            <p:nvSpPr>
              <p:cNvPr id="63" name="object 1059">
                <a:extLst>
                  <a:ext uri="{FF2B5EF4-FFF2-40B4-BE49-F238E27FC236}">
                    <a16:creationId xmlns:a16="http://schemas.microsoft.com/office/drawing/2014/main" id="{FE367DCA-27E7-F904-A9F5-6ABFFAAA5F81}"/>
                  </a:ext>
                </a:extLst>
              </p:cNvPr>
              <p:cNvSpPr txBox="1"/>
              <p:nvPr/>
            </p:nvSpPr>
            <p:spPr>
              <a:xfrm>
                <a:off x="15834253" y="4609672"/>
                <a:ext cx="242834" cy="177960"/>
              </a:xfrm>
              <a:prstGeom prst="rect">
                <a:avLst/>
              </a:prstGeom>
            </p:spPr>
            <p:txBody>
              <a:bodyPr vert="horz" wrap="square" lIns="0" tIns="15240" rIns="0" bIns="0" rtlCol="0">
                <a:spAutoFit/>
              </a:bodyPr>
              <a:lstStyle/>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n</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sz="1100" b="0" i="0" u="none" strike="noStrike" kern="1200" cap="none" spc="0" normalizeH="0" baseline="0" noProof="0">
                    <a:ln>
                      <a:noFill/>
                    </a:ln>
                    <a:solidFill>
                      <a:srgbClr val="231F20"/>
                    </a:solidFill>
                    <a:effectLst/>
                    <a:uLnTx/>
                    <a:uFillTx/>
                    <a:latin typeface="Trebuchet MS" panose="020B0603020202020204"/>
                    <a:ea typeface="+mn-ea"/>
                    <a:cs typeface="Arial"/>
                  </a:rPr>
                  <a:t>=</a:t>
                </a:r>
                <a:r>
                  <a:rPr kumimoji="0" sz="1100" b="0" i="0" u="none" strike="noStrike" kern="1200" cap="none" spc="20" normalizeH="0" baseline="0" noProof="0">
                    <a:ln>
                      <a:noFill/>
                    </a:ln>
                    <a:solidFill>
                      <a:srgbClr val="231F20"/>
                    </a:solidFill>
                    <a:effectLst/>
                    <a:uLnTx/>
                    <a:uFillTx/>
                    <a:latin typeface="Trebuchet MS" panose="020B0603020202020204"/>
                    <a:ea typeface="+mn-ea"/>
                    <a:cs typeface="Arial"/>
                  </a:rPr>
                  <a:t> </a:t>
                </a: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18</a:t>
                </a:r>
              </a:p>
              <a:p>
                <a:pPr marL="46990" marR="5080" lvl="0" indent="-47625" algn="ctr" defTabSz="914400" rtl="0" eaLnBrk="1" fontAlgn="auto" latinLnBrk="0" hangingPunct="1">
                  <a:lnSpc>
                    <a:spcPct val="100000"/>
                  </a:lnSpc>
                  <a:spcBef>
                    <a:spcPts val="0"/>
                  </a:spcBef>
                  <a:spcAft>
                    <a:spcPts val="0"/>
                  </a:spcAft>
                  <a:buClrTx/>
                  <a:buSzTx/>
                  <a:buFontTx/>
                  <a:buNone/>
                  <a:tabLst>
                    <a:tab pos="342900" algn="l"/>
                    <a:tab pos="389890" algn="l"/>
                    <a:tab pos="680720" algn="l"/>
                    <a:tab pos="727710" algn="l"/>
                    <a:tab pos="1122680" algn="l"/>
                    <a:tab pos="1169670" algn="l"/>
                  </a:tabLst>
                  <a:defRPr/>
                </a:pPr>
                <a:r>
                  <a:rPr kumimoji="0" lang="en-US" sz="1100" b="0" i="0" u="none" strike="noStrike" kern="1200" cap="none" spc="-25" normalizeH="0" baseline="0" noProof="0">
                    <a:ln>
                      <a:noFill/>
                    </a:ln>
                    <a:solidFill>
                      <a:srgbClr val="231F20"/>
                    </a:solidFill>
                    <a:effectLst/>
                    <a:uLnTx/>
                    <a:uFillTx/>
                    <a:latin typeface="Trebuchet MS" panose="020B0603020202020204"/>
                    <a:ea typeface="+mn-ea"/>
                    <a:cs typeface="Arial"/>
                  </a:rPr>
                  <a:t>PR</a:t>
                </a:r>
                <a:endParaRPr kumimoji="0" lang="en-US" sz="1100" b="0" i="0" u="none" strike="noStrike" kern="1200" cap="none" spc="500" normalizeH="0" baseline="0" noProof="0">
                  <a:ln>
                    <a:noFill/>
                  </a:ln>
                  <a:solidFill>
                    <a:srgbClr val="231F20"/>
                  </a:solidFill>
                  <a:effectLst/>
                  <a:uLnTx/>
                  <a:uFillTx/>
                  <a:latin typeface="Trebuchet MS" panose="020B0603020202020204"/>
                  <a:ea typeface="+mn-ea"/>
                  <a:cs typeface="Arial"/>
                </a:endParaRPr>
              </a:p>
            </p:txBody>
          </p:sp>
        </p:grpSp>
        <p:sp>
          <p:nvSpPr>
            <p:cNvPr id="7" name="TextBox 6">
              <a:extLst>
                <a:ext uri="{FF2B5EF4-FFF2-40B4-BE49-F238E27FC236}">
                  <a16:creationId xmlns:a16="http://schemas.microsoft.com/office/drawing/2014/main" id="{D0689607-AF7A-34D8-6FEC-060CBFC4464F}"/>
                </a:ext>
              </a:extLst>
            </p:cNvPr>
            <p:cNvSpPr txBox="1"/>
            <p:nvPr/>
          </p:nvSpPr>
          <p:spPr>
            <a:xfrm>
              <a:off x="3013603" y="1164692"/>
              <a:ext cx="10306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03661"/>
                  </a:solidFill>
                  <a:effectLst/>
                  <a:uLnTx/>
                  <a:uFillTx/>
                  <a:latin typeface="Trebuchet MS" panose="020B0603020202020204"/>
                  <a:ea typeface="+mn-ea"/>
                  <a:cs typeface="+mn-cs"/>
                </a:rPr>
                <a:t>BOR</a:t>
              </a:r>
            </a:p>
          </p:txBody>
        </p:sp>
        <p:sp>
          <p:nvSpPr>
            <p:cNvPr id="8" name="TextBox 7">
              <a:extLst>
                <a:ext uri="{FF2B5EF4-FFF2-40B4-BE49-F238E27FC236}">
                  <a16:creationId xmlns:a16="http://schemas.microsoft.com/office/drawing/2014/main" id="{8ADA7B4C-BE90-5624-8331-F1F2F7BEBBBA}"/>
                </a:ext>
              </a:extLst>
            </p:cNvPr>
            <p:cNvSpPr txBox="1"/>
            <p:nvPr/>
          </p:nvSpPr>
          <p:spPr>
            <a:xfrm>
              <a:off x="6999815" y="1118695"/>
              <a:ext cx="480449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203661"/>
                  </a:solidFill>
                  <a:effectLst/>
                  <a:uLnTx/>
                  <a:uFillTx/>
                  <a:latin typeface="Trebuchet MS" panose="020B0603020202020204"/>
                  <a:ea typeface="+mn-ea"/>
                  <a:cs typeface="+mn-cs"/>
                </a:rPr>
                <a:t>MeanVAF</a:t>
              </a:r>
              <a:r>
                <a:rPr kumimoji="0" lang="en-US" sz="1600" b="1" i="0" u="none" strike="noStrike" kern="1200" cap="none" spc="0" normalizeH="0" baseline="0" noProof="0">
                  <a:ln>
                    <a:noFill/>
                  </a:ln>
                  <a:solidFill>
                    <a:srgbClr val="203661"/>
                  </a:solidFill>
                  <a:effectLst/>
                  <a:uLnTx/>
                  <a:uFillTx/>
                  <a:latin typeface="Trebuchet MS" panose="020B0603020202020204"/>
                  <a:ea typeface="+mn-ea"/>
                  <a:cs typeface="+mn-cs"/>
                </a:rPr>
                <a:t> reduction from baseline to C2D1</a:t>
              </a:r>
            </a:p>
          </p:txBody>
        </p:sp>
        <p:sp>
          <p:nvSpPr>
            <p:cNvPr id="9" name="TextBox 8">
              <a:extLst>
                <a:ext uri="{FF2B5EF4-FFF2-40B4-BE49-F238E27FC236}">
                  <a16:creationId xmlns:a16="http://schemas.microsoft.com/office/drawing/2014/main" id="{3E7C6E42-DF6C-0492-B186-350C788FB949}"/>
                </a:ext>
              </a:extLst>
            </p:cNvPr>
            <p:cNvSpPr txBox="1"/>
            <p:nvPr/>
          </p:nvSpPr>
          <p:spPr>
            <a:xfrm>
              <a:off x="4134774" y="4961766"/>
              <a:ext cx="11352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25" normalizeH="0" baseline="0" noProof="0">
                  <a:ln>
                    <a:noFill/>
                  </a:ln>
                  <a:solidFill>
                    <a:srgbClr val="231F20"/>
                  </a:solidFill>
                  <a:effectLst/>
                  <a:uLnTx/>
                  <a:uFillTx/>
                  <a:latin typeface="Trebuchet MS" panose="020B0603020202020204"/>
                  <a:ea typeface="+mn-ea"/>
                  <a:cs typeface="Arial"/>
                </a:rPr>
                <a:t>Chemotherapy</a:t>
              </a:r>
            </a:p>
          </p:txBody>
        </p:sp>
      </p:grpSp>
    </p:spTree>
    <p:extLst>
      <p:ext uri="{BB962C8B-B14F-4D97-AF65-F5344CB8AC3E}">
        <p14:creationId xmlns:p14="http://schemas.microsoft.com/office/powerpoint/2010/main" val="340884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2">
            <a:extLst>
              <a:ext uri="{FF2B5EF4-FFF2-40B4-BE49-F238E27FC236}">
                <a16:creationId xmlns:a16="http://schemas.microsoft.com/office/drawing/2014/main" id="{0E06C684-B70A-40EC-B61B-6A47A6CC3B6F}"/>
              </a:ext>
            </a:extLst>
          </p:cNvPr>
          <p:cNvSpPr txBox="1">
            <a:spLocks/>
          </p:cNvSpPr>
          <p:nvPr/>
        </p:nvSpPr>
        <p:spPr>
          <a:xfrm>
            <a:off x="592138" y="315201"/>
            <a:ext cx="11273799"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12700" marR="0" lvl="0" indent="0" algn="l" defTabSz="914377" rtl="0" eaLnBrk="1" fontAlgn="auto" latinLnBrk="0" hangingPunct="1">
              <a:lnSpc>
                <a:spcPct val="100000"/>
              </a:lnSpc>
              <a:spcBef>
                <a:spcPts val="120"/>
              </a:spcBef>
              <a:spcAft>
                <a:spcPts val="0"/>
              </a:spcAft>
              <a:buClrTx/>
              <a:buSzTx/>
              <a:buFontTx/>
              <a:buNone/>
              <a:tabLst/>
              <a:defRPr/>
            </a:pPr>
            <a:endParaRPr kumimoji="0" lang="en-US" sz="2800" b="1" i="0" u="none" strike="noStrike" kern="800" cap="none" spc="-11" normalizeH="0" baseline="0" noProof="0">
              <a:ln>
                <a:noFill/>
              </a:ln>
              <a:solidFill>
                <a:srgbClr val="871221"/>
              </a:solidFill>
              <a:effectLst/>
              <a:uLnTx/>
              <a:uFillTx/>
              <a:latin typeface="Arial"/>
              <a:ea typeface="+mj-ea"/>
              <a:cs typeface="Arial"/>
              <a:sym typeface="Arial"/>
            </a:endParaRPr>
          </a:p>
        </p:txBody>
      </p:sp>
      <p:sp>
        <p:nvSpPr>
          <p:cNvPr id="3" name="TextBox 2">
            <a:extLst>
              <a:ext uri="{FF2B5EF4-FFF2-40B4-BE49-F238E27FC236}">
                <a16:creationId xmlns:a16="http://schemas.microsoft.com/office/drawing/2014/main" id="{1316FA3A-E803-42FA-9BDB-A32EDF419831}"/>
              </a:ext>
            </a:extLst>
          </p:cNvPr>
          <p:cNvSpPr txBox="1"/>
          <p:nvPr/>
        </p:nvSpPr>
        <p:spPr>
          <a:xfrm>
            <a:off x="647700" y="1127477"/>
            <a:ext cx="11016216" cy="338554"/>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Patients with ≥ 50% ctDNA reduction at C2D1 had numerically higher PFS and OS </a:t>
            </a:r>
            <a:r>
              <a:rPr kumimoji="0" lang="en-US" sz="16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r>
              <a:rPr kumimoji="0" lang="en-US" sz="16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3</a:t>
            </a:r>
            <a:r>
              <a:rPr kumimoji="0" lang="en-US" sz="16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p>
        </p:txBody>
      </p:sp>
      <p:sp>
        <p:nvSpPr>
          <p:cNvPr id="9" name="Title 132">
            <a:extLst>
              <a:ext uri="{FF2B5EF4-FFF2-40B4-BE49-F238E27FC236}">
                <a16:creationId xmlns:a16="http://schemas.microsoft.com/office/drawing/2014/main" id="{EFBBC408-8640-B84F-B52F-BCEC3450137F}"/>
              </a:ext>
            </a:extLst>
          </p:cNvPr>
          <p:cNvSpPr txBox="1">
            <a:spLocks/>
          </p:cNvSpPr>
          <p:nvPr/>
        </p:nvSpPr>
        <p:spPr>
          <a:xfrm>
            <a:off x="795338" y="518401"/>
            <a:ext cx="11273799"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dirty="0">
                <a:ln>
                  <a:noFill/>
                </a:ln>
                <a:solidFill>
                  <a:srgbClr val="203661"/>
                </a:solidFill>
                <a:effectLst/>
                <a:uLnTx/>
                <a:uFillTx/>
                <a:latin typeface="Trebuchet MS" panose="020B0703020202090204" pitchFamily="34" charset="0"/>
                <a:ea typeface="+mj-ea"/>
                <a:sym typeface="Arial"/>
              </a:rPr>
              <a:t>Results - Efficacy by Reduction in MeanVAF</a:t>
            </a:r>
            <a:r>
              <a:rPr kumimoji="0" lang="en-US" sz="3200" b="1" i="0" u="none" strike="noStrike" kern="800" cap="none" spc="0" normalizeH="0" baseline="30000" noProof="0" dirty="0">
                <a:ln>
                  <a:noFill/>
                </a:ln>
                <a:solidFill>
                  <a:srgbClr val="203661"/>
                </a:solidFill>
                <a:effectLst/>
                <a:uLnTx/>
                <a:uFillTx/>
                <a:latin typeface="Trebuchet MS" panose="020B0703020202090204" pitchFamily="34" charset="0"/>
                <a:ea typeface="+mj-ea"/>
                <a:sym typeface="Arial"/>
              </a:rPr>
              <a:t>1</a:t>
            </a:r>
            <a:r>
              <a:rPr kumimoji="0" lang="en-US" sz="3200" b="1" i="0" u="none" strike="noStrike" kern="800" cap="none" spc="0" normalizeH="0" baseline="0" noProof="0" dirty="0">
                <a:ln>
                  <a:noFill/>
                </a:ln>
                <a:solidFill>
                  <a:srgbClr val="203661"/>
                </a:solidFill>
                <a:effectLst/>
                <a:uLnTx/>
                <a:uFillTx/>
                <a:latin typeface="Trebuchet MS" panose="020B0703020202090204" pitchFamily="34" charset="0"/>
                <a:ea typeface="+mj-ea"/>
                <a:sym typeface="Arial"/>
              </a:rPr>
              <a:t> </a:t>
            </a:r>
            <a:endParaRPr kumimoji="0" lang="en-GB" sz="3200" b="1" i="0" u="none" strike="noStrike" kern="800" cap="none" spc="0" normalizeH="0" baseline="0" noProof="0" dirty="0">
              <a:ln>
                <a:noFill/>
              </a:ln>
              <a:solidFill>
                <a:srgbClr val="203661"/>
              </a:solidFill>
              <a:effectLst/>
              <a:uLnTx/>
              <a:uFillTx/>
              <a:latin typeface="Trebuchet MS" panose="020B0703020202090204" pitchFamily="34" charset="0"/>
              <a:ea typeface="+mj-ea"/>
              <a:sym typeface="Arial"/>
            </a:endParaRPr>
          </a:p>
        </p:txBody>
      </p:sp>
      <p:sp>
        <p:nvSpPr>
          <p:cNvPr id="24" name="TextBox 23">
            <a:extLst>
              <a:ext uri="{FF2B5EF4-FFF2-40B4-BE49-F238E27FC236}">
                <a16:creationId xmlns:a16="http://schemas.microsoft.com/office/drawing/2014/main" id="{D29363C2-1CF0-FFE4-F507-7554F9EF23F0}"/>
              </a:ext>
            </a:extLst>
          </p:cNvPr>
          <p:cNvSpPr txBox="1"/>
          <p:nvPr/>
        </p:nvSpPr>
        <p:spPr>
          <a:xfrm>
            <a:off x="896635" y="1515844"/>
            <a:ext cx="9576293" cy="30777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3 – Association of PFS and OS With Reduction in MeanVAF From Baseline to C2D1</a:t>
            </a:r>
          </a:p>
        </p:txBody>
      </p:sp>
      <p:sp>
        <p:nvSpPr>
          <p:cNvPr id="25" name="TextBox 24">
            <a:extLst>
              <a:ext uri="{FF2B5EF4-FFF2-40B4-BE49-F238E27FC236}">
                <a16:creationId xmlns:a16="http://schemas.microsoft.com/office/drawing/2014/main" id="{3AC6C24B-9E07-579C-9C75-7EA783057EBC}"/>
              </a:ext>
            </a:extLst>
          </p:cNvPr>
          <p:cNvSpPr txBox="1"/>
          <p:nvPr/>
        </p:nvSpPr>
        <p:spPr>
          <a:xfrm>
            <a:off x="630237" y="6128494"/>
            <a:ext cx="943927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C2D1, cycle 2 day 1; chemo, chemotherapy;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mean variant allele fraction; OS, overall survival; PFS, progression-free survival; SG,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Sacizuzumab</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govitecan; TPC, treatment of physician’s choice.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grpSp>
        <p:nvGrpSpPr>
          <p:cNvPr id="10" name="Group 4">
            <a:extLst>
              <a:ext uri="{FF2B5EF4-FFF2-40B4-BE49-F238E27FC236}">
                <a16:creationId xmlns:a16="http://schemas.microsoft.com/office/drawing/2014/main" id="{73C62A3F-59B3-674F-9B7B-106E4E3DE557}"/>
              </a:ext>
            </a:extLst>
          </p:cNvPr>
          <p:cNvGrpSpPr>
            <a:grpSpLocks noChangeAspect="1"/>
          </p:cNvGrpSpPr>
          <p:nvPr/>
        </p:nvGrpSpPr>
        <p:grpSpPr bwMode="auto">
          <a:xfrm>
            <a:off x="252413" y="1944688"/>
            <a:ext cx="11637962" cy="4073525"/>
            <a:chOff x="159" y="1225"/>
            <a:chExt cx="7331" cy="2566"/>
          </a:xfrm>
        </p:grpSpPr>
        <p:sp>
          <p:nvSpPr>
            <p:cNvPr id="11" name="AutoShape 3">
              <a:extLst>
                <a:ext uri="{FF2B5EF4-FFF2-40B4-BE49-F238E27FC236}">
                  <a16:creationId xmlns:a16="http://schemas.microsoft.com/office/drawing/2014/main" id="{C3EC9B16-F16A-8250-33B0-82AEFDC1F8BF}"/>
                </a:ext>
              </a:extLst>
            </p:cNvPr>
            <p:cNvSpPr>
              <a:spLocks noChangeAspect="1" noChangeArrowheads="1" noTextEdit="1"/>
            </p:cNvSpPr>
            <p:nvPr/>
          </p:nvSpPr>
          <p:spPr bwMode="auto">
            <a:xfrm>
              <a:off x="159" y="1231"/>
              <a:ext cx="7257" cy="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nvGrpSpPr>
            <p:cNvPr id="12" name="Group 205">
              <a:extLst>
                <a:ext uri="{FF2B5EF4-FFF2-40B4-BE49-F238E27FC236}">
                  <a16:creationId xmlns:a16="http://schemas.microsoft.com/office/drawing/2014/main" id="{528B00B5-477F-7106-6633-B92D1EA1D2D4}"/>
                </a:ext>
              </a:extLst>
            </p:cNvPr>
            <p:cNvGrpSpPr>
              <a:grpSpLocks/>
            </p:cNvGrpSpPr>
            <p:nvPr/>
          </p:nvGrpSpPr>
          <p:grpSpPr bwMode="auto">
            <a:xfrm>
              <a:off x="969" y="1312"/>
              <a:ext cx="6331" cy="1353"/>
              <a:chOff x="969" y="1312"/>
              <a:chExt cx="6331" cy="1353"/>
            </a:xfrm>
          </p:grpSpPr>
          <p:sp>
            <p:nvSpPr>
              <p:cNvPr id="1441" name="Freeform 5">
                <a:extLst>
                  <a:ext uri="{FF2B5EF4-FFF2-40B4-BE49-F238E27FC236}">
                    <a16:creationId xmlns:a16="http://schemas.microsoft.com/office/drawing/2014/main" id="{E5662C7E-2B80-F2AD-38AE-2C6FA90CAF32}"/>
                  </a:ext>
                </a:extLst>
              </p:cNvPr>
              <p:cNvSpPr>
                <a:spLocks/>
              </p:cNvSpPr>
              <p:nvPr/>
            </p:nvSpPr>
            <p:spPr bwMode="auto">
              <a:xfrm>
                <a:off x="4604" y="1337"/>
                <a:ext cx="1804" cy="1324"/>
              </a:xfrm>
              <a:custGeom>
                <a:avLst/>
                <a:gdLst>
                  <a:gd name="T0" fmla="*/ 200 w 1804"/>
                  <a:gd name="T1" fmla="*/ 0 h 1324"/>
                  <a:gd name="T2" fmla="*/ 237 w 1804"/>
                  <a:gd name="T3" fmla="*/ 62 h 1324"/>
                  <a:gd name="T4" fmla="*/ 257 w 1804"/>
                  <a:gd name="T5" fmla="*/ 89 h 1324"/>
                  <a:gd name="T6" fmla="*/ 274 w 1804"/>
                  <a:gd name="T7" fmla="*/ 118 h 1324"/>
                  <a:gd name="T8" fmla="*/ 282 w 1804"/>
                  <a:gd name="T9" fmla="*/ 147 h 1324"/>
                  <a:gd name="T10" fmla="*/ 293 w 1804"/>
                  <a:gd name="T11" fmla="*/ 176 h 1324"/>
                  <a:gd name="T12" fmla="*/ 314 w 1804"/>
                  <a:gd name="T13" fmla="*/ 204 h 1324"/>
                  <a:gd name="T14" fmla="*/ 329 w 1804"/>
                  <a:gd name="T15" fmla="*/ 233 h 1324"/>
                  <a:gd name="T16" fmla="*/ 346 w 1804"/>
                  <a:gd name="T17" fmla="*/ 262 h 1324"/>
                  <a:gd name="T18" fmla="*/ 358 w 1804"/>
                  <a:gd name="T19" fmla="*/ 291 h 1324"/>
                  <a:gd name="T20" fmla="*/ 366 w 1804"/>
                  <a:gd name="T21" fmla="*/ 322 h 1324"/>
                  <a:gd name="T22" fmla="*/ 446 w 1804"/>
                  <a:gd name="T23" fmla="*/ 348 h 1324"/>
                  <a:gd name="T24" fmla="*/ 467 w 1804"/>
                  <a:gd name="T25" fmla="*/ 377 h 1324"/>
                  <a:gd name="T26" fmla="*/ 487 w 1804"/>
                  <a:gd name="T27" fmla="*/ 406 h 1324"/>
                  <a:gd name="T28" fmla="*/ 493 w 1804"/>
                  <a:gd name="T29" fmla="*/ 436 h 1324"/>
                  <a:gd name="T30" fmla="*/ 499 w 1804"/>
                  <a:gd name="T31" fmla="*/ 464 h 1324"/>
                  <a:gd name="T32" fmla="*/ 591 w 1804"/>
                  <a:gd name="T33" fmla="*/ 492 h 1324"/>
                  <a:gd name="T34" fmla="*/ 673 w 1804"/>
                  <a:gd name="T35" fmla="*/ 521 h 1324"/>
                  <a:gd name="T36" fmla="*/ 690 w 1804"/>
                  <a:gd name="T37" fmla="*/ 551 h 1324"/>
                  <a:gd name="T38" fmla="*/ 752 w 1804"/>
                  <a:gd name="T39" fmla="*/ 581 h 1324"/>
                  <a:gd name="T40" fmla="*/ 762 w 1804"/>
                  <a:gd name="T41" fmla="*/ 612 h 1324"/>
                  <a:gd name="T42" fmla="*/ 773 w 1804"/>
                  <a:gd name="T43" fmla="*/ 642 h 1324"/>
                  <a:gd name="T44" fmla="*/ 868 w 1804"/>
                  <a:gd name="T45" fmla="*/ 671 h 1324"/>
                  <a:gd name="T46" fmla="*/ 881 w 1804"/>
                  <a:gd name="T47" fmla="*/ 699 h 1324"/>
                  <a:gd name="T48" fmla="*/ 929 w 1804"/>
                  <a:gd name="T49" fmla="*/ 730 h 1324"/>
                  <a:gd name="T50" fmla="*/ 960 w 1804"/>
                  <a:gd name="T51" fmla="*/ 760 h 1324"/>
                  <a:gd name="T52" fmla="*/ 965 w 1804"/>
                  <a:gd name="T53" fmla="*/ 789 h 1324"/>
                  <a:gd name="T54" fmla="*/ 994 w 1804"/>
                  <a:gd name="T55" fmla="*/ 849 h 1324"/>
                  <a:gd name="T56" fmla="*/ 1004 w 1804"/>
                  <a:gd name="T57" fmla="*/ 879 h 1324"/>
                  <a:gd name="T58" fmla="*/ 1223 w 1804"/>
                  <a:gd name="T59" fmla="*/ 907 h 1324"/>
                  <a:gd name="T60" fmla="*/ 1306 w 1804"/>
                  <a:gd name="T61" fmla="*/ 937 h 1324"/>
                  <a:gd name="T62" fmla="*/ 1364 w 1804"/>
                  <a:gd name="T63" fmla="*/ 972 h 1324"/>
                  <a:gd name="T64" fmla="*/ 1464 w 1804"/>
                  <a:gd name="T65" fmla="*/ 1009 h 1324"/>
                  <a:gd name="T66" fmla="*/ 1554 w 1804"/>
                  <a:gd name="T67" fmla="*/ 1047 h 1324"/>
                  <a:gd name="T68" fmla="*/ 1681 w 1804"/>
                  <a:gd name="T69" fmla="*/ 1103 h 1324"/>
                  <a:gd name="T70" fmla="*/ 1804 w 1804"/>
                  <a:gd name="T71" fmla="*/ 1159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4" h="1324">
                    <a:moveTo>
                      <a:pt x="0" y="0"/>
                    </a:moveTo>
                    <a:lnTo>
                      <a:pt x="200" y="0"/>
                    </a:lnTo>
                    <a:lnTo>
                      <a:pt x="200" y="62"/>
                    </a:lnTo>
                    <a:lnTo>
                      <a:pt x="237" y="62"/>
                    </a:lnTo>
                    <a:lnTo>
                      <a:pt x="237" y="89"/>
                    </a:lnTo>
                    <a:lnTo>
                      <a:pt x="257" y="89"/>
                    </a:lnTo>
                    <a:lnTo>
                      <a:pt x="257" y="118"/>
                    </a:lnTo>
                    <a:lnTo>
                      <a:pt x="274" y="118"/>
                    </a:lnTo>
                    <a:lnTo>
                      <a:pt x="274" y="147"/>
                    </a:lnTo>
                    <a:lnTo>
                      <a:pt x="282" y="147"/>
                    </a:lnTo>
                    <a:lnTo>
                      <a:pt x="282" y="176"/>
                    </a:lnTo>
                    <a:lnTo>
                      <a:pt x="293" y="176"/>
                    </a:lnTo>
                    <a:lnTo>
                      <a:pt x="293" y="204"/>
                    </a:lnTo>
                    <a:lnTo>
                      <a:pt x="314" y="204"/>
                    </a:lnTo>
                    <a:lnTo>
                      <a:pt x="314" y="233"/>
                    </a:lnTo>
                    <a:lnTo>
                      <a:pt x="329" y="233"/>
                    </a:lnTo>
                    <a:lnTo>
                      <a:pt x="329" y="262"/>
                    </a:lnTo>
                    <a:lnTo>
                      <a:pt x="346" y="262"/>
                    </a:lnTo>
                    <a:lnTo>
                      <a:pt x="346" y="291"/>
                    </a:lnTo>
                    <a:lnTo>
                      <a:pt x="358" y="291"/>
                    </a:lnTo>
                    <a:lnTo>
                      <a:pt x="358" y="322"/>
                    </a:lnTo>
                    <a:lnTo>
                      <a:pt x="366" y="322"/>
                    </a:lnTo>
                    <a:lnTo>
                      <a:pt x="366" y="348"/>
                    </a:lnTo>
                    <a:lnTo>
                      <a:pt x="446" y="348"/>
                    </a:lnTo>
                    <a:lnTo>
                      <a:pt x="446" y="377"/>
                    </a:lnTo>
                    <a:lnTo>
                      <a:pt x="467" y="377"/>
                    </a:lnTo>
                    <a:lnTo>
                      <a:pt x="467" y="406"/>
                    </a:lnTo>
                    <a:lnTo>
                      <a:pt x="487" y="406"/>
                    </a:lnTo>
                    <a:lnTo>
                      <a:pt x="487" y="436"/>
                    </a:lnTo>
                    <a:lnTo>
                      <a:pt x="493" y="436"/>
                    </a:lnTo>
                    <a:lnTo>
                      <a:pt x="493" y="464"/>
                    </a:lnTo>
                    <a:lnTo>
                      <a:pt x="499" y="464"/>
                    </a:lnTo>
                    <a:lnTo>
                      <a:pt x="499" y="492"/>
                    </a:lnTo>
                    <a:lnTo>
                      <a:pt x="591" y="492"/>
                    </a:lnTo>
                    <a:lnTo>
                      <a:pt x="591" y="521"/>
                    </a:lnTo>
                    <a:lnTo>
                      <a:pt x="673" y="521"/>
                    </a:lnTo>
                    <a:lnTo>
                      <a:pt x="673" y="551"/>
                    </a:lnTo>
                    <a:lnTo>
                      <a:pt x="690" y="551"/>
                    </a:lnTo>
                    <a:lnTo>
                      <a:pt x="690" y="581"/>
                    </a:lnTo>
                    <a:lnTo>
                      <a:pt x="752" y="581"/>
                    </a:lnTo>
                    <a:lnTo>
                      <a:pt x="752" y="612"/>
                    </a:lnTo>
                    <a:lnTo>
                      <a:pt x="762" y="612"/>
                    </a:lnTo>
                    <a:lnTo>
                      <a:pt x="762" y="642"/>
                    </a:lnTo>
                    <a:lnTo>
                      <a:pt x="773" y="642"/>
                    </a:lnTo>
                    <a:lnTo>
                      <a:pt x="773" y="671"/>
                    </a:lnTo>
                    <a:lnTo>
                      <a:pt x="868" y="671"/>
                    </a:lnTo>
                    <a:lnTo>
                      <a:pt x="868" y="699"/>
                    </a:lnTo>
                    <a:lnTo>
                      <a:pt x="881" y="699"/>
                    </a:lnTo>
                    <a:lnTo>
                      <a:pt x="881" y="730"/>
                    </a:lnTo>
                    <a:lnTo>
                      <a:pt x="929" y="730"/>
                    </a:lnTo>
                    <a:lnTo>
                      <a:pt x="929" y="760"/>
                    </a:lnTo>
                    <a:lnTo>
                      <a:pt x="960" y="760"/>
                    </a:lnTo>
                    <a:lnTo>
                      <a:pt x="960" y="789"/>
                    </a:lnTo>
                    <a:lnTo>
                      <a:pt x="965" y="789"/>
                    </a:lnTo>
                    <a:lnTo>
                      <a:pt x="965" y="849"/>
                    </a:lnTo>
                    <a:lnTo>
                      <a:pt x="994" y="849"/>
                    </a:lnTo>
                    <a:lnTo>
                      <a:pt x="994" y="879"/>
                    </a:lnTo>
                    <a:lnTo>
                      <a:pt x="1004" y="879"/>
                    </a:lnTo>
                    <a:lnTo>
                      <a:pt x="1004" y="907"/>
                    </a:lnTo>
                    <a:lnTo>
                      <a:pt x="1223" y="907"/>
                    </a:lnTo>
                    <a:lnTo>
                      <a:pt x="1223" y="937"/>
                    </a:lnTo>
                    <a:lnTo>
                      <a:pt x="1306" y="937"/>
                    </a:lnTo>
                    <a:lnTo>
                      <a:pt x="1306" y="972"/>
                    </a:lnTo>
                    <a:lnTo>
                      <a:pt x="1364" y="972"/>
                    </a:lnTo>
                    <a:lnTo>
                      <a:pt x="1364" y="1009"/>
                    </a:lnTo>
                    <a:lnTo>
                      <a:pt x="1464" y="1009"/>
                    </a:lnTo>
                    <a:lnTo>
                      <a:pt x="1464" y="1047"/>
                    </a:lnTo>
                    <a:lnTo>
                      <a:pt x="1554" y="1047"/>
                    </a:lnTo>
                    <a:lnTo>
                      <a:pt x="1554" y="1103"/>
                    </a:lnTo>
                    <a:lnTo>
                      <a:pt x="1681" y="1103"/>
                    </a:lnTo>
                    <a:lnTo>
                      <a:pt x="1681" y="1159"/>
                    </a:lnTo>
                    <a:lnTo>
                      <a:pt x="1804" y="1159"/>
                    </a:lnTo>
                    <a:lnTo>
                      <a:pt x="1804" y="1324"/>
                    </a:lnTo>
                  </a:path>
                </a:pathLst>
              </a:custGeom>
              <a:noFill/>
              <a:ln w="6350">
                <a:solidFill>
                  <a:srgbClr val="7AA9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2" name="Freeform 6">
                <a:extLst>
                  <a:ext uri="{FF2B5EF4-FFF2-40B4-BE49-F238E27FC236}">
                    <a16:creationId xmlns:a16="http://schemas.microsoft.com/office/drawing/2014/main" id="{3BECDC56-C59E-BF3D-09F3-24A0DB67A0FA}"/>
                  </a:ext>
                </a:extLst>
              </p:cNvPr>
              <p:cNvSpPr>
                <a:spLocks/>
              </p:cNvSpPr>
              <p:nvPr/>
            </p:nvSpPr>
            <p:spPr bwMode="auto">
              <a:xfrm>
                <a:off x="4605" y="1338"/>
                <a:ext cx="2348" cy="1087"/>
              </a:xfrm>
              <a:custGeom>
                <a:avLst/>
                <a:gdLst>
                  <a:gd name="T0" fmla="*/ 389 w 2348"/>
                  <a:gd name="T1" fmla="*/ 0 h 1087"/>
                  <a:gd name="T2" fmla="*/ 425 w 2348"/>
                  <a:gd name="T3" fmla="*/ 29 h 1087"/>
                  <a:gd name="T4" fmla="*/ 432 w 2348"/>
                  <a:gd name="T5" fmla="*/ 56 h 1087"/>
                  <a:gd name="T6" fmla="*/ 443 w 2348"/>
                  <a:gd name="T7" fmla="*/ 80 h 1087"/>
                  <a:gd name="T8" fmla="*/ 445 w 2348"/>
                  <a:gd name="T9" fmla="*/ 107 h 1087"/>
                  <a:gd name="T10" fmla="*/ 500 w 2348"/>
                  <a:gd name="T11" fmla="*/ 134 h 1087"/>
                  <a:gd name="T12" fmla="*/ 535 w 2348"/>
                  <a:gd name="T13" fmla="*/ 158 h 1087"/>
                  <a:gd name="T14" fmla="*/ 642 w 2348"/>
                  <a:gd name="T15" fmla="*/ 184 h 1087"/>
                  <a:gd name="T16" fmla="*/ 713 w 2348"/>
                  <a:gd name="T17" fmla="*/ 210 h 1087"/>
                  <a:gd name="T18" fmla="*/ 719 w 2348"/>
                  <a:gd name="T19" fmla="*/ 236 h 1087"/>
                  <a:gd name="T20" fmla="*/ 761 w 2348"/>
                  <a:gd name="T21" fmla="*/ 261 h 1087"/>
                  <a:gd name="T22" fmla="*/ 766 w 2348"/>
                  <a:gd name="T23" fmla="*/ 289 h 1087"/>
                  <a:gd name="T24" fmla="*/ 772 w 2348"/>
                  <a:gd name="T25" fmla="*/ 314 h 1087"/>
                  <a:gd name="T26" fmla="*/ 781 w 2348"/>
                  <a:gd name="T27" fmla="*/ 339 h 1087"/>
                  <a:gd name="T28" fmla="*/ 785 w 2348"/>
                  <a:gd name="T29" fmla="*/ 391 h 1087"/>
                  <a:gd name="T30" fmla="*/ 796 w 2348"/>
                  <a:gd name="T31" fmla="*/ 419 h 1087"/>
                  <a:gd name="T32" fmla="*/ 824 w 2348"/>
                  <a:gd name="T33" fmla="*/ 444 h 1087"/>
                  <a:gd name="T34" fmla="*/ 831 w 2348"/>
                  <a:gd name="T35" fmla="*/ 471 h 1087"/>
                  <a:gd name="T36" fmla="*/ 872 w 2348"/>
                  <a:gd name="T37" fmla="*/ 492 h 1087"/>
                  <a:gd name="T38" fmla="*/ 877 w 2348"/>
                  <a:gd name="T39" fmla="*/ 521 h 1087"/>
                  <a:gd name="T40" fmla="*/ 897 w 2348"/>
                  <a:gd name="T41" fmla="*/ 548 h 1087"/>
                  <a:gd name="T42" fmla="*/ 943 w 2348"/>
                  <a:gd name="T43" fmla="*/ 573 h 1087"/>
                  <a:gd name="T44" fmla="*/ 994 w 2348"/>
                  <a:gd name="T45" fmla="*/ 599 h 1087"/>
                  <a:gd name="T46" fmla="*/ 1017 w 2348"/>
                  <a:gd name="T47" fmla="*/ 624 h 1087"/>
                  <a:gd name="T48" fmla="*/ 1047 w 2348"/>
                  <a:gd name="T49" fmla="*/ 651 h 1087"/>
                  <a:gd name="T50" fmla="*/ 1057 w 2348"/>
                  <a:gd name="T51" fmla="*/ 676 h 1087"/>
                  <a:gd name="T52" fmla="*/ 1065 w 2348"/>
                  <a:gd name="T53" fmla="*/ 704 h 1087"/>
                  <a:gd name="T54" fmla="*/ 1117 w 2348"/>
                  <a:gd name="T55" fmla="*/ 728 h 1087"/>
                  <a:gd name="T56" fmla="*/ 1162 w 2348"/>
                  <a:gd name="T57" fmla="*/ 754 h 1087"/>
                  <a:gd name="T58" fmla="*/ 1179 w 2348"/>
                  <a:gd name="T59" fmla="*/ 781 h 1087"/>
                  <a:gd name="T60" fmla="*/ 1449 w 2348"/>
                  <a:gd name="T61" fmla="*/ 806 h 1087"/>
                  <a:gd name="T62" fmla="*/ 1563 w 2348"/>
                  <a:gd name="T63" fmla="*/ 834 h 1087"/>
                  <a:gd name="T64" fmla="*/ 1844 w 2348"/>
                  <a:gd name="T65" fmla="*/ 860 h 1087"/>
                  <a:gd name="T66" fmla="*/ 1921 w 2348"/>
                  <a:gd name="T67" fmla="*/ 903 h 1087"/>
                  <a:gd name="T68" fmla="*/ 1933 w 2348"/>
                  <a:gd name="T69" fmla="*/ 955 h 1087"/>
                  <a:gd name="T70" fmla="*/ 2162 w 2348"/>
                  <a:gd name="T71" fmla="*/ 1008 h 1087"/>
                  <a:gd name="T72" fmla="*/ 2348 w 2348"/>
                  <a:gd name="T73"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8" h="1087">
                    <a:moveTo>
                      <a:pt x="0" y="0"/>
                    </a:moveTo>
                    <a:lnTo>
                      <a:pt x="389" y="0"/>
                    </a:lnTo>
                    <a:lnTo>
                      <a:pt x="389" y="29"/>
                    </a:lnTo>
                    <a:lnTo>
                      <a:pt x="425" y="29"/>
                    </a:lnTo>
                    <a:lnTo>
                      <a:pt x="425" y="56"/>
                    </a:lnTo>
                    <a:lnTo>
                      <a:pt x="432" y="56"/>
                    </a:lnTo>
                    <a:lnTo>
                      <a:pt x="432" y="80"/>
                    </a:lnTo>
                    <a:lnTo>
                      <a:pt x="443" y="80"/>
                    </a:lnTo>
                    <a:lnTo>
                      <a:pt x="443" y="107"/>
                    </a:lnTo>
                    <a:lnTo>
                      <a:pt x="445" y="107"/>
                    </a:lnTo>
                    <a:lnTo>
                      <a:pt x="445" y="134"/>
                    </a:lnTo>
                    <a:lnTo>
                      <a:pt x="500" y="134"/>
                    </a:lnTo>
                    <a:lnTo>
                      <a:pt x="500" y="158"/>
                    </a:lnTo>
                    <a:lnTo>
                      <a:pt x="535" y="158"/>
                    </a:lnTo>
                    <a:lnTo>
                      <a:pt x="535" y="184"/>
                    </a:lnTo>
                    <a:lnTo>
                      <a:pt x="642" y="184"/>
                    </a:lnTo>
                    <a:lnTo>
                      <a:pt x="642" y="210"/>
                    </a:lnTo>
                    <a:lnTo>
                      <a:pt x="713" y="210"/>
                    </a:lnTo>
                    <a:lnTo>
                      <a:pt x="713" y="236"/>
                    </a:lnTo>
                    <a:lnTo>
                      <a:pt x="719" y="236"/>
                    </a:lnTo>
                    <a:lnTo>
                      <a:pt x="719" y="261"/>
                    </a:lnTo>
                    <a:lnTo>
                      <a:pt x="761" y="261"/>
                    </a:lnTo>
                    <a:lnTo>
                      <a:pt x="761" y="289"/>
                    </a:lnTo>
                    <a:lnTo>
                      <a:pt x="766" y="289"/>
                    </a:lnTo>
                    <a:lnTo>
                      <a:pt x="766" y="314"/>
                    </a:lnTo>
                    <a:lnTo>
                      <a:pt x="772" y="314"/>
                    </a:lnTo>
                    <a:lnTo>
                      <a:pt x="772" y="339"/>
                    </a:lnTo>
                    <a:lnTo>
                      <a:pt x="781" y="339"/>
                    </a:lnTo>
                    <a:lnTo>
                      <a:pt x="781" y="391"/>
                    </a:lnTo>
                    <a:lnTo>
                      <a:pt x="785" y="391"/>
                    </a:lnTo>
                    <a:lnTo>
                      <a:pt x="785" y="419"/>
                    </a:lnTo>
                    <a:lnTo>
                      <a:pt x="796" y="419"/>
                    </a:lnTo>
                    <a:lnTo>
                      <a:pt x="796" y="444"/>
                    </a:lnTo>
                    <a:lnTo>
                      <a:pt x="824" y="444"/>
                    </a:lnTo>
                    <a:lnTo>
                      <a:pt x="824" y="471"/>
                    </a:lnTo>
                    <a:lnTo>
                      <a:pt x="831" y="471"/>
                    </a:lnTo>
                    <a:lnTo>
                      <a:pt x="831" y="492"/>
                    </a:lnTo>
                    <a:lnTo>
                      <a:pt x="872" y="492"/>
                    </a:lnTo>
                    <a:lnTo>
                      <a:pt x="872" y="521"/>
                    </a:lnTo>
                    <a:lnTo>
                      <a:pt x="877" y="521"/>
                    </a:lnTo>
                    <a:lnTo>
                      <a:pt x="877" y="548"/>
                    </a:lnTo>
                    <a:lnTo>
                      <a:pt x="897" y="548"/>
                    </a:lnTo>
                    <a:lnTo>
                      <a:pt x="897" y="573"/>
                    </a:lnTo>
                    <a:lnTo>
                      <a:pt x="943" y="573"/>
                    </a:lnTo>
                    <a:lnTo>
                      <a:pt x="943" y="599"/>
                    </a:lnTo>
                    <a:lnTo>
                      <a:pt x="994" y="599"/>
                    </a:lnTo>
                    <a:lnTo>
                      <a:pt x="994" y="624"/>
                    </a:lnTo>
                    <a:lnTo>
                      <a:pt x="1017" y="624"/>
                    </a:lnTo>
                    <a:lnTo>
                      <a:pt x="1017" y="651"/>
                    </a:lnTo>
                    <a:lnTo>
                      <a:pt x="1047" y="651"/>
                    </a:lnTo>
                    <a:lnTo>
                      <a:pt x="1047" y="676"/>
                    </a:lnTo>
                    <a:lnTo>
                      <a:pt x="1057" y="676"/>
                    </a:lnTo>
                    <a:lnTo>
                      <a:pt x="1057" y="704"/>
                    </a:lnTo>
                    <a:lnTo>
                      <a:pt x="1065" y="704"/>
                    </a:lnTo>
                    <a:lnTo>
                      <a:pt x="1065" y="728"/>
                    </a:lnTo>
                    <a:lnTo>
                      <a:pt x="1117" y="728"/>
                    </a:lnTo>
                    <a:lnTo>
                      <a:pt x="1117" y="754"/>
                    </a:lnTo>
                    <a:lnTo>
                      <a:pt x="1162" y="754"/>
                    </a:lnTo>
                    <a:lnTo>
                      <a:pt x="1162" y="781"/>
                    </a:lnTo>
                    <a:lnTo>
                      <a:pt x="1179" y="781"/>
                    </a:lnTo>
                    <a:lnTo>
                      <a:pt x="1179" y="806"/>
                    </a:lnTo>
                    <a:lnTo>
                      <a:pt x="1449" y="806"/>
                    </a:lnTo>
                    <a:lnTo>
                      <a:pt x="1449" y="834"/>
                    </a:lnTo>
                    <a:lnTo>
                      <a:pt x="1563" y="834"/>
                    </a:lnTo>
                    <a:lnTo>
                      <a:pt x="1563" y="860"/>
                    </a:lnTo>
                    <a:lnTo>
                      <a:pt x="1844" y="860"/>
                    </a:lnTo>
                    <a:lnTo>
                      <a:pt x="1844" y="903"/>
                    </a:lnTo>
                    <a:lnTo>
                      <a:pt x="1921" y="903"/>
                    </a:lnTo>
                    <a:lnTo>
                      <a:pt x="1921" y="955"/>
                    </a:lnTo>
                    <a:lnTo>
                      <a:pt x="1933" y="955"/>
                    </a:lnTo>
                    <a:lnTo>
                      <a:pt x="1933" y="1008"/>
                    </a:lnTo>
                    <a:lnTo>
                      <a:pt x="2162" y="1008"/>
                    </a:lnTo>
                    <a:lnTo>
                      <a:pt x="2162" y="1087"/>
                    </a:lnTo>
                    <a:lnTo>
                      <a:pt x="2348" y="1087"/>
                    </a:lnTo>
                  </a:path>
                </a:pathLst>
              </a:custGeom>
              <a:noFill/>
              <a:ln w="6350">
                <a:solidFill>
                  <a:srgbClr val="0064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3" name="Freeform 7">
                <a:extLst>
                  <a:ext uri="{FF2B5EF4-FFF2-40B4-BE49-F238E27FC236}">
                    <a16:creationId xmlns:a16="http://schemas.microsoft.com/office/drawing/2014/main" id="{240BD86A-85FF-07F4-DF4E-92F996A8939C}"/>
                  </a:ext>
                </a:extLst>
              </p:cNvPr>
              <p:cNvSpPr>
                <a:spLocks/>
              </p:cNvSpPr>
              <p:nvPr/>
            </p:nvSpPr>
            <p:spPr bwMode="auto">
              <a:xfrm>
                <a:off x="4605" y="1338"/>
                <a:ext cx="2086" cy="1323"/>
              </a:xfrm>
              <a:custGeom>
                <a:avLst/>
                <a:gdLst>
                  <a:gd name="T0" fmla="*/ 222 w 2086"/>
                  <a:gd name="T1" fmla="*/ 0 h 1323"/>
                  <a:gd name="T2" fmla="*/ 298 w 2086"/>
                  <a:gd name="T3" fmla="*/ 34 h 1323"/>
                  <a:gd name="T4" fmla="*/ 314 w 2086"/>
                  <a:gd name="T5" fmla="*/ 67 h 1323"/>
                  <a:gd name="T6" fmla="*/ 339 w 2086"/>
                  <a:gd name="T7" fmla="*/ 100 h 1323"/>
                  <a:gd name="T8" fmla="*/ 345 w 2086"/>
                  <a:gd name="T9" fmla="*/ 133 h 1323"/>
                  <a:gd name="T10" fmla="*/ 386 w 2086"/>
                  <a:gd name="T11" fmla="*/ 163 h 1323"/>
                  <a:gd name="T12" fmla="*/ 447 w 2086"/>
                  <a:gd name="T13" fmla="*/ 196 h 1323"/>
                  <a:gd name="T14" fmla="*/ 474 w 2086"/>
                  <a:gd name="T15" fmla="*/ 227 h 1323"/>
                  <a:gd name="T16" fmla="*/ 507 w 2086"/>
                  <a:gd name="T17" fmla="*/ 260 h 1323"/>
                  <a:gd name="T18" fmla="*/ 575 w 2086"/>
                  <a:gd name="T19" fmla="*/ 292 h 1323"/>
                  <a:gd name="T20" fmla="*/ 579 w 2086"/>
                  <a:gd name="T21" fmla="*/ 326 h 1323"/>
                  <a:gd name="T22" fmla="*/ 703 w 2086"/>
                  <a:gd name="T23" fmla="*/ 357 h 1323"/>
                  <a:gd name="T24" fmla="*/ 738 w 2086"/>
                  <a:gd name="T25" fmla="*/ 391 h 1323"/>
                  <a:gd name="T26" fmla="*/ 748 w 2086"/>
                  <a:gd name="T27" fmla="*/ 425 h 1323"/>
                  <a:gd name="T28" fmla="*/ 816 w 2086"/>
                  <a:gd name="T29" fmla="*/ 457 h 1323"/>
                  <a:gd name="T30" fmla="*/ 820 w 2086"/>
                  <a:gd name="T31" fmla="*/ 477 h 1323"/>
                  <a:gd name="T32" fmla="*/ 839 w 2086"/>
                  <a:gd name="T33" fmla="*/ 524 h 1323"/>
                  <a:gd name="T34" fmla="*/ 855 w 2086"/>
                  <a:gd name="T35" fmla="*/ 559 h 1323"/>
                  <a:gd name="T36" fmla="*/ 893 w 2086"/>
                  <a:gd name="T37" fmla="*/ 590 h 1323"/>
                  <a:gd name="T38" fmla="*/ 903 w 2086"/>
                  <a:gd name="T39" fmla="*/ 624 h 1323"/>
                  <a:gd name="T40" fmla="*/ 912 w 2086"/>
                  <a:gd name="T41" fmla="*/ 656 h 1323"/>
                  <a:gd name="T42" fmla="*/ 917 w 2086"/>
                  <a:gd name="T43" fmla="*/ 693 h 1323"/>
                  <a:gd name="T44" fmla="*/ 925 w 2086"/>
                  <a:gd name="T45" fmla="*/ 725 h 1323"/>
                  <a:gd name="T46" fmla="*/ 928 w 2086"/>
                  <a:gd name="T47" fmla="*/ 757 h 1323"/>
                  <a:gd name="T48" fmla="*/ 1019 w 2086"/>
                  <a:gd name="T49" fmla="*/ 791 h 1323"/>
                  <a:gd name="T50" fmla="*/ 1095 w 2086"/>
                  <a:gd name="T51" fmla="*/ 825 h 1323"/>
                  <a:gd name="T52" fmla="*/ 1123 w 2086"/>
                  <a:gd name="T53" fmla="*/ 857 h 1323"/>
                  <a:gd name="T54" fmla="*/ 1126 w 2086"/>
                  <a:gd name="T55" fmla="*/ 889 h 1323"/>
                  <a:gd name="T56" fmla="*/ 1539 w 2086"/>
                  <a:gd name="T57" fmla="*/ 923 h 1323"/>
                  <a:gd name="T58" fmla="*/ 1616 w 2086"/>
                  <a:gd name="T59" fmla="*/ 980 h 1323"/>
                  <a:gd name="T60" fmla="*/ 1864 w 2086"/>
                  <a:gd name="T61" fmla="*/ 1067 h 1323"/>
                  <a:gd name="T62" fmla="*/ 2086 w 2086"/>
                  <a:gd name="T63" fmla="*/ 119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6" h="1323">
                    <a:moveTo>
                      <a:pt x="0" y="0"/>
                    </a:moveTo>
                    <a:lnTo>
                      <a:pt x="222" y="0"/>
                    </a:lnTo>
                    <a:lnTo>
                      <a:pt x="222" y="34"/>
                    </a:lnTo>
                    <a:lnTo>
                      <a:pt x="298" y="34"/>
                    </a:lnTo>
                    <a:lnTo>
                      <a:pt x="298" y="67"/>
                    </a:lnTo>
                    <a:lnTo>
                      <a:pt x="314" y="67"/>
                    </a:lnTo>
                    <a:lnTo>
                      <a:pt x="314" y="100"/>
                    </a:lnTo>
                    <a:lnTo>
                      <a:pt x="339" y="100"/>
                    </a:lnTo>
                    <a:lnTo>
                      <a:pt x="339" y="133"/>
                    </a:lnTo>
                    <a:lnTo>
                      <a:pt x="345" y="133"/>
                    </a:lnTo>
                    <a:lnTo>
                      <a:pt x="345" y="163"/>
                    </a:lnTo>
                    <a:lnTo>
                      <a:pt x="386" y="163"/>
                    </a:lnTo>
                    <a:lnTo>
                      <a:pt x="386" y="196"/>
                    </a:lnTo>
                    <a:lnTo>
                      <a:pt x="447" y="196"/>
                    </a:lnTo>
                    <a:lnTo>
                      <a:pt x="447" y="227"/>
                    </a:lnTo>
                    <a:lnTo>
                      <a:pt x="474" y="227"/>
                    </a:lnTo>
                    <a:lnTo>
                      <a:pt x="474" y="260"/>
                    </a:lnTo>
                    <a:lnTo>
                      <a:pt x="507" y="260"/>
                    </a:lnTo>
                    <a:lnTo>
                      <a:pt x="507" y="292"/>
                    </a:lnTo>
                    <a:lnTo>
                      <a:pt x="575" y="292"/>
                    </a:lnTo>
                    <a:lnTo>
                      <a:pt x="575" y="326"/>
                    </a:lnTo>
                    <a:lnTo>
                      <a:pt x="579" y="326"/>
                    </a:lnTo>
                    <a:lnTo>
                      <a:pt x="579" y="357"/>
                    </a:lnTo>
                    <a:lnTo>
                      <a:pt x="703" y="357"/>
                    </a:lnTo>
                    <a:lnTo>
                      <a:pt x="703" y="391"/>
                    </a:lnTo>
                    <a:lnTo>
                      <a:pt x="738" y="391"/>
                    </a:lnTo>
                    <a:lnTo>
                      <a:pt x="738" y="425"/>
                    </a:lnTo>
                    <a:lnTo>
                      <a:pt x="748" y="425"/>
                    </a:lnTo>
                    <a:lnTo>
                      <a:pt x="748" y="457"/>
                    </a:lnTo>
                    <a:lnTo>
                      <a:pt x="816" y="457"/>
                    </a:lnTo>
                    <a:lnTo>
                      <a:pt x="816" y="477"/>
                    </a:lnTo>
                    <a:lnTo>
                      <a:pt x="820" y="477"/>
                    </a:lnTo>
                    <a:lnTo>
                      <a:pt x="820" y="524"/>
                    </a:lnTo>
                    <a:lnTo>
                      <a:pt x="839" y="524"/>
                    </a:lnTo>
                    <a:lnTo>
                      <a:pt x="839" y="559"/>
                    </a:lnTo>
                    <a:lnTo>
                      <a:pt x="855" y="559"/>
                    </a:lnTo>
                    <a:lnTo>
                      <a:pt x="855" y="590"/>
                    </a:lnTo>
                    <a:lnTo>
                      <a:pt x="893" y="590"/>
                    </a:lnTo>
                    <a:lnTo>
                      <a:pt x="893" y="624"/>
                    </a:lnTo>
                    <a:lnTo>
                      <a:pt x="903" y="624"/>
                    </a:lnTo>
                    <a:lnTo>
                      <a:pt x="903" y="656"/>
                    </a:lnTo>
                    <a:lnTo>
                      <a:pt x="912" y="656"/>
                    </a:lnTo>
                    <a:lnTo>
                      <a:pt x="912" y="693"/>
                    </a:lnTo>
                    <a:lnTo>
                      <a:pt x="917" y="693"/>
                    </a:lnTo>
                    <a:lnTo>
                      <a:pt x="917" y="725"/>
                    </a:lnTo>
                    <a:lnTo>
                      <a:pt x="925" y="725"/>
                    </a:lnTo>
                    <a:lnTo>
                      <a:pt x="925" y="757"/>
                    </a:lnTo>
                    <a:lnTo>
                      <a:pt x="928" y="757"/>
                    </a:lnTo>
                    <a:lnTo>
                      <a:pt x="928" y="791"/>
                    </a:lnTo>
                    <a:lnTo>
                      <a:pt x="1019" y="791"/>
                    </a:lnTo>
                    <a:lnTo>
                      <a:pt x="1019" y="825"/>
                    </a:lnTo>
                    <a:lnTo>
                      <a:pt x="1095" y="825"/>
                    </a:lnTo>
                    <a:lnTo>
                      <a:pt x="1095" y="857"/>
                    </a:lnTo>
                    <a:lnTo>
                      <a:pt x="1123" y="857"/>
                    </a:lnTo>
                    <a:lnTo>
                      <a:pt x="1123" y="889"/>
                    </a:lnTo>
                    <a:lnTo>
                      <a:pt x="1126" y="889"/>
                    </a:lnTo>
                    <a:lnTo>
                      <a:pt x="1126" y="923"/>
                    </a:lnTo>
                    <a:lnTo>
                      <a:pt x="1539" y="923"/>
                    </a:lnTo>
                    <a:lnTo>
                      <a:pt x="1539" y="980"/>
                    </a:lnTo>
                    <a:lnTo>
                      <a:pt x="1616" y="980"/>
                    </a:lnTo>
                    <a:lnTo>
                      <a:pt x="1616" y="1067"/>
                    </a:lnTo>
                    <a:lnTo>
                      <a:pt x="1864" y="1067"/>
                    </a:lnTo>
                    <a:lnTo>
                      <a:pt x="1864" y="1195"/>
                    </a:lnTo>
                    <a:lnTo>
                      <a:pt x="2086" y="1195"/>
                    </a:lnTo>
                    <a:lnTo>
                      <a:pt x="2086" y="1323"/>
                    </a:lnTo>
                  </a:path>
                </a:pathLst>
              </a:custGeom>
              <a:noFill/>
              <a:ln w="6350">
                <a:solidFill>
                  <a:srgbClr val="F491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4" name="Freeform 8">
                <a:extLst>
                  <a:ext uri="{FF2B5EF4-FFF2-40B4-BE49-F238E27FC236}">
                    <a16:creationId xmlns:a16="http://schemas.microsoft.com/office/drawing/2014/main" id="{692AE688-3252-B300-EFE9-C9F62D55D341}"/>
                  </a:ext>
                </a:extLst>
              </p:cNvPr>
              <p:cNvSpPr>
                <a:spLocks/>
              </p:cNvSpPr>
              <p:nvPr/>
            </p:nvSpPr>
            <p:spPr bwMode="auto">
              <a:xfrm>
                <a:off x="970" y="1338"/>
                <a:ext cx="1191" cy="1327"/>
              </a:xfrm>
              <a:custGeom>
                <a:avLst/>
                <a:gdLst>
                  <a:gd name="T0" fmla="*/ 0 w 1191"/>
                  <a:gd name="T1" fmla="*/ 0 h 1327"/>
                  <a:gd name="T2" fmla="*/ 103 w 1191"/>
                  <a:gd name="T3" fmla="*/ 0 h 1327"/>
                  <a:gd name="T4" fmla="*/ 103 w 1191"/>
                  <a:gd name="T5" fmla="*/ 46 h 1327"/>
                  <a:gd name="T6" fmla="*/ 107 w 1191"/>
                  <a:gd name="T7" fmla="*/ 46 h 1327"/>
                  <a:gd name="T8" fmla="*/ 107 w 1191"/>
                  <a:gd name="T9" fmla="*/ 62 h 1327"/>
                  <a:gd name="T10" fmla="*/ 125 w 1191"/>
                  <a:gd name="T11" fmla="*/ 62 h 1327"/>
                  <a:gd name="T12" fmla="*/ 125 w 1191"/>
                  <a:gd name="T13" fmla="*/ 91 h 1327"/>
                  <a:gd name="T14" fmla="*/ 127 w 1191"/>
                  <a:gd name="T15" fmla="*/ 91 h 1327"/>
                  <a:gd name="T16" fmla="*/ 127 w 1191"/>
                  <a:gd name="T17" fmla="*/ 150 h 1327"/>
                  <a:gd name="T18" fmla="*/ 135 w 1191"/>
                  <a:gd name="T19" fmla="*/ 150 h 1327"/>
                  <a:gd name="T20" fmla="*/ 135 w 1191"/>
                  <a:gd name="T21" fmla="*/ 269 h 1327"/>
                  <a:gd name="T22" fmla="*/ 139 w 1191"/>
                  <a:gd name="T23" fmla="*/ 269 h 1327"/>
                  <a:gd name="T24" fmla="*/ 139 w 1191"/>
                  <a:gd name="T25" fmla="*/ 295 h 1327"/>
                  <a:gd name="T26" fmla="*/ 142 w 1191"/>
                  <a:gd name="T27" fmla="*/ 295 h 1327"/>
                  <a:gd name="T28" fmla="*/ 142 w 1191"/>
                  <a:gd name="T29" fmla="*/ 357 h 1327"/>
                  <a:gd name="T30" fmla="*/ 146 w 1191"/>
                  <a:gd name="T31" fmla="*/ 357 h 1327"/>
                  <a:gd name="T32" fmla="*/ 146 w 1191"/>
                  <a:gd name="T33" fmla="*/ 387 h 1327"/>
                  <a:gd name="T34" fmla="*/ 149 w 1191"/>
                  <a:gd name="T35" fmla="*/ 387 h 1327"/>
                  <a:gd name="T36" fmla="*/ 149 w 1191"/>
                  <a:gd name="T37" fmla="*/ 448 h 1327"/>
                  <a:gd name="T38" fmla="*/ 151 w 1191"/>
                  <a:gd name="T39" fmla="*/ 448 h 1327"/>
                  <a:gd name="T40" fmla="*/ 151 w 1191"/>
                  <a:gd name="T41" fmla="*/ 569 h 1327"/>
                  <a:gd name="T42" fmla="*/ 155 w 1191"/>
                  <a:gd name="T43" fmla="*/ 569 h 1327"/>
                  <a:gd name="T44" fmla="*/ 155 w 1191"/>
                  <a:gd name="T45" fmla="*/ 598 h 1327"/>
                  <a:gd name="T46" fmla="*/ 159 w 1191"/>
                  <a:gd name="T47" fmla="*/ 598 h 1327"/>
                  <a:gd name="T48" fmla="*/ 159 w 1191"/>
                  <a:gd name="T49" fmla="*/ 628 h 1327"/>
                  <a:gd name="T50" fmla="*/ 168 w 1191"/>
                  <a:gd name="T51" fmla="*/ 628 h 1327"/>
                  <a:gd name="T52" fmla="*/ 168 w 1191"/>
                  <a:gd name="T53" fmla="*/ 691 h 1327"/>
                  <a:gd name="T54" fmla="*/ 179 w 1191"/>
                  <a:gd name="T55" fmla="*/ 691 h 1327"/>
                  <a:gd name="T56" fmla="*/ 179 w 1191"/>
                  <a:gd name="T57" fmla="*/ 724 h 1327"/>
                  <a:gd name="T58" fmla="*/ 181 w 1191"/>
                  <a:gd name="T59" fmla="*/ 724 h 1327"/>
                  <a:gd name="T60" fmla="*/ 181 w 1191"/>
                  <a:gd name="T61" fmla="*/ 756 h 1327"/>
                  <a:gd name="T62" fmla="*/ 203 w 1191"/>
                  <a:gd name="T63" fmla="*/ 756 h 1327"/>
                  <a:gd name="T64" fmla="*/ 203 w 1191"/>
                  <a:gd name="T65" fmla="*/ 787 h 1327"/>
                  <a:gd name="T66" fmla="*/ 291 w 1191"/>
                  <a:gd name="T67" fmla="*/ 787 h 1327"/>
                  <a:gd name="T68" fmla="*/ 291 w 1191"/>
                  <a:gd name="T69" fmla="*/ 824 h 1327"/>
                  <a:gd name="T70" fmla="*/ 295 w 1191"/>
                  <a:gd name="T71" fmla="*/ 824 h 1327"/>
                  <a:gd name="T72" fmla="*/ 295 w 1191"/>
                  <a:gd name="T73" fmla="*/ 894 h 1327"/>
                  <a:gd name="T74" fmla="*/ 323 w 1191"/>
                  <a:gd name="T75" fmla="*/ 894 h 1327"/>
                  <a:gd name="T76" fmla="*/ 323 w 1191"/>
                  <a:gd name="T77" fmla="*/ 935 h 1327"/>
                  <a:gd name="T78" fmla="*/ 326 w 1191"/>
                  <a:gd name="T79" fmla="*/ 935 h 1327"/>
                  <a:gd name="T80" fmla="*/ 326 w 1191"/>
                  <a:gd name="T81" fmla="*/ 974 h 1327"/>
                  <a:gd name="T82" fmla="*/ 445 w 1191"/>
                  <a:gd name="T83" fmla="*/ 974 h 1327"/>
                  <a:gd name="T84" fmla="*/ 445 w 1191"/>
                  <a:gd name="T85" fmla="*/ 1013 h 1327"/>
                  <a:gd name="T86" fmla="*/ 456 w 1191"/>
                  <a:gd name="T87" fmla="*/ 1013 h 1327"/>
                  <a:gd name="T88" fmla="*/ 456 w 1191"/>
                  <a:gd name="T89" fmla="*/ 1052 h 1327"/>
                  <a:gd name="T90" fmla="*/ 466 w 1191"/>
                  <a:gd name="T91" fmla="*/ 1052 h 1327"/>
                  <a:gd name="T92" fmla="*/ 466 w 1191"/>
                  <a:gd name="T93" fmla="*/ 1090 h 1327"/>
                  <a:gd name="T94" fmla="*/ 598 w 1191"/>
                  <a:gd name="T95" fmla="*/ 1090 h 1327"/>
                  <a:gd name="T96" fmla="*/ 598 w 1191"/>
                  <a:gd name="T97" fmla="*/ 1149 h 1327"/>
                  <a:gd name="T98" fmla="*/ 745 w 1191"/>
                  <a:gd name="T99" fmla="*/ 1149 h 1327"/>
                  <a:gd name="T100" fmla="*/ 745 w 1191"/>
                  <a:gd name="T101" fmla="*/ 1207 h 1327"/>
                  <a:gd name="T102" fmla="*/ 755 w 1191"/>
                  <a:gd name="T103" fmla="*/ 1207 h 1327"/>
                  <a:gd name="T104" fmla="*/ 755 w 1191"/>
                  <a:gd name="T105" fmla="*/ 1268 h 1327"/>
                  <a:gd name="T106" fmla="*/ 1191 w 1191"/>
                  <a:gd name="T107" fmla="*/ 1268 h 1327"/>
                  <a:gd name="T108" fmla="*/ 1191 w 1191"/>
                  <a:gd name="T109" fmla="*/ 1327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1" h="1327">
                    <a:moveTo>
                      <a:pt x="0" y="0"/>
                    </a:moveTo>
                    <a:lnTo>
                      <a:pt x="103" y="0"/>
                    </a:lnTo>
                    <a:lnTo>
                      <a:pt x="103" y="46"/>
                    </a:lnTo>
                    <a:lnTo>
                      <a:pt x="107" y="46"/>
                    </a:lnTo>
                    <a:lnTo>
                      <a:pt x="107" y="62"/>
                    </a:lnTo>
                    <a:lnTo>
                      <a:pt x="125" y="62"/>
                    </a:lnTo>
                    <a:lnTo>
                      <a:pt x="125" y="91"/>
                    </a:lnTo>
                    <a:lnTo>
                      <a:pt x="127" y="91"/>
                    </a:lnTo>
                    <a:lnTo>
                      <a:pt x="127" y="150"/>
                    </a:lnTo>
                    <a:lnTo>
                      <a:pt x="135" y="150"/>
                    </a:lnTo>
                    <a:lnTo>
                      <a:pt x="135" y="269"/>
                    </a:lnTo>
                    <a:lnTo>
                      <a:pt x="139" y="269"/>
                    </a:lnTo>
                    <a:lnTo>
                      <a:pt x="139" y="295"/>
                    </a:lnTo>
                    <a:lnTo>
                      <a:pt x="142" y="295"/>
                    </a:lnTo>
                    <a:lnTo>
                      <a:pt x="142" y="357"/>
                    </a:lnTo>
                    <a:lnTo>
                      <a:pt x="146" y="357"/>
                    </a:lnTo>
                    <a:lnTo>
                      <a:pt x="146" y="387"/>
                    </a:lnTo>
                    <a:lnTo>
                      <a:pt x="149" y="387"/>
                    </a:lnTo>
                    <a:lnTo>
                      <a:pt x="149" y="448"/>
                    </a:lnTo>
                    <a:lnTo>
                      <a:pt x="151" y="448"/>
                    </a:lnTo>
                    <a:lnTo>
                      <a:pt x="151" y="569"/>
                    </a:lnTo>
                    <a:lnTo>
                      <a:pt x="155" y="569"/>
                    </a:lnTo>
                    <a:lnTo>
                      <a:pt x="155" y="598"/>
                    </a:lnTo>
                    <a:lnTo>
                      <a:pt x="159" y="598"/>
                    </a:lnTo>
                    <a:lnTo>
                      <a:pt x="159" y="628"/>
                    </a:lnTo>
                    <a:lnTo>
                      <a:pt x="168" y="628"/>
                    </a:lnTo>
                    <a:lnTo>
                      <a:pt x="168" y="691"/>
                    </a:lnTo>
                    <a:lnTo>
                      <a:pt x="179" y="691"/>
                    </a:lnTo>
                    <a:lnTo>
                      <a:pt x="179" y="724"/>
                    </a:lnTo>
                    <a:lnTo>
                      <a:pt x="181" y="724"/>
                    </a:lnTo>
                    <a:lnTo>
                      <a:pt x="181" y="756"/>
                    </a:lnTo>
                    <a:lnTo>
                      <a:pt x="203" y="756"/>
                    </a:lnTo>
                    <a:lnTo>
                      <a:pt x="203" y="787"/>
                    </a:lnTo>
                    <a:lnTo>
                      <a:pt x="291" y="787"/>
                    </a:lnTo>
                    <a:lnTo>
                      <a:pt x="291" y="824"/>
                    </a:lnTo>
                    <a:lnTo>
                      <a:pt x="295" y="824"/>
                    </a:lnTo>
                    <a:lnTo>
                      <a:pt x="295" y="894"/>
                    </a:lnTo>
                    <a:lnTo>
                      <a:pt x="323" y="894"/>
                    </a:lnTo>
                    <a:lnTo>
                      <a:pt x="323" y="935"/>
                    </a:lnTo>
                    <a:lnTo>
                      <a:pt x="326" y="935"/>
                    </a:lnTo>
                    <a:lnTo>
                      <a:pt x="326" y="974"/>
                    </a:lnTo>
                    <a:lnTo>
                      <a:pt x="445" y="974"/>
                    </a:lnTo>
                    <a:lnTo>
                      <a:pt x="445" y="1013"/>
                    </a:lnTo>
                    <a:lnTo>
                      <a:pt x="456" y="1013"/>
                    </a:lnTo>
                    <a:lnTo>
                      <a:pt x="456" y="1052"/>
                    </a:lnTo>
                    <a:lnTo>
                      <a:pt x="466" y="1052"/>
                    </a:lnTo>
                    <a:lnTo>
                      <a:pt x="466" y="1090"/>
                    </a:lnTo>
                    <a:lnTo>
                      <a:pt x="598" y="1090"/>
                    </a:lnTo>
                    <a:lnTo>
                      <a:pt x="598" y="1149"/>
                    </a:lnTo>
                    <a:lnTo>
                      <a:pt x="745" y="1149"/>
                    </a:lnTo>
                    <a:lnTo>
                      <a:pt x="745" y="1207"/>
                    </a:lnTo>
                    <a:lnTo>
                      <a:pt x="755" y="1207"/>
                    </a:lnTo>
                    <a:lnTo>
                      <a:pt x="755" y="1268"/>
                    </a:lnTo>
                    <a:lnTo>
                      <a:pt x="1191" y="1268"/>
                    </a:lnTo>
                    <a:lnTo>
                      <a:pt x="1191" y="1327"/>
                    </a:lnTo>
                  </a:path>
                </a:pathLst>
              </a:custGeom>
              <a:noFill/>
              <a:ln w="6350">
                <a:solidFill>
                  <a:srgbClr val="7AA9C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5" name="Freeform 9">
                <a:extLst>
                  <a:ext uri="{FF2B5EF4-FFF2-40B4-BE49-F238E27FC236}">
                    <a16:creationId xmlns:a16="http://schemas.microsoft.com/office/drawing/2014/main" id="{2F1244B2-2AFD-1B45-C270-CC81A1062950}"/>
                  </a:ext>
                </a:extLst>
              </p:cNvPr>
              <p:cNvSpPr>
                <a:spLocks/>
              </p:cNvSpPr>
              <p:nvPr/>
            </p:nvSpPr>
            <p:spPr bwMode="auto">
              <a:xfrm>
                <a:off x="969" y="1338"/>
                <a:ext cx="2228" cy="1225"/>
              </a:xfrm>
              <a:custGeom>
                <a:avLst/>
                <a:gdLst>
                  <a:gd name="T0" fmla="*/ 1186 w 2228"/>
                  <a:gd name="T1" fmla="*/ 1225 h 1225"/>
                  <a:gd name="T2" fmla="*/ 1180 w 2228"/>
                  <a:gd name="T3" fmla="*/ 1177 h 1225"/>
                  <a:gd name="T4" fmla="*/ 1079 w 2228"/>
                  <a:gd name="T5" fmla="*/ 1126 h 1225"/>
                  <a:gd name="T6" fmla="*/ 1045 w 2228"/>
                  <a:gd name="T7" fmla="*/ 1076 h 1225"/>
                  <a:gd name="T8" fmla="*/ 1007 w 2228"/>
                  <a:gd name="T9" fmla="*/ 1027 h 1225"/>
                  <a:gd name="T10" fmla="*/ 988 w 2228"/>
                  <a:gd name="T11" fmla="*/ 975 h 1225"/>
                  <a:gd name="T12" fmla="*/ 950 w 2228"/>
                  <a:gd name="T13" fmla="*/ 927 h 1225"/>
                  <a:gd name="T14" fmla="*/ 892 w 2228"/>
                  <a:gd name="T15" fmla="*/ 878 h 1225"/>
                  <a:gd name="T16" fmla="*/ 817 w 2228"/>
                  <a:gd name="T17" fmla="*/ 829 h 1225"/>
                  <a:gd name="T18" fmla="*/ 755 w 2228"/>
                  <a:gd name="T19" fmla="*/ 782 h 1225"/>
                  <a:gd name="T20" fmla="*/ 691 w 2228"/>
                  <a:gd name="T21" fmla="*/ 739 h 1225"/>
                  <a:gd name="T22" fmla="*/ 622 w 2228"/>
                  <a:gd name="T23" fmla="*/ 699 h 1225"/>
                  <a:gd name="T24" fmla="*/ 604 w 2228"/>
                  <a:gd name="T25" fmla="*/ 659 h 1225"/>
                  <a:gd name="T26" fmla="*/ 597 w 2228"/>
                  <a:gd name="T27" fmla="*/ 580 h 1225"/>
                  <a:gd name="T28" fmla="*/ 587 w 2228"/>
                  <a:gd name="T29" fmla="*/ 541 h 1225"/>
                  <a:gd name="T30" fmla="*/ 481 w 2228"/>
                  <a:gd name="T31" fmla="*/ 502 h 1225"/>
                  <a:gd name="T32" fmla="*/ 462 w 2228"/>
                  <a:gd name="T33" fmla="*/ 464 h 1225"/>
                  <a:gd name="T34" fmla="*/ 445 w 2228"/>
                  <a:gd name="T35" fmla="*/ 428 h 1225"/>
                  <a:gd name="T36" fmla="*/ 431 w 2228"/>
                  <a:gd name="T37" fmla="*/ 394 h 1225"/>
                  <a:gd name="T38" fmla="*/ 425 w 2228"/>
                  <a:gd name="T39" fmla="*/ 332 h 1225"/>
                  <a:gd name="T40" fmla="*/ 363 w 2228"/>
                  <a:gd name="T41" fmla="*/ 300 h 1225"/>
                  <a:gd name="T42" fmla="*/ 303 w 2228"/>
                  <a:gd name="T43" fmla="*/ 268 h 1225"/>
                  <a:gd name="T44" fmla="*/ 225 w 2228"/>
                  <a:gd name="T45" fmla="*/ 239 h 1225"/>
                  <a:gd name="T46" fmla="*/ 176 w 2228"/>
                  <a:gd name="T47" fmla="*/ 211 h 1225"/>
                  <a:gd name="T48" fmla="*/ 172 w 2228"/>
                  <a:gd name="T49" fmla="*/ 201 h 1225"/>
                  <a:gd name="T50" fmla="*/ 165 w 2228"/>
                  <a:gd name="T51" fmla="*/ 186 h 1225"/>
                  <a:gd name="T52" fmla="*/ 151 w 2228"/>
                  <a:gd name="T53" fmla="*/ 157 h 1225"/>
                  <a:gd name="T54" fmla="*/ 146 w 2228"/>
                  <a:gd name="T55" fmla="*/ 135 h 1225"/>
                  <a:gd name="T56" fmla="*/ 136 w 2228"/>
                  <a:gd name="T57" fmla="*/ 82 h 1225"/>
                  <a:gd name="T58" fmla="*/ 129 w 2228"/>
                  <a:gd name="T59" fmla="*/ 52 h 1225"/>
                  <a:gd name="T60" fmla="*/ 99 w 2228"/>
                  <a:gd name="T61" fmla="*/ 29 h 1225"/>
                  <a:gd name="T62" fmla="*/ 0 w 2228"/>
                  <a:gd name="T63" fmla="*/ 0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8" h="1225">
                    <a:moveTo>
                      <a:pt x="2228" y="1225"/>
                    </a:moveTo>
                    <a:lnTo>
                      <a:pt x="1186" y="1225"/>
                    </a:lnTo>
                    <a:lnTo>
                      <a:pt x="1186" y="1177"/>
                    </a:lnTo>
                    <a:lnTo>
                      <a:pt x="1180" y="1177"/>
                    </a:lnTo>
                    <a:lnTo>
                      <a:pt x="1180" y="1126"/>
                    </a:lnTo>
                    <a:lnTo>
                      <a:pt x="1079" y="1126"/>
                    </a:lnTo>
                    <a:lnTo>
                      <a:pt x="1079" y="1076"/>
                    </a:lnTo>
                    <a:lnTo>
                      <a:pt x="1045" y="1076"/>
                    </a:lnTo>
                    <a:lnTo>
                      <a:pt x="1045" y="1027"/>
                    </a:lnTo>
                    <a:lnTo>
                      <a:pt x="1007" y="1027"/>
                    </a:lnTo>
                    <a:lnTo>
                      <a:pt x="1007" y="975"/>
                    </a:lnTo>
                    <a:lnTo>
                      <a:pt x="988" y="975"/>
                    </a:lnTo>
                    <a:lnTo>
                      <a:pt x="988" y="927"/>
                    </a:lnTo>
                    <a:lnTo>
                      <a:pt x="950" y="927"/>
                    </a:lnTo>
                    <a:lnTo>
                      <a:pt x="950" y="878"/>
                    </a:lnTo>
                    <a:lnTo>
                      <a:pt x="892" y="878"/>
                    </a:lnTo>
                    <a:lnTo>
                      <a:pt x="892" y="829"/>
                    </a:lnTo>
                    <a:lnTo>
                      <a:pt x="817" y="829"/>
                    </a:lnTo>
                    <a:lnTo>
                      <a:pt x="817" y="782"/>
                    </a:lnTo>
                    <a:lnTo>
                      <a:pt x="755" y="782"/>
                    </a:lnTo>
                    <a:lnTo>
                      <a:pt x="755" y="739"/>
                    </a:lnTo>
                    <a:lnTo>
                      <a:pt x="691" y="739"/>
                    </a:lnTo>
                    <a:lnTo>
                      <a:pt x="691" y="699"/>
                    </a:lnTo>
                    <a:lnTo>
                      <a:pt x="622" y="699"/>
                    </a:lnTo>
                    <a:lnTo>
                      <a:pt x="622" y="659"/>
                    </a:lnTo>
                    <a:lnTo>
                      <a:pt x="604" y="659"/>
                    </a:lnTo>
                    <a:lnTo>
                      <a:pt x="604" y="580"/>
                    </a:lnTo>
                    <a:lnTo>
                      <a:pt x="597" y="580"/>
                    </a:lnTo>
                    <a:lnTo>
                      <a:pt x="597" y="541"/>
                    </a:lnTo>
                    <a:lnTo>
                      <a:pt x="587" y="541"/>
                    </a:lnTo>
                    <a:lnTo>
                      <a:pt x="587" y="502"/>
                    </a:lnTo>
                    <a:lnTo>
                      <a:pt x="481" y="502"/>
                    </a:lnTo>
                    <a:lnTo>
                      <a:pt x="481" y="464"/>
                    </a:lnTo>
                    <a:lnTo>
                      <a:pt x="462" y="464"/>
                    </a:lnTo>
                    <a:lnTo>
                      <a:pt x="462" y="428"/>
                    </a:lnTo>
                    <a:lnTo>
                      <a:pt x="445" y="428"/>
                    </a:lnTo>
                    <a:lnTo>
                      <a:pt x="445" y="394"/>
                    </a:lnTo>
                    <a:lnTo>
                      <a:pt x="431" y="394"/>
                    </a:lnTo>
                    <a:lnTo>
                      <a:pt x="431" y="332"/>
                    </a:lnTo>
                    <a:lnTo>
                      <a:pt x="425" y="332"/>
                    </a:lnTo>
                    <a:lnTo>
                      <a:pt x="425" y="300"/>
                    </a:lnTo>
                    <a:lnTo>
                      <a:pt x="363" y="300"/>
                    </a:lnTo>
                    <a:lnTo>
                      <a:pt x="363" y="268"/>
                    </a:lnTo>
                    <a:lnTo>
                      <a:pt x="303" y="268"/>
                    </a:lnTo>
                    <a:lnTo>
                      <a:pt x="303" y="239"/>
                    </a:lnTo>
                    <a:lnTo>
                      <a:pt x="225" y="239"/>
                    </a:lnTo>
                    <a:lnTo>
                      <a:pt x="225" y="211"/>
                    </a:lnTo>
                    <a:lnTo>
                      <a:pt x="176" y="211"/>
                    </a:lnTo>
                    <a:lnTo>
                      <a:pt x="176" y="201"/>
                    </a:lnTo>
                    <a:lnTo>
                      <a:pt x="172" y="201"/>
                    </a:lnTo>
                    <a:lnTo>
                      <a:pt x="172" y="186"/>
                    </a:lnTo>
                    <a:lnTo>
                      <a:pt x="165" y="186"/>
                    </a:lnTo>
                    <a:lnTo>
                      <a:pt x="165" y="157"/>
                    </a:lnTo>
                    <a:lnTo>
                      <a:pt x="151" y="157"/>
                    </a:lnTo>
                    <a:lnTo>
                      <a:pt x="151" y="135"/>
                    </a:lnTo>
                    <a:lnTo>
                      <a:pt x="146" y="135"/>
                    </a:lnTo>
                    <a:lnTo>
                      <a:pt x="146" y="82"/>
                    </a:lnTo>
                    <a:lnTo>
                      <a:pt x="136" y="82"/>
                    </a:lnTo>
                    <a:lnTo>
                      <a:pt x="136" y="52"/>
                    </a:lnTo>
                    <a:lnTo>
                      <a:pt x="129" y="52"/>
                    </a:lnTo>
                    <a:lnTo>
                      <a:pt x="129" y="29"/>
                    </a:lnTo>
                    <a:lnTo>
                      <a:pt x="99" y="29"/>
                    </a:lnTo>
                    <a:lnTo>
                      <a:pt x="99" y="0"/>
                    </a:lnTo>
                    <a:lnTo>
                      <a:pt x="0" y="0"/>
                    </a:lnTo>
                  </a:path>
                </a:pathLst>
              </a:custGeom>
              <a:noFill/>
              <a:ln w="6350">
                <a:solidFill>
                  <a:srgbClr val="0064A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6" name="Freeform 10">
                <a:extLst>
                  <a:ext uri="{FF2B5EF4-FFF2-40B4-BE49-F238E27FC236}">
                    <a16:creationId xmlns:a16="http://schemas.microsoft.com/office/drawing/2014/main" id="{3E6494AF-878C-544D-1302-975F1781EC49}"/>
                  </a:ext>
                </a:extLst>
              </p:cNvPr>
              <p:cNvSpPr>
                <a:spLocks/>
              </p:cNvSpPr>
              <p:nvPr/>
            </p:nvSpPr>
            <p:spPr bwMode="auto">
              <a:xfrm>
                <a:off x="969" y="1338"/>
                <a:ext cx="1215" cy="1140"/>
              </a:xfrm>
              <a:custGeom>
                <a:avLst/>
                <a:gdLst>
                  <a:gd name="T0" fmla="*/ 1215 w 1215"/>
                  <a:gd name="T1" fmla="*/ 1140 h 1140"/>
                  <a:gd name="T2" fmla="*/ 1017 w 1215"/>
                  <a:gd name="T3" fmla="*/ 1140 h 1140"/>
                  <a:gd name="T4" fmla="*/ 1017 w 1215"/>
                  <a:gd name="T5" fmla="*/ 1048 h 1140"/>
                  <a:gd name="T6" fmla="*/ 770 w 1215"/>
                  <a:gd name="T7" fmla="*/ 1048 h 1140"/>
                  <a:gd name="T8" fmla="*/ 770 w 1215"/>
                  <a:gd name="T9" fmla="*/ 978 h 1140"/>
                  <a:gd name="T10" fmla="*/ 474 w 1215"/>
                  <a:gd name="T11" fmla="*/ 978 h 1140"/>
                  <a:gd name="T12" fmla="*/ 474 w 1215"/>
                  <a:gd name="T13" fmla="*/ 930 h 1140"/>
                  <a:gd name="T14" fmla="*/ 447 w 1215"/>
                  <a:gd name="T15" fmla="*/ 930 h 1140"/>
                  <a:gd name="T16" fmla="*/ 447 w 1215"/>
                  <a:gd name="T17" fmla="*/ 850 h 1140"/>
                  <a:gd name="T18" fmla="*/ 442 w 1215"/>
                  <a:gd name="T19" fmla="*/ 850 h 1140"/>
                  <a:gd name="T20" fmla="*/ 442 w 1215"/>
                  <a:gd name="T21" fmla="*/ 732 h 1140"/>
                  <a:gd name="T22" fmla="*/ 432 w 1215"/>
                  <a:gd name="T23" fmla="*/ 732 h 1140"/>
                  <a:gd name="T24" fmla="*/ 432 w 1215"/>
                  <a:gd name="T25" fmla="*/ 693 h 1140"/>
                  <a:gd name="T26" fmla="*/ 427 w 1215"/>
                  <a:gd name="T27" fmla="*/ 693 h 1140"/>
                  <a:gd name="T28" fmla="*/ 427 w 1215"/>
                  <a:gd name="T29" fmla="*/ 652 h 1140"/>
                  <a:gd name="T30" fmla="*/ 338 w 1215"/>
                  <a:gd name="T31" fmla="*/ 652 h 1140"/>
                  <a:gd name="T32" fmla="*/ 338 w 1215"/>
                  <a:gd name="T33" fmla="*/ 613 h 1140"/>
                  <a:gd name="T34" fmla="*/ 306 w 1215"/>
                  <a:gd name="T35" fmla="*/ 613 h 1140"/>
                  <a:gd name="T36" fmla="*/ 306 w 1215"/>
                  <a:gd name="T37" fmla="*/ 574 h 1140"/>
                  <a:gd name="T38" fmla="*/ 301 w 1215"/>
                  <a:gd name="T39" fmla="*/ 574 h 1140"/>
                  <a:gd name="T40" fmla="*/ 301 w 1215"/>
                  <a:gd name="T41" fmla="*/ 493 h 1140"/>
                  <a:gd name="T42" fmla="*/ 291 w 1215"/>
                  <a:gd name="T43" fmla="*/ 493 h 1140"/>
                  <a:gd name="T44" fmla="*/ 291 w 1215"/>
                  <a:gd name="T45" fmla="*/ 455 h 1140"/>
                  <a:gd name="T46" fmla="*/ 214 w 1215"/>
                  <a:gd name="T47" fmla="*/ 455 h 1140"/>
                  <a:gd name="T48" fmla="*/ 214 w 1215"/>
                  <a:gd name="T49" fmla="*/ 416 h 1140"/>
                  <a:gd name="T50" fmla="*/ 171 w 1215"/>
                  <a:gd name="T51" fmla="*/ 416 h 1140"/>
                  <a:gd name="T52" fmla="*/ 171 w 1215"/>
                  <a:gd name="T53" fmla="*/ 376 h 1140"/>
                  <a:gd name="T54" fmla="*/ 165 w 1215"/>
                  <a:gd name="T55" fmla="*/ 376 h 1140"/>
                  <a:gd name="T56" fmla="*/ 165 w 1215"/>
                  <a:gd name="T57" fmla="*/ 334 h 1140"/>
                  <a:gd name="T58" fmla="*/ 161 w 1215"/>
                  <a:gd name="T59" fmla="*/ 334 h 1140"/>
                  <a:gd name="T60" fmla="*/ 161 w 1215"/>
                  <a:gd name="T61" fmla="*/ 256 h 1140"/>
                  <a:gd name="T62" fmla="*/ 153 w 1215"/>
                  <a:gd name="T63" fmla="*/ 256 h 1140"/>
                  <a:gd name="T64" fmla="*/ 153 w 1215"/>
                  <a:gd name="T65" fmla="*/ 217 h 1140"/>
                  <a:gd name="T66" fmla="*/ 150 w 1215"/>
                  <a:gd name="T67" fmla="*/ 217 h 1140"/>
                  <a:gd name="T68" fmla="*/ 150 w 1215"/>
                  <a:gd name="T69" fmla="*/ 106 h 1140"/>
                  <a:gd name="T70" fmla="*/ 141 w 1215"/>
                  <a:gd name="T71" fmla="*/ 106 h 1140"/>
                  <a:gd name="T72" fmla="*/ 141 w 1215"/>
                  <a:gd name="T73" fmla="*/ 20 h 1140"/>
                  <a:gd name="T74" fmla="*/ 132 w 1215"/>
                  <a:gd name="T75" fmla="*/ 20 h 1140"/>
                  <a:gd name="T76" fmla="*/ 132 w 1215"/>
                  <a:gd name="T77" fmla="*/ 0 h 1140"/>
                  <a:gd name="T78" fmla="*/ 0 w 1215"/>
                  <a:gd name="T79" fmla="*/ 0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5" h="1140">
                    <a:moveTo>
                      <a:pt x="1215" y="1140"/>
                    </a:moveTo>
                    <a:lnTo>
                      <a:pt x="1017" y="1140"/>
                    </a:lnTo>
                    <a:lnTo>
                      <a:pt x="1017" y="1048"/>
                    </a:lnTo>
                    <a:lnTo>
                      <a:pt x="770" y="1048"/>
                    </a:lnTo>
                    <a:lnTo>
                      <a:pt x="770" y="978"/>
                    </a:lnTo>
                    <a:lnTo>
                      <a:pt x="474" y="978"/>
                    </a:lnTo>
                    <a:lnTo>
                      <a:pt x="474" y="930"/>
                    </a:lnTo>
                    <a:lnTo>
                      <a:pt x="447" y="930"/>
                    </a:lnTo>
                    <a:lnTo>
                      <a:pt x="447" y="850"/>
                    </a:lnTo>
                    <a:lnTo>
                      <a:pt x="442" y="850"/>
                    </a:lnTo>
                    <a:lnTo>
                      <a:pt x="442" y="732"/>
                    </a:lnTo>
                    <a:lnTo>
                      <a:pt x="432" y="732"/>
                    </a:lnTo>
                    <a:lnTo>
                      <a:pt x="432" y="693"/>
                    </a:lnTo>
                    <a:lnTo>
                      <a:pt x="427" y="693"/>
                    </a:lnTo>
                    <a:lnTo>
                      <a:pt x="427" y="652"/>
                    </a:lnTo>
                    <a:lnTo>
                      <a:pt x="338" y="652"/>
                    </a:lnTo>
                    <a:lnTo>
                      <a:pt x="338" y="613"/>
                    </a:lnTo>
                    <a:lnTo>
                      <a:pt x="306" y="613"/>
                    </a:lnTo>
                    <a:lnTo>
                      <a:pt x="306" y="574"/>
                    </a:lnTo>
                    <a:lnTo>
                      <a:pt x="301" y="574"/>
                    </a:lnTo>
                    <a:lnTo>
                      <a:pt x="301" y="493"/>
                    </a:lnTo>
                    <a:lnTo>
                      <a:pt x="291" y="493"/>
                    </a:lnTo>
                    <a:lnTo>
                      <a:pt x="291" y="455"/>
                    </a:lnTo>
                    <a:lnTo>
                      <a:pt x="214" y="455"/>
                    </a:lnTo>
                    <a:lnTo>
                      <a:pt x="214" y="416"/>
                    </a:lnTo>
                    <a:lnTo>
                      <a:pt x="171" y="416"/>
                    </a:lnTo>
                    <a:lnTo>
                      <a:pt x="171" y="376"/>
                    </a:lnTo>
                    <a:lnTo>
                      <a:pt x="165" y="376"/>
                    </a:lnTo>
                    <a:lnTo>
                      <a:pt x="165" y="334"/>
                    </a:lnTo>
                    <a:lnTo>
                      <a:pt x="161" y="334"/>
                    </a:lnTo>
                    <a:lnTo>
                      <a:pt x="161" y="256"/>
                    </a:lnTo>
                    <a:lnTo>
                      <a:pt x="153" y="256"/>
                    </a:lnTo>
                    <a:lnTo>
                      <a:pt x="153" y="217"/>
                    </a:lnTo>
                    <a:lnTo>
                      <a:pt x="150" y="217"/>
                    </a:lnTo>
                    <a:lnTo>
                      <a:pt x="150" y="106"/>
                    </a:lnTo>
                    <a:lnTo>
                      <a:pt x="141" y="106"/>
                    </a:lnTo>
                    <a:lnTo>
                      <a:pt x="141" y="20"/>
                    </a:lnTo>
                    <a:lnTo>
                      <a:pt x="132" y="20"/>
                    </a:lnTo>
                    <a:lnTo>
                      <a:pt x="132" y="0"/>
                    </a:lnTo>
                    <a:lnTo>
                      <a:pt x="0" y="0"/>
                    </a:lnTo>
                  </a:path>
                </a:pathLst>
              </a:custGeom>
              <a:noFill/>
              <a:ln w="6350">
                <a:solidFill>
                  <a:srgbClr val="F491A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7" name="Freeform 11">
                <a:extLst>
                  <a:ext uri="{FF2B5EF4-FFF2-40B4-BE49-F238E27FC236}">
                    <a16:creationId xmlns:a16="http://schemas.microsoft.com/office/drawing/2014/main" id="{276EF493-889D-9C5E-11A5-4AF5EEBDFCBA}"/>
                  </a:ext>
                </a:extLst>
              </p:cNvPr>
              <p:cNvSpPr>
                <a:spLocks/>
              </p:cNvSpPr>
              <p:nvPr/>
            </p:nvSpPr>
            <p:spPr bwMode="auto">
              <a:xfrm>
                <a:off x="969" y="1338"/>
                <a:ext cx="2254" cy="1326"/>
              </a:xfrm>
              <a:custGeom>
                <a:avLst/>
                <a:gdLst>
                  <a:gd name="T0" fmla="*/ 137 w 2254"/>
                  <a:gd name="T1" fmla="*/ 0 h 1326"/>
                  <a:gd name="T2" fmla="*/ 143 w 2254"/>
                  <a:gd name="T3" fmla="*/ 20 h 1326"/>
                  <a:gd name="T4" fmla="*/ 148 w 2254"/>
                  <a:gd name="T5" fmla="*/ 58 h 1326"/>
                  <a:gd name="T6" fmla="*/ 151 w 2254"/>
                  <a:gd name="T7" fmla="*/ 81 h 1326"/>
                  <a:gd name="T8" fmla="*/ 153 w 2254"/>
                  <a:gd name="T9" fmla="*/ 96 h 1326"/>
                  <a:gd name="T10" fmla="*/ 156 w 2254"/>
                  <a:gd name="T11" fmla="*/ 115 h 1326"/>
                  <a:gd name="T12" fmla="*/ 158 w 2254"/>
                  <a:gd name="T13" fmla="*/ 134 h 1326"/>
                  <a:gd name="T14" fmla="*/ 161 w 2254"/>
                  <a:gd name="T15" fmla="*/ 173 h 1326"/>
                  <a:gd name="T16" fmla="*/ 165 w 2254"/>
                  <a:gd name="T17" fmla="*/ 192 h 1326"/>
                  <a:gd name="T18" fmla="*/ 172 w 2254"/>
                  <a:gd name="T19" fmla="*/ 216 h 1326"/>
                  <a:gd name="T20" fmla="*/ 276 w 2254"/>
                  <a:gd name="T21" fmla="*/ 235 h 1326"/>
                  <a:gd name="T22" fmla="*/ 287 w 2254"/>
                  <a:gd name="T23" fmla="*/ 255 h 1326"/>
                  <a:gd name="T24" fmla="*/ 291 w 2254"/>
                  <a:gd name="T25" fmla="*/ 298 h 1326"/>
                  <a:gd name="T26" fmla="*/ 312 w 2254"/>
                  <a:gd name="T27" fmla="*/ 318 h 1326"/>
                  <a:gd name="T28" fmla="*/ 327 w 2254"/>
                  <a:gd name="T29" fmla="*/ 339 h 1326"/>
                  <a:gd name="T30" fmla="*/ 398 w 2254"/>
                  <a:gd name="T31" fmla="*/ 361 h 1326"/>
                  <a:gd name="T32" fmla="*/ 438 w 2254"/>
                  <a:gd name="T33" fmla="*/ 382 h 1326"/>
                  <a:gd name="T34" fmla="*/ 442 w 2254"/>
                  <a:gd name="T35" fmla="*/ 408 h 1326"/>
                  <a:gd name="T36" fmla="*/ 457 w 2254"/>
                  <a:gd name="T37" fmla="*/ 430 h 1326"/>
                  <a:gd name="T38" fmla="*/ 475 w 2254"/>
                  <a:gd name="T39" fmla="*/ 454 h 1326"/>
                  <a:gd name="T40" fmla="*/ 562 w 2254"/>
                  <a:gd name="T41" fmla="*/ 479 h 1326"/>
                  <a:gd name="T42" fmla="*/ 583 w 2254"/>
                  <a:gd name="T43" fmla="*/ 503 h 1326"/>
                  <a:gd name="T44" fmla="*/ 590 w 2254"/>
                  <a:gd name="T45" fmla="*/ 530 h 1326"/>
                  <a:gd name="T46" fmla="*/ 597 w 2254"/>
                  <a:gd name="T47" fmla="*/ 583 h 1326"/>
                  <a:gd name="T48" fmla="*/ 614 w 2254"/>
                  <a:gd name="T49" fmla="*/ 609 h 1326"/>
                  <a:gd name="T50" fmla="*/ 686 w 2254"/>
                  <a:gd name="T51" fmla="*/ 638 h 1326"/>
                  <a:gd name="T52" fmla="*/ 738 w 2254"/>
                  <a:gd name="T53" fmla="*/ 667 h 1326"/>
                  <a:gd name="T54" fmla="*/ 744 w 2254"/>
                  <a:gd name="T55" fmla="*/ 696 h 1326"/>
                  <a:gd name="T56" fmla="*/ 755 w 2254"/>
                  <a:gd name="T57" fmla="*/ 725 h 1326"/>
                  <a:gd name="T58" fmla="*/ 761 w 2254"/>
                  <a:gd name="T59" fmla="*/ 753 h 1326"/>
                  <a:gd name="T60" fmla="*/ 788 w 2254"/>
                  <a:gd name="T61" fmla="*/ 783 h 1326"/>
                  <a:gd name="T62" fmla="*/ 802 w 2254"/>
                  <a:gd name="T63" fmla="*/ 812 h 1326"/>
                  <a:gd name="T64" fmla="*/ 889 w 2254"/>
                  <a:gd name="T65" fmla="*/ 841 h 1326"/>
                  <a:gd name="T66" fmla="*/ 915 w 2254"/>
                  <a:gd name="T67" fmla="*/ 873 h 1326"/>
                  <a:gd name="T68" fmla="*/ 953 w 2254"/>
                  <a:gd name="T69" fmla="*/ 904 h 1326"/>
                  <a:gd name="T70" fmla="*/ 1030 w 2254"/>
                  <a:gd name="T71" fmla="*/ 937 h 1326"/>
                  <a:gd name="T72" fmla="*/ 1109 w 2254"/>
                  <a:gd name="T73" fmla="*/ 970 h 1326"/>
                  <a:gd name="T74" fmla="*/ 1196 w 2254"/>
                  <a:gd name="T75" fmla="*/ 1002 h 1326"/>
                  <a:gd name="T76" fmla="*/ 1204 w 2254"/>
                  <a:gd name="T77" fmla="*/ 1043 h 1326"/>
                  <a:gd name="T78" fmla="*/ 1812 w 2254"/>
                  <a:gd name="T79" fmla="*/ 1084 h 1326"/>
                  <a:gd name="T80" fmla="*/ 2244 w 2254"/>
                  <a:gd name="T81" fmla="*/ 1164 h 1326"/>
                  <a:gd name="T82" fmla="*/ 2254 w 2254"/>
                  <a:gd name="T83" fmla="*/ 124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4" h="1326">
                    <a:moveTo>
                      <a:pt x="0" y="0"/>
                    </a:moveTo>
                    <a:lnTo>
                      <a:pt x="137" y="0"/>
                    </a:lnTo>
                    <a:lnTo>
                      <a:pt x="137" y="20"/>
                    </a:lnTo>
                    <a:lnTo>
                      <a:pt x="143" y="20"/>
                    </a:lnTo>
                    <a:lnTo>
                      <a:pt x="143" y="58"/>
                    </a:lnTo>
                    <a:lnTo>
                      <a:pt x="148" y="58"/>
                    </a:lnTo>
                    <a:lnTo>
                      <a:pt x="148" y="81"/>
                    </a:lnTo>
                    <a:lnTo>
                      <a:pt x="151" y="81"/>
                    </a:lnTo>
                    <a:lnTo>
                      <a:pt x="151" y="96"/>
                    </a:lnTo>
                    <a:lnTo>
                      <a:pt x="153" y="96"/>
                    </a:lnTo>
                    <a:lnTo>
                      <a:pt x="153" y="115"/>
                    </a:lnTo>
                    <a:lnTo>
                      <a:pt x="156" y="115"/>
                    </a:lnTo>
                    <a:lnTo>
                      <a:pt x="156" y="134"/>
                    </a:lnTo>
                    <a:lnTo>
                      <a:pt x="158" y="134"/>
                    </a:lnTo>
                    <a:lnTo>
                      <a:pt x="158" y="173"/>
                    </a:lnTo>
                    <a:lnTo>
                      <a:pt x="161" y="173"/>
                    </a:lnTo>
                    <a:lnTo>
                      <a:pt x="161" y="192"/>
                    </a:lnTo>
                    <a:lnTo>
                      <a:pt x="165" y="192"/>
                    </a:lnTo>
                    <a:lnTo>
                      <a:pt x="165" y="216"/>
                    </a:lnTo>
                    <a:lnTo>
                      <a:pt x="172" y="216"/>
                    </a:lnTo>
                    <a:lnTo>
                      <a:pt x="172" y="235"/>
                    </a:lnTo>
                    <a:lnTo>
                      <a:pt x="276" y="235"/>
                    </a:lnTo>
                    <a:lnTo>
                      <a:pt x="276" y="255"/>
                    </a:lnTo>
                    <a:lnTo>
                      <a:pt x="287" y="255"/>
                    </a:lnTo>
                    <a:lnTo>
                      <a:pt x="287" y="298"/>
                    </a:lnTo>
                    <a:lnTo>
                      <a:pt x="291" y="298"/>
                    </a:lnTo>
                    <a:lnTo>
                      <a:pt x="291" y="318"/>
                    </a:lnTo>
                    <a:lnTo>
                      <a:pt x="312" y="318"/>
                    </a:lnTo>
                    <a:lnTo>
                      <a:pt x="312" y="339"/>
                    </a:lnTo>
                    <a:lnTo>
                      <a:pt x="327" y="339"/>
                    </a:lnTo>
                    <a:lnTo>
                      <a:pt x="327" y="361"/>
                    </a:lnTo>
                    <a:lnTo>
                      <a:pt x="398" y="361"/>
                    </a:lnTo>
                    <a:lnTo>
                      <a:pt x="398" y="382"/>
                    </a:lnTo>
                    <a:lnTo>
                      <a:pt x="438" y="382"/>
                    </a:lnTo>
                    <a:lnTo>
                      <a:pt x="438" y="408"/>
                    </a:lnTo>
                    <a:lnTo>
                      <a:pt x="442" y="408"/>
                    </a:lnTo>
                    <a:lnTo>
                      <a:pt x="442" y="430"/>
                    </a:lnTo>
                    <a:lnTo>
                      <a:pt x="457" y="430"/>
                    </a:lnTo>
                    <a:lnTo>
                      <a:pt x="457" y="454"/>
                    </a:lnTo>
                    <a:lnTo>
                      <a:pt x="475" y="454"/>
                    </a:lnTo>
                    <a:lnTo>
                      <a:pt x="475" y="479"/>
                    </a:lnTo>
                    <a:lnTo>
                      <a:pt x="562" y="479"/>
                    </a:lnTo>
                    <a:lnTo>
                      <a:pt x="562" y="503"/>
                    </a:lnTo>
                    <a:lnTo>
                      <a:pt x="583" y="503"/>
                    </a:lnTo>
                    <a:lnTo>
                      <a:pt x="583" y="530"/>
                    </a:lnTo>
                    <a:lnTo>
                      <a:pt x="590" y="530"/>
                    </a:lnTo>
                    <a:lnTo>
                      <a:pt x="590" y="583"/>
                    </a:lnTo>
                    <a:lnTo>
                      <a:pt x="597" y="583"/>
                    </a:lnTo>
                    <a:lnTo>
                      <a:pt x="597" y="609"/>
                    </a:lnTo>
                    <a:lnTo>
                      <a:pt x="614" y="609"/>
                    </a:lnTo>
                    <a:lnTo>
                      <a:pt x="614" y="638"/>
                    </a:lnTo>
                    <a:lnTo>
                      <a:pt x="686" y="638"/>
                    </a:lnTo>
                    <a:lnTo>
                      <a:pt x="686" y="667"/>
                    </a:lnTo>
                    <a:lnTo>
                      <a:pt x="738" y="667"/>
                    </a:lnTo>
                    <a:lnTo>
                      <a:pt x="738" y="696"/>
                    </a:lnTo>
                    <a:lnTo>
                      <a:pt x="744" y="696"/>
                    </a:lnTo>
                    <a:lnTo>
                      <a:pt x="744" y="725"/>
                    </a:lnTo>
                    <a:lnTo>
                      <a:pt x="755" y="725"/>
                    </a:lnTo>
                    <a:lnTo>
                      <a:pt x="755" y="753"/>
                    </a:lnTo>
                    <a:lnTo>
                      <a:pt x="761" y="753"/>
                    </a:lnTo>
                    <a:lnTo>
                      <a:pt x="761" y="783"/>
                    </a:lnTo>
                    <a:lnTo>
                      <a:pt x="788" y="783"/>
                    </a:lnTo>
                    <a:lnTo>
                      <a:pt x="788" y="812"/>
                    </a:lnTo>
                    <a:lnTo>
                      <a:pt x="802" y="812"/>
                    </a:lnTo>
                    <a:lnTo>
                      <a:pt x="802" y="841"/>
                    </a:lnTo>
                    <a:lnTo>
                      <a:pt x="889" y="841"/>
                    </a:lnTo>
                    <a:lnTo>
                      <a:pt x="889" y="873"/>
                    </a:lnTo>
                    <a:lnTo>
                      <a:pt x="915" y="873"/>
                    </a:lnTo>
                    <a:lnTo>
                      <a:pt x="915" y="904"/>
                    </a:lnTo>
                    <a:lnTo>
                      <a:pt x="953" y="904"/>
                    </a:lnTo>
                    <a:lnTo>
                      <a:pt x="953" y="937"/>
                    </a:lnTo>
                    <a:lnTo>
                      <a:pt x="1030" y="937"/>
                    </a:lnTo>
                    <a:lnTo>
                      <a:pt x="1030" y="970"/>
                    </a:lnTo>
                    <a:lnTo>
                      <a:pt x="1109" y="970"/>
                    </a:lnTo>
                    <a:lnTo>
                      <a:pt x="1109" y="1002"/>
                    </a:lnTo>
                    <a:lnTo>
                      <a:pt x="1196" y="1002"/>
                    </a:lnTo>
                    <a:lnTo>
                      <a:pt x="1196" y="1043"/>
                    </a:lnTo>
                    <a:lnTo>
                      <a:pt x="1204" y="1043"/>
                    </a:lnTo>
                    <a:lnTo>
                      <a:pt x="1204" y="1084"/>
                    </a:lnTo>
                    <a:lnTo>
                      <a:pt x="1812" y="1084"/>
                    </a:lnTo>
                    <a:lnTo>
                      <a:pt x="1812" y="1164"/>
                    </a:lnTo>
                    <a:lnTo>
                      <a:pt x="2244" y="1164"/>
                    </a:lnTo>
                    <a:lnTo>
                      <a:pt x="2244" y="1244"/>
                    </a:lnTo>
                    <a:lnTo>
                      <a:pt x="2254" y="1244"/>
                    </a:lnTo>
                    <a:lnTo>
                      <a:pt x="2254" y="1326"/>
                    </a:lnTo>
                  </a:path>
                </a:pathLst>
              </a:custGeom>
              <a:noFill/>
              <a:ln w="6350">
                <a:solidFill>
                  <a:srgbClr val="C52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8" name="Freeform 12">
                <a:extLst>
                  <a:ext uri="{FF2B5EF4-FFF2-40B4-BE49-F238E27FC236}">
                    <a16:creationId xmlns:a16="http://schemas.microsoft.com/office/drawing/2014/main" id="{F387992F-EE8D-AEDF-0C2A-60F53A4C5953}"/>
                  </a:ext>
                </a:extLst>
              </p:cNvPr>
              <p:cNvSpPr>
                <a:spLocks/>
              </p:cNvSpPr>
              <p:nvPr/>
            </p:nvSpPr>
            <p:spPr bwMode="auto">
              <a:xfrm>
                <a:off x="4604" y="1338"/>
                <a:ext cx="2696" cy="1174"/>
              </a:xfrm>
              <a:custGeom>
                <a:avLst/>
                <a:gdLst>
                  <a:gd name="T0" fmla="*/ 229 w 2696"/>
                  <a:gd name="T1" fmla="*/ 0 h 1174"/>
                  <a:gd name="T2" fmla="*/ 290 w 2696"/>
                  <a:gd name="T3" fmla="*/ 22 h 1174"/>
                  <a:gd name="T4" fmla="*/ 315 w 2696"/>
                  <a:gd name="T5" fmla="*/ 39 h 1174"/>
                  <a:gd name="T6" fmla="*/ 361 w 2696"/>
                  <a:gd name="T7" fmla="*/ 58 h 1174"/>
                  <a:gd name="T8" fmla="*/ 381 w 2696"/>
                  <a:gd name="T9" fmla="*/ 75 h 1174"/>
                  <a:gd name="T10" fmla="*/ 410 w 2696"/>
                  <a:gd name="T11" fmla="*/ 94 h 1174"/>
                  <a:gd name="T12" fmla="*/ 501 w 2696"/>
                  <a:gd name="T13" fmla="*/ 112 h 1174"/>
                  <a:gd name="T14" fmla="*/ 578 w 2696"/>
                  <a:gd name="T15" fmla="*/ 150 h 1174"/>
                  <a:gd name="T16" fmla="*/ 610 w 2696"/>
                  <a:gd name="T17" fmla="*/ 169 h 1174"/>
                  <a:gd name="T18" fmla="*/ 656 w 2696"/>
                  <a:gd name="T19" fmla="*/ 187 h 1174"/>
                  <a:gd name="T20" fmla="*/ 678 w 2696"/>
                  <a:gd name="T21" fmla="*/ 206 h 1174"/>
                  <a:gd name="T22" fmla="*/ 694 w 2696"/>
                  <a:gd name="T23" fmla="*/ 223 h 1174"/>
                  <a:gd name="T24" fmla="*/ 697 w 2696"/>
                  <a:gd name="T25" fmla="*/ 261 h 1174"/>
                  <a:gd name="T26" fmla="*/ 709 w 2696"/>
                  <a:gd name="T27" fmla="*/ 278 h 1174"/>
                  <a:gd name="T28" fmla="*/ 721 w 2696"/>
                  <a:gd name="T29" fmla="*/ 297 h 1174"/>
                  <a:gd name="T30" fmla="*/ 762 w 2696"/>
                  <a:gd name="T31" fmla="*/ 314 h 1174"/>
                  <a:gd name="T32" fmla="*/ 765 w 2696"/>
                  <a:gd name="T33" fmla="*/ 333 h 1174"/>
                  <a:gd name="T34" fmla="*/ 806 w 2696"/>
                  <a:gd name="T35" fmla="*/ 352 h 1174"/>
                  <a:gd name="T36" fmla="*/ 851 w 2696"/>
                  <a:gd name="T37" fmla="*/ 370 h 1174"/>
                  <a:gd name="T38" fmla="*/ 918 w 2696"/>
                  <a:gd name="T39" fmla="*/ 389 h 1174"/>
                  <a:gd name="T40" fmla="*/ 937 w 2696"/>
                  <a:gd name="T41" fmla="*/ 406 h 1174"/>
                  <a:gd name="T42" fmla="*/ 955 w 2696"/>
                  <a:gd name="T43" fmla="*/ 424 h 1174"/>
                  <a:gd name="T44" fmla="*/ 994 w 2696"/>
                  <a:gd name="T45" fmla="*/ 442 h 1174"/>
                  <a:gd name="T46" fmla="*/ 1026 w 2696"/>
                  <a:gd name="T47" fmla="*/ 462 h 1174"/>
                  <a:gd name="T48" fmla="*/ 1039 w 2696"/>
                  <a:gd name="T49" fmla="*/ 479 h 1174"/>
                  <a:gd name="T50" fmla="*/ 1084 w 2696"/>
                  <a:gd name="T51" fmla="*/ 500 h 1174"/>
                  <a:gd name="T52" fmla="*/ 1120 w 2696"/>
                  <a:gd name="T53" fmla="*/ 517 h 1174"/>
                  <a:gd name="T54" fmla="*/ 1160 w 2696"/>
                  <a:gd name="T55" fmla="*/ 537 h 1174"/>
                  <a:gd name="T56" fmla="*/ 1169 w 2696"/>
                  <a:gd name="T57" fmla="*/ 556 h 1174"/>
                  <a:gd name="T58" fmla="*/ 1192 w 2696"/>
                  <a:gd name="T59" fmla="*/ 575 h 1174"/>
                  <a:gd name="T60" fmla="*/ 1195 w 2696"/>
                  <a:gd name="T61" fmla="*/ 592 h 1174"/>
                  <a:gd name="T62" fmla="*/ 1199 w 2696"/>
                  <a:gd name="T63" fmla="*/ 601 h 1174"/>
                  <a:gd name="T64" fmla="*/ 1205 w 2696"/>
                  <a:gd name="T65" fmla="*/ 613 h 1174"/>
                  <a:gd name="T66" fmla="*/ 1209 w 2696"/>
                  <a:gd name="T67" fmla="*/ 622 h 1174"/>
                  <a:gd name="T68" fmla="*/ 1222 w 2696"/>
                  <a:gd name="T69" fmla="*/ 633 h 1174"/>
                  <a:gd name="T70" fmla="*/ 1270 w 2696"/>
                  <a:gd name="T71" fmla="*/ 653 h 1174"/>
                  <a:gd name="T72" fmla="*/ 1339 w 2696"/>
                  <a:gd name="T73" fmla="*/ 674 h 1174"/>
                  <a:gd name="T74" fmla="*/ 1353 w 2696"/>
                  <a:gd name="T75" fmla="*/ 688 h 1174"/>
                  <a:gd name="T76" fmla="*/ 1366 w 2696"/>
                  <a:gd name="T77" fmla="*/ 694 h 1174"/>
                  <a:gd name="T78" fmla="*/ 1412 w 2696"/>
                  <a:gd name="T79" fmla="*/ 714 h 1174"/>
                  <a:gd name="T80" fmla="*/ 1443 w 2696"/>
                  <a:gd name="T81" fmla="*/ 738 h 1174"/>
                  <a:gd name="T82" fmla="*/ 1604 w 2696"/>
                  <a:gd name="T83" fmla="*/ 759 h 1174"/>
                  <a:gd name="T84" fmla="*/ 1706 w 2696"/>
                  <a:gd name="T85" fmla="*/ 785 h 1174"/>
                  <a:gd name="T86" fmla="*/ 1716 w 2696"/>
                  <a:gd name="T87" fmla="*/ 812 h 1174"/>
                  <a:gd name="T88" fmla="*/ 1765 w 2696"/>
                  <a:gd name="T89" fmla="*/ 835 h 1174"/>
                  <a:gd name="T90" fmla="*/ 1801 w 2696"/>
                  <a:gd name="T91" fmla="*/ 870 h 1174"/>
                  <a:gd name="T92" fmla="*/ 1825 w 2696"/>
                  <a:gd name="T93" fmla="*/ 904 h 1174"/>
                  <a:gd name="T94" fmla="*/ 1938 w 2696"/>
                  <a:gd name="T95" fmla="*/ 940 h 1174"/>
                  <a:gd name="T96" fmla="*/ 1992 w 2696"/>
                  <a:gd name="T97" fmla="*/ 983 h 1174"/>
                  <a:gd name="T98" fmla="*/ 2585 w 2696"/>
                  <a:gd name="T99" fmla="*/ 1027 h 1174"/>
                  <a:gd name="T100" fmla="*/ 2696 w 2696"/>
                  <a:gd name="T10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6" h="1174">
                    <a:moveTo>
                      <a:pt x="0" y="0"/>
                    </a:moveTo>
                    <a:lnTo>
                      <a:pt x="229" y="0"/>
                    </a:lnTo>
                    <a:lnTo>
                      <a:pt x="229" y="22"/>
                    </a:lnTo>
                    <a:lnTo>
                      <a:pt x="290" y="22"/>
                    </a:lnTo>
                    <a:lnTo>
                      <a:pt x="290" y="39"/>
                    </a:lnTo>
                    <a:lnTo>
                      <a:pt x="315" y="39"/>
                    </a:lnTo>
                    <a:lnTo>
                      <a:pt x="315" y="58"/>
                    </a:lnTo>
                    <a:lnTo>
                      <a:pt x="361" y="58"/>
                    </a:lnTo>
                    <a:lnTo>
                      <a:pt x="361" y="75"/>
                    </a:lnTo>
                    <a:lnTo>
                      <a:pt x="381" y="75"/>
                    </a:lnTo>
                    <a:lnTo>
                      <a:pt x="381" y="94"/>
                    </a:lnTo>
                    <a:lnTo>
                      <a:pt x="410" y="94"/>
                    </a:lnTo>
                    <a:lnTo>
                      <a:pt x="410" y="112"/>
                    </a:lnTo>
                    <a:lnTo>
                      <a:pt x="501" y="112"/>
                    </a:lnTo>
                    <a:lnTo>
                      <a:pt x="501" y="150"/>
                    </a:lnTo>
                    <a:lnTo>
                      <a:pt x="578" y="150"/>
                    </a:lnTo>
                    <a:lnTo>
                      <a:pt x="578" y="169"/>
                    </a:lnTo>
                    <a:lnTo>
                      <a:pt x="610" y="169"/>
                    </a:lnTo>
                    <a:lnTo>
                      <a:pt x="610" y="187"/>
                    </a:lnTo>
                    <a:lnTo>
                      <a:pt x="656" y="187"/>
                    </a:lnTo>
                    <a:lnTo>
                      <a:pt x="656" y="206"/>
                    </a:lnTo>
                    <a:lnTo>
                      <a:pt x="678" y="206"/>
                    </a:lnTo>
                    <a:lnTo>
                      <a:pt x="678" y="223"/>
                    </a:lnTo>
                    <a:lnTo>
                      <a:pt x="694" y="223"/>
                    </a:lnTo>
                    <a:lnTo>
                      <a:pt x="694" y="261"/>
                    </a:lnTo>
                    <a:lnTo>
                      <a:pt x="697" y="261"/>
                    </a:lnTo>
                    <a:lnTo>
                      <a:pt x="697" y="278"/>
                    </a:lnTo>
                    <a:lnTo>
                      <a:pt x="709" y="278"/>
                    </a:lnTo>
                    <a:lnTo>
                      <a:pt x="709" y="297"/>
                    </a:lnTo>
                    <a:lnTo>
                      <a:pt x="721" y="297"/>
                    </a:lnTo>
                    <a:lnTo>
                      <a:pt x="721" y="314"/>
                    </a:lnTo>
                    <a:lnTo>
                      <a:pt x="762" y="314"/>
                    </a:lnTo>
                    <a:lnTo>
                      <a:pt x="762" y="333"/>
                    </a:lnTo>
                    <a:lnTo>
                      <a:pt x="765" y="333"/>
                    </a:lnTo>
                    <a:lnTo>
                      <a:pt x="765" y="352"/>
                    </a:lnTo>
                    <a:lnTo>
                      <a:pt x="806" y="352"/>
                    </a:lnTo>
                    <a:lnTo>
                      <a:pt x="806" y="370"/>
                    </a:lnTo>
                    <a:lnTo>
                      <a:pt x="851" y="370"/>
                    </a:lnTo>
                    <a:lnTo>
                      <a:pt x="851" y="389"/>
                    </a:lnTo>
                    <a:lnTo>
                      <a:pt x="918" y="389"/>
                    </a:lnTo>
                    <a:lnTo>
                      <a:pt x="918" y="406"/>
                    </a:lnTo>
                    <a:lnTo>
                      <a:pt x="937" y="406"/>
                    </a:lnTo>
                    <a:lnTo>
                      <a:pt x="937" y="424"/>
                    </a:lnTo>
                    <a:lnTo>
                      <a:pt x="955" y="424"/>
                    </a:lnTo>
                    <a:lnTo>
                      <a:pt x="955" y="442"/>
                    </a:lnTo>
                    <a:lnTo>
                      <a:pt x="994" y="442"/>
                    </a:lnTo>
                    <a:lnTo>
                      <a:pt x="994" y="462"/>
                    </a:lnTo>
                    <a:lnTo>
                      <a:pt x="1026" y="462"/>
                    </a:lnTo>
                    <a:lnTo>
                      <a:pt x="1026" y="479"/>
                    </a:lnTo>
                    <a:lnTo>
                      <a:pt x="1039" y="479"/>
                    </a:lnTo>
                    <a:lnTo>
                      <a:pt x="1039" y="500"/>
                    </a:lnTo>
                    <a:lnTo>
                      <a:pt x="1084" y="500"/>
                    </a:lnTo>
                    <a:lnTo>
                      <a:pt x="1084" y="517"/>
                    </a:lnTo>
                    <a:lnTo>
                      <a:pt x="1120" y="517"/>
                    </a:lnTo>
                    <a:lnTo>
                      <a:pt x="1120" y="537"/>
                    </a:lnTo>
                    <a:lnTo>
                      <a:pt x="1160" y="537"/>
                    </a:lnTo>
                    <a:lnTo>
                      <a:pt x="1160" y="556"/>
                    </a:lnTo>
                    <a:lnTo>
                      <a:pt x="1169" y="556"/>
                    </a:lnTo>
                    <a:lnTo>
                      <a:pt x="1169" y="575"/>
                    </a:lnTo>
                    <a:lnTo>
                      <a:pt x="1192" y="575"/>
                    </a:lnTo>
                    <a:lnTo>
                      <a:pt x="1192" y="592"/>
                    </a:lnTo>
                    <a:lnTo>
                      <a:pt x="1195" y="592"/>
                    </a:lnTo>
                    <a:lnTo>
                      <a:pt x="1195" y="601"/>
                    </a:lnTo>
                    <a:lnTo>
                      <a:pt x="1199" y="601"/>
                    </a:lnTo>
                    <a:lnTo>
                      <a:pt x="1199" y="613"/>
                    </a:lnTo>
                    <a:lnTo>
                      <a:pt x="1205" y="613"/>
                    </a:lnTo>
                    <a:lnTo>
                      <a:pt x="1205" y="622"/>
                    </a:lnTo>
                    <a:lnTo>
                      <a:pt x="1209" y="622"/>
                    </a:lnTo>
                    <a:lnTo>
                      <a:pt x="1209" y="633"/>
                    </a:lnTo>
                    <a:lnTo>
                      <a:pt x="1222" y="633"/>
                    </a:lnTo>
                    <a:lnTo>
                      <a:pt x="1222" y="653"/>
                    </a:lnTo>
                    <a:lnTo>
                      <a:pt x="1270" y="653"/>
                    </a:lnTo>
                    <a:lnTo>
                      <a:pt x="1270" y="674"/>
                    </a:lnTo>
                    <a:lnTo>
                      <a:pt x="1339" y="674"/>
                    </a:lnTo>
                    <a:lnTo>
                      <a:pt x="1339" y="688"/>
                    </a:lnTo>
                    <a:lnTo>
                      <a:pt x="1353" y="688"/>
                    </a:lnTo>
                    <a:lnTo>
                      <a:pt x="1353" y="694"/>
                    </a:lnTo>
                    <a:lnTo>
                      <a:pt x="1366" y="694"/>
                    </a:lnTo>
                    <a:lnTo>
                      <a:pt x="1366" y="714"/>
                    </a:lnTo>
                    <a:lnTo>
                      <a:pt x="1412" y="714"/>
                    </a:lnTo>
                    <a:lnTo>
                      <a:pt x="1412" y="738"/>
                    </a:lnTo>
                    <a:lnTo>
                      <a:pt x="1443" y="738"/>
                    </a:lnTo>
                    <a:lnTo>
                      <a:pt x="1443" y="759"/>
                    </a:lnTo>
                    <a:lnTo>
                      <a:pt x="1604" y="759"/>
                    </a:lnTo>
                    <a:lnTo>
                      <a:pt x="1604" y="785"/>
                    </a:lnTo>
                    <a:lnTo>
                      <a:pt x="1706" y="785"/>
                    </a:lnTo>
                    <a:lnTo>
                      <a:pt x="1706" y="812"/>
                    </a:lnTo>
                    <a:lnTo>
                      <a:pt x="1716" y="812"/>
                    </a:lnTo>
                    <a:lnTo>
                      <a:pt x="1716" y="835"/>
                    </a:lnTo>
                    <a:lnTo>
                      <a:pt x="1765" y="835"/>
                    </a:lnTo>
                    <a:lnTo>
                      <a:pt x="1765" y="870"/>
                    </a:lnTo>
                    <a:lnTo>
                      <a:pt x="1801" y="870"/>
                    </a:lnTo>
                    <a:lnTo>
                      <a:pt x="1801" y="904"/>
                    </a:lnTo>
                    <a:lnTo>
                      <a:pt x="1825" y="904"/>
                    </a:lnTo>
                    <a:lnTo>
                      <a:pt x="1825" y="940"/>
                    </a:lnTo>
                    <a:lnTo>
                      <a:pt x="1938" y="940"/>
                    </a:lnTo>
                    <a:lnTo>
                      <a:pt x="1938" y="983"/>
                    </a:lnTo>
                    <a:lnTo>
                      <a:pt x="1992" y="983"/>
                    </a:lnTo>
                    <a:lnTo>
                      <a:pt x="1992" y="1027"/>
                    </a:lnTo>
                    <a:lnTo>
                      <a:pt x="2585" y="1027"/>
                    </a:lnTo>
                    <a:lnTo>
                      <a:pt x="2585" y="1174"/>
                    </a:lnTo>
                    <a:lnTo>
                      <a:pt x="2696" y="1174"/>
                    </a:lnTo>
                  </a:path>
                </a:pathLst>
              </a:custGeom>
              <a:noFill/>
              <a:ln w="6350">
                <a:solidFill>
                  <a:srgbClr val="C520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9" name="Line 13">
                <a:extLst>
                  <a:ext uri="{FF2B5EF4-FFF2-40B4-BE49-F238E27FC236}">
                    <a16:creationId xmlns:a16="http://schemas.microsoft.com/office/drawing/2014/main" id="{718C2805-4375-AE81-FD9B-D80C7C4F59C6}"/>
                  </a:ext>
                </a:extLst>
              </p:cNvPr>
              <p:cNvSpPr>
                <a:spLocks noChangeShapeType="1"/>
              </p:cNvSpPr>
              <p:nvPr/>
            </p:nvSpPr>
            <p:spPr bwMode="auto">
              <a:xfrm>
                <a:off x="1097" y="1312"/>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0" name="Line 14">
                <a:extLst>
                  <a:ext uri="{FF2B5EF4-FFF2-40B4-BE49-F238E27FC236}">
                    <a16:creationId xmlns:a16="http://schemas.microsoft.com/office/drawing/2014/main" id="{3550799A-5F52-A0B8-119D-8E2B1CD42E15}"/>
                  </a:ext>
                </a:extLst>
              </p:cNvPr>
              <p:cNvSpPr>
                <a:spLocks noChangeShapeType="1"/>
              </p:cNvSpPr>
              <p:nvPr/>
            </p:nvSpPr>
            <p:spPr bwMode="auto">
              <a:xfrm>
                <a:off x="1071" y="1338"/>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1" name="Line 15">
                <a:extLst>
                  <a:ext uri="{FF2B5EF4-FFF2-40B4-BE49-F238E27FC236}">
                    <a16:creationId xmlns:a16="http://schemas.microsoft.com/office/drawing/2014/main" id="{2027FDF4-136F-3056-2B61-71696E5B5EEF}"/>
                  </a:ext>
                </a:extLst>
              </p:cNvPr>
              <p:cNvSpPr>
                <a:spLocks noChangeShapeType="1"/>
              </p:cNvSpPr>
              <p:nvPr/>
            </p:nvSpPr>
            <p:spPr bwMode="auto">
              <a:xfrm>
                <a:off x="1130" y="1568"/>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2" name="Line 16">
                <a:extLst>
                  <a:ext uri="{FF2B5EF4-FFF2-40B4-BE49-F238E27FC236}">
                    <a16:creationId xmlns:a16="http://schemas.microsoft.com/office/drawing/2014/main" id="{93E982F8-29DC-66C0-AC85-97F07F65CAC1}"/>
                  </a:ext>
                </a:extLst>
              </p:cNvPr>
              <p:cNvSpPr>
                <a:spLocks noChangeShapeType="1"/>
              </p:cNvSpPr>
              <p:nvPr/>
            </p:nvSpPr>
            <p:spPr bwMode="auto">
              <a:xfrm>
                <a:off x="1103" y="1594"/>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3" name="Line 17">
                <a:extLst>
                  <a:ext uri="{FF2B5EF4-FFF2-40B4-BE49-F238E27FC236}">
                    <a16:creationId xmlns:a16="http://schemas.microsoft.com/office/drawing/2014/main" id="{7AC3FAB4-DC90-B095-42AE-22FDF7917CD9}"/>
                  </a:ext>
                </a:extLst>
              </p:cNvPr>
              <p:cNvSpPr>
                <a:spLocks noChangeShapeType="1"/>
              </p:cNvSpPr>
              <p:nvPr/>
            </p:nvSpPr>
            <p:spPr bwMode="auto">
              <a:xfrm>
                <a:off x="1299" y="1675"/>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4" name="Line 18">
                <a:extLst>
                  <a:ext uri="{FF2B5EF4-FFF2-40B4-BE49-F238E27FC236}">
                    <a16:creationId xmlns:a16="http://schemas.microsoft.com/office/drawing/2014/main" id="{32E811C2-EE19-BC69-C7E1-63A6EF9773C8}"/>
                  </a:ext>
                </a:extLst>
              </p:cNvPr>
              <p:cNvSpPr>
                <a:spLocks noChangeShapeType="1"/>
              </p:cNvSpPr>
              <p:nvPr/>
            </p:nvSpPr>
            <p:spPr bwMode="auto">
              <a:xfrm>
                <a:off x="1272" y="1701"/>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5" name="Line 19">
                <a:extLst>
                  <a:ext uri="{FF2B5EF4-FFF2-40B4-BE49-F238E27FC236}">
                    <a16:creationId xmlns:a16="http://schemas.microsoft.com/office/drawing/2014/main" id="{DDB86D5B-C192-6B58-3DE1-9A0CC74CDD24}"/>
                  </a:ext>
                </a:extLst>
              </p:cNvPr>
              <p:cNvSpPr>
                <a:spLocks noChangeShapeType="1"/>
              </p:cNvSpPr>
              <p:nvPr/>
            </p:nvSpPr>
            <p:spPr bwMode="auto">
              <a:xfrm>
                <a:off x="1279" y="1630"/>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6" name="Line 20">
                <a:extLst>
                  <a:ext uri="{FF2B5EF4-FFF2-40B4-BE49-F238E27FC236}">
                    <a16:creationId xmlns:a16="http://schemas.microsoft.com/office/drawing/2014/main" id="{AC1722BE-68CB-698C-52FC-944FF2FC10CE}"/>
                  </a:ext>
                </a:extLst>
              </p:cNvPr>
              <p:cNvSpPr>
                <a:spLocks noChangeShapeType="1"/>
              </p:cNvSpPr>
              <p:nvPr/>
            </p:nvSpPr>
            <p:spPr bwMode="auto">
              <a:xfrm>
                <a:off x="1252" y="165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7" name="Line 21">
                <a:extLst>
                  <a:ext uri="{FF2B5EF4-FFF2-40B4-BE49-F238E27FC236}">
                    <a16:creationId xmlns:a16="http://schemas.microsoft.com/office/drawing/2014/main" id="{B366BCCE-8AE7-ADD6-1FCA-6CB0C7AE0184}"/>
                  </a:ext>
                </a:extLst>
              </p:cNvPr>
              <p:cNvSpPr>
                <a:spLocks noChangeShapeType="1"/>
              </p:cNvSpPr>
              <p:nvPr/>
            </p:nvSpPr>
            <p:spPr bwMode="auto">
              <a:xfrm>
                <a:off x="1271" y="1630"/>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8" name="Line 22">
                <a:extLst>
                  <a:ext uri="{FF2B5EF4-FFF2-40B4-BE49-F238E27FC236}">
                    <a16:creationId xmlns:a16="http://schemas.microsoft.com/office/drawing/2014/main" id="{F96BE810-EAD8-AA91-CFCD-9B861F95D50F}"/>
                  </a:ext>
                </a:extLst>
              </p:cNvPr>
              <p:cNvSpPr>
                <a:spLocks noChangeShapeType="1"/>
              </p:cNvSpPr>
              <p:nvPr/>
            </p:nvSpPr>
            <p:spPr bwMode="auto">
              <a:xfrm>
                <a:off x="1245" y="165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59" name="Line 23">
                <a:extLst>
                  <a:ext uri="{FF2B5EF4-FFF2-40B4-BE49-F238E27FC236}">
                    <a16:creationId xmlns:a16="http://schemas.microsoft.com/office/drawing/2014/main" id="{DD67778C-1817-E9C4-E981-5B919516C773}"/>
                  </a:ext>
                </a:extLst>
              </p:cNvPr>
              <p:cNvSpPr>
                <a:spLocks noChangeShapeType="1"/>
              </p:cNvSpPr>
              <p:nvPr/>
            </p:nvSpPr>
            <p:spPr bwMode="auto">
              <a:xfrm>
                <a:off x="1120" y="1406"/>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0" name="Line 24">
                <a:extLst>
                  <a:ext uri="{FF2B5EF4-FFF2-40B4-BE49-F238E27FC236}">
                    <a16:creationId xmlns:a16="http://schemas.microsoft.com/office/drawing/2014/main" id="{5C552B59-C525-597F-578B-EC3B7242ADB0}"/>
                  </a:ext>
                </a:extLst>
              </p:cNvPr>
              <p:cNvSpPr>
                <a:spLocks noChangeShapeType="1"/>
              </p:cNvSpPr>
              <p:nvPr/>
            </p:nvSpPr>
            <p:spPr bwMode="auto">
              <a:xfrm>
                <a:off x="1093" y="143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1" name="Line 25">
                <a:extLst>
                  <a:ext uri="{FF2B5EF4-FFF2-40B4-BE49-F238E27FC236}">
                    <a16:creationId xmlns:a16="http://schemas.microsoft.com/office/drawing/2014/main" id="{E217ABD1-DA30-5238-C92E-72C1FF294521}"/>
                  </a:ext>
                </a:extLst>
              </p:cNvPr>
              <p:cNvSpPr>
                <a:spLocks noChangeShapeType="1"/>
              </p:cNvSpPr>
              <p:nvPr/>
            </p:nvSpPr>
            <p:spPr bwMode="auto">
              <a:xfrm>
                <a:off x="1110" y="1389"/>
                <a:ext cx="0" cy="51"/>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2" name="Line 26">
                <a:extLst>
                  <a:ext uri="{FF2B5EF4-FFF2-40B4-BE49-F238E27FC236}">
                    <a16:creationId xmlns:a16="http://schemas.microsoft.com/office/drawing/2014/main" id="{A4B13365-982A-B912-3F4C-2F9BFD571B6A}"/>
                  </a:ext>
                </a:extLst>
              </p:cNvPr>
              <p:cNvSpPr>
                <a:spLocks noChangeShapeType="1"/>
              </p:cNvSpPr>
              <p:nvPr/>
            </p:nvSpPr>
            <p:spPr bwMode="auto">
              <a:xfrm>
                <a:off x="1083" y="1414"/>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3" name="Line 27">
                <a:extLst>
                  <a:ext uri="{FF2B5EF4-FFF2-40B4-BE49-F238E27FC236}">
                    <a16:creationId xmlns:a16="http://schemas.microsoft.com/office/drawing/2014/main" id="{2B9E00C8-AAB2-6B39-9F9A-C3C1175BCF84}"/>
                  </a:ext>
                </a:extLst>
              </p:cNvPr>
              <p:cNvSpPr>
                <a:spLocks noChangeShapeType="1"/>
              </p:cNvSpPr>
              <p:nvPr/>
            </p:nvSpPr>
            <p:spPr bwMode="auto">
              <a:xfrm>
                <a:off x="1127" y="1484"/>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4" name="Line 28">
                <a:extLst>
                  <a:ext uri="{FF2B5EF4-FFF2-40B4-BE49-F238E27FC236}">
                    <a16:creationId xmlns:a16="http://schemas.microsoft.com/office/drawing/2014/main" id="{8ECCFD89-5C71-BEDB-5827-1212B969B233}"/>
                  </a:ext>
                </a:extLst>
              </p:cNvPr>
              <p:cNvSpPr>
                <a:spLocks noChangeShapeType="1"/>
              </p:cNvSpPr>
              <p:nvPr/>
            </p:nvSpPr>
            <p:spPr bwMode="auto">
              <a:xfrm>
                <a:off x="1101" y="1511"/>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5" name="Line 29">
                <a:extLst>
                  <a:ext uri="{FF2B5EF4-FFF2-40B4-BE49-F238E27FC236}">
                    <a16:creationId xmlns:a16="http://schemas.microsoft.com/office/drawing/2014/main" id="{5577562A-5BB8-BEA6-11A2-18D281307D93}"/>
                  </a:ext>
                </a:extLst>
              </p:cNvPr>
              <p:cNvSpPr>
                <a:spLocks noChangeShapeType="1"/>
              </p:cNvSpPr>
              <p:nvPr/>
            </p:nvSpPr>
            <p:spPr bwMode="auto">
              <a:xfrm>
                <a:off x="1145" y="1545"/>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6" name="Line 30">
                <a:extLst>
                  <a:ext uri="{FF2B5EF4-FFF2-40B4-BE49-F238E27FC236}">
                    <a16:creationId xmlns:a16="http://schemas.microsoft.com/office/drawing/2014/main" id="{C3931490-DB93-7DFF-1EAE-0984FBC8C4C3}"/>
                  </a:ext>
                </a:extLst>
              </p:cNvPr>
              <p:cNvSpPr>
                <a:spLocks noChangeShapeType="1"/>
              </p:cNvSpPr>
              <p:nvPr/>
            </p:nvSpPr>
            <p:spPr bwMode="auto">
              <a:xfrm>
                <a:off x="1119" y="1572"/>
                <a:ext cx="51"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7" name="Line 31">
                <a:extLst>
                  <a:ext uri="{FF2B5EF4-FFF2-40B4-BE49-F238E27FC236}">
                    <a16:creationId xmlns:a16="http://schemas.microsoft.com/office/drawing/2014/main" id="{EC9B386B-38FD-7347-0EC7-235A5ECDF5AE}"/>
                  </a:ext>
                </a:extLst>
              </p:cNvPr>
              <p:cNvSpPr>
                <a:spLocks noChangeShapeType="1"/>
              </p:cNvSpPr>
              <p:nvPr/>
            </p:nvSpPr>
            <p:spPr bwMode="auto">
              <a:xfrm>
                <a:off x="1110" y="1579"/>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8" name="Line 32">
                <a:extLst>
                  <a:ext uri="{FF2B5EF4-FFF2-40B4-BE49-F238E27FC236}">
                    <a16:creationId xmlns:a16="http://schemas.microsoft.com/office/drawing/2014/main" id="{753B3066-DD55-96C9-D579-5E78F41DCE01}"/>
                  </a:ext>
                </a:extLst>
              </p:cNvPr>
              <p:cNvSpPr>
                <a:spLocks noChangeShapeType="1"/>
              </p:cNvSpPr>
              <p:nvPr/>
            </p:nvSpPr>
            <p:spPr bwMode="auto">
              <a:xfrm>
                <a:off x="1083" y="1606"/>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69" name="Line 33">
                <a:extLst>
                  <a:ext uri="{FF2B5EF4-FFF2-40B4-BE49-F238E27FC236}">
                    <a16:creationId xmlns:a16="http://schemas.microsoft.com/office/drawing/2014/main" id="{4FB02741-6516-74FF-6749-057CEF3CD4EC}"/>
                  </a:ext>
                </a:extLst>
              </p:cNvPr>
              <p:cNvSpPr>
                <a:spLocks noChangeShapeType="1"/>
              </p:cNvSpPr>
              <p:nvPr/>
            </p:nvSpPr>
            <p:spPr bwMode="auto">
              <a:xfrm>
                <a:off x="1081" y="1372"/>
                <a:ext cx="0" cy="52"/>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0" name="Line 34">
                <a:extLst>
                  <a:ext uri="{FF2B5EF4-FFF2-40B4-BE49-F238E27FC236}">
                    <a16:creationId xmlns:a16="http://schemas.microsoft.com/office/drawing/2014/main" id="{8708083C-661B-9767-C9A3-895AF14A76FC}"/>
                  </a:ext>
                </a:extLst>
              </p:cNvPr>
              <p:cNvSpPr>
                <a:spLocks noChangeShapeType="1"/>
              </p:cNvSpPr>
              <p:nvPr/>
            </p:nvSpPr>
            <p:spPr bwMode="auto">
              <a:xfrm>
                <a:off x="1056" y="1399"/>
                <a:ext cx="51"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1" name="Line 35">
                <a:extLst>
                  <a:ext uri="{FF2B5EF4-FFF2-40B4-BE49-F238E27FC236}">
                    <a16:creationId xmlns:a16="http://schemas.microsoft.com/office/drawing/2014/main" id="{9801F9CF-088C-6674-11B5-8DEED33D4451}"/>
                  </a:ext>
                </a:extLst>
              </p:cNvPr>
              <p:cNvSpPr>
                <a:spLocks noChangeShapeType="1"/>
              </p:cNvSpPr>
              <p:nvPr/>
            </p:nvSpPr>
            <p:spPr bwMode="auto">
              <a:xfrm>
                <a:off x="1252" y="154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2" name="Line 36">
                <a:extLst>
                  <a:ext uri="{FF2B5EF4-FFF2-40B4-BE49-F238E27FC236}">
                    <a16:creationId xmlns:a16="http://schemas.microsoft.com/office/drawing/2014/main" id="{5D7E0047-93D8-1AAB-17C8-EE99539EFB10}"/>
                  </a:ext>
                </a:extLst>
              </p:cNvPr>
              <p:cNvSpPr>
                <a:spLocks noChangeShapeType="1"/>
              </p:cNvSpPr>
              <p:nvPr/>
            </p:nvSpPr>
            <p:spPr bwMode="auto">
              <a:xfrm>
                <a:off x="1226" y="1575"/>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3" name="Line 37">
                <a:extLst>
                  <a:ext uri="{FF2B5EF4-FFF2-40B4-BE49-F238E27FC236}">
                    <a16:creationId xmlns:a16="http://schemas.microsoft.com/office/drawing/2014/main" id="{0D76F57E-379E-7198-14D6-BE6D7C6B8B49}"/>
                  </a:ext>
                </a:extLst>
              </p:cNvPr>
              <p:cNvSpPr>
                <a:spLocks noChangeShapeType="1"/>
              </p:cNvSpPr>
              <p:nvPr/>
            </p:nvSpPr>
            <p:spPr bwMode="auto">
              <a:xfrm>
                <a:off x="1257" y="154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4" name="Line 38">
                <a:extLst>
                  <a:ext uri="{FF2B5EF4-FFF2-40B4-BE49-F238E27FC236}">
                    <a16:creationId xmlns:a16="http://schemas.microsoft.com/office/drawing/2014/main" id="{82A37700-4B33-A6A2-323A-388DE84D0E46}"/>
                  </a:ext>
                </a:extLst>
              </p:cNvPr>
              <p:cNvSpPr>
                <a:spLocks noChangeShapeType="1"/>
              </p:cNvSpPr>
              <p:nvPr/>
            </p:nvSpPr>
            <p:spPr bwMode="auto">
              <a:xfrm>
                <a:off x="1231" y="1575"/>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5" name="Line 39">
                <a:extLst>
                  <a:ext uri="{FF2B5EF4-FFF2-40B4-BE49-F238E27FC236}">
                    <a16:creationId xmlns:a16="http://schemas.microsoft.com/office/drawing/2014/main" id="{A713AB6F-B8E6-3395-E134-CB64F77D06C2}"/>
                  </a:ext>
                </a:extLst>
              </p:cNvPr>
              <p:cNvSpPr>
                <a:spLocks noChangeShapeType="1"/>
              </p:cNvSpPr>
              <p:nvPr/>
            </p:nvSpPr>
            <p:spPr bwMode="auto">
              <a:xfrm>
                <a:off x="1269" y="154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6" name="Line 40">
                <a:extLst>
                  <a:ext uri="{FF2B5EF4-FFF2-40B4-BE49-F238E27FC236}">
                    <a16:creationId xmlns:a16="http://schemas.microsoft.com/office/drawing/2014/main" id="{DDCDE61C-9E90-F692-EA7F-F320C7500FFE}"/>
                  </a:ext>
                </a:extLst>
              </p:cNvPr>
              <p:cNvSpPr>
                <a:spLocks noChangeShapeType="1"/>
              </p:cNvSpPr>
              <p:nvPr/>
            </p:nvSpPr>
            <p:spPr bwMode="auto">
              <a:xfrm>
                <a:off x="1242" y="1575"/>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7" name="Line 41">
                <a:extLst>
                  <a:ext uri="{FF2B5EF4-FFF2-40B4-BE49-F238E27FC236}">
                    <a16:creationId xmlns:a16="http://schemas.microsoft.com/office/drawing/2014/main" id="{29B10E27-6170-3DA7-E41D-CCE45FD104D0}"/>
                  </a:ext>
                </a:extLst>
              </p:cNvPr>
              <p:cNvSpPr>
                <a:spLocks noChangeShapeType="1"/>
              </p:cNvSpPr>
              <p:nvPr/>
            </p:nvSpPr>
            <p:spPr bwMode="auto">
              <a:xfrm>
                <a:off x="1283" y="1578"/>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8" name="Line 42">
                <a:extLst>
                  <a:ext uri="{FF2B5EF4-FFF2-40B4-BE49-F238E27FC236}">
                    <a16:creationId xmlns:a16="http://schemas.microsoft.com/office/drawing/2014/main" id="{1D94721E-62C1-FEF1-3329-B94B538FF79E}"/>
                  </a:ext>
                </a:extLst>
              </p:cNvPr>
              <p:cNvSpPr>
                <a:spLocks noChangeShapeType="1"/>
              </p:cNvSpPr>
              <p:nvPr/>
            </p:nvSpPr>
            <p:spPr bwMode="auto">
              <a:xfrm>
                <a:off x="1256" y="1604"/>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9" name="Line 43">
                <a:extLst>
                  <a:ext uri="{FF2B5EF4-FFF2-40B4-BE49-F238E27FC236}">
                    <a16:creationId xmlns:a16="http://schemas.microsoft.com/office/drawing/2014/main" id="{348C4E35-7832-7E6E-AF5A-526D493A0094}"/>
                  </a:ext>
                </a:extLst>
              </p:cNvPr>
              <p:cNvSpPr>
                <a:spLocks noChangeShapeType="1"/>
              </p:cNvSpPr>
              <p:nvPr/>
            </p:nvSpPr>
            <p:spPr bwMode="auto">
              <a:xfrm>
                <a:off x="1271" y="1578"/>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0" name="Line 44">
                <a:extLst>
                  <a:ext uri="{FF2B5EF4-FFF2-40B4-BE49-F238E27FC236}">
                    <a16:creationId xmlns:a16="http://schemas.microsoft.com/office/drawing/2014/main" id="{05C53691-6B05-430E-DC6C-523A24CF3D25}"/>
                  </a:ext>
                </a:extLst>
              </p:cNvPr>
              <p:cNvSpPr>
                <a:spLocks noChangeShapeType="1"/>
              </p:cNvSpPr>
              <p:nvPr/>
            </p:nvSpPr>
            <p:spPr bwMode="auto">
              <a:xfrm>
                <a:off x="1245" y="1604"/>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1" name="Line 45">
                <a:extLst>
                  <a:ext uri="{FF2B5EF4-FFF2-40B4-BE49-F238E27FC236}">
                    <a16:creationId xmlns:a16="http://schemas.microsoft.com/office/drawing/2014/main" id="{16ECF0A9-6B85-7CE3-5FE6-2E749F25F288}"/>
                  </a:ext>
                </a:extLst>
              </p:cNvPr>
              <p:cNvSpPr>
                <a:spLocks noChangeShapeType="1"/>
              </p:cNvSpPr>
              <p:nvPr/>
            </p:nvSpPr>
            <p:spPr bwMode="auto">
              <a:xfrm>
                <a:off x="1411" y="173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2" name="Line 46">
                <a:extLst>
                  <a:ext uri="{FF2B5EF4-FFF2-40B4-BE49-F238E27FC236}">
                    <a16:creationId xmlns:a16="http://schemas.microsoft.com/office/drawing/2014/main" id="{BF2DA344-8A85-EB61-2934-CC16FFD5EAC9}"/>
                  </a:ext>
                </a:extLst>
              </p:cNvPr>
              <p:cNvSpPr>
                <a:spLocks noChangeShapeType="1"/>
              </p:cNvSpPr>
              <p:nvPr/>
            </p:nvSpPr>
            <p:spPr bwMode="auto">
              <a:xfrm>
                <a:off x="1385" y="1766"/>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3" name="Line 47">
                <a:extLst>
                  <a:ext uri="{FF2B5EF4-FFF2-40B4-BE49-F238E27FC236}">
                    <a16:creationId xmlns:a16="http://schemas.microsoft.com/office/drawing/2014/main" id="{FAD5B7FA-9B9C-7813-224C-C0B14A602509}"/>
                  </a:ext>
                </a:extLst>
              </p:cNvPr>
              <p:cNvSpPr>
                <a:spLocks noChangeShapeType="1"/>
              </p:cNvSpPr>
              <p:nvPr/>
            </p:nvSpPr>
            <p:spPr bwMode="auto">
              <a:xfrm>
                <a:off x="1426" y="173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4" name="Line 48">
                <a:extLst>
                  <a:ext uri="{FF2B5EF4-FFF2-40B4-BE49-F238E27FC236}">
                    <a16:creationId xmlns:a16="http://schemas.microsoft.com/office/drawing/2014/main" id="{223731D6-8121-503A-1AB6-FAC5F41414AF}"/>
                  </a:ext>
                </a:extLst>
              </p:cNvPr>
              <p:cNvSpPr>
                <a:spLocks noChangeShapeType="1"/>
              </p:cNvSpPr>
              <p:nvPr/>
            </p:nvSpPr>
            <p:spPr bwMode="auto">
              <a:xfrm>
                <a:off x="1401" y="1766"/>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5" name="Line 49">
                <a:extLst>
                  <a:ext uri="{FF2B5EF4-FFF2-40B4-BE49-F238E27FC236}">
                    <a16:creationId xmlns:a16="http://schemas.microsoft.com/office/drawing/2014/main" id="{BA879836-70C2-97E8-47CA-1681BF1FD19C}"/>
                  </a:ext>
                </a:extLst>
              </p:cNvPr>
              <p:cNvSpPr>
                <a:spLocks noChangeShapeType="1"/>
              </p:cNvSpPr>
              <p:nvPr/>
            </p:nvSpPr>
            <p:spPr bwMode="auto">
              <a:xfrm>
                <a:off x="1552" y="1815"/>
                <a:ext cx="0" cy="52"/>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6" name="Line 50">
                <a:extLst>
                  <a:ext uri="{FF2B5EF4-FFF2-40B4-BE49-F238E27FC236}">
                    <a16:creationId xmlns:a16="http://schemas.microsoft.com/office/drawing/2014/main" id="{2851F8C4-7B18-988D-718B-9428A9E0E013}"/>
                  </a:ext>
                </a:extLst>
              </p:cNvPr>
              <p:cNvSpPr>
                <a:spLocks noChangeShapeType="1"/>
              </p:cNvSpPr>
              <p:nvPr/>
            </p:nvSpPr>
            <p:spPr bwMode="auto">
              <a:xfrm>
                <a:off x="1526" y="1840"/>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7" name="Line 51">
                <a:extLst>
                  <a:ext uri="{FF2B5EF4-FFF2-40B4-BE49-F238E27FC236}">
                    <a16:creationId xmlns:a16="http://schemas.microsoft.com/office/drawing/2014/main" id="{6F7416F8-3B4F-8D1E-EE6D-89CED6A81D32}"/>
                  </a:ext>
                </a:extLst>
              </p:cNvPr>
              <p:cNvSpPr>
                <a:spLocks noChangeShapeType="1"/>
              </p:cNvSpPr>
              <p:nvPr/>
            </p:nvSpPr>
            <p:spPr bwMode="auto">
              <a:xfrm>
                <a:off x="1136" y="1942"/>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8" name="Line 52">
                <a:extLst>
                  <a:ext uri="{FF2B5EF4-FFF2-40B4-BE49-F238E27FC236}">
                    <a16:creationId xmlns:a16="http://schemas.microsoft.com/office/drawing/2014/main" id="{89A05045-68FA-D4B4-3134-CF0B30BB6B15}"/>
                  </a:ext>
                </a:extLst>
              </p:cNvPr>
              <p:cNvSpPr>
                <a:spLocks noChangeShapeType="1"/>
              </p:cNvSpPr>
              <p:nvPr/>
            </p:nvSpPr>
            <p:spPr bwMode="auto">
              <a:xfrm>
                <a:off x="1110" y="1969"/>
                <a:ext cx="51"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89" name="Line 53">
                <a:extLst>
                  <a:ext uri="{FF2B5EF4-FFF2-40B4-BE49-F238E27FC236}">
                    <a16:creationId xmlns:a16="http://schemas.microsoft.com/office/drawing/2014/main" id="{194D29A5-6F77-4E5C-5E4E-D82086338BE8}"/>
                  </a:ext>
                </a:extLst>
              </p:cNvPr>
              <p:cNvSpPr>
                <a:spLocks noChangeShapeType="1"/>
              </p:cNvSpPr>
              <p:nvPr/>
            </p:nvSpPr>
            <p:spPr bwMode="auto">
              <a:xfrm>
                <a:off x="1465" y="179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0" name="Line 54">
                <a:extLst>
                  <a:ext uri="{FF2B5EF4-FFF2-40B4-BE49-F238E27FC236}">
                    <a16:creationId xmlns:a16="http://schemas.microsoft.com/office/drawing/2014/main" id="{E1ED7B77-8B79-50C1-8313-287327DAE122}"/>
                  </a:ext>
                </a:extLst>
              </p:cNvPr>
              <p:cNvSpPr>
                <a:spLocks noChangeShapeType="1"/>
              </p:cNvSpPr>
              <p:nvPr/>
            </p:nvSpPr>
            <p:spPr bwMode="auto">
              <a:xfrm>
                <a:off x="1439" y="181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1" name="Line 55">
                <a:extLst>
                  <a:ext uri="{FF2B5EF4-FFF2-40B4-BE49-F238E27FC236}">
                    <a16:creationId xmlns:a16="http://schemas.microsoft.com/office/drawing/2014/main" id="{3D338C57-623E-E5D2-2E47-84069D401031}"/>
                  </a:ext>
                </a:extLst>
              </p:cNvPr>
              <p:cNvSpPr>
                <a:spLocks noChangeShapeType="1"/>
              </p:cNvSpPr>
              <p:nvPr/>
            </p:nvSpPr>
            <p:spPr bwMode="auto">
              <a:xfrm>
                <a:off x="1443" y="1767"/>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2" name="Line 56">
                <a:extLst>
                  <a:ext uri="{FF2B5EF4-FFF2-40B4-BE49-F238E27FC236}">
                    <a16:creationId xmlns:a16="http://schemas.microsoft.com/office/drawing/2014/main" id="{91A11E5D-68A0-3CF4-581B-25D11040D247}"/>
                  </a:ext>
                </a:extLst>
              </p:cNvPr>
              <p:cNvSpPr>
                <a:spLocks noChangeShapeType="1"/>
              </p:cNvSpPr>
              <p:nvPr/>
            </p:nvSpPr>
            <p:spPr bwMode="auto">
              <a:xfrm>
                <a:off x="1416" y="179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3" name="Line 57">
                <a:extLst>
                  <a:ext uri="{FF2B5EF4-FFF2-40B4-BE49-F238E27FC236}">
                    <a16:creationId xmlns:a16="http://schemas.microsoft.com/office/drawing/2014/main" id="{1D3F57A3-78EF-F02D-C2CD-988136F84CD6}"/>
                  </a:ext>
                </a:extLst>
              </p:cNvPr>
              <p:cNvSpPr>
                <a:spLocks noChangeShapeType="1"/>
              </p:cNvSpPr>
              <p:nvPr/>
            </p:nvSpPr>
            <p:spPr bwMode="auto">
              <a:xfrm>
                <a:off x="1411" y="1718"/>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4" name="Line 58">
                <a:extLst>
                  <a:ext uri="{FF2B5EF4-FFF2-40B4-BE49-F238E27FC236}">
                    <a16:creationId xmlns:a16="http://schemas.microsoft.com/office/drawing/2014/main" id="{2EE42369-B3C0-6BD4-F70A-7926CD505464}"/>
                  </a:ext>
                </a:extLst>
              </p:cNvPr>
              <p:cNvSpPr>
                <a:spLocks noChangeShapeType="1"/>
              </p:cNvSpPr>
              <p:nvPr/>
            </p:nvSpPr>
            <p:spPr bwMode="auto">
              <a:xfrm>
                <a:off x="1385" y="1744"/>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5" name="Line 59">
                <a:extLst>
                  <a:ext uri="{FF2B5EF4-FFF2-40B4-BE49-F238E27FC236}">
                    <a16:creationId xmlns:a16="http://schemas.microsoft.com/office/drawing/2014/main" id="{1EF16648-DB82-C9EB-E034-62AB60041541}"/>
                  </a:ext>
                </a:extLst>
              </p:cNvPr>
              <p:cNvSpPr>
                <a:spLocks noChangeShapeType="1"/>
              </p:cNvSpPr>
              <p:nvPr/>
            </p:nvSpPr>
            <p:spPr bwMode="auto">
              <a:xfrm>
                <a:off x="1405" y="1695"/>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6" name="Line 60">
                <a:extLst>
                  <a:ext uri="{FF2B5EF4-FFF2-40B4-BE49-F238E27FC236}">
                    <a16:creationId xmlns:a16="http://schemas.microsoft.com/office/drawing/2014/main" id="{29BD147C-09A1-7CF3-4438-4DAE2CAC0024}"/>
                  </a:ext>
                </a:extLst>
              </p:cNvPr>
              <p:cNvSpPr>
                <a:spLocks noChangeShapeType="1"/>
              </p:cNvSpPr>
              <p:nvPr/>
            </p:nvSpPr>
            <p:spPr bwMode="auto">
              <a:xfrm>
                <a:off x="1378" y="1722"/>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7" name="Line 61">
                <a:extLst>
                  <a:ext uri="{FF2B5EF4-FFF2-40B4-BE49-F238E27FC236}">
                    <a16:creationId xmlns:a16="http://schemas.microsoft.com/office/drawing/2014/main" id="{18062A9F-5099-1698-E886-48AE96C1D72A}"/>
                  </a:ext>
                </a:extLst>
              </p:cNvPr>
              <p:cNvSpPr>
                <a:spLocks noChangeShapeType="1"/>
              </p:cNvSpPr>
              <p:nvPr/>
            </p:nvSpPr>
            <p:spPr bwMode="auto">
              <a:xfrm>
                <a:off x="1120" y="1389"/>
                <a:ext cx="0" cy="51"/>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8" name="Line 62">
                <a:extLst>
                  <a:ext uri="{FF2B5EF4-FFF2-40B4-BE49-F238E27FC236}">
                    <a16:creationId xmlns:a16="http://schemas.microsoft.com/office/drawing/2014/main" id="{0D29DCC6-6BEF-44F1-7047-F5C4AA14EDD2}"/>
                  </a:ext>
                </a:extLst>
              </p:cNvPr>
              <p:cNvSpPr>
                <a:spLocks noChangeShapeType="1"/>
              </p:cNvSpPr>
              <p:nvPr/>
            </p:nvSpPr>
            <p:spPr bwMode="auto">
              <a:xfrm>
                <a:off x="1093" y="1414"/>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9" name="Line 63">
                <a:extLst>
                  <a:ext uri="{FF2B5EF4-FFF2-40B4-BE49-F238E27FC236}">
                    <a16:creationId xmlns:a16="http://schemas.microsoft.com/office/drawing/2014/main" id="{F60A7A16-85FF-6374-2423-6ECE8EF0943C}"/>
                  </a:ext>
                </a:extLst>
              </p:cNvPr>
              <p:cNvSpPr>
                <a:spLocks noChangeShapeType="1"/>
              </p:cNvSpPr>
              <p:nvPr/>
            </p:nvSpPr>
            <p:spPr bwMode="auto">
              <a:xfrm>
                <a:off x="1111" y="1418"/>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0" name="Line 64">
                <a:extLst>
                  <a:ext uri="{FF2B5EF4-FFF2-40B4-BE49-F238E27FC236}">
                    <a16:creationId xmlns:a16="http://schemas.microsoft.com/office/drawing/2014/main" id="{B84C8180-E7B8-E8BA-F90C-67591CFD2164}"/>
                  </a:ext>
                </a:extLst>
              </p:cNvPr>
              <p:cNvSpPr>
                <a:spLocks noChangeShapeType="1"/>
              </p:cNvSpPr>
              <p:nvPr/>
            </p:nvSpPr>
            <p:spPr bwMode="auto">
              <a:xfrm>
                <a:off x="1086" y="1444"/>
                <a:ext cx="52"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1" name="Line 65">
                <a:extLst>
                  <a:ext uri="{FF2B5EF4-FFF2-40B4-BE49-F238E27FC236}">
                    <a16:creationId xmlns:a16="http://schemas.microsoft.com/office/drawing/2014/main" id="{893C68EB-9942-D1E8-7520-B128AB69A7D9}"/>
                  </a:ext>
                </a:extLst>
              </p:cNvPr>
              <p:cNvSpPr>
                <a:spLocks noChangeShapeType="1"/>
              </p:cNvSpPr>
              <p:nvPr/>
            </p:nvSpPr>
            <p:spPr bwMode="auto">
              <a:xfrm>
                <a:off x="1109" y="1384"/>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2" name="Line 66">
                <a:extLst>
                  <a:ext uri="{FF2B5EF4-FFF2-40B4-BE49-F238E27FC236}">
                    <a16:creationId xmlns:a16="http://schemas.microsoft.com/office/drawing/2014/main" id="{2846263A-9B38-5587-BEBB-3099C8A1731D}"/>
                  </a:ext>
                </a:extLst>
              </p:cNvPr>
              <p:cNvSpPr>
                <a:spLocks noChangeShapeType="1"/>
              </p:cNvSpPr>
              <p:nvPr/>
            </p:nvSpPr>
            <p:spPr bwMode="auto">
              <a:xfrm>
                <a:off x="1082" y="1410"/>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3" name="Line 67">
                <a:extLst>
                  <a:ext uri="{FF2B5EF4-FFF2-40B4-BE49-F238E27FC236}">
                    <a16:creationId xmlns:a16="http://schemas.microsoft.com/office/drawing/2014/main" id="{8A7097A6-A84B-7D77-F30E-92C491482776}"/>
                  </a:ext>
                </a:extLst>
              </p:cNvPr>
              <p:cNvSpPr>
                <a:spLocks noChangeShapeType="1"/>
              </p:cNvSpPr>
              <p:nvPr/>
            </p:nvSpPr>
            <p:spPr bwMode="auto">
              <a:xfrm>
                <a:off x="1120" y="1455"/>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4" name="Line 68">
                <a:extLst>
                  <a:ext uri="{FF2B5EF4-FFF2-40B4-BE49-F238E27FC236}">
                    <a16:creationId xmlns:a16="http://schemas.microsoft.com/office/drawing/2014/main" id="{69947702-C5B6-B895-F2F0-B2F0BF78F4B1}"/>
                  </a:ext>
                </a:extLst>
              </p:cNvPr>
              <p:cNvSpPr>
                <a:spLocks noChangeShapeType="1"/>
              </p:cNvSpPr>
              <p:nvPr/>
            </p:nvSpPr>
            <p:spPr bwMode="auto">
              <a:xfrm>
                <a:off x="1093" y="1482"/>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5" name="Line 69">
                <a:extLst>
                  <a:ext uri="{FF2B5EF4-FFF2-40B4-BE49-F238E27FC236}">
                    <a16:creationId xmlns:a16="http://schemas.microsoft.com/office/drawing/2014/main" id="{F7CE24EE-1931-857F-4188-63B800DF4EE9}"/>
                  </a:ext>
                </a:extLst>
              </p:cNvPr>
              <p:cNvSpPr>
                <a:spLocks noChangeShapeType="1"/>
              </p:cNvSpPr>
              <p:nvPr/>
            </p:nvSpPr>
            <p:spPr bwMode="auto">
              <a:xfrm>
                <a:off x="1441" y="2241"/>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6" name="Line 70">
                <a:extLst>
                  <a:ext uri="{FF2B5EF4-FFF2-40B4-BE49-F238E27FC236}">
                    <a16:creationId xmlns:a16="http://schemas.microsoft.com/office/drawing/2014/main" id="{BF160D63-AD28-9B15-B542-19ACCC88F7FB}"/>
                  </a:ext>
                </a:extLst>
              </p:cNvPr>
              <p:cNvSpPr>
                <a:spLocks noChangeShapeType="1"/>
              </p:cNvSpPr>
              <p:nvPr/>
            </p:nvSpPr>
            <p:spPr bwMode="auto">
              <a:xfrm>
                <a:off x="1415" y="2268"/>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7" name="Line 71">
                <a:extLst>
                  <a:ext uri="{FF2B5EF4-FFF2-40B4-BE49-F238E27FC236}">
                    <a16:creationId xmlns:a16="http://schemas.microsoft.com/office/drawing/2014/main" id="{0F45B990-C438-27C3-B9C7-61C685A4F9F3}"/>
                  </a:ext>
                </a:extLst>
              </p:cNvPr>
              <p:cNvSpPr>
                <a:spLocks noChangeShapeType="1"/>
              </p:cNvSpPr>
              <p:nvPr/>
            </p:nvSpPr>
            <p:spPr bwMode="auto">
              <a:xfrm>
                <a:off x="1415" y="2241"/>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8" name="Line 72">
                <a:extLst>
                  <a:ext uri="{FF2B5EF4-FFF2-40B4-BE49-F238E27FC236}">
                    <a16:creationId xmlns:a16="http://schemas.microsoft.com/office/drawing/2014/main" id="{A607859D-B9FD-F862-5208-14F0F05436E5}"/>
                  </a:ext>
                </a:extLst>
              </p:cNvPr>
              <p:cNvSpPr>
                <a:spLocks noChangeShapeType="1"/>
              </p:cNvSpPr>
              <p:nvPr/>
            </p:nvSpPr>
            <p:spPr bwMode="auto">
              <a:xfrm>
                <a:off x="1390" y="2268"/>
                <a:ext cx="51"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09" name="Line 73">
                <a:extLst>
                  <a:ext uri="{FF2B5EF4-FFF2-40B4-BE49-F238E27FC236}">
                    <a16:creationId xmlns:a16="http://schemas.microsoft.com/office/drawing/2014/main" id="{65215CD7-C503-C8D7-4D5D-1676165317B8}"/>
                  </a:ext>
                </a:extLst>
              </p:cNvPr>
              <p:cNvSpPr>
                <a:spLocks noChangeShapeType="1"/>
              </p:cNvSpPr>
              <p:nvPr/>
            </p:nvSpPr>
            <p:spPr bwMode="auto">
              <a:xfrm>
                <a:off x="1561" y="2289"/>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0" name="Line 74">
                <a:extLst>
                  <a:ext uri="{FF2B5EF4-FFF2-40B4-BE49-F238E27FC236}">
                    <a16:creationId xmlns:a16="http://schemas.microsoft.com/office/drawing/2014/main" id="{964B300D-01C0-CBCA-3788-B81FA7588BEA}"/>
                  </a:ext>
                </a:extLst>
              </p:cNvPr>
              <p:cNvSpPr>
                <a:spLocks noChangeShapeType="1"/>
              </p:cNvSpPr>
              <p:nvPr/>
            </p:nvSpPr>
            <p:spPr bwMode="auto">
              <a:xfrm>
                <a:off x="1535" y="2316"/>
                <a:ext cx="51"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1" name="Line 75">
                <a:extLst>
                  <a:ext uri="{FF2B5EF4-FFF2-40B4-BE49-F238E27FC236}">
                    <a16:creationId xmlns:a16="http://schemas.microsoft.com/office/drawing/2014/main" id="{C2D2B675-C791-38BE-963B-DD9C933D235E}"/>
                  </a:ext>
                </a:extLst>
              </p:cNvPr>
              <p:cNvSpPr>
                <a:spLocks noChangeShapeType="1"/>
              </p:cNvSpPr>
              <p:nvPr/>
            </p:nvSpPr>
            <p:spPr bwMode="auto">
              <a:xfrm>
                <a:off x="1711" y="2289"/>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2" name="Line 76">
                <a:extLst>
                  <a:ext uri="{FF2B5EF4-FFF2-40B4-BE49-F238E27FC236}">
                    <a16:creationId xmlns:a16="http://schemas.microsoft.com/office/drawing/2014/main" id="{F7B717AC-2088-8019-D005-7F041F2DC106}"/>
                  </a:ext>
                </a:extLst>
              </p:cNvPr>
              <p:cNvSpPr>
                <a:spLocks noChangeShapeType="1"/>
              </p:cNvSpPr>
              <p:nvPr/>
            </p:nvSpPr>
            <p:spPr bwMode="auto">
              <a:xfrm>
                <a:off x="1686" y="2316"/>
                <a:ext cx="52"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3" name="Line 77">
                <a:extLst>
                  <a:ext uri="{FF2B5EF4-FFF2-40B4-BE49-F238E27FC236}">
                    <a16:creationId xmlns:a16="http://schemas.microsoft.com/office/drawing/2014/main" id="{A4F74CE3-A76E-A0D8-E06B-73FD91DB27C3}"/>
                  </a:ext>
                </a:extLst>
              </p:cNvPr>
              <p:cNvSpPr>
                <a:spLocks noChangeShapeType="1"/>
              </p:cNvSpPr>
              <p:nvPr/>
            </p:nvSpPr>
            <p:spPr bwMode="auto">
              <a:xfrm>
                <a:off x="1929" y="2360"/>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4" name="Line 78">
                <a:extLst>
                  <a:ext uri="{FF2B5EF4-FFF2-40B4-BE49-F238E27FC236}">
                    <a16:creationId xmlns:a16="http://schemas.microsoft.com/office/drawing/2014/main" id="{55E41C2C-F591-3761-5E06-A3648EDB6817}"/>
                  </a:ext>
                </a:extLst>
              </p:cNvPr>
              <p:cNvSpPr>
                <a:spLocks noChangeShapeType="1"/>
              </p:cNvSpPr>
              <p:nvPr/>
            </p:nvSpPr>
            <p:spPr bwMode="auto">
              <a:xfrm>
                <a:off x="1903" y="2386"/>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5" name="Line 79">
                <a:extLst>
                  <a:ext uri="{FF2B5EF4-FFF2-40B4-BE49-F238E27FC236}">
                    <a16:creationId xmlns:a16="http://schemas.microsoft.com/office/drawing/2014/main" id="{23DF1FF3-B1E4-688D-E05F-ACE46A0B9863}"/>
                  </a:ext>
                </a:extLst>
              </p:cNvPr>
              <p:cNvSpPr>
                <a:spLocks noChangeShapeType="1"/>
              </p:cNvSpPr>
              <p:nvPr/>
            </p:nvSpPr>
            <p:spPr bwMode="auto">
              <a:xfrm>
                <a:off x="2029" y="2453"/>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6" name="Line 80">
                <a:extLst>
                  <a:ext uri="{FF2B5EF4-FFF2-40B4-BE49-F238E27FC236}">
                    <a16:creationId xmlns:a16="http://schemas.microsoft.com/office/drawing/2014/main" id="{C56FA95D-44E2-D14E-9568-A2CD392CC836}"/>
                  </a:ext>
                </a:extLst>
              </p:cNvPr>
              <p:cNvSpPr>
                <a:spLocks noChangeShapeType="1"/>
              </p:cNvSpPr>
              <p:nvPr/>
            </p:nvSpPr>
            <p:spPr bwMode="auto">
              <a:xfrm>
                <a:off x="2003" y="2480"/>
                <a:ext cx="51"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7" name="Line 81">
                <a:extLst>
                  <a:ext uri="{FF2B5EF4-FFF2-40B4-BE49-F238E27FC236}">
                    <a16:creationId xmlns:a16="http://schemas.microsoft.com/office/drawing/2014/main" id="{B52A71B0-54B3-3010-16C7-5619650EA76D}"/>
                  </a:ext>
                </a:extLst>
              </p:cNvPr>
              <p:cNvSpPr>
                <a:spLocks noChangeShapeType="1"/>
              </p:cNvSpPr>
              <p:nvPr/>
            </p:nvSpPr>
            <p:spPr bwMode="auto">
              <a:xfrm>
                <a:off x="2184" y="2453"/>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8" name="Line 82">
                <a:extLst>
                  <a:ext uri="{FF2B5EF4-FFF2-40B4-BE49-F238E27FC236}">
                    <a16:creationId xmlns:a16="http://schemas.microsoft.com/office/drawing/2014/main" id="{8B03E8BB-7F30-1814-6D23-D391206CF387}"/>
                  </a:ext>
                </a:extLst>
              </p:cNvPr>
              <p:cNvSpPr>
                <a:spLocks noChangeShapeType="1"/>
              </p:cNvSpPr>
              <p:nvPr/>
            </p:nvSpPr>
            <p:spPr bwMode="auto">
              <a:xfrm>
                <a:off x="2158" y="2480"/>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9" name="Line 83">
                <a:extLst>
                  <a:ext uri="{FF2B5EF4-FFF2-40B4-BE49-F238E27FC236}">
                    <a16:creationId xmlns:a16="http://schemas.microsoft.com/office/drawing/2014/main" id="{AC9D4A03-170C-BAE5-56D6-F48C2C3BC363}"/>
                  </a:ext>
                </a:extLst>
              </p:cNvPr>
              <p:cNvSpPr>
                <a:spLocks noChangeShapeType="1"/>
              </p:cNvSpPr>
              <p:nvPr/>
            </p:nvSpPr>
            <p:spPr bwMode="auto">
              <a:xfrm>
                <a:off x="1507" y="2403"/>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0" name="Line 84">
                <a:extLst>
                  <a:ext uri="{FF2B5EF4-FFF2-40B4-BE49-F238E27FC236}">
                    <a16:creationId xmlns:a16="http://schemas.microsoft.com/office/drawing/2014/main" id="{F312CF85-6550-1968-3377-023AEB47AEAF}"/>
                  </a:ext>
                </a:extLst>
              </p:cNvPr>
              <p:cNvSpPr>
                <a:spLocks noChangeShapeType="1"/>
              </p:cNvSpPr>
              <p:nvPr/>
            </p:nvSpPr>
            <p:spPr bwMode="auto">
              <a:xfrm>
                <a:off x="1482" y="2429"/>
                <a:ext cx="51"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1" name="Line 85">
                <a:extLst>
                  <a:ext uri="{FF2B5EF4-FFF2-40B4-BE49-F238E27FC236}">
                    <a16:creationId xmlns:a16="http://schemas.microsoft.com/office/drawing/2014/main" id="{BDE8816A-6C8D-A309-8C6C-C0DCC97D0BCC}"/>
                  </a:ext>
                </a:extLst>
              </p:cNvPr>
              <p:cNvSpPr>
                <a:spLocks noChangeShapeType="1"/>
              </p:cNvSpPr>
              <p:nvPr/>
            </p:nvSpPr>
            <p:spPr bwMode="auto">
              <a:xfrm>
                <a:off x="1443" y="2403"/>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2" name="Line 86">
                <a:extLst>
                  <a:ext uri="{FF2B5EF4-FFF2-40B4-BE49-F238E27FC236}">
                    <a16:creationId xmlns:a16="http://schemas.microsoft.com/office/drawing/2014/main" id="{B2AD284A-7A84-DCE4-6CE1-66DBCF2431A3}"/>
                  </a:ext>
                </a:extLst>
              </p:cNvPr>
              <p:cNvSpPr>
                <a:spLocks noChangeShapeType="1"/>
              </p:cNvSpPr>
              <p:nvPr/>
            </p:nvSpPr>
            <p:spPr bwMode="auto">
              <a:xfrm>
                <a:off x="1416" y="2429"/>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3" name="Line 87">
                <a:extLst>
                  <a:ext uri="{FF2B5EF4-FFF2-40B4-BE49-F238E27FC236}">
                    <a16:creationId xmlns:a16="http://schemas.microsoft.com/office/drawing/2014/main" id="{621F39D0-CF47-4FE2-BD0B-A8586B9037AE}"/>
                  </a:ext>
                </a:extLst>
              </p:cNvPr>
              <p:cNvSpPr>
                <a:spLocks noChangeShapeType="1"/>
              </p:cNvSpPr>
              <p:nvPr/>
            </p:nvSpPr>
            <p:spPr bwMode="auto">
              <a:xfrm>
                <a:off x="1280" y="2207"/>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4" name="Line 88">
                <a:extLst>
                  <a:ext uri="{FF2B5EF4-FFF2-40B4-BE49-F238E27FC236}">
                    <a16:creationId xmlns:a16="http://schemas.microsoft.com/office/drawing/2014/main" id="{5F9BBB68-42D9-10AA-D767-41DB4FDF071F}"/>
                  </a:ext>
                </a:extLst>
              </p:cNvPr>
              <p:cNvSpPr>
                <a:spLocks noChangeShapeType="1"/>
              </p:cNvSpPr>
              <p:nvPr/>
            </p:nvSpPr>
            <p:spPr bwMode="auto">
              <a:xfrm>
                <a:off x="1254" y="2234"/>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5" name="Line 89">
                <a:extLst>
                  <a:ext uri="{FF2B5EF4-FFF2-40B4-BE49-F238E27FC236}">
                    <a16:creationId xmlns:a16="http://schemas.microsoft.com/office/drawing/2014/main" id="{5CFC5421-593F-BEC5-F3D9-61F646B88FB0}"/>
                  </a:ext>
                </a:extLst>
              </p:cNvPr>
              <p:cNvSpPr>
                <a:spLocks noChangeShapeType="1"/>
              </p:cNvSpPr>
              <p:nvPr/>
            </p:nvSpPr>
            <p:spPr bwMode="auto">
              <a:xfrm>
                <a:off x="1248" y="2100"/>
                <a:ext cx="0" cy="52"/>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6" name="Line 90">
                <a:extLst>
                  <a:ext uri="{FF2B5EF4-FFF2-40B4-BE49-F238E27FC236}">
                    <a16:creationId xmlns:a16="http://schemas.microsoft.com/office/drawing/2014/main" id="{CF5E40D8-64BE-C93E-7108-5F8219831653}"/>
                  </a:ext>
                </a:extLst>
              </p:cNvPr>
              <p:cNvSpPr>
                <a:spLocks noChangeShapeType="1"/>
              </p:cNvSpPr>
              <p:nvPr/>
            </p:nvSpPr>
            <p:spPr bwMode="auto">
              <a:xfrm>
                <a:off x="1222" y="2125"/>
                <a:ext cx="52"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7" name="Line 91">
                <a:extLst>
                  <a:ext uri="{FF2B5EF4-FFF2-40B4-BE49-F238E27FC236}">
                    <a16:creationId xmlns:a16="http://schemas.microsoft.com/office/drawing/2014/main" id="{42BC4B6E-66AA-4BCE-135F-0656C20C2DE5}"/>
                  </a:ext>
                </a:extLst>
              </p:cNvPr>
              <p:cNvSpPr>
                <a:spLocks noChangeShapeType="1"/>
              </p:cNvSpPr>
              <p:nvPr/>
            </p:nvSpPr>
            <p:spPr bwMode="auto">
              <a:xfrm>
                <a:off x="1254" y="2100"/>
                <a:ext cx="0" cy="52"/>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8" name="Line 92">
                <a:extLst>
                  <a:ext uri="{FF2B5EF4-FFF2-40B4-BE49-F238E27FC236}">
                    <a16:creationId xmlns:a16="http://schemas.microsoft.com/office/drawing/2014/main" id="{370277E7-257B-B7F6-9370-CD29FDE1FDF0}"/>
                  </a:ext>
                </a:extLst>
              </p:cNvPr>
              <p:cNvSpPr>
                <a:spLocks noChangeShapeType="1"/>
              </p:cNvSpPr>
              <p:nvPr/>
            </p:nvSpPr>
            <p:spPr bwMode="auto">
              <a:xfrm>
                <a:off x="1227" y="2125"/>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29" name="Line 93">
                <a:extLst>
                  <a:ext uri="{FF2B5EF4-FFF2-40B4-BE49-F238E27FC236}">
                    <a16:creationId xmlns:a16="http://schemas.microsoft.com/office/drawing/2014/main" id="{1CED43F3-27A6-4266-B68F-E64079F19157}"/>
                  </a:ext>
                </a:extLst>
              </p:cNvPr>
              <p:cNvSpPr>
                <a:spLocks noChangeShapeType="1"/>
              </p:cNvSpPr>
              <p:nvPr/>
            </p:nvSpPr>
            <p:spPr bwMode="auto">
              <a:xfrm>
                <a:off x="1541" y="1816"/>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0" name="Line 94">
                <a:extLst>
                  <a:ext uri="{FF2B5EF4-FFF2-40B4-BE49-F238E27FC236}">
                    <a16:creationId xmlns:a16="http://schemas.microsoft.com/office/drawing/2014/main" id="{DDE2B485-4FAD-373B-6458-F2365321E5FD}"/>
                  </a:ext>
                </a:extLst>
              </p:cNvPr>
              <p:cNvSpPr>
                <a:spLocks noChangeShapeType="1"/>
              </p:cNvSpPr>
              <p:nvPr/>
            </p:nvSpPr>
            <p:spPr bwMode="auto">
              <a:xfrm>
                <a:off x="1515" y="184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1" name="Line 95">
                <a:extLst>
                  <a:ext uri="{FF2B5EF4-FFF2-40B4-BE49-F238E27FC236}">
                    <a16:creationId xmlns:a16="http://schemas.microsoft.com/office/drawing/2014/main" id="{2C776D63-8AA2-8EFD-EC3D-B80826AEE32B}"/>
                  </a:ext>
                </a:extLst>
              </p:cNvPr>
              <p:cNvSpPr>
                <a:spLocks noChangeShapeType="1"/>
              </p:cNvSpPr>
              <p:nvPr/>
            </p:nvSpPr>
            <p:spPr bwMode="auto">
              <a:xfrm>
                <a:off x="1546" y="1816"/>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2" name="Line 96">
                <a:extLst>
                  <a:ext uri="{FF2B5EF4-FFF2-40B4-BE49-F238E27FC236}">
                    <a16:creationId xmlns:a16="http://schemas.microsoft.com/office/drawing/2014/main" id="{C230C76D-9E8E-912A-00EE-865816982189}"/>
                  </a:ext>
                </a:extLst>
              </p:cNvPr>
              <p:cNvSpPr>
                <a:spLocks noChangeShapeType="1"/>
              </p:cNvSpPr>
              <p:nvPr/>
            </p:nvSpPr>
            <p:spPr bwMode="auto">
              <a:xfrm>
                <a:off x="1520" y="184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3" name="Line 97">
                <a:extLst>
                  <a:ext uri="{FF2B5EF4-FFF2-40B4-BE49-F238E27FC236}">
                    <a16:creationId xmlns:a16="http://schemas.microsoft.com/office/drawing/2014/main" id="{AA46187A-7E40-19CF-D490-3DD1BB37AF6A}"/>
                  </a:ext>
                </a:extLst>
              </p:cNvPr>
              <p:cNvSpPr>
                <a:spLocks noChangeShapeType="1"/>
              </p:cNvSpPr>
              <p:nvPr/>
            </p:nvSpPr>
            <p:spPr bwMode="auto">
              <a:xfrm>
                <a:off x="1565" y="1897"/>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4" name="Line 98">
                <a:extLst>
                  <a:ext uri="{FF2B5EF4-FFF2-40B4-BE49-F238E27FC236}">
                    <a16:creationId xmlns:a16="http://schemas.microsoft.com/office/drawing/2014/main" id="{EF3F78B0-B618-FE8E-607A-13A0E88E10A1}"/>
                  </a:ext>
                </a:extLst>
              </p:cNvPr>
              <p:cNvSpPr>
                <a:spLocks noChangeShapeType="1"/>
              </p:cNvSpPr>
              <p:nvPr/>
            </p:nvSpPr>
            <p:spPr bwMode="auto">
              <a:xfrm>
                <a:off x="1539" y="1922"/>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5" name="Line 99">
                <a:extLst>
                  <a:ext uri="{FF2B5EF4-FFF2-40B4-BE49-F238E27FC236}">
                    <a16:creationId xmlns:a16="http://schemas.microsoft.com/office/drawing/2014/main" id="{2242BDBA-235B-BE4C-BC1D-C6E8CB60F0DD}"/>
                  </a:ext>
                </a:extLst>
              </p:cNvPr>
              <p:cNvSpPr>
                <a:spLocks noChangeShapeType="1"/>
              </p:cNvSpPr>
              <p:nvPr/>
            </p:nvSpPr>
            <p:spPr bwMode="auto">
              <a:xfrm>
                <a:off x="1568" y="1923"/>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6" name="Line 100">
                <a:extLst>
                  <a:ext uri="{FF2B5EF4-FFF2-40B4-BE49-F238E27FC236}">
                    <a16:creationId xmlns:a16="http://schemas.microsoft.com/office/drawing/2014/main" id="{753801B6-5F8E-1E33-6FC8-12F1EC36A5EB}"/>
                  </a:ext>
                </a:extLst>
              </p:cNvPr>
              <p:cNvSpPr>
                <a:spLocks noChangeShapeType="1"/>
              </p:cNvSpPr>
              <p:nvPr/>
            </p:nvSpPr>
            <p:spPr bwMode="auto">
              <a:xfrm>
                <a:off x="1541" y="1950"/>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7" name="Line 101">
                <a:extLst>
                  <a:ext uri="{FF2B5EF4-FFF2-40B4-BE49-F238E27FC236}">
                    <a16:creationId xmlns:a16="http://schemas.microsoft.com/office/drawing/2014/main" id="{17E16474-B7DE-2F64-89A0-ACAC2E0A103B}"/>
                  </a:ext>
                </a:extLst>
              </p:cNvPr>
              <p:cNvSpPr>
                <a:spLocks noChangeShapeType="1"/>
              </p:cNvSpPr>
              <p:nvPr/>
            </p:nvSpPr>
            <p:spPr bwMode="auto">
              <a:xfrm>
                <a:off x="1736" y="2094"/>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8" name="Line 102">
                <a:extLst>
                  <a:ext uri="{FF2B5EF4-FFF2-40B4-BE49-F238E27FC236}">
                    <a16:creationId xmlns:a16="http://schemas.microsoft.com/office/drawing/2014/main" id="{2F81DACA-06C1-3A99-2AF9-2A34C23907D6}"/>
                  </a:ext>
                </a:extLst>
              </p:cNvPr>
              <p:cNvSpPr>
                <a:spLocks noChangeShapeType="1"/>
              </p:cNvSpPr>
              <p:nvPr/>
            </p:nvSpPr>
            <p:spPr bwMode="auto">
              <a:xfrm>
                <a:off x="1710" y="2120"/>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9" name="Line 103">
                <a:extLst>
                  <a:ext uri="{FF2B5EF4-FFF2-40B4-BE49-F238E27FC236}">
                    <a16:creationId xmlns:a16="http://schemas.microsoft.com/office/drawing/2014/main" id="{89A13AF5-9806-D2C4-523F-66B9122A91AD}"/>
                  </a:ext>
                </a:extLst>
              </p:cNvPr>
              <p:cNvSpPr>
                <a:spLocks noChangeShapeType="1"/>
              </p:cNvSpPr>
              <p:nvPr/>
            </p:nvSpPr>
            <p:spPr bwMode="auto">
              <a:xfrm>
                <a:off x="1685" y="204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0" name="Line 104">
                <a:extLst>
                  <a:ext uri="{FF2B5EF4-FFF2-40B4-BE49-F238E27FC236}">
                    <a16:creationId xmlns:a16="http://schemas.microsoft.com/office/drawing/2014/main" id="{65502C78-F9D3-6667-8D73-539B71121ADA}"/>
                  </a:ext>
                </a:extLst>
              </p:cNvPr>
              <p:cNvSpPr>
                <a:spLocks noChangeShapeType="1"/>
              </p:cNvSpPr>
              <p:nvPr/>
            </p:nvSpPr>
            <p:spPr bwMode="auto">
              <a:xfrm>
                <a:off x="1658" y="2076"/>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1" name="Line 105">
                <a:extLst>
                  <a:ext uri="{FF2B5EF4-FFF2-40B4-BE49-F238E27FC236}">
                    <a16:creationId xmlns:a16="http://schemas.microsoft.com/office/drawing/2014/main" id="{01922083-18A2-DE6D-8E81-8E886E30B927}"/>
                  </a:ext>
                </a:extLst>
              </p:cNvPr>
              <p:cNvSpPr>
                <a:spLocks noChangeShapeType="1"/>
              </p:cNvSpPr>
              <p:nvPr/>
            </p:nvSpPr>
            <p:spPr bwMode="auto">
              <a:xfrm>
                <a:off x="1849" y="2140"/>
                <a:ext cx="0" cy="52"/>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2" name="Line 106">
                <a:extLst>
                  <a:ext uri="{FF2B5EF4-FFF2-40B4-BE49-F238E27FC236}">
                    <a16:creationId xmlns:a16="http://schemas.microsoft.com/office/drawing/2014/main" id="{3AFADEA3-8173-C6E5-0A53-2086C5FA644F}"/>
                  </a:ext>
                </a:extLst>
              </p:cNvPr>
              <p:cNvSpPr>
                <a:spLocks noChangeShapeType="1"/>
              </p:cNvSpPr>
              <p:nvPr/>
            </p:nvSpPr>
            <p:spPr bwMode="auto">
              <a:xfrm>
                <a:off x="1822" y="2166"/>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3" name="Line 107">
                <a:extLst>
                  <a:ext uri="{FF2B5EF4-FFF2-40B4-BE49-F238E27FC236}">
                    <a16:creationId xmlns:a16="http://schemas.microsoft.com/office/drawing/2014/main" id="{60162832-ECBF-95D7-2DF6-1AC8E1817CFD}"/>
                  </a:ext>
                </a:extLst>
              </p:cNvPr>
              <p:cNvSpPr>
                <a:spLocks noChangeShapeType="1"/>
              </p:cNvSpPr>
              <p:nvPr/>
            </p:nvSpPr>
            <p:spPr bwMode="auto">
              <a:xfrm>
                <a:off x="1863" y="2183"/>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4" name="Line 108">
                <a:extLst>
                  <a:ext uri="{FF2B5EF4-FFF2-40B4-BE49-F238E27FC236}">
                    <a16:creationId xmlns:a16="http://schemas.microsoft.com/office/drawing/2014/main" id="{22EE4DF0-4458-6FAC-9668-A6970335C2F9}"/>
                  </a:ext>
                </a:extLst>
              </p:cNvPr>
              <p:cNvSpPr>
                <a:spLocks noChangeShapeType="1"/>
              </p:cNvSpPr>
              <p:nvPr/>
            </p:nvSpPr>
            <p:spPr bwMode="auto">
              <a:xfrm>
                <a:off x="1836" y="2210"/>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5" name="Line 109">
                <a:extLst>
                  <a:ext uri="{FF2B5EF4-FFF2-40B4-BE49-F238E27FC236}">
                    <a16:creationId xmlns:a16="http://schemas.microsoft.com/office/drawing/2014/main" id="{6D8D3CD0-7DC9-0EC1-7A43-FDE299F7562D}"/>
                  </a:ext>
                </a:extLst>
              </p:cNvPr>
              <p:cNvSpPr>
                <a:spLocks noChangeShapeType="1"/>
              </p:cNvSpPr>
              <p:nvPr/>
            </p:nvSpPr>
            <p:spPr bwMode="auto">
              <a:xfrm>
                <a:off x="2159" y="2314"/>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6" name="Line 110">
                <a:extLst>
                  <a:ext uri="{FF2B5EF4-FFF2-40B4-BE49-F238E27FC236}">
                    <a16:creationId xmlns:a16="http://schemas.microsoft.com/office/drawing/2014/main" id="{EB2C35FC-ABA6-6840-9356-8FAFC3B7442F}"/>
                  </a:ext>
                </a:extLst>
              </p:cNvPr>
              <p:cNvSpPr>
                <a:spLocks noChangeShapeType="1"/>
              </p:cNvSpPr>
              <p:nvPr/>
            </p:nvSpPr>
            <p:spPr bwMode="auto">
              <a:xfrm>
                <a:off x="2132" y="2341"/>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7" name="Line 111">
                <a:extLst>
                  <a:ext uri="{FF2B5EF4-FFF2-40B4-BE49-F238E27FC236}">
                    <a16:creationId xmlns:a16="http://schemas.microsoft.com/office/drawing/2014/main" id="{EE1F544C-EAF4-0554-6F97-DB213073F891}"/>
                  </a:ext>
                </a:extLst>
              </p:cNvPr>
              <p:cNvSpPr>
                <a:spLocks noChangeShapeType="1"/>
              </p:cNvSpPr>
              <p:nvPr/>
            </p:nvSpPr>
            <p:spPr bwMode="auto">
              <a:xfrm>
                <a:off x="2163" y="2314"/>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8" name="Line 112">
                <a:extLst>
                  <a:ext uri="{FF2B5EF4-FFF2-40B4-BE49-F238E27FC236}">
                    <a16:creationId xmlns:a16="http://schemas.microsoft.com/office/drawing/2014/main" id="{73C51783-F048-16E0-C774-CEF3CCC7C185}"/>
                  </a:ext>
                </a:extLst>
              </p:cNvPr>
              <p:cNvSpPr>
                <a:spLocks noChangeShapeType="1"/>
              </p:cNvSpPr>
              <p:nvPr/>
            </p:nvSpPr>
            <p:spPr bwMode="auto">
              <a:xfrm>
                <a:off x="2136" y="2341"/>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49" name="Line 113">
                <a:extLst>
                  <a:ext uri="{FF2B5EF4-FFF2-40B4-BE49-F238E27FC236}">
                    <a16:creationId xmlns:a16="http://schemas.microsoft.com/office/drawing/2014/main" id="{38103F43-3388-D7C7-B313-4412798DECB7}"/>
                  </a:ext>
                </a:extLst>
              </p:cNvPr>
              <p:cNvSpPr>
                <a:spLocks noChangeShapeType="1"/>
              </p:cNvSpPr>
              <p:nvPr/>
            </p:nvSpPr>
            <p:spPr bwMode="auto">
              <a:xfrm>
                <a:off x="2460" y="2395"/>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0" name="Line 114">
                <a:extLst>
                  <a:ext uri="{FF2B5EF4-FFF2-40B4-BE49-F238E27FC236}">
                    <a16:creationId xmlns:a16="http://schemas.microsoft.com/office/drawing/2014/main" id="{64BF5C2E-4B21-118F-BD0F-F342A42D6B23}"/>
                  </a:ext>
                </a:extLst>
              </p:cNvPr>
              <p:cNvSpPr>
                <a:spLocks noChangeShapeType="1"/>
              </p:cNvSpPr>
              <p:nvPr/>
            </p:nvSpPr>
            <p:spPr bwMode="auto">
              <a:xfrm>
                <a:off x="2434" y="2422"/>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1" name="Line 115">
                <a:extLst>
                  <a:ext uri="{FF2B5EF4-FFF2-40B4-BE49-F238E27FC236}">
                    <a16:creationId xmlns:a16="http://schemas.microsoft.com/office/drawing/2014/main" id="{7E43D376-F637-C311-89B4-6D7F0B67A98F}"/>
                  </a:ext>
                </a:extLst>
              </p:cNvPr>
              <p:cNvSpPr>
                <a:spLocks noChangeShapeType="1"/>
              </p:cNvSpPr>
              <p:nvPr/>
            </p:nvSpPr>
            <p:spPr bwMode="auto">
              <a:xfrm>
                <a:off x="2591" y="2395"/>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2" name="Line 116">
                <a:extLst>
                  <a:ext uri="{FF2B5EF4-FFF2-40B4-BE49-F238E27FC236}">
                    <a16:creationId xmlns:a16="http://schemas.microsoft.com/office/drawing/2014/main" id="{96E5965E-210E-FA36-5824-AAD32980D807}"/>
                  </a:ext>
                </a:extLst>
              </p:cNvPr>
              <p:cNvSpPr>
                <a:spLocks noChangeShapeType="1"/>
              </p:cNvSpPr>
              <p:nvPr/>
            </p:nvSpPr>
            <p:spPr bwMode="auto">
              <a:xfrm>
                <a:off x="2566" y="2422"/>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3" name="Line 117">
                <a:extLst>
                  <a:ext uri="{FF2B5EF4-FFF2-40B4-BE49-F238E27FC236}">
                    <a16:creationId xmlns:a16="http://schemas.microsoft.com/office/drawing/2014/main" id="{B31B599E-942A-DCDE-4B05-16237AE13A07}"/>
                  </a:ext>
                </a:extLst>
              </p:cNvPr>
              <p:cNvSpPr>
                <a:spLocks noChangeShapeType="1"/>
              </p:cNvSpPr>
              <p:nvPr/>
            </p:nvSpPr>
            <p:spPr bwMode="auto">
              <a:xfrm>
                <a:off x="2327" y="2536"/>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4" name="Line 118">
                <a:extLst>
                  <a:ext uri="{FF2B5EF4-FFF2-40B4-BE49-F238E27FC236}">
                    <a16:creationId xmlns:a16="http://schemas.microsoft.com/office/drawing/2014/main" id="{EFDE0DEC-CF67-201A-2E09-4C6C32ED7F45}"/>
                  </a:ext>
                </a:extLst>
              </p:cNvPr>
              <p:cNvSpPr>
                <a:spLocks noChangeShapeType="1"/>
              </p:cNvSpPr>
              <p:nvPr/>
            </p:nvSpPr>
            <p:spPr bwMode="auto">
              <a:xfrm>
                <a:off x="2300" y="2563"/>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5" name="Line 119">
                <a:extLst>
                  <a:ext uri="{FF2B5EF4-FFF2-40B4-BE49-F238E27FC236}">
                    <a16:creationId xmlns:a16="http://schemas.microsoft.com/office/drawing/2014/main" id="{B526D961-5250-BA5C-10E5-E2F5C869561E}"/>
                  </a:ext>
                </a:extLst>
              </p:cNvPr>
              <p:cNvSpPr>
                <a:spLocks noChangeShapeType="1"/>
              </p:cNvSpPr>
              <p:nvPr/>
            </p:nvSpPr>
            <p:spPr bwMode="auto">
              <a:xfrm>
                <a:off x="3197" y="2536"/>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6" name="Line 120">
                <a:extLst>
                  <a:ext uri="{FF2B5EF4-FFF2-40B4-BE49-F238E27FC236}">
                    <a16:creationId xmlns:a16="http://schemas.microsoft.com/office/drawing/2014/main" id="{DDB9C3EE-2A6C-5F02-6D6E-9C2B8BA26DED}"/>
                  </a:ext>
                </a:extLst>
              </p:cNvPr>
              <p:cNvSpPr>
                <a:spLocks noChangeShapeType="1"/>
              </p:cNvSpPr>
              <p:nvPr/>
            </p:nvSpPr>
            <p:spPr bwMode="auto">
              <a:xfrm>
                <a:off x="3170" y="2563"/>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7" name="Line 121">
                <a:extLst>
                  <a:ext uri="{FF2B5EF4-FFF2-40B4-BE49-F238E27FC236}">
                    <a16:creationId xmlns:a16="http://schemas.microsoft.com/office/drawing/2014/main" id="{DE3FFEBB-593F-6F24-C0B4-185768E51150}"/>
                  </a:ext>
                </a:extLst>
              </p:cNvPr>
              <p:cNvSpPr>
                <a:spLocks noChangeShapeType="1"/>
              </p:cNvSpPr>
              <p:nvPr/>
            </p:nvSpPr>
            <p:spPr bwMode="auto">
              <a:xfrm>
                <a:off x="5304" y="1669"/>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8" name="Line 122">
                <a:extLst>
                  <a:ext uri="{FF2B5EF4-FFF2-40B4-BE49-F238E27FC236}">
                    <a16:creationId xmlns:a16="http://schemas.microsoft.com/office/drawing/2014/main" id="{DB2F50D2-CC8A-F992-D185-A229480AEE7D}"/>
                  </a:ext>
                </a:extLst>
              </p:cNvPr>
              <p:cNvSpPr>
                <a:spLocks noChangeShapeType="1"/>
              </p:cNvSpPr>
              <p:nvPr/>
            </p:nvSpPr>
            <p:spPr bwMode="auto">
              <a:xfrm>
                <a:off x="5277" y="1695"/>
                <a:ext cx="52"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9" name="Line 123">
                <a:extLst>
                  <a:ext uri="{FF2B5EF4-FFF2-40B4-BE49-F238E27FC236}">
                    <a16:creationId xmlns:a16="http://schemas.microsoft.com/office/drawing/2014/main" id="{4A2B4864-F0E2-E7C3-71CC-4D2E6F094482}"/>
                  </a:ext>
                </a:extLst>
              </p:cNvPr>
              <p:cNvSpPr>
                <a:spLocks noChangeShapeType="1"/>
              </p:cNvSpPr>
              <p:nvPr/>
            </p:nvSpPr>
            <p:spPr bwMode="auto">
              <a:xfrm>
                <a:off x="5137" y="1804"/>
                <a:ext cx="0" cy="51"/>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0" name="Line 124">
                <a:extLst>
                  <a:ext uri="{FF2B5EF4-FFF2-40B4-BE49-F238E27FC236}">
                    <a16:creationId xmlns:a16="http://schemas.microsoft.com/office/drawing/2014/main" id="{B95B5CF3-2120-C170-5326-BC6CE7AAC0D1}"/>
                  </a:ext>
                </a:extLst>
              </p:cNvPr>
              <p:cNvSpPr>
                <a:spLocks noChangeShapeType="1"/>
              </p:cNvSpPr>
              <p:nvPr/>
            </p:nvSpPr>
            <p:spPr bwMode="auto">
              <a:xfrm>
                <a:off x="5111" y="1829"/>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1" name="Line 125">
                <a:extLst>
                  <a:ext uri="{FF2B5EF4-FFF2-40B4-BE49-F238E27FC236}">
                    <a16:creationId xmlns:a16="http://schemas.microsoft.com/office/drawing/2014/main" id="{079981F5-A713-CE76-6DBA-4FA3CC0A8CA1}"/>
                  </a:ext>
                </a:extLst>
              </p:cNvPr>
              <p:cNvSpPr>
                <a:spLocks noChangeShapeType="1"/>
              </p:cNvSpPr>
              <p:nvPr/>
            </p:nvSpPr>
            <p:spPr bwMode="auto">
              <a:xfrm>
                <a:off x="5642" y="1791"/>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2" name="Line 126">
                <a:extLst>
                  <a:ext uri="{FF2B5EF4-FFF2-40B4-BE49-F238E27FC236}">
                    <a16:creationId xmlns:a16="http://schemas.microsoft.com/office/drawing/2014/main" id="{3E09154F-42A3-5D31-F5CB-BA377D6BC569}"/>
                  </a:ext>
                </a:extLst>
              </p:cNvPr>
              <p:cNvSpPr>
                <a:spLocks noChangeShapeType="1"/>
              </p:cNvSpPr>
              <p:nvPr/>
            </p:nvSpPr>
            <p:spPr bwMode="auto">
              <a:xfrm>
                <a:off x="5615" y="1817"/>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3" name="Line 127">
                <a:extLst>
                  <a:ext uri="{FF2B5EF4-FFF2-40B4-BE49-F238E27FC236}">
                    <a16:creationId xmlns:a16="http://schemas.microsoft.com/office/drawing/2014/main" id="{E46D385F-D66E-7715-8899-54DF223C0BFB}"/>
                  </a:ext>
                </a:extLst>
              </p:cNvPr>
              <p:cNvSpPr>
                <a:spLocks noChangeShapeType="1"/>
              </p:cNvSpPr>
              <p:nvPr/>
            </p:nvSpPr>
            <p:spPr bwMode="auto">
              <a:xfrm>
                <a:off x="5714" y="183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4" name="Line 128">
                <a:extLst>
                  <a:ext uri="{FF2B5EF4-FFF2-40B4-BE49-F238E27FC236}">
                    <a16:creationId xmlns:a16="http://schemas.microsoft.com/office/drawing/2014/main" id="{F151FF30-03FD-26B1-4192-CA1EFFA13DD2}"/>
                  </a:ext>
                </a:extLst>
              </p:cNvPr>
              <p:cNvSpPr>
                <a:spLocks noChangeShapeType="1"/>
              </p:cNvSpPr>
              <p:nvPr/>
            </p:nvSpPr>
            <p:spPr bwMode="auto">
              <a:xfrm>
                <a:off x="5687" y="1857"/>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5" name="Line 129">
                <a:extLst>
                  <a:ext uri="{FF2B5EF4-FFF2-40B4-BE49-F238E27FC236}">
                    <a16:creationId xmlns:a16="http://schemas.microsoft.com/office/drawing/2014/main" id="{B1F27736-4773-4931-2B1E-4B67802B1D37}"/>
                  </a:ext>
                </a:extLst>
              </p:cNvPr>
              <p:cNvSpPr>
                <a:spLocks noChangeShapeType="1"/>
              </p:cNvSpPr>
              <p:nvPr/>
            </p:nvSpPr>
            <p:spPr bwMode="auto">
              <a:xfrm>
                <a:off x="5804" y="1915"/>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6" name="Line 130">
                <a:extLst>
                  <a:ext uri="{FF2B5EF4-FFF2-40B4-BE49-F238E27FC236}">
                    <a16:creationId xmlns:a16="http://schemas.microsoft.com/office/drawing/2014/main" id="{F8E1ADCA-9B6F-9ECF-56B1-BD57BEF3871B}"/>
                  </a:ext>
                </a:extLst>
              </p:cNvPr>
              <p:cNvSpPr>
                <a:spLocks noChangeShapeType="1"/>
              </p:cNvSpPr>
              <p:nvPr/>
            </p:nvSpPr>
            <p:spPr bwMode="auto">
              <a:xfrm>
                <a:off x="5779" y="1941"/>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7" name="Line 131">
                <a:extLst>
                  <a:ext uri="{FF2B5EF4-FFF2-40B4-BE49-F238E27FC236}">
                    <a16:creationId xmlns:a16="http://schemas.microsoft.com/office/drawing/2014/main" id="{20C91F25-986A-B636-2804-9289C5047109}"/>
                  </a:ext>
                </a:extLst>
              </p:cNvPr>
              <p:cNvSpPr>
                <a:spLocks noChangeShapeType="1"/>
              </p:cNvSpPr>
              <p:nvPr/>
            </p:nvSpPr>
            <p:spPr bwMode="auto">
              <a:xfrm>
                <a:off x="5815" y="1936"/>
                <a:ext cx="0" cy="52"/>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8" name="Line 132">
                <a:extLst>
                  <a:ext uri="{FF2B5EF4-FFF2-40B4-BE49-F238E27FC236}">
                    <a16:creationId xmlns:a16="http://schemas.microsoft.com/office/drawing/2014/main" id="{CF2EAB05-CC6E-6778-9B7A-FF72F3E62D4F}"/>
                  </a:ext>
                </a:extLst>
              </p:cNvPr>
              <p:cNvSpPr>
                <a:spLocks noChangeShapeType="1"/>
              </p:cNvSpPr>
              <p:nvPr/>
            </p:nvSpPr>
            <p:spPr bwMode="auto">
              <a:xfrm>
                <a:off x="5788" y="1962"/>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69" name="Line 133">
                <a:extLst>
                  <a:ext uri="{FF2B5EF4-FFF2-40B4-BE49-F238E27FC236}">
                    <a16:creationId xmlns:a16="http://schemas.microsoft.com/office/drawing/2014/main" id="{F90354EB-27DF-6423-635B-6A20364F5FC9}"/>
                  </a:ext>
                </a:extLst>
              </p:cNvPr>
              <p:cNvSpPr>
                <a:spLocks noChangeShapeType="1"/>
              </p:cNvSpPr>
              <p:nvPr/>
            </p:nvSpPr>
            <p:spPr bwMode="auto">
              <a:xfrm>
                <a:off x="5951" y="1999"/>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0" name="Line 134">
                <a:extLst>
                  <a:ext uri="{FF2B5EF4-FFF2-40B4-BE49-F238E27FC236}">
                    <a16:creationId xmlns:a16="http://schemas.microsoft.com/office/drawing/2014/main" id="{98C4CBB3-3C40-1046-5EB3-7FEDF14F851D}"/>
                  </a:ext>
                </a:extLst>
              </p:cNvPr>
              <p:cNvSpPr>
                <a:spLocks noChangeShapeType="1"/>
              </p:cNvSpPr>
              <p:nvPr/>
            </p:nvSpPr>
            <p:spPr bwMode="auto">
              <a:xfrm>
                <a:off x="5924" y="202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1" name="Line 135">
                <a:extLst>
                  <a:ext uri="{FF2B5EF4-FFF2-40B4-BE49-F238E27FC236}">
                    <a16:creationId xmlns:a16="http://schemas.microsoft.com/office/drawing/2014/main" id="{E68E16BD-4100-0C01-ABF4-0C3ADFC199B9}"/>
                  </a:ext>
                </a:extLst>
              </p:cNvPr>
              <p:cNvSpPr>
                <a:spLocks noChangeShapeType="1"/>
              </p:cNvSpPr>
              <p:nvPr/>
            </p:nvSpPr>
            <p:spPr bwMode="auto">
              <a:xfrm>
                <a:off x="5989" y="2026"/>
                <a:ext cx="0" cy="51"/>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2" name="Line 136">
                <a:extLst>
                  <a:ext uri="{FF2B5EF4-FFF2-40B4-BE49-F238E27FC236}">
                    <a16:creationId xmlns:a16="http://schemas.microsoft.com/office/drawing/2014/main" id="{FF59FA2E-C677-3D03-C344-DEEF42A614AC}"/>
                  </a:ext>
                </a:extLst>
              </p:cNvPr>
              <p:cNvSpPr>
                <a:spLocks noChangeShapeType="1"/>
              </p:cNvSpPr>
              <p:nvPr/>
            </p:nvSpPr>
            <p:spPr bwMode="auto">
              <a:xfrm>
                <a:off x="5962" y="2052"/>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3" name="Line 137">
                <a:extLst>
                  <a:ext uri="{FF2B5EF4-FFF2-40B4-BE49-F238E27FC236}">
                    <a16:creationId xmlns:a16="http://schemas.microsoft.com/office/drawing/2014/main" id="{DDC0BBD2-7821-3B15-B573-955993B725F0}"/>
                  </a:ext>
                </a:extLst>
              </p:cNvPr>
              <p:cNvSpPr>
                <a:spLocks noChangeShapeType="1"/>
              </p:cNvSpPr>
              <p:nvPr/>
            </p:nvSpPr>
            <p:spPr bwMode="auto">
              <a:xfrm>
                <a:off x="6078" y="207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4" name="Line 138">
                <a:extLst>
                  <a:ext uri="{FF2B5EF4-FFF2-40B4-BE49-F238E27FC236}">
                    <a16:creationId xmlns:a16="http://schemas.microsoft.com/office/drawing/2014/main" id="{20FAD015-6F2B-2213-96F8-DDA0046E7AB4}"/>
                  </a:ext>
                </a:extLst>
              </p:cNvPr>
              <p:cNvSpPr>
                <a:spLocks noChangeShapeType="1"/>
              </p:cNvSpPr>
              <p:nvPr/>
            </p:nvSpPr>
            <p:spPr bwMode="auto">
              <a:xfrm>
                <a:off x="6052" y="209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5" name="Line 139">
                <a:extLst>
                  <a:ext uri="{FF2B5EF4-FFF2-40B4-BE49-F238E27FC236}">
                    <a16:creationId xmlns:a16="http://schemas.microsoft.com/office/drawing/2014/main" id="{5FC5E675-BF2E-58B2-4935-BB063F5EE33D}"/>
                  </a:ext>
                </a:extLst>
              </p:cNvPr>
              <p:cNvSpPr>
                <a:spLocks noChangeShapeType="1"/>
              </p:cNvSpPr>
              <p:nvPr/>
            </p:nvSpPr>
            <p:spPr bwMode="auto">
              <a:xfrm>
                <a:off x="6113" y="207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6" name="Line 140">
                <a:extLst>
                  <a:ext uri="{FF2B5EF4-FFF2-40B4-BE49-F238E27FC236}">
                    <a16:creationId xmlns:a16="http://schemas.microsoft.com/office/drawing/2014/main" id="{AE5F795E-B20E-BBCF-FB06-38F8EBF68B42}"/>
                  </a:ext>
                </a:extLst>
              </p:cNvPr>
              <p:cNvSpPr>
                <a:spLocks noChangeShapeType="1"/>
              </p:cNvSpPr>
              <p:nvPr/>
            </p:nvSpPr>
            <p:spPr bwMode="auto">
              <a:xfrm>
                <a:off x="6087" y="209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7" name="Line 141">
                <a:extLst>
                  <a:ext uri="{FF2B5EF4-FFF2-40B4-BE49-F238E27FC236}">
                    <a16:creationId xmlns:a16="http://schemas.microsoft.com/office/drawing/2014/main" id="{DF06A0AB-1C32-381C-937A-547B5B13CE71}"/>
                  </a:ext>
                </a:extLst>
              </p:cNvPr>
              <p:cNvSpPr>
                <a:spLocks noChangeShapeType="1"/>
              </p:cNvSpPr>
              <p:nvPr/>
            </p:nvSpPr>
            <p:spPr bwMode="auto">
              <a:xfrm>
                <a:off x="6166" y="207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8" name="Line 142">
                <a:extLst>
                  <a:ext uri="{FF2B5EF4-FFF2-40B4-BE49-F238E27FC236}">
                    <a16:creationId xmlns:a16="http://schemas.microsoft.com/office/drawing/2014/main" id="{A4B56F11-89A7-04F6-C907-2679CA539508}"/>
                  </a:ext>
                </a:extLst>
              </p:cNvPr>
              <p:cNvSpPr>
                <a:spLocks noChangeShapeType="1"/>
              </p:cNvSpPr>
              <p:nvPr/>
            </p:nvSpPr>
            <p:spPr bwMode="auto">
              <a:xfrm>
                <a:off x="6140" y="2096"/>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9" name="Line 143">
                <a:extLst>
                  <a:ext uri="{FF2B5EF4-FFF2-40B4-BE49-F238E27FC236}">
                    <a16:creationId xmlns:a16="http://schemas.microsoft.com/office/drawing/2014/main" id="{268906D0-C287-735D-A059-C5390C846688}"/>
                  </a:ext>
                </a:extLst>
              </p:cNvPr>
              <p:cNvSpPr>
                <a:spLocks noChangeShapeType="1"/>
              </p:cNvSpPr>
              <p:nvPr/>
            </p:nvSpPr>
            <p:spPr bwMode="auto">
              <a:xfrm>
                <a:off x="6202" y="207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0" name="Line 144">
                <a:extLst>
                  <a:ext uri="{FF2B5EF4-FFF2-40B4-BE49-F238E27FC236}">
                    <a16:creationId xmlns:a16="http://schemas.microsoft.com/office/drawing/2014/main" id="{2B7D9566-39C7-6FBB-9BD3-D9B7DB8E5D30}"/>
                  </a:ext>
                </a:extLst>
              </p:cNvPr>
              <p:cNvSpPr>
                <a:spLocks noChangeShapeType="1"/>
              </p:cNvSpPr>
              <p:nvPr/>
            </p:nvSpPr>
            <p:spPr bwMode="auto">
              <a:xfrm>
                <a:off x="6175" y="209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1" name="Line 145">
                <a:extLst>
                  <a:ext uri="{FF2B5EF4-FFF2-40B4-BE49-F238E27FC236}">
                    <a16:creationId xmlns:a16="http://schemas.microsoft.com/office/drawing/2014/main" id="{D107E3DB-4ABC-C895-8AF1-8D776ACCC395}"/>
                  </a:ext>
                </a:extLst>
              </p:cNvPr>
              <p:cNvSpPr>
                <a:spLocks noChangeShapeType="1"/>
              </p:cNvSpPr>
              <p:nvPr/>
            </p:nvSpPr>
            <p:spPr bwMode="auto">
              <a:xfrm>
                <a:off x="6232" y="2096"/>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2" name="Line 146">
                <a:extLst>
                  <a:ext uri="{FF2B5EF4-FFF2-40B4-BE49-F238E27FC236}">
                    <a16:creationId xmlns:a16="http://schemas.microsoft.com/office/drawing/2014/main" id="{FEBE7B5A-7357-932E-A616-05DBD536A56E}"/>
                  </a:ext>
                </a:extLst>
              </p:cNvPr>
              <p:cNvSpPr>
                <a:spLocks noChangeShapeType="1"/>
              </p:cNvSpPr>
              <p:nvPr/>
            </p:nvSpPr>
            <p:spPr bwMode="auto">
              <a:xfrm>
                <a:off x="6205" y="212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3" name="Line 147">
                <a:extLst>
                  <a:ext uri="{FF2B5EF4-FFF2-40B4-BE49-F238E27FC236}">
                    <a16:creationId xmlns:a16="http://schemas.microsoft.com/office/drawing/2014/main" id="{DDFAE573-A815-A911-0F4F-EA1A1AAB374D}"/>
                  </a:ext>
                </a:extLst>
              </p:cNvPr>
              <p:cNvSpPr>
                <a:spLocks noChangeShapeType="1"/>
              </p:cNvSpPr>
              <p:nvPr/>
            </p:nvSpPr>
            <p:spPr bwMode="auto">
              <a:xfrm>
                <a:off x="5931" y="2118"/>
                <a:ext cx="0" cy="51"/>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4" name="Line 148">
                <a:extLst>
                  <a:ext uri="{FF2B5EF4-FFF2-40B4-BE49-F238E27FC236}">
                    <a16:creationId xmlns:a16="http://schemas.microsoft.com/office/drawing/2014/main" id="{7689FE8D-79BB-969D-2E5B-62CEEB523B1F}"/>
                  </a:ext>
                </a:extLst>
              </p:cNvPr>
              <p:cNvSpPr>
                <a:spLocks noChangeShapeType="1"/>
              </p:cNvSpPr>
              <p:nvPr/>
            </p:nvSpPr>
            <p:spPr bwMode="auto">
              <a:xfrm>
                <a:off x="5904" y="2143"/>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5" name="Line 149">
                <a:extLst>
                  <a:ext uri="{FF2B5EF4-FFF2-40B4-BE49-F238E27FC236}">
                    <a16:creationId xmlns:a16="http://schemas.microsoft.com/office/drawing/2014/main" id="{7AF9B08D-F526-4D05-BCD0-454614368EE5}"/>
                  </a:ext>
                </a:extLst>
              </p:cNvPr>
              <p:cNvSpPr>
                <a:spLocks noChangeShapeType="1"/>
              </p:cNvSpPr>
              <p:nvPr/>
            </p:nvSpPr>
            <p:spPr bwMode="auto">
              <a:xfrm>
                <a:off x="6103" y="2145"/>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6" name="Line 150">
                <a:extLst>
                  <a:ext uri="{FF2B5EF4-FFF2-40B4-BE49-F238E27FC236}">
                    <a16:creationId xmlns:a16="http://schemas.microsoft.com/office/drawing/2014/main" id="{773B5796-1486-37B2-2873-64279D67263D}"/>
                  </a:ext>
                </a:extLst>
              </p:cNvPr>
              <p:cNvSpPr>
                <a:spLocks noChangeShapeType="1"/>
              </p:cNvSpPr>
              <p:nvPr/>
            </p:nvSpPr>
            <p:spPr bwMode="auto">
              <a:xfrm>
                <a:off x="6077" y="2172"/>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7" name="Line 151">
                <a:extLst>
                  <a:ext uri="{FF2B5EF4-FFF2-40B4-BE49-F238E27FC236}">
                    <a16:creationId xmlns:a16="http://schemas.microsoft.com/office/drawing/2014/main" id="{F50DBE17-0F44-2487-A338-921ED2CA3408}"/>
                  </a:ext>
                </a:extLst>
              </p:cNvPr>
              <p:cNvSpPr>
                <a:spLocks noChangeShapeType="1"/>
              </p:cNvSpPr>
              <p:nvPr/>
            </p:nvSpPr>
            <p:spPr bwMode="auto">
              <a:xfrm>
                <a:off x="6190" y="2172"/>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8" name="Line 152">
                <a:extLst>
                  <a:ext uri="{FF2B5EF4-FFF2-40B4-BE49-F238E27FC236}">
                    <a16:creationId xmlns:a16="http://schemas.microsoft.com/office/drawing/2014/main" id="{7D29D560-1705-AD47-72FA-AE545D74A41F}"/>
                  </a:ext>
                </a:extLst>
              </p:cNvPr>
              <p:cNvSpPr>
                <a:spLocks noChangeShapeType="1"/>
              </p:cNvSpPr>
              <p:nvPr/>
            </p:nvSpPr>
            <p:spPr bwMode="auto">
              <a:xfrm>
                <a:off x="6164" y="2198"/>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89" name="Line 153">
                <a:extLst>
                  <a:ext uri="{FF2B5EF4-FFF2-40B4-BE49-F238E27FC236}">
                    <a16:creationId xmlns:a16="http://schemas.microsoft.com/office/drawing/2014/main" id="{839F4438-401C-BDEC-1F22-59C9FE210B03}"/>
                  </a:ext>
                </a:extLst>
              </p:cNvPr>
              <p:cNvSpPr>
                <a:spLocks noChangeShapeType="1"/>
              </p:cNvSpPr>
              <p:nvPr/>
            </p:nvSpPr>
            <p:spPr bwMode="auto">
              <a:xfrm>
                <a:off x="6208" y="2172"/>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0" name="Line 154">
                <a:extLst>
                  <a:ext uri="{FF2B5EF4-FFF2-40B4-BE49-F238E27FC236}">
                    <a16:creationId xmlns:a16="http://schemas.microsoft.com/office/drawing/2014/main" id="{D173DBBE-3676-B57E-01DC-B753370730B2}"/>
                  </a:ext>
                </a:extLst>
              </p:cNvPr>
              <p:cNvSpPr>
                <a:spLocks noChangeShapeType="1"/>
              </p:cNvSpPr>
              <p:nvPr/>
            </p:nvSpPr>
            <p:spPr bwMode="auto">
              <a:xfrm>
                <a:off x="6181" y="2198"/>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1" name="Line 155">
                <a:extLst>
                  <a:ext uri="{FF2B5EF4-FFF2-40B4-BE49-F238E27FC236}">
                    <a16:creationId xmlns:a16="http://schemas.microsoft.com/office/drawing/2014/main" id="{6EA1BE77-417A-8717-6FC8-951DF70CBF89}"/>
                  </a:ext>
                </a:extLst>
              </p:cNvPr>
              <p:cNvSpPr>
                <a:spLocks noChangeShapeType="1"/>
              </p:cNvSpPr>
              <p:nvPr/>
            </p:nvSpPr>
            <p:spPr bwMode="auto">
              <a:xfrm>
                <a:off x="6233" y="2172"/>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2" name="Line 156">
                <a:extLst>
                  <a:ext uri="{FF2B5EF4-FFF2-40B4-BE49-F238E27FC236}">
                    <a16:creationId xmlns:a16="http://schemas.microsoft.com/office/drawing/2014/main" id="{FD4AA184-A5FF-506E-6EAC-195D37F6B3DC}"/>
                  </a:ext>
                </a:extLst>
              </p:cNvPr>
              <p:cNvSpPr>
                <a:spLocks noChangeShapeType="1"/>
              </p:cNvSpPr>
              <p:nvPr/>
            </p:nvSpPr>
            <p:spPr bwMode="auto">
              <a:xfrm>
                <a:off x="6208" y="2198"/>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3" name="Line 157">
                <a:extLst>
                  <a:ext uri="{FF2B5EF4-FFF2-40B4-BE49-F238E27FC236}">
                    <a16:creationId xmlns:a16="http://schemas.microsoft.com/office/drawing/2014/main" id="{E9D3373E-A0BA-FD54-E4CD-62FD52A303F8}"/>
                  </a:ext>
                </a:extLst>
              </p:cNvPr>
              <p:cNvSpPr>
                <a:spLocks noChangeShapeType="1"/>
              </p:cNvSpPr>
              <p:nvPr/>
            </p:nvSpPr>
            <p:spPr bwMode="auto">
              <a:xfrm>
                <a:off x="6178" y="2292"/>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4" name="Line 158">
                <a:extLst>
                  <a:ext uri="{FF2B5EF4-FFF2-40B4-BE49-F238E27FC236}">
                    <a16:creationId xmlns:a16="http://schemas.microsoft.com/office/drawing/2014/main" id="{34C70CB0-3C4B-D4D4-0B66-D6FDB978DB02}"/>
                  </a:ext>
                </a:extLst>
              </p:cNvPr>
              <p:cNvSpPr>
                <a:spLocks noChangeShapeType="1"/>
              </p:cNvSpPr>
              <p:nvPr/>
            </p:nvSpPr>
            <p:spPr bwMode="auto">
              <a:xfrm>
                <a:off x="6151" y="2318"/>
                <a:ext cx="52"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5" name="Line 159">
                <a:extLst>
                  <a:ext uri="{FF2B5EF4-FFF2-40B4-BE49-F238E27FC236}">
                    <a16:creationId xmlns:a16="http://schemas.microsoft.com/office/drawing/2014/main" id="{E8857D8A-F6B1-1CD5-04F5-594DC0CC14E5}"/>
                  </a:ext>
                </a:extLst>
              </p:cNvPr>
              <p:cNvSpPr>
                <a:spLocks noChangeShapeType="1"/>
              </p:cNvSpPr>
              <p:nvPr/>
            </p:nvSpPr>
            <p:spPr bwMode="auto">
              <a:xfrm>
                <a:off x="6149" y="2292"/>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6" name="Line 160">
                <a:extLst>
                  <a:ext uri="{FF2B5EF4-FFF2-40B4-BE49-F238E27FC236}">
                    <a16:creationId xmlns:a16="http://schemas.microsoft.com/office/drawing/2014/main" id="{640887FE-810D-1171-89F1-19586409F748}"/>
                  </a:ext>
                </a:extLst>
              </p:cNvPr>
              <p:cNvSpPr>
                <a:spLocks noChangeShapeType="1"/>
              </p:cNvSpPr>
              <p:nvPr/>
            </p:nvSpPr>
            <p:spPr bwMode="auto">
              <a:xfrm>
                <a:off x="6122" y="2318"/>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7" name="Line 161">
                <a:extLst>
                  <a:ext uri="{FF2B5EF4-FFF2-40B4-BE49-F238E27FC236}">
                    <a16:creationId xmlns:a16="http://schemas.microsoft.com/office/drawing/2014/main" id="{F2FB242D-449D-53FD-7497-B7637D23D9AA}"/>
                  </a:ext>
                </a:extLst>
              </p:cNvPr>
              <p:cNvSpPr>
                <a:spLocks noChangeShapeType="1"/>
              </p:cNvSpPr>
              <p:nvPr/>
            </p:nvSpPr>
            <p:spPr bwMode="auto">
              <a:xfrm>
                <a:off x="5968" y="2235"/>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8" name="Line 162">
                <a:extLst>
                  <a:ext uri="{FF2B5EF4-FFF2-40B4-BE49-F238E27FC236}">
                    <a16:creationId xmlns:a16="http://schemas.microsoft.com/office/drawing/2014/main" id="{C42D4835-812B-A2FA-259F-DC1FB045E428}"/>
                  </a:ext>
                </a:extLst>
              </p:cNvPr>
              <p:cNvSpPr>
                <a:spLocks noChangeShapeType="1"/>
              </p:cNvSpPr>
              <p:nvPr/>
            </p:nvSpPr>
            <p:spPr bwMode="auto">
              <a:xfrm>
                <a:off x="5942" y="2261"/>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99" name="Line 163">
                <a:extLst>
                  <a:ext uri="{FF2B5EF4-FFF2-40B4-BE49-F238E27FC236}">
                    <a16:creationId xmlns:a16="http://schemas.microsoft.com/office/drawing/2014/main" id="{17E247DB-F6E0-B44D-CD68-9742D9367DCD}"/>
                  </a:ext>
                </a:extLst>
              </p:cNvPr>
              <p:cNvSpPr>
                <a:spLocks noChangeShapeType="1"/>
              </p:cNvSpPr>
              <p:nvPr/>
            </p:nvSpPr>
            <p:spPr bwMode="auto">
              <a:xfrm>
                <a:off x="5894" y="2235"/>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0" name="Line 164">
                <a:extLst>
                  <a:ext uri="{FF2B5EF4-FFF2-40B4-BE49-F238E27FC236}">
                    <a16:creationId xmlns:a16="http://schemas.microsoft.com/office/drawing/2014/main" id="{9B054EC6-51DF-34A9-DBC3-1D1FFA82A7E5}"/>
                  </a:ext>
                </a:extLst>
              </p:cNvPr>
              <p:cNvSpPr>
                <a:spLocks noChangeShapeType="1"/>
              </p:cNvSpPr>
              <p:nvPr/>
            </p:nvSpPr>
            <p:spPr bwMode="auto">
              <a:xfrm>
                <a:off x="5868" y="2261"/>
                <a:ext cx="51"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1" name="Line 165">
                <a:extLst>
                  <a:ext uri="{FF2B5EF4-FFF2-40B4-BE49-F238E27FC236}">
                    <a16:creationId xmlns:a16="http://schemas.microsoft.com/office/drawing/2014/main" id="{68CD60F5-311C-D62C-C0F3-82C837DED2E3}"/>
                  </a:ext>
                </a:extLst>
              </p:cNvPr>
              <p:cNvSpPr>
                <a:spLocks noChangeShapeType="1"/>
              </p:cNvSpPr>
              <p:nvPr/>
            </p:nvSpPr>
            <p:spPr bwMode="auto">
              <a:xfrm>
                <a:off x="5833" y="2235"/>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2" name="Line 166">
                <a:extLst>
                  <a:ext uri="{FF2B5EF4-FFF2-40B4-BE49-F238E27FC236}">
                    <a16:creationId xmlns:a16="http://schemas.microsoft.com/office/drawing/2014/main" id="{BDD86A06-F147-4236-CADD-897119175DF6}"/>
                  </a:ext>
                </a:extLst>
              </p:cNvPr>
              <p:cNvSpPr>
                <a:spLocks noChangeShapeType="1"/>
              </p:cNvSpPr>
              <p:nvPr/>
            </p:nvSpPr>
            <p:spPr bwMode="auto">
              <a:xfrm>
                <a:off x="5807" y="2261"/>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3" name="Line 167">
                <a:extLst>
                  <a:ext uri="{FF2B5EF4-FFF2-40B4-BE49-F238E27FC236}">
                    <a16:creationId xmlns:a16="http://schemas.microsoft.com/office/drawing/2014/main" id="{22465369-FEDF-27DA-4938-80C8D5B4123E}"/>
                  </a:ext>
                </a:extLst>
              </p:cNvPr>
              <p:cNvSpPr>
                <a:spLocks noChangeShapeType="1"/>
              </p:cNvSpPr>
              <p:nvPr/>
            </p:nvSpPr>
            <p:spPr bwMode="auto">
              <a:xfrm>
                <a:off x="5802" y="2235"/>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4" name="Line 168">
                <a:extLst>
                  <a:ext uri="{FF2B5EF4-FFF2-40B4-BE49-F238E27FC236}">
                    <a16:creationId xmlns:a16="http://schemas.microsoft.com/office/drawing/2014/main" id="{42DC4F73-39A5-37AC-26A9-4E8D573F0060}"/>
                  </a:ext>
                </a:extLst>
              </p:cNvPr>
              <p:cNvSpPr>
                <a:spLocks noChangeShapeType="1"/>
              </p:cNvSpPr>
              <p:nvPr/>
            </p:nvSpPr>
            <p:spPr bwMode="auto">
              <a:xfrm>
                <a:off x="5775" y="2261"/>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5" name="Line 169">
                <a:extLst>
                  <a:ext uri="{FF2B5EF4-FFF2-40B4-BE49-F238E27FC236}">
                    <a16:creationId xmlns:a16="http://schemas.microsoft.com/office/drawing/2014/main" id="{F1C881F3-8E63-9A51-AC90-F2A84D227A49}"/>
                  </a:ext>
                </a:extLst>
              </p:cNvPr>
              <p:cNvSpPr>
                <a:spLocks noChangeShapeType="1"/>
              </p:cNvSpPr>
              <p:nvPr/>
            </p:nvSpPr>
            <p:spPr bwMode="auto">
              <a:xfrm>
                <a:off x="5786" y="2235"/>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6" name="Line 170">
                <a:extLst>
                  <a:ext uri="{FF2B5EF4-FFF2-40B4-BE49-F238E27FC236}">
                    <a16:creationId xmlns:a16="http://schemas.microsoft.com/office/drawing/2014/main" id="{31239603-D4D1-240D-4AAC-8FCBF27BAAE3}"/>
                  </a:ext>
                </a:extLst>
              </p:cNvPr>
              <p:cNvSpPr>
                <a:spLocks noChangeShapeType="1"/>
              </p:cNvSpPr>
              <p:nvPr/>
            </p:nvSpPr>
            <p:spPr bwMode="auto">
              <a:xfrm>
                <a:off x="5759" y="2261"/>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7" name="Line 171">
                <a:extLst>
                  <a:ext uri="{FF2B5EF4-FFF2-40B4-BE49-F238E27FC236}">
                    <a16:creationId xmlns:a16="http://schemas.microsoft.com/office/drawing/2014/main" id="{4DCCFCAF-F6C6-2E21-86D4-F8A7C43338C3}"/>
                  </a:ext>
                </a:extLst>
              </p:cNvPr>
              <p:cNvSpPr>
                <a:spLocks noChangeShapeType="1"/>
              </p:cNvSpPr>
              <p:nvPr/>
            </p:nvSpPr>
            <p:spPr bwMode="auto">
              <a:xfrm>
                <a:off x="6410" y="2377"/>
                <a:ext cx="0" cy="53"/>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8" name="Line 172">
                <a:extLst>
                  <a:ext uri="{FF2B5EF4-FFF2-40B4-BE49-F238E27FC236}">
                    <a16:creationId xmlns:a16="http://schemas.microsoft.com/office/drawing/2014/main" id="{0F41DA7C-791B-69F6-050B-E2586278B9F8}"/>
                  </a:ext>
                </a:extLst>
              </p:cNvPr>
              <p:cNvSpPr>
                <a:spLocks noChangeShapeType="1"/>
              </p:cNvSpPr>
              <p:nvPr/>
            </p:nvSpPr>
            <p:spPr bwMode="auto">
              <a:xfrm>
                <a:off x="6383" y="2404"/>
                <a:ext cx="53" cy="0"/>
              </a:xfrm>
              <a:prstGeom prst="line">
                <a:avLst/>
              </a:prstGeom>
              <a:noFill/>
              <a:ln w="4763">
                <a:solidFill>
                  <a:srgbClr val="F491A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09" name="Line 173">
                <a:extLst>
                  <a:ext uri="{FF2B5EF4-FFF2-40B4-BE49-F238E27FC236}">
                    <a16:creationId xmlns:a16="http://schemas.microsoft.com/office/drawing/2014/main" id="{BF99B0A5-A59F-1A1A-8562-72572467761A}"/>
                  </a:ext>
                </a:extLst>
              </p:cNvPr>
              <p:cNvSpPr>
                <a:spLocks noChangeShapeType="1"/>
              </p:cNvSpPr>
              <p:nvPr/>
            </p:nvSpPr>
            <p:spPr bwMode="auto">
              <a:xfrm>
                <a:off x="6321" y="2147"/>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0" name="Line 174">
                <a:extLst>
                  <a:ext uri="{FF2B5EF4-FFF2-40B4-BE49-F238E27FC236}">
                    <a16:creationId xmlns:a16="http://schemas.microsoft.com/office/drawing/2014/main" id="{6786D4C4-1B30-DA70-7799-23D5884C6D81}"/>
                  </a:ext>
                </a:extLst>
              </p:cNvPr>
              <p:cNvSpPr>
                <a:spLocks noChangeShapeType="1"/>
              </p:cNvSpPr>
              <p:nvPr/>
            </p:nvSpPr>
            <p:spPr bwMode="auto">
              <a:xfrm>
                <a:off x="6295" y="217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1" name="Line 175">
                <a:extLst>
                  <a:ext uri="{FF2B5EF4-FFF2-40B4-BE49-F238E27FC236}">
                    <a16:creationId xmlns:a16="http://schemas.microsoft.com/office/drawing/2014/main" id="{8BB19F9A-17D6-842F-3EBD-03CD034C8843}"/>
                  </a:ext>
                </a:extLst>
              </p:cNvPr>
              <p:cNvSpPr>
                <a:spLocks noChangeShapeType="1"/>
              </p:cNvSpPr>
              <p:nvPr/>
            </p:nvSpPr>
            <p:spPr bwMode="auto">
              <a:xfrm>
                <a:off x="6344" y="2147"/>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2" name="Line 176">
                <a:extLst>
                  <a:ext uri="{FF2B5EF4-FFF2-40B4-BE49-F238E27FC236}">
                    <a16:creationId xmlns:a16="http://schemas.microsoft.com/office/drawing/2014/main" id="{C47F108E-5284-F8C4-737F-CE8831415115}"/>
                  </a:ext>
                </a:extLst>
              </p:cNvPr>
              <p:cNvSpPr>
                <a:spLocks noChangeShapeType="1"/>
              </p:cNvSpPr>
              <p:nvPr/>
            </p:nvSpPr>
            <p:spPr bwMode="auto">
              <a:xfrm>
                <a:off x="6318" y="2173"/>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3" name="Line 177">
                <a:extLst>
                  <a:ext uri="{FF2B5EF4-FFF2-40B4-BE49-F238E27FC236}">
                    <a16:creationId xmlns:a16="http://schemas.microsoft.com/office/drawing/2014/main" id="{D7F4DA4B-2E50-0273-218D-30DE12FA5D3D}"/>
                  </a:ext>
                </a:extLst>
              </p:cNvPr>
              <p:cNvSpPr>
                <a:spLocks noChangeShapeType="1"/>
              </p:cNvSpPr>
              <p:nvPr/>
            </p:nvSpPr>
            <p:spPr bwMode="auto">
              <a:xfrm>
                <a:off x="6361" y="2147"/>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4" name="Line 178">
                <a:extLst>
                  <a:ext uri="{FF2B5EF4-FFF2-40B4-BE49-F238E27FC236}">
                    <a16:creationId xmlns:a16="http://schemas.microsoft.com/office/drawing/2014/main" id="{E334B538-0EEA-C3ED-1483-E3C4EE96E8AC}"/>
                  </a:ext>
                </a:extLst>
              </p:cNvPr>
              <p:cNvSpPr>
                <a:spLocks noChangeShapeType="1"/>
              </p:cNvSpPr>
              <p:nvPr/>
            </p:nvSpPr>
            <p:spPr bwMode="auto">
              <a:xfrm>
                <a:off x="6335" y="2173"/>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5" name="Line 179">
                <a:extLst>
                  <a:ext uri="{FF2B5EF4-FFF2-40B4-BE49-F238E27FC236}">
                    <a16:creationId xmlns:a16="http://schemas.microsoft.com/office/drawing/2014/main" id="{383C029F-BB98-D72A-3936-43FF1912AB82}"/>
                  </a:ext>
                </a:extLst>
              </p:cNvPr>
              <p:cNvSpPr>
                <a:spLocks noChangeShapeType="1"/>
              </p:cNvSpPr>
              <p:nvPr/>
            </p:nvSpPr>
            <p:spPr bwMode="auto">
              <a:xfrm>
                <a:off x="6390" y="2179"/>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6" name="Line 180">
                <a:extLst>
                  <a:ext uri="{FF2B5EF4-FFF2-40B4-BE49-F238E27FC236}">
                    <a16:creationId xmlns:a16="http://schemas.microsoft.com/office/drawing/2014/main" id="{ACE39178-F04F-81F6-FD26-C0CA849C6B7F}"/>
                  </a:ext>
                </a:extLst>
              </p:cNvPr>
              <p:cNvSpPr>
                <a:spLocks noChangeShapeType="1"/>
              </p:cNvSpPr>
              <p:nvPr/>
            </p:nvSpPr>
            <p:spPr bwMode="auto">
              <a:xfrm>
                <a:off x="6363" y="2206"/>
                <a:ext cx="52"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7" name="Line 181">
                <a:extLst>
                  <a:ext uri="{FF2B5EF4-FFF2-40B4-BE49-F238E27FC236}">
                    <a16:creationId xmlns:a16="http://schemas.microsoft.com/office/drawing/2014/main" id="{91741F4D-9B49-F7BB-2E42-065BA249D9CB}"/>
                  </a:ext>
                </a:extLst>
              </p:cNvPr>
              <p:cNvSpPr>
                <a:spLocks noChangeShapeType="1"/>
              </p:cNvSpPr>
              <p:nvPr/>
            </p:nvSpPr>
            <p:spPr bwMode="auto">
              <a:xfrm>
                <a:off x="6470" y="225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8" name="Line 182">
                <a:extLst>
                  <a:ext uri="{FF2B5EF4-FFF2-40B4-BE49-F238E27FC236}">
                    <a16:creationId xmlns:a16="http://schemas.microsoft.com/office/drawing/2014/main" id="{AE95E574-D2C6-E9DC-6EBA-60E4ED7F03E6}"/>
                  </a:ext>
                </a:extLst>
              </p:cNvPr>
              <p:cNvSpPr>
                <a:spLocks noChangeShapeType="1"/>
              </p:cNvSpPr>
              <p:nvPr/>
            </p:nvSpPr>
            <p:spPr bwMode="auto">
              <a:xfrm>
                <a:off x="6444" y="227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19" name="Line 183">
                <a:extLst>
                  <a:ext uri="{FF2B5EF4-FFF2-40B4-BE49-F238E27FC236}">
                    <a16:creationId xmlns:a16="http://schemas.microsoft.com/office/drawing/2014/main" id="{052D5397-650B-85D2-AAE2-9BFEE86EA0DE}"/>
                  </a:ext>
                </a:extLst>
              </p:cNvPr>
              <p:cNvSpPr>
                <a:spLocks noChangeShapeType="1"/>
              </p:cNvSpPr>
              <p:nvPr/>
            </p:nvSpPr>
            <p:spPr bwMode="auto">
              <a:xfrm>
                <a:off x="6507" y="2250"/>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0" name="Line 184">
                <a:extLst>
                  <a:ext uri="{FF2B5EF4-FFF2-40B4-BE49-F238E27FC236}">
                    <a16:creationId xmlns:a16="http://schemas.microsoft.com/office/drawing/2014/main" id="{4A54AF12-2FAF-58EC-FB68-92D599EF9930}"/>
                  </a:ext>
                </a:extLst>
              </p:cNvPr>
              <p:cNvSpPr>
                <a:spLocks noChangeShapeType="1"/>
              </p:cNvSpPr>
              <p:nvPr/>
            </p:nvSpPr>
            <p:spPr bwMode="auto">
              <a:xfrm>
                <a:off x="6480" y="2276"/>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1" name="Line 185">
                <a:extLst>
                  <a:ext uri="{FF2B5EF4-FFF2-40B4-BE49-F238E27FC236}">
                    <a16:creationId xmlns:a16="http://schemas.microsoft.com/office/drawing/2014/main" id="{8CFB9D6E-8510-9209-0452-CF286BE3E287}"/>
                  </a:ext>
                </a:extLst>
              </p:cNvPr>
              <p:cNvSpPr>
                <a:spLocks noChangeShapeType="1"/>
              </p:cNvSpPr>
              <p:nvPr/>
            </p:nvSpPr>
            <p:spPr bwMode="auto">
              <a:xfrm>
                <a:off x="6565" y="231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2" name="Line 186">
                <a:extLst>
                  <a:ext uri="{FF2B5EF4-FFF2-40B4-BE49-F238E27FC236}">
                    <a16:creationId xmlns:a16="http://schemas.microsoft.com/office/drawing/2014/main" id="{68C3325E-D126-FC3B-BE63-315019559599}"/>
                  </a:ext>
                </a:extLst>
              </p:cNvPr>
              <p:cNvSpPr>
                <a:spLocks noChangeShapeType="1"/>
              </p:cNvSpPr>
              <p:nvPr/>
            </p:nvSpPr>
            <p:spPr bwMode="auto">
              <a:xfrm>
                <a:off x="6538" y="2346"/>
                <a:ext cx="52"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3" name="Line 187">
                <a:extLst>
                  <a:ext uri="{FF2B5EF4-FFF2-40B4-BE49-F238E27FC236}">
                    <a16:creationId xmlns:a16="http://schemas.microsoft.com/office/drawing/2014/main" id="{DAE210AD-1C7D-655F-4120-B46B8D5C1333}"/>
                  </a:ext>
                </a:extLst>
              </p:cNvPr>
              <p:cNvSpPr>
                <a:spLocks noChangeShapeType="1"/>
              </p:cNvSpPr>
              <p:nvPr/>
            </p:nvSpPr>
            <p:spPr bwMode="auto">
              <a:xfrm>
                <a:off x="6619" y="231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4" name="Line 188">
                <a:extLst>
                  <a:ext uri="{FF2B5EF4-FFF2-40B4-BE49-F238E27FC236}">
                    <a16:creationId xmlns:a16="http://schemas.microsoft.com/office/drawing/2014/main" id="{806BB42D-7BFF-D85A-F777-5E941A17DCA7}"/>
                  </a:ext>
                </a:extLst>
              </p:cNvPr>
              <p:cNvSpPr>
                <a:spLocks noChangeShapeType="1"/>
              </p:cNvSpPr>
              <p:nvPr/>
            </p:nvSpPr>
            <p:spPr bwMode="auto">
              <a:xfrm>
                <a:off x="6593" y="2346"/>
                <a:ext cx="51"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5" name="Line 189">
                <a:extLst>
                  <a:ext uri="{FF2B5EF4-FFF2-40B4-BE49-F238E27FC236}">
                    <a16:creationId xmlns:a16="http://schemas.microsoft.com/office/drawing/2014/main" id="{6DB2BFA8-E5FD-8F54-0478-4769AF0843C4}"/>
                  </a:ext>
                </a:extLst>
              </p:cNvPr>
              <p:cNvSpPr>
                <a:spLocks noChangeShapeType="1"/>
              </p:cNvSpPr>
              <p:nvPr/>
            </p:nvSpPr>
            <p:spPr bwMode="auto">
              <a:xfrm>
                <a:off x="6676" y="2338"/>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6" name="Line 190">
                <a:extLst>
                  <a:ext uri="{FF2B5EF4-FFF2-40B4-BE49-F238E27FC236}">
                    <a16:creationId xmlns:a16="http://schemas.microsoft.com/office/drawing/2014/main" id="{A7A4455D-7150-2D47-6EEC-C1773D26B6BC}"/>
                  </a:ext>
                </a:extLst>
              </p:cNvPr>
              <p:cNvSpPr>
                <a:spLocks noChangeShapeType="1"/>
              </p:cNvSpPr>
              <p:nvPr/>
            </p:nvSpPr>
            <p:spPr bwMode="auto">
              <a:xfrm>
                <a:off x="6649" y="2365"/>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7" name="Line 191">
                <a:extLst>
                  <a:ext uri="{FF2B5EF4-FFF2-40B4-BE49-F238E27FC236}">
                    <a16:creationId xmlns:a16="http://schemas.microsoft.com/office/drawing/2014/main" id="{5F4F506D-EDB3-A7E1-2021-154327B36BAE}"/>
                  </a:ext>
                </a:extLst>
              </p:cNvPr>
              <p:cNvSpPr>
                <a:spLocks noChangeShapeType="1"/>
              </p:cNvSpPr>
              <p:nvPr/>
            </p:nvSpPr>
            <p:spPr bwMode="auto">
              <a:xfrm>
                <a:off x="6809" y="2338"/>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8" name="Line 192">
                <a:extLst>
                  <a:ext uri="{FF2B5EF4-FFF2-40B4-BE49-F238E27FC236}">
                    <a16:creationId xmlns:a16="http://schemas.microsoft.com/office/drawing/2014/main" id="{B0B63B3E-0161-0101-E686-47202BF24CD4}"/>
                  </a:ext>
                </a:extLst>
              </p:cNvPr>
              <p:cNvSpPr>
                <a:spLocks noChangeShapeType="1"/>
              </p:cNvSpPr>
              <p:nvPr/>
            </p:nvSpPr>
            <p:spPr bwMode="auto">
              <a:xfrm>
                <a:off x="6783" y="2365"/>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29" name="Line 193">
                <a:extLst>
                  <a:ext uri="{FF2B5EF4-FFF2-40B4-BE49-F238E27FC236}">
                    <a16:creationId xmlns:a16="http://schemas.microsoft.com/office/drawing/2014/main" id="{9615823F-FC12-146A-937B-2C32F756BCF3}"/>
                  </a:ext>
                </a:extLst>
              </p:cNvPr>
              <p:cNvSpPr>
                <a:spLocks noChangeShapeType="1"/>
              </p:cNvSpPr>
              <p:nvPr/>
            </p:nvSpPr>
            <p:spPr bwMode="auto">
              <a:xfrm>
                <a:off x="6907" y="2338"/>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0" name="Line 194">
                <a:extLst>
                  <a:ext uri="{FF2B5EF4-FFF2-40B4-BE49-F238E27FC236}">
                    <a16:creationId xmlns:a16="http://schemas.microsoft.com/office/drawing/2014/main" id="{10E394EF-F966-CAD9-C452-EC4663F51BDC}"/>
                  </a:ext>
                </a:extLst>
              </p:cNvPr>
              <p:cNvSpPr>
                <a:spLocks noChangeShapeType="1"/>
              </p:cNvSpPr>
              <p:nvPr/>
            </p:nvSpPr>
            <p:spPr bwMode="auto">
              <a:xfrm>
                <a:off x="6880" y="2365"/>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1" name="Line 195">
                <a:extLst>
                  <a:ext uri="{FF2B5EF4-FFF2-40B4-BE49-F238E27FC236}">
                    <a16:creationId xmlns:a16="http://schemas.microsoft.com/office/drawing/2014/main" id="{14850A0B-6EBB-ABE9-2035-34B973B9A059}"/>
                  </a:ext>
                </a:extLst>
              </p:cNvPr>
              <p:cNvSpPr>
                <a:spLocks noChangeShapeType="1"/>
              </p:cNvSpPr>
              <p:nvPr/>
            </p:nvSpPr>
            <p:spPr bwMode="auto">
              <a:xfrm>
                <a:off x="6917" y="2338"/>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2" name="Line 196">
                <a:extLst>
                  <a:ext uri="{FF2B5EF4-FFF2-40B4-BE49-F238E27FC236}">
                    <a16:creationId xmlns:a16="http://schemas.microsoft.com/office/drawing/2014/main" id="{DA6446EC-CE68-A67E-D040-07D7D91959CA}"/>
                  </a:ext>
                </a:extLst>
              </p:cNvPr>
              <p:cNvSpPr>
                <a:spLocks noChangeShapeType="1"/>
              </p:cNvSpPr>
              <p:nvPr/>
            </p:nvSpPr>
            <p:spPr bwMode="auto">
              <a:xfrm>
                <a:off x="6890" y="2365"/>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3" name="Line 197">
                <a:extLst>
                  <a:ext uri="{FF2B5EF4-FFF2-40B4-BE49-F238E27FC236}">
                    <a16:creationId xmlns:a16="http://schemas.microsoft.com/office/drawing/2014/main" id="{4E786C56-EB21-F352-E0E4-DF0E98BA1711}"/>
                  </a:ext>
                </a:extLst>
              </p:cNvPr>
              <p:cNvSpPr>
                <a:spLocks noChangeShapeType="1"/>
              </p:cNvSpPr>
              <p:nvPr/>
            </p:nvSpPr>
            <p:spPr bwMode="auto">
              <a:xfrm>
                <a:off x="6934" y="2338"/>
                <a:ext cx="0" cy="53"/>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4" name="Line 198">
                <a:extLst>
                  <a:ext uri="{FF2B5EF4-FFF2-40B4-BE49-F238E27FC236}">
                    <a16:creationId xmlns:a16="http://schemas.microsoft.com/office/drawing/2014/main" id="{220B4845-0B92-3396-0CBA-B5F4F4E8D209}"/>
                  </a:ext>
                </a:extLst>
              </p:cNvPr>
              <p:cNvSpPr>
                <a:spLocks noChangeShapeType="1"/>
              </p:cNvSpPr>
              <p:nvPr/>
            </p:nvSpPr>
            <p:spPr bwMode="auto">
              <a:xfrm>
                <a:off x="6908" y="2365"/>
                <a:ext cx="53" cy="0"/>
              </a:xfrm>
              <a:prstGeom prst="line">
                <a:avLst/>
              </a:prstGeom>
              <a:noFill/>
              <a:ln w="4763">
                <a:solidFill>
                  <a:srgbClr val="C520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5" name="Line 199">
                <a:extLst>
                  <a:ext uri="{FF2B5EF4-FFF2-40B4-BE49-F238E27FC236}">
                    <a16:creationId xmlns:a16="http://schemas.microsoft.com/office/drawing/2014/main" id="{4E9D8E38-DEF5-5EBE-8B2D-C0EF57EE2AD9}"/>
                  </a:ext>
                </a:extLst>
              </p:cNvPr>
              <p:cNvSpPr>
                <a:spLocks noChangeShapeType="1"/>
              </p:cNvSpPr>
              <p:nvPr/>
            </p:nvSpPr>
            <p:spPr bwMode="auto">
              <a:xfrm>
                <a:off x="6047" y="2318"/>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6" name="Line 200">
                <a:extLst>
                  <a:ext uri="{FF2B5EF4-FFF2-40B4-BE49-F238E27FC236}">
                    <a16:creationId xmlns:a16="http://schemas.microsoft.com/office/drawing/2014/main" id="{BE6E3CC3-7863-5B83-CC57-364F492E4DE5}"/>
                  </a:ext>
                </a:extLst>
              </p:cNvPr>
              <p:cNvSpPr>
                <a:spLocks noChangeShapeType="1"/>
              </p:cNvSpPr>
              <p:nvPr/>
            </p:nvSpPr>
            <p:spPr bwMode="auto">
              <a:xfrm>
                <a:off x="6021" y="2345"/>
                <a:ext cx="52"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7" name="Line 201">
                <a:extLst>
                  <a:ext uri="{FF2B5EF4-FFF2-40B4-BE49-F238E27FC236}">
                    <a16:creationId xmlns:a16="http://schemas.microsoft.com/office/drawing/2014/main" id="{D316C2A7-95CC-6A9A-73E1-CC0D3FB9E3DA}"/>
                  </a:ext>
                </a:extLst>
              </p:cNvPr>
              <p:cNvSpPr>
                <a:spLocks noChangeShapeType="1"/>
              </p:cNvSpPr>
              <p:nvPr/>
            </p:nvSpPr>
            <p:spPr bwMode="auto">
              <a:xfrm>
                <a:off x="6151" y="2357"/>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8" name="Line 202">
                <a:extLst>
                  <a:ext uri="{FF2B5EF4-FFF2-40B4-BE49-F238E27FC236}">
                    <a16:creationId xmlns:a16="http://schemas.microsoft.com/office/drawing/2014/main" id="{7B90C45F-51C0-68DC-0CC7-E1A87485D2F8}"/>
                  </a:ext>
                </a:extLst>
              </p:cNvPr>
              <p:cNvSpPr>
                <a:spLocks noChangeShapeType="1"/>
              </p:cNvSpPr>
              <p:nvPr/>
            </p:nvSpPr>
            <p:spPr bwMode="auto">
              <a:xfrm>
                <a:off x="6125" y="2384"/>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39" name="Line 203">
                <a:extLst>
                  <a:ext uri="{FF2B5EF4-FFF2-40B4-BE49-F238E27FC236}">
                    <a16:creationId xmlns:a16="http://schemas.microsoft.com/office/drawing/2014/main" id="{CB5875AE-2F59-7F30-B133-92B5C65F212B}"/>
                  </a:ext>
                </a:extLst>
              </p:cNvPr>
              <p:cNvSpPr>
                <a:spLocks noChangeShapeType="1"/>
              </p:cNvSpPr>
              <p:nvPr/>
            </p:nvSpPr>
            <p:spPr bwMode="auto">
              <a:xfrm>
                <a:off x="6155" y="2357"/>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640" name="Line 204">
                <a:extLst>
                  <a:ext uri="{FF2B5EF4-FFF2-40B4-BE49-F238E27FC236}">
                    <a16:creationId xmlns:a16="http://schemas.microsoft.com/office/drawing/2014/main" id="{73AEE341-AFE4-1BAB-5411-A72E22566CBF}"/>
                  </a:ext>
                </a:extLst>
              </p:cNvPr>
              <p:cNvSpPr>
                <a:spLocks noChangeShapeType="1"/>
              </p:cNvSpPr>
              <p:nvPr/>
            </p:nvSpPr>
            <p:spPr bwMode="auto">
              <a:xfrm>
                <a:off x="6130" y="2384"/>
                <a:ext cx="51"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3" name="Group 406">
              <a:extLst>
                <a:ext uri="{FF2B5EF4-FFF2-40B4-BE49-F238E27FC236}">
                  <a16:creationId xmlns:a16="http://schemas.microsoft.com/office/drawing/2014/main" id="{C20B81F1-5104-0606-A4F1-5E9752C0D516}"/>
                </a:ext>
              </a:extLst>
            </p:cNvPr>
            <p:cNvGrpSpPr>
              <a:grpSpLocks/>
            </p:cNvGrpSpPr>
            <p:nvPr/>
          </p:nvGrpSpPr>
          <p:grpSpPr bwMode="auto">
            <a:xfrm>
              <a:off x="160" y="1225"/>
              <a:ext cx="7140" cy="2566"/>
              <a:chOff x="160" y="1225"/>
              <a:chExt cx="7140" cy="2566"/>
            </a:xfrm>
          </p:grpSpPr>
          <p:sp>
            <p:nvSpPr>
              <p:cNvPr id="1241" name="Line 206">
                <a:extLst>
                  <a:ext uri="{FF2B5EF4-FFF2-40B4-BE49-F238E27FC236}">
                    <a16:creationId xmlns:a16="http://schemas.microsoft.com/office/drawing/2014/main" id="{6EC02BB6-67D2-89C7-39CF-912B8B9CCFA9}"/>
                  </a:ext>
                </a:extLst>
              </p:cNvPr>
              <p:cNvSpPr>
                <a:spLocks noChangeShapeType="1"/>
              </p:cNvSpPr>
              <p:nvPr/>
            </p:nvSpPr>
            <p:spPr bwMode="auto">
              <a:xfrm>
                <a:off x="6321" y="2471"/>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2" name="Line 207">
                <a:extLst>
                  <a:ext uri="{FF2B5EF4-FFF2-40B4-BE49-F238E27FC236}">
                    <a16:creationId xmlns:a16="http://schemas.microsoft.com/office/drawing/2014/main" id="{BC310D77-27D0-88BD-877E-8C1BD13C013E}"/>
                  </a:ext>
                </a:extLst>
              </p:cNvPr>
              <p:cNvSpPr>
                <a:spLocks noChangeShapeType="1"/>
              </p:cNvSpPr>
              <p:nvPr/>
            </p:nvSpPr>
            <p:spPr bwMode="auto">
              <a:xfrm>
                <a:off x="6295" y="2497"/>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3" name="Line 208">
                <a:extLst>
                  <a:ext uri="{FF2B5EF4-FFF2-40B4-BE49-F238E27FC236}">
                    <a16:creationId xmlns:a16="http://schemas.microsoft.com/office/drawing/2014/main" id="{974D819A-5437-E1A4-B621-40A20D4595A6}"/>
                  </a:ext>
                </a:extLst>
              </p:cNvPr>
              <p:cNvSpPr>
                <a:spLocks noChangeShapeType="1"/>
              </p:cNvSpPr>
              <p:nvPr/>
            </p:nvSpPr>
            <p:spPr bwMode="auto">
              <a:xfrm>
                <a:off x="6357" y="2471"/>
                <a:ext cx="0" cy="53"/>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4" name="Line 209">
                <a:extLst>
                  <a:ext uri="{FF2B5EF4-FFF2-40B4-BE49-F238E27FC236}">
                    <a16:creationId xmlns:a16="http://schemas.microsoft.com/office/drawing/2014/main" id="{DBAF8A1E-056C-8990-20C3-0DD740819BB7}"/>
                  </a:ext>
                </a:extLst>
              </p:cNvPr>
              <p:cNvSpPr>
                <a:spLocks noChangeShapeType="1"/>
              </p:cNvSpPr>
              <p:nvPr/>
            </p:nvSpPr>
            <p:spPr bwMode="auto">
              <a:xfrm>
                <a:off x="6330" y="2497"/>
                <a:ext cx="53" cy="0"/>
              </a:xfrm>
              <a:prstGeom prst="line">
                <a:avLst/>
              </a:prstGeom>
              <a:noFill/>
              <a:ln w="4763">
                <a:solidFill>
                  <a:srgbClr val="7AA9C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5" name="Line 210">
                <a:extLst>
                  <a:ext uri="{FF2B5EF4-FFF2-40B4-BE49-F238E27FC236}">
                    <a16:creationId xmlns:a16="http://schemas.microsoft.com/office/drawing/2014/main" id="{7D3CF1FD-A012-7F6F-A688-52AD94923F89}"/>
                  </a:ext>
                </a:extLst>
              </p:cNvPr>
              <p:cNvSpPr>
                <a:spLocks noChangeShapeType="1"/>
              </p:cNvSpPr>
              <p:nvPr/>
            </p:nvSpPr>
            <p:spPr bwMode="auto">
              <a:xfrm>
                <a:off x="6809" y="239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6" name="Line 211">
                <a:extLst>
                  <a:ext uri="{FF2B5EF4-FFF2-40B4-BE49-F238E27FC236}">
                    <a16:creationId xmlns:a16="http://schemas.microsoft.com/office/drawing/2014/main" id="{2997662C-C62B-E12E-1258-823C39AF318D}"/>
                  </a:ext>
                </a:extLst>
              </p:cNvPr>
              <p:cNvSpPr>
                <a:spLocks noChangeShapeType="1"/>
              </p:cNvSpPr>
              <p:nvPr/>
            </p:nvSpPr>
            <p:spPr bwMode="auto">
              <a:xfrm>
                <a:off x="6783" y="2425"/>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7" name="Line 212">
                <a:extLst>
                  <a:ext uri="{FF2B5EF4-FFF2-40B4-BE49-F238E27FC236}">
                    <a16:creationId xmlns:a16="http://schemas.microsoft.com/office/drawing/2014/main" id="{227AC774-A564-DFC5-9B12-2F0A2871567B}"/>
                  </a:ext>
                </a:extLst>
              </p:cNvPr>
              <p:cNvSpPr>
                <a:spLocks noChangeShapeType="1"/>
              </p:cNvSpPr>
              <p:nvPr/>
            </p:nvSpPr>
            <p:spPr bwMode="auto">
              <a:xfrm>
                <a:off x="6469" y="2215"/>
                <a:ext cx="0" cy="51"/>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8" name="Line 213">
                <a:extLst>
                  <a:ext uri="{FF2B5EF4-FFF2-40B4-BE49-F238E27FC236}">
                    <a16:creationId xmlns:a16="http://schemas.microsoft.com/office/drawing/2014/main" id="{7CAD8CAD-537A-C418-FC4A-4A8E87001771}"/>
                  </a:ext>
                </a:extLst>
              </p:cNvPr>
              <p:cNvSpPr>
                <a:spLocks noChangeShapeType="1"/>
              </p:cNvSpPr>
              <p:nvPr/>
            </p:nvSpPr>
            <p:spPr bwMode="auto">
              <a:xfrm>
                <a:off x="6443" y="2240"/>
                <a:ext cx="51"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9" name="Line 214">
                <a:extLst>
                  <a:ext uri="{FF2B5EF4-FFF2-40B4-BE49-F238E27FC236}">
                    <a16:creationId xmlns:a16="http://schemas.microsoft.com/office/drawing/2014/main" id="{75D79682-A3FF-A04F-2AA5-ABAF4F700969}"/>
                  </a:ext>
                </a:extLst>
              </p:cNvPr>
              <p:cNvSpPr>
                <a:spLocks noChangeShapeType="1"/>
              </p:cNvSpPr>
              <p:nvPr/>
            </p:nvSpPr>
            <p:spPr bwMode="auto">
              <a:xfrm>
                <a:off x="6482" y="2215"/>
                <a:ext cx="0" cy="51"/>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0" name="Line 215">
                <a:extLst>
                  <a:ext uri="{FF2B5EF4-FFF2-40B4-BE49-F238E27FC236}">
                    <a16:creationId xmlns:a16="http://schemas.microsoft.com/office/drawing/2014/main" id="{3DDFC06F-9C4B-A821-B193-BB21739CBF1D}"/>
                  </a:ext>
                </a:extLst>
              </p:cNvPr>
              <p:cNvSpPr>
                <a:spLocks noChangeShapeType="1"/>
              </p:cNvSpPr>
              <p:nvPr/>
            </p:nvSpPr>
            <p:spPr bwMode="auto">
              <a:xfrm>
                <a:off x="6455" y="2240"/>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1" name="Line 216">
                <a:extLst>
                  <a:ext uri="{FF2B5EF4-FFF2-40B4-BE49-F238E27FC236}">
                    <a16:creationId xmlns:a16="http://schemas.microsoft.com/office/drawing/2014/main" id="{95B21BFE-479A-1AC5-355D-EE07FB51B9C6}"/>
                  </a:ext>
                </a:extLst>
              </p:cNvPr>
              <p:cNvSpPr>
                <a:spLocks noChangeShapeType="1"/>
              </p:cNvSpPr>
              <p:nvPr/>
            </p:nvSpPr>
            <p:spPr bwMode="auto">
              <a:xfrm>
                <a:off x="6420" y="2172"/>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2" name="Line 217">
                <a:extLst>
                  <a:ext uri="{FF2B5EF4-FFF2-40B4-BE49-F238E27FC236}">
                    <a16:creationId xmlns:a16="http://schemas.microsoft.com/office/drawing/2014/main" id="{37E1DEA7-9C98-0537-2B3B-724ECC86DC05}"/>
                  </a:ext>
                </a:extLst>
              </p:cNvPr>
              <p:cNvSpPr>
                <a:spLocks noChangeShapeType="1"/>
              </p:cNvSpPr>
              <p:nvPr/>
            </p:nvSpPr>
            <p:spPr bwMode="auto">
              <a:xfrm>
                <a:off x="6393" y="2198"/>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3" name="Line 218">
                <a:extLst>
                  <a:ext uri="{FF2B5EF4-FFF2-40B4-BE49-F238E27FC236}">
                    <a16:creationId xmlns:a16="http://schemas.microsoft.com/office/drawing/2014/main" id="{975CCDBF-D148-8680-3FEE-D46625D76315}"/>
                  </a:ext>
                </a:extLst>
              </p:cNvPr>
              <p:cNvSpPr>
                <a:spLocks noChangeShapeType="1"/>
              </p:cNvSpPr>
              <p:nvPr/>
            </p:nvSpPr>
            <p:spPr bwMode="auto">
              <a:xfrm>
                <a:off x="6397" y="2172"/>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4" name="Line 219">
                <a:extLst>
                  <a:ext uri="{FF2B5EF4-FFF2-40B4-BE49-F238E27FC236}">
                    <a16:creationId xmlns:a16="http://schemas.microsoft.com/office/drawing/2014/main" id="{12F539B2-9C49-7B7A-374A-93DE2840682E}"/>
                  </a:ext>
                </a:extLst>
              </p:cNvPr>
              <p:cNvSpPr>
                <a:spLocks noChangeShapeType="1"/>
              </p:cNvSpPr>
              <p:nvPr/>
            </p:nvSpPr>
            <p:spPr bwMode="auto">
              <a:xfrm>
                <a:off x="6371" y="2198"/>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5" name="Line 220">
                <a:extLst>
                  <a:ext uri="{FF2B5EF4-FFF2-40B4-BE49-F238E27FC236}">
                    <a16:creationId xmlns:a16="http://schemas.microsoft.com/office/drawing/2014/main" id="{79E6C950-760B-CF1E-83E8-B649307B9DF7}"/>
                  </a:ext>
                </a:extLst>
              </p:cNvPr>
              <p:cNvSpPr>
                <a:spLocks noChangeShapeType="1"/>
              </p:cNvSpPr>
              <p:nvPr/>
            </p:nvSpPr>
            <p:spPr bwMode="auto">
              <a:xfrm>
                <a:off x="6952" y="239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6" name="Line 221">
                <a:extLst>
                  <a:ext uri="{FF2B5EF4-FFF2-40B4-BE49-F238E27FC236}">
                    <a16:creationId xmlns:a16="http://schemas.microsoft.com/office/drawing/2014/main" id="{CCA20C40-FEDC-A755-506D-BE919EC9F37D}"/>
                  </a:ext>
                </a:extLst>
              </p:cNvPr>
              <p:cNvSpPr>
                <a:spLocks noChangeShapeType="1"/>
              </p:cNvSpPr>
              <p:nvPr/>
            </p:nvSpPr>
            <p:spPr bwMode="auto">
              <a:xfrm>
                <a:off x="6927" y="2425"/>
                <a:ext cx="51"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7" name="Line 222">
                <a:extLst>
                  <a:ext uri="{FF2B5EF4-FFF2-40B4-BE49-F238E27FC236}">
                    <a16:creationId xmlns:a16="http://schemas.microsoft.com/office/drawing/2014/main" id="{43EC4E2F-E83C-A2DE-D943-C58205118543}"/>
                  </a:ext>
                </a:extLst>
              </p:cNvPr>
              <p:cNvSpPr>
                <a:spLocks noChangeShapeType="1"/>
              </p:cNvSpPr>
              <p:nvPr/>
            </p:nvSpPr>
            <p:spPr bwMode="auto">
              <a:xfrm>
                <a:off x="6956" y="2399"/>
                <a:ext cx="0" cy="53"/>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8" name="Line 223">
                <a:extLst>
                  <a:ext uri="{FF2B5EF4-FFF2-40B4-BE49-F238E27FC236}">
                    <a16:creationId xmlns:a16="http://schemas.microsoft.com/office/drawing/2014/main" id="{EB05E1D6-B85A-17D1-69C9-AC000DF78F41}"/>
                  </a:ext>
                </a:extLst>
              </p:cNvPr>
              <p:cNvSpPr>
                <a:spLocks noChangeShapeType="1"/>
              </p:cNvSpPr>
              <p:nvPr/>
            </p:nvSpPr>
            <p:spPr bwMode="auto">
              <a:xfrm>
                <a:off x="6929" y="2425"/>
                <a:ext cx="53" cy="0"/>
              </a:xfrm>
              <a:prstGeom prst="line">
                <a:avLst/>
              </a:prstGeom>
              <a:noFill/>
              <a:ln w="4763">
                <a:solidFill>
                  <a:srgbClr val="0064A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59" name="Rectangle 224">
                <a:extLst>
                  <a:ext uri="{FF2B5EF4-FFF2-40B4-BE49-F238E27FC236}">
                    <a16:creationId xmlns:a16="http://schemas.microsoft.com/office/drawing/2014/main" id="{3977A61E-EF52-13EE-D811-4F151D3E7032}"/>
                  </a:ext>
                </a:extLst>
              </p:cNvPr>
              <p:cNvSpPr>
                <a:spLocks noChangeArrowheads="1"/>
              </p:cNvSpPr>
              <p:nvPr/>
            </p:nvSpPr>
            <p:spPr bwMode="auto">
              <a:xfrm>
                <a:off x="922"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0" name="Rectangle 225">
                <a:extLst>
                  <a:ext uri="{FF2B5EF4-FFF2-40B4-BE49-F238E27FC236}">
                    <a16:creationId xmlns:a16="http://schemas.microsoft.com/office/drawing/2014/main" id="{4DB6A32F-8051-C8E9-A25B-71DD1B687414}"/>
                  </a:ext>
                </a:extLst>
              </p:cNvPr>
              <p:cNvSpPr>
                <a:spLocks noChangeArrowheads="1"/>
              </p:cNvSpPr>
              <p:nvPr/>
            </p:nvSpPr>
            <p:spPr bwMode="auto">
              <a:xfrm>
                <a:off x="1243"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1" name="Rectangle 226">
                <a:extLst>
                  <a:ext uri="{FF2B5EF4-FFF2-40B4-BE49-F238E27FC236}">
                    <a16:creationId xmlns:a16="http://schemas.microsoft.com/office/drawing/2014/main" id="{0D204F34-3FCD-9765-443E-41779819ED99}"/>
                  </a:ext>
                </a:extLst>
              </p:cNvPr>
              <p:cNvSpPr>
                <a:spLocks noChangeArrowheads="1"/>
              </p:cNvSpPr>
              <p:nvPr/>
            </p:nvSpPr>
            <p:spPr bwMode="auto">
              <a:xfrm>
                <a:off x="1589"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2" name="Rectangle 227">
                <a:extLst>
                  <a:ext uri="{FF2B5EF4-FFF2-40B4-BE49-F238E27FC236}">
                    <a16:creationId xmlns:a16="http://schemas.microsoft.com/office/drawing/2014/main" id="{6DB45230-D4BF-DE77-47F4-3CE3E0103308}"/>
                  </a:ext>
                </a:extLst>
              </p:cNvPr>
              <p:cNvSpPr>
                <a:spLocks noChangeArrowheads="1"/>
              </p:cNvSpPr>
              <p:nvPr/>
            </p:nvSpPr>
            <p:spPr bwMode="auto">
              <a:xfrm>
                <a:off x="1912"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3" name="Rectangle 228">
                <a:extLst>
                  <a:ext uri="{FF2B5EF4-FFF2-40B4-BE49-F238E27FC236}">
                    <a16:creationId xmlns:a16="http://schemas.microsoft.com/office/drawing/2014/main" id="{2123D750-DC02-8205-745B-795FDEBD1E48}"/>
                  </a:ext>
                </a:extLst>
              </p:cNvPr>
              <p:cNvSpPr>
                <a:spLocks noChangeArrowheads="1"/>
              </p:cNvSpPr>
              <p:nvPr/>
            </p:nvSpPr>
            <p:spPr bwMode="auto">
              <a:xfrm>
                <a:off x="2231"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4" name="Rectangle 229">
                <a:extLst>
                  <a:ext uri="{FF2B5EF4-FFF2-40B4-BE49-F238E27FC236}">
                    <a16:creationId xmlns:a16="http://schemas.microsoft.com/office/drawing/2014/main" id="{590E9197-2CC1-A033-6B9E-CF0E9063E911}"/>
                  </a:ext>
                </a:extLst>
              </p:cNvPr>
              <p:cNvSpPr>
                <a:spLocks noChangeArrowheads="1"/>
              </p:cNvSpPr>
              <p:nvPr/>
            </p:nvSpPr>
            <p:spPr bwMode="auto">
              <a:xfrm>
                <a:off x="2550"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5" name="Rectangle 230">
                <a:extLst>
                  <a:ext uri="{FF2B5EF4-FFF2-40B4-BE49-F238E27FC236}">
                    <a16:creationId xmlns:a16="http://schemas.microsoft.com/office/drawing/2014/main" id="{C8A6078B-1572-49A2-ACBC-22E08E43E914}"/>
                  </a:ext>
                </a:extLst>
              </p:cNvPr>
              <p:cNvSpPr>
                <a:spLocks noChangeArrowheads="1"/>
              </p:cNvSpPr>
              <p:nvPr/>
            </p:nvSpPr>
            <p:spPr bwMode="auto">
              <a:xfrm>
                <a:off x="3193"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6" name="Rectangle 231">
                <a:extLst>
                  <a:ext uri="{FF2B5EF4-FFF2-40B4-BE49-F238E27FC236}">
                    <a16:creationId xmlns:a16="http://schemas.microsoft.com/office/drawing/2014/main" id="{6DE4B487-9DA8-CDC8-A1FF-4493490399F0}"/>
                  </a:ext>
                </a:extLst>
              </p:cNvPr>
              <p:cNvSpPr>
                <a:spLocks noChangeArrowheads="1"/>
              </p:cNvSpPr>
              <p:nvPr/>
            </p:nvSpPr>
            <p:spPr bwMode="auto">
              <a:xfrm>
                <a:off x="3504"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7" name="Rectangle 232">
                <a:extLst>
                  <a:ext uri="{FF2B5EF4-FFF2-40B4-BE49-F238E27FC236}">
                    <a16:creationId xmlns:a16="http://schemas.microsoft.com/office/drawing/2014/main" id="{60EF3ABC-EE56-6763-7AEA-36B503D217EE}"/>
                  </a:ext>
                </a:extLst>
              </p:cNvPr>
              <p:cNvSpPr>
                <a:spLocks noChangeArrowheads="1"/>
              </p:cNvSpPr>
              <p:nvPr/>
            </p:nvSpPr>
            <p:spPr bwMode="auto">
              <a:xfrm>
                <a:off x="922"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8" name="Rectangle 233">
                <a:extLst>
                  <a:ext uri="{FF2B5EF4-FFF2-40B4-BE49-F238E27FC236}">
                    <a16:creationId xmlns:a16="http://schemas.microsoft.com/office/drawing/2014/main" id="{AD8CB113-1292-9710-3FC4-1ED758E7467A}"/>
                  </a:ext>
                </a:extLst>
              </p:cNvPr>
              <p:cNvSpPr>
                <a:spLocks noChangeArrowheads="1"/>
              </p:cNvSpPr>
              <p:nvPr/>
            </p:nvSpPr>
            <p:spPr bwMode="auto">
              <a:xfrm>
                <a:off x="1243"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9" name="Rectangle 234">
                <a:extLst>
                  <a:ext uri="{FF2B5EF4-FFF2-40B4-BE49-F238E27FC236}">
                    <a16:creationId xmlns:a16="http://schemas.microsoft.com/office/drawing/2014/main" id="{002C0D4E-8AE7-3A9A-F68D-078C6A5B8CB9}"/>
                  </a:ext>
                </a:extLst>
              </p:cNvPr>
              <p:cNvSpPr>
                <a:spLocks noChangeArrowheads="1"/>
              </p:cNvSpPr>
              <p:nvPr/>
            </p:nvSpPr>
            <p:spPr bwMode="auto">
              <a:xfrm>
                <a:off x="1565"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0" name="Rectangle 235">
                <a:extLst>
                  <a:ext uri="{FF2B5EF4-FFF2-40B4-BE49-F238E27FC236}">
                    <a16:creationId xmlns:a16="http://schemas.microsoft.com/office/drawing/2014/main" id="{FD5805A0-F7F0-1674-3C5F-71596B1D2480}"/>
                  </a:ext>
                </a:extLst>
              </p:cNvPr>
              <p:cNvSpPr>
                <a:spLocks noChangeArrowheads="1"/>
              </p:cNvSpPr>
              <p:nvPr/>
            </p:nvSpPr>
            <p:spPr bwMode="auto">
              <a:xfrm>
                <a:off x="1888"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1" name="Rectangle 236">
                <a:extLst>
                  <a:ext uri="{FF2B5EF4-FFF2-40B4-BE49-F238E27FC236}">
                    <a16:creationId xmlns:a16="http://schemas.microsoft.com/office/drawing/2014/main" id="{2F924B23-B468-B8C2-A13D-44770972DC26}"/>
                  </a:ext>
                </a:extLst>
              </p:cNvPr>
              <p:cNvSpPr>
                <a:spLocks noChangeArrowheads="1"/>
              </p:cNvSpPr>
              <p:nvPr/>
            </p:nvSpPr>
            <p:spPr bwMode="auto">
              <a:xfrm>
                <a:off x="2231"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2" name="Rectangle 237">
                <a:extLst>
                  <a:ext uri="{FF2B5EF4-FFF2-40B4-BE49-F238E27FC236}">
                    <a16:creationId xmlns:a16="http://schemas.microsoft.com/office/drawing/2014/main" id="{C6565C82-1A65-2CDA-C972-8ED5B56C66F5}"/>
                  </a:ext>
                </a:extLst>
              </p:cNvPr>
              <p:cNvSpPr>
                <a:spLocks noChangeArrowheads="1"/>
              </p:cNvSpPr>
              <p:nvPr/>
            </p:nvSpPr>
            <p:spPr bwMode="auto">
              <a:xfrm>
                <a:off x="2550"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3" name="Rectangle 238">
                <a:extLst>
                  <a:ext uri="{FF2B5EF4-FFF2-40B4-BE49-F238E27FC236}">
                    <a16:creationId xmlns:a16="http://schemas.microsoft.com/office/drawing/2014/main" id="{4A9B2812-79EC-EA09-8E68-6D9737E6A96F}"/>
                  </a:ext>
                </a:extLst>
              </p:cNvPr>
              <p:cNvSpPr>
                <a:spLocks noChangeArrowheads="1"/>
              </p:cNvSpPr>
              <p:nvPr/>
            </p:nvSpPr>
            <p:spPr bwMode="auto">
              <a:xfrm>
                <a:off x="3504"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4" name="Rectangle 239">
                <a:extLst>
                  <a:ext uri="{FF2B5EF4-FFF2-40B4-BE49-F238E27FC236}">
                    <a16:creationId xmlns:a16="http://schemas.microsoft.com/office/drawing/2014/main" id="{0ECB285E-1EC4-2989-E9F6-F096E878E976}"/>
                  </a:ext>
                </a:extLst>
              </p:cNvPr>
              <p:cNvSpPr>
                <a:spLocks noChangeArrowheads="1"/>
              </p:cNvSpPr>
              <p:nvPr/>
            </p:nvSpPr>
            <p:spPr bwMode="auto">
              <a:xfrm>
                <a:off x="2866"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5" name="Rectangle 240">
                <a:extLst>
                  <a:ext uri="{FF2B5EF4-FFF2-40B4-BE49-F238E27FC236}">
                    <a16:creationId xmlns:a16="http://schemas.microsoft.com/office/drawing/2014/main" id="{815A051D-5C18-D821-417F-A8C0F995D34F}"/>
                  </a:ext>
                </a:extLst>
              </p:cNvPr>
              <p:cNvSpPr>
                <a:spLocks noChangeArrowheads="1"/>
              </p:cNvSpPr>
              <p:nvPr/>
            </p:nvSpPr>
            <p:spPr bwMode="auto">
              <a:xfrm>
                <a:off x="3190"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6" name="Rectangle 241">
                <a:extLst>
                  <a:ext uri="{FF2B5EF4-FFF2-40B4-BE49-F238E27FC236}">
                    <a16:creationId xmlns:a16="http://schemas.microsoft.com/office/drawing/2014/main" id="{4F190345-A562-137C-616D-C899391003CB}"/>
                  </a:ext>
                </a:extLst>
              </p:cNvPr>
              <p:cNvSpPr>
                <a:spLocks noChangeArrowheads="1"/>
              </p:cNvSpPr>
              <p:nvPr/>
            </p:nvSpPr>
            <p:spPr bwMode="auto">
              <a:xfrm>
                <a:off x="922"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7" name="Rectangle 242">
                <a:extLst>
                  <a:ext uri="{FF2B5EF4-FFF2-40B4-BE49-F238E27FC236}">
                    <a16:creationId xmlns:a16="http://schemas.microsoft.com/office/drawing/2014/main" id="{FBDD9269-4FDC-E4CE-6042-94E2906C71B1}"/>
                  </a:ext>
                </a:extLst>
              </p:cNvPr>
              <p:cNvSpPr>
                <a:spLocks noChangeArrowheads="1"/>
              </p:cNvSpPr>
              <p:nvPr/>
            </p:nvSpPr>
            <p:spPr bwMode="auto">
              <a:xfrm>
                <a:off x="1243"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8" name="Rectangle 243">
                <a:extLst>
                  <a:ext uri="{FF2B5EF4-FFF2-40B4-BE49-F238E27FC236}">
                    <a16:creationId xmlns:a16="http://schemas.microsoft.com/office/drawing/2014/main" id="{77A6F792-8127-A1D5-1CD0-29209D02A4CF}"/>
                  </a:ext>
                </a:extLst>
              </p:cNvPr>
              <p:cNvSpPr>
                <a:spLocks noChangeArrowheads="1"/>
              </p:cNvSpPr>
              <p:nvPr/>
            </p:nvSpPr>
            <p:spPr bwMode="auto">
              <a:xfrm>
                <a:off x="1589"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79" name="Rectangle 244">
                <a:extLst>
                  <a:ext uri="{FF2B5EF4-FFF2-40B4-BE49-F238E27FC236}">
                    <a16:creationId xmlns:a16="http://schemas.microsoft.com/office/drawing/2014/main" id="{D1AD695F-0491-DE92-053F-2D0D6E01A046}"/>
                  </a:ext>
                </a:extLst>
              </p:cNvPr>
              <p:cNvSpPr>
                <a:spLocks noChangeArrowheads="1"/>
              </p:cNvSpPr>
              <p:nvPr/>
            </p:nvSpPr>
            <p:spPr bwMode="auto">
              <a:xfrm>
                <a:off x="1912"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0" name="Rectangle 245">
                <a:extLst>
                  <a:ext uri="{FF2B5EF4-FFF2-40B4-BE49-F238E27FC236}">
                    <a16:creationId xmlns:a16="http://schemas.microsoft.com/office/drawing/2014/main" id="{82950F6A-295C-204E-AE0F-EF2EC4C3A197}"/>
                  </a:ext>
                </a:extLst>
              </p:cNvPr>
              <p:cNvSpPr>
                <a:spLocks noChangeArrowheads="1"/>
              </p:cNvSpPr>
              <p:nvPr/>
            </p:nvSpPr>
            <p:spPr bwMode="auto">
              <a:xfrm>
                <a:off x="2231"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1" name="Rectangle 246">
                <a:extLst>
                  <a:ext uri="{FF2B5EF4-FFF2-40B4-BE49-F238E27FC236}">
                    <a16:creationId xmlns:a16="http://schemas.microsoft.com/office/drawing/2014/main" id="{F81245DD-D013-97F4-5120-159A6C3EC9F9}"/>
                  </a:ext>
                </a:extLst>
              </p:cNvPr>
              <p:cNvSpPr>
                <a:spLocks noChangeArrowheads="1"/>
              </p:cNvSpPr>
              <p:nvPr/>
            </p:nvSpPr>
            <p:spPr bwMode="auto">
              <a:xfrm>
                <a:off x="2550"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2" name="Rectangle 247">
                <a:extLst>
                  <a:ext uri="{FF2B5EF4-FFF2-40B4-BE49-F238E27FC236}">
                    <a16:creationId xmlns:a16="http://schemas.microsoft.com/office/drawing/2014/main" id="{A165FC17-B34F-8D59-AFBE-B17CCC77CD5D}"/>
                  </a:ext>
                </a:extLst>
              </p:cNvPr>
              <p:cNvSpPr>
                <a:spLocks noChangeArrowheads="1"/>
              </p:cNvSpPr>
              <p:nvPr/>
            </p:nvSpPr>
            <p:spPr bwMode="auto">
              <a:xfrm>
                <a:off x="3504"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3" name="Rectangle 248">
                <a:extLst>
                  <a:ext uri="{FF2B5EF4-FFF2-40B4-BE49-F238E27FC236}">
                    <a16:creationId xmlns:a16="http://schemas.microsoft.com/office/drawing/2014/main" id="{00217A0C-5CA5-8DB5-2B1E-928DAE7681DE}"/>
                  </a:ext>
                </a:extLst>
              </p:cNvPr>
              <p:cNvSpPr>
                <a:spLocks noChangeArrowheads="1"/>
              </p:cNvSpPr>
              <p:nvPr/>
            </p:nvSpPr>
            <p:spPr bwMode="auto">
              <a:xfrm>
                <a:off x="2866"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4" name="Rectangle 249">
                <a:extLst>
                  <a:ext uri="{FF2B5EF4-FFF2-40B4-BE49-F238E27FC236}">
                    <a16:creationId xmlns:a16="http://schemas.microsoft.com/office/drawing/2014/main" id="{215A2C72-AAC2-D6A9-1126-B5E42B677567}"/>
                  </a:ext>
                </a:extLst>
              </p:cNvPr>
              <p:cNvSpPr>
                <a:spLocks noChangeArrowheads="1"/>
              </p:cNvSpPr>
              <p:nvPr/>
            </p:nvSpPr>
            <p:spPr bwMode="auto">
              <a:xfrm>
                <a:off x="3190"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5" name="Rectangle 250">
                <a:extLst>
                  <a:ext uri="{FF2B5EF4-FFF2-40B4-BE49-F238E27FC236}">
                    <a16:creationId xmlns:a16="http://schemas.microsoft.com/office/drawing/2014/main" id="{4B76D80B-1F66-639A-E67C-FA647BB71ACD}"/>
                  </a:ext>
                </a:extLst>
              </p:cNvPr>
              <p:cNvSpPr>
                <a:spLocks noChangeArrowheads="1"/>
              </p:cNvSpPr>
              <p:nvPr/>
            </p:nvSpPr>
            <p:spPr bwMode="auto">
              <a:xfrm>
                <a:off x="922"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6" name="Rectangle 251">
                <a:extLst>
                  <a:ext uri="{FF2B5EF4-FFF2-40B4-BE49-F238E27FC236}">
                    <a16:creationId xmlns:a16="http://schemas.microsoft.com/office/drawing/2014/main" id="{63DB8BFD-0D95-5E3F-AF36-BD9B04E8597B}"/>
                  </a:ext>
                </a:extLst>
              </p:cNvPr>
              <p:cNvSpPr>
                <a:spLocks noChangeArrowheads="1"/>
              </p:cNvSpPr>
              <p:nvPr/>
            </p:nvSpPr>
            <p:spPr bwMode="auto">
              <a:xfrm>
                <a:off x="1243"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7" name="Rectangle 252">
                <a:extLst>
                  <a:ext uri="{FF2B5EF4-FFF2-40B4-BE49-F238E27FC236}">
                    <a16:creationId xmlns:a16="http://schemas.microsoft.com/office/drawing/2014/main" id="{7964DBDC-D412-D535-85AE-D6C4669D6279}"/>
                  </a:ext>
                </a:extLst>
              </p:cNvPr>
              <p:cNvSpPr>
                <a:spLocks noChangeArrowheads="1"/>
              </p:cNvSpPr>
              <p:nvPr/>
            </p:nvSpPr>
            <p:spPr bwMode="auto">
              <a:xfrm>
                <a:off x="1565"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8" name="Rectangle 253">
                <a:extLst>
                  <a:ext uri="{FF2B5EF4-FFF2-40B4-BE49-F238E27FC236}">
                    <a16:creationId xmlns:a16="http://schemas.microsoft.com/office/drawing/2014/main" id="{77519A0A-5F6E-9AA6-0B40-9B072093EF8D}"/>
                  </a:ext>
                </a:extLst>
              </p:cNvPr>
              <p:cNvSpPr>
                <a:spLocks noChangeArrowheads="1"/>
              </p:cNvSpPr>
              <p:nvPr/>
            </p:nvSpPr>
            <p:spPr bwMode="auto">
              <a:xfrm>
                <a:off x="1912"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89" name="Rectangle 254">
                <a:extLst>
                  <a:ext uri="{FF2B5EF4-FFF2-40B4-BE49-F238E27FC236}">
                    <a16:creationId xmlns:a16="http://schemas.microsoft.com/office/drawing/2014/main" id="{7914A144-5FEC-6E7F-3CAD-894D11A8927E}"/>
                  </a:ext>
                </a:extLst>
              </p:cNvPr>
              <p:cNvSpPr>
                <a:spLocks noChangeArrowheads="1"/>
              </p:cNvSpPr>
              <p:nvPr/>
            </p:nvSpPr>
            <p:spPr bwMode="auto">
              <a:xfrm>
                <a:off x="2231"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0" name="Rectangle 255">
                <a:extLst>
                  <a:ext uri="{FF2B5EF4-FFF2-40B4-BE49-F238E27FC236}">
                    <a16:creationId xmlns:a16="http://schemas.microsoft.com/office/drawing/2014/main" id="{620311CC-15E2-4948-E068-59DDE1E849B7}"/>
                  </a:ext>
                </a:extLst>
              </p:cNvPr>
              <p:cNvSpPr>
                <a:spLocks noChangeArrowheads="1"/>
              </p:cNvSpPr>
              <p:nvPr/>
            </p:nvSpPr>
            <p:spPr bwMode="auto">
              <a:xfrm>
                <a:off x="2550"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1" name="Rectangle 256">
                <a:extLst>
                  <a:ext uri="{FF2B5EF4-FFF2-40B4-BE49-F238E27FC236}">
                    <a16:creationId xmlns:a16="http://schemas.microsoft.com/office/drawing/2014/main" id="{3D342685-C914-00B0-8CAC-347C916A9405}"/>
                  </a:ext>
                </a:extLst>
              </p:cNvPr>
              <p:cNvSpPr>
                <a:spLocks noChangeArrowheads="1"/>
              </p:cNvSpPr>
              <p:nvPr/>
            </p:nvSpPr>
            <p:spPr bwMode="auto">
              <a:xfrm>
                <a:off x="3504"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2" name="Rectangle 257">
                <a:extLst>
                  <a:ext uri="{FF2B5EF4-FFF2-40B4-BE49-F238E27FC236}">
                    <a16:creationId xmlns:a16="http://schemas.microsoft.com/office/drawing/2014/main" id="{8C1B47AF-F92B-3C5E-68F7-955C1331A38E}"/>
                  </a:ext>
                </a:extLst>
              </p:cNvPr>
              <p:cNvSpPr>
                <a:spLocks noChangeArrowheads="1"/>
              </p:cNvSpPr>
              <p:nvPr/>
            </p:nvSpPr>
            <p:spPr bwMode="auto">
              <a:xfrm>
                <a:off x="2866"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3" name="Rectangle 258">
                <a:extLst>
                  <a:ext uri="{FF2B5EF4-FFF2-40B4-BE49-F238E27FC236}">
                    <a16:creationId xmlns:a16="http://schemas.microsoft.com/office/drawing/2014/main" id="{E9EE134F-952D-AC0B-DA68-7F379F999571}"/>
                  </a:ext>
                </a:extLst>
              </p:cNvPr>
              <p:cNvSpPr>
                <a:spLocks noChangeArrowheads="1"/>
              </p:cNvSpPr>
              <p:nvPr/>
            </p:nvSpPr>
            <p:spPr bwMode="auto">
              <a:xfrm>
                <a:off x="3190"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4" name="Rectangle 259">
                <a:extLst>
                  <a:ext uri="{FF2B5EF4-FFF2-40B4-BE49-F238E27FC236}">
                    <a16:creationId xmlns:a16="http://schemas.microsoft.com/office/drawing/2014/main" id="{92DCB4FB-BBC3-5FFC-9B34-E49F014F2FFD}"/>
                  </a:ext>
                </a:extLst>
              </p:cNvPr>
              <p:cNvSpPr>
                <a:spLocks noChangeArrowheads="1"/>
              </p:cNvSpPr>
              <p:nvPr/>
            </p:nvSpPr>
            <p:spPr bwMode="auto">
              <a:xfrm>
                <a:off x="160" y="2922"/>
                <a:ext cx="61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5" name="Rectangle 260">
                <a:extLst>
                  <a:ext uri="{FF2B5EF4-FFF2-40B4-BE49-F238E27FC236}">
                    <a16:creationId xmlns:a16="http://schemas.microsoft.com/office/drawing/2014/main" id="{3B623388-3F34-9870-BEFB-1A7B2D418599}"/>
                  </a:ext>
                </a:extLst>
              </p:cNvPr>
              <p:cNvSpPr>
                <a:spLocks noChangeArrowheads="1"/>
              </p:cNvSpPr>
              <p:nvPr/>
            </p:nvSpPr>
            <p:spPr bwMode="auto">
              <a:xfrm>
                <a:off x="160" y="3037"/>
                <a:ext cx="65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491A3"/>
                    </a:solidFill>
                    <a:effectLst/>
                    <a:uLnTx/>
                    <a:uFillTx/>
                    <a:latin typeface="Arial" panose="020B0604020202020204" pitchFamily="34" charset="0"/>
                    <a:ea typeface="+mn-ea"/>
                    <a:cs typeface="+mn-cs"/>
                  </a:rPr>
                  <a:t>SG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6" name="Rectangle 261">
                <a:extLst>
                  <a:ext uri="{FF2B5EF4-FFF2-40B4-BE49-F238E27FC236}">
                    <a16:creationId xmlns:a16="http://schemas.microsoft.com/office/drawing/2014/main" id="{359957DB-A350-C101-C51C-021C0ED26C0B}"/>
                  </a:ext>
                </a:extLst>
              </p:cNvPr>
              <p:cNvSpPr>
                <a:spLocks noChangeArrowheads="1"/>
              </p:cNvSpPr>
              <p:nvPr/>
            </p:nvSpPr>
            <p:spPr bwMode="auto">
              <a:xfrm>
                <a:off x="160" y="3128"/>
                <a:ext cx="6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491A3"/>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7" name="Rectangle 262">
                <a:extLst>
                  <a:ext uri="{FF2B5EF4-FFF2-40B4-BE49-F238E27FC236}">
                    <a16:creationId xmlns:a16="http://schemas.microsoft.com/office/drawing/2014/main" id="{F5C71205-1486-E7E5-6A8C-BAD308555BB3}"/>
                  </a:ext>
                </a:extLst>
              </p:cNvPr>
              <p:cNvSpPr>
                <a:spLocks noChangeArrowheads="1"/>
              </p:cNvSpPr>
              <p:nvPr/>
            </p:nvSpPr>
            <p:spPr bwMode="auto">
              <a:xfrm>
                <a:off x="160" y="3219"/>
                <a:ext cx="65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C5203F"/>
                    </a:solidFill>
                    <a:effectLst/>
                    <a:uLnTx/>
                    <a:uFillTx/>
                    <a:latin typeface="Arial" panose="020B0604020202020204" pitchFamily="34" charset="0"/>
                    <a:ea typeface="+mn-ea"/>
                    <a:cs typeface="+mn-cs"/>
                  </a:rPr>
                  <a:t>SG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8" name="Freeform 263">
                <a:extLst>
                  <a:ext uri="{FF2B5EF4-FFF2-40B4-BE49-F238E27FC236}">
                    <a16:creationId xmlns:a16="http://schemas.microsoft.com/office/drawing/2014/main" id="{09DBB6F1-6B96-8ABC-B6C6-0D14D4C7912F}"/>
                  </a:ext>
                </a:extLst>
              </p:cNvPr>
              <p:cNvSpPr>
                <a:spLocks/>
              </p:cNvSpPr>
              <p:nvPr/>
            </p:nvSpPr>
            <p:spPr bwMode="auto">
              <a:xfrm>
                <a:off x="165" y="3340"/>
                <a:ext cx="24" cy="45"/>
              </a:xfrm>
              <a:custGeom>
                <a:avLst/>
                <a:gdLst>
                  <a:gd name="T0" fmla="*/ 8 w 24"/>
                  <a:gd name="T1" fmla="*/ 45 h 45"/>
                  <a:gd name="T2" fmla="*/ 8 w 24"/>
                  <a:gd name="T3" fmla="*/ 22 h 45"/>
                  <a:gd name="T4" fmla="*/ 8 w 24"/>
                  <a:gd name="T5" fmla="*/ 22 h 45"/>
                  <a:gd name="T6" fmla="*/ 9 w 24"/>
                  <a:gd name="T7" fmla="*/ 14 h 45"/>
                  <a:gd name="T8" fmla="*/ 9 w 24"/>
                  <a:gd name="T9" fmla="*/ 14 h 45"/>
                  <a:gd name="T10" fmla="*/ 9 w 24"/>
                  <a:gd name="T11" fmla="*/ 11 h 45"/>
                  <a:gd name="T12" fmla="*/ 12 w 24"/>
                  <a:gd name="T13" fmla="*/ 10 h 45"/>
                  <a:gd name="T14" fmla="*/ 12 w 24"/>
                  <a:gd name="T15" fmla="*/ 10 h 45"/>
                  <a:gd name="T16" fmla="*/ 13 w 24"/>
                  <a:gd name="T17" fmla="*/ 8 h 45"/>
                  <a:gd name="T18" fmla="*/ 15 w 24"/>
                  <a:gd name="T19" fmla="*/ 7 h 45"/>
                  <a:gd name="T20" fmla="*/ 15 w 24"/>
                  <a:gd name="T21" fmla="*/ 7 h 45"/>
                  <a:gd name="T22" fmla="*/ 19 w 24"/>
                  <a:gd name="T23" fmla="*/ 8 h 45"/>
                  <a:gd name="T24" fmla="*/ 22 w 24"/>
                  <a:gd name="T25" fmla="*/ 10 h 45"/>
                  <a:gd name="T26" fmla="*/ 24 w 24"/>
                  <a:gd name="T27" fmla="*/ 2 h 45"/>
                  <a:gd name="T28" fmla="*/ 24 w 24"/>
                  <a:gd name="T29" fmla="*/ 2 h 45"/>
                  <a:gd name="T30" fmla="*/ 20 w 24"/>
                  <a:gd name="T31" fmla="*/ 1 h 45"/>
                  <a:gd name="T32" fmla="*/ 17 w 24"/>
                  <a:gd name="T33" fmla="*/ 0 h 45"/>
                  <a:gd name="T34" fmla="*/ 17 w 24"/>
                  <a:gd name="T35" fmla="*/ 0 h 45"/>
                  <a:gd name="T36" fmla="*/ 14 w 24"/>
                  <a:gd name="T37" fmla="*/ 1 h 45"/>
                  <a:gd name="T38" fmla="*/ 12 w 24"/>
                  <a:gd name="T39" fmla="*/ 2 h 45"/>
                  <a:gd name="T40" fmla="*/ 12 w 24"/>
                  <a:gd name="T41" fmla="*/ 2 h 45"/>
                  <a:gd name="T42" fmla="*/ 9 w 24"/>
                  <a:gd name="T43" fmla="*/ 3 h 45"/>
                  <a:gd name="T44" fmla="*/ 7 w 24"/>
                  <a:gd name="T45" fmla="*/ 7 h 45"/>
                  <a:gd name="T46" fmla="*/ 7 w 24"/>
                  <a:gd name="T47" fmla="*/ 1 h 45"/>
                  <a:gd name="T48" fmla="*/ 0 w 24"/>
                  <a:gd name="T49" fmla="*/ 1 h 45"/>
                  <a:gd name="T50" fmla="*/ 0 w 24"/>
                  <a:gd name="T51" fmla="*/ 45 h 45"/>
                  <a:gd name="T52" fmla="*/ 8 w 24"/>
                  <a:gd name="T53" fmla="*/ 45 h 45"/>
                  <a:gd name="T54" fmla="*/ 8 w 24"/>
                  <a:gd name="T5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45">
                    <a:moveTo>
                      <a:pt x="8" y="45"/>
                    </a:moveTo>
                    <a:lnTo>
                      <a:pt x="8" y="22"/>
                    </a:lnTo>
                    <a:lnTo>
                      <a:pt x="8" y="22"/>
                    </a:lnTo>
                    <a:lnTo>
                      <a:pt x="9" y="14"/>
                    </a:lnTo>
                    <a:lnTo>
                      <a:pt x="9" y="14"/>
                    </a:lnTo>
                    <a:lnTo>
                      <a:pt x="9" y="11"/>
                    </a:lnTo>
                    <a:lnTo>
                      <a:pt x="12" y="10"/>
                    </a:lnTo>
                    <a:lnTo>
                      <a:pt x="12" y="10"/>
                    </a:lnTo>
                    <a:lnTo>
                      <a:pt x="13" y="8"/>
                    </a:lnTo>
                    <a:lnTo>
                      <a:pt x="15" y="7"/>
                    </a:lnTo>
                    <a:lnTo>
                      <a:pt x="15" y="7"/>
                    </a:lnTo>
                    <a:lnTo>
                      <a:pt x="19" y="8"/>
                    </a:lnTo>
                    <a:lnTo>
                      <a:pt x="22" y="10"/>
                    </a:lnTo>
                    <a:lnTo>
                      <a:pt x="24" y="2"/>
                    </a:lnTo>
                    <a:lnTo>
                      <a:pt x="24" y="2"/>
                    </a:lnTo>
                    <a:lnTo>
                      <a:pt x="20" y="1"/>
                    </a:lnTo>
                    <a:lnTo>
                      <a:pt x="17" y="0"/>
                    </a:lnTo>
                    <a:lnTo>
                      <a:pt x="17" y="0"/>
                    </a:lnTo>
                    <a:lnTo>
                      <a:pt x="14" y="1"/>
                    </a:lnTo>
                    <a:lnTo>
                      <a:pt x="12" y="2"/>
                    </a:lnTo>
                    <a:lnTo>
                      <a:pt x="12" y="2"/>
                    </a:lnTo>
                    <a:lnTo>
                      <a:pt x="9" y="3"/>
                    </a:lnTo>
                    <a:lnTo>
                      <a:pt x="7" y="7"/>
                    </a:lnTo>
                    <a:lnTo>
                      <a:pt x="7" y="1"/>
                    </a:lnTo>
                    <a:lnTo>
                      <a:pt x="0" y="1"/>
                    </a:lnTo>
                    <a:lnTo>
                      <a:pt x="0" y="45"/>
                    </a:lnTo>
                    <a:lnTo>
                      <a:pt x="8" y="45"/>
                    </a:lnTo>
                    <a:lnTo>
                      <a:pt x="8" y="45"/>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99" name="Freeform 264">
                <a:extLst>
                  <a:ext uri="{FF2B5EF4-FFF2-40B4-BE49-F238E27FC236}">
                    <a16:creationId xmlns:a16="http://schemas.microsoft.com/office/drawing/2014/main" id="{08E225C4-DBB0-C1EA-5484-E77EED815E20}"/>
                  </a:ext>
                </a:extLst>
              </p:cNvPr>
              <p:cNvSpPr>
                <a:spLocks noEditPoints="1"/>
              </p:cNvSpPr>
              <p:nvPr/>
            </p:nvSpPr>
            <p:spPr bwMode="auto">
              <a:xfrm>
                <a:off x="191" y="3340"/>
                <a:ext cx="41" cy="46"/>
              </a:xfrm>
              <a:custGeom>
                <a:avLst/>
                <a:gdLst>
                  <a:gd name="T0" fmla="*/ 29 w 41"/>
                  <a:gd name="T1" fmla="*/ 39 h 46"/>
                  <a:gd name="T2" fmla="*/ 21 w 41"/>
                  <a:gd name="T3" fmla="*/ 40 h 46"/>
                  <a:gd name="T4" fmla="*/ 16 w 41"/>
                  <a:gd name="T5" fmla="*/ 39 h 46"/>
                  <a:gd name="T6" fmla="*/ 12 w 41"/>
                  <a:gd name="T7" fmla="*/ 36 h 46"/>
                  <a:gd name="T8" fmla="*/ 8 w 41"/>
                  <a:gd name="T9" fmla="*/ 25 h 46"/>
                  <a:gd name="T10" fmla="*/ 41 w 41"/>
                  <a:gd name="T11" fmla="*/ 25 h 46"/>
                  <a:gd name="T12" fmla="*/ 41 w 41"/>
                  <a:gd name="T13" fmla="*/ 24 h 46"/>
                  <a:gd name="T14" fmla="*/ 40 w 41"/>
                  <a:gd name="T15" fmla="*/ 14 h 46"/>
                  <a:gd name="T16" fmla="*/ 35 w 41"/>
                  <a:gd name="T17" fmla="*/ 6 h 46"/>
                  <a:gd name="T18" fmla="*/ 32 w 41"/>
                  <a:gd name="T19" fmla="*/ 3 h 46"/>
                  <a:gd name="T20" fmla="*/ 25 w 41"/>
                  <a:gd name="T21" fmla="*/ 1 h 46"/>
                  <a:gd name="T22" fmla="*/ 21 w 41"/>
                  <a:gd name="T23" fmla="*/ 0 h 46"/>
                  <a:gd name="T24" fmla="*/ 12 w 41"/>
                  <a:gd name="T25" fmla="*/ 2 h 46"/>
                  <a:gd name="T26" fmla="*/ 6 w 41"/>
                  <a:gd name="T27" fmla="*/ 6 h 46"/>
                  <a:gd name="T28" fmla="*/ 3 w 41"/>
                  <a:gd name="T29" fmla="*/ 10 h 46"/>
                  <a:gd name="T30" fmla="*/ 1 w 41"/>
                  <a:gd name="T31" fmla="*/ 19 h 46"/>
                  <a:gd name="T32" fmla="*/ 0 w 41"/>
                  <a:gd name="T33" fmla="*/ 24 h 46"/>
                  <a:gd name="T34" fmla="*/ 1 w 41"/>
                  <a:gd name="T35" fmla="*/ 34 h 46"/>
                  <a:gd name="T36" fmla="*/ 6 w 41"/>
                  <a:gd name="T37" fmla="*/ 40 h 46"/>
                  <a:gd name="T38" fmla="*/ 8 w 41"/>
                  <a:gd name="T39" fmla="*/ 43 h 46"/>
                  <a:gd name="T40" fmla="*/ 16 w 41"/>
                  <a:gd name="T41" fmla="*/ 46 h 46"/>
                  <a:gd name="T42" fmla="*/ 21 w 41"/>
                  <a:gd name="T43" fmla="*/ 46 h 46"/>
                  <a:gd name="T44" fmla="*/ 34 w 41"/>
                  <a:gd name="T45" fmla="*/ 43 h 46"/>
                  <a:gd name="T46" fmla="*/ 39 w 41"/>
                  <a:gd name="T47" fmla="*/ 39 h 46"/>
                  <a:gd name="T48" fmla="*/ 32 w 41"/>
                  <a:gd name="T49" fmla="*/ 31 h 46"/>
                  <a:gd name="T50" fmla="*/ 31 w 41"/>
                  <a:gd name="T51" fmla="*/ 35 h 46"/>
                  <a:gd name="T52" fmla="*/ 29 w 41"/>
                  <a:gd name="T53" fmla="*/ 39 h 46"/>
                  <a:gd name="T54" fmla="*/ 12 w 41"/>
                  <a:gd name="T55" fmla="*/ 10 h 46"/>
                  <a:gd name="T56" fmla="*/ 21 w 41"/>
                  <a:gd name="T57" fmla="*/ 6 h 46"/>
                  <a:gd name="T58" fmla="*/ 26 w 41"/>
                  <a:gd name="T59" fmla="*/ 7 h 46"/>
                  <a:gd name="T60" fmla="*/ 30 w 41"/>
                  <a:gd name="T61" fmla="*/ 11 h 46"/>
                  <a:gd name="T62" fmla="*/ 34 w 41"/>
                  <a:gd name="T63" fmla="*/ 19 h 46"/>
                  <a:gd name="T64" fmla="*/ 8 w 41"/>
                  <a:gd name="T65" fmla="*/ 19 h 46"/>
                  <a:gd name="T66" fmla="*/ 12 w 41"/>
                  <a:gd name="T67"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6">
                    <a:moveTo>
                      <a:pt x="29" y="39"/>
                    </a:moveTo>
                    <a:lnTo>
                      <a:pt x="29" y="39"/>
                    </a:lnTo>
                    <a:lnTo>
                      <a:pt x="25" y="40"/>
                    </a:lnTo>
                    <a:lnTo>
                      <a:pt x="21" y="40"/>
                    </a:lnTo>
                    <a:lnTo>
                      <a:pt x="21" y="40"/>
                    </a:lnTo>
                    <a:lnTo>
                      <a:pt x="16" y="39"/>
                    </a:lnTo>
                    <a:lnTo>
                      <a:pt x="12" y="36"/>
                    </a:lnTo>
                    <a:lnTo>
                      <a:pt x="12" y="36"/>
                    </a:lnTo>
                    <a:lnTo>
                      <a:pt x="8" y="31"/>
                    </a:lnTo>
                    <a:lnTo>
                      <a:pt x="8" y="25"/>
                    </a:lnTo>
                    <a:lnTo>
                      <a:pt x="41" y="25"/>
                    </a:lnTo>
                    <a:lnTo>
                      <a:pt x="41" y="25"/>
                    </a:lnTo>
                    <a:lnTo>
                      <a:pt x="41" y="24"/>
                    </a:lnTo>
                    <a:lnTo>
                      <a:pt x="41" y="24"/>
                    </a:lnTo>
                    <a:lnTo>
                      <a:pt x="41" y="19"/>
                    </a:lnTo>
                    <a:lnTo>
                      <a:pt x="40" y="14"/>
                    </a:lnTo>
                    <a:lnTo>
                      <a:pt x="37" y="10"/>
                    </a:lnTo>
                    <a:lnTo>
                      <a:pt x="35" y="6"/>
                    </a:lnTo>
                    <a:lnTo>
                      <a:pt x="35" y="6"/>
                    </a:lnTo>
                    <a:lnTo>
                      <a:pt x="32" y="3"/>
                    </a:lnTo>
                    <a:lnTo>
                      <a:pt x="29" y="2"/>
                    </a:lnTo>
                    <a:lnTo>
                      <a:pt x="25" y="1"/>
                    </a:lnTo>
                    <a:lnTo>
                      <a:pt x="21" y="0"/>
                    </a:lnTo>
                    <a:lnTo>
                      <a:pt x="21" y="0"/>
                    </a:lnTo>
                    <a:lnTo>
                      <a:pt x="16" y="1"/>
                    </a:lnTo>
                    <a:lnTo>
                      <a:pt x="12" y="2"/>
                    </a:lnTo>
                    <a:lnTo>
                      <a:pt x="8" y="3"/>
                    </a:lnTo>
                    <a:lnTo>
                      <a:pt x="6" y="6"/>
                    </a:lnTo>
                    <a:lnTo>
                      <a:pt x="6" y="6"/>
                    </a:lnTo>
                    <a:lnTo>
                      <a:pt x="3" y="10"/>
                    </a:lnTo>
                    <a:lnTo>
                      <a:pt x="1" y="14"/>
                    </a:lnTo>
                    <a:lnTo>
                      <a:pt x="1" y="19"/>
                    </a:lnTo>
                    <a:lnTo>
                      <a:pt x="0" y="24"/>
                    </a:lnTo>
                    <a:lnTo>
                      <a:pt x="0" y="24"/>
                    </a:lnTo>
                    <a:lnTo>
                      <a:pt x="1" y="29"/>
                    </a:lnTo>
                    <a:lnTo>
                      <a:pt x="1" y="34"/>
                    </a:lnTo>
                    <a:lnTo>
                      <a:pt x="3" y="37"/>
                    </a:lnTo>
                    <a:lnTo>
                      <a:pt x="6" y="40"/>
                    </a:lnTo>
                    <a:lnTo>
                      <a:pt x="6" y="40"/>
                    </a:lnTo>
                    <a:lnTo>
                      <a:pt x="8" y="43"/>
                    </a:lnTo>
                    <a:lnTo>
                      <a:pt x="12" y="45"/>
                    </a:lnTo>
                    <a:lnTo>
                      <a:pt x="16" y="46"/>
                    </a:lnTo>
                    <a:lnTo>
                      <a:pt x="21" y="46"/>
                    </a:lnTo>
                    <a:lnTo>
                      <a:pt x="21" y="46"/>
                    </a:lnTo>
                    <a:lnTo>
                      <a:pt x="29" y="45"/>
                    </a:lnTo>
                    <a:lnTo>
                      <a:pt x="34" y="43"/>
                    </a:lnTo>
                    <a:lnTo>
                      <a:pt x="34" y="43"/>
                    </a:lnTo>
                    <a:lnTo>
                      <a:pt x="39" y="39"/>
                    </a:lnTo>
                    <a:lnTo>
                      <a:pt x="41" y="32"/>
                    </a:lnTo>
                    <a:lnTo>
                      <a:pt x="32" y="31"/>
                    </a:lnTo>
                    <a:lnTo>
                      <a:pt x="32" y="31"/>
                    </a:lnTo>
                    <a:lnTo>
                      <a:pt x="31" y="35"/>
                    </a:lnTo>
                    <a:lnTo>
                      <a:pt x="29" y="39"/>
                    </a:lnTo>
                    <a:lnTo>
                      <a:pt x="29" y="39"/>
                    </a:lnTo>
                    <a:close/>
                    <a:moveTo>
                      <a:pt x="12" y="10"/>
                    </a:moveTo>
                    <a:lnTo>
                      <a:pt x="12" y="10"/>
                    </a:lnTo>
                    <a:lnTo>
                      <a:pt x="16" y="7"/>
                    </a:lnTo>
                    <a:lnTo>
                      <a:pt x="21" y="6"/>
                    </a:lnTo>
                    <a:lnTo>
                      <a:pt x="21" y="6"/>
                    </a:lnTo>
                    <a:lnTo>
                      <a:pt x="26" y="7"/>
                    </a:lnTo>
                    <a:lnTo>
                      <a:pt x="30" y="11"/>
                    </a:lnTo>
                    <a:lnTo>
                      <a:pt x="30" y="11"/>
                    </a:lnTo>
                    <a:lnTo>
                      <a:pt x="32" y="14"/>
                    </a:lnTo>
                    <a:lnTo>
                      <a:pt x="34" y="19"/>
                    </a:lnTo>
                    <a:lnTo>
                      <a:pt x="8" y="19"/>
                    </a:lnTo>
                    <a:lnTo>
                      <a:pt x="8" y="19"/>
                    </a:lnTo>
                    <a:lnTo>
                      <a:pt x="10" y="14"/>
                    </a:lnTo>
                    <a:lnTo>
                      <a:pt x="12" y="10"/>
                    </a:lnTo>
                    <a:lnTo>
                      <a:pt x="12" y="10"/>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0" name="Freeform 265">
                <a:extLst>
                  <a:ext uri="{FF2B5EF4-FFF2-40B4-BE49-F238E27FC236}">
                    <a16:creationId xmlns:a16="http://schemas.microsoft.com/office/drawing/2014/main" id="{41015966-E828-7FB7-25DA-76DFEBE5A933}"/>
                  </a:ext>
                </a:extLst>
              </p:cNvPr>
              <p:cNvSpPr>
                <a:spLocks noEditPoints="1"/>
              </p:cNvSpPr>
              <p:nvPr/>
            </p:nvSpPr>
            <p:spPr bwMode="auto">
              <a:xfrm>
                <a:off x="238" y="3325"/>
                <a:ext cx="40" cy="61"/>
              </a:xfrm>
              <a:custGeom>
                <a:avLst/>
                <a:gdLst>
                  <a:gd name="T0" fmla="*/ 40 w 40"/>
                  <a:gd name="T1" fmla="*/ 60 h 61"/>
                  <a:gd name="T2" fmla="*/ 40 w 40"/>
                  <a:gd name="T3" fmla="*/ 0 h 61"/>
                  <a:gd name="T4" fmla="*/ 32 w 40"/>
                  <a:gd name="T5" fmla="*/ 0 h 61"/>
                  <a:gd name="T6" fmla="*/ 32 w 40"/>
                  <a:gd name="T7" fmla="*/ 21 h 61"/>
                  <a:gd name="T8" fmla="*/ 32 w 40"/>
                  <a:gd name="T9" fmla="*/ 21 h 61"/>
                  <a:gd name="T10" fmla="*/ 29 w 40"/>
                  <a:gd name="T11" fmla="*/ 18 h 61"/>
                  <a:gd name="T12" fmla="*/ 27 w 40"/>
                  <a:gd name="T13" fmla="*/ 17 h 61"/>
                  <a:gd name="T14" fmla="*/ 27 w 40"/>
                  <a:gd name="T15" fmla="*/ 17 h 61"/>
                  <a:gd name="T16" fmla="*/ 23 w 40"/>
                  <a:gd name="T17" fmla="*/ 16 h 61"/>
                  <a:gd name="T18" fmla="*/ 19 w 40"/>
                  <a:gd name="T19" fmla="*/ 15 h 61"/>
                  <a:gd name="T20" fmla="*/ 19 w 40"/>
                  <a:gd name="T21" fmla="*/ 15 h 61"/>
                  <a:gd name="T22" fmla="*/ 14 w 40"/>
                  <a:gd name="T23" fmla="*/ 16 h 61"/>
                  <a:gd name="T24" fmla="*/ 9 w 40"/>
                  <a:gd name="T25" fmla="*/ 18 h 61"/>
                  <a:gd name="T26" fmla="*/ 9 w 40"/>
                  <a:gd name="T27" fmla="*/ 18 h 61"/>
                  <a:gd name="T28" fmla="*/ 5 w 40"/>
                  <a:gd name="T29" fmla="*/ 21 h 61"/>
                  <a:gd name="T30" fmla="*/ 3 w 40"/>
                  <a:gd name="T31" fmla="*/ 26 h 61"/>
                  <a:gd name="T32" fmla="*/ 3 w 40"/>
                  <a:gd name="T33" fmla="*/ 26 h 61"/>
                  <a:gd name="T34" fmla="*/ 0 w 40"/>
                  <a:gd name="T35" fmla="*/ 32 h 61"/>
                  <a:gd name="T36" fmla="*/ 0 w 40"/>
                  <a:gd name="T37" fmla="*/ 39 h 61"/>
                  <a:gd name="T38" fmla="*/ 0 w 40"/>
                  <a:gd name="T39" fmla="*/ 39 h 61"/>
                  <a:gd name="T40" fmla="*/ 0 w 40"/>
                  <a:gd name="T41" fmla="*/ 45 h 61"/>
                  <a:gd name="T42" fmla="*/ 3 w 40"/>
                  <a:gd name="T43" fmla="*/ 50 h 61"/>
                  <a:gd name="T44" fmla="*/ 3 w 40"/>
                  <a:gd name="T45" fmla="*/ 50 h 61"/>
                  <a:gd name="T46" fmla="*/ 5 w 40"/>
                  <a:gd name="T47" fmla="*/ 55 h 61"/>
                  <a:gd name="T48" fmla="*/ 9 w 40"/>
                  <a:gd name="T49" fmla="*/ 59 h 61"/>
                  <a:gd name="T50" fmla="*/ 9 w 40"/>
                  <a:gd name="T51" fmla="*/ 59 h 61"/>
                  <a:gd name="T52" fmla="*/ 14 w 40"/>
                  <a:gd name="T53" fmla="*/ 61 h 61"/>
                  <a:gd name="T54" fmla="*/ 19 w 40"/>
                  <a:gd name="T55" fmla="*/ 61 h 61"/>
                  <a:gd name="T56" fmla="*/ 19 w 40"/>
                  <a:gd name="T57" fmla="*/ 61 h 61"/>
                  <a:gd name="T58" fmla="*/ 23 w 40"/>
                  <a:gd name="T59" fmla="*/ 61 h 61"/>
                  <a:gd name="T60" fmla="*/ 27 w 40"/>
                  <a:gd name="T61" fmla="*/ 60 h 61"/>
                  <a:gd name="T62" fmla="*/ 29 w 40"/>
                  <a:gd name="T63" fmla="*/ 58 h 61"/>
                  <a:gd name="T64" fmla="*/ 32 w 40"/>
                  <a:gd name="T65" fmla="*/ 55 h 61"/>
                  <a:gd name="T66" fmla="*/ 32 w 40"/>
                  <a:gd name="T67" fmla="*/ 60 h 61"/>
                  <a:gd name="T68" fmla="*/ 40 w 40"/>
                  <a:gd name="T69" fmla="*/ 60 h 61"/>
                  <a:gd name="T70" fmla="*/ 40 w 40"/>
                  <a:gd name="T71" fmla="*/ 60 h 61"/>
                  <a:gd name="T72" fmla="*/ 12 w 40"/>
                  <a:gd name="T73" fmla="*/ 26 h 61"/>
                  <a:gd name="T74" fmla="*/ 12 w 40"/>
                  <a:gd name="T75" fmla="*/ 26 h 61"/>
                  <a:gd name="T76" fmla="*/ 16 w 40"/>
                  <a:gd name="T77" fmla="*/ 22 h 61"/>
                  <a:gd name="T78" fmla="*/ 19 w 40"/>
                  <a:gd name="T79" fmla="*/ 21 h 61"/>
                  <a:gd name="T80" fmla="*/ 19 w 40"/>
                  <a:gd name="T81" fmla="*/ 21 h 61"/>
                  <a:gd name="T82" fmla="*/ 24 w 40"/>
                  <a:gd name="T83" fmla="*/ 22 h 61"/>
                  <a:gd name="T84" fmla="*/ 28 w 40"/>
                  <a:gd name="T85" fmla="*/ 26 h 61"/>
                  <a:gd name="T86" fmla="*/ 28 w 40"/>
                  <a:gd name="T87" fmla="*/ 26 h 61"/>
                  <a:gd name="T88" fmla="*/ 31 w 40"/>
                  <a:gd name="T89" fmla="*/ 31 h 61"/>
                  <a:gd name="T90" fmla="*/ 32 w 40"/>
                  <a:gd name="T91" fmla="*/ 39 h 61"/>
                  <a:gd name="T92" fmla="*/ 32 w 40"/>
                  <a:gd name="T93" fmla="*/ 39 h 61"/>
                  <a:gd name="T94" fmla="*/ 31 w 40"/>
                  <a:gd name="T95" fmla="*/ 46 h 61"/>
                  <a:gd name="T96" fmla="*/ 28 w 40"/>
                  <a:gd name="T97" fmla="*/ 51 h 61"/>
                  <a:gd name="T98" fmla="*/ 28 w 40"/>
                  <a:gd name="T99" fmla="*/ 51 h 61"/>
                  <a:gd name="T100" fmla="*/ 24 w 40"/>
                  <a:gd name="T101" fmla="*/ 54 h 61"/>
                  <a:gd name="T102" fmla="*/ 21 w 40"/>
                  <a:gd name="T103" fmla="*/ 55 h 61"/>
                  <a:gd name="T104" fmla="*/ 21 w 40"/>
                  <a:gd name="T105" fmla="*/ 55 h 61"/>
                  <a:gd name="T106" fmla="*/ 16 w 40"/>
                  <a:gd name="T107" fmla="*/ 54 h 61"/>
                  <a:gd name="T108" fmla="*/ 12 w 40"/>
                  <a:gd name="T109" fmla="*/ 51 h 61"/>
                  <a:gd name="T110" fmla="*/ 12 w 40"/>
                  <a:gd name="T111" fmla="*/ 51 h 61"/>
                  <a:gd name="T112" fmla="*/ 9 w 40"/>
                  <a:gd name="T113" fmla="*/ 46 h 61"/>
                  <a:gd name="T114" fmla="*/ 8 w 40"/>
                  <a:gd name="T115" fmla="*/ 39 h 61"/>
                  <a:gd name="T116" fmla="*/ 8 w 40"/>
                  <a:gd name="T117" fmla="*/ 39 h 61"/>
                  <a:gd name="T118" fmla="*/ 9 w 40"/>
                  <a:gd name="T119" fmla="*/ 31 h 61"/>
                  <a:gd name="T120" fmla="*/ 12 w 40"/>
                  <a:gd name="T121" fmla="*/ 26 h 61"/>
                  <a:gd name="T122" fmla="*/ 12 w 40"/>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61">
                    <a:moveTo>
                      <a:pt x="40" y="60"/>
                    </a:moveTo>
                    <a:lnTo>
                      <a:pt x="40" y="0"/>
                    </a:lnTo>
                    <a:lnTo>
                      <a:pt x="32" y="0"/>
                    </a:lnTo>
                    <a:lnTo>
                      <a:pt x="32" y="21"/>
                    </a:lnTo>
                    <a:lnTo>
                      <a:pt x="32" y="21"/>
                    </a:lnTo>
                    <a:lnTo>
                      <a:pt x="29" y="18"/>
                    </a:lnTo>
                    <a:lnTo>
                      <a:pt x="27" y="17"/>
                    </a:lnTo>
                    <a:lnTo>
                      <a:pt x="27" y="17"/>
                    </a:lnTo>
                    <a:lnTo>
                      <a:pt x="23" y="16"/>
                    </a:lnTo>
                    <a:lnTo>
                      <a:pt x="19" y="15"/>
                    </a:lnTo>
                    <a:lnTo>
                      <a:pt x="19" y="15"/>
                    </a:lnTo>
                    <a:lnTo>
                      <a:pt x="14" y="16"/>
                    </a:lnTo>
                    <a:lnTo>
                      <a:pt x="9" y="18"/>
                    </a:lnTo>
                    <a:lnTo>
                      <a:pt x="9" y="18"/>
                    </a:lnTo>
                    <a:lnTo>
                      <a:pt x="5" y="21"/>
                    </a:lnTo>
                    <a:lnTo>
                      <a:pt x="3" y="26"/>
                    </a:lnTo>
                    <a:lnTo>
                      <a:pt x="3" y="26"/>
                    </a:lnTo>
                    <a:lnTo>
                      <a:pt x="0" y="32"/>
                    </a:lnTo>
                    <a:lnTo>
                      <a:pt x="0" y="39"/>
                    </a:lnTo>
                    <a:lnTo>
                      <a:pt x="0" y="39"/>
                    </a:lnTo>
                    <a:lnTo>
                      <a:pt x="0" y="45"/>
                    </a:lnTo>
                    <a:lnTo>
                      <a:pt x="3" y="50"/>
                    </a:lnTo>
                    <a:lnTo>
                      <a:pt x="3" y="50"/>
                    </a:lnTo>
                    <a:lnTo>
                      <a:pt x="5" y="55"/>
                    </a:lnTo>
                    <a:lnTo>
                      <a:pt x="9" y="59"/>
                    </a:lnTo>
                    <a:lnTo>
                      <a:pt x="9" y="59"/>
                    </a:lnTo>
                    <a:lnTo>
                      <a:pt x="14" y="61"/>
                    </a:lnTo>
                    <a:lnTo>
                      <a:pt x="19" y="61"/>
                    </a:lnTo>
                    <a:lnTo>
                      <a:pt x="19" y="61"/>
                    </a:lnTo>
                    <a:lnTo>
                      <a:pt x="23" y="61"/>
                    </a:lnTo>
                    <a:lnTo>
                      <a:pt x="27" y="60"/>
                    </a:lnTo>
                    <a:lnTo>
                      <a:pt x="29" y="58"/>
                    </a:lnTo>
                    <a:lnTo>
                      <a:pt x="32" y="55"/>
                    </a:lnTo>
                    <a:lnTo>
                      <a:pt x="32" y="60"/>
                    </a:lnTo>
                    <a:lnTo>
                      <a:pt x="40" y="60"/>
                    </a:lnTo>
                    <a:lnTo>
                      <a:pt x="40" y="60"/>
                    </a:lnTo>
                    <a:close/>
                    <a:moveTo>
                      <a:pt x="12" y="26"/>
                    </a:moveTo>
                    <a:lnTo>
                      <a:pt x="12" y="26"/>
                    </a:lnTo>
                    <a:lnTo>
                      <a:pt x="16" y="22"/>
                    </a:lnTo>
                    <a:lnTo>
                      <a:pt x="19" y="21"/>
                    </a:lnTo>
                    <a:lnTo>
                      <a:pt x="19" y="21"/>
                    </a:lnTo>
                    <a:lnTo>
                      <a:pt x="24" y="22"/>
                    </a:lnTo>
                    <a:lnTo>
                      <a:pt x="28" y="26"/>
                    </a:lnTo>
                    <a:lnTo>
                      <a:pt x="28" y="26"/>
                    </a:lnTo>
                    <a:lnTo>
                      <a:pt x="31" y="31"/>
                    </a:lnTo>
                    <a:lnTo>
                      <a:pt x="32" y="39"/>
                    </a:lnTo>
                    <a:lnTo>
                      <a:pt x="32" y="39"/>
                    </a:lnTo>
                    <a:lnTo>
                      <a:pt x="31" y="46"/>
                    </a:lnTo>
                    <a:lnTo>
                      <a:pt x="28" y="51"/>
                    </a:lnTo>
                    <a:lnTo>
                      <a:pt x="28" y="51"/>
                    </a:lnTo>
                    <a:lnTo>
                      <a:pt x="24" y="54"/>
                    </a:lnTo>
                    <a:lnTo>
                      <a:pt x="21" y="55"/>
                    </a:lnTo>
                    <a:lnTo>
                      <a:pt x="21" y="55"/>
                    </a:lnTo>
                    <a:lnTo>
                      <a:pt x="16" y="54"/>
                    </a:lnTo>
                    <a:lnTo>
                      <a:pt x="12" y="51"/>
                    </a:lnTo>
                    <a:lnTo>
                      <a:pt x="12" y="51"/>
                    </a:lnTo>
                    <a:lnTo>
                      <a:pt x="9" y="46"/>
                    </a:lnTo>
                    <a:lnTo>
                      <a:pt x="8" y="39"/>
                    </a:lnTo>
                    <a:lnTo>
                      <a:pt x="8" y="39"/>
                    </a:lnTo>
                    <a:lnTo>
                      <a:pt x="9" y="31"/>
                    </a:lnTo>
                    <a:lnTo>
                      <a:pt x="12" y="26"/>
                    </a:lnTo>
                    <a:lnTo>
                      <a:pt x="12" y="26"/>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1" name="Freeform 266">
                <a:extLst>
                  <a:ext uri="{FF2B5EF4-FFF2-40B4-BE49-F238E27FC236}">
                    <a16:creationId xmlns:a16="http://schemas.microsoft.com/office/drawing/2014/main" id="{552D5E86-E638-685A-2AF2-59323B5DEF0F}"/>
                  </a:ext>
                </a:extLst>
              </p:cNvPr>
              <p:cNvSpPr>
                <a:spLocks/>
              </p:cNvSpPr>
              <p:nvPr/>
            </p:nvSpPr>
            <p:spPr bwMode="auto">
              <a:xfrm>
                <a:off x="289" y="3341"/>
                <a:ext cx="35" cy="45"/>
              </a:xfrm>
              <a:custGeom>
                <a:avLst/>
                <a:gdLst>
                  <a:gd name="T0" fmla="*/ 35 w 35"/>
                  <a:gd name="T1" fmla="*/ 44 h 45"/>
                  <a:gd name="T2" fmla="*/ 35 w 35"/>
                  <a:gd name="T3" fmla="*/ 0 h 45"/>
                  <a:gd name="T4" fmla="*/ 28 w 35"/>
                  <a:gd name="T5" fmla="*/ 0 h 45"/>
                  <a:gd name="T6" fmla="*/ 28 w 35"/>
                  <a:gd name="T7" fmla="*/ 24 h 45"/>
                  <a:gd name="T8" fmla="*/ 28 w 35"/>
                  <a:gd name="T9" fmla="*/ 24 h 45"/>
                  <a:gd name="T10" fmla="*/ 28 w 35"/>
                  <a:gd name="T11" fmla="*/ 29 h 45"/>
                  <a:gd name="T12" fmla="*/ 26 w 35"/>
                  <a:gd name="T13" fmla="*/ 33 h 45"/>
                  <a:gd name="T14" fmla="*/ 26 w 35"/>
                  <a:gd name="T15" fmla="*/ 33 h 45"/>
                  <a:gd name="T16" fmla="*/ 25 w 35"/>
                  <a:gd name="T17" fmla="*/ 35 h 45"/>
                  <a:gd name="T18" fmla="*/ 23 w 35"/>
                  <a:gd name="T19" fmla="*/ 38 h 45"/>
                  <a:gd name="T20" fmla="*/ 23 w 35"/>
                  <a:gd name="T21" fmla="*/ 38 h 45"/>
                  <a:gd name="T22" fmla="*/ 20 w 35"/>
                  <a:gd name="T23" fmla="*/ 39 h 45"/>
                  <a:gd name="T24" fmla="*/ 16 w 35"/>
                  <a:gd name="T25" fmla="*/ 39 h 45"/>
                  <a:gd name="T26" fmla="*/ 16 w 35"/>
                  <a:gd name="T27" fmla="*/ 39 h 45"/>
                  <a:gd name="T28" fmla="*/ 14 w 35"/>
                  <a:gd name="T29" fmla="*/ 39 h 45"/>
                  <a:gd name="T30" fmla="*/ 11 w 35"/>
                  <a:gd name="T31" fmla="*/ 38 h 45"/>
                  <a:gd name="T32" fmla="*/ 11 w 35"/>
                  <a:gd name="T33" fmla="*/ 38 h 45"/>
                  <a:gd name="T34" fmla="*/ 9 w 35"/>
                  <a:gd name="T35" fmla="*/ 35 h 45"/>
                  <a:gd name="T36" fmla="*/ 7 w 35"/>
                  <a:gd name="T37" fmla="*/ 33 h 45"/>
                  <a:gd name="T38" fmla="*/ 7 w 35"/>
                  <a:gd name="T39" fmla="*/ 33 h 45"/>
                  <a:gd name="T40" fmla="*/ 7 w 35"/>
                  <a:gd name="T41" fmla="*/ 25 h 45"/>
                  <a:gd name="T42" fmla="*/ 7 w 35"/>
                  <a:gd name="T43" fmla="*/ 0 h 45"/>
                  <a:gd name="T44" fmla="*/ 0 w 35"/>
                  <a:gd name="T45" fmla="*/ 0 h 45"/>
                  <a:gd name="T46" fmla="*/ 0 w 35"/>
                  <a:gd name="T47" fmla="*/ 28 h 45"/>
                  <a:gd name="T48" fmla="*/ 0 w 35"/>
                  <a:gd name="T49" fmla="*/ 28 h 45"/>
                  <a:gd name="T50" fmla="*/ 0 w 35"/>
                  <a:gd name="T51" fmla="*/ 35 h 45"/>
                  <a:gd name="T52" fmla="*/ 0 w 35"/>
                  <a:gd name="T53" fmla="*/ 35 h 45"/>
                  <a:gd name="T54" fmla="*/ 2 w 35"/>
                  <a:gd name="T55" fmla="*/ 40 h 45"/>
                  <a:gd name="T56" fmla="*/ 2 w 35"/>
                  <a:gd name="T57" fmla="*/ 40 h 45"/>
                  <a:gd name="T58" fmla="*/ 5 w 35"/>
                  <a:gd name="T59" fmla="*/ 43 h 45"/>
                  <a:gd name="T60" fmla="*/ 7 w 35"/>
                  <a:gd name="T61" fmla="*/ 44 h 45"/>
                  <a:gd name="T62" fmla="*/ 7 w 35"/>
                  <a:gd name="T63" fmla="*/ 44 h 45"/>
                  <a:gd name="T64" fmla="*/ 11 w 35"/>
                  <a:gd name="T65" fmla="*/ 45 h 45"/>
                  <a:gd name="T66" fmla="*/ 15 w 35"/>
                  <a:gd name="T67" fmla="*/ 45 h 45"/>
                  <a:gd name="T68" fmla="*/ 15 w 35"/>
                  <a:gd name="T69" fmla="*/ 45 h 45"/>
                  <a:gd name="T70" fmla="*/ 19 w 35"/>
                  <a:gd name="T71" fmla="*/ 45 h 45"/>
                  <a:gd name="T72" fmla="*/ 23 w 35"/>
                  <a:gd name="T73" fmla="*/ 44 h 45"/>
                  <a:gd name="T74" fmla="*/ 26 w 35"/>
                  <a:gd name="T75" fmla="*/ 42 h 45"/>
                  <a:gd name="T76" fmla="*/ 29 w 35"/>
                  <a:gd name="T77" fmla="*/ 38 h 45"/>
                  <a:gd name="T78" fmla="*/ 29 w 35"/>
                  <a:gd name="T79" fmla="*/ 44 h 45"/>
                  <a:gd name="T80" fmla="*/ 35 w 35"/>
                  <a:gd name="T81" fmla="*/ 44 h 45"/>
                  <a:gd name="T82" fmla="*/ 35 w 35"/>
                  <a:gd name="T8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45">
                    <a:moveTo>
                      <a:pt x="35" y="44"/>
                    </a:moveTo>
                    <a:lnTo>
                      <a:pt x="35" y="0"/>
                    </a:lnTo>
                    <a:lnTo>
                      <a:pt x="28" y="0"/>
                    </a:lnTo>
                    <a:lnTo>
                      <a:pt x="28" y="24"/>
                    </a:lnTo>
                    <a:lnTo>
                      <a:pt x="28" y="24"/>
                    </a:lnTo>
                    <a:lnTo>
                      <a:pt x="28" y="29"/>
                    </a:lnTo>
                    <a:lnTo>
                      <a:pt x="26" y="33"/>
                    </a:lnTo>
                    <a:lnTo>
                      <a:pt x="26" y="33"/>
                    </a:lnTo>
                    <a:lnTo>
                      <a:pt x="25" y="35"/>
                    </a:lnTo>
                    <a:lnTo>
                      <a:pt x="23" y="38"/>
                    </a:lnTo>
                    <a:lnTo>
                      <a:pt x="23" y="38"/>
                    </a:lnTo>
                    <a:lnTo>
                      <a:pt x="20" y="39"/>
                    </a:lnTo>
                    <a:lnTo>
                      <a:pt x="16" y="39"/>
                    </a:lnTo>
                    <a:lnTo>
                      <a:pt x="16" y="39"/>
                    </a:lnTo>
                    <a:lnTo>
                      <a:pt x="14" y="39"/>
                    </a:lnTo>
                    <a:lnTo>
                      <a:pt x="11" y="38"/>
                    </a:lnTo>
                    <a:lnTo>
                      <a:pt x="11" y="38"/>
                    </a:lnTo>
                    <a:lnTo>
                      <a:pt x="9" y="35"/>
                    </a:lnTo>
                    <a:lnTo>
                      <a:pt x="7" y="33"/>
                    </a:lnTo>
                    <a:lnTo>
                      <a:pt x="7" y="33"/>
                    </a:lnTo>
                    <a:lnTo>
                      <a:pt x="7" y="25"/>
                    </a:lnTo>
                    <a:lnTo>
                      <a:pt x="7" y="0"/>
                    </a:lnTo>
                    <a:lnTo>
                      <a:pt x="0" y="0"/>
                    </a:lnTo>
                    <a:lnTo>
                      <a:pt x="0" y="28"/>
                    </a:lnTo>
                    <a:lnTo>
                      <a:pt x="0" y="28"/>
                    </a:lnTo>
                    <a:lnTo>
                      <a:pt x="0" y="35"/>
                    </a:lnTo>
                    <a:lnTo>
                      <a:pt x="0" y="35"/>
                    </a:lnTo>
                    <a:lnTo>
                      <a:pt x="2" y="40"/>
                    </a:lnTo>
                    <a:lnTo>
                      <a:pt x="2" y="40"/>
                    </a:lnTo>
                    <a:lnTo>
                      <a:pt x="5" y="43"/>
                    </a:lnTo>
                    <a:lnTo>
                      <a:pt x="7" y="44"/>
                    </a:lnTo>
                    <a:lnTo>
                      <a:pt x="7" y="44"/>
                    </a:lnTo>
                    <a:lnTo>
                      <a:pt x="11" y="45"/>
                    </a:lnTo>
                    <a:lnTo>
                      <a:pt x="15" y="45"/>
                    </a:lnTo>
                    <a:lnTo>
                      <a:pt x="15" y="45"/>
                    </a:lnTo>
                    <a:lnTo>
                      <a:pt x="19" y="45"/>
                    </a:lnTo>
                    <a:lnTo>
                      <a:pt x="23" y="44"/>
                    </a:lnTo>
                    <a:lnTo>
                      <a:pt x="26" y="42"/>
                    </a:lnTo>
                    <a:lnTo>
                      <a:pt x="29" y="38"/>
                    </a:lnTo>
                    <a:lnTo>
                      <a:pt x="29" y="44"/>
                    </a:lnTo>
                    <a:lnTo>
                      <a:pt x="35" y="44"/>
                    </a:lnTo>
                    <a:lnTo>
                      <a:pt x="35" y="44"/>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2" name="Freeform 267">
                <a:extLst>
                  <a:ext uri="{FF2B5EF4-FFF2-40B4-BE49-F238E27FC236}">
                    <a16:creationId xmlns:a16="http://schemas.microsoft.com/office/drawing/2014/main" id="{96B768F4-636A-57D8-F7F4-022BC7296B33}"/>
                  </a:ext>
                </a:extLst>
              </p:cNvPr>
              <p:cNvSpPr>
                <a:spLocks/>
              </p:cNvSpPr>
              <p:nvPr/>
            </p:nvSpPr>
            <p:spPr bwMode="auto">
              <a:xfrm>
                <a:off x="334" y="3340"/>
                <a:ext cx="39" cy="46"/>
              </a:xfrm>
              <a:custGeom>
                <a:avLst/>
                <a:gdLst>
                  <a:gd name="T0" fmla="*/ 28 w 39"/>
                  <a:gd name="T1" fmla="*/ 37 h 46"/>
                  <a:gd name="T2" fmla="*/ 28 w 39"/>
                  <a:gd name="T3" fmla="*/ 37 h 46"/>
                  <a:gd name="T4" fmla="*/ 24 w 39"/>
                  <a:gd name="T5" fmla="*/ 40 h 46"/>
                  <a:gd name="T6" fmla="*/ 20 w 39"/>
                  <a:gd name="T7" fmla="*/ 40 h 46"/>
                  <a:gd name="T8" fmla="*/ 20 w 39"/>
                  <a:gd name="T9" fmla="*/ 40 h 46"/>
                  <a:gd name="T10" fmla="*/ 15 w 39"/>
                  <a:gd name="T11" fmla="*/ 39 h 46"/>
                  <a:gd name="T12" fmla="*/ 12 w 39"/>
                  <a:gd name="T13" fmla="*/ 36 h 46"/>
                  <a:gd name="T14" fmla="*/ 12 w 39"/>
                  <a:gd name="T15" fmla="*/ 36 h 46"/>
                  <a:gd name="T16" fmla="*/ 9 w 39"/>
                  <a:gd name="T17" fmla="*/ 31 h 46"/>
                  <a:gd name="T18" fmla="*/ 8 w 39"/>
                  <a:gd name="T19" fmla="*/ 24 h 46"/>
                  <a:gd name="T20" fmla="*/ 8 w 39"/>
                  <a:gd name="T21" fmla="*/ 24 h 46"/>
                  <a:gd name="T22" fmla="*/ 9 w 39"/>
                  <a:gd name="T23" fmla="*/ 16 h 46"/>
                  <a:gd name="T24" fmla="*/ 12 w 39"/>
                  <a:gd name="T25" fmla="*/ 10 h 46"/>
                  <a:gd name="T26" fmla="*/ 12 w 39"/>
                  <a:gd name="T27" fmla="*/ 10 h 46"/>
                  <a:gd name="T28" fmla="*/ 15 w 39"/>
                  <a:gd name="T29" fmla="*/ 7 h 46"/>
                  <a:gd name="T30" fmla="*/ 20 w 39"/>
                  <a:gd name="T31" fmla="*/ 6 h 46"/>
                  <a:gd name="T32" fmla="*/ 20 w 39"/>
                  <a:gd name="T33" fmla="*/ 6 h 46"/>
                  <a:gd name="T34" fmla="*/ 24 w 39"/>
                  <a:gd name="T35" fmla="*/ 7 h 46"/>
                  <a:gd name="T36" fmla="*/ 27 w 39"/>
                  <a:gd name="T37" fmla="*/ 8 h 46"/>
                  <a:gd name="T38" fmla="*/ 27 w 39"/>
                  <a:gd name="T39" fmla="*/ 8 h 46"/>
                  <a:gd name="T40" fmla="*/ 29 w 39"/>
                  <a:gd name="T41" fmla="*/ 11 h 46"/>
                  <a:gd name="T42" fmla="*/ 31 w 39"/>
                  <a:gd name="T43" fmla="*/ 15 h 46"/>
                  <a:gd name="T44" fmla="*/ 38 w 39"/>
                  <a:gd name="T45" fmla="*/ 14 h 46"/>
                  <a:gd name="T46" fmla="*/ 38 w 39"/>
                  <a:gd name="T47" fmla="*/ 14 h 46"/>
                  <a:gd name="T48" fmla="*/ 36 w 39"/>
                  <a:gd name="T49" fmla="*/ 8 h 46"/>
                  <a:gd name="T50" fmla="*/ 32 w 39"/>
                  <a:gd name="T51" fmla="*/ 3 h 46"/>
                  <a:gd name="T52" fmla="*/ 32 w 39"/>
                  <a:gd name="T53" fmla="*/ 3 h 46"/>
                  <a:gd name="T54" fmla="*/ 27 w 39"/>
                  <a:gd name="T55" fmla="*/ 1 h 46"/>
                  <a:gd name="T56" fmla="*/ 20 w 39"/>
                  <a:gd name="T57" fmla="*/ 0 h 46"/>
                  <a:gd name="T58" fmla="*/ 20 w 39"/>
                  <a:gd name="T59" fmla="*/ 0 h 46"/>
                  <a:gd name="T60" fmla="*/ 15 w 39"/>
                  <a:gd name="T61" fmla="*/ 1 h 46"/>
                  <a:gd name="T62" fmla="*/ 10 w 39"/>
                  <a:gd name="T63" fmla="*/ 2 h 46"/>
                  <a:gd name="T64" fmla="*/ 10 w 39"/>
                  <a:gd name="T65" fmla="*/ 2 h 46"/>
                  <a:gd name="T66" fmla="*/ 5 w 39"/>
                  <a:gd name="T67" fmla="*/ 6 h 46"/>
                  <a:gd name="T68" fmla="*/ 3 w 39"/>
                  <a:gd name="T69" fmla="*/ 11 h 46"/>
                  <a:gd name="T70" fmla="*/ 3 w 39"/>
                  <a:gd name="T71" fmla="*/ 11 h 46"/>
                  <a:gd name="T72" fmla="*/ 0 w 39"/>
                  <a:gd name="T73" fmla="*/ 17 h 46"/>
                  <a:gd name="T74" fmla="*/ 0 w 39"/>
                  <a:gd name="T75" fmla="*/ 24 h 46"/>
                  <a:gd name="T76" fmla="*/ 0 w 39"/>
                  <a:gd name="T77" fmla="*/ 24 h 46"/>
                  <a:gd name="T78" fmla="*/ 0 w 39"/>
                  <a:gd name="T79" fmla="*/ 29 h 46"/>
                  <a:gd name="T80" fmla="*/ 2 w 39"/>
                  <a:gd name="T81" fmla="*/ 34 h 46"/>
                  <a:gd name="T82" fmla="*/ 3 w 39"/>
                  <a:gd name="T83" fmla="*/ 37 h 46"/>
                  <a:gd name="T84" fmla="*/ 5 w 39"/>
                  <a:gd name="T85" fmla="*/ 40 h 46"/>
                  <a:gd name="T86" fmla="*/ 5 w 39"/>
                  <a:gd name="T87" fmla="*/ 40 h 46"/>
                  <a:gd name="T88" fmla="*/ 9 w 39"/>
                  <a:gd name="T89" fmla="*/ 44 h 46"/>
                  <a:gd name="T90" fmla="*/ 12 w 39"/>
                  <a:gd name="T91" fmla="*/ 45 h 46"/>
                  <a:gd name="T92" fmla="*/ 17 w 39"/>
                  <a:gd name="T93" fmla="*/ 46 h 46"/>
                  <a:gd name="T94" fmla="*/ 20 w 39"/>
                  <a:gd name="T95" fmla="*/ 46 h 46"/>
                  <a:gd name="T96" fmla="*/ 20 w 39"/>
                  <a:gd name="T97" fmla="*/ 46 h 46"/>
                  <a:gd name="T98" fmla="*/ 27 w 39"/>
                  <a:gd name="T99" fmla="*/ 45 h 46"/>
                  <a:gd name="T100" fmla="*/ 33 w 39"/>
                  <a:gd name="T101" fmla="*/ 43 h 46"/>
                  <a:gd name="T102" fmla="*/ 33 w 39"/>
                  <a:gd name="T103" fmla="*/ 43 h 46"/>
                  <a:gd name="T104" fmla="*/ 37 w 39"/>
                  <a:gd name="T105" fmla="*/ 37 h 46"/>
                  <a:gd name="T106" fmla="*/ 39 w 39"/>
                  <a:gd name="T107" fmla="*/ 30 h 46"/>
                  <a:gd name="T108" fmla="*/ 32 w 39"/>
                  <a:gd name="T109" fmla="*/ 29 h 46"/>
                  <a:gd name="T110" fmla="*/ 32 w 39"/>
                  <a:gd name="T111" fmla="*/ 29 h 46"/>
                  <a:gd name="T112" fmla="*/ 31 w 39"/>
                  <a:gd name="T113" fmla="*/ 34 h 46"/>
                  <a:gd name="T114" fmla="*/ 28 w 39"/>
                  <a:gd name="T115" fmla="*/ 37 h 46"/>
                  <a:gd name="T116" fmla="*/ 28 w 39"/>
                  <a:gd name="T117"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46">
                    <a:moveTo>
                      <a:pt x="28" y="37"/>
                    </a:moveTo>
                    <a:lnTo>
                      <a:pt x="28" y="37"/>
                    </a:lnTo>
                    <a:lnTo>
                      <a:pt x="24" y="40"/>
                    </a:lnTo>
                    <a:lnTo>
                      <a:pt x="20" y="40"/>
                    </a:lnTo>
                    <a:lnTo>
                      <a:pt x="20" y="40"/>
                    </a:lnTo>
                    <a:lnTo>
                      <a:pt x="15" y="39"/>
                    </a:lnTo>
                    <a:lnTo>
                      <a:pt x="12" y="36"/>
                    </a:lnTo>
                    <a:lnTo>
                      <a:pt x="12" y="36"/>
                    </a:lnTo>
                    <a:lnTo>
                      <a:pt x="9" y="31"/>
                    </a:lnTo>
                    <a:lnTo>
                      <a:pt x="8" y="24"/>
                    </a:lnTo>
                    <a:lnTo>
                      <a:pt x="8" y="24"/>
                    </a:lnTo>
                    <a:lnTo>
                      <a:pt x="9" y="16"/>
                    </a:lnTo>
                    <a:lnTo>
                      <a:pt x="12" y="10"/>
                    </a:lnTo>
                    <a:lnTo>
                      <a:pt x="12" y="10"/>
                    </a:lnTo>
                    <a:lnTo>
                      <a:pt x="15" y="7"/>
                    </a:lnTo>
                    <a:lnTo>
                      <a:pt x="20" y="6"/>
                    </a:lnTo>
                    <a:lnTo>
                      <a:pt x="20" y="6"/>
                    </a:lnTo>
                    <a:lnTo>
                      <a:pt x="24" y="7"/>
                    </a:lnTo>
                    <a:lnTo>
                      <a:pt x="27" y="8"/>
                    </a:lnTo>
                    <a:lnTo>
                      <a:pt x="27" y="8"/>
                    </a:lnTo>
                    <a:lnTo>
                      <a:pt x="29" y="11"/>
                    </a:lnTo>
                    <a:lnTo>
                      <a:pt x="31" y="15"/>
                    </a:lnTo>
                    <a:lnTo>
                      <a:pt x="38" y="14"/>
                    </a:lnTo>
                    <a:lnTo>
                      <a:pt x="38" y="14"/>
                    </a:lnTo>
                    <a:lnTo>
                      <a:pt x="36" y="8"/>
                    </a:lnTo>
                    <a:lnTo>
                      <a:pt x="32" y="3"/>
                    </a:lnTo>
                    <a:lnTo>
                      <a:pt x="32" y="3"/>
                    </a:lnTo>
                    <a:lnTo>
                      <a:pt x="27" y="1"/>
                    </a:lnTo>
                    <a:lnTo>
                      <a:pt x="20" y="0"/>
                    </a:lnTo>
                    <a:lnTo>
                      <a:pt x="20" y="0"/>
                    </a:lnTo>
                    <a:lnTo>
                      <a:pt x="15" y="1"/>
                    </a:lnTo>
                    <a:lnTo>
                      <a:pt x="10" y="2"/>
                    </a:lnTo>
                    <a:lnTo>
                      <a:pt x="10" y="2"/>
                    </a:lnTo>
                    <a:lnTo>
                      <a:pt x="5" y="6"/>
                    </a:lnTo>
                    <a:lnTo>
                      <a:pt x="3" y="11"/>
                    </a:lnTo>
                    <a:lnTo>
                      <a:pt x="3" y="11"/>
                    </a:lnTo>
                    <a:lnTo>
                      <a:pt x="0" y="17"/>
                    </a:lnTo>
                    <a:lnTo>
                      <a:pt x="0" y="24"/>
                    </a:lnTo>
                    <a:lnTo>
                      <a:pt x="0" y="24"/>
                    </a:lnTo>
                    <a:lnTo>
                      <a:pt x="0" y="29"/>
                    </a:lnTo>
                    <a:lnTo>
                      <a:pt x="2" y="34"/>
                    </a:lnTo>
                    <a:lnTo>
                      <a:pt x="3" y="37"/>
                    </a:lnTo>
                    <a:lnTo>
                      <a:pt x="5" y="40"/>
                    </a:lnTo>
                    <a:lnTo>
                      <a:pt x="5" y="40"/>
                    </a:lnTo>
                    <a:lnTo>
                      <a:pt x="9" y="44"/>
                    </a:lnTo>
                    <a:lnTo>
                      <a:pt x="12" y="45"/>
                    </a:lnTo>
                    <a:lnTo>
                      <a:pt x="17" y="46"/>
                    </a:lnTo>
                    <a:lnTo>
                      <a:pt x="20" y="46"/>
                    </a:lnTo>
                    <a:lnTo>
                      <a:pt x="20" y="46"/>
                    </a:lnTo>
                    <a:lnTo>
                      <a:pt x="27" y="45"/>
                    </a:lnTo>
                    <a:lnTo>
                      <a:pt x="33" y="43"/>
                    </a:lnTo>
                    <a:lnTo>
                      <a:pt x="33" y="43"/>
                    </a:lnTo>
                    <a:lnTo>
                      <a:pt x="37" y="37"/>
                    </a:lnTo>
                    <a:lnTo>
                      <a:pt x="39" y="30"/>
                    </a:lnTo>
                    <a:lnTo>
                      <a:pt x="32" y="29"/>
                    </a:lnTo>
                    <a:lnTo>
                      <a:pt x="32" y="29"/>
                    </a:lnTo>
                    <a:lnTo>
                      <a:pt x="31" y="34"/>
                    </a:lnTo>
                    <a:lnTo>
                      <a:pt x="28" y="37"/>
                    </a:lnTo>
                    <a:lnTo>
                      <a:pt x="28" y="37"/>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3" name="Freeform 268">
                <a:extLst>
                  <a:ext uri="{FF2B5EF4-FFF2-40B4-BE49-F238E27FC236}">
                    <a16:creationId xmlns:a16="http://schemas.microsoft.com/office/drawing/2014/main" id="{E3E5A034-A0E2-FAE4-29D4-79B249116045}"/>
                  </a:ext>
                </a:extLst>
              </p:cNvPr>
              <p:cNvSpPr>
                <a:spLocks/>
              </p:cNvSpPr>
              <p:nvPr/>
            </p:nvSpPr>
            <p:spPr bwMode="auto">
              <a:xfrm>
                <a:off x="375" y="3326"/>
                <a:ext cx="22" cy="60"/>
              </a:xfrm>
              <a:custGeom>
                <a:avLst/>
                <a:gdLst>
                  <a:gd name="T0" fmla="*/ 17 w 22"/>
                  <a:gd name="T1" fmla="*/ 53 h 60"/>
                  <a:gd name="T2" fmla="*/ 17 w 22"/>
                  <a:gd name="T3" fmla="*/ 53 h 60"/>
                  <a:gd name="T4" fmla="*/ 15 w 22"/>
                  <a:gd name="T5" fmla="*/ 53 h 60"/>
                  <a:gd name="T6" fmla="*/ 15 w 22"/>
                  <a:gd name="T7" fmla="*/ 53 h 60"/>
                  <a:gd name="T8" fmla="*/ 14 w 22"/>
                  <a:gd name="T9" fmla="*/ 51 h 60"/>
                  <a:gd name="T10" fmla="*/ 14 w 22"/>
                  <a:gd name="T11" fmla="*/ 51 h 60"/>
                  <a:gd name="T12" fmla="*/ 14 w 22"/>
                  <a:gd name="T13" fmla="*/ 46 h 60"/>
                  <a:gd name="T14" fmla="*/ 14 w 22"/>
                  <a:gd name="T15" fmla="*/ 21 h 60"/>
                  <a:gd name="T16" fmla="*/ 21 w 22"/>
                  <a:gd name="T17" fmla="*/ 21 h 60"/>
                  <a:gd name="T18" fmla="*/ 21 w 22"/>
                  <a:gd name="T19" fmla="*/ 15 h 60"/>
                  <a:gd name="T20" fmla="*/ 14 w 22"/>
                  <a:gd name="T21" fmla="*/ 15 h 60"/>
                  <a:gd name="T22" fmla="*/ 14 w 22"/>
                  <a:gd name="T23" fmla="*/ 0 h 60"/>
                  <a:gd name="T24" fmla="*/ 6 w 22"/>
                  <a:gd name="T25" fmla="*/ 4 h 60"/>
                  <a:gd name="T26" fmla="*/ 6 w 22"/>
                  <a:gd name="T27" fmla="*/ 15 h 60"/>
                  <a:gd name="T28" fmla="*/ 0 w 22"/>
                  <a:gd name="T29" fmla="*/ 15 h 60"/>
                  <a:gd name="T30" fmla="*/ 0 w 22"/>
                  <a:gd name="T31" fmla="*/ 21 h 60"/>
                  <a:gd name="T32" fmla="*/ 6 w 22"/>
                  <a:gd name="T33" fmla="*/ 21 h 60"/>
                  <a:gd name="T34" fmla="*/ 6 w 22"/>
                  <a:gd name="T35" fmla="*/ 46 h 60"/>
                  <a:gd name="T36" fmla="*/ 6 w 22"/>
                  <a:gd name="T37" fmla="*/ 46 h 60"/>
                  <a:gd name="T38" fmla="*/ 7 w 22"/>
                  <a:gd name="T39" fmla="*/ 55 h 60"/>
                  <a:gd name="T40" fmla="*/ 7 w 22"/>
                  <a:gd name="T41" fmla="*/ 55 h 60"/>
                  <a:gd name="T42" fmla="*/ 8 w 22"/>
                  <a:gd name="T43" fmla="*/ 58 h 60"/>
                  <a:gd name="T44" fmla="*/ 10 w 22"/>
                  <a:gd name="T45" fmla="*/ 59 h 60"/>
                  <a:gd name="T46" fmla="*/ 10 w 22"/>
                  <a:gd name="T47" fmla="*/ 59 h 60"/>
                  <a:gd name="T48" fmla="*/ 12 w 22"/>
                  <a:gd name="T49" fmla="*/ 60 h 60"/>
                  <a:gd name="T50" fmla="*/ 16 w 22"/>
                  <a:gd name="T51" fmla="*/ 60 h 60"/>
                  <a:gd name="T52" fmla="*/ 16 w 22"/>
                  <a:gd name="T53" fmla="*/ 60 h 60"/>
                  <a:gd name="T54" fmla="*/ 22 w 22"/>
                  <a:gd name="T55" fmla="*/ 59 h 60"/>
                  <a:gd name="T56" fmla="*/ 21 w 22"/>
                  <a:gd name="T57" fmla="*/ 53 h 60"/>
                  <a:gd name="T58" fmla="*/ 21 w 22"/>
                  <a:gd name="T59" fmla="*/ 53 h 60"/>
                  <a:gd name="T60" fmla="*/ 17 w 22"/>
                  <a:gd name="T61" fmla="*/ 53 h 60"/>
                  <a:gd name="T62" fmla="*/ 17 w 22"/>
                  <a:gd name="T63" fmla="*/ 53 h 60"/>
                  <a:gd name="T64" fmla="*/ 17 w 22"/>
                  <a:gd name="T65"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60">
                    <a:moveTo>
                      <a:pt x="17" y="53"/>
                    </a:moveTo>
                    <a:lnTo>
                      <a:pt x="17" y="53"/>
                    </a:lnTo>
                    <a:lnTo>
                      <a:pt x="15" y="53"/>
                    </a:lnTo>
                    <a:lnTo>
                      <a:pt x="15" y="53"/>
                    </a:lnTo>
                    <a:lnTo>
                      <a:pt x="14" y="51"/>
                    </a:lnTo>
                    <a:lnTo>
                      <a:pt x="14" y="51"/>
                    </a:lnTo>
                    <a:lnTo>
                      <a:pt x="14" y="46"/>
                    </a:lnTo>
                    <a:lnTo>
                      <a:pt x="14" y="21"/>
                    </a:lnTo>
                    <a:lnTo>
                      <a:pt x="21" y="21"/>
                    </a:lnTo>
                    <a:lnTo>
                      <a:pt x="21" y="15"/>
                    </a:lnTo>
                    <a:lnTo>
                      <a:pt x="14" y="15"/>
                    </a:lnTo>
                    <a:lnTo>
                      <a:pt x="14" y="0"/>
                    </a:lnTo>
                    <a:lnTo>
                      <a:pt x="6" y="4"/>
                    </a:lnTo>
                    <a:lnTo>
                      <a:pt x="6" y="15"/>
                    </a:lnTo>
                    <a:lnTo>
                      <a:pt x="0" y="15"/>
                    </a:lnTo>
                    <a:lnTo>
                      <a:pt x="0" y="21"/>
                    </a:lnTo>
                    <a:lnTo>
                      <a:pt x="6" y="21"/>
                    </a:lnTo>
                    <a:lnTo>
                      <a:pt x="6" y="46"/>
                    </a:lnTo>
                    <a:lnTo>
                      <a:pt x="6" y="46"/>
                    </a:lnTo>
                    <a:lnTo>
                      <a:pt x="7" y="55"/>
                    </a:lnTo>
                    <a:lnTo>
                      <a:pt x="7" y="55"/>
                    </a:lnTo>
                    <a:lnTo>
                      <a:pt x="8" y="58"/>
                    </a:lnTo>
                    <a:lnTo>
                      <a:pt x="10" y="59"/>
                    </a:lnTo>
                    <a:lnTo>
                      <a:pt x="10" y="59"/>
                    </a:lnTo>
                    <a:lnTo>
                      <a:pt x="12" y="60"/>
                    </a:lnTo>
                    <a:lnTo>
                      <a:pt x="16" y="60"/>
                    </a:lnTo>
                    <a:lnTo>
                      <a:pt x="16" y="60"/>
                    </a:lnTo>
                    <a:lnTo>
                      <a:pt x="22" y="59"/>
                    </a:lnTo>
                    <a:lnTo>
                      <a:pt x="21" y="53"/>
                    </a:lnTo>
                    <a:lnTo>
                      <a:pt x="21" y="53"/>
                    </a:lnTo>
                    <a:lnTo>
                      <a:pt x="17" y="53"/>
                    </a:lnTo>
                    <a:lnTo>
                      <a:pt x="17" y="53"/>
                    </a:lnTo>
                    <a:lnTo>
                      <a:pt x="17" y="53"/>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4" name="Freeform 269">
                <a:extLst>
                  <a:ext uri="{FF2B5EF4-FFF2-40B4-BE49-F238E27FC236}">
                    <a16:creationId xmlns:a16="http://schemas.microsoft.com/office/drawing/2014/main" id="{AE815396-312E-B745-BA15-13452EAA65E0}"/>
                  </a:ext>
                </a:extLst>
              </p:cNvPr>
              <p:cNvSpPr>
                <a:spLocks noEditPoints="1"/>
              </p:cNvSpPr>
              <p:nvPr/>
            </p:nvSpPr>
            <p:spPr bwMode="auto">
              <a:xfrm>
                <a:off x="404" y="3325"/>
                <a:ext cx="7" cy="60"/>
              </a:xfrm>
              <a:custGeom>
                <a:avLst/>
                <a:gdLst>
                  <a:gd name="T0" fmla="*/ 7 w 7"/>
                  <a:gd name="T1" fmla="*/ 8 h 60"/>
                  <a:gd name="T2" fmla="*/ 7 w 7"/>
                  <a:gd name="T3" fmla="*/ 0 h 60"/>
                  <a:gd name="T4" fmla="*/ 0 w 7"/>
                  <a:gd name="T5" fmla="*/ 0 h 60"/>
                  <a:gd name="T6" fmla="*/ 0 w 7"/>
                  <a:gd name="T7" fmla="*/ 8 h 60"/>
                  <a:gd name="T8" fmla="*/ 7 w 7"/>
                  <a:gd name="T9" fmla="*/ 8 h 60"/>
                  <a:gd name="T10" fmla="*/ 7 w 7"/>
                  <a:gd name="T11" fmla="*/ 8 h 60"/>
                  <a:gd name="T12" fmla="*/ 7 w 7"/>
                  <a:gd name="T13" fmla="*/ 60 h 60"/>
                  <a:gd name="T14" fmla="*/ 7 w 7"/>
                  <a:gd name="T15" fmla="*/ 16 h 60"/>
                  <a:gd name="T16" fmla="*/ 0 w 7"/>
                  <a:gd name="T17" fmla="*/ 16 h 60"/>
                  <a:gd name="T18" fmla="*/ 0 w 7"/>
                  <a:gd name="T19" fmla="*/ 60 h 60"/>
                  <a:gd name="T20" fmla="*/ 7 w 7"/>
                  <a:gd name="T21" fmla="*/ 60 h 60"/>
                  <a:gd name="T22" fmla="*/ 7 w 7"/>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0">
                    <a:moveTo>
                      <a:pt x="7" y="8"/>
                    </a:moveTo>
                    <a:lnTo>
                      <a:pt x="7" y="0"/>
                    </a:lnTo>
                    <a:lnTo>
                      <a:pt x="0" y="0"/>
                    </a:lnTo>
                    <a:lnTo>
                      <a:pt x="0" y="8"/>
                    </a:lnTo>
                    <a:lnTo>
                      <a:pt x="7" y="8"/>
                    </a:lnTo>
                    <a:lnTo>
                      <a:pt x="7" y="8"/>
                    </a:lnTo>
                    <a:close/>
                    <a:moveTo>
                      <a:pt x="7" y="60"/>
                    </a:moveTo>
                    <a:lnTo>
                      <a:pt x="7" y="16"/>
                    </a:lnTo>
                    <a:lnTo>
                      <a:pt x="0" y="16"/>
                    </a:lnTo>
                    <a:lnTo>
                      <a:pt x="0" y="60"/>
                    </a:lnTo>
                    <a:lnTo>
                      <a:pt x="7" y="60"/>
                    </a:lnTo>
                    <a:lnTo>
                      <a:pt x="7" y="60"/>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5" name="Freeform 270">
                <a:extLst>
                  <a:ext uri="{FF2B5EF4-FFF2-40B4-BE49-F238E27FC236}">
                    <a16:creationId xmlns:a16="http://schemas.microsoft.com/office/drawing/2014/main" id="{70CCB907-970A-6043-9E86-11CC847282D0}"/>
                  </a:ext>
                </a:extLst>
              </p:cNvPr>
              <p:cNvSpPr>
                <a:spLocks noEditPoints="1"/>
              </p:cNvSpPr>
              <p:nvPr/>
            </p:nvSpPr>
            <p:spPr bwMode="auto">
              <a:xfrm>
                <a:off x="420" y="3340"/>
                <a:ext cx="42" cy="46"/>
              </a:xfrm>
              <a:custGeom>
                <a:avLst/>
                <a:gdLst>
                  <a:gd name="T0" fmla="*/ 5 w 42"/>
                  <a:gd name="T1" fmla="*/ 40 h 46"/>
                  <a:gd name="T2" fmla="*/ 11 w 42"/>
                  <a:gd name="T3" fmla="*/ 45 h 46"/>
                  <a:gd name="T4" fmla="*/ 20 w 42"/>
                  <a:gd name="T5" fmla="*/ 46 h 46"/>
                  <a:gd name="T6" fmla="*/ 27 w 42"/>
                  <a:gd name="T7" fmla="*/ 46 h 46"/>
                  <a:gd name="T8" fmla="*/ 32 w 42"/>
                  <a:gd name="T9" fmla="*/ 44 h 46"/>
                  <a:gd name="T10" fmla="*/ 39 w 42"/>
                  <a:gd name="T11" fmla="*/ 36 h 46"/>
                  <a:gd name="T12" fmla="*/ 40 w 42"/>
                  <a:gd name="T13" fmla="*/ 30 h 46"/>
                  <a:gd name="T14" fmla="*/ 42 w 42"/>
                  <a:gd name="T15" fmla="*/ 22 h 46"/>
                  <a:gd name="T16" fmla="*/ 39 w 42"/>
                  <a:gd name="T17" fmla="*/ 14 h 46"/>
                  <a:gd name="T18" fmla="*/ 35 w 42"/>
                  <a:gd name="T19" fmla="*/ 6 h 46"/>
                  <a:gd name="T20" fmla="*/ 32 w 42"/>
                  <a:gd name="T21" fmla="*/ 3 h 46"/>
                  <a:gd name="T22" fmla="*/ 25 w 42"/>
                  <a:gd name="T23" fmla="*/ 1 h 46"/>
                  <a:gd name="T24" fmla="*/ 20 w 42"/>
                  <a:gd name="T25" fmla="*/ 0 h 46"/>
                  <a:gd name="T26" fmla="*/ 6 w 42"/>
                  <a:gd name="T27" fmla="*/ 5 h 46"/>
                  <a:gd name="T28" fmla="*/ 4 w 42"/>
                  <a:gd name="T29" fmla="*/ 8 h 46"/>
                  <a:gd name="T30" fmla="*/ 0 w 42"/>
                  <a:gd name="T31" fmla="*/ 17 h 46"/>
                  <a:gd name="T32" fmla="*/ 0 w 42"/>
                  <a:gd name="T33" fmla="*/ 24 h 46"/>
                  <a:gd name="T34" fmla="*/ 1 w 42"/>
                  <a:gd name="T35" fmla="*/ 34 h 46"/>
                  <a:gd name="T36" fmla="*/ 5 w 42"/>
                  <a:gd name="T37" fmla="*/ 40 h 46"/>
                  <a:gd name="T38" fmla="*/ 11 w 42"/>
                  <a:gd name="T39" fmla="*/ 11 h 46"/>
                  <a:gd name="T40" fmla="*/ 15 w 42"/>
                  <a:gd name="T41" fmla="*/ 7 h 46"/>
                  <a:gd name="T42" fmla="*/ 20 w 42"/>
                  <a:gd name="T43" fmla="*/ 6 h 46"/>
                  <a:gd name="T44" fmla="*/ 29 w 42"/>
                  <a:gd name="T45" fmla="*/ 11 h 46"/>
                  <a:gd name="T46" fmla="*/ 33 w 42"/>
                  <a:gd name="T47" fmla="*/ 16 h 46"/>
                  <a:gd name="T48" fmla="*/ 33 w 42"/>
                  <a:gd name="T49" fmla="*/ 24 h 46"/>
                  <a:gd name="T50" fmla="*/ 29 w 42"/>
                  <a:gd name="T51" fmla="*/ 36 h 46"/>
                  <a:gd name="T52" fmla="*/ 25 w 42"/>
                  <a:gd name="T53" fmla="*/ 39 h 46"/>
                  <a:gd name="T54" fmla="*/ 20 w 42"/>
                  <a:gd name="T55" fmla="*/ 40 h 46"/>
                  <a:gd name="T56" fmla="*/ 11 w 42"/>
                  <a:gd name="T57" fmla="*/ 36 h 46"/>
                  <a:gd name="T58" fmla="*/ 8 w 42"/>
                  <a:gd name="T59" fmla="*/ 31 h 46"/>
                  <a:gd name="T60" fmla="*/ 8 w 42"/>
                  <a:gd name="T61" fmla="*/ 24 h 46"/>
                  <a:gd name="T62" fmla="*/ 11 w 42"/>
                  <a:gd name="T63"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6">
                    <a:moveTo>
                      <a:pt x="5" y="40"/>
                    </a:moveTo>
                    <a:lnTo>
                      <a:pt x="5" y="40"/>
                    </a:lnTo>
                    <a:lnTo>
                      <a:pt x="9" y="43"/>
                    </a:lnTo>
                    <a:lnTo>
                      <a:pt x="11" y="45"/>
                    </a:lnTo>
                    <a:lnTo>
                      <a:pt x="16" y="46"/>
                    </a:lnTo>
                    <a:lnTo>
                      <a:pt x="20" y="46"/>
                    </a:lnTo>
                    <a:lnTo>
                      <a:pt x="20" y="46"/>
                    </a:lnTo>
                    <a:lnTo>
                      <a:pt x="27" y="46"/>
                    </a:lnTo>
                    <a:lnTo>
                      <a:pt x="32" y="44"/>
                    </a:lnTo>
                    <a:lnTo>
                      <a:pt x="32" y="44"/>
                    </a:lnTo>
                    <a:lnTo>
                      <a:pt x="35" y="40"/>
                    </a:lnTo>
                    <a:lnTo>
                      <a:pt x="39" y="36"/>
                    </a:lnTo>
                    <a:lnTo>
                      <a:pt x="39" y="36"/>
                    </a:lnTo>
                    <a:lnTo>
                      <a:pt x="40" y="30"/>
                    </a:lnTo>
                    <a:lnTo>
                      <a:pt x="42" y="22"/>
                    </a:lnTo>
                    <a:lnTo>
                      <a:pt x="42" y="22"/>
                    </a:lnTo>
                    <a:lnTo>
                      <a:pt x="40" y="17"/>
                    </a:lnTo>
                    <a:lnTo>
                      <a:pt x="39" y="14"/>
                    </a:lnTo>
                    <a:lnTo>
                      <a:pt x="38" y="10"/>
                    </a:lnTo>
                    <a:lnTo>
                      <a:pt x="35" y="6"/>
                    </a:lnTo>
                    <a:lnTo>
                      <a:pt x="35" y="6"/>
                    </a:lnTo>
                    <a:lnTo>
                      <a:pt x="32" y="3"/>
                    </a:lnTo>
                    <a:lnTo>
                      <a:pt x="29" y="2"/>
                    </a:lnTo>
                    <a:lnTo>
                      <a:pt x="25" y="1"/>
                    </a:lnTo>
                    <a:lnTo>
                      <a:pt x="20" y="0"/>
                    </a:lnTo>
                    <a:lnTo>
                      <a:pt x="20" y="0"/>
                    </a:lnTo>
                    <a:lnTo>
                      <a:pt x="13" y="1"/>
                    </a:lnTo>
                    <a:lnTo>
                      <a:pt x="6" y="5"/>
                    </a:lnTo>
                    <a:lnTo>
                      <a:pt x="6" y="5"/>
                    </a:lnTo>
                    <a:lnTo>
                      <a:pt x="4" y="8"/>
                    </a:lnTo>
                    <a:lnTo>
                      <a:pt x="1" y="12"/>
                    </a:lnTo>
                    <a:lnTo>
                      <a:pt x="0" y="17"/>
                    </a:lnTo>
                    <a:lnTo>
                      <a:pt x="0" y="24"/>
                    </a:lnTo>
                    <a:lnTo>
                      <a:pt x="0" y="24"/>
                    </a:lnTo>
                    <a:lnTo>
                      <a:pt x="0" y="29"/>
                    </a:lnTo>
                    <a:lnTo>
                      <a:pt x="1" y="34"/>
                    </a:lnTo>
                    <a:lnTo>
                      <a:pt x="3" y="37"/>
                    </a:lnTo>
                    <a:lnTo>
                      <a:pt x="5" y="40"/>
                    </a:lnTo>
                    <a:lnTo>
                      <a:pt x="5" y="40"/>
                    </a:lnTo>
                    <a:close/>
                    <a:moveTo>
                      <a:pt x="11" y="11"/>
                    </a:moveTo>
                    <a:lnTo>
                      <a:pt x="11" y="11"/>
                    </a:lnTo>
                    <a:lnTo>
                      <a:pt x="15" y="7"/>
                    </a:lnTo>
                    <a:lnTo>
                      <a:pt x="20" y="6"/>
                    </a:lnTo>
                    <a:lnTo>
                      <a:pt x="20" y="6"/>
                    </a:lnTo>
                    <a:lnTo>
                      <a:pt x="25" y="7"/>
                    </a:lnTo>
                    <a:lnTo>
                      <a:pt x="29" y="11"/>
                    </a:lnTo>
                    <a:lnTo>
                      <a:pt x="29" y="11"/>
                    </a:lnTo>
                    <a:lnTo>
                      <a:pt x="33" y="16"/>
                    </a:lnTo>
                    <a:lnTo>
                      <a:pt x="33" y="24"/>
                    </a:lnTo>
                    <a:lnTo>
                      <a:pt x="33" y="24"/>
                    </a:lnTo>
                    <a:lnTo>
                      <a:pt x="33" y="31"/>
                    </a:lnTo>
                    <a:lnTo>
                      <a:pt x="29" y="36"/>
                    </a:lnTo>
                    <a:lnTo>
                      <a:pt x="29" y="36"/>
                    </a:lnTo>
                    <a:lnTo>
                      <a:pt x="25" y="39"/>
                    </a:lnTo>
                    <a:lnTo>
                      <a:pt x="20" y="40"/>
                    </a:lnTo>
                    <a:lnTo>
                      <a:pt x="20" y="40"/>
                    </a:lnTo>
                    <a:lnTo>
                      <a:pt x="15" y="39"/>
                    </a:lnTo>
                    <a:lnTo>
                      <a:pt x="11" y="36"/>
                    </a:lnTo>
                    <a:lnTo>
                      <a:pt x="11" y="36"/>
                    </a:lnTo>
                    <a:lnTo>
                      <a:pt x="8" y="31"/>
                    </a:lnTo>
                    <a:lnTo>
                      <a:pt x="8" y="24"/>
                    </a:lnTo>
                    <a:lnTo>
                      <a:pt x="8" y="24"/>
                    </a:lnTo>
                    <a:lnTo>
                      <a:pt x="8" y="16"/>
                    </a:lnTo>
                    <a:lnTo>
                      <a:pt x="11" y="11"/>
                    </a:lnTo>
                    <a:lnTo>
                      <a:pt x="11" y="11"/>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6" name="Freeform 271">
                <a:extLst>
                  <a:ext uri="{FF2B5EF4-FFF2-40B4-BE49-F238E27FC236}">
                    <a16:creationId xmlns:a16="http://schemas.microsoft.com/office/drawing/2014/main" id="{030992B0-58AE-944F-013F-752B477516C6}"/>
                  </a:ext>
                </a:extLst>
              </p:cNvPr>
              <p:cNvSpPr>
                <a:spLocks/>
              </p:cNvSpPr>
              <p:nvPr/>
            </p:nvSpPr>
            <p:spPr bwMode="auto">
              <a:xfrm>
                <a:off x="470" y="3340"/>
                <a:ext cx="36" cy="45"/>
              </a:xfrm>
              <a:custGeom>
                <a:avLst/>
                <a:gdLst>
                  <a:gd name="T0" fmla="*/ 8 w 36"/>
                  <a:gd name="T1" fmla="*/ 45 h 45"/>
                  <a:gd name="T2" fmla="*/ 8 w 36"/>
                  <a:gd name="T3" fmla="*/ 21 h 45"/>
                  <a:gd name="T4" fmla="*/ 8 w 36"/>
                  <a:gd name="T5" fmla="*/ 21 h 45"/>
                  <a:gd name="T6" fmla="*/ 8 w 36"/>
                  <a:gd name="T7" fmla="*/ 14 h 45"/>
                  <a:gd name="T8" fmla="*/ 11 w 36"/>
                  <a:gd name="T9" fmla="*/ 10 h 45"/>
                  <a:gd name="T10" fmla="*/ 11 w 36"/>
                  <a:gd name="T11" fmla="*/ 10 h 45"/>
                  <a:gd name="T12" fmla="*/ 14 w 36"/>
                  <a:gd name="T13" fmla="*/ 7 h 45"/>
                  <a:gd name="T14" fmla="*/ 19 w 36"/>
                  <a:gd name="T15" fmla="*/ 6 h 45"/>
                  <a:gd name="T16" fmla="*/ 19 w 36"/>
                  <a:gd name="T17" fmla="*/ 6 h 45"/>
                  <a:gd name="T18" fmla="*/ 24 w 36"/>
                  <a:gd name="T19" fmla="*/ 8 h 45"/>
                  <a:gd name="T20" fmla="*/ 24 w 36"/>
                  <a:gd name="T21" fmla="*/ 8 h 45"/>
                  <a:gd name="T22" fmla="*/ 27 w 36"/>
                  <a:gd name="T23" fmla="*/ 10 h 45"/>
                  <a:gd name="T24" fmla="*/ 28 w 36"/>
                  <a:gd name="T25" fmla="*/ 11 h 45"/>
                  <a:gd name="T26" fmla="*/ 28 w 36"/>
                  <a:gd name="T27" fmla="*/ 11 h 45"/>
                  <a:gd name="T28" fmla="*/ 28 w 36"/>
                  <a:gd name="T29" fmla="*/ 19 h 45"/>
                  <a:gd name="T30" fmla="*/ 28 w 36"/>
                  <a:gd name="T31" fmla="*/ 45 h 45"/>
                  <a:gd name="T32" fmla="*/ 36 w 36"/>
                  <a:gd name="T33" fmla="*/ 45 h 45"/>
                  <a:gd name="T34" fmla="*/ 36 w 36"/>
                  <a:gd name="T35" fmla="*/ 19 h 45"/>
                  <a:gd name="T36" fmla="*/ 36 w 36"/>
                  <a:gd name="T37" fmla="*/ 19 h 45"/>
                  <a:gd name="T38" fmla="*/ 36 w 36"/>
                  <a:gd name="T39" fmla="*/ 11 h 45"/>
                  <a:gd name="T40" fmla="*/ 36 w 36"/>
                  <a:gd name="T41" fmla="*/ 11 h 45"/>
                  <a:gd name="T42" fmla="*/ 33 w 36"/>
                  <a:gd name="T43" fmla="*/ 5 h 45"/>
                  <a:gd name="T44" fmla="*/ 33 w 36"/>
                  <a:gd name="T45" fmla="*/ 5 h 45"/>
                  <a:gd name="T46" fmla="*/ 31 w 36"/>
                  <a:gd name="T47" fmla="*/ 3 h 45"/>
                  <a:gd name="T48" fmla="*/ 28 w 36"/>
                  <a:gd name="T49" fmla="*/ 1 h 45"/>
                  <a:gd name="T50" fmla="*/ 28 w 36"/>
                  <a:gd name="T51" fmla="*/ 1 h 45"/>
                  <a:gd name="T52" fmla="*/ 24 w 36"/>
                  <a:gd name="T53" fmla="*/ 1 h 45"/>
                  <a:gd name="T54" fmla="*/ 21 w 36"/>
                  <a:gd name="T55" fmla="*/ 0 h 45"/>
                  <a:gd name="T56" fmla="*/ 21 w 36"/>
                  <a:gd name="T57" fmla="*/ 0 h 45"/>
                  <a:gd name="T58" fmla="*/ 17 w 36"/>
                  <a:gd name="T59" fmla="*/ 1 h 45"/>
                  <a:gd name="T60" fmla="*/ 13 w 36"/>
                  <a:gd name="T61" fmla="*/ 2 h 45"/>
                  <a:gd name="T62" fmla="*/ 9 w 36"/>
                  <a:gd name="T63" fmla="*/ 5 h 45"/>
                  <a:gd name="T64" fmla="*/ 7 w 36"/>
                  <a:gd name="T65" fmla="*/ 7 h 45"/>
                  <a:gd name="T66" fmla="*/ 7 w 36"/>
                  <a:gd name="T67" fmla="*/ 1 h 45"/>
                  <a:gd name="T68" fmla="*/ 0 w 36"/>
                  <a:gd name="T69" fmla="*/ 1 h 45"/>
                  <a:gd name="T70" fmla="*/ 0 w 36"/>
                  <a:gd name="T71" fmla="*/ 45 h 45"/>
                  <a:gd name="T72" fmla="*/ 8 w 36"/>
                  <a:gd name="T73" fmla="*/ 45 h 45"/>
                  <a:gd name="T74" fmla="*/ 8 w 36"/>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5">
                    <a:moveTo>
                      <a:pt x="8" y="45"/>
                    </a:moveTo>
                    <a:lnTo>
                      <a:pt x="8" y="21"/>
                    </a:lnTo>
                    <a:lnTo>
                      <a:pt x="8" y="21"/>
                    </a:lnTo>
                    <a:lnTo>
                      <a:pt x="8" y="14"/>
                    </a:lnTo>
                    <a:lnTo>
                      <a:pt x="11" y="10"/>
                    </a:lnTo>
                    <a:lnTo>
                      <a:pt x="11" y="10"/>
                    </a:lnTo>
                    <a:lnTo>
                      <a:pt x="14" y="7"/>
                    </a:lnTo>
                    <a:lnTo>
                      <a:pt x="19" y="6"/>
                    </a:lnTo>
                    <a:lnTo>
                      <a:pt x="19" y="6"/>
                    </a:lnTo>
                    <a:lnTo>
                      <a:pt x="24" y="8"/>
                    </a:lnTo>
                    <a:lnTo>
                      <a:pt x="24" y="8"/>
                    </a:lnTo>
                    <a:lnTo>
                      <a:pt x="27" y="10"/>
                    </a:lnTo>
                    <a:lnTo>
                      <a:pt x="28" y="11"/>
                    </a:lnTo>
                    <a:lnTo>
                      <a:pt x="28" y="11"/>
                    </a:lnTo>
                    <a:lnTo>
                      <a:pt x="28" y="19"/>
                    </a:lnTo>
                    <a:lnTo>
                      <a:pt x="28" y="45"/>
                    </a:lnTo>
                    <a:lnTo>
                      <a:pt x="36" y="45"/>
                    </a:lnTo>
                    <a:lnTo>
                      <a:pt x="36" y="19"/>
                    </a:lnTo>
                    <a:lnTo>
                      <a:pt x="36" y="19"/>
                    </a:lnTo>
                    <a:lnTo>
                      <a:pt x="36" y="11"/>
                    </a:lnTo>
                    <a:lnTo>
                      <a:pt x="36" y="11"/>
                    </a:lnTo>
                    <a:lnTo>
                      <a:pt x="33" y="5"/>
                    </a:lnTo>
                    <a:lnTo>
                      <a:pt x="33" y="5"/>
                    </a:lnTo>
                    <a:lnTo>
                      <a:pt x="31" y="3"/>
                    </a:lnTo>
                    <a:lnTo>
                      <a:pt x="28" y="1"/>
                    </a:lnTo>
                    <a:lnTo>
                      <a:pt x="28" y="1"/>
                    </a:lnTo>
                    <a:lnTo>
                      <a:pt x="24" y="1"/>
                    </a:lnTo>
                    <a:lnTo>
                      <a:pt x="21" y="0"/>
                    </a:lnTo>
                    <a:lnTo>
                      <a:pt x="21" y="0"/>
                    </a:lnTo>
                    <a:lnTo>
                      <a:pt x="17" y="1"/>
                    </a:lnTo>
                    <a:lnTo>
                      <a:pt x="13" y="2"/>
                    </a:lnTo>
                    <a:lnTo>
                      <a:pt x="9" y="5"/>
                    </a:lnTo>
                    <a:lnTo>
                      <a:pt x="7" y="7"/>
                    </a:lnTo>
                    <a:lnTo>
                      <a:pt x="7" y="1"/>
                    </a:lnTo>
                    <a:lnTo>
                      <a:pt x="0" y="1"/>
                    </a:lnTo>
                    <a:lnTo>
                      <a:pt x="0" y="45"/>
                    </a:lnTo>
                    <a:lnTo>
                      <a:pt x="8" y="45"/>
                    </a:lnTo>
                    <a:lnTo>
                      <a:pt x="8" y="45"/>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7" name="Freeform 272">
                <a:extLst>
                  <a:ext uri="{FF2B5EF4-FFF2-40B4-BE49-F238E27FC236}">
                    <a16:creationId xmlns:a16="http://schemas.microsoft.com/office/drawing/2014/main" id="{6B869448-8319-CFE0-256D-1E71EFB41BB9}"/>
                  </a:ext>
                </a:extLst>
              </p:cNvPr>
              <p:cNvSpPr>
                <a:spLocks noEditPoints="1"/>
              </p:cNvSpPr>
              <p:nvPr/>
            </p:nvSpPr>
            <p:spPr bwMode="auto">
              <a:xfrm>
                <a:off x="539" y="3330"/>
                <a:ext cx="41" cy="51"/>
              </a:xfrm>
              <a:custGeom>
                <a:avLst/>
                <a:gdLst>
                  <a:gd name="T0" fmla="*/ 41 w 41"/>
                  <a:gd name="T1" fmla="*/ 16 h 51"/>
                  <a:gd name="T2" fmla="*/ 0 w 41"/>
                  <a:gd name="T3" fmla="*/ 0 h 51"/>
                  <a:gd name="T4" fmla="*/ 0 w 41"/>
                  <a:gd name="T5" fmla="*/ 7 h 51"/>
                  <a:gd name="T6" fmla="*/ 32 w 41"/>
                  <a:gd name="T7" fmla="*/ 20 h 51"/>
                  <a:gd name="T8" fmla="*/ 0 w 41"/>
                  <a:gd name="T9" fmla="*/ 34 h 51"/>
                  <a:gd name="T10" fmla="*/ 0 w 41"/>
                  <a:gd name="T11" fmla="*/ 41 h 51"/>
                  <a:gd name="T12" fmla="*/ 41 w 41"/>
                  <a:gd name="T13" fmla="*/ 24 h 51"/>
                  <a:gd name="T14" fmla="*/ 41 w 41"/>
                  <a:gd name="T15" fmla="*/ 16 h 51"/>
                  <a:gd name="T16" fmla="*/ 41 w 41"/>
                  <a:gd name="T17" fmla="*/ 16 h 51"/>
                  <a:gd name="T18" fmla="*/ 41 w 41"/>
                  <a:gd name="T19" fmla="*/ 44 h 51"/>
                  <a:gd name="T20" fmla="*/ 0 w 41"/>
                  <a:gd name="T21" fmla="*/ 44 h 51"/>
                  <a:gd name="T22" fmla="*/ 0 w 41"/>
                  <a:gd name="T23" fmla="*/ 51 h 51"/>
                  <a:gd name="T24" fmla="*/ 41 w 41"/>
                  <a:gd name="T25" fmla="*/ 51 h 51"/>
                  <a:gd name="T26" fmla="*/ 41 w 41"/>
                  <a:gd name="T27" fmla="*/ 44 h 51"/>
                  <a:gd name="T28" fmla="*/ 41 w 41"/>
                  <a:gd name="T2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1">
                    <a:moveTo>
                      <a:pt x="41" y="16"/>
                    </a:moveTo>
                    <a:lnTo>
                      <a:pt x="0" y="0"/>
                    </a:lnTo>
                    <a:lnTo>
                      <a:pt x="0" y="7"/>
                    </a:lnTo>
                    <a:lnTo>
                      <a:pt x="32" y="20"/>
                    </a:lnTo>
                    <a:lnTo>
                      <a:pt x="0" y="34"/>
                    </a:lnTo>
                    <a:lnTo>
                      <a:pt x="0" y="41"/>
                    </a:lnTo>
                    <a:lnTo>
                      <a:pt x="41" y="24"/>
                    </a:lnTo>
                    <a:lnTo>
                      <a:pt x="41" y="16"/>
                    </a:lnTo>
                    <a:lnTo>
                      <a:pt x="41" y="16"/>
                    </a:lnTo>
                    <a:close/>
                    <a:moveTo>
                      <a:pt x="41" y="44"/>
                    </a:moveTo>
                    <a:lnTo>
                      <a:pt x="0" y="44"/>
                    </a:lnTo>
                    <a:lnTo>
                      <a:pt x="0" y="51"/>
                    </a:lnTo>
                    <a:lnTo>
                      <a:pt x="41" y="51"/>
                    </a:lnTo>
                    <a:lnTo>
                      <a:pt x="41" y="44"/>
                    </a:lnTo>
                    <a:lnTo>
                      <a:pt x="41" y="44"/>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8" name="Freeform 273">
                <a:extLst>
                  <a:ext uri="{FF2B5EF4-FFF2-40B4-BE49-F238E27FC236}">
                    <a16:creationId xmlns:a16="http://schemas.microsoft.com/office/drawing/2014/main" id="{C3FE6B7E-1C6A-F32F-A0C9-6CB20788B7B2}"/>
                  </a:ext>
                </a:extLst>
              </p:cNvPr>
              <p:cNvSpPr>
                <a:spLocks/>
              </p:cNvSpPr>
              <p:nvPr/>
            </p:nvSpPr>
            <p:spPr bwMode="auto">
              <a:xfrm>
                <a:off x="610" y="3325"/>
                <a:ext cx="41" cy="61"/>
              </a:xfrm>
              <a:custGeom>
                <a:avLst/>
                <a:gdLst>
                  <a:gd name="T0" fmla="*/ 7 w 41"/>
                  <a:gd name="T1" fmla="*/ 56 h 61"/>
                  <a:gd name="T2" fmla="*/ 7 w 41"/>
                  <a:gd name="T3" fmla="*/ 56 h 61"/>
                  <a:gd name="T4" fmla="*/ 12 w 41"/>
                  <a:gd name="T5" fmla="*/ 60 h 61"/>
                  <a:gd name="T6" fmla="*/ 19 w 41"/>
                  <a:gd name="T7" fmla="*/ 61 h 61"/>
                  <a:gd name="T8" fmla="*/ 19 w 41"/>
                  <a:gd name="T9" fmla="*/ 61 h 61"/>
                  <a:gd name="T10" fmla="*/ 24 w 41"/>
                  <a:gd name="T11" fmla="*/ 61 h 61"/>
                  <a:gd name="T12" fmla="*/ 29 w 41"/>
                  <a:gd name="T13" fmla="*/ 60 h 61"/>
                  <a:gd name="T14" fmla="*/ 33 w 41"/>
                  <a:gd name="T15" fmla="*/ 58 h 61"/>
                  <a:gd name="T16" fmla="*/ 36 w 41"/>
                  <a:gd name="T17" fmla="*/ 54 h 61"/>
                  <a:gd name="T18" fmla="*/ 36 w 41"/>
                  <a:gd name="T19" fmla="*/ 54 h 61"/>
                  <a:gd name="T20" fmla="*/ 40 w 41"/>
                  <a:gd name="T21" fmla="*/ 47 h 61"/>
                  <a:gd name="T22" fmla="*/ 41 w 41"/>
                  <a:gd name="T23" fmla="*/ 40 h 61"/>
                  <a:gd name="T24" fmla="*/ 41 w 41"/>
                  <a:gd name="T25" fmla="*/ 40 h 61"/>
                  <a:gd name="T26" fmla="*/ 40 w 41"/>
                  <a:gd name="T27" fmla="*/ 32 h 61"/>
                  <a:gd name="T28" fmla="*/ 38 w 41"/>
                  <a:gd name="T29" fmla="*/ 29 h 61"/>
                  <a:gd name="T30" fmla="*/ 36 w 41"/>
                  <a:gd name="T31" fmla="*/ 26 h 61"/>
                  <a:gd name="T32" fmla="*/ 36 w 41"/>
                  <a:gd name="T33" fmla="*/ 26 h 61"/>
                  <a:gd name="T34" fmla="*/ 29 w 41"/>
                  <a:gd name="T35" fmla="*/ 21 h 61"/>
                  <a:gd name="T36" fmla="*/ 22 w 41"/>
                  <a:gd name="T37" fmla="*/ 20 h 61"/>
                  <a:gd name="T38" fmla="*/ 22 w 41"/>
                  <a:gd name="T39" fmla="*/ 20 h 61"/>
                  <a:gd name="T40" fmla="*/ 16 w 41"/>
                  <a:gd name="T41" fmla="*/ 21 h 61"/>
                  <a:gd name="T42" fmla="*/ 11 w 41"/>
                  <a:gd name="T43" fmla="*/ 23 h 61"/>
                  <a:gd name="T44" fmla="*/ 13 w 41"/>
                  <a:gd name="T45" fmla="*/ 7 h 61"/>
                  <a:gd name="T46" fmla="*/ 38 w 41"/>
                  <a:gd name="T47" fmla="*/ 7 h 61"/>
                  <a:gd name="T48" fmla="*/ 38 w 41"/>
                  <a:gd name="T49" fmla="*/ 0 h 61"/>
                  <a:gd name="T50" fmla="*/ 8 w 41"/>
                  <a:gd name="T51" fmla="*/ 0 h 61"/>
                  <a:gd name="T52" fmla="*/ 2 w 41"/>
                  <a:gd name="T53" fmla="*/ 31 h 61"/>
                  <a:gd name="T54" fmla="*/ 9 w 41"/>
                  <a:gd name="T55" fmla="*/ 32 h 61"/>
                  <a:gd name="T56" fmla="*/ 9 w 41"/>
                  <a:gd name="T57" fmla="*/ 32 h 61"/>
                  <a:gd name="T58" fmla="*/ 11 w 41"/>
                  <a:gd name="T59" fmla="*/ 30 h 61"/>
                  <a:gd name="T60" fmla="*/ 13 w 41"/>
                  <a:gd name="T61" fmla="*/ 29 h 61"/>
                  <a:gd name="T62" fmla="*/ 13 w 41"/>
                  <a:gd name="T63" fmla="*/ 29 h 61"/>
                  <a:gd name="T64" fmla="*/ 17 w 41"/>
                  <a:gd name="T65" fmla="*/ 27 h 61"/>
                  <a:gd name="T66" fmla="*/ 19 w 41"/>
                  <a:gd name="T67" fmla="*/ 26 h 61"/>
                  <a:gd name="T68" fmla="*/ 19 w 41"/>
                  <a:gd name="T69" fmla="*/ 26 h 61"/>
                  <a:gd name="T70" fmla="*/ 26 w 41"/>
                  <a:gd name="T71" fmla="*/ 27 h 61"/>
                  <a:gd name="T72" fmla="*/ 29 w 41"/>
                  <a:gd name="T73" fmla="*/ 30 h 61"/>
                  <a:gd name="T74" fmla="*/ 29 w 41"/>
                  <a:gd name="T75" fmla="*/ 30 h 61"/>
                  <a:gd name="T76" fmla="*/ 32 w 41"/>
                  <a:gd name="T77" fmla="*/ 35 h 61"/>
                  <a:gd name="T78" fmla="*/ 33 w 41"/>
                  <a:gd name="T79" fmla="*/ 40 h 61"/>
                  <a:gd name="T80" fmla="*/ 33 w 41"/>
                  <a:gd name="T81" fmla="*/ 40 h 61"/>
                  <a:gd name="T82" fmla="*/ 32 w 41"/>
                  <a:gd name="T83" fmla="*/ 46 h 61"/>
                  <a:gd name="T84" fmla="*/ 29 w 41"/>
                  <a:gd name="T85" fmla="*/ 51 h 61"/>
                  <a:gd name="T86" fmla="*/ 29 w 41"/>
                  <a:gd name="T87" fmla="*/ 51 h 61"/>
                  <a:gd name="T88" fmla="*/ 24 w 41"/>
                  <a:gd name="T89" fmla="*/ 54 h 61"/>
                  <a:gd name="T90" fmla="*/ 19 w 41"/>
                  <a:gd name="T91" fmla="*/ 55 h 61"/>
                  <a:gd name="T92" fmla="*/ 19 w 41"/>
                  <a:gd name="T93" fmla="*/ 55 h 61"/>
                  <a:gd name="T94" fmla="*/ 16 w 41"/>
                  <a:gd name="T95" fmla="*/ 55 h 61"/>
                  <a:gd name="T96" fmla="*/ 12 w 41"/>
                  <a:gd name="T97" fmla="*/ 52 h 61"/>
                  <a:gd name="T98" fmla="*/ 12 w 41"/>
                  <a:gd name="T99" fmla="*/ 52 h 61"/>
                  <a:gd name="T100" fmla="*/ 9 w 41"/>
                  <a:gd name="T101" fmla="*/ 49 h 61"/>
                  <a:gd name="T102" fmla="*/ 8 w 41"/>
                  <a:gd name="T103" fmla="*/ 44 h 61"/>
                  <a:gd name="T104" fmla="*/ 0 w 41"/>
                  <a:gd name="T105" fmla="*/ 45 h 61"/>
                  <a:gd name="T106" fmla="*/ 0 w 41"/>
                  <a:gd name="T107" fmla="*/ 45 h 61"/>
                  <a:gd name="T108" fmla="*/ 2 w 41"/>
                  <a:gd name="T109" fmla="*/ 51 h 61"/>
                  <a:gd name="T110" fmla="*/ 7 w 41"/>
                  <a:gd name="T111" fmla="*/ 56 h 61"/>
                  <a:gd name="T112" fmla="*/ 7 w 41"/>
                  <a:gd name="T11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61">
                    <a:moveTo>
                      <a:pt x="7" y="56"/>
                    </a:moveTo>
                    <a:lnTo>
                      <a:pt x="7" y="56"/>
                    </a:lnTo>
                    <a:lnTo>
                      <a:pt x="12" y="60"/>
                    </a:lnTo>
                    <a:lnTo>
                      <a:pt x="19" y="61"/>
                    </a:lnTo>
                    <a:lnTo>
                      <a:pt x="19" y="61"/>
                    </a:lnTo>
                    <a:lnTo>
                      <a:pt x="24" y="61"/>
                    </a:lnTo>
                    <a:lnTo>
                      <a:pt x="29" y="60"/>
                    </a:lnTo>
                    <a:lnTo>
                      <a:pt x="33" y="58"/>
                    </a:lnTo>
                    <a:lnTo>
                      <a:pt x="36" y="54"/>
                    </a:lnTo>
                    <a:lnTo>
                      <a:pt x="36" y="54"/>
                    </a:lnTo>
                    <a:lnTo>
                      <a:pt x="40" y="47"/>
                    </a:lnTo>
                    <a:lnTo>
                      <a:pt x="41" y="40"/>
                    </a:lnTo>
                    <a:lnTo>
                      <a:pt x="41" y="40"/>
                    </a:lnTo>
                    <a:lnTo>
                      <a:pt x="40" y="32"/>
                    </a:lnTo>
                    <a:lnTo>
                      <a:pt x="38" y="29"/>
                    </a:lnTo>
                    <a:lnTo>
                      <a:pt x="36" y="26"/>
                    </a:lnTo>
                    <a:lnTo>
                      <a:pt x="36" y="26"/>
                    </a:lnTo>
                    <a:lnTo>
                      <a:pt x="29" y="21"/>
                    </a:lnTo>
                    <a:lnTo>
                      <a:pt x="22" y="20"/>
                    </a:lnTo>
                    <a:lnTo>
                      <a:pt x="22" y="20"/>
                    </a:lnTo>
                    <a:lnTo>
                      <a:pt x="16" y="21"/>
                    </a:lnTo>
                    <a:lnTo>
                      <a:pt x="11" y="23"/>
                    </a:lnTo>
                    <a:lnTo>
                      <a:pt x="13" y="7"/>
                    </a:lnTo>
                    <a:lnTo>
                      <a:pt x="38" y="7"/>
                    </a:lnTo>
                    <a:lnTo>
                      <a:pt x="38" y="0"/>
                    </a:lnTo>
                    <a:lnTo>
                      <a:pt x="8" y="0"/>
                    </a:lnTo>
                    <a:lnTo>
                      <a:pt x="2" y="31"/>
                    </a:lnTo>
                    <a:lnTo>
                      <a:pt x="9" y="32"/>
                    </a:lnTo>
                    <a:lnTo>
                      <a:pt x="9" y="32"/>
                    </a:lnTo>
                    <a:lnTo>
                      <a:pt x="11" y="30"/>
                    </a:lnTo>
                    <a:lnTo>
                      <a:pt x="13" y="29"/>
                    </a:lnTo>
                    <a:lnTo>
                      <a:pt x="13" y="29"/>
                    </a:lnTo>
                    <a:lnTo>
                      <a:pt x="17" y="27"/>
                    </a:lnTo>
                    <a:lnTo>
                      <a:pt x="19" y="26"/>
                    </a:lnTo>
                    <a:lnTo>
                      <a:pt x="19" y="26"/>
                    </a:lnTo>
                    <a:lnTo>
                      <a:pt x="26" y="27"/>
                    </a:lnTo>
                    <a:lnTo>
                      <a:pt x="29" y="30"/>
                    </a:lnTo>
                    <a:lnTo>
                      <a:pt x="29" y="30"/>
                    </a:lnTo>
                    <a:lnTo>
                      <a:pt x="32" y="35"/>
                    </a:lnTo>
                    <a:lnTo>
                      <a:pt x="33" y="40"/>
                    </a:lnTo>
                    <a:lnTo>
                      <a:pt x="33" y="40"/>
                    </a:lnTo>
                    <a:lnTo>
                      <a:pt x="32" y="46"/>
                    </a:lnTo>
                    <a:lnTo>
                      <a:pt x="29" y="51"/>
                    </a:lnTo>
                    <a:lnTo>
                      <a:pt x="29" y="51"/>
                    </a:lnTo>
                    <a:lnTo>
                      <a:pt x="24" y="54"/>
                    </a:lnTo>
                    <a:lnTo>
                      <a:pt x="19" y="55"/>
                    </a:lnTo>
                    <a:lnTo>
                      <a:pt x="19" y="55"/>
                    </a:lnTo>
                    <a:lnTo>
                      <a:pt x="16" y="55"/>
                    </a:lnTo>
                    <a:lnTo>
                      <a:pt x="12" y="52"/>
                    </a:lnTo>
                    <a:lnTo>
                      <a:pt x="12" y="52"/>
                    </a:lnTo>
                    <a:lnTo>
                      <a:pt x="9" y="49"/>
                    </a:lnTo>
                    <a:lnTo>
                      <a:pt x="8" y="44"/>
                    </a:lnTo>
                    <a:lnTo>
                      <a:pt x="0" y="45"/>
                    </a:lnTo>
                    <a:lnTo>
                      <a:pt x="0" y="45"/>
                    </a:lnTo>
                    <a:lnTo>
                      <a:pt x="2" y="51"/>
                    </a:lnTo>
                    <a:lnTo>
                      <a:pt x="7" y="56"/>
                    </a:lnTo>
                    <a:lnTo>
                      <a:pt x="7" y="56"/>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9" name="Freeform 274">
                <a:extLst>
                  <a:ext uri="{FF2B5EF4-FFF2-40B4-BE49-F238E27FC236}">
                    <a16:creationId xmlns:a16="http://schemas.microsoft.com/office/drawing/2014/main" id="{15990DD5-42D7-0975-7AD2-E95E9F69DB12}"/>
                  </a:ext>
                </a:extLst>
              </p:cNvPr>
              <p:cNvSpPr>
                <a:spLocks noEditPoints="1"/>
              </p:cNvSpPr>
              <p:nvPr/>
            </p:nvSpPr>
            <p:spPr bwMode="auto">
              <a:xfrm>
                <a:off x="658" y="3323"/>
                <a:ext cx="39" cy="63"/>
              </a:xfrm>
              <a:custGeom>
                <a:avLst/>
                <a:gdLst>
                  <a:gd name="T0" fmla="*/ 5 w 39"/>
                  <a:gd name="T1" fmla="*/ 57 h 63"/>
                  <a:gd name="T2" fmla="*/ 12 w 39"/>
                  <a:gd name="T3" fmla="*/ 62 h 63"/>
                  <a:gd name="T4" fmla="*/ 21 w 39"/>
                  <a:gd name="T5" fmla="*/ 63 h 63"/>
                  <a:gd name="T6" fmla="*/ 26 w 39"/>
                  <a:gd name="T7" fmla="*/ 62 h 63"/>
                  <a:gd name="T8" fmla="*/ 31 w 39"/>
                  <a:gd name="T9" fmla="*/ 60 h 63"/>
                  <a:gd name="T10" fmla="*/ 38 w 39"/>
                  <a:gd name="T11" fmla="*/ 49 h 63"/>
                  <a:gd name="T12" fmla="*/ 39 w 39"/>
                  <a:gd name="T13" fmla="*/ 42 h 63"/>
                  <a:gd name="T14" fmla="*/ 39 w 39"/>
                  <a:gd name="T15" fmla="*/ 32 h 63"/>
                  <a:gd name="T16" fmla="*/ 38 w 39"/>
                  <a:gd name="T17" fmla="*/ 18 h 63"/>
                  <a:gd name="T18" fmla="*/ 37 w 39"/>
                  <a:gd name="T19" fmla="*/ 13 h 63"/>
                  <a:gd name="T20" fmla="*/ 34 w 39"/>
                  <a:gd name="T21" fmla="*/ 9 h 63"/>
                  <a:gd name="T22" fmla="*/ 28 w 39"/>
                  <a:gd name="T23" fmla="*/ 3 h 63"/>
                  <a:gd name="T24" fmla="*/ 24 w 39"/>
                  <a:gd name="T25" fmla="*/ 2 h 63"/>
                  <a:gd name="T26" fmla="*/ 21 w 39"/>
                  <a:gd name="T27" fmla="*/ 0 h 63"/>
                  <a:gd name="T28" fmla="*/ 9 w 39"/>
                  <a:gd name="T29" fmla="*/ 4 h 63"/>
                  <a:gd name="T30" fmla="*/ 5 w 39"/>
                  <a:gd name="T31" fmla="*/ 9 h 63"/>
                  <a:gd name="T32" fmla="*/ 2 w 39"/>
                  <a:gd name="T33" fmla="*/ 14 h 63"/>
                  <a:gd name="T34" fmla="*/ 0 w 39"/>
                  <a:gd name="T35" fmla="*/ 32 h 63"/>
                  <a:gd name="T36" fmla="*/ 0 w 39"/>
                  <a:gd name="T37" fmla="*/ 41 h 63"/>
                  <a:gd name="T38" fmla="*/ 3 w 39"/>
                  <a:gd name="T39" fmla="*/ 53 h 63"/>
                  <a:gd name="T40" fmla="*/ 5 w 39"/>
                  <a:gd name="T41" fmla="*/ 57 h 63"/>
                  <a:gd name="T42" fmla="*/ 12 w 39"/>
                  <a:gd name="T43" fmla="*/ 12 h 63"/>
                  <a:gd name="T44" fmla="*/ 15 w 39"/>
                  <a:gd name="T45" fmla="*/ 8 h 63"/>
                  <a:gd name="T46" fmla="*/ 19 w 39"/>
                  <a:gd name="T47" fmla="*/ 7 h 63"/>
                  <a:gd name="T48" fmla="*/ 28 w 39"/>
                  <a:gd name="T49" fmla="*/ 12 h 63"/>
                  <a:gd name="T50" fmla="*/ 31 w 39"/>
                  <a:gd name="T51" fmla="*/ 15 h 63"/>
                  <a:gd name="T52" fmla="*/ 32 w 39"/>
                  <a:gd name="T53" fmla="*/ 32 h 63"/>
                  <a:gd name="T54" fmla="*/ 32 w 39"/>
                  <a:gd name="T55" fmla="*/ 44 h 63"/>
                  <a:gd name="T56" fmla="*/ 28 w 39"/>
                  <a:gd name="T57" fmla="*/ 52 h 63"/>
                  <a:gd name="T58" fmla="*/ 24 w 39"/>
                  <a:gd name="T59" fmla="*/ 56 h 63"/>
                  <a:gd name="T60" fmla="*/ 21 w 39"/>
                  <a:gd name="T61" fmla="*/ 57 h 63"/>
                  <a:gd name="T62" fmla="*/ 12 w 39"/>
                  <a:gd name="T63" fmla="*/ 52 h 63"/>
                  <a:gd name="T64" fmla="*/ 9 w 39"/>
                  <a:gd name="T65" fmla="*/ 49 h 63"/>
                  <a:gd name="T66" fmla="*/ 8 w 39"/>
                  <a:gd name="T67" fmla="*/ 32 h 63"/>
                  <a:gd name="T68" fmla="*/ 9 w 39"/>
                  <a:gd name="T69" fmla="*/ 19 h 63"/>
                  <a:gd name="T70" fmla="*/ 12 w 39"/>
                  <a:gd name="T71" fmla="*/ 12 h 63"/>
                  <a:gd name="T72" fmla="*/ 12 w 39"/>
                  <a:gd name="T73"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63">
                    <a:moveTo>
                      <a:pt x="5" y="57"/>
                    </a:moveTo>
                    <a:lnTo>
                      <a:pt x="5" y="57"/>
                    </a:lnTo>
                    <a:lnTo>
                      <a:pt x="9" y="60"/>
                    </a:lnTo>
                    <a:lnTo>
                      <a:pt x="12" y="62"/>
                    </a:lnTo>
                    <a:lnTo>
                      <a:pt x="15" y="63"/>
                    </a:lnTo>
                    <a:lnTo>
                      <a:pt x="21" y="63"/>
                    </a:lnTo>
                    <a:lnTo>
                      <a:pt x="21" y="63"/>
                    </a:lnTo>
                    <a:lnTo>
                      <a:pt x="26" y="62"/>
                    </a:lnTo>
                    <a:lnTo>
                      <a:pt x="31" y="60"/>
                    </a:lnTo>
                    <a:lnTo>
                      <a:pt x="31" y="60"/>
                    </a:lnTo>
                    <a:lnTo>
                      <a:pt x="34" y="56"/>
                    </a:lnTo>
                    <a:lnTo>
                      <a:pt x="38" y="49"/>
                    </a:lnTo>
                    <a:lnTo>
                      <a:pt x="38" y="49"/>
                    </a:lnTo>
                    <a:lnTo>
                      <a:pt x="39" y="42"/>
                    </a:lnTo>
                    <a:lnTo>
                      <a:pt x="39" y="32"/>
                    </a:lnTo>
                    <a:lnTo>
                      <a:pt x="39" y="32"/>
                    </a:lnTo>
                    <a:lnTo>
                      <a:pt x="39" y="24"/>
                    </a:lnTo>
                    <a:lnTo>
                      <a:pt x="38" y="18"/>
                    </a:lnTo>
                    <a:lnTo>
                      <a:pt x="38" y="18"/>
                    </a:lnTo>
                    <a:lnTo>
                      <a:pt x="37" y="13"/>
                    </a:lnTo>
                    <a:lnTo>
                      <a:pt x="34" y="9"/>
                    </a:lnTo>
                    <a:lnTo>
                      <a:pt x="34" y="9"/>
                    </a:lnTo>
                    <a:lnTo>
                      <a:pt x="32" y="5"/>
                    </a:lnTo>
                    <a:lnTo>
                      <a:pt x="28" y="3"/>
                    </a:lnTo>
                    <a:lnTo>
                      <a:pt x="28" y="3"/>
                    </a:lnTo>
                    <a:lnTo>
                      <a:pt x="24" y="2"/>
                    </a:lnTo>
                    <a:lnTo>
                      <a:pt x="21" y="0"/>
                    </a:lnTo>
                    <a:lnTo>
                      <a:pt x="21" y="0"/>
                    </a:lnTo>
                    <a:lnTo>
                      <a:pt x="14" y="2"/>
                    </a:lnTo>
                    <a:lnTo>
                      <a:pt x="9" y="4"/>
                    </a:lnTo>
                    <a:lnTo>
                      <a:pt x="9" y="4"/>
                    </a:lnTo>
                    <a:lnTo>
                      <a:pt x="5" y="9"/>
                    </a:lnTo>
                    <a:lnTo>
                      <a:pt x="2" y="14"/>
                    </a:lnTo>
                    <a:lnTo>
                      <a:pt x="2" y="14"/>
                    </a:lnTo>
                    <a:lnTo>
                      <a:pt x="0" y="23"/>
                    </a:lnTo>
                    <a:lnTo>
                      <a:pt x="0" y="32"/>
                    </a:lnTo>
                    <a:lnTo>
                      <a:pt x="0" y="32"/>
                    </a:lnTo>
                    <a:lnTo>
                      <a:pt x="0" y="41"/>
                    </a:lnTo>
                    <a:lnTo>
                      <a:pt x="2" y="47"/>
                    </a:lnTo>
                    <a:lnTo>
                      <a:pt x="3" y="53"/>
                    </a:lnTo>
                    <a:lnTo>
                      <a:pt x="5" y="57"/>
                    </a:lnTo>
                    <a:lnTo>
                      <a:pt x="5" y="57"/>
                    </a:lnTo>
                    <a:lnTo>
                      <a:pt x="5" y="57"/>
                    </a:lnTo>
                    <a:close/>
                    <a:moveTo>
                      <a:pt x="12" y="12"/>
                    </a:moveTo>
                    <a:lnTo>
                      <a:pt x="12" y="12"/>
                    </a:lnTo>
                    <a:lnTo>
                      <a:pt x="15" y="8"/>
                    </a:lnTo>
                    <a:lnTo>
                      <a:pt x="19" y="7"/>
                    </a:lnTo>
                    <a:lnTo>
                      <a:pt x="19" y="7"/>
                    </a:lnTo>
                    <a:lnTo>
                      <a:pt x="24" y="8"/>
                    </a:lnTo>
                    <a:lnTo>
                      <a:pt x="28" y="12"/>
                    </a:lnTo>
                    <a:lnTo>
                      <a:pt x="28" y="12"/>
                    </a:lnTo>
                    <a:lnTo>
                      <a:pt x="31" y="15"/>
                    </a:lnTo>
                    <a:lnTo>
                      <a:pt x="32" y="19"/>
                    </a:lnTo>
                    <a:lnTo>
                      <a:pt x="32" y="32"/>
                    </a:lnTo>
                    <a:lnTo>
                      <a:pt x="32" y="32"/>
                    </a:lnTo>
                    <a:lnTo>
                      <a:pt x="32" y="44"/>
                    </a:lnTo>
                    <a:lnTo>
                      <a:pt x="31" y="49"/>
                    </a:lnTo>
                    <a:lnTo>
                      <a:pt x="28" y="52"/>
                    </a:lnTo>
                    <a:lnTo>
                      <a:pt x="28" y="52"/>
                    </a:lnTo>
                    <a:lnTo>
                      <a:pt x="24" y="56"/>
                    </a:lnTo>
                    <a:lnTo>
                      <a:pt x="21" y="57"/>
                    </a:lnTo>
                    <a:lnTo>
                      <a:pt x="21" y="57"/>
                    </a:lnTo>
                    <a:lnTo>
                      <a:pt x="15" y="56"/>
                    </a:lnTo>
                    <a:lnTo>
                      <a:pt x="12" y="52"/>
                    </a:lnTo>
                    <a:lnTo>
                      <a:pt x="12" y="52"/>
                    </a:lnTo>
                    <a:lnTo>
                      <a:pt x="9" y="49"/>
                    </a:lnTo>
                    <a:lnTo>
                      <a:pt x="9" y="44"/>
                    </a:lnTo>
                    <a:lnTo>
                      <a:pt x="8" y="32"/>
                    </a:lnTo>
                    <a:lnTo>
                      <a:pt x="8" y="32"/>
                    </a:lnTo>
                    <a:lnTo>
                      <a:pt x="9" y="19"/>
                    </a:lnTo>
                    <a:lnTo>
                      <a:pt x="10" y="15"/>
                    </a:lnTo>
                    <a:lnTo>
                      <a:pt x="12" y="12"/>
                    </a:lnTo>
                    <a:lnTo>
                      <a:pt x="12" y="12"/>
                    </a:lnTo>
                    <a:lnTo>
                      <a:pt x="12" y="12"/>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0" name="Freeform 275">
                <a:extLst>
                  <a:ext uri="{FF2B5EF4-FFF2-40B4-BE49-F238E27FC236}">
                    <a16:creationId xmlns:a16="http://schemas.microsoft.com/office/drawing/2014/main" id="{D3555048-6B4B-D3B4-ED25-8E584773C6A5}"/>
                  </a:ext>
                </a:extLst>
              </p:cNvPr>
              <p:cNvSpPr>
                <a:spLocks noEditPoints="1"/>
              </p:cNvSpPr>
              <p:nvPr/>
            </p:nvSpPr>
            <p:spPr bwMode="auto">
              <a:xfrm>
                <a:off x="708" y="3323"/>
                <a:ext cx="65" cy="65"/>
              </a:xfrm>
              <a:custGeom>
                <a:avLst/>
                <a:gdLst>
                  <a:gd name="T0" fmla="*/ 3 w 65"/>
                  <a:gd name="T1" fmla="*/ 28 h 65"/>
                  <a:gd name="T2" fmla="*/ 12 w 65"/>
                  <a:gd name="T3" fmla="*/ 33 h 65"/>
                  <a:gd name="T4" fmla="*/ 17 w 65"/>
                  <a:gd name="T5" fmla="*/ 32 h 65"/>
                  <a:gd name="T6" fmla="*/ 21 w 65"/>
                  <a:gd name="T7" fmla="*/ 28 h 65"/>
                  <a:gd name="T8" fmla="*/ 25 w 65"/>
                  <a:gd name="T9" fmla="*/ 17 h 65"/>
                  <a:gd name="T10" fmla="*/ 25 w 65"/>
                  <a:gd name="T11" fmla="*/ 9 h 65"/>
                  <a:gd name="T12" fmla="*/ 21 w 65"/>
                  <a:gd name="T13" fmla="*/ 4 h 65"/>
                  <a:gd name="T14" fmla="*/ 12 w 65"/>
                  <a:gd name="T15" fmla="*/ 0 h 65"/>
                  <a:gd name="T16" fmla="*/ 6 w 65"/>
                  <a:gd name="T17" fmla="*/ 2 h 65"/>
                  <a:gd name="T18" fmla="*/ 2 w 65"/>
                  <a:gd name="T19" fmla="*/ 5 h 65"/>
                  <a:gd name="T20" fmla="*/ 0 w 65"/>
                  <a:gd name="T21" fmla="*/ 15 h 65"/>
                  <a:gd name="T22" fmla="*/ 0 w 65"/>
                  <a:gd name="T23" fmla="*/ 23 h 65"/>
                  <a:gd name="T24" fmla="*/ 3 w 65"/>
                  <a:gd name="T25" fmla="*/ 28 h 65"/>
                  <a:gd name="T26" fmla="*/ 17 w 65"/>
                  <a:gd name="T27" fmla="*/ 8 h 65"/>
                  <a:gd name="T28" fmla="*/ 18 w 65"/>
                  <a:gd name="T29" fmla="*/ 17 h 65"/>
                  <a:gd name="T30" fmla="*/ 18 w 65"/>
                  <a:gd name="T31" fmla="*/ 22 h 65"/>
                  <a:gd name="T32" fmla="*/ 17 w 65"/>
                  <a:gd name="T33" fmla="*/ 25 h 65"/>
                  <a:gd name="T34" fmla="*/ 12 w 65"/>
                  <a:gd name="T35" fmla="*/ 27 h 65"/>
                  <a:gd name="T36" fmla="*/ 10 w 65"/>
                  <a:gd name="T37" fmla="*/ 27 h 65"/>
                  <a:gd name="T38" fmla="*/ 7 w 65"/>
                  <a:gd name="T39" fmla="*/ 25 h 65"/>
                  <a:gd name="T40" fmla="*/ 6 w 65"/>
                  <a:gd name="T41" fmla="*/ 17 h 65"/>
                  <a:gd name="T42" fmla="*/ 6 w 65"/>
                  <a:gd name="T43" fmla="*/ 12 h 65"/>
                  <a:gd name="T44" fmla="*/ 7 w 65"/>
                  <a:gd name="T45" fmla="*/ 8 h 65"/>
                  <a:gd name="T46" fmla="*/ 12 w 65"/>
                  <a:gd name="T47" fmla="*/ 5 h 65"/>
                  <a:gd name="T48" fmla="*/ 15 w 65"/>
                  <a:gd name="T49" fmla="*/ 5 h 65"/>
                  <a:gd name="T50" fmla="*/ 17 w 65"/>
                  <a:gd name="T51" fmla="*/ 8 h 65"/>
                  <a:gd name="T52" fmla="*/ 52 w 65"/>
                  <a:gd name="T53" fmla="*/ 0 h 65"/>
                  <a:gd name="T54" fmla="*/ 12 w 65"/>
                  <a:gd name="T55" fmla="*/ 65 h 65"/>
                  <a:gd name="T56" fmla="*/ 18 w 65"/>
                  <a:gd name="T57" fmla="*/ 65 h 65"/>
                  <a:gd name="T58" fmla="*/ 42 w 65"/>
                  <a:gd name="T59" fmla="*/ 61 h 65"/>
                  <a:gd name="T60" fmla="*/ 51 w 65"/>
                  <a:gd name="T61" fmla="*/ 65 h 65"/>
                  <a:gd name="T62" fmla="*/ 58 w 65"/>
                  <a:gd name="T63" fmla="*/ 63 h 65"/>
                  <a:gd name="T64" fmla="*/ 61 w 65"/>
                  <a:gd name="T65" fmla="*/ 61 h 65"/>
                  <a:gd name="T66" fmla="*/ 65 w 65"/>
                  <a:gd name="T67" fmla="*/ 48 h 65"/>
                  <a:gd name="T68" fmla="*/ 64 w 65"/>
                  <a:gd name="T69" fmla="*/ 42 h 65"/>
                  <a:gd name="T70" fmla="*/ 61 w 65"/>
                  <a:gd name="T71" fmla="*/ 37 h 65"/>
                  <a:gd name="T72" fmla="*/ 51 w 65"/>
                  <a:gd name="T73" fmla="*/ 32 h 65"/>
                  <a:gd name="T74" fmla="*/ 46 w 65"/>
                  <a:gd name="T75" fmla="*/ 33 h 65"/>
                  <a:gd name="T76" fmla="*/ 42 w 65"/>
                  <a:gd name="T77" fmla="*/ 37 h 65"/>
                  <a:gd name="T78" fmla="*/ 39 w 65"/>
                  <a:gd name="T79" fmla="*/ 48 h 65"/>
                  <a:gd name="T80" fmla="*/ 40 w 65"/>
                  <a:gd name="T81" fmla="*/ 56 h 65"/>
                  <a:gd name="T82" fmla="*/ 42 w 65"/>
                  <a:gd name="T83" fmla="*/ 61 h 65"/>
                  <a:gd name="T84" fmla="*/ 56 w 65"/>
                  <a:gd name="T85" fmla="*/ 39 h 65"/>
                  <a:gd name="T86" fmla="*/ 59 w 65"/>
                  <a:gd name="T87" fmla="*/ 48 h 65"/>
                  <a:gd name="T88" fmla="*/ 58 w 65"/>
                  <a:gd name="T89" fmla="*/ 53 h 65"/>
                  <a:gd name="T90" fmla="*/ 56 w 65"/>
                  <a:gd name="T91" fmla="*/ 57 h 65"/>
                  <a:gd name="T92" fmla="*/ 51 w 65"/>
                  <a:gd name="T93" fmla="*/ 60 h 65"/>
                  <a:gd name="T94" fmla="*/ 49 w 65"/>
                  <a:gd name="T95" fmla="*/ 60 h 65"/>
                  <a:gd name="T96" fmla="*/ 47 w 65"/>
                  <a:gd name="T97" fmla="*/ 57 h 65"/>
                  <a:gd name="T98" fmla="*/ 45 w 65"/>
                  <a:gd name="T99" fmla="*/ 49 h 65"/>
                  <a:gd name="T100" fmla="*/ 46 w 65"/>
                  <a:gd name="T101" fmla="*/ 43 h 65"/>
                  <a:gd name="T102" fmla="*/ 47 w 65"/>
                  <a:gd name="T103" fmla="*/ 39 h 65"/>
                  <a:gd name="T104" fmla="*/ 52 w 65"/>
                  <a:gd name="T105" fmla="*/ 38 h 65"/>
                  <a:gd name="T106" fmla="*/ 55 w 65"/>
                  <a:gd name="T107" fmla="*/ 38 h 65"/>
                  <a:gd name="T108" fmla="*/ 56 w 65"/>
                  <a:gd name="T109"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 h="65">
                    <a:moveTo>
                      <a:pt x="3" y="28"/>
                    </a:moveTo>
                    <a:lnTo>
                      <a:pt x="3" y="28"/>
                    </a:lnTo>
                    <a:lnTo>
                      <a:pt x="7" y="32"/>
                    </a:lnTo>
                    <a:lnTo>
                      <a:pt x="12" y="33"/>
                    </a:lnTo>
                    <a:lnTo>
                      <a:pt x="12" y="33"/>
                    </a:lnTo>
                    <a:lnTo>
                      <a:pt x="17" y="32"/>
                    </a:lnTo>
                    <a:lnTo>
                      <a:pt x="21" y="28"/>
                    </a:lnTo>
                    <a:lnTo>
                      <a:pt x="21" y="28"/>
                    </a:lnTo>
                    <a:lnTo>
                      <a:pt x="25" y="23"/>
                    </a:lnTo>
                    <a:lnTo>
                      <a:pt x="25" y="17"/>
                    </a:lnTo>
                    <a:lnTo>
                      <a:pt x="25" y="17"/>
                    </a:lnTo>
                    <a:lnTo>
                      <a:pt x="25" y="9"/>
                    </a:lnTo>
                    <a:lnTo>
                      <a:pt x="21" y="4"/>
                    </a:lnTo>
                    <a:lnTo>
                      <a:pt x="21" y="4"/>
                    </a:lnTo>
                    <a:lnTo>
                      <a:pt x="17" y="2"/>
                    </a:lnTo>
                    <a:lnTo>
                      <a:pt x="12" y="0"/>
                    </a:lnTo>
                    <a:lnTo>
                      <a:pt x="12" y="0"/>
                    </a:lnTo>
                    <a:lnTo>
                      <a:pt x="6" y="2"/>
                    </a:lnTo>
                    <a:lnTo>
                      <a:pt x="2" y="5"/>
                    </a:lnTo>
                    <a:lnTo>
                      <a:pt x="2" y="5"/>
                    </a:lnTo>
                    <a:lnTo>
                      <a:pt x="0" y="10"/>
                    </a:lnTo>
                    <a:lnTo>
                      <a:pt x="0" y="15"/>
                    </a:lnTo>
                    <a:lnTo>
                      <a:pt x="0" y="15"/>
                    </a:lnTo>
                    <a:lnTo>
                      <a:pt x="0" y="23"/>
                    </a:lnTo>
                    <a:lnTo>
                      <a:pt x="3" y="28"/>
                    </a:lnTo>
                    <a:lnTo>
                      <a:pt x="3" y="28"/>
                    </a:lnTo>
                    <a:close/>
                    <a:moveTo>
                      <a:pt x="17" y="8"/>
                    </a:moveTo>
                    <a:lnTo>
                      <a:pt x="17" y="8"/>
                    </a:lnTo>
                    <a:lnTo>
                      <a:pt x="18" y="12"/>
                    </a:lnTo>
                    <a:lnTo>
                      <a:pt x="18" y="17"/>
                    </a:lnTo>
                    <a:lnTo>
                      <a:pt x="18" y="17"/>
                    </a:lnTo>
                    <a:lnTo>
                      <a:pt x="18" y="22"/>
                    </a:lnTo>
                    <a:lnTo>
                      <a:pt x="17" y="25"/>
                    </a:lnTo>
                    <a:lnTo>
                      <a:pt x="17" y="25"/>
                    </a:lnTo>
                    <a:lnTo>
                      <a:pt x="15" y="27"/>
                    </a:lnTo>
                    <a:lnTo>
                      <a:pt x="12" y="27"/>
                    </a:lnTo>
                    <a:lnTo>
                      <a:pt x="12" y="27"/>
                    </a:lnTo>
                    <a:lnTo>
                      <a:pt x="10" y="27"/>
                    </a:lnTo>
                    <a:lnTo>
                      <a:pt x="7" y="25"/>
                    </a:lnTo>
                    <a:lnTo>
                      <a:pt x="7" y="25"/>
                    </a:lnTo>
                    <a:lnTo>
                      <a:pt x="6" y="22"/>
                    </a:lnTo>
                    <a:lnTo>
                      <a:pt x="6" y="17"/>
                    </a:lnTo>
                    <a:lnTo>
                      <a:pt x="6" y="17"/>
                    </a:lnTo>
                    <a:lnTo>
                      <a:pt x="6" y="12"/>
                    </a:lnTo>
                    <a:lnTo>
                      <a:pt x="7" y="8"/>
                    </a:lnTo>
                    <a:lnTo>
                      <a:pt x="7" y="8"/>
                    </a:lnTo>
                    <a:lnTo>
                      <a:pt x="10" y="5"/>
                    </a:lnTo>
                    <a:lnTo>
                      <a:pt x="12" y="5"/>
                    </a:lnTo>
                    <a:lnTo>
                      <a:pt x="12" y="5"/>
                    </a:lnTo>
                    <a:lnTo>
                      <a:pt x="15" y="5"/>
                    </a:lnTo>
                    <a:lnTo>
                      <a:pt x="17" y="8"/>
                    </a:lnTo>
                    <a:lnTo>
                      <a:pt x="17" y="8"/>
                    </a:lnTo>
                    <a:close/>
                    <a:moveTo>
                      <a:pt x="18" y="65"/>
                    </a:moveTo>
                    <a:lnTo>
                      <a:pt x="52" y="0"/>
                    </a:lnTo>
                    <a:lnTo>
                      <a:pt x="46" y="0"/>
                    </a:lnTo>
                    <a:lnTo>
                      <a:pt x="12" y="65"/>
                    </a:lnTo>
                    <a:lnTo>
                      <a:pt x="18" y="65"/>
                    </a:lnTo>
                    <a:lnTo>
                      <a:pt x="18" y="65"/>
                    </a:lnTo>
                    <a:close/>
                    <a:moveTo>
                      <a:pt x="42" y="61"/>
                    </a:moveTo>
                    <a:lnTo>
                      <a:pt x="42" y="61"/>
                    </a:lnTo>
                    <a:lnTo>
                      <a:pt x="46" y="63"/>
                    </a:lnTo>
                    <a:lnTo>
                      <a:pt x="51" y="65"/>
                    </a:lnTo>
                    <a:lnTo>
                      <a:pt x="51" y="65"/>
                    </a:lnTo>
                    <a:lnTo>
                      <a:pt x="58" y="63"/>
                    </a:lnTo>
                    <a:lnTo>
                      <a:pt x="61" y="61"/>
                    </a:lnTo>
                    <a:lnTo>
                      <a:pt x="61" y="61"/>
                    </a:lnTo>
                    <a:lnTo>
                      <a:pt x="64" y="56"/>
                    </a:lnTo>
                    <a:lnTo>
                      <a:pt x="65" y="48"/>
                    </a:lnTo>
                    <a:lnTo>
                      <a:pt x="65" y="48"/>
                    </a:lnTo>
                    <a:lnTo>
                      <a:pt x="64" y="42"/>
                    </a:lnTo>
                    <a:lnTo>
                      <a:pt x="61" y="37"/>
                    </a:lnTo>
                    <a:lnTo>
                      <a:pt x="61" y="37"/>
                    </a:lnTo>
                    <a:lnTo>
                      <a:pt x="58" y="33"/>
                    </a:lnTo>
                    <a:lnTo>
                      <a:pt x="51" y="32"/>
                    </a:lnTo>
                    <a:lnTo>
                      <a:pt x="51" y="32"/>
                    </a:lnTo>
                    <a:lnTo>
                      <a:pt x="46" y="33"/>
                    </a:lnTo>
                    <a:lnTo>
                      <a:pt x="42" y="37"/>
                    </a:lnTo>
                    <a:lnTo>
                      <a:pt x="42" y="37"/>
                    </a:lnTo>
                    <a:lnTo>
                      <a:pt x="40" y="42"/>
                    </a:lnTo>
                    <a:lnTo>
                      <a:pt x="39" y="48"/>
                    </a:lnTo>
                    <a:lnTo>
                      <a:pt x="39" y="48"/>
                    </a:lnTo>
                    <a:lnTo>
                      <a:pt x="40" y="56"/>
                    </a:lnTo>
                    <a:lnTo>
                      <a:pt x="42" y="61"/>
                    </a:lnTo>
                    <a:lnTo>
                      <a:pt x="42" y="61"/>
                    </a:lnTo>
                    <a:close/>
                    <a:moveTo>
                      <a:pt x="56" y="39"/>
                    </a:moveTo>
                    <a:lnTo>
                      <a:pt x="56" y="39"/>
                    </a:lnTo>
                    <a:lnTo>
                      <a:pt x="58" y="43"/>
                    </a:lnTo>
                    <a:lnTo>
                      <a:pt x="59" y="48"/>
                    </a:lnTo>
                    <a:lnTo>
                      <a:pt x="59" y="48"/>
                    </a:lnTo>
                    <a:lnTo>
                      <a:pt x="58" y="53"/>
                    </a:lnTo>
                    <a:lnTo>
                      <a:pt x="56" y="57"/>
                    </a:lnTo>
                    <a:lnTo>
                      <a:pt x="56" y="57"/>
                    </a:lnTo>
                    <a:lnTo>
                      <a:pt x="55" y="60"/>
                    </a:lnTo>
                    <a:lnTo>
                      <a:pt x="51" y="60"/>
                    </a:lnTo>
                    <a:lnTo>
                      <a:pt x="51" y="60"/>
                    </a:lnTo>
                    <a:lnTo>
                      <a:pt x="49" y="60"/>
                    </a:lnTo>
                    <a:lnTo>
                      <a:pt x="47" y="57"/>
                    </a:lnTo>
                    <a:lnTo>
                      <a:pt x="47" y="57"/>
                    </a:lnTo>
                    <a:lnTo>
                      <a:pt x="46" y="54"/>
                    </a:lnTo>
                    <a:lnTo>
                      <a:pt x="45" y="49"/>
                    </a:lnTo>
                    <a:lnTo>
                      <a:pt x="45" y="49"/>
                    </a:lnTo>
                    <a:lnTo>
                      <a:pt x="46" y="43"/>
                    </a:lnTo>
                    <a:lnTo>
                      <a:pt x="47" y="39"/>
                    </a:lnTo>
                    <a:lnTo>
                      <a:pt x="47" y="39"/>
                    </a:lnTo>
                    <a:lnTo>
                      <a:pt x="49" y="38"/>
                    </a:lnTo>
                    <a:lnTo>
                      <a:pt x="52" y="38"/>
                    </a:lnTo>
                    <a:lnTo>
                      <a:pt x="52" y="38"/>
                    </a:lnTo>
                    <a:lnTo>
                      <a:pt x="55" y="38"/>
                    </a:lnTo>
                    <a:lnTo>
                      <a:pt x="56" y="39"/>
                    </a:lnTo>
                    <a:lnTo>
                      <a:pt x="56" y="39"/>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1" name="Rectangle 276">
                <a:extLst>
                  <a:ext uri="{FF2B5EF4-FFF2-40B4-BE49-F238E27FC236}">
                    <a16:creationId xmlns:a16="http://schemas.microsoft.com/office/drawing/2014/main" id="{A3EF4418-F8A5-44A6-F18E-C313C7746AF8}"/>
                  </a:ext>
                </a:extLst>
              </p:cNvPr>
              <p:cNvSpPr>
                <a:spLocks noChangeArrowheads="1"/>
              </p:cNvSpPr>
              <p:nvPr/>
            </p:nvSpPr>
            <p:spPr bwMode="auto">
              <a:xfrm>
                <a:off x="160" y="3400"/>
                <a:ext cx="81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AA9C6"/>
                    </a:solidFill>
                    <a:effectLst/>
                    <a:uLnTx/>
                    <a:uFillTx/>
                    <a:latin typeface="Arial" panose="020B0604020202020204" pitchFamily="34" charset="0"/>
                    <a:ea typeface="+mn-ea"/>
                    <a:cs typeface="+mn-cs"/>
                  </a:rPr>
                  <a:t>Chemo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12" name="Rectangle 277">
                <a:extLst>
                  <a:ext uri="{FF2B5EF4-FFF2-40B4-BE49-F238E27FC236}">
                    <a16:creationId xmlns:a16="http://schemas.microsoft.com/office/drawing/2014/main" id="{F03F77FF-74DE-B907-F186-7E078C997970}"/>
                  </a:ext>
                </a:extLst>
              </p:cNvPr>
              <p:cNvSpPr>
                <a:spLocks noChangeArrowheads="1"/>
              </p:cNvSpPr>
              <p:nvPr/>
            </p:nvSpPr>
            <p:spPr bwMode="auto">
              <a:xfrm>
                <a:off x="160" y="3491"/>
                <a:ext cx="6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AA9C6"/>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13" name="Rectangle 278">
                <a:extLst>
                  <a:ext uri="{FF2B5EF4-FFF2-40B4-BE49-F238E27FC236}">
                    <a16:creationId xmlns:a16="http://schemas.microsoft.com/office/drawing/2014/main" id="{8EFA78DE-2984-54BC-0159-5387A2EAF4C3}"/>
                  </a:ext>
                </a:extLst>
              </p:cNvPr>
              <p:cNvSpPr>
                <a:spLocks noChangeArrowheads="1"/>
              </p:cNvSpPr>
              <p:nvPr/>
            </p:nvSpPr>
            <p:spPr bwMode="auto">
              <a:xfrm>
                <a:off x="160" y="3582"/>
                <a:ext cx="81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64A8"/>
                    </a:solidFill>
                    <a:effectLst/>
                    <a:uLnTx/>
                    <a:uFillTx/>
                    <a:latin typeface="Arial" panose="020B0604020202020204" pitchFamily="34" charset="0"/>
                    <a:ea typeface="+mn-ea"/>
                    <a:cs typeface="+mn-cs"/>
                  </a:rPr>
                  <a:t>Chemo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14" name="Freeform 279">
                <a:extLst>
                  <a:ext uri="{FF2B5EF4-FFF2-40B4-BE49-F238E27FC236}">
                    <a16:creationId xmlns:a16="http://schemas.microsoft.com/office/drawing/2014/main" id="{1D614011-0093-955E-B633-6FA022CA1C16}"/>
                  </a:ext>
                </a:extLst>
              </p:cNvPr>
              <p:cNvSpPr>
                <a:spLocks/>
              </p:cNvSpPr>
              <p:nvPr/>
            </p:nvSpPr>
            <p:spPr bwMode="auto">
              <a:xfrm>
                <a:off x="165" y="3703"/>
                <a:ext cx="24" cy="45"/>
              </a:xfrm>
              <a:custGeom>
                <a:avLst/>
                <a:gdLst>
                  <a:gd name="T0" fmla="*/ 8 w 24"/>
                  <a:gd name="T1" fmla="*/ 45 h 45"/>
                  <a:gd name="T2" fmla="*/ 8 w 24"/>
                  <a:gd name="T3" fmla="*/ 23 h 45"/>
                  <a:gd name="T4" fmla="*/ 8 w 24"/>
                  <a:gd name="T5" fmla="*/ 23 h 45"/>
                  <a:gd name="T6" fmla="*/ 9 w 24"/>
                  <a:gd name="T7" fmla="*/ 14 h 45"/>
                  <a:gd name="T8" fmla="*/ 9 w 24"/>
                  <a:gd name="T9" fmla="*/ 14 h 45"/>
                  <a:gd name="T10" fmla="*/ 9 w 24"/>
                  <a:gd name="T11" fmla="*/ 11 h 45"/>
                  <a:gd name="T12" fmla="*/ 12 w 24"/>
                  <a:gd name="T13" fmla="*/ 10 h 45"/>
                  <a:gd name="T14" fmla="*/ 12 w 24"/>
                  <a:gd name="T15" fmla="*/ 10 h 45"/>
                  <a:gd name="T16" fmla="*/ 13 w 24"/>
                  <a:gd name="T17" fmla="*/ 9 h 45"/>
                  <a:gd name="T18" fmla="*/ 15 w 24"/>
                  <a:gd name="T19" fmla="*/ 7 h 45"/>
                  <a:gd name="T20" fmla="*/ 15 w 24"/>
                  <a:gd name="T21" fmla="*/ 7 h 45"/>
                  <a:gd name="T22" fmla="*/ 19 w 24"/>
                  <a:gd name="T23" fmla="*/ 9 h 45"/>
                  <a:gd name="T24" fmla="*/ 22 w 24"/>
                  <a:gd name="T25" fmla="*/ 10 h 45"/>
                  <a:gd name="T26" fmla="*/ 24 w 24"/>
                  <a:gd name="T27" fmla="*/ 2 h 45"/>
                  <a:gd name="T28" fmla="*/ 24 w 24"/>
                  <a:gd name="T29" fmla="*/ 2 h 45"/>
                  <a:gd name="T30" fmla="*/ 20 w 24"/>
                  <a:gd name="T31" fmla="*/ 1 h 45"/>
                  <a:gd name="T32" fmla="*/ 17 w 24"/>
                  <a:gd name="T33" fmla="*/ 0 h 45"/>
                  <a:gd name="T34" fmla="*/ 17 w 24"/>
                  <a:gd name="T35" fmla="*/ 0 h 45"/>
                  <a:gd name="T36" fmla="*/ 14 w 24"/>
                  <a:gd name="T37" fmla="*/ 1 h 45"/>
                  <a:gd name="T38" fmla="*/ 12 w 24"/>
                  <a:gd name="T39" fmla="*/ 2 h 45"/>
                  <a:gd name="T40" fmla="*/ 12 w 24"/>
                  <a:gd name="T41" fmla="*/ 2 h 45"/>
                  <a:gd name="T42" fmla="*/ 9 w 24"/>
                  <a:gd name="T43" fmla="*/ 4 h 45"/>
                  <a:gd name="T44" fmla="*/ 7 w 24"/>
                  <a:gd name="T45" fmla="*/ 7 h 45"/>
                  <a:gd name="T46" fmla="*/ 7 w 24"/>
                  <a:gd name="T47" fmla="*/ 1 h 45"/>
                  <a:gd name="T48" fmla="*/ 0 w 24"/>
                  <a:gd name="T49" fmla="*/ 1 h 45"/>
                  <a:gd name="T50" fmla="*/ 0 w 24"/>
                  <a:gd name="T51" fmla="*/ 45 h 45"/>
                  <a:gd name="T52" fmla="*/ 8 w 24"/>
                  <a:gd name="T53" fmla="*/ 45 h 45"/>
                  <a:gd name="T54" fmla="*/ 8 w 24"/>
                  <a:gd name="T5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45">
                    <a:moveTo>
                      <a:pt x="8" y="45"/>
                    </a:moveTo>
                    <a:lnTo>
                      <a:pt x="8" y="23"/>
                    </a:lnTo>
                    <a:lnTo>
                      <a:pt x="8" y="23"/>
                    </a:lnTo>
                    <a:lnTo>
                      <a:pt x="9" y="14"/>
                    </a:lnTo>
                    <a:lnTo>
                      <a:pt x="9" y="14"/>
                    </a:lnTo>
                    <a:lnTo>
                      <a:pt x="9" y="11"/>
                    </a:lnTo>
                    <a:lnTo>
                      <a:pt x="12" y="10"/>
                    </a:lnTo>
                    <a:lnTo>
                      <a:pt x="12" y="10"/>
                    </a:lnTo>
                    <a:lnTo>
                      <a:pt x="13" y="9"/>
                    </a:lnTo>
                    <a:lnTo>
                      <a:pt x="15" y="7"/>
                    </a:lnTo>
                    <a:lnTo>
                      <a:pt x="15" y="7"/>
                    </a:lnTo>
                    <a:lnTo>
                      <a:pt x="19" y="9"/>
                    </a:lnTo>
                    <a:lnTo>
                      <a:pt x="22" y="10"/>
                    </a:lnTo>
                    <a:lnTo>
                      <a:pt x="24" y="2"/>
                    </a:lnTo>
                    <a:lnTo>
                      <a:pt x="24" y="2"/>
                    </a:lnTo>
                    <a:lnTo>
                      <a:pt x="20" y="1"/>
                    </a:lnTo>
                    <a:lnTo>
                      <a:pt x="17" y="0"/>
                    </a:lnTo>
                    <a:lnTo>
                      <a:pt x="17" y="0"/>
                    </a:lnTo>
                    <a:lnTo>
                      <a:pt x="14" y="1"/>
                    </a:lnTo>
                    <a:lnTo>
                      <a:pt x="12" y="2"/>
                    </a:lnTo>
                    <a:lnTo>
                      <a:pt x="12" y="2"/>
                    </a:lnTo>
                    <a:lnTo>
                      <a:pt x="9" y="4"/>
                    </a:lnTo>
                    <a:lnTo>
                      <a:pt x="7" y="7"/>
                    </a:lnTo>
                    <a:lnTo>
                      <a:pt x="7" y="1"/>
                    </a:lnTo>
                    <a:lnTo>
                      <a:pt x="0" y="1"/>
                    </a:lnTo>
                    <a:lnTo>
                      <a:pt x="0" y="45"/>
                    </a:lnTo>
                    <a:lnTo>
                      <a:pt x="8" y="45"/>
                    </a:lnTo>
                    <a:lnTo>
                      <a:pt x="8" y="45"/>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5" name="Freeform 280">
                <a:extLst>
                  <a:ext uri="{FF2B5EF4-FFF2-40B4-BE49-F238E27FC236}">
                    <a16:creationId xmlns:a16="http://schemas.microsoft.com/office/drawing/2014/main" id="{9AA444D9-7A02-D444-9F48-5DC6A4F1597A}"/>
                  </a:ext>
                </a:extLst>
              </p:cNvPr>
              <p:cNvSpPr>
                <a:spLocks noEditPoints="1"/>
              </p:cNvSpPr>
              <p:nvPr/>
            </p:nvSpPr>
            <p:spPr bwMode="auto">
              <a:xfrm>
                <a:off x="191" y="3703"/>
                <a:ext cx="41" cy="47"/>
              </a:xfrm>
              <a:custGeom>
                <a:avLst/>
                <a:gdLst>
                  <a:gd name="T0" fmla="*/ 29 w 41"/>
                  <a:gd name="T1" fmla="*/ 39 h 47"/>
                  <a:gd name="T2" fmla="*/ 21 w 41"/>
                  <a:gd name="T3" fmla="*/ 40 h 47"/>
                  <a:gd name="T4" fmla="*/ 16 w 41"/>
                  <a:gd name="T5" fmla="*/ 39 h 47"/>
                  <a:gd name="T6" fmla="*/ 12 w 41"/>
                  <a:gd name="T7" fmla="*/ 36 h 47"/>
                  <a:gd name="T8" fmla="*/ 8 w 41"/>
                  <a:gd name="T9" fmla="*/ 25 h 47"/>
                  <a:gd name="T10" fmla="*/ 41 w 41"/>
                  <a:gd name="T11" fmla="*/ 25 h 47"/>
                  <a:gd name="T12" fmla="*/ 41 w 41"/>
                  <a:gd name="T13" fmla="*/ 24 h 47"/>
                  <a:gd name="T14" fmla="*/ 40 w 41"/>
                  <a:gd name="T15" fmla="*/ 14 h 47"/>
                  <a:gd name="T16" fmla="*/ 35 w 41"/>
                  <a:gd name="T17" fmla="*/ 6 h 47"/>
                  <a:gd name="T18" fmla="*/ 32 w 41"/>
                  <a:gd name="T19" fmla="*/ 4 h 47"/>
                  <a:gd name="T20" fmla="*/ 25 w 41"/>
                  <a:gd name="T21" fmla="*/ 1 h 47"/>
                  <a:gd name="T22" fmla="*/ 21 w 41"/>
                  <a:gd name="T23" fmla="*/ 0 h 47"/>
                  <a:gd name="T24" fmla="*/ 12 w 41"/>
                  <a:gd name="T25" fmla="*/ 2 h 47"/>
                  <a:gd name="T26" fmla="*/ 6 w 41"/>
                  <a:gd name="T27" fmla="*/ 6 h 47"/>
                  <a:gd name="T28" fmla="*/ 3 w 41"/>
                  <a:gd name="T29" fmla="*/ 10 h 47"/>
                  <a:gd name="T30" fmla="*/ 1 w 41"/>
                  <a:gd name="T31" fmla="*/ 19 h 47"/>
                  <a:gd name="T32" fmla="*/ 0 w 41"/>
                  <a:gd name="T33" fmla="*/ 24 h 47"/>
                  <a:gd name="T34" fmla="*/ 1 w 41"/>
                  <a:gd name="T35" fmla="*/ 34 h 47"/>
                  <a:gd name="T36" fmla="*/ 6 w 41"/>
                  <a:gd name="T37" fmla="*/ 40 h 47"/>
                  <a:gd name="T38" fmla="*/ 8 w 41"/>
                  <a:gd name="T39" fmla="*/ 43 h 47"/>
                  <a:gd name="T40" fmla="*/ 16 w 41"/>
                  <a:gd name="T41" fmla="*/ 47 h 47"/>
                  <a:gd name="T42" fmla="*/ 21 w 41"/>
                  <a:gd name="T43" fmla="*/ 47 h 47"/>
                  <a:gd name="T44" fmla="*/ 34 w 41"/>
                  <a:gd name="T45" fmla="*/ 43 h 47"/>
                  <a:gd name="T46" fmla="*/ 39 w 41"/>
                  <a:gd name="T47" fmla="*/ 39 h 47"/>
                  <a:gd name="T48" fmla="*/ 32 w 41"/>
                  <a:gd name="T49" fmla="*/ 31 h 47"/>
                  <a:gd name="T50" fmla="*/ 31 w 41"/>
                  <a:gd name="T51" fmla="*/ 35 h 47"/>
                  <a:gd name="T52" fmla="*/ 29 w 41"/>
                  <a:gd name="T53" fmla="*/ 39 h 47"/>
                  <a:gd name="T54" fmla="*/ 12 w 41"/>
                  <a:gd name="T55" fmla="*/ 10 h 47"/>
                  <a:gd name="T56" fmla="*/ 21 w 41"/>
                  <a:gd name="T57" fmla="*/ 6 h 47"/>
                  <a:gd name="T58" fmla="*/ 26 w 41"/>
                  <a:gd name="T59" fmla="*/ 7 h 47"/>
                  <a:gd name="T60" fmla="*/ 30 w 41"/>
                  <a:gd name="T61" fmla="*/ 11 h 47"/>
                  <a:gd name="T62" fmla="*/ 34 w 41"/>
                  <a:gd name="T63" fmla="*/ 19 h 47"/>
                  <a:gd name="T64" fmla="*/ 8 w 41"/>
                  <a:gd name="T65" fmla="*/ 19 h 47"/>
                  <a:gd name="T66" fmla="*/ 12 w 41"/>
                  <a:gd name="T67"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7">
                    <a:moveTo>
                      <a:pt x="29" y="39"/>
                    </a:moveTo>
                    <a:lnTo>
                      <a:pt x="29" y="39"/>
                    </a:lnTo>
                    <a:lnTo>
                      <a:pt x="25" y="40"/>
                    </a:lnTo>
                    <a:lnTo>
                      <a:pt x="21" y="40"/>
                    </a:lnTo>
                    <a:lnTo>
                      <a:pt x="21" y="40"/>
                    </a:lnTo>
                    <a:lnTo>
                      <a:pt x="16" y="39"/>
                    </a:lnTo>
                    <a:lnTo>
                      <a:pt x="12" y="36"/>
                    </a:lnTo>
                    <a:lnTo>
                      <a:pt x="12" y="36"/>
                    </a:lnTo>
                    <a:lnTo>
                      <a:pt x="8" y="31"/>
                    </a:lnTo>
                    <a:lnTo>
                      <a:pt x="8" y="25"/>
                    </a:lnTo>
                    <a:lnTo>
                      <a:pt x="41" y="25"/>
                    </a:lnTo>
                    <a:lnTo>
                      <a:pt x="41" y="25"/>
                    </a:lnTo>
                    <a:lnTo>
                      <a:pt x="41" y="24"/>
                    </a:lnTo>
                    <a:lnTo>
                      <a:pt x="41" y="24"/>
                    </a:lnTo>
                    <a:lnTo>
                      <a:pt x="41" y="19"/>
                    </a:lnTo>
                    <a:lnTo>
                      <a:pt x="40" y="14"/>
                    </a:lnTo>
                    <a:lnTo>
                      <a:pt x="37" y="10"/>
                    </a:lnTo>
                    <a:lnTo>
                      <a:pt x="35" y="6"/>
                    </a:lnTo>
                    <a:lnTo>
                      <a:pt x="35" y="6"/>
                    </a:lnTo>
                    <a:lnTo>
                      <a:pt x="32" y="4"/>
                    </a:lnTo>
                    <a:lnTo>
                      <a:pt x="29" y="2"/>
                    </a:lnTo>
                    <a:lnTo>
                      <a:pt x="25" y="1"/>
                    </a:lnTo>
                    <a:lnTo>
                      <a:pt x="21" y="0"/>
                    </a:lnTo>
                    <a:lnTo>
                      <a:pt x="21" y="0"/>
                    </a:lnTo>
                    <a:lnTo>
                      <a:pt x="16" y="1"/>
                    </a:lnTo>
                    <a:lnTo>
                      <a:pt x="12" y="2"/>
                    </a:lnTo>
                    <a:lnTo>
                      <a:pt x="8" y="4"/>
                    </a:lnTo>
                    <a:lnTo>
                      <a:pt x="6" y="6"/>
                    </a:lnTo>
                    <a:lnTo>
                      <a:pt x="6" y="6"/>
                    </a:lnTo>
                    <a:lnTo>
                      <a:pt x="3" y="10"/>
                    </a:lnTo>
                    <a:lnTo>
                      <a:pt x="1" y="14"/>
                    </a:lnTo>
                    <a:lnTo>
                      <a:pt x="1" y="19"/>
                    </a:lnTo>
                    <a:lnTo>
                      <a:pt x="0" y="24"/>
                    </a:lnTo>
                    <a:lnTo>
                      <a:pt x="0" y="24"/>
                    </a:lnTo>
                    <a:lnTo>
                      <a:pt x="1" y="29"/>
                    </a:lnTo>
                    <a:lnTo>
                      <a:pt x="1" y="34"/>
                    </a:lnTo>
                    <a:lnTo>
                      <a:pt x="3" y="38"/>
                    </a:lnTo>
                    <a:lnTo>
                      <a:pt x="6" y="40"/>
                    </a:lnTo>
                    <a:lnTo>
                      <a:pt x="6" y="40"/>
                    </a:lnTo>
                    <a:lnTo>
                      <a:pt x="8" y="43"/>
                    </a:lnTo>
                    <a:lnTo>
                      <a:pt x="12" y="45"/>
                    </a:lnTo>
                    <a:lnTo>
                      <a:pt x="16" y="47"/>
                    </a:lnTo>
                    <a:lnTo>
                      <a:pt x="21" y="47"/>
                    </a:lnTo>
                    <a:lnTo>
                      <a:pt x="21" y="47"/>
                    </a:lnTo>
                    <a:lnTo>
                      <a:pt x="29" y="45"/>
                    </a:lnTo>
                    <a:lnTo>
                      <a:pt x="34" y="43"/>
                    </a:lnTo>
                    <a:lnTo>
                      <a:pt x="34" y="43"/>
                    </a:lnTo>
                    <a:lnTo>
                      <a:pt x="39" y="39"/>
                    </a:lnTo>
                    <a:lnTo>
                      <a:pt x="41" y="33"/>
                    </a:lnTo>
                    <a:lnTo>
                      <a:pt x="32" y="31"/>
                    </a:lnTo>
                    <a:lnTo>
                      <a:pt x="32" y="31"/>
                    </a:lnTo>
                    <a:lnTo>
                      <a:pt x="31" y="35"/>
                    </a:lnTo>
                    <a:lnTo>
                      <a:pt x="29" y="39"/>
                    </a:lnTo>
                    <a:lnTo>
                      <a:pt x="29" y="39"/>
                    </a:lnTo>
                    <a:close/>
                    <a:moveTo>
                      <a:pt x="12" y="10"/>
                    </a:moveTo>
                    <a:lnTo>
                      <a:pt x="12" y="10"/>
                    </a:lnTo>
                    <a:lnTo>
                      <a:pt x="16" y="7"/>
                    </a:lnTo>
                    <a:lnTo>
                      <a:pt x="21" y="6"/>
                    </a:lnTo>
                    <a:lnTo>
                      <a:pt x="21" y="6"/>
                    </a:lnTo>
                    <a:lnTo>
                      <a:pt x="26" y="7"/>
                    </a:lnTo>
                    <a:lnTo>
                      <a:pt x="30" y="11"/>
                    </a:lnTo>
                    <a:lnTo>
                      <a:pt x="30" y="11"/>
                    </a:lnTo>
                    <a:lnTo>
                      <a:pt x="32" y="14"/>
                    </a:lnTo>
                    <a:lnTo>
                      <a:pt x="34" y="19"/>
                    </a:lnTo>
                    <a:lnTo>
                      <a:pt x="8" y="19"/>
                    </a:lnTo>
                    <a:lnTo>
                      <a:pt x="8" y="19"/>
                    </a:lnTo>
                    <a:lnTo>
                      <a:pt x="10" y="14"/>
                    </a:lnTo>
                    <a:lnTo>
                      <a:pt x="12" y="10"/>
                    </a:lnTo>
                    <a:lnTo>
                      <a:pt x="12" y="10"/>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6" name="Freeform 281">
                <a:extLst>
                  <a:ext uri="{FF2B5EF4-FFF2-40B4-BE49-F238E27FC236}">
                    <a16:creationId xmlns:a16="http://schemas.microsoft.com/office/drawing/2014/main" id="{71764C99-3EE7-1001-4537-69B364528028}"/>
                  </a:ext>
                </a:extLst>
              </p:cNvPr>
              <p:cNvSpPr>
                <a:spLocks noEditPoints="1"/>
              </p:cNvSpPr>
              <p:nvPr/>
            </p:nvSpPr>
            <p:spPr bwMode="auto">
              <a:xfrm>
                <a:off x="238" y="3688"/>
                <a:ext cx="40" cy="62"/>
              </a:xfrm>
              <a:custGeom>
                <a:avLst/>
                <a:gdLst>
                  <a:gd name="T0" fmla="*/ 40 w 40"/>
                  <a:gd name="T1" fmla="*/ 60 h 62"/>
                  <a:gd name="T2" fmla="*/ 40 w 40"/>
                  <a:gd name="T3" fmla="*/ 0 h 62"/>
                  <a:gd name="T4" fmla="*/ 32 w 40"/>
                  <a:gd name="T5" fmla="*/ 0 h 62"/>
                  <a:gd name="T6" fmla="*/ 32 w 40"/>
                  <a:gd name="T7" fmla="*/ 21 h 62"/>
                  <a:gd name="T8" fmla="*/ 32 w 40"/>
                  <a:gd name="T9" fmla="*/ 21 h 62"/>
                  <a:gd name="T10" fmla="*/ 29 w 40"/>
                  <a:gd name="T11" fmla="*/ 19 h 62"/>
                  <a:gd name="T12" fmla="*/ 27 w 40"/>
                  <a:gd name="T13" fmla="*/ 17 h 62"/>
                  <a:gd name="T14" fmla="*/ 27 w 40"/>
                  <a:gd name="T15" fmla="*/ 17 h 62"/>
                  <a:gd name="T16" fmla="*/ 23 w 40"/>
                  <a:gd name="T17" fmla="*/ 16 h 62"/>
                  <a:gd name="T18" fmla="*/ 19 w 40"/>
                  <a:gd name="T19" fmla="*/ 15 h 62"/>
                  <a:gd name="T20" fmla="*/ 19 w 40"/>
                  <a:gd name="T21" fmla="*/ 15 h 62"/>
                  <a:gd name="T22" fmla="*/ 14 w 40"/>
                  <a:gd name="T23" fmla="*/ 16 h 62"/>
                  <a:gd name="T24" fmla="*/ 9 w 40"/>
                  <a:gd name="T25" fmla="*/ 19 h 62"/>
                  <a:gd name="T26" fmla="*/ 9 w 40"/>
                  <a:gd name="T27" fmla="*/ 19 h 62"/>
                  <a:gd name="T28" fmla="*/ 5 w 40"/>
                  <a:gd name="T29" fmla="*/ 21 h 62"/>
                  <a:gd name="T30" fmla="*/ 3 w 40"/>
                  <a:gd name="T31" fmla="*/ 26 h 62"/>
                  <a:gd name="T32" fmla="*/ 3 w 40"/>
                  <a:gd name="T33" fmla="*/ 26 h 62"/>
                  <a:gd name="T34" fmla="*/ 0 w 40"/>
                  <a:gd name="T35" fmla="*/ 33 h 62"/>
                  <a:gd name="T36" fmla="*/ 0 w 40"/>
                  <a:gd name="T37" fmla="*/ 39 h 62"/>
                  <a:gd name="T38" fmla="*/ 0 w 40"/>
                  <a:gd name="T39" fmla="*/ 39 h 62"/>
                  <a:gd name="T40" fmla="*/ 0 w 40"/>
                  <a:gd name="T41" fmla="*/ 45 h 62"/>
                  <a:gd name="T42" fmla="*/ 3 w 40"/>
                  <a:gd name="T43" fmla="*/ 50 h 62"/>
                  <a:gd name="T44" fmla="*/ 3 w 40"/>
                  <a:gd name="T45" fmla="*/ 50 h 62"/>
                  <a:gd name="T46" fmla="*/ 5 w 40"/>
                  <a:gd name="T47" fmla="*/ 55 h 62"/>
                  <a:gd name="T48" fmla="*/ 9 w 40"/>
                  <a:gd name="T49" fmla="*/ 59 h 62"/>
                  <a:gd name="T50" fmla="*/ 9 w 40"/>
                  <a:gd name="T51" fmla="*/ 59 h 62"/>
                  <a:gd name="T52" fmla="*/ 14 w 40"/>
                  <a:gd name="T53" fmla="*/ 62 h 62"/>
                  <a:gd name="T54" fmla="*/ 19 w 40"/>
                  <a:gd name="T55" fmla="*/ 62 h 62"/>
                  <a:gd name="T56" fmla="*/ 19 w 40"/>
                  <a:gd name="T57" fmla="*/ 62 h 62"/>
                  <a:gd name="T58" fmla="*/ 23 w 40"/>
                  <a:gd name="T59" fmla="*/ 62 h 62"/>
                  <a:gd name="T60" fmla="*/ 27 w 40"/>
                  <a:gd name="T61" fmla="*/ 60 h 62"/>
                  <a:gd name="T62" fmla="*/ 29 w 40"/>
                  <a:gd name="T63" fmla="*/ 58 h 62"/>
                  <a:gd name="T64" fmla="*/ 32 w 40"/>
                  <a:gd name="T65" fmla="*/ 55 h 62"/>
                  <a:gd name="T66" fmla="*/ 32 w 40"/>
                  <a:gd name="T67" fmla="*/ 60 h 62"/>
                  <a:gd name="T68" fmla="*/ 40 w 40"/>
                  <a:gd name="T69" fmla="*/ 60 h 62"/>
                  <a:gd name="T70" fmla="*/ 40 w 40"/>
                  <a:gd name="T71" fmla="*/ 60 h 62"/>
                  <a:gd name="T72" fmla="*/ 12 w 40"/>
                  <a:gd name="T73" fmla="*/ 26 h 62"/>
                  <a:gd name="T74" fmla="*/ 12 w 40"/>
                  <a:gd name="T75" fmla="*/ 26 h 62"/>
                  <a:gd name="T76" fmla="*/ 16 w 40"/>
                  <a:gd name="T77" fmla="*/ 22 h 62"/>
                  <a:gd name="T78" fmla="*/ 19 w 40"/>
                  <a:gd name="T79" fmla="*/ 21 h 62"/>
                  <a:gd name="T80" fmla="*/ 19 w 40"/>
                  <a:gd name="T81" fmla="*/ 21 h 62"/>
                  <a:gd name="T82" fmla="*/ 24 w 40"/>
                  <a:gd name="T83" fmla="*/ 22 h 62"/>
                  <a:gd name="T84" fmla="*/ 28 w 40"/>
                  <a:gd name="T85" fmla="*/ 26 h 62"/>
                  <a:gd name="T86" fmla="*/ 28 w 40"/>
                  <a:gd name="T87" fmla="*/ 26 h 62"/>
                  <a:gd name="T88" fmla="*/ 31 w 40"/>
                  <a:gd name="T89" fmla="*/ 31 h 62"/>
                  <a:gd name="T90" fmla="*/ 32 w 40"/>
                  <a:gd name="T91" fmla="*/ 39 h 62"/>
                  <a:gd name="T92" fmla="*/ 32 w 40"/>
                  <a:gd name="T93" fmla="*/ 39 h 62"/>
                  <a:gd name="T94" fmla="*/ 31 w 40"/>
                  <a:gd name="T95" fmla="*/ 46 h 62"/>
                  <a:gd name="T96" fmla="*/ 28 w 40"/>
                  <a:gd name="T97" fmla="*/ 51 h 62"/>
                  <a:gd name="T98" fmla="*/ 28 w 40"/>
                  <a:gd name="T99" fmla="*/ 51 h 62"/>
                  <a:gd name="T100" fmla="*/ 24 w 40"/>
                  <a:gd name="T101" fmla="*/ 54 h 62"/>
                  <a:gd name="T102" fmla="*/ 21 w 40"/>
                  <a:gd name="T103" fmla="*/ 55 h 62"/>
                  <a:gd name="T104" fmla="*/ 21 w 40"/>
                  <a:gd name="T105" fmla="*/ 55 h 62"/>
                  <a:gd name="T106" fmla="*/ 16 w 40"/>
                  <a:gd name="T107" fmla="*/ 54 h 62"/>
                  <a:gd name="T108" fmla="*/ 12 w 40"/>
                  <a:gd name="T109" fmla="*/ 51 h 62"/>
                  <a:gd name="T110" fmla="*/ 12 w 40"/>
                  <a:gd name="T111" fmla="*/ 51 h 62"/>
                  <a:gd name="T112" fmla="*/ 9 w 40"/>
                  <a:gd name="T113" fmla="*/ 46 h 62"/>
                  <a:gd name="T114" fmla="*/ 8 w 40"/>
                  <a:gd name="T115" fmla="*/ 39 h 62"/>
                  <a:gd name="T116" fmla="*/ 8 w 40"/>
                  <a:gd name="T117" fmla="*/ 39 h 62"/>
                  <a:gd name="T118" fmla="*/ 9 w 40"/>
                  <a:gd name="T119" fmla="*/ 31 h 62"/>
                  <a:gd name="T120" fmla="*/ 12 w 40"/>
                  <a:gd name="T121" fmla="*/ 26 h 62"/>
                  <a:gd name="T122" fmla="*/ 12 w 40"/>
                  <a:gd name="T12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62">
                    <a:moveTo>
                      <a:pt x="40" y="60"/>
                    </a:moveTo>
                    <a:lnTo>
                      <a:pt x="40" y="0"/>
                    </a:lnTo>
                    <a:lnTo>
                      <a:pt x="32" y="0"/>
                    </a:lnTo>
                    <a:lnTo>
                      <a:pt x="32" y="21"/>
                    </a:lnTo>
                    <a:lnTo>
                      <a:pt x="32" y="21"/>
                    </a:lnTo>
                    <a:lnTo>
                      <a:pt x="29" y="19"/>
                    </a:lnTo>
                    <a:lnTo>
                      <a:pt x="27" y="17"/>
                    </a:lnTo>
                    <a:lnTo>
                      <a:pt x="27" y="17"/>
                    </a:lnTo>
                    <a:lnTo>
                      <a:pt x="23" y="16"/>
                    </a:lnTo>
                    <a:lnTo>
                      <a:pt x="19" y="15"/>
                    </a:lnTo>
                    <a:lnTo>
                      <a:pt x="19" y="15"/>
                    </a:lnTo>
                    <a:lnTo>
                      <a:pt x="14" y="16"/>
                    </a:lnTo>
                    <a:lnTo>
                      <a:pt x="9" y="19"/>
                    </a:lnTo>
                    <a:lnTo>
                      <a:pt x="9" y="19"/>
                    </a:lnTo>
                    <a:lnTo>
                      <a:pt x="5" y="21"/>
                    </a:lnTo>
                    <a:lnTo>
                      <a:pt x="3" y="26"/>
                    </a:lnTo>
                    <a:lnTo>
                      <a:pt x="3" y="26"/>
                    </a:lnTo>
                    <a:lnTo>
                      <a:pt x="0" y="33"/>
                    </a:lnTo>
                    <a:lnTo>
                      <a:pt x="0" y="39"/>
                    </a:lnTo>
                    <a:lnTo>
                      <a:pt x="0" y="39"/>
                    </a:lnTo>
                    <a:lnTo>
                      <a:pt x="0" y="45"/>
                    </a:lnTo>
                    <a:lnTo>
                      <a:pt x="3" y="50"/>
                    </a:lnTo>
                    <a:lnTo>
                      <a:pt x="3" y="50"/>
                    </a:lnTo>
                    <a:lnTo>
                      <a:pt x="5" y="55"/>
                    </a:lnTo>
                    <a:lnTo>
                      <a:pt x="9" y="59"/>
                    </a:lnTo>
                    <a:lnTo>
                      <a:pt x="9" y="59"/>
                    </a:lnTo>
                    <a:lnTo>
                      <a:pt x="14" y="62"/>
                    </a:lnTo>
                    <a:lnTo>
                      <a:pt x="19" y="62"/>
                    </a:lnTo>
                    <a:lnTo>
                      <a:pt x="19" y="62"/>
                    </a:lnTo>
                    <a:lnTo>
                      <a:pt x="23" y="62"/>
                    </a:lnTo>
                    <a:lnTo>
                      <a:pt x="27" y="60"/>
                    </a:lnTo>
                    <a:lnTo>
                      <a:pt x="29" y="58"/>
                    </a:lnTo>
                    <a:lnTo>
                      <a:pt x="32" y="55"/>
                    </a:lnTo>
                    <a:lnTo>
                      <a:pt x="32" y="60"/>
                    </a:lnTo>
                    <a:lnTo>
                      <a:pt x="40" y="60"/>
                    </a:lnTo>
                    <a:lnTo>
                      <a:pt x="40" y="60"/>
                    </a:lnTo>
                    <a:close/>
                    <a:moveTo>
                      <a:pt x="12" y="26"/>
                    </a:moveTo>
                    <a:lnTo>
                      <a:pt x="12" y="26"/>
                    </a:lnTo>
                    <a:lnTo>
                      <a:pt x="16" y="22"/>
                    </a:lnTo>
                    <a:lnTo>
                      <a:pt x="19" y="21"/>
                    </a:lnTo>
                    <a:lnTo>
                      <a:pt x="19" y="21"/>
                    </a:lnTo>
                    <a:lnTo>
                      <a:pt x="24" y="22"/>
                    </a:lnTo>
                    <a:lnTo>
                      <a:pt x="28" y="26"/>
                    </a:lnTo>
                    <a:lnTo>
                      <a:pt x="28" y="26"/>
                    </a:lnTo>
                    <a:lnTo>
                      <a:pt x="31" y="31"/>
                    </a:lnTo>
                    <a:lnTo>
                      <a:pt x="32" y="39"/>
                    </a:lnTo>
                    <a:lnTo>
                      <a:pt x="32" y="39"/>
                    </a:lnTo>
                    <a:lnTo>
                      <a:pt x="31" y="46"/>
                    </a:lnTo>
                    <a:lnTo>
                      <a:pt x="28" y="51"/>
                    </a:lnTo>
                    <a:lnTo>
                      <a:pt x="28" y="51"/>
                    </a:lnTo>
                    <a:lnTo>
                      <a:pt x="24" y="54"/>
                    </a:lnTo>
                    <a:lnTo>
                      <a:pt x="21" y="55"/>
                    </a:lnTo>
                    <a:lnTo>
                      <a:pt x="21" y="55"/>
                    </a:lnTo>
                    <a:lnTo>
                      <a:pt x="16" y="54"/>
                    </a:lnTo>
                    <a:lnTo>
                      <a:pt x="12" y="51"/>
                    </a:lnTo>
                    <a:lnTo>
                      <a:pt x="12" y="51"/>
                    </a:lnTo>
                    <a:lnTo>
                      <a:pt x="9" y="46"/>
                    </a:lnTo>
                    <a:lnTo>
                      <a:pt x="8" y="39"/>
                    </a:lnTo>
                    <a:lnTo>
                      <a:pt x="8" y="39"/>
                    </a:lnTo>
                    <a:lnTo>
                      <a:pt x="9" y="31"/>
                    </a:lnTo>
                    <a:lnTo>
                      <a:pt x="12" y="26"/>
                    </a:lnTo>
                    <a:lnTo>
                      <a:pt x="12" y="26"/>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7" name="Freeform 282">
                <a:extLst>
                  <a:ext uri="{FF2B5EF4-FFF2-40B4-BE49-F238E27FC236}">
                    <a16:creationId xmlns:a16="http://schemas.microsoft.com/office/drawing/2014/main" id="{5911075E-5696-53BC-96FA-05BA0E489940}"/>
                  </a:ext>
                </a:extLst>
              </p:cNvPr>
              <p:cNvSpPr>
                <a:spLocks/>
              </p:cNvSpPr>
              <p:nvPr/>
            </p:nvSpPr>
            <p:spPr bwMode="auto">
              <a:xfrm>
                <a:off x="289" y="3704"/>
                <a:ext cx="35" cy="46"/>
              </a:xfrm>
              <a:custGeom>
                <a:avLst/>
                <a:gdLst>
                  <a:gd name="T0" fmla="*/ 35 w 35"/>
                  <a:gd name="T1" fmla="*/ 44 h 46"/>
                  <a:gd name="T2" fmla="*/ 35 w 35"/>
                  <a:gd name="T3" fmla="*/ 0 h 46"/>
                  <a:gd name="T4" fmla="*/ 28 w 35"/>
                  <a:gd name="T5" fmla="*/ 0 h 46"/>
                  <a:gd name="T6" fmla="*/ 28 w 35"/>
                  <a:gd name="T7" fmla="*/ 24 h 46"/>
                  <a:gd name="T8" fmla="*/ 28 w 35"/>
                  <a:gd name="T9" fmla="*/ 24 h 46"/>
                  <a:gd name="T10" fmla="*/ 28 w 35"/>
                  <a:gd name="T11" fmla="*/ 29 h 46"/>
                  <a:gd name="T12" fmla="*/ 26 w 35"/>
                  <a:gd name="T13" fmla="*/ 33 h 46"/>
                  <a:gd name="T14" fmla="*/ 26 w 35"/>
                  <a:gd name="T15" fmla="*/ 33 h 46"/>
                  <a:gd name="T16" fmla="*/ 25 w 35"/>
                  <a:gd name="T17" fmla="*/ 35 h 46"/>
                  <a:gd name="T18" fmla="*/ 23 w 35"/>
                  <a:gd name="T19" fmla="*/ 38 h 46"/>
                  <a:gd name="T20" fmla="*/ 23 w 35"/>
                  <a:gd name="T21" fmla="*/ 38 h 46"/>
                  <a:gd name="T22" fmla="*/ 20 w 35"/>
                  <a:gd name="T23" fmla="*/ 39 h 46"/>
                  <a:gd name="T24" fmla="*/ 16 w 35"/>
                  <a:gd name="T25" fmla="*/ 39 h 46"/>
                  <a:gd name="T26" fmla="*/ 16 w 35"/>
                  <a:gd name="T27" fmla="*/ 39 h 46"/>
                  <a:gd name="T28" fmla="*/ 14 w 35"/>
                  <a:gd name="T29" fmla="*/ 39 h 46"/>
                  <a:gd name="T30" fmla="*/ 11 w 35"/>
                  <a:gd name="T31" fmla="*/ 38 h 46"/>
                  <a:gd name="T32" fmla="*/ 11 w 35"/>
                  <a:gd name="T33" fmla="*/ 38 h 46"/>
                  <a:gd name="T34" fmla="*/ 9 w 35"/>
                  <a:gd name="T35" fmla="*/ 35 h 46"/>
                  <a:gd name="T36" fmla="*/ 7 w 35"/>
                  <a:gd name="T37" fmla="*/ 33 h 46"/>
                  <a:gd name="T38" fmla="*/ 7 w 35"/>
                  <a:gd name="T39" fmla="*/ 33 h 46"/>
                  <a:gd name="T40" fmla="*/ 7 w 35"/>
                  <a:gd name="T41" fmla="*/ 25 h 46"/>
                  <a:gd name="T42" fmla="*/ 7 w 35"/>
                  <a:gd name="T43" fmla="*/ 0 h 46"/>
                  <a:gd name="T44" fmla="*/ 0 w 35"/>
                  <a:gd name="T45" fmla="*/ 0 h 46"/>
                  <a:gd name="T46" fmla="*/ 0 w 35"/>
                  <a:gd name="T47" fmla="*/ 28 h 46"/>
                  <a:gd name="T48" fmla="*/ 0 w 35"/>
                  <a:gd name="T49" fmla="*/ 28 h 46"/>
                  <a:gd name="T50" fmla="*/ 0 w 35"/>
                  <a:gd name="T51" fmla="*/ 35 h 46"/>
                  <a:gd name="T52" fmla="*/ 0 w 35"/>
                  <a:gd name="T53" fmla="*/ 35 h 46"/>
                  <a:gd name="T54" fmla="*/ 2 w 35"/>
                  <a:gd name="T55" fmla="*/ 40 h 46"/>
                  <a:gd name="T56" fmla="*/ 2 w 35"/>
                  <a:gd name="T57" fmla="*/ 40 h 46"/>
                  <a:gd name="T58" fmla="*/ 5 w 35"/>
                  <a:gd name="T59" fmla="*/ 43 h 46"/>
                  <a:gd name="T60" fmla="*/ 7 w 35"/>
                  <a:gd name="T61" fmla="*/ 44 h 46"/>
                  <a:gd name="T62" fmla="*/ 7 w 35"/>
                  <a:gd name="T63" fmla="*/ 44 h 46"/>
                  <a:gd name="T64" fmla="*/ 11 w 35"/>
                  <a:gd name="T65" fmla="*/ 46 h 46"/>
                  <a:gd name="T66" fmla="*/ 15 w 35"/>
                  <a:gd name="T67" fmla="*/ 46 h 46"/>
                  <a:gd name="T68" fmla="*/ 15 w 35"/>
                  <a:gd name="T69" fmla="*/ 46 h 46"/>
                  <a:gd name="T70" fmla="*/ 19 w 35"/>
                  <a:gd name="T71" fmla="*/ 46 h 46"/>
                  <a:gd name="T72" fmla="*/ 23 w 35"/>
                  <a:gd name="T73" fmla="*/ 44 h 46"/>
                  <a:gd name="T74" fmla="*/ 26 w 35"/>
                  <a:gd name="T75" fmla="*/ 42 h 46"/>
                  <a:gd name="T76" fmla="*/ 29 w 35"/>
                  <a:gd name="T77" fmla="*/ 38 h 46"/>
                  <a:gd name="T78" fmla="*/ 29 w 35"/>
                  <a:gd name="T79" fmla="*/ 44 h 46"/>
                  <a:gd name="T80" fmla="*/ 35 w 35"/>
                  <a:gd name="T81" fmla="*/ 44 h 46"/>
                  <a:gd name="T82" fmla="*/ 35 w 35"/>
                  <a:gd name="T8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46">
                    <a:moveTo>
                      <a:pt x="35" y="44"/>
                    </a:moveTo>
                    <a:lnTo>
                      <a:pt x="35" y="0"/>
                    </a:lnTo>
                    <a:lnTo>
                      <a:pt x="28" y="0"/>
                    </a:lnTo>
                    <a:lnTo>
                      <a:pt x="28" y="24"/>
                    </a:lnTo>
                    <a:lnTo>
                      <a:pt x="28" y="24"/>
                    </a:lnTo>
                    <a:lnTo>
                      <a:pt x="28" y="29"/>
                    </a:lnTo>
                    <a:lnTo>
                      <a:pt x="26" y="33"/>
                    </a:lnTo>
                    <a:lnTo>
                      <a:pt x="26" y="33"/>
                    </a:lnTo>
                    <a:lnTo>
                      <a:pt x="25" y="35"/>
                    </a:lnTo>
                    <a:lnTo>
                      <a:pt x="23" y="38"/>
                    </a:lnTo>
                    <a:lnTo>
                      <a:pt x="23" y="38"/>
                    </a:lnTo>
                    <a:lnTo>
                      <a:pt x="20" y="39"/>
                    </a:lnTo>
                    <a:lnTo>
                      <a:pt x="16" y="39"/>
                    </a:lnTo>
                    <a:lnTo>
                      <a:pt x="16" y="39"/>
                    </a:lnTo>
                    <a:lnTo>
                      <a:pt x="14" y="39"/>
                    </a:lnTo>
                    <a:lnTo>
                      <a:pt x="11" y="38"/>
                    </a:lnTo>
                    <a:lnTo>
                      <a:pt x="11" y="38"/>
                    </a:lnTo>
                    <a:lnTo>
                      <a:pt x="9" y="35"/>
                    </a:lnTo>
                    <a:lnTo>
                      <a:pt x="7" y="33"/>
                    </a:lnTo>
                    <a:lnTo>
                      <a:pt x="7" y="33"/>
                    </a:lnTo>
                    <a:lnTo>
                      <a:pt x="7" y="25"/>
                    </a:lnTo>
                    <a:lnTo>
                      <a:pt x="7" y="0"/>
                    </a:lnTo>
                    <a:lnTo>
                      <a:pt x="0" y="0"/>
                    </a:lnTo>
                    <a:lnTo>
                      <a:pt x="0" y="28"/>
                    </a:lnTo>
                    <a:lnTo>
                      <a:pt x="0" y="28"/>
                    </a:lnTo>
                    <a:lnTo>
                      <a:pt x="0" y="35"/>
                    </a:lnTo>
                    <a:lnTo>
                      <a:pt x="0" y="35"/>
                    </a:lnTo>
                    <a:lnTo>
                      <a:pt x="2" y="40"/>
                    </a:lnTo>
                    <a:lnTo>
                      <a:pt x="2" y="40"/>
                    </a:lnTo>
                    <a:lnTo>
                      <a:pt x="5" y="43"/>
                    </a:lnTo>
                    <a:lnTo>
                      <a:pt x="7" y="44"/>
                    </a:lnTo>
                    <a:lnTo>
                      <a:pt x="7" y="44"/>
                    </a:lnTo>
                    <a:lnTo>
                      <a:pt x="11" y="46"/>
                    </a:lnTo>
                    <a:lnTo>
                      <a:pt x="15" y="46"/>
                    </a:lnTo>
                    <a:lnTo>
                      <a:pt x="15" y="46"/>
                    </a:lnTo>
                    <a:lnTo>
                      <a:pt x="19" y="46"/>
                    </a:lnTo>
                    <a:lnTo>
                      <a:pt x="23" y="44"/>
                    </a:lnTo>
                    <a:lnTo>
                      <a:pt x="26" y="42"/>
                    </a:lnTo>
                    <a:lnTo>
                      <a:pt x="29" y="38"/>
                    </a:lnTo>
                    <a:lnTo>
                      <a:pt x="29" y="44"/>
                    </a:lnTo>
                    <a:lnTo>
                      <a:pt x="35" y="44"/>
                    </a:lnTo>
                    <a:lnTo>
                      <a:pt x="35" y="44"/>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8" name="Freeform 283">
                <a:extLst>
                  <a:ext uri="{FF2B5EF4-FFF2-40B4-BE49-F238E27FC236}">
                    <a16:creationId xmlns:a16="http://schemas.microsoft.com/office/drawing/2014/main" id="{EBAA0F74-6627-D670-B804-3F1799BCC5F5}"/>
                  </a:ext>
                </a:extLst>
              </p:cNvPr>
              <p:cNvSpPr>
                <a:spLocks/>
              </p:cNvSpPr>
              <p:nvPr/>
            </p:nvSpPr>
            <p:spPr bwMode="auto">
              <a:xfrm>
                <a:off x="334" y="3703"/>
                <a:ext cx="39" cy="47"/>
              </a:xfrm>
              <a:custGeom>
                <a:avLst/>
                <a:gdLst>
                  <a:gd name="T0" fmla="*/ 28 w 39"/>
                  <a:gd name="T1" fmla="*/ 38 h 47"/>
                  <a:gd name="T2" fmla="*/ 28 w 39"/>
                  <a:gd name="T3" fmla="*/ 38 h 47"/>
                  <a:gd name="T4" fmla="*/ 24 w 39"/>
                  <a:gd name="T5" fmla="*/ 40 h 47"/>
                  <a:gd name="T6" fmla="*/ 20 w 39"/>
                  <a:gd name="T7" fmla="*/ 40 h 47"/>
                  <a:gd name="T8" fmla="*/ 20 w 39"/>
                  <a:gd name="T9" fmla="*/ 40 h 47"/>
                  <a:gd name="T10" fmla="*/ 15 w 39"/>
                  <a:gd name="T11" fmla="*/ 39 h 47"/>
                  <a:gd name="T12" fmla="*/ 12 w 39"/>
                  <a:gd name="T13" fmla="*/ 36 h 47"/>
                  <a:gd name="T14" fmla="*/ 12 w 39"/>
                  <a:gd name="T15" fmla="*/ 36 h 47"/>
                  <a:gd name="T16" fmla="*/ 9 w 39"/>
                  <a:gd name="T17" fmla="*/ 31 h 47"/>
                  <a:gd name="T18" fmla="*/ 8 w 39"/>
                  <a:gd name="T19" fmla="*/ 24 h 47"/>
                  <a:gd name="T20" fmla="*/ 8 w 39"/>
                  <a:gd name="T21" fmla="*/ 24 h 47"/>
                  <a:gd name="T22" fmla="*/ 9 w 39"/>
                  <a:gd name="T23" fmla="*/ 16 h 47"/>
                  <a:gd name="T24" fmla="*/ 12 w 39"/>
                  <a:gd name="T25" fmla="*/ 10 h 47"/>
                  <a:gd name="T26" fmla="*/ 12 w 39"/>
                  <a:gd name="T27" fmla="*/ 10 h 47"/>
                  <a:gd name="T28" fmla="*/ 15 w 39"/>
                  <a:gd name="T29" fmla="*/ 7 h 47"/>
                  <a:gd name="T30" fmla="*/ 20 w 39"/>
                  <a:gd name="T31" fmla="*/ 6 h 47"/>
                  <a:gd name="T32" fmla="*/ 20 w 39"/>
                  <a:gd name="T33" fmla="*/ 6 h 47"/>
                  <a:gd name="T34" fmla="*/ 24 w 39"/>
                  <a:gd name="T35" fmla="*/ 7 h 47"/>
                  <a:gd name="T36" fmla="*/ 27 w 39"/>
                  <a:gd name="T37" fmla="*/ 9 h 47"/>
                  <a:gd name="T38" fmla="*/ 27 w 39"/>
                  <a:gd name="T39" fmla="*/ 9 h 47"/>
                  <a:gd name="T40" fmla="*/ 29 w 39"/>
                  <a:gd name="T41" fmla="*/ 11 h 47"/>
                  <a:gd name="T42" fmla="*/ 31 w 39"/>
                  <a:gd name="T43" fmla="*/ 15 h 47"/>
                  <a:gd name="T44" fmla="*/ 38 w 39"/>
                  <a:gd name="T45" fmla="*/ 14 h 47"/>
                  <a:gd name="T46" fmla="*/ 38 w 39"/>
                  <a:gd name="T47" fmla="*/ 14 h 47"/>
                  <a:gd name="T48" fmla="*/ 36 w 39"/>
                  <a:gd name="T49" fmla="*/ 9 h 47"/>
                  <a:gd name="T50" fmla="*/ 32 w 39"/>
                  <a:gd name="T51" fmla="*/ 4 h 47"/>
                  <a:gd name="T52" fmla="*/ 32 w 39"/>
                  <a:gd name="T53" fmla="*/ 4 h 47"/>
                  <a:gd name="T54" fmla="*/ 27 w 39"/>
                  <a:gd name="T55" fmla="*/ 1 h 47"/>
                  <a:gd name="T56" fmla="*/ 20 w 39"/>
                  <a:gd name="T57" fmla="*/ 0 h 47"/>
                  <a:gd name="T58" fmla="*/ 20 w 39"/>
                  <a:gd name="T59" fmla="*/ 0 h 47"/>
                  <a:gd name="T60" fmla="*/ 15 w 39"/>
                  <a:gd name="T61" fmla="*/ 1 h 47"/>
                  <a:gd name="T62" fmla="*/ 10 w 39"/>
                  <a:gd name="T63" fmla="*/ 2 h 47"/>
                  <a:gd name="T64" fmla="*/ 10 w 39"/>
                  <a:gd name="T65" fmla="*/ 2 h 47"/>
                  <a:gd name="T66" fmla="*/ 5 w 39"/>
                  <a:gd name="T67" fmla="*/ 6 h 47"/>
                  <a:gd name="T68" fmla="*/ 3 w 39"/>
                  <a:gd name="T69" fmla="*/ 11 h 47"/>
                  <a:gd name="T70" fmla="*/ 3 w 39"/>
                  <a:gd name="T71" fmla="*/ 11 h 47"/>
                  <a:gd name="T72" fmla="*/ 0 w 39"/>
                  <a:gd name="T73" fmla="*/ 18 h 47"/>
                  <a:gd name="T74" fmla="*/ 0 w 39"/>
                  <a:gd name="T75" fmla="*/ 24 h 47"/>
                  <a:gd name="T76" fmla="*/ 0 w 39"/>
                  <a:gd name="T77" fmla="*/ 24 h 47"/>
                  <a:gd name="T78" fmla="*/ 0 w 39"/>
                  <a:gd name="T79" fmla="*/ 29 h 47"/>
                  <a:gd name="T80" fmla="*/ 2 w 39"/>
                  <a:gd name="T81" fmla="*/ 34 h 47"/>
                  <a:gd name="T82" fmla="*/ 3 w 39"/>
                  <a:gd name="T83" fmla="*/ 38 h 47"/>
                  <a:gd name="T84" fmla="*/ 5 w 39"/>
                  <a:gd name="T85" fmla="*/ 40 h 47"/>
                  <a:gd name="T86" fmla="*/ 5 w 39"/>
                  <a:gd name="T87" fmla="*/ 40 h 47"/>
                  <a:gd name="T88" fmla="*/ 9 w 39"/>
                  <a:gd name="T89" fmla="*/ 44 h 47"/>
                  <a:gd name="T90" fmla="*/ 12 w 39"/>
                  <a:gd name="T91" fmla="*/ 45 h 47"/>
                  <a:gd name="T92" fmla="*/ 17 w 39"/>
                  <a:gd name="T93" fmla="*/ 47 h 47"/>
                  <a:gd name="T94" fmla="*/ 20 w 39"/>
                  <a:gd name="T95" fmla="*/ 47 h 47"/>
                  <a:gd name="T96" fmla="*/ 20 w 39"/>
                  <a:gd name="T97" fmla="*/ 47 h 47"/>
                  <a:gd name="T98" fmla="*/ 27 w 39"/>
                  <a:gd name="T99" fmla="*/ 45 h 47"/>
                  <a:gd name="T100" fmla="*/ 33 w 39"/>
                  <a:gd name="T101" fmla="*/ 43 h 47"/>
                  <a:gd name="T102" fmla="*/ 33 w 39"/>
                  <a:gd name="T103" fmla="*/ 43 h 47"/>
                  <a:gd name="T104" fmla="*/ 37 w 39"/>
                  <a:gd name="T105" fmla="*/ 38 h 47"/>
                  <a:gd name="T106" fmla="*/ 39 w 39"/>
                  <a:gd name="T107" fmla="*/ 30 h 47"/>
                  <a:gd name="T108" fmla="*/ 32 w 39"/>
                  <a:gd name="T109" fmla="*/ 29 h 47"/>
                  <a:gd name="T110" fmla="*/ 32 w 39"/>
                  <a:gd name="T111" fmla="*/ 29 h 47"/>
                  <a:gd name="T112" fmla="*/ 31 w 39"/>
                  <a:gd name="T113" fmla="*/ 34 h 47"/>
                  <a:gd name="T114" fmla="*/ 28 w 39"/>
                  <a:gd name="T115" fmla="*/ 38 h 47"/>
                  <a:gd name="T116" fmla="*/ 28 w 39"/>
                  <a:gd name="T1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47">
                    <a:moveTo>
                      <a:pt x="28" y="38"/>
                    </a:moveTo>
                    <a:lnTo>
                      <a:pt x="28" y="38"/>
                    </a:lnTo>
                    <a:lnTo>
                      <a:pt x="24" y="40"/>
                    </a:lnTo>
                    <a:lnTo>
                      <a:pt x="20" y="40"/>
                    </a:lnTo>
                    <a:lnTo>
                      <a:pt x="20" y="40"/>
                    </a:lnTo>
                    <a:lnTo>
                      <a:pt x="15" y="39"/>
                    </a:lnTo>
                    <a:lnTo>
                      <a:pt x="12" y="36"/>
                    </a:lnTo>
                    <a:lnTo>
                      <a:pt x="12" y="36"/>
                    </a:lnTo>
                    <a:lnTo>
                      <a:pt x="9" y="31"/>
                    </a:lnTo>
                    <a:lnTo>
                      <a:pt x="8" y="24"/>
                    </a:lnTo>
                    <a:lnTo>
                      <a:pt x="8" y="24"/>
                    </a:lnTo>
                    <a:lnTo>
                      <a:pt x="9" y="16"/>
                    </a:lnTo>
                    <a:lnTo>
                      <a:pt x="12" y="10"/>
                    </a:lnTo>
                    <a:lnTo>
                      <a:pt x="12" y="10"/>
                    </a:lnTo>
                    <a:lnTo>
                      <a:pt x="15" y="7"/>
                    </a:lnTo>
                    <a:lnTo>
                      <a:pt x="20" y="6"/>
                    </a:lnTo>
                    <a:lnTo>
                      <a:pt x="20" y="6"/>
                    </a:lnTo>
                    <a:lnTo>
                      <a:pt x="24" y="7"/>
                    </a:lnTo>
                    <a:lnTo>
                      <a:pt x="27" y="9"/>
                    </a:lnTo>
                    <a:lnTo>
                      <a:pt x="27" y="9"/>
                    </a:lnTo>
                    <a:lnTo>
                      <a:pt x="29" y="11"/>
                    </a:lnTo>
                    <a:lnTo>
                      <a:pt x="31" y="15"/>
                    </a:lnTo>
                    <a:lnTo>
                      <a:pt x="38" y="14"/>
                    </a:lnTo>
                    <a:lnTo>
                      <a:pt x="38" y="14"/>
                    </a:lnTo>
                    <a:lnTo>
                      <a:pt x="36" y="9"/>
                    </a:lnTo>
                    <a:lnTo>
                      <a:pt x="32" y="4"/>
                    </a:lnTo>
                    <a:lnTo>
                      <a:pt x="32" y="4"/>
                    </a:lnTo>
                    <a:lnTo>
                      <a:pt x="27" y="1"/>
                    </a:lnTo>
                    <a:lnTo>
                      <a:pt x="20" y="0"/>
                    </a:lnTo>
                    <a:lnTo>
                      <a:pt x="20" y="0"/>
                    </a:lnTo>
                    <a:lnTo>
                      <a:pt x="15" y="1"/>
                    </a:lnTo>
                    <a:lnTo>
                      <a:pt x="10" y="2"/>
                    </a:lnTo>
                    <a:lnTo>
                      <a:pt x="10" y="2"/>
                    </a:lnTo>
                    <a:lnTo>
                      <a:pt x="5" y="6"/>
                    </a:lnTo>
                    <a:lnTo>
                      <a:pt x="3" y="11"/>
                    </a:lnTo>
                    <a:lnTo>
                      <a:pt x="3" y="11"/>
                    </a:lnTo>
                    <a:lnTo>
                      <a:pt x="0" y="18"/>
                    </a:lnTo>
                    <a:lnTo>
                      <a:pt x="0" y="24"/>
                    </a:lnTo>
                    <a:lnTo>
                      <a:pt x="0" y="24"/>
                    </a:lnTo>
                    <a:lnTo>
                      <a:pt x="0" y="29"/>
                    </a:lnTo>
                    <a:lnTo>
                      <a:pt x="2" y="34"/>
                    </a:lnTo>
                    <a:lnTo>
                      <a:pt x="3" y="38"/>
                    </a:lnTo>
                    <a:lnTo>
                      <a:pt x="5" y="40"/>
                    </a:lnTo>
                    <a:lnTo>
                      <a:pt x="5" y="40"/>
                    </a:lnTo>
                    <a:lnTo>
                      <a:pt x="9" y="44"/>
                    </a:lnTo>
                    <a:lnTo>
                      <a:pt x="12" y="45"/>
                    </a:lnTo>
                    <a:lnTo>
                      <a:pt x="17" y="47"/>
                    </a:lnTo>
                    <a:lnTo>
                      <a:pt x="20" y="47"/>
                    </a:lnTo>
                    <a:lnTo>
                      <a:pt x="20" y="47"/>
                    </a:lnTo>
                    <a:lnTo>
                      <a:pt x="27" y="45"/>
                    </a:lnTo>
                    <a:lnTo>
                      <a:pt x="33" y="43"/>
                    </a:lnTo>
                    <a:lnTo>
                      <a:pt x="33" y="43"/>
                    </a:lnTo>
                    <a:lnTo>
                      <a:pt x="37" y="38"/>
                    </a:lnTo>
                    <a:lnTo>
                      <a:pt x="39" y="30"/>
                    </a:lnTo>
                    <a:lnTo>
                      <a:pt x="32" y="29"/>
                    </a:lnTo>
                    <a:lnTo>
                      <a:pt x="32" y="29"/>
                    </a:lnTo>
                    <a:lnTo>
                      <a:pt x="31" y="34"/>
                    </a:lnTo>
                    <a:lnTo>
                      <a:pt x="28" y="38"/>
                    </a:lnTo>
                    <a:lnTo>
                      <a:pt x="28" y="38"/>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19" name="Freeform 284">
                <a:extLst>
                  <a:ext uri="{FF2B5EF4-FFF2-40B4-BE49-F238E27FC236}">
                    <a16:creationId xmlns:a16="http://schemas.microsoft.com/office/drawing/2014/main" id="{55B0D64F-6C90-1C31-66F1-21B46920AA32}"/>
                  </a:ext>
                </a:extLst>
              </p:cNvPr>
              <p:cNvSpPr>
                <a:spLocks/>
              </p:cNvSpPr>
              <p:nvPr/>
            </p:nvSpPr>
            <p:spPr bwMode="auto">
              <a:xfrm>
                <a:off x="375" y="3689"/>
                <a:ext cx="22" cy="61"/>
              </a:xfrm>
              <a:custGeom>
                <a:avLst/>
                <a:gdLst>
                  <a:gd name="T0" fmla="*/ 17 w 22"/>
                  <a:gd name="T1" fmla="*/ 53 h 61"/>
                  <a:gd name="T2" fmla="*/ 17 w 22"/>
                  <a:gd name="T3" fmla="*/ 53 h 61"/>
                  <a:gd name="T4" fmla="*/ 15 w 22"/>
                  <a:gd name="T5" fmla="*/ 53 h 61"/>
                  <a:gd name="T6" fmla="*/ 15 w 22"/>
                  <a:gd name="T7" fmla="*/ 53 h 61"/>
                  <a:gd name="T8" fmla="*/ 14 w 22"/>
                  <a:gd name="T9" fmla="*/ 52 h 61"/>
                  <a:gd name="T10" fmla="*/ 14 w 22"/>
                  <a:gd name="T11" fmla="*/ 52 h 61"/>
                  <a:gd name="T12" fmla="*/ 14 w 22"/>
                  <a:gd name="T13" fmla="*/ 47 h 61"/>
                  <a:gd name="T14" fmla="*/ 14 w 22"/>
                  <a:gd name="T15" fmla="*/ 21 h 61"/>
                  <a:gd name="T16" fmla="*/ 21 w 22"/>
                  <a:gd name="T17" fmla="*/ 21 h 61"/>
                  <a:gd name="T18" fmla="*/ 21 w 22"/>
                  <a:gd name="T19" fmla="*/ 15 h 61"/>
                  <a:gd name="T20" fmla="*/ 14 w 22"/>
                  <a:gd name="T21" fmla="*/ 15 h 61"/>
                  <a:gd name="T22" fmla="*/ 14 w 22"/>
                  <a:gd name="T23" fmla="*/ 0 h 61"/>
                  <a:gd name="T24" fmla="*/ 6 w 22"/>
                  <a:gd name="T25" fmla="*/ 4 h 61"/>
                  <a:gd name="T26" fmla="*/ 6 w 22"/>
                  <a:gd name="T27" fmla="*/ 15 h 61"/>
                  <a:gd name="T28" fmla="*/ 0 w 22"/>
                  <a:gd name="T29" fmla="*/ 15 h 61"/>
                  <a:gd name="T30" fmla="*/ 0 w 22"/>
                  <a:gd name="T31" fmla="*/ 21 h 61"/>
                  <a:gd name="T32" fmla="*/ 6 w 22"/>
                  <a:gd name="T33" fmla="*/ 21 h 61"/>
                  <a:gd name="T34" fmla="*/ 6 w 22"/>
                  <a:gd name="T35" fmla="*/ 47 h 61"/>
                  <a:gd name="T36" fmla="*/ 6 w 22"/>
                  <a:gd name="T37" fmla="*/ 47 h 61"/>
                  <a:gd name="T38" fmla="*/ 7 w 22"/>
                  <a:gd name="T39" fmla="*/ 55 h 61"/>
                  <a:gd name="T40" fmla="*/ 7 w 22"/>
                  <a:gd name="T41" fmla="*/ 55 h 61"/>
                  <a:gd name="T42" fmla="*/ 8 w 22"/>
                  <a:gd name="T43" fmla="*/ 58 h 61"/>
                  <a:gd name="T44" fmla="*/ 10 w 22"/>
                  <a:gd name="T45" fmla="*/ 59 h 61"/>
                  <a:gd name="T46" fmla="*/ 10 w 22"/>
                  <a:gd name="T47" fmla="*/ 59 h 61"/>
                  <a:gd name="T48" fmla="*/ 12 w 22"/>
                  <a:gd name="T49" fmla="*/ 61 h 61"/>
                  <a:gd name="T50" fmla="*/ 16 w 22"/>
                  <a:gd name="T51" fmla="*/ 61 h 61"/>
                  <a:gd name="T52" fmla="*/ 16 w 22"/>
                  <a:gd name="T53" fmla="*/ 61 h 61"/>
                  <a:gd name="T54" fmla="*/ 22 w 22"/>
                  <a:gd name="T55" fmla="*/ 59 h 61"/>
                  <a:gd name="T56" fmla="*/ 21 w 22"/>
                  <a:gd name="T57" fmla="*/ 53 h 61"/>
                  <a:gd name="T58" fmla="*/ 21 w 22"/>
                  <a:gd name="T59" fmla="*/ 53 h 61"/>
                  <a:gd name="T60" fmla="*/ 17 w 22"/>
                  <a:gd name="T61" fmla="*/ 53 h 61"/>
                  <a:gd name="T62" fmla="*/ 17 w 22"/>
                  <a:gd name="T63" fmla="*/ 53 h 61"/>
                  <a:gd name="T64" fmla="*/ 17 w 22"/>
                  <a:gd name="T65"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61">
                    <a:moveTo>
                      <a:pt x="17" y="53"/>
                    </a:moveTo>
                    <a:lnTo>
                      <a:pt x="17" y="53"/>
                    </a:lnTo>
                    <a:lnTo>
                      <a:pt x="15" y="53"/>
                    </a:lnTo>
                    <a:lnTo>
                      <a:pt x="15" y="53"/>
                    </a:lnTo>
                    <a:lnTo>
                      <a:pt x="14" y="52"/>
                    </a:lnTo>
                    <a:lnTo>
                      <a:pt x="14" y="52"/>
                    </a:lnTo>
                    <a:lnTo>
                      <a:pt x="14" y="47"/>
                    </a:lnTo>
                    <a:lnTo>
                      <a:pt x="14" y="21"/>
                    </a:lnTo>
                    <a:lnTo>
                      <a:pt x="21" y="21"/>
                    </a:lnTo>
                    <a:lnTo>
                      <a:pt x="21" y="15"/>
                    </a:lnTo>
                    <a:lnTo>
                      <a:pt x="14" y="15"/>
                    </a:lnTo>
                    <a:lnTo>
                      <a:pt x="14" y="0"/>
                    </a:lnTo>
                    <a:lnTo>
                      <a:pt x="6" y="4"/>
                    </a:lnTo>
                    <a:lnTo>
                      <a:pt x="6" y="15"/>
                    </a:lnTo>
                    <a:lnTo>
                      <a:pt x="0" y="15"/>
                    </a:lnTo>
                    <a:lnTo>
                      <a:pt x="0" y="21"/>
                    </a:lnTo>
                    <a:lnTo>
                      <a:pt x="6" y="21"/>
                    </a:lnTo>
                    <a:lnTo>
                      <a:pt x="6" y="47"/>
                    </a:lnTo>
                    <a:lnTo>
                      <a:pt x="6" y="47"/>
                    </a:lnTo>
                    <a:lnTo>
                      <a:pt x="7" y="55"/>
                    </a:lnTo>
                    <a:lnTo>
                      <a:pt x="7" y="55"/>
                    </a:lnTo>
                    <a:lnTo>
                      <a:pt x="8" y="58"/>
                    </a:lnTo>
                    <a:lnTo>
                      <a:pt x="10" y="59"/>
                    </a:lnTo>
                    <a:lnTo>
                      <a:pt x="10" y="59"/>
                    </a:lnTo>
                    <a:lnTo>
                      <a:pt x="12" y="61"/>
                    </a:lnTo>
                    <a:lnTo>
                      <a:pt x="16" y="61"/>
                    </a:lnTo>
                    <a:lnTo>
                      <a:pt x="16" y="61"/>
                    </a:lnTo>
                    <a:lnTo>
                      <a:pt x="22" y="59"/>
                    </a:lnTo>
                    <a:lnTo>
                      <a:pt x="21" y="53"/>
                    </a:lnTo>
                    <a:lnTo>
                      <a:pt x="21" y="53"/>
                    </a:lnTo>
                    <a:lnTo>
                      <a:pt x="17" y="53"/>
                    </a:lnTo>
                    <a:lnTo>
                      <a:pt x="17" y="53"/>
                    </a:lnTo>
                    <a:lnTo>
                      <a:pt x="17" y="53"/>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0" name="Freeform 285">
                <a:extLst>
                  <a:ext uri="{FF2B5EF4-FFF2-40B4-BE49-F238E27FC236}">
                    <a16:creationId xmlns:a16="http://schemas.microsoft.com/office/drawing/2014/main" id="{29705D22-FD63-D738-2034-AA59B8119F83}"/>
                  </a:ext>
                </a:extLst>
              </p:cNvPr>
              <p:cNvSpPr>
                <a:spLocks noEditPoints="1"/>
              </p:cNvSpPr>
              <p:nvPr/>
            </p:nvSpPr>
            <p:spPr bwMode="auto">
              <a:xfrm>
                <a:off x="404" y="3688"/>
                <a:ext cx="7" cy="60"/>
              </a:xfrm>
              <a:custGeom>
                <a:avLst/>
                <a:gdLst>
                  <a:gd name="T0" fmla="*/ 7 w 7"/>
                  <a:gd name="T1" fmla="*/ 9 h 60"/>
                  <a:gd name="T2" fmla="*/ 7 w 7"/>
                  <a:gd name="T3" fmla="*/ 0 h 60"/>
                  <a:gd name="T4" fmla="*/ 0 w 7"/>
                  <a:gd name="T5" fmla="*/ 0 h 60"/>
                  <a:gd name="T6" fmla="*/ 0 w 7"/>
                  <a:gd name="T7" fmla="*/ 9 h 60"/>
                  <a:gd name="T8" fmla="*/ 7 w 7"/>
                  <a:gd name="T9" fmla="*/ 9 h 60"/>
                  <a:gd name="T10" fmla="*/ 7 w 7"/>
                  <a:gd name="T11" fmla="*/ 9 h 60"/>
                  <a:gd name="T12" fmla="*/ 7 w 7"/>
                  <a:gd name="T13" fmla="*/ 60 h 60"/>
                  <a:gd name="T14" fmla="*/ 7 w 7"/>
                  <a:gd name="T15" fmla="*/ 16 h 60"/>
                  <a:gd name="T16" fmla="*/ 0 w 7"/>
                  <a:gd name="T17" fmla="*/ 16 h 60"/>
                  <a:gd name="T18" fmla="*/ 0 w 7"/>
                  <a:gd name="T19" fmla="*/ 60 h 60"/>
                  <a:gd name="T20" fmla="*/ 7 w 7"/>
                  <a:gd name="T21" fmla="*/ 60 h 60"/>
                  <a:gd name="T22" fmla="*/ 7 w 7"/>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0">
                    <a:moveTo>
                      <a:pt x="7" y="9"/>
                    </a:moveTo>
                    <a:lnTo>
                      <a:pt x="7" y="0"/>
                    </a:lnTo>
                    <a:lnTo>
                      <a:pt x="0" y="0"/>
                    </a:lnTo>
                    <a:lnTo>
                      <a:pt x="0" y="9"/>
                    </a:lnTo>
                    <a:lnTo>
                      <a:pt x="7" y="9"/>
                    </a:lnTo>
                    <a:lnTo>
                      <a:pt x="7" y="9"/>
                    </a:lnTo>
                    <a:close/>
                    <a:moveTo>
                      <a:pt x="7" y="60"/>
                    </a:moveTo>
                    <a:lnTo>
                      <a:pt x="7" y="16"/>
                    </a:lnTo>
                    <a:lnTo>
                      <a:pt x="0" y="16"/>
                    </a:lnTo>
                    <a:lnTo>
                      <a:pt x="0" y="60"/>
                    </a:lnTo>
                    <a:lnTo>
                      <a:pt x="7" y="60"/>
                    </a:lnTo>
                    <a:lnTo>
                      <a:pt x="7" y="60"/>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1" name="Freeform 286">
                <a:extLst>
                  <a:ext uri="{FF2B5EF4-FFF2-40B4-BE49-F238E27FC236}">
                    <a16:creationId xmlns:a16="http://schemas.microsoft.com/office/drawing/2014/main" id="{4BCDA43E-0681-DF06-3348-00BAC1A545CD}"/>
                  </a:ext>
                </a:extLst>
              </p:cNvPr>
              <p:cNvSpPr>
                <a:spLocks noEditPoints="1"/>
              </p:cNvSpPr>
              <p:nvPr/>
            </p:nvSpPr>
            <p:spPr bwMode="auto">
              <a:xfrm>
                <a:off x="420" y="3703"/>
                <a:ext cx="42" cy="47"/>
              </a:xfrm>
              <a:custGeom>
                <a:avLst/>
                <a:gdLst>
                  <a:gd name="T0" fmla="*/ 5 w 42"/>
                  <a:gd name="T1" fmla="*/ 40 h 47"/>
                  <a:gd name="T2" fmla="*/ 11 w 42"/>
                  <a:gd name="T3" fmla="*/ 45 h 47"/>
                  <a:gd name="T4" fmla="*/ 20 w 42"/>
                  <a:gd name="T5" fmla="*/ 47 h 47"/>
                  <a:gd name="T6" fmla="*/ 27 w 42"/>
                  <a:gd name="T7" fmla="*/ 47 h 47"/>
                  <a:gd name="T8" fmla="*/ 32 w 42"/>
                  <a:gd name="T9" fmla="*/ 44 h 47"/>
                  <a:gd name="T10" fmla="*/ 39 w 42"/>
                  <a:gd name="T11" fmla="*/ 36 h 47"/>
                  <a:gd name="T12" fmla="*/ 40 w 42"/>
                  <a:gd name="T13" fmla="*/ 30 h 47"/>
                  <a:gd name="T14" fmla="*/ 42 w 42"/>
                  <a:gd name="T15" fmla="*/ 23 h 47"/>
                  <a:gd name="T16" fmla="*/ 39 w 42"/>
                  <a:gd name="T17" fmla="*/ 14 h 47"/>
                  <a:gd name="T18" fmla="*/ 35 w 42"/>
                  <a:gd name="T19" fmla="*/ 6 h 47"/>
                  <a:gd name="T20" fmla="*/ 32 w 42"/>
                  <a:gd name="T21" fmla="*/ 4 h 47"/>
                  <a:gd name="T22" fmla="*/ 25 w 42"/>
                  <a:gd name="T23" fmla="*/ 1 h 47"/>
                  <a:gd name="T24" fmla="*/ 20 w 42"/>
                  <a:gd name="T25" fmla="*/ 0 h 47"/>
                  <a:gd name="T26" fmla="*/ 6 w 42"/>
                  <a:gd name="T27" fmla="*/ 5 h 47"/>
                  <a:gd name="T28" fmla="*/ 4 w 42"/>
                  <a:gd name="T29" fmla="*/ 9 h 47"/>
                  <a:gd name="T30" fmla="*/ 0 w 42"/>
                  <a:gd name="T31" fmla="*/ 18 h 47"/>
                  <a:gd name="T32" fmla="*/ 0 w 42"/>
                  <a:gd name="T33" fmla="*/ 24 h 47"/>
                  <a:gd name="T34" fmla="*/ 1 w 42"/>
                  <a:gd name="T35" fmla="*/ 34 h 47"/>
                  <a:gd name="T36" fmla="*/ 5 w 42"/>
                  <a:gd name="T37" fmla="*/ 40 h 47"/>
                  <a:gd name="T38" fmla="*/ 11 w 42"/>
                  <a:gd name="T39" fmla="*/ 11 h 47"/>
                  <a:gd name="T40" fmla="*/ 15 w 42"/>
                  <a:gd name="T41" fmla="*/ 7 h 47"/>
                  <a:gd name="T42" fmla="*/ 20 w 42"/>
                  <a:gd name="T43" fmla="*/ 6 h 47"/>
                  <a:gd name="T44" fmla="*/ 29 w 42"/>
                  <a:gd name="T45" fmla="*/ 11 h 47"/>
                  <a:gd name="T46" fmla="*/ 33 w 42"/>
                  <a:gd name="T47" fmla="*/ 16 h 47"/>
                  <a:gd name="T48" fmla="*/ 33 w 42"/>
                  <a:gd name="T49" fmla="*/ 24 h 47"/>
                  <a:gd name="T50" fmla="*/ 29 w 42"/>
                  <a:gd name="T51" fmla="*/ 36 h 47"/>
                  <a:gd name="T52" fmla="*/ 25 w 42"/>
                  <a:gd name="T53" fmla="*/ 39 h 47"/>
                  <a:gd name="T54" fmla="*/ 20 w 42"/>
                  <a:gd name="T55" fmla="*/ 40 h 47"/>
                  <a:gd name="T56" fmla="*/ 11 w 42"/>
                  <a:gd name="T57" fmla="*/ 36 h 47"/>
                  <a:gd name="T58" fmla="*/ 8 w 42"/>
                  <a:gd name="T59" fmla="*/ 31 h 47"/>
                  <a:gd name="T60" fmla="*/ 8 w 42"/>
                  <a:gd name="T61" fmla="*/ 24 h 47"/>
                  <a:gd name="T62" fmla="*/ 11 w 42"/>
                  <a:gd name="T63"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7">
                    <a:moveTo>
                      <a:pt x="5" y="40"/>
                    </a:moveTo>
                    <a:lnTo>
                      <a:pt x="5" y="40"/>
                    </a:lnTo>
                    <a:lnTo>
                      <a:pt x="9" y="43"/>
                    </a:lnTo>
                    <a:lnTo>
                      <a:pt x="11" y="45"/>
                    </a:lnTo>
                    <a:lnTo>
                      <a:pt x="16" y="47"/>
                    </a:lnTo>
                    <a:lnTo>
                      <a:pt x="20" y="47"/>
                    </a:lnTo>
                    <a:lnTo>
                      <a:pt x="20" y="47"/>
                    </a:lnTo>
                    <a:lnTo>
                      <a:pt x="27" y="47"/>
                    </a:lnTo>
                    <a:lnTo>
                      <a:pt x="32" y="44"/>
                    </a:lnTo>
                    <a:lnTo>
                      <a:pt x="32" y="44"/>
                    </a:lnTo>
                    <a:lnTo>
                      <a:pt x="35" y="40"/>
                    </a:lnTo>
                    <a:lnTo>
                      <a:pt x="39" y="36"/>
                    </a:lnTo>
                    <a:lnTo>
                      <a:pt x="39" y="36"/>
                    </a:lnTo>
                    <a:lnTo>
                      <a:pt x="40" y="30"/>
                    </a:lnTo>
                    <a:lnTo>
                      <a:pt x="42" y="23"/>
                    </a:lnTo>
                    <a:lnTo>
                      <a:pt x="42" y="23"/>
                    </a:lnTo>
                    <a:lnTo>
                      <a:pt x="40" y="18"/>
                    </a:lnTo>
                    <a:lnTo>
                      <a:pt x="39" y="14"/>
                    </a:lnTo>
                    <a:lnTo>
                      <a:pt x="38" y="10"/>
                    </a:lnTo>
                    <a:lnTo>
                      <a:pt x="35" y="6"/>
                    </a:lnTo>
                    <a:lnTo>
                      <a:pt x="35" y="6"/>
                    </a:lnTo>
                    <a:lnTo>
                      <a:pt x="32" y="4"/>
                    </a:lnTo>
                    <a:lnTo>
                      <a:pt x="29" y="2"/>
                    </a:lnTo>
                    <a:lnTo>
                      <a:pt x="25" y="1"/>
                    </a:lnTo>
                    <a:lnTo>
                      <a:pt x="20" y="0"/>
                    </a:lnTo>
                    <a:lnTo>
                      <a:pt x="20" y="0"/>
                    </a:lnTo>
                    <a:lnTo>
                      <a:pt x="13" y="1"/>
                    </a:lnTo>
                    <a:lnTo>
                      <a:pt x="6" y="5"/>
                    </a:lnTo>
                    <a:lnTo>
                      <a:pt x="6" y="5"/>
                    </a:lnTo>
                    <a:lnTo>
                      <a:pt x="4" y="9"/>
                    </a:lnTo>
                    <a:lnTo>
                      <a:pt x="1" y="12"/>
                    </a:lnTo>
                    <a:lnTo>
                      <a:pt x="0" y="18"/>
                    </a:lnTo>
                    <a:lnTo>
                      <a:pt x="0" y="24"/>
                    </a:lnTo>
                    <a:lnTo>
                      <a:pt x="0" y="24"/>
                    </a:lnTo>
                    <a:lnTo>
                      <a:pt x="0" y="29"/>
                    </a:lnTo>
                    <a:lnTo>
                      <a:pt x="1" y="34"/>
                    </a:lnTo>
                    <a:lnTo>
                      <a:pt x="3" y="38"/>
                    </a:lnTo>
                    <a:lnTo>
                      <a:pt x="5" y="40"/>
                    </a:lnTo>
                    <a:lnTo>
                      <a:pt x="5" y="40"/>
                    </a:lnTo>
                    <a:close/>
                    <a:moveTo>
                      <a:pt x="11" y="11"/>
                    </a:moveTo>
                    <a:lnTo>
                      <a:pt x="11" y="11"/>
                    </a:lnTo>
                    <a:lnTo>
                      <a:pt x="15" y="7"/>
                    </a:lnTo>
                    <a:lnTo>
                      <a:pt x="20" y="6"/>
                    </a:lnTo>
                    <a:lnTo>
                      <a:pt x="20" y="6"/>
                    </a:lnTo>
                    <a:lnTo>
                      <a:pt x="25" y="7"/>
                    </a:lnTo>
                    <a:lnTo>
                      <a:pt x="29" y="11"/>
                    </a:lnTo>
                    <a:lnTo>
                      <a:pt x="29" y="11"/>
                    </a:lnTo>
                    <a:lnTo>
                      <a:pt x="33" y="16"/>
                    </a:lnTo>
                    <a:lnTo>
                      <a:pt x="33" y="24"/>
                    </a:lnTo>
                    <a:lnTo>
                      <a:pt x="33" y="24"/>
                    </a:lnTo>
                    <a:lnTo>
                      <a:pt x="33" y="31"/>
                    </a:lnTo>
                    <a:lnTo>
                      <a:pt x="29" y="36"/>
                    </a:lnTo>
                    <a:lnTo>
                      <a:pt x="29" y="36"/>
                    </a:lnTo>
                    <a:lnTo>
                      <a:pt x="25" y="39"/>
                    </a:lnTo>
                    <a:lnTo>
                      <a:pt x="20" y="40"/>
                    </a:lnTo>
                    <a:lnTo>
                      <a:pt x="20" y="40"/>
                    </a:lnTo>
                    <a:lnTo>
                      <a:pt x="15" y="39"/>
                    </a:lnTo>
                    <a:lnTo>
                      <a:pt x="11" y="36"/>
                    </a:lnTo>
                    <a:lnTo>
                      <a:pt x="11" y="36"/>
                    </a:lnTo>
                    <a:lnTo>
                      <a:pt x="8" y="31"/>
                    </a:lnTo>
                    <a:lnTo>
                      <a:pt x="8" y="24"/>
                    </a:lnTo>
                    <a:lnTo>
                      <a:pt x="8" y="24"/>
                    </a:lnTo>
                    <a:lnTo>
                      <a:pt x="8" y="16"/>
                    </a:lnTo>
                    <a:lnTo>
                      <a:pt x="11" y="11"/>
                    </a:lnTo>
                    <a:lnTo>
                      <a:pt x="11" y="11"/>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2" name="Freeform 287">
                <a:extLst>
                  <a:ext uri="{FF2B5EF4-FFF2-40B4-BE49-F238E27FC236}">
                    <a16:creationId xmlns:a16="http://schemas.microsoft.com/office/drawing/2014/main" id="{44984F34-423E-F28C-0E4F-8840C393E7B1}"/>
                  </a:ext>
                </a:extLst>
              </p:cNvPr>
              <p:cNvSpPr>
                <a:spLocks/>
              </p:cNvSpPr>
              <p:nvPr/>
            </p:nvSpPr>
            <p:spPr bwMode="auto">
              <a:xfrm>
                <a:off x="470" y="3703"/>
                <a:ext cx="36" cy="45"/>
              </a:xfrm>
              <a:custGeom>
                <a:avLst/>
                <a:gdLst>
                  <a:gd name="T0" fmla="*/ 8 w 36"/>
                  <a:gd name="T1" fmla="*/ 45 h 45"/>
                  <a:gd name="T2" fmla="*/ 8 w 36"/>
                  <a:gd name="T3" fmla="*/ 21 h 45"/>
                  <a:gd name="T4" fmla="*/ 8 w 36"/>
                  <a:gd name="T5" fmla="*/ 21 h 45"/>
                  <a:gd name="T6" fmla="*/ 8 w 36"/>
                  <a:gd name="T7" fmla="*/ 14 h 45"/>
                  <a:gd name="T8" fmla="*/ 11 w 36"/>
                  <a:gd name="T9" fmla="*/ 10 h 45"/>
                  <a:gd name="T10" fmla="*/ 11 w 36"/>
                  <a:gd name="T11" fmla="*/ 10 h 45"/>
                  <a:gd name="T12" fmla="*/ 14 w 36"/>
                  <a:gd name="T13" fmla="*/ 7 h 45"/>
                  <a:gd name="T14" fmla="*/ 19 w 36"/>
                  <a:gd name="T15" fmla="*/ 6 h 45"/>
                  <a:gd name="T16" fmla="*/ 19 w 36"/>
                  <a:gd name="T17" fmla="*/ 6 h 45"/>
                  <a:gd name="T18" fmla="*/ 24 w 36"/>
                  <a:gd name="T19" fmla="*/ 9 h 45"/>
                  <a:gd name="T20" fmla="*/ 24 w 36"/>
                  <a:gd name="T21" fmla="*/ 9 h 45"/>
                  <a:gd name="T22" fmla="*/ 27 w 36"/>
                  <a:gd name="T23" fmla="*/ 10 h 45"/>
                  <a:gd name="T24" fmla="*/ 28 w 36"/>
                  <a:gd name="T25" fmla="*/ 11 h 45"/>
                  <a:gd name="T26" fmla="*/ 28 w 36"/>
                  <a:gd name="T27" fmla="*/ 11 h 45"/>
                  <a:gd name="T28" fmla="*/ 28 w 36"/>
                  <a:gd name="T29" fmla="*/ 19 h 45"/>
                  <a:gd name="T30" fmla="*/ 28 w 36"/>
                  <a:gd name="T31" fmla="*/ 45 h 45"/>
                  <a:gd name="T32" fmla="*/ 36 w 36"/>
                  <a:gd name="T33" fmla="*/ 45 h 45"/>
                  <a:gd name="T34" fmla="*/ 36 w 36"/>
                  <a:gd name="T35" fmla="*/ 19 h 45"/>
                  <a:gd name="T36" fmla="*/ 36 w 36"/>
                  <a:gd name="T37" fmla="*/ 19 h 45"/>
                  <a:gd name="T38" fmla="*/ 36 w 36"/>
                  <a:gd name="T39" fmla="*/ 11 h 45"/>
                  <a:gd name="T40" fmla="*/ 36 w 36"/>
                  <a:gd name="T41" fmla="*/ 11 h 45"/>
                  <a:gd name="T42" fmla="*/ 33 w 36"/>
                  <a:gd name="T43" fmla="*/ 5 h 45"/>
                  <a:gd name="T44" fmla="*/ 33 w 36"/>
                  <a:gd name="T45" fmla="*/ 5 h 45"/>
                  <a:gd name="T46" fmla="*/ 31 w 36"/>
                  <a:gd name="T47" fmla="*/ 4 h 45"/>
                  <a:gd name="T48" fmla="*/ 28 w 36"/>
                  <a:gd name="T49" fmla="*/ 1 h 45"/>
                  <a:gd name="T50" fmla="*/ 28 w 36"/>
                  <a:gd name="T51" fmla="*/ 1 h 45"/>
                  <a:gd name="T52" fmla="*/ 24 w 36"/>
                  <a:gd name="T53" fmla="*/ 1 h 45"/>
                  <a:gd name="T54" fmla="*/ 21 w 36"/>
                  <a:gd name="T55" fmla="*/ 0 h 45"/>
                  <a:gd name="T56" fmla="*/ 21 w 36"/>
                  <a:gd name="T57" fmla="*/ 0 h 45"/>
                  <a:gd name="T58" fmla="*/ 17 w 36"/>
                  <a:gd name="T59" fmla="*/ 1 h 45"/>
                  <a:gd name="T60" fmla="*/ 13 w 36"/>
                  <a:gd name="T61" fmla="*/ 2 h 45"/>
                  <a:gd name="T62" fmla="*/ 9 w 36"/>
                  <a:gd name="T63" fmla="*/ 5 h 45"/>
                  <a:gd name="T64" fmla="*/ 7 w 36"/>
                  <a:gd name="T65" fmla="*/ 7 h 45"/>
                  <a:gd name="T66" fmla="*/ 7 w 36"/>
                  <a:gd name="T67" fmla="*/ 1 h 45"/>
                  <a:gd name="T68" fmla="*/ 0 w 36"/>
                  <a:gd name="T69" fmla="*/ 1 h 45"/>
                  <a:gd name="T70" fmla="*/ 0 w 36"/>
                  <a:gd name="T71" fmla="*/ 45 h 45"/>
                  <a:gd name="T72" fmla="*/ 8 w 36"/>
                  <a:gd name="T73" fmla="*/ 45 h 45"/>
                  <a:gd name="T74" fmla="*/ 8 w 36"/>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45">
                    <a:moveTo>
                      <a:pt x="8" y="45"/>
                    </a:moveTo>
                    <a:lnTo>
                      <a:pt x="8" y="21"/>
                    </a:lnTo>
                    <a:lnTo>
                      <a:pt x="8" y="21"/>
                    </a:lnTo>
                    <a:lnTo>
                      <a:pt x="8" y="14"/>
                    </a:lnTo>
                    <a:lnTo>
                      <a:pt x="11" y="10"/>
                    </a:lnTo>
                    <a:lnTo>
                      <a:pt x="11" y="10"/>
                    </a:lnTo>
                    <a:lnTo>
                      <a:pt x="14" y="7"/>
                    </a:lnTo>
                    <a:lnTo>
                      <a:pt x="19" y="6"/>
                    </a:lnTo>
                    <a:lnTo>
                      <a:pt x="19" y="6"/>
                    </a:lnTo>
                    <a:lnTo>
                      <a:pt x="24" y="9"/>
                    </a:lnTo>
                    <a:lnTo>
                      <a:pt x="24" y="9"/>
                    </a:lnTo>
                    <a:lnTo>
                      <a:pt x="27" y="10"/>
                    </a:lnTo>
                    <a:lnTo>
                      <a:pt x="28" y="11"/>
                    </a:lnTo>
                    <a:lnTo>
                      <a:pt x="28" y="11"/>
                    </a:lnTo>
                    <a:lnTo>
                      <a:pt x="28" y="19"/>
                    </a:lnTo>
                    <a:lnTo>
                      <a:pt x="28" y="45"/>
                    </a:lnTo>
                    <a:lnTo>
                      <a:pt x="36" y="45"/>
                    </a:lnTo>
                    <a:lnTo>
                      <a:pt x="36" y="19"/>
                    </a:lnTo>
                    <a:lnTo>
                      <a:pt x="36" y="19"/>
                    </a:lnTo>
                    <a:lnTo>
                      <a:pt x="36" y="11"/>
                    </a:lnTo>
                    <a:lnTo>
                      <a:pt x="36" y="11"/>
                    </a:lnTo>
                    <a:lnTo>
                      <a:pt x="33" y="5"/>
                    </a:lnTo>
                    <a:lnTo>
                      <a:pt x="33" y="5"/>
                    </a:lnTo>
                    <a:lnTo>
                      <a:pt x="31" y="4"/>
                    </a:lnTo>
                    <a:lnTo>
                      <a:pt x="28" y="1"/>
                    </a:lnTo>
                    <a:lnTo>
                      <a:pt x="28" y="1"/>
                    </a:lnTo>
                    <a:lnTo>
                      <a:pt x="24" y="1"/>
                    </a:lnTo>
                    <a:lnTo>
                      <a:pt x="21" y="0"/>
                    </a:lnTo>
                    <a:lnTo>
                      <a:pt x="21" y="0"/>
                    </a:lnTo>
                    <a:lnTo>
                      <a:pt x="17" y="1"/>
                    </a:lnTo>
                    <a:lnTo>
                      <a:pt x="13" y="2"/>
                    </a:lnTo>
                    <a:lnTo>
                      <a:pt x="9" y="5"/>
                    </a:lnTo>
                    <a:lnTo>
                      <a:pt x="7" y="7"/>
                    </a:lnTo>
                    <a:lnTo>
                      <a:pt x="7" y="1"/>
                    </a:lnTo>
                    <a:lnTo>
                      <a:pt x="0" y="1"/>
                    </a:lnTo>
                    <a:lnTo>
                      <a:pt x="0" y="45"/>
                    </a:lnTo>
                    <a:lnTo>
                      <a:pt x="8" y="45"/>
                    </a:lnTo>
                    <a:lnTo>
                      <a:pt x="8" y="45"/>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3" name="Freeform 288">
                <a:extLst>
                  <a:ext uri="{FF2B5EF4-FFF2-40B4-BE49-F238E27FC236}">
                    <a16:creationId xmlns:a16="http://schemas.microsoft.com/office/drawing/2014/main" id="{5A331033-9F6A-EEBE-3D7E-8185C23B544C}"/>
                  </a:ext>
                </a:extLst>
              </p:cNvPr>
              <p:cNvSpPr>
                <a:spLocks noEditPoints="1"/>
              </p:cNvSpPr>
              <p:nvPr/>
            </p:nvSpPr>
            <p:spPr bwMode="auto">
              <a:xfrm>
                <a:off x="539" y="3693"/>
                <a:ext cx="41" cy="51"/>
              </a:xfrm>
              <a:custGeom>
                <a:avLst/>
                <a:gdLst>
                  <a:gd name="T0" fmla="*/ 41 w 41"/>
                  <a:gd name="T1" fmla="*/ 16 h 51"/>
                  <a:gd name="T2" fmla="*/ 0 w 41"/>
                  <a:gd name="T3" fmla="*/ 0 h 51"/>
                  <a:gd name="T4" fmla="*/ 0 w 41"/>
                  <a:gd name="T5" fmla="*/ 7 h 51"/>
                  <a:gd name="T6" fmla="*/ 32 w 41"/>
                  <a:gd name="T7" fmla="*/ 20 h 51"/>
                  <a:gd name="T8" fmla="*/ 0 w 41"/>
                  <a:gd name="T9" fmla="*/ 34 h 51"/>
                  <a:gd name="T10" fmla="*/ 0 w 41"/>
                  <a:gd name="T11" fmla="*/ 41 h 51"/>
                  <a:gd name="T12" fmla="*/ 41 w 41"/>
                  <a:gd name="T13" fmla="*/ 24 h 51"/>
                  <a:gd name="T14" fmla="*/ 41 w 41"/>
                  <a:gd name="T15" fmla="*/ 16 h 51"/>
                  <a:gd name="T16" fmla="*/ 41 w 41"/>
                  <a:gd name="T17" fmla="*/ 16 h 51"/>
                  <a:gd name="T18" fmla="*/ 41 w 41"/>
                  <a:gd name="T19" fmla="*/ 44 h 51"/>
                  <a:gd name="T20" fmla="*/ 0 w 41"/>
                  <a:gd name="T21" fmla="*/ 44 h 51"/>
                  <a:gd name="T22" fmla="*/ 0 w 41"/>
                  <a:gd name="T23" fmla="*/ 51 h 51"/>
                  <a:gd name="T24" fmla="*/ 41 w 41"/>
                  <a:gd name="T25" fmla="*/ 51 h 51"/>
                  <a:gd name="T26" fmla="*/ 41 w 41"/>
                  <a:gd name="T27" fmla="*/ 44 h 51"/>
                  <a:gd name="T28" fmla="*/ 41 w 41"/>
                  <a:gd name="T2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1">
                    <a:moveTo>
                      <a:pt x="41" y="16"/>
                    </a:moveTo>
                    <a:lnTo>
                      <a:pt x="0" y="0"/>
                    </a:lnTo>
                    <a:lnTo>
                      <a:pt x="0" y="7"/>
                    </a:lnTo>
                    <a:lnTo>
                      <a:pt x="32" y="20"/>
                    </a:lnTo>
                    <a:lnTo>
                      <a:pt x="0" y="34"/>
                    </a:lnTo>
                    <a:lnTo>
                      <a:pt x="0" y="41"/>
                    </a:lnTo>
                    <a:lnTo>
                      <a:pt x="41" y="24"/>
                    </a:lnTo>
                    <a:lnTo>
                      <a:pt x="41" y="16"/>
                    </a:lnTo>
                    <a:lnTo>
                      <a:pt x="41" y="16"/>
                    </a:lnTo>
                    <a:close/>
                    <a:moveTo>
                      <a:pt x="41" y="44"/>
                    </a:moveTo>
                    <a:lnTo>
                      <a:pt x="0" y="44"/>
                    </a:lnTo>
                    <a:lnTo>
                      <a:pt x="0" y="51"/>
                    </a:lnTo>
                    <a:lnTo>
                      <a:pt x="41" y="51"/>
                    </a:lnTo>
                    <a:lnTo>
                      <a:pt x="41" y="44"/>
                    </a:lnTo>
                    <a:lnTo>
                      <a:pt x="41" y="44"/>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4" name="Freeform 289">
                <a:extLst>
                  <a:ext uri="{FF2B5EF4-FFF2-40B4-BE49-F238E27FC236}">
                    <a16:creationId xmlns:a16="http://schemas.microsoft.com/office/drawing/2014/main" id="{FF9AB1BE-73D0-F30A-D819-2B9F2DDBC7D5}"/>
                  </a:ext>
                </a:extLst>
              </p:cNvPr>
              <p:cNvSpPr>
                <a:spLocks/>
              </p:cNvSpPr>
              <p:nvPr/>
            </p:nvSpPr>
            <p:spPr bwMode="auto">
              <a:xfrm>
                <a:off x="610" y="3688"/>
                <a:ext cx="41" cy="62"/>
              </a:xfrm>
              <a:custGeom>
                <a:avLst/>
                <a:gdLst>
                  <a:gd name="T0" fmla="*/ 7 w 41"/>
                  <a:gd name="T1" fmla="*/ 56 h 62"/>
                  <a:gd name="T2" fmla="*/ 7 w 41"/>
                  <a:gd name="T3" fmla="*/ 56 h 62"/>
                  <a:gd name="T4" fmla="*/ 12 w 41"/>
                  <a:gd name="T5" fmla="*/ 60 h 62"/>
                  <a:gd name="T6" fmla="*/ 19 w 41"/>
                  <a:gd name="T7" fmla="*/ 62 h 62"/>
                  <a:gd name="T8" fmla="*/ 19 w 41"/>
                  <a:gd name="T9" fmla="*/ 62 h 62"/>
                  <a:gd name="T10" fmla="*/ 24 w 41"/>
                  <a:gd name="T11" fmla="*/ 62 h 62"/>
                  <a:gd name="T12" fmla="*/ 29 w 41"/>
                  <a:gd name="T13" fmla="*/ 60 h 62"/>
                  <a:gd name="T14" fmla="*/ 33 w 41"/>
                  <a:gd name="T15" fmla="*/ 58 h 62"/>
                  <a:gd name="T16" fmla="*/ 36 w 41"/>
                  <a:gd name="T17" fmla="*/ 54 h 62"/>
                  <a:gd name="T18" fmla="*/ 36 w 41"/>
                  <a:gd name="T19" fmla="*/ 54 h 62"/>
                  <a:gd name="T20" fmla="*/ 40 w 41"/>
                  <a:gd name="T21" fmla="*/ 48 h 62"/>
                  <a:gd name="T22" fmla="*/ 41 w 41"/>
                  <a:gd name="T23" fmla="*/ 40 h 62"/>
                  <a:gd name="T24" fmla="*/ 41 w 41"/>
                  <a:gd name="T25" fmla="*/ 40 h 62"/>
                  <a:gd name="T26" fmla="*/ 40 w 41"/>
                  <a:gd name="T27" fmla="*/ 33 h 62"/>
                  <a:gd name="T28" fmla="*/ 38 w 41"/>
                  <a:gd name="T29" fmla="*/ 29 h 62"/>
                  <a:gd name="T30" fmla="*/ 36 w 41"/>
                  <a:gd name="T31" fmla="*/ 26 h 62"/>
                  <a:gd name="T32" fmla="*/ 36 w 41"/>
                  <a:gd name="T33" fmla="*/ 26 h 62"/>
                  <a:gd name="T34" fmla="*/ 29 w 41"/>
                  <a:gd name="T35" fmla="*/ 21 h 62"/>
                  <a:gd name="T36" fmla="*/ 22 w 41"/>
                  <a:gd name="T37" fmla="*/ 20 h 62"/>
                  <a:gd name="T38" fmla="*/ 22 w 41"/>
                  <a:gd name="T39" fmla="*/ 20 h 62"/>
                  <a:gd name="T40" fmla="*/ 16 w 41"/>
                  <a:gd name="T41" fmla="*/ 21 h 62"/>
                  <a:gd name="T42" fmla="*/ 11 w 41"/>
                  <a:gd name="T43" fmla="*/ 24 h 62"/>
                  <a:gd name="T44" fmla="*/ 13 w 41"/>
                  <a:gd name="T45" fmla="*/ 7 h 62"/>
                  <a:gd name="T46" fmla="*/ 38 w 41"/>
                  <a:gd name="T47" fmla="*/ 7 h 62"/>
                  <a:gd name="T48" fmla="*/ 38 w 41"/>
                  <a:gd name="T49" fmla="*/ 0 h 62"/>
                  <a:gd name="T50" fmla="*/ 8 w 41"/>
                  <a:gd name="T51" fmla="*/ 0 h 62"/>
                  <a:gd name="T52" fmla="*/ 2 w 41"/>
                  <a:gd name="T53" fmla="*/ 31 h 62"/>
                  <a:gd name="T54" fmla="*/ 9 w 41"/>
                  <a:gd name="T55" fmla="*/ 33 h 62"/>
                  <a:gd name="T56" fmla="*/ 9 w 41"/>
                  <a:gd name="T57" fmla="*/ 33 h 62"/>
                  <a:gd name="T58" fmla="*/ 11 w 41"/>
                  <a:gd name="T59" fmla="*/ 30 h 62"/>
                  <a:gd name="T60" fmla="*/ 13 w 41"/>
                  <a:gd name="T61" fmla="*/ 29 h 62"/>
                  <a:gd name="T62" fmla="*/ 13 w 41"/>
                  <a:gd name="T63" fmla="*/ 29 h 62"/>
                  <a:gd name="T64" fmla="*/ 17 w 41"/>
                  <a:gd name="T65" fmla="*/ 27 h 62"/>
                  <a:gd name="T66" fmla="*/ 19 w 41"/>
                  <a:gd name="T67" fmla="*/ 26 h 62"/>
                  <a:gd name="T68" fmla="*/ 19 w 41"/>
                  <a:gd name="T69" fmla="*/ 26 h 62"/>
                  <a:gd name="T70" fmla="*/ 26 w 41"/>
                  <a:gd name="T71" fmla="*/ 27 h 62"/>
                  <a:gd name="T72" fmla="*/ 29 w 41"/>
                  <a:gd name="T73" fmla="*/ 30 h 62"/>
                  <a:gd name="T74" fmla="*/ 29 w 41"/>
                  <a:gd name="T75" fmla="*/ 30 h 62"/>
                  <a:gd name="T76" fmla="*/ 32 w 41"/>
                  <a:gd name="T77" fmla="*/ 35 h 62"/>
                  <a:gd name="T78" fmla="*/ 33 w 41"/>
                  <a:gd name="T79" fmla="*/ 40 h 62"/>
                  <a:gd name="T80" fmla="*/ 33 w 41"/>
                  <a:gd name="T81" fmla="*/ 40 h 62"/>
                  <a:gd name="T82" fmla="*/ 32 w 41"/>
                  <a:gd name="T83" fmla="*/ 46 h 62"/>
                  <a:gd name="T84" fmla="*/ 29 w 41"/>
                  <a:gd name="T85" fmla="*/ 51 h 62"/>
                  <a:gd name="T86" fmla="*/ 29 w 41"/>
                  <a:gd name="T87" fmla="*/ 51 h 62"/>
                  <a:gd name="T88" fmla="*/ 24 w 41"/>
                  <a:gd name="T89" fmla="*/ 54 h 62"/>
                  <a:gd name="T90" fmla="*/ 19 w 41"/>
                  <a:gd name="T91" fmla="*/ 55 h 62"/>
                  <a:gd name="T92" fmla="*/ 19 w 41"/>
                  <a:gd name="T93" fmla="*/ 55 h 62"/>
                  <a:gd name="T94" fmla="*/ 16 w 41"/>
                  <a:gd name="T95" fmla="*/ 55 h 62"/>
                  <a:gd name="T96" fmla="*/ 12 w 41"/>
                  <a:gd name="T97" fmla="*/ 53 h 62"/>
                  <a:gd name="T98" fmla="*/ 12 w 41"/>
                  <a:gd name="T99" fmla="*/ 53 h 62"/>
                  <a:gd name="T100" fmla="*/ 9 w 41"/>
                  <a:gd name="T101" fmla="*/ 49 h 62"/>
                  <a:gd name="T102" fmla="*/ 8 w 41"/>
                  <a:gd name="T103" fmla="*/ 44 h 62"/>
                  <a:gd name="T104" fmla="*/ 0 w 41"/>
                  <a:gd name="T105" fmla="*/ 45 h 62"/>
                  <a:gd name="T106" fmla="*/ 0 w 41"/>
                  <a:gd name="T107" fmla="*/ 45 h 62"/>
                  <a:gd name="T108" fmla="*/ 2 w 41"/>
                  <a:gd name="T109" fmla="*/ 51 h 62"/>
                  <a:gd name="T110" fmla="*/ 7 w 41"/>
                  <a:gd name="T111" fmla="*/ 56 h 62"/>
                  <a:gd name="T112" fmla="*/ 7 w 41"/>
                  <a:gd name="T113"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62">
                    <a:moveTo>
                      <a:pt x="7" y="56"/>
                    </a:moveTo>
                    <a:lnTo>
                      <a:pt x="7" y="56"/>
                    </a:lnTo>
                    <a:lnTo>
                      <a:pt x="12" y="60"/>
                    </a:lnTo>
                    <a:lnTo>
                      <a:pt x="19" y="62"/>
                    </a:lnTo>
                    <a:lnTo>
                      <a:pt x="19" y="62"/>
                    </a:lnTo>
                    <a:lnTo>
                      <a:pt x="24" y="62"/>
                    </a:lnTo>
                    <a:lnTo>
                      <a:pt x="29" y="60"/>
                    </a:lnTo>
                    <a:lnTo>
                      <a:pt x="33" y="58"/>
                    </a:lnTo>
                    <a:lnTo>
                      <a:pt x="36" y="54"/>
                    </a:lnTo>
                    <a:lnTo>
                      <a:pt x="36" y="54"/>
                    </a:lnTo>
                    <a:lnTo>
                      <a:pt x="40" y="48"/>
                    </a:lnTo>
                    <a:lnTo>
                      <a:pt x="41" y="40"/>
                    </a:lnTo>
                    <a:lnTo>
                      <a:pt x="41" y="40"/>
                    </a:lnTo>
                    <a:lnTo>
                      <a:pt x="40" y="33"/>
                    </a:lnTo>
                    <a:lnTo>
                      <a:pt x="38" y="29"/>
                    </a:lnTo>
                    <a:lnTo>
                      <a:pt x="36" y="26"/>
                    </a:lnTo>
                    <a:lnTo>
                      <a:pt x="36" y="26"/>
                    </a:lnTo>
                    <a:lnTo>
                      <a:pt x="29" y="21"/>
                    </a:lnTo>
                    <a:lnTo>
                      <a:pt x="22" y="20"/>
                    </a:lnTo>
                    <a:lnTo>
                      <a:pt x="22" y="20"/>
                    </a:lnTo>
                    <a:lnTo>
                      <a:pt x="16" y="21"/>
                    </a:lnTo>
                    <a:lnTo>
                      <a:pt x="11" y="24"/>
                    </a:lnTo>
                    <a:lnTo>
                      <a:pt x="13" y="7"/>
                    </a:lnTo>
                    <a:lnTo>
                      <a:pt x="38" y="7"/>
                    </a:lnTo>
                    <a:lnTo>
                      <a:pt x="38" y="0"/>
                    </a:lnTo>
                    <a:lnTo>
                      <a:pt x="8" y="0"/>
                    </a:lnTo>
                    <a:lnTo>
                      <a:pt x="2" y="31"/>
                    </a:lnTo>
                    <a:lnTo>
                      <a:pt x="9" y="33"/>
                    </a:lnTo>
                    <a:lnTo>
                      <a:pt x="9" y="33"/>
                    </a:lnTo>
                    <a:lnTo>
                      <a:pt x="11" y="30"/>
                    </a:lnTo>
                    <a:lnTo>
                      <a:pt x="13" y="29"/>
                    </a:lnTo>
                    <a:lnTo>
                      <a:pt x="13" y="29"/>
                    </a:lnTo>
                    <a:lnTo>
                      <a:pt x="17" y="27"/>
                    </a:lnTo>
                    <a:lnTo>
                      <a:pt x="19" y="26"/>
                    </a:lnTo>
                    <a:lnTo>
                      <a:pt x="19" y="26"/>
                    </a:lnTo>
                    <a:lnTo>
                      <a:pt x="26" y="27"/>
                    </a:lnTo>
                    <a:lnTo>
                      <a:pt x="29" y="30"/>
                    </a:lnTo>
                    <a:lnTo>
                      <a:pt x="29" y="30"/>
                    </a:lnTo>
                    <a:lnTo>
                      <a:pt x="32" y="35"/>
                    </a:lnTo>
                    <a:lnTo>
                      <a:pt x="33" y="40"/>
                    </a:lnTo>
                    <a:lnTo>
                      <a:pt x="33" y="40"/>
                    </a:lnTo>
                    <a:lnTo>
                      <a:pt x="32" y="46"/>
                    </a:lnTo>
                    <a:lnTo>
                      <a:pt x="29" y="51"/>
                    </a:lnTo>
                    <a:lnTo>
                      <a:pt x="29" y="51"/>
                    </a:lnTo>
                    <a:lnTo>
                      <a:pt x="24" y="54"/>
                    </a:lnTo>
                    <a:lnTo>
                      <a:pt x="19" y="55"/>
                    </a:lnTo>
                    <a:lnTo>
                      <a:pt x="19" y="55"/>
                    </a:lnTo>
                    <a:lnTo>
                      <a:pt x="16" y="55"/>
                    </a:lnTo>
                    <a:lnTo>
                      <a:pt x="12" y="53"/>
                    </a:lnTo>
                    <a:lnTo>
                      <a:pt x="12" y="53"/>
                    </a:lnTo>
                    <a:lnTo>
                      <a:pt x="9" y="49"/>
                    </a:lnTo>
                    <a:lnTo>
                      <a:pt x="8" y="44"/>
                    </a:lnTo>
                    <a:lnTo>
                      <a:pt x="0" y="45"/>
                    </a:lnTo>
                    <a:lnTo>
                      <a:pt x="0" y="45"/>
                    </a:lnTo>
                    <a:lnTo>
                      <a:pt x="2" y="51"/>
                    </a:lnTo>
                    <a:lnTo>
                      <a:pt x="7" y="56"/>
                    </a:lnTo>
                    <a:lnTo>
                      <a:pt x="7" y="56"/>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5" name="Freeform 290">
                <a:extLst>
                  <a:ext uri="{FF2B5EF4-FFF2-40B4-BE49-F238E27FC236}">
                    <a16:creationId xmlns:a16="http://schemas.microsoft.com/office/drawing/2014/main" id="{D3E5574A-CA5A-44DB-A954-596FE17B50EF}"/>
                  </a:ext>
                </a:extLst>
              </p:cNvPr>
              <p:cNvSpPr>
                <a:spLocks noEditPoints="1"/>
              </p:cNvSpPr>
              <p:nvPr/>
            </p:nvSpPr>
            <p:spPr bwMode="auto">
              <a:xfrm>
                <a:off x="658" y="3686"/>
                <a:ext cx="39" cy="64"/>
              </a:xfrm>
              <a:custGeom>
                <a:avLst/>
                <a:gdLst>
                  <a:gd name="T0" fmla="*/ 5 w 39"/>
                  <a:gd name="T1" fmla="*/ 57 h 64"/>
                  <a:gd name="T2" fmla="*/ 12 w 39"/>
                  <a:gd name="T3" fmla="*/ 62 h 64"/>
                  <a:gd name="T4" fmla="*/ 21 w 39"/>
                  <a:gd name="T5" fmla="*/ 64 h 64"/>
                  <a:gd name="T6" fmla="*/ 26 w 39"/>
                  <a:gd name="T7" fmla="*/ 62 h 64"/>
                  <a:gd name="T8" fmla="*/ 31 w 39"/>
                  <a:gd name="T9" fmla="*/ 60 h 64"/>
                  <a:gd name="T10" fmla="*/ 38 w 39"/>
                  <a:gd name="T11" fmla="*/ 50 h 64"/>
                  <a:gd name="T12" fmla="*/ 39 w 39"/>
                  <a:gd name="T13" fmla="*/ 42 h 64"/>
                  <a:gd name="T14" fmla="*/ 39 w 39"/>
                  <a:gd name="T15" fmla="*/ 32 h 64"/>
                  <a:gd name="T16" fmla="*/ 38 w 39"/>
                  <a:gd name="T17" fmla="*/ 18 h 64"/>
                  <a:gd name="T18" fmla="*/ 37 w 39"/>
                  <a:gd name="T19" fmla="*/ 13 h 64"/>
                  <a:gd name="T20" fmla="*/ 34 w 39"/>
                  <a:gd name="T21" fmla="*/ 9 h 64"/>
                  <a:gd name="T22" fmla="*/ 28 w 39"/>
                  <a:gd name="T23" fmla="*/ 3 h 64"/>
                  <a:gd name="T24" fmla="*/ 24 w 39"/>
                  <a:gd name="T25" fmla="*/ 2 h 64"/>
                  <a:gd name="T26" fmla="*/ 21 w 39"/>
                  <a:gd name="T27" fmla="*/ 0 h 64"/>
                  <a:gd name="T28" fmla="*/ 9 w 39"/>
                  <a:gd name="T29" fmla="*/ 4 h 64"/>
                  <a:gd name="T30" fmla="*/ 5 w 39"/>
                  <a:gd name="T31" fmla="*/ 9 h 64"/>
                  <a:gd name="T32" fmla="*/ 2 w 39"/>
                  <a:gd name="T33" fmla="*/ 14 h 64"/>
                  <a:gd name="T34" fmla="*/ 0 w 39"/>
                  <a:gd name="T35" fmla="*/ 32 h 64"/>
                  <a:gd name="T36" fmla="*/ 0 w 39"/>
                  <a:gd name="T37" fmla="*/ 41 h 64"/>
                  <a:gd name="T38" fmla="*/ 3 w 39"/>
                  <a:gd name="T39" fmla="*/ 53 h 64"/>
                  <a:gd name="T40" fmla="*/ 5 w 39"/>
                  <a:gd name="T41" fmla="*/ 57 h 64"/>
                  <a:gd name="T42" fmla="*/ 12 w 39"/>
                  <a:gd name="T43" fmla="*/ 12 h 64"/>
                  <a:gd name="T44" fmla="*/ 15 w 39"/>
                  <a:gd name="T45" fmla="*/ 8 h 64"/>
                  <a:gd name="T46" fmla="*/ 19 w 39"/>
                  <a:gd name="T47" fmla="*/ 7 h 64"/>
                  <a:gd name="T48" fmla="*/ 28 w 39"/>
                  <a:gd name="T49" fmla="*/ 12 h 64"/>
                  <a:gd name="T50" fmla="*/ 31 w 39"/>
                  <a:gd name="T51" fmla="*/ 16 h 64"/>
                  <a:gd name="T52" fmla="*/ 32 w 39"/>
                  <a:gd name="T53" fmla="*/ 32 h 64"/>
                  <a:gd name="T54" fmla="*/ 32 w 39"/>
                  <a:gd name="T55" fmla="*/ 45 h 64"/>
                  <a:gd name="T56" fmla="*/ 28 w 39"/>
                  <a:gd name="T57" fmla="*/ 52 h 64"/>
                  <a:gd name="T58" fmla="*/ 24 w 39"/>
                  <a:gd name="T59" fmla="*/ 56 h 64"/>
                  <a:gd name="T60" fmla="*/ 21 w 39"/>
                  <a:gd name="T61" fmla="*/ 57 h 64"/>
                  <a:gd name="T62" fmla="*/ 12 w 39"/>
                  <a:gd name="T63" fmla="*/ 52 h 64"/>
                  <a:gd name="T64" fmla="*/ 9 w 39"/>
                  <a:gd name="T65" fmla="*/ 50 h 64"/>
                  <a:gd name="T66" fmla="*/ 8 w 39"/>
                  <a:gd name="T67" fmla="*/ 32 h 64"/>
                  <a:gd name="T68" fmla="*/ 9 w 39"/>
                  <a:gd name="T69" fmla="*/ 19 h 64"/>
                  <a:gd name="T70" fmla="*/ 12 w 39"/>
                  <a:gd name="T71" fmla="*/ 12 h 64"/>
                  <a:gd name="T72" fmla="*/ 12 w 39"/>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64">
                    <a:moveTo>
                      <a:pt x="5" y="57"/>
                    </a:moveTo>
                    <a:lnTo>
                      <a:pt x="5" y="57"/>
                    </a:lnTo>
                    <a:lnTo>
                      <a:pt x="9" y="60"/>
                    </a:lnTo>
                    <a:lnTo>
                      <a:pt x="12" y="62"/>
                    </a:lnTo>
                    <a:lnTo>
                      <a:pt x="15" y="64"/>
                    </a:lnTo>
                    <a:lnTo>
                      <a:pt x="21" y="64"/>
                    </a:lnTo>
                    <a:lnTo>
                      <a:pt x="21" y="64"/>
                    </a:lnTo>
                    <a:lnTo>
                      <a:pt x="26" y="62"/>
                    </a:lnTo>
                    <a:lnTo>
                      <a:pt x="31" y="60"/>
                    </a:lnTo>
                    <a:lnTo>
                      <a:pt x="31" y="60"/>
                    </a:lnTo>
                    <a:lnTo>
                      <a:pt x="34" y="56"/>
                    </a:lnTo>
                    <a:lnTo>
                      <a:pt x="38" y="50"/>
                    </a:lnTo>
                    <a:lnTo>
                      <a:pt x="38" y="50"/>
                    </a:lnTo>
                    <a:lnTo>
                      <a:pt x="39" y="42"/>
                    </a:lnTo>
                    <a:lnTo>
                      <a:pt x="39" y="32"/>
                    </a:lnTo>
                    <a:lnTo>
                      <a:pt x="39" y="32"/>
                    </a:lnTo>
                    <a:lnTo>
                      <a:pt x="39" y="24"/>
                    </a:lnTo>
                    <a:lnTo>
                      <a:pt x="38" y="18"/>
                    </a:lnTo>
                    <a:lnTo>
                      <a:pt x="38" y="18"/>
                    </a:lnTo>
                    <a:lnTo>
                      <a:pt x="37" y="13"/>
                    </a:lnTo>
                    <a:lnTo>
                      <a:pt x="34" y="9"/>
                    </a:lnTo>
                    <a:lnTo>
                      <a:pt x="34" y="9"/>
                    </a:lnTo>
                    <a:lnTo>
                      <a:pt x="32" y="6"/>
                    </a:lnTo>
                    <a:lnTo>
                      <a:pt x="28" y="3"/>
                    </a:lnTo>
                    <a:lnTo>
                      <a:pt x="28" y="3"/>
                    </a:lnTo>
                    <a:lnTo>
                      <a:pt x="24" y="2"/>
                    </a:lnTo>
                    <a:lnTo>
                      <a:pt x="21" y="0"/>
                    </a:lnTo>
                    <a:lnTo>
                      <a:pt x="21" y="0"/>
                    </a:lnTo>
                    <a:lnTo>
                      <a:pt x="14" y="2"/>
                    </a:lnTo>
                    <a:lnTo>
                      <a:pt x="9" y="4"/>
                    </a:lnTo>
                    <a:lnTo>
                      <a:pt x="9" y="4"/>
                    </a:lnTo>
                    <a:lnTo>
                      <a:pt x="5" y="9"/>
                    </a:lnTo>
                    <a:lnTo>
                      <a:pt x="2" y="14"/>
                    </a:lnTo>
                    <a:lnTo>
                      <a:pt x="2" y="14"/>
                    </a:lnTo>
                    <a:lnTo>
                      <a:pt x="0" y="23"/>
                    </a:lnTo>
                    <a:lnTo>
                      <a:pt x="0" y="32"/>
                    </a:lnTo>
                    <a:lnTo>
                      <a:pt x="0" y="32"/>
                    </a:lnTo>
                    <a:lnTo>
                      <a:pt x="0" y="41"/>
                    </a:lnTo>
                    <a:lnTo>
                      <a:pt x="2" y="47"/>
                    </a:lnTo>
                    <a:lnTo>
                      <a:pt x="3" y="53"/>
                    </a:lnTo>
                    <a:lnTo>
                      <a:pt x="5" y="57"/>
                    </a:lnTo>
                    <a:lnTo>
                      <a:pt x="5" y="57"/>
                    </a:lnTo>
                    <a:lnTo>
                      <a:pt x="5" y="57"/>
                    </a:lnTo>
                    <a:close/>
                    <a:moveTo>
                      <a:pt x="12" y="12"/>
                    </a:moveTo>
                    <a:lnTo>
                      <a:pt x="12" y="12"/>
                    </a:lnTo>
                    <a:lnTo>
                      <a:pt x="15" y="8"/>
                    </a:lnTo>
                    <a:lnTo>
                      <a:pt x="19" y="7"/>
                    </a:lnTo>
                    <a:lnTo>
                      <a:pt x="19" y="7"/>
                    </a:lnTo>
                    <a:lnTo>
                      <a:pt x="24" y="8"/>
                    </a:lnTo>
                    <a:lnTo>
                      <a:pt x="28" y="12"/>
                    </a:lnTo>
                    <a:lnTo>
                      <a:pt x="28" y="12"/>
                    </a:lnTo>
                    <a:lnTo>
                      <a:pt x="31" y="16"/>
                    </a:lnTo>
                    <a:lnTo>
                      <a:pt x="32" y="19"/>
                    </a:lnTo>
                    <a:lnTo>
                      <a:pt x="32" y="32"/>
                    </a:lnTo>
                    <a:lnTo>
                      <a:pt x="32" y="32"/>
                    </a:lnTo>
                    <a:lnTo>
                      <a:pt x="32" y="45"/>
                    </a:lnTo>
                    <a:lnTo>
                      <a:pt x="31" y="50"/>
                    </a:lnTo>
                    <a:lnTo>
                      <a:pt x="28" y="52"/>
                    </a:lnTo>
                    <a:lnTo>
                      <a:pt x="28" y="52"/>
                    </a:lnTo>
                    <a:lnTo>
                      <a:pt x="24" y="56"/>
                    </a:lnTo>
                    <a:lnTo>
                      <a:pt x="21" y="57"/>
                    </a:lnTo>
                    <a:lnTo>
                      <a:pt x="21" y="57"/>
                    </a:lnTo>
                    <a:lnTo>
                      <a:pt x="15" y="56"/>
                    </a:lnTo>
                    <a:lnTo>
                      <a:pt x="12" y="52"/>
                    </a:lnTo>
                    <a:lnTo>
                      <a:pt x="12" y="52"/>
                    </a:lnTo>
                    <a:lnTo>
                      <a:pt x="9" y="50"/>
                    </a:lnTo>
                    <a:lnTo>
                      <a:pt x="9" y="45"/>
                    </a:lnTo>
                    <a:lnTo>
                      <a:pt x="8" y="32"/>
                    </a:lnTo>
                    <a:lnTo>
                      <a:pt x="8" y="32"/>
                    </a:lnTo>
                    <a:lnTo>
                      <a:pt x="9" y="19"/>
                    </a:lnTo>
                    <a:lnTo>
                      <a:pt x="10" y="16"/>
                    </a:lnTo>
                    <a:lnTo>
                      <a:pt x="12" y="12"/>
                    </a:lnTo>
                    <a:lnTo>
                      <a:pt x="12" y="12"/>
                    </a:lnTo>
                    <a:lnTo>
                      <a:pt x="12" y="12"/>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6" name="Freeform 291">
                <a:extLst>
                  <a:ext uri="{FF2B5EF4-FFF2-40B4-BE49-F238E27FC236}">
                    <a16:creationId xmlns:a16="http://schemas.microsoft.com/office/drawing/2014/main" id="{035D9C83-6167-3312-54F0-979FE3137BC9}"/>
                  </a:ext>
                </a:extLst>
              </p:cNvPr>
              <p:cNvSpPr>
                <a:spLocks noEditPoints="1"/>
              </p:cNvSpPr>
              <p:nvPr/>
            </p:nvSpPr>
            <p:spPr bwMode="auto">
              <a:xfrm>
                <a:off x="708" y="3686"/>
                <a:ext cx="65" cy="65"/>
              </a:xfrm>
              <a:custGeom>
                <a:avLst/>
                <a:gdLst>
                  <a:gd name="T0" fmla="*/ 3 w 65"/>
                  <a:gd name="T1" fmla="*/ 28 h 65"/>
                  <a:gd name="T2" fmla="*/ 12 w 65"/>
                  <a:gd name="T3" fmla="*/ 33 h 65"/>
                  <a:gd name="T4" fmla="*/ 17 w 65"/>
                  <a:gd name="T5" fmla="*/ 32 h 65"/>
                  <a:gd name="T6" fmla="*/ 21 w 65"/>
                  <a:gd name="T7" fmla="*/ 28 h 65"/>
                  <a:gd name="T8" fmla="*/ 25 w 65"/>
                  <a:gd name="T9" fmla="*/ 17 h 65"/>
                  <a:gd name="T10" fmla="*/ 25 w 65"/>
                  <a:gd name="T11" fmla="*/ 9 h 65"/>
                  <a:gd name="T12" fmla="*/ 21 w 65"/>
                  <a:gd name="T13" fmla="*/ 4 h 65"/>
                  <a:gd name="T14" fmla="*/ 12 w 65"/>
                  <a:gd name="T15" fmla="*/ 0 h 65"/>
                  <a:gd name="T16" fmla="*/ 6 w 65"/>
                  <a:gd name="T17" fmla="*/ 2 h 65"/>
                  <a:gd name="T18" fmla="*/ 2 w 65"/>
                  <a:gd name="T19" fmla="*/ 6 h 65"/>
                  <a:gd name="T20" fmla="*/ 0 w 65"/>
                  <a:gd name="T21" fmla="*/ 16 h 65"/>
                  <a:gd name="T22" fmla="*/ 0 w 65"/>
                  <a:gd name="T23" fmla="*/ 23 h 65"/>
                  <a:gd name="T24" fmla="*/ 3 w 65"/>
                  <a:gd name="T25" fmla="*/ 28 h 65"/>
                  <a:gd name="T26" fmla="*/ 17 w 65"/>
                  <a:gd name="T27" fmla="*/ 8 h 65"/>
                  <a:gd name="T28" fmla="*/ 18 w 65"/>
                  <a:gd name="T29" fmla="*/ 17 h 65"/>
                  <a:gd name="T30" fmla="*/ 18 w 65"/>
                  <a:gd name="T31" fmla="*/ 22 h 65"/>
                  <a:gd name="T32" fmla="*/ 17 w 65"/>
                  <a:gd name="T33" fmla="*/ 26 h 65"/>
                  <a:gd name="T34" fmla="*/ 12 w 65"/>
                  <a:gd name="T35" fmla="*/ 27 h 65"/>
                  <a:gd name="T36" fmla="*/ 10 w 65"/>
                  <a:gd name="T37" fmla="*/ 27 h 65"/>
                  <a:gd name="T38" fmla="*/ 7 w 65"/>
                  <a:gd name="T39" fmla="*/ 26 h 65"/>
                  <a:gd name="T40" fmla="*/ 6 w 65"/>
                  <a:gd name="T41" fmla="*/ 17 h 65"/>
                  <a:gd name="T42" fmla="*/ 6 w 65"/>
                  <a:gd name="T43" fmla="*/ 12 h 65"/>
                  <a:gd name="T44" fmla="*/ 7 w 65"/>
                  <a:gd name="T45" fmla="*/ 8 h 65"/>
                  <a:gd name="T46" fmla="*/ 12 w 65"/>
                  <a:gd name="T47" fmla="*/ 6 h 65"/>
                  <a:gd name="T48" fmla="*/ 15 w 65"/>
                  <a:gd name="T49" fmla="*/ 6 h 65"/>
                  <a:gd name="T50" fmla="*/ 17 w 65"/>
                  <a:gd name="T51" fmla="*/ 8 h 65"/>
                  <a:gd name="T52" fmla="*/ 52 w 65"/>
                  <a:gd name="T53" fmla="*/ 0 h 65"/>
                  <a:gd name="T54" fmla="*/ 12 w 65"/>
                  <a:gd name="T55" fmla="*/ 65 h 65"/>
                  <a:gd name="T56" fmla="*/ 18 w 65"/>
                  <a:gd name="T57" fmla="*/ 65 h 65"/>
                  <a:gd name="T58" fmla="*/ 42 w 65"/>
                  <a:gd name="T59" fmla="*/ 61 h 65"/>
                  <a:gd name="T60" fmla="*/ 51 w 65"/>
                  <a:gd name="T61" fmla="*/ 65 h 65"/>
                  <a:gd name="T62" fmla="*/ 58 w 65"/>
                  <a:gd name="T63" fmla="*/ 64 h 65"/>
                  <a:gd name="T64" fmla="*/ 61 w 65"/>
                  <a:gd name="T65" fmla="*/ 61 h 65"/>
                  <a:gd name="T66" fmla="*/ 65 w 65"/>
                  <a:gd name="T67" fmla="*/ 48 h 65"/>
                  <a:gd name="T68" fmla="*/ 64 w 65"/>
                  <a:gd name="T69" fmla="*/ 42 h 65"/>
                  <a:gd name="T70" fmla="*/ 61 w 65"/>
                  <a:gd name="T71" fmla="*/ 37 h 65"/>
                  <a:gd name="T72" fmla="*/ 51 w 65"/>
                  <a:gd name="T73" fmla="*/ 32 h 65"/>
                  <a:gd name="T74" fmla="*/ 46 w 65"/>
                  <a:gd name="T75" fmla="*/ 33 h 65"/>
                  <a:gd name="T76" fmla="*/ 42 w 65"/>
                  <a:gd name="T77" fmla="*/ 37 h 65"/>
                  <a:gd name="T78" fmla="*/ 39 w 65"/>
                  <a:gd name="T79" fmla="*/ 48 h 65"/>
                  <a:gd name="T80" fmla="*/ 40 w 65"/>
                  <a:gd name="T81" fmla="*/ 56 h 65"/>
                  <a:gd name="T82" fmla="*/ 42 w 65"/>
                  <a:gd name="T83" fmla="*/ 61 h 65"/>
                  <a:gd name="T84" fmla="*/ 56 w 65"/>
                  <a:gd name="T85" fmla="*/ 40 h 65"/>
                  <a:gd name="T86" fmla="*/ 59 w 65"/>
                  <a:gd name="T87" fmla="*/ 48 h 65"/>
                  <a:gd name="T88" fmla="*/ 58 w 65"/>
                  <a:gd name="T89" fmla="*/ 53 h 65"/>
                  <a:gd name="T90" fmla="*/ 56 w 65"/>
                  <a:gd name="T91" fmla="*/ 57 h 65"/>
                  <a:gd name="T92" fmla="*/ 51 w 65"/>
                  <a:gd name="T93" fmla="*/ 60 h 65"/>
                  <a:gd name="T94" fmla="*/ 49 w 65"/>
                  <a:gd name="T95" fmla="*/ 60 h 65"/>
                  <a:gd name="T96" fmla="*/ 47 w 65"/>
                  <a:gd name="T97" fmla="*/ 57 h 65"/>
                  <a:gd name="T98" fmla="*/ 45 w 65"/>
                  <a:gd name="T99" fmla="*/ 50 h 65"/>
                  <a:gd name="T100" fmla="*/ 46 w 65"/>
                  <a:gd name="T101" fmla="*/ 43 h 65"/>
                  <a:gd name="T102" fmla="*/ 47 w 65"/>
                  <a:gd name="T103" fmla="*/ 40 h 65"/>
                  <a:gd name="T104" fmla="*/ 52 w 65"/>
                  <a:gd name="T105" fmla="*/ 38 h 65"/>
                  <a:gd name="T106" fmla="*/ 55 w 65"/>
                  <a:gd name="T107" fmla="*/ 38 h 65"/>
                  <a:gd name="T108" fmla="*/ 56 w 65"/>
                  <a:gd name="T109"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 h="65">
                    <a:moveTo>
                      <a:pt x="3" y="28"/>
                    </a:moveTo>
                    <a:lnTo>
                      <a:pt x="3" y="28"/>
                    </a:lnTo>
                    <a:lnTo>
                      <a:pt x="7" y="32"/>
                    </a:lnTo>
                    <a:lnTo>
                      <a:pt x="12" y="33"/>
                    </a:lnTo>
                    <a:lnTo>
                      <a:pt x="12" y="33"/>
                    </a:lnTo>
                    <a:lnTo>
                      <a:pt x="17" y="32"/>
                    </a:lnTo>
                    <a:lnTo>
                      <a:pt x="21" y="28"/>
                    </a:lnTo>
                    <a:lnTo>
                      <a:pt x="21" y="28"/>
                    </a:lnTo>
                    <a:lnTo>
                      <a:pt x="25" y="23"/>
                    </a:lnTo>
                    <a:lnTo>
                      <a:pt x="25" y="17"/>
                    </a:lnTo>
                    <a:lnTo>
                      <a:pt x="25" y="17"/>
                    </a:lnTo>
                    <a:lnTo>
                      <a:pt x="25" y="9"/>
                    </a:lnTo>
                    <a:lnTo>
                      <a:pt x="21" y="4"/>
                    </a:lnTo>
                    <a:lnTo>
                      <a:pt x="21" y="4"/>
                    </a:lnTo>
                    <a:lnTo>
                      <a:pt x="17" y="2"/>
                    </a:lnTo>
                    <a:lnTo>
                      <a:pt x="12" y="0"/>
                    </a:lnTo>
                    <a:lnTo>
                      <a:pt x="12" y="0"/>
                    </a:lnTo>
                    <a:lnTo>
                      <a:pt x="6" y="2"/>
                    </a:lnTo>
                    <a:lnTo>
                      <a:pt x="2" y="6"/>
                    </a:lnTo>
                    <a:lnTo>
                      <a:pt x="2" y="6"/>
                    </a:lnTo>
                    <a:lnTo>
                      <a:pt x="0" y="11"/>
                    </a:lnTo>
                    <a:lnTo>
                      <a:pt x="0" y="16"/>
                    </a:lnTo>
                    <a:lnTo>
                      <a:pt x="0" y="16"/>
                    </a:lnTo>
                    <a:lnTo>
                      <a:pt x="0" y="23"/>
                    </a:lnTo>
                    <a:lnTo>
                      <a:pt x="3" y="28"/>
                    </a:lnTo>
                    <a:lnTo>
                      <a:pt x="3" y="28"/>
                    </a:lnTo>
                    <a:close/>
                    <a:moveTo>
                      <a:pt x="17" y="8"/>
                    </a:moveTo>
                    <a:lnTo>
                      <a:pt x="17" y="8"/>
                    </a:lnTo>
                    <a:lnTo>
                      <a:pt x="18" y="12"/>
                    </a:lnTo>
                    <a:lnTo>
                      <a:pt x="18" y="17"/>
                    </a:lnTo>
                    <a:lnTo>
                      <a:pt x="18" y="17"/>
                    </a:lnTo>
                    <a:lnTo>
                      <a:pt x="18" y="22"/>
                    </a:lnTo>
                    <a:lnTo>
                      <a:pt x="17" y="26"/>
                    </a:lnTo>
                    <a:lnTo>
                      <a:pt x="17" y="26"/>
                    </a:lnTo>
                    <a:lnTo>
                      <a:pt x="15" y="27"/>
                    </a:lnTo>
                    <a:lnTo>
                      <a:pt x="12" y="27"/>
                    </a:lnTo>
                    <a:lnTo>
                      <a:pt x="12" y="27"/>
                    </a:lnTo>
                    <a:lnTo>
                      <a:pt x="10" y="27"/>
                    </a:lnTo>
                    <a:lnTo>
                      <a:pt x="7" y="26"/>
                    </a:lnTo>
                    <a:lnTo>
                      <a:pt x="7" y="26"/>
                    </a:lnTo>
                    <a:lnTo>
                      <a:pt x="6" y="22"/>
                    </a:lnTo>
                    <a:lnTo>
                      <a:pt x="6" y="17"/>
                    </a:lnTo>
                    <a:lnTo>
                      <a:pt x="6" y="17"/>
                    </a:lnTo>
                    <a:lnTo>
                      <a:pt x="6" y="12"/>
                    </a:lnTo>
                    <a:lnTo>
                      <a:pt x="7" y="8"/>
                    </a:lnTo>
                    <a:lnTo>
                      <a:pt x="7" y="8"/>
                    </a:lnTo>
                    <a:lnTo>
                      <a:pt x="10" y="6"/>
                    </a:lnTo>
                    <a:lnTo>
                      <a:pt x="12" y="6"/>
                    </a:lnTo>
                    <a:lnTo>
                      <a:pt x="12" y="6"/>
                    </a:lnTo>
                    <a:lnTo>
                      <a:pt x="15" y="6"/>
                    </a:lnTo>
                    <a:lnTo>
                      <a:pt x="17" y="8"/>
                    </a:lnTo>
                    <a:lnTo>
                      <a:pt x="17" y="8"/>
                    </a:lnTo>
                    <a:close/>
                    <a:moveTo>
                      <a:pt x="18" y="65"/>
                    </a:moveTo>
                    <a:lnTo>
                      <a:pt x="52" y="0"/>
                    </a:lnTo>
                    <a:lnTo>
                      <a:pt x="46" y="0"/>
                    </a:lnTo>
                    <a:lnTo>
                      <a:pt x="12" y="65"/>
                    </a:lnTo>
                    <a:lnTo>
                      <a:pt x="18" y="65"/>
                    </a:lnTo>
                    <a:lnTo>
                      <a:pt x="18" y="65"/>
                    </a:lnTo>
                    <a:close/>
                    <a:moveTo>
                      <a:pt x="42" y="61"/>
                    </a:moveTo>
                    <a:lnTo>
                      <a:pt x="42" y="61"/>
                    </a:lnTo>
                    <a:lnTo>
                      <a:pt x="46" y="64"/>
                    </a:lnTo>
                    <a:lnTo>
                      <a:pt x="51" y="65"/>
                    </a:lnTo>
                    <a:lnTo>
                      <a:pt x="51" y="65"/>
                    </a:lnTo>
                    <a:lnTo>
                      <a:pt x="58" y="64"/>
                    </a:lnTo>
                    <a:lnTo>
                      <a:pt x="61" y="61"/>
                    </a:lnTo>
                    <a:lnTo>
                      <a:pt x="61" y="61"/>
                    </a:lnTo>
                    <a:lnTo>
                      <a:pt x="64" y="56"/>
                    </a:lnTo>
                    <a:lnTo>
                      <a:pt x="65" y="48"/>
                    </a:lnTo>
                    <a:lnTo>
                      <a:pt x="65" y="48"/>
                    </a:lnTo>
                    <a:lnTo>
                      <a:pt x="64" y="42"/>
                    </a:lnTo>
                    <a:lnTo>
                      <a:pt x="61" y="37"/>
                    </a:lnTo>
                    <a:lnTo>
                      <a:pt x="61" y="37"/>
                    </a:lnTo>
                    <a:lnTo>
                      <a:pt x="58" y="33"/>
                    </a:lnTo>
                    <a:lnTo>
                      <a:pt x="51" y="32"/>
                    </a:lnTo>
                    <a:lnTo>
                      <a:pt x="51" y="32"/>
                    </a:lnTo>
                    <a:lnTo>
                      <a:pt x="46" y="33"/>
                    </a:lnTo>
                    <a:lnTo>
                      <a:pt x="42" y="37"/>
                    </a:lnTo>
                    <a:lnTo>
                      <a:pt x="42" y="37"/>
                    </a:lnTo>
                    <a:lnTo>
                      <a:pt x="40" y="42"/>
                    </a:lnTo>
                    <a:lnTo>
                      <a:pt x="39" y="48"/>
                    </a:lnTo>
                    <a:lnTo>
                      <a:pt x="39" y="48"/>
                    </a:lnTo>
                    <a:lnTo>
                      <a:pt x="40" y="56"/>
                    </a:lnTo>
                    <a:lnTo>
                      <a:pt x="42" y="61"/>
                    </a:lnTo>
                    <a:lnTo>
                      <a:pt x="42" y="61"/>
                    </a:lnTo>
                    <a:close/>
                    <a:moveTo>
                      <a:pt x="56" y="40"/>
                    </a:moveTo>
                    <a:lnTo>
                      <a:pt x="56" y="40"/>
                    </a:lnTo>
                    <a:lnTo>
                      <a:pt x="58" y="43"/>
                    </a:lnTo>
                    <a:lnTo>
                      <a:pt x="59" y="48"/>
                    </a:lnTo>
                    <a:lnTo>
                      <a:pt x="59" y="48"/>
                    </a:lnTo>
                    <a:lnTo>
                      <a:pt x="58" y="53"/>
                    </a:lnTo>
                    <a:lnTo>
                      <a:pt x="56" y="57"/>
                    </a:lnTo>
                    <a:lnTo>
                      <a:pt x="56" y="57"/>
                    </a:lnTo>
                    <a:lnTo>
                      <a:pt x="55" y="60"/>
                    </a:lnTo>
                    <a:lnTo>
                      <a:pt x="51" y="60"/>
                    </a:lnTo>
                    <a:lnTo>
                      <a:pt x="51" y="60"/>
                    </a:lnTo>
                    <a:lnTo>
                      <a:pt x="49" y="60"/>
                    </a:lnTo>
                    <a:lnTo>
                      <a:pt x="47" y="57"/>
                    </a:lnTo>
                    <a:lnTo>
                      <a:pt x="47" y="57"/>
                    </a:lnTo>
                    <a:lnTo>
                      <a:pt x="46" y="55"/>
                    </a:lnTo>
                    <a:lnTo>
                      <a:pt x="45" y="50"/>
                    </a:lnTo>
                    <a:lnTo>
                      <a:pt x="45" y="50"/>
                    </a:lnTo>
                    <a:lnTo>
                      <a:pt x="46" y="43"/>
                    </a:lnTo>
                    <a:lnTo>
                      <a:pt x="47" y="40"/>
                    </a:lnTo>
                    <a:lnTo>
                      <a:pt x="47" y="40"/>
                    </a:lnTo>
                    <a:lnTo>
                      <a:pt x="49" y="38"/>
                    </a:lnTo>
                    <a:lnTo>
                      <a:pt x="52" y="38"/>
                    </a:lnTo>
                    <a:lnTo>
                      <a:pt x="52" y="38"/>
                    </a:lnTo>
                    <a:lnTo>
                      <a:pt x="55" y="38"/>
                    </a:lnTo>
                    <a:lnTo>
                      <a:pt x="56" y="40"/>
                    </a:lnTo>
                    <a:lnTo>
                      <a:pt x="56" y="40"/>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7" name="Freeform 292">
                <a:extLst>
                  <a:ext uri="{FF2B5EF4-FFF2-40B4-BE49-F238E27FC236}">
                    <a16:creationId xmlns:a16="http://schemas.microsoft.com/office/drawing/2014/main" id="{47AF831E-D686-4853-96F2-6781518DB8A0}"/>
                  </a:ext>
                </a:extLst>
              </p:cNvPr>
              <p:cNvSpPr>
                <a:spLocks/>
              </p:cNvSpPr>
              <p:nvPr/>
            </p:nvSpPr>
            <p:spPr bwMode="auto">
              <a:xfrm>
                <a:off x="951" y="1337"/>
                <a:ext cx="2589" cy="1349"/>
              </a:xfrm>
              <a:custGeom>
                <a:avLst/>
                <a:gdLst>
                  <a:gd name="T0" fmla="*/ 0 w 2589"/>
                  <a:gd name="T1" fmla="*/ 0 h 1349"/>
                  <a:gd name="T2" fmla="*/ 0 w 2589"/>
                  <a:gd name="T3" fmla="*/ 1349 h 1349"/>
                  <a:gd name="T4" fmla="*/ 0 w 2589"/>
                  <a:gd name="T5" fmla="*/ 1349 h 1349"/>
                  <a:gd name="T6" fmla="*/ 2589 w 2589"/>
                  <a:gd name="T7" fmla="*/ 1349 h 1349"/>
                </a:gdLst>
                <a:ahLst/>
                <a:cxnLst>
                  <a:cxn ang="0">
                    <a:pos x="T0" y="T1"/>
                  </a:cxn>
                  <a:cxn ang="0">
                    <a:pos x="T2" y="T3"/>
                  </a:cxn>
                  <a:cxn ang="0">
                    <a:pos x="T4" y="T5"/>
                  </a:cxn>
                  <a:cxn ang="0">
                    <a:pos x="T6" y="T7"/>
                  </a:cxn>
                </a:cxnLst>
                <a:rect l="0" t="0" r="r" b="b"/>
                <a:pathLst>
                  <a:path w="2589" h="1349">
                    <a:moveTo>
                      <a:pt x="0" y="0"/>
                    </a:moveTo>
                    <a:lnTo>
                      <a:pt x="0" y="1349"/>
                    </a:lnTo>
                    <a:lnTo>
                      <a:pt x="0" y="1349"/>
                    </a:lnTo>
                    <a:lnTo>
                      <a:pt x="2589" y="134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8" name="Line 293">
                <a:extLst>
                  <a:ext uri="{FF2B5EF4-FFF2-40B4-BE49-F238E27FC236}">
                    <a16:creationId xmlns:a16="http://schemas.microsoft.com/office/drawing/2014/main" id="{8E8059BF-8F3B-5EFF-FC43-4A18367C11D3}"/>
                  </a:ext>
                </a:extLst>
              </p:cNvPr>
              <p:cNvSpPr>
                <a:spLocks noChangeShapeType="1"/>
              </p:cNvSpPr>
              <p:nvPr/>
            </p:nvSpPr>
            <p:spPr bwMode="auto">
              <a:xfrm>
                <a:off x="969"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9" name="Rectangle 294">
                <a:extLst>
                  <a:ext uri="{FF2B5EF4-FFF2-40B4-BE49-F238E27FC236}">
                    <a16:creationId xmlns:a16="http://schemas.microsoft.com/office/drawing/2014/main" id="{99025936-84AE-3896-F81F-213E545B32A9}"/>
                  </a:ext>
                </a:extLst>
              </p:cNvPr>
              <p:cNvSpPr>
                <a:spLocks noChangeArrowheads="1"/>
              </p:cNvSpPr>
              <p:nvPr/>
            </p:nvSpPr>
            <p:spPr bwMode="auto">
              <a:xfrm>
                <a:off x="945"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30" name="Line 295">
                <a:extLst>
                  <a:ext uri="{FF2B5EF4-FFF2-40B4-BE49-F238E27FC236}">
                    <a16:creationId xmlns:a16="http://schemas.microsoft.com/office/drawing/2014/main" id="{599C53A8-7605-4B75-61E0-7ABC7EDA7339}"/>
                  </a:ext>
                </a:extLst>
              </p:cNvPr>
              <p:cNvSpPr>
                <a:spLocks noChangeShapeType="1"/>
              </p:cNvSpPr>
              <p:nvPr/>
            </p:nvSpPr>
            <p:spPr bwMode="auto">
              <a:xfrm>
                <a:off x="1290"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1" name="Rectangle 296">
                <a:extLst>
                  <a:ext uri="{FF2B5EF4-FFF2-40B4-BE49-F238E27FC236}">
                    <a16:creationId xmlns:a16="http://schemas.microsoft.com/office/drawing/2014/main" id="{E09C05D5-A8B8-A480-867D-0471DDFDD2AF}"/>
                  </a:ext>
                </a:extLst>
              </p:cNvPr>
              <p:cNvSpPr>
                <a:spLocks noChangeArrowheads="1"/>
              </p:cNvSpPr>
              <p:nvPr/>
            </p:nvSpPr>
            <p:spPr bwMode="auto">
              <a:xfrm>
                <a:off x="1266"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32" name="Line 297">
                <a:extLst>
                  <a:ext uri="{FF2B5EF4-FFF2-40B4-BE49-F238E27FC236}">
                    <a16:creationId xmlns:a16="http://schemas.microsoft.com/office/drawing/2014/main" id="{1E5EC22D-3398-7A69-095F-076EC9039CD5}"/>
                  </a:ext>
                </a:extLst>
              </p:cNvPr>
              <p:cNvSpPr>
                <a:spLocks noChangeShapeType="1"/>
              </p:cNvSpPr>
              <p:nvPr/>
            </p:nvSpPr>
            <p:spPr bwMode="auto">
              <a:xfrm>
                <a:off x="1610"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3" name="Rectangle 298">
                <a:extLst>
                  <a:ext uri="{FF2B5EF4-FFF2-40B4-BE49-F238E27FC236}">
                    <a16:creationId xmlns:a16="http://schemas.microsoft.com/office/drawing/2014/main" id="{F6A19CD7-5467-1B24-D6A2-EBAB27486171}"/>
                  </a:ext>
                </a:extLst>
              </p:cNvPr>
              <p:cNvSpPr>
                <a:spLocks noChangeArrowheads="1"/>
              </p:cNvSpPr>
              <p:nvPr/>
            </p:nvSpPr>
            <p:spPr bwMode="auto">
              <a:xfrm>
                <a:off x="1588"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34" name="Line 299">
                <a:extLst>
                  <a:ext uri="{FF2B5EF4-FFF2-40B4-BE49-F238E27FC236}">
                    <a16:creationId xmlns:a16="http://schemas.microsoft.com/office/drawing/2014/main" id="{32570304-65A2-73EC-8A6B-C8630F9E707D}"/>
                  </a:ext>
                </a:extLst>
              </p:cNvPr>
              <p:cNvSpPr>
                <a:spLocks noChangeShapeType="1"/>
              </p:cNvSpPr>
              <p:nvPr/>
            </p:nvSpPr>
            <p:spPr bwMode="auto">
              <a:xfrm>
                <a:off x="1933"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5" name="Rectangle 300">
                <a:extLst>
                  <a:ext uri="{FF2B5EF4-FFF2-40B4-BE49-F238E27FC236}">
                    <a16:creationId xmlns:a16="http://schemas.microsoft.com/office/drawing/2014/main" id="{A22B5A91-4A6B-DF60-1772-37285C2D9D35}"/>
                  </a:ext>
                </a:extLst>
              </p:cNvPr>
              <p:cNvSpPr>
                <a:spLocks noChangeArrowheads="1"/>
              </p:cNvSpPr>
              <p:nvPr/>
            </p:nvSpPr>
            <p:spPr bwMode="auto">
              <a:xfrm>
                <a:off x="1911"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36" name="Line 301">
                <a:extLst>
                  <a:ext uri="{FF2B5EF4-FFF2-40B4-BE49-F238E27FC236}">
                    <a16:creationId xmlns:a16="http://schemas.microsoft.com/office/drawing/2014/main" id="{3473D0FB-7E1B-1631-9E95-87A28CB59756}"/>
                  </a:ext>
                </a:extLst>
              </p:cNvPr>
              <p:cNvSpPr>
                <a:spLocks noChangeShapeType="1"/>
              </p:cNvSpPr>
              <p:nvPr/>
            </p:nvSpPr>
            <p:spPr bwMode="auto">
              <a:xfrm>
                <a:off x="2252"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7" name="Rectangle 302">
                <a:extLst>
                  <a:ext uri="{FF2B5EF4-FFF2-40B4-BE49-F238E27FC236}">
                    <a16:creationId xmlns:a16="http://schemas.microsoft.com/office/drawing/2014/main" id="{580AD06D-367B-DF55-CA25-1483664305E3}"/>
                  </a:ext>
                </a:extLst>
              </p:cNvPr>
              <p:cNvSpPr>
                <a:spLocks noChangeArrowheads="1"/>
              </p:cNvSpPr>
              <p:nvPr/>
            </p:nvSpPr>
            <p:spPr bwMode="auto">
              <a:xfrm>
                <a:off x="2204"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38" name="Line 303">
                <a:extLst>
                  <a:ext uri="{FF2B5EF4-FFF2-40B4-BE49-F238E27FC236}">
                    <a16:creationId xmlns:a16="http://schemas.microsoft.com/office/drawing/2014/main" id="{F53C8C3D-CECD-499F-25C6-A2503B11EB44}"/>
                  </a:ext>
                </a:extLst>
              </p:cNvPr>
              <p:cNvSpPr>
                <a:spLocks noChangeShapeType="1"/>
              </p:cNvSpPr>
              <p:nvPr/>
            </p:nvSpPr>
            <p:spPr bwMode="auto">
              <a:xfrm>
                <a:off x="2573"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39" name="Rectangle 304">
                <a:extLst>
                  <a:ext uri="{FF2B5EF4-FFF2-40B4-BE49-F238E27FC236}">
                    <a16:creationId xmlns:a16="http://schemas.microsoft.com/office/drawing/2014/main" id="{A59B4EDE-0E6E-DA90-16D5-066CB6EAF6E4}"/>
                  </a:ext>
                </a:extLst>
              </p:cNvPr>
              <p:cNvSpPr>
                <a:spLocks noChangeArrowheads="1"/>
              </p:cNvSpPr>
              <p:nvPr/>
            </p:nvSpPr>
            <p:spPr bwMode="auto">
              <a:xfrm>
                <a:off x="2523"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40" name="Line 305">
                <a:extLst>
                  <a:ext uri="{FF2B5EF4-FFF2-40B4-BE49-F238E27FC236}">
                    <a16:creationId xmlns:a16="http://schemas.microsoft.com/office/drawing/2014/main" id="{1D2E6E5D-8540-4D48-A221-1696595CDC0A}"/>
                  </a:ext>
                </a:extLst>
              </p:cNvPr>
              <p:cNvSpPr>
                <a:spLocks noChangeShapeType="1"/>
              </p:cNvSpPr>
              <p:nvPr/>
            </p:nvSpPr>
            <p:spPr bwMode="auto">
              <a:xfrm>
                <a:off x="3216"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1" name="Rectangle 306">
                <a:extLst>
                  <a:ext uri="{FF2B5EF4-FFF2-40B4-BE49-F238E27FC236}">
                    <a16:creationId xmlns:a16="http://schemas.microsoft.com/office/drawing/2014/main" id="{75CA5262-98BA-21ED-03D2-F1ED2D0B35B1}"/>
                  </a:ext>
                </a:extLst>
              </p:cNvPr>
              <p:cNvSpPr>
                <a:spLocks noChangeArrowheads="1"/>
              </p:cNvSpPr>
              <p:nvPr/>
            </p:nvSpPr>
            <p:spPr bwMode="auto">
              <a:xfrm>
                <a:off x="3166"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42" name="Rectangle 307">
                <a:extLst>
                  <a:ext uri="{FF2B5EF4-FFF2-40B4-BE49-F238E27FC236}">
                    <a16:creationId xmlns:a16="http://schemas.microsoft.com/office/drawing/2014/main" id="{28A455CB-936C-6FA9-65DF-86ADC1E19671}"/>
                  </a:ext>
                </a:extLst>
              </p:cNvPr>
              <p:cNvSpPr>
                <a:spLocks noChangeArrowheads="1"/>
              </p:cNvSpPr>
              <p:nvPr/>
            </p:nvSpPr>
            <p:spPr bwMode="auto">
              <a:xfrm>
                <a:off x="2866"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43" name="Line 308">
                <a:extLst>
                  <a:ext uri="{FF2B5EF4-FFF2-40B4-BE49-F238E27FC236}">
                    <a16:creationId xmlns:a16="http://schemas.microsoft.com/office/drawing/2014/main" id="{C6BE71B1-9B55-6DCC-19EF-E0506E65E8C2}"/>
                  </a:ext>
                </a:extLst>
              </p:cNvPr>
              <p:cNvSpPr>
                <a:spLocks noChangeShapeType="1"/>
              </p:cNvSpPr>
              <p:nvPr/>
            </p:nvSpPr>
            <p:spPr bwMode="auto">
              <a:xfrm>
                <a:off x="2894"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4" name="Rectangle 309">
                <a:extLst>
                  <a:ext uri="{FF2B5EF4-FFF2-40B4-BE49-F238E27FC236}">
                    <a16:creationId xmlns:a16="http://schemas.microsoft.com/office/drawing/2014/main" id="{FE19E856-5CD7-F599-233C-C4C09E20F4CA}"/>
                  </a:ext>
                </a:extLst>
              </p:cNvPr>
              <p:cNvSpPr>
                <a:spLocks noChangeArrowheads="1"/>
              </p:cNvSpPr>
              <p:nvPr/>
            </p:nvSpPr>
            <p:spPr bwMode="auto">
              <a:xfrm>
                <a:off x="2840"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45" name="Line 310">
                <a:extLst>
                  <a:ext uri="{FF2B5EF4-FFF2-40B4-BE49-F238E27FC236}">
                    <a16:creationId xmlns:a16="http://schemas.microsoft.com/office/drawing/2014/main" id="{FA08230E-1B21-E129-30CA-58FD837DDCA6}"/>
                  </a:ext>
                </a:extLst>
              </p:cNvPr>
              <p:cNvSpPr>
                <a:spLocks noChangeShapeType="1"/>
              </p:cNvSpPr>
              <p:nvPr/>
            </p:nvSpPr>
            <p:spPr bwMode="auto">
              <a:xfrm>
                <a:off x="3537"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6" name="Rectangle 311">
                <a:extLst>
                  <a:ext uri="{FF2B5EF4-FFF2-40B4-BE49-F238E27FC236}">
                    <a16:creationId xmlns:a16="http://schemas.microsoft.com/office/drawing/2014/main" id="{421D823D-A8B0-5EEB-D866-C5A28BBEC7FE}"/>
                  </a:ext>
                </a:extLst>
              </p:cNvPr>
              <p:cNvSpPr>
                <a:spLocks noChangeArrowheads="1"/>
              </p:cNvSpPr>
              <p:nvPr/>
            </p:nvSpPr>
            <p:spPr bwMode="auto">
              <a:xfrm>
                <a:off x="3478"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47" name="Rectangle 312">
                <a:extLst>
                  <a:ext uri="{FF2B5EF4-FFF2-40B4-BE49-F238E27FC236}">
                    <a16:creationId xmlns:a16="http://schemas.microsoft.com/office/drawing/2014/main" id="{FA4D563F-8266-8805-72B0-DCC1D40EDC96}"/>
                  </a:ext>
                </a:extLst>
              </p:cNvPr>
              <p:cNvSpPr>
                <a:spLocks noChangeArrowheads="1"/>
              </p:cNvSpPr>
              <p:nvPr/>
            </p:nvSpPr>
            <p:spPr bwMode="auto">
              <a:xfrm>
                <a:off x="2093" y="2845"/>
                <a:ext cx="38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48" name="Line 313">
                <a:extLst>
                  <a:ext uri="{FF2B5EF4-FFF2-40B4-BE49-F238E27FC236}">
                    <a16:creationId xmlns:a16="http://schemas.microsoft.com/office/drawing/2014/main" id="{EFDBC81B-9892-108F-74C6-C404F48285B3}"/>
                  </a:ext>
                </a:extLst>
              </p:cNvPr>
              <p:cNvSpPr>
                <a:spLocks noChangeShapeType="1"/>
              </p:cNvSpPr>
              <p:nvPr/>
            </p:nvSpPr>
            <p:spPr bwMode="auto">
              <a:xfrm flipH="1">
                <a:off x="908" y="2662"/>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9" name="Rectangle 314">
                <a:extLst>
                  <a:ext uri="{FF2B5EF4-FFF2-40B4-BE49-F238E27FC236}">
                    <a16:creationId xmlns:a16="http://schemas.microsoft.com/office/drawing/2014/main" id="{DB646A04-0CDF-7A75-CAA4-C76138516449}"/>
                  </a:ext>
                </a:extLst>
              </p:cNvPr>
              <p:cNvSpPr>
                <a:spLocks noChangeArrowheads="1"/>
              </p:cNvSpPr>
              <p:nvPr/>
            </p:nvSpPr>
            <p:spPr bwMode="auto">
              <a:xfrm>
                <a:off x="758" y="2613"/>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50" name="Line 315">
                <a:extLst>
                  <a:ext uri="{FF2B5EF4-FFF2-40B4-BE49-F238E27FC236}">
                    <a16:creationId xmlns:a16="http://schemas.microsoft.com/office/drawing/2014/main" id="{22C731EB-CA2B-1183-E60E-E3DBF54BD879}"/>
                  </a:ext>
                </a:extLst>
              </p:cNvPr>
              <p:cNvSpPr>
                <a:spLocks noChangeShapeType="1"/>
              </p:cNvSpPr>
              <p:nvPr/>
            </p:nvSpPr>
            <p:spPr bwMode="auto">
              <a:xfrm flipH="1">
                <a:off x="908" y="2398"/>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1" name="Rectangle 316">
                <a:extLst>
                  <a:ext uri="{FF2B5EF4-FFF2-40B4-BE49-F238E27FC236}">
                    <a16:creationId xmlns:a16="http://schemas.microsoft.com/office/drawing/2014/main" id="{C3CD73C4-1AC4-7B94-9EB1-93FBD830474C}"/>
                  </a:ext>
                </a:extLst>
              </p:cNvPr>
              <p:cNvSpPr>
                <a:spLocks noChangeArrowheads="1"/>
              </p:cNvSpPr>
              <p:nvPr/>
            </p:nvSpPr>
            <p:spPr bwMode="auto">
              <a:xfrm>
                <a:off x="758" y="2347"/>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52" name="Line 317">
                <a:extLst>
                  <a:ext uri="{FF2B5EF4-FFF2-40B4-BE49-F238E27FC236}">
                    <a16:creationId xmlns:a16="http://schemas.microsoft.com/office/drawing/2014/main" id="{AB856A82-37B3-A845-442E-F042D90288F3}"/>
                  </a:ext>
                </a:extLst>
              </p:cNvPr>
              <p:cNvSpPr>
                <a:spLocks noChangeShapeType="1"/>
              </p:cNvSpPr>
              <p:nvPr/>
            </p:nvSpPr>
            <p:spPr bwMode="auto">
              <a:xfrm flipH="1">
                <a:off x="908" y="2134"/>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3" name="Rectangle 318">
                <a:extLst>
                  <a:ext uri="{FF2B5EF4-FFF2-40B4-BE49-F238E27FC236}">
                    <a16:creationId xmlns:a16="http://schemas.microsoft.com/office/drawing/2014/main" id="{A29639A5-0584-B172-B23D-EAD9A2982004}"/>
                  </a:ext>
                </a:extLst>
              </p:cNvPr>
              <p:cNvSpPr>
                <a:spLocks noChangeArrowheads="1"/>
              </p:cNvSpPr>
              <p:nvPr/>
            </p:nvSpPr>
            <p:spPr bwMode="auto">
              <a:xfrm>
                <a:off x="758" y="2082"/>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54" name="Line 319">
                <a:extLst>
                  <a:ext uri="{FF2B5EF4-FFF2-40B4-BE49-F238E27FC236}">
                    <a16:creationId xmlns:a16="http://schemas.microsoft.com/office/drawing/2014/main" id="{6623029A-ED39-2B2C-AA05-FCB21B9AD569}"/>
                  </a:ext>
                </a:extLst>
              </p:cNvPr>
              <p:cNvSpPr>
                <a:spLocks noChangeShapeType="1"/>
              </p:cNvSpPr>
              <p:nvPr/>
            </p:nvSpPr>
            <p:spPr bwMode="auto">
              <a:xfrm flipH="1">
                <a:off x="908" y="1869"/>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5" name="Rectangle 320">
                <a:extLst>
                  <a:ext uri="{FF2B5EF4-FFF2-40B4-BE49-F238E27FC236}">
                    <a16:creationId xmlns:a16="http://schemas.microsoft.com/office/drawing/2014/main" id="{952836D2-A7C3-90C5-BE49-B8C828AD7CA7}"/>
                  </a:ext>
                </a:extLst>
              </p:cNvPr>
              <p:cNvSpPr>
                <a:spLocks noChangeArrowheads="1"/>
              </p:cNvSpPr>
              <p:nvPr/>
            </p:nvSpPr>
            <p:spPr bwMode="auto">
              <a:xfrm>
                <a:off x="758" y="1817"/>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56" name="Line 321">
                <a:extLst>
                  <a:ext uri="{FF2B5EF4-FFF2-40B4-BE49-F238E27FC236}">
                    <a16:creationId xmlns:a16="http://schemas.microsoft.com/office/drawing/2014/main" id="{70018DC4-F8C9-7E18-A6DA-E9A56DDD1FFC}"/>
                  </a:ext>
                </a:extLst>
              </p:cNvPr>
              <p:cNvSpPr>
                <a:spLocks noChangeShapeType="1"/>
              </p:cNvSpPr>
              <p:nvPr/>
            </p:nvSpPr>
            <p:spPr bwMode="auto">
              <a:xfrm flipH="1">
                <a:off x="908" y="1604"/>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7" name="Rectangle 322">
                <a:extLst>
                  <a:ext uri="{FF2B5EF4-FFF2-40B4-BE49-F238E27FC236}">
                    <a16:creationId xmlns:a16="http://schemas.microsoft.com/office/drawing/2014/main" id="{6B317F26-C0F8-6310-C79A-1733D6E9031F}"/>
                  </a:ext>
                </a:extLst>
              </p:cNvPr>
              <p:cNvSpPr>
                <a:spLocks noChangeArrowheads="1"/>
              </p:cNvSpPr>
              <p:nvPr/>
            </p:nvSpPr>
            <p:spPr bwMode="auto">
              <a:xfrm>
                <a:off x="758" y="1553"/>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58" name="Line 323">
                <a:extLst>
                  <a:ext uri="{FF2B5EF4-FFF2-40B4-BE49-F238E27FC236}">
                    <a16:creationId xmlns:a16="http://schemas.microsoft.com/office/drawing/2014/main" id="{40E7D950-1EB7-501A-98A0-8B6B61280DE3}"/>
                  </a:ext>
                </a:extLst>
              </p:cNvPr>
              <p:cNvSpPr>
                <a:spLocks noChangeShapeType="1"/>
              </p:cNvSpPr>
              <p:nvPr/>
            </p:nvSpPr>
            <p:spPr bwMode="auto">
              <a:xfrm flipH="1">
                <a:off x="908" y="1338"/>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59" name="Rectangle 324">
                <a:extLst>
                  <a:ext uri="{FF2B5EF4-FFF2-40B4-BE49-F238E27FC236}">
                    <a16:creationId xmlns:a16="http://schemas.microsoft.com/office/drawing/2014/main" id="{C7F11008-6E5C-DE81-DE43-012ED6A8E1BC}"/>
                  </a:ext>
                </a:extLst>
              </p:cNvPr>
              <p:cNvSpPr>
                <a:spLocks noChangeArrowheads="1"/>
              </p:cNvSpPr>
              <p:nvPr/>
            </p:nvSpPr>
            <p:spPr bwMode="auto">
              <a:xfrm>
                <a:off x="758" y="1288"/>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0" name="Rectangle 325">
                <a:extLst>
                  <a:ext uri="{FF2B5EF4-FFF2-40B4-BE49-F238E27FC236}">
                    <a16:creationId xmlns:a16="http://schemas.microsoft.com/office/drawing/2014/main" id="{62A8EBDA-C659-78F1-7396-F36CAEFB4672}"/>
                  </a:ext>
                </a:extLst>
              </p:cNvPr>
              <p:cNvSpPr>
                <a:spLocks noChangeArrowheads="1"/>
              </p:cNvSpPr>
              <p:nvPr/>
            </p:nvSpPr>
            <p:spPr bwMode="auto">
              <a:xfrm rot="16200000">
                <a:off x="235" y="1904"/>
                <a:ext cx="75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1" name="Rectangle 326">
                <a:extLst>
                  <a:ext uri="{FF2B5EF4-FFF2-40B4-BE49-F238E27FC236}">
                    <a16:creationId xmlns:a16="http://schemas.microsoft.com/office/drawing/2014/main" id="{698F0710-56DF-BF4A-2BA3-604DB9D94C23}"/>
                  </a:ext>
                </a:extLst>
              </p:cNvPr>
              <p:cNvSpPr>
                <a:spLocks noChangeArrowheads="1"/>
              </p:cNvSpPr>
              <p:nvPr/>
            </p:nvSpPr>
            <p:spPr bwMode="auto">
              <a:xfrm>
                <a:off x="2166" y="1225"/>
                <a:ext cx="23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2" name="Rectangle 327">
                <a:extLst>
                  <a:ext uri="{FF2B5EF4-FFF2-40B4-BE49-F238E27FC236}">
                    <a16:creationId xmlns:a16="http://schemas.microsoft.com/office/drawing/2014/main" id="{8223C153-6FCF-A038-4774-880259B7681E}"/>
                  </a:ext>
                </a:extLst>
              </p:cNvPr>
              <p:cNvSpPr>
                <a:spLocks noChangeArrowheads="1"/>
              </p:cNvSpPr>
              <p:nvPr/>
            </p:nvSpPr>
            <p:spPr bwMode="auto">
              <a:xfrm>
                <a:off x="4557"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3" name="Rectangle 328">
                <a:extLst>
                  <a:ext uri="{FF2B5EF4-FFF2-40B4-BE49-F238E27FC236}">
                    <a16:creationId xmlns:a16="http://schemas.microsoft.com/office/drawing/2014/main" id="{FAB2AD2F-7CC7-E436-0C93-8FBC214E9DBB}"/>
                  </a:ext>
                </a:extLst>
              </p:cNvPr>
              <p:cNvSpPr>
                <a:spLocks noChangeArrowheads="1"/>
              </p:cNvSpPr>
              <p:nvPr/>
            </p:nvSpPr>
            <p:spPr bwMode="auto">
              <a:xfrm>
                <a:off x="4793"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4" name="Rectangle 329">
                <a:extLst>
                  <a:ext uri="{FF2B5EF4-FFF2-40B4-BE49-F238E27FC236}">
                    <a16:creationId xmlns:a16="http://schemas.microsoft.com/office/drawing/2014/main" id="{69322574-1C5E-6CAB-4502-C277A5E225B6}"/>
                  </a:ext>
                </a:extLst>
              </p:cNvPr>
              <p:cNvSpPr>
                <a:spLocks noChangeArrowheads="1"/>
              </p:cNvSpPr>
              <p:nvPr/>
            </p:nvSpPr>
            <p:spPr bwMode="auto">
              <a:xfrm>
                <a:off x="5026"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5" name="Rectangle 330">
                <a:extLst>
                  <a:ext uri="{FF2B5EF4-FFF2-40B4-BE49-F238E27FC236}">
                    <a16:creationId xmlns:a16="http://schemas.microsoft.com/office/drawing/2014/main" id="{A6068C51-6742-3E1F-9EDD-54C8CA29F5F7}"/>
                  </a:ext>
                </a:extLst>
              </p:cNvPr>
              <p:cNvSpPr>
                <a:spLocks noChangeArrowheads="1"/>
              </p:cNvSpPr>
              <p:nvPr/>
            </p:nvSpPr>
            <p:spPr bwMode="auto">
              <a:xfrm>
                <a:off x="5260"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6" name="Rectangle 331">
                <a:extLst>
                  <a:ext uri="{FF2B5EF4-FFF2-40B4-BE49-F238E27FC236}">
                    <a16:creationId xmlns:a16="http://schemas.microsoft.com/office/drawing/2014/main" id="{8C511F8C-DBC7-B3CA-C102-F81FB4AF04DC}"/>
                  </a:ext>
                </a:extLst>
              </p:cNvPr>
              <p:cNvSpPr>
                <a:spLocks noChangeArrowheads="1"/>
              </p:cNvSpPr>
              <p:nvPr/>
            </p:nvSpPr>
            <p:spPr bwMode="auto">
              <a:xfrm>
                <a:off x="5493"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7" name="Rectangle 332">
                <a:extLst>
                  <a:ext uri="{FF2B5EF4-FFF2-40B4-BE49-F238E27FC236}">
                    <a16:creationId xmlns:a16="http://schemas.microsoft.com/office/drawing/2014/main" id="{76A249A7-1B8F-A316-69B3-442557DE9D6B}"/>
                  </a:ext>
                </a:extLst>
              </p:cNvPr>
              <p:cNvSpPr>
                <a:spLocks noChangeArrowheads="1"/>
              </p:cNvSpPr>
              <p:nvPr/>
            </p:nvSpPr>
            <p:spPr bwMode="auto">
              <a:xfrm>
                <a:off x="5725" y="3130"/>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8" name="Rectangle 333">
                <a:extLst>
                  <a:ext uri="{FF2B5EF4-FFF2-40B4-BE49-F238E27FC236}">
                    <a16:creationId xmlns:a16="http://schemas.microsoft.com/office/drawing/2014/main" id="{F7DB4E89-8BE0-E4B9-18E1-0DFB0065A705}"/>
                  </a:ext>
                </a:extLst>
              </p:cNvPr>
              <p:cNvSpPr>
                <a:spLocks noChangeArrowheads="1"/>
              </p:cNvSpPr>
              <p:nvPr/>
            </p:nvSpPr>
            <p:spPr bwMode="auto">
              <a:xfrm>
                <a:off x="6217"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69" name="Rectangle 334">
                <a:extLst>
                  <a:ext uri="{FF2B5EF4-FFF2-40B4-BE49-F238E27FC236}">
                    <a16:creationId xmlns:a16="http://schemas.microsoft.com/office/drawing/2014/main" id="{6B3C217D-FC42-C48C-4A4C-9B19B6134D6B}"/>
                  </a:ext>
                </a:extLst>
              </p:cNvPr>
              <p:cNvSpPr>
                <a:spLocks noChangeArrowheads="1"/>
              </p:cNvSpPr>
              <p:nvPr/>
            </p:nvSpPr>
            <p:spPr bwMode="auto">
              <a:xfrm>
                <a:off x="6439"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0" name="Rectangle 335">
                <a:extLst>
                  <a:ext uri="{FF2B5EF4-FFF2-40B4-BE49-F238E27FC236}">
                    <a16:creationId xmlns:a16="http://schemas.microsoft.com/office/drawing/2014/main" id="{EA22C7EC-7C20-647E-31BC-271E65F4D8AE}"/>
                  </a:ext>
                </a:extLst>
              </p:cNvPr>
              <p:cNvSpPr>
                <a:spLocks noChangeArrowheads="1"/>
              </p:cNvSpPr>
              <p:nvPr/>
            </p:nvSpPr>
            <p:spPr bwMode="auto">
              <a:xfrm>
                <a:off x="4557"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1" name="Rectangle 336">
                <a:extLst>
                  <a:ext uri="{FF2B5EF4-FFF2-40B4-BE49-F238E27FC236}">
                    <a16:creationId xmlns:a16="http://schemas.microsoft.com/office/drawing/2014/main" id="{61CE7E5C-E79A-9218-5E3C-FC984CEC84CB}"/>
                  </a:ext>
                </a:extLst>
              </p:cNvPr>
              <p:cNvSpPr>
                <a:spLocks noChangeArrowheads="1"/>
              </p:cNvSpPr>
              <p:nvPr/>
            </p:nvSpPr>
            <p:spPr bwMode="auto">
              <a:xfrm>
                <a:off x="4793"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2" name="Rectangle 337">
                <a:extLst>
                  <a:ext uri="{FF2B5EF4-FFF2-40B4-BE49-F238E27FC236}">
                    <a16:creationId xmlns:a16="http://schemas.microsoft.com/office/drawing/2014/main" id="{2AE45F70-B9E1-2B27-B62B-A7CEE4A74E3D}"/>
                  </a:ext>
                </a:extLst>
              </p:cNvPr>
              <p:cNvSpPr>
                <a:spLocks noChangeArrowheads="1"/>
              </p:cNvSpPr>
              <p:nvPr/>
            </p:nvSpPr>
            <p:spPr bwMode="auto">
              <a:xfrm>
                <a:off x="5026"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3" name="Rectangle 338">
                <a:extLst>
                  <a:ext uri="{FF2B5EF4-FFF2-40B4-BE49-F238E27FC236}">
                    <a16:creationId xmlns:a16="http://schemas.microsoft.com/office/drawing/2014/main" id="{72E6E395-6283-0C72-E9AE-015B6ECCB3D8}"/>
                  </a:ext>
                </a:extLst>
              </p:cNvPr>
              <p:cNvSpPr>
                <a:spLocks noChangeArrowheads="1"/>
              </p:cNvSpPr>
              <p:nvPr/>
            </p:nvSpPr>
            <p:spPr bwMode="auto">
              <a:xfrm>
                <a:off x="5260"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4" name="Rectangle 339">
                <a:extLst>
                  <a:ext uri="{FF2B5EF4-FFF2-40B4-BE49-F238E27FC236}">
                    <a16:creationId xmlns:a16="http://schemas.microsoft.com/office/drawing/2014/main" id="{4683B8F5-DEF2-9FDD-2ADB-FC75294B4959}"/>
                  </a:ext>
                </a:extLst>
              </p:cNvPr>
              <p:cNvSpPr>
                <a:spLocks noChangeArrowheads="1"/>
              </p:cNvSpPr>
              <p:nvPr/>
            </p:nvSpPr>
            <p:spPr bwMode="auto">
              <a:xfrm>
                <a:off x="5493"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5" name="Rectangle 340">
                <a:extLst>
                  <a:ext uri="{FF2B5EF4-FFF2-40B4-BE49-F238E27FC236}">
                    <a16:creationId xmlns:a16="http://schemas.microsoft.com/office/drawing/2014/main" id="{2831FAEA-7812-C702-3DEF-94E90C9D6D12}"/>
                  </a:ext>
                </a:extLst>
              </p:cNvPr>
              <p:cNvSpPr>
                <a:spLocks noChangeArrowheads="1"/>
              </p:cNvSpPr>
              <p:nvPr/>
            </p:nvSpPr>
            <p:spPr bwMode="auto">
              <a:xfrm>
                <a:off x="5725"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6" name="Rectangle 341">
                <a:extLst>
                  <a:ext uri="{FF2B5EF4-FFF2-40B4-BE49-F238E27FC236}">
                    <a16:creationId xmlns:a16="http://schemas.microsoft.com/office/drawing/2014/main" id="{A4A60B0B-83D8-9109-9961-3BA451762724}"/>
                  </a:ext>
                </a:extLst>
              </p:cNvPr>
              <p:cNvSpPr>
                <a:spLocks noChangeArrowheads="1"/>
              </p:cNvSpPr>
              <p:nvPr/>
            </p:nvSpPr>
            <p:spPr bwMode="auto">
              <a:xfrm>
                <a:off x="6416"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7" name="Rectangle 342">
                <a:extLst>
                  <a:ext uri="{FF2B5EF4-FFF2-40B4-BE49-F238E27FC236}">
                    <a16:creationId xmlns:a16="http://schemas.microsoft.com/office/drawing/2014/main" id="{4E1E89DC-B250-FFBD-C398-888CB1D797D4}"/>
                  </a:ext>
                </a:extLst>
              </p:cNvPr>
              <p:cNvSpPr>
                <a:spLocks noChangeArrowheads="1"/>
              </p:cNvSpPr>
              <p:nvPr/>
            </p:nvSpPr>
            <p:spPr bwMode="auto">
              <a:xfrm>
                <a:off x="5953"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8" name="Rectangle 343">
                <a:extLst>
                  <a:ext uri="{FF2B5EF4-FFF2-40B4-BE49-F238E27FC236}">
                    <a16:creationId xmlns:a16="http://schemas.microsoft.com/office/drawing/2014/main" id="{FF808DA4-96FA-A28C-1167-D156B1553D4A}"/>
                  </a:ext>
                </a:extLst>
              </p:cNvPr>
              <p:cNvSpPr>
                <a:spLocks noChangeArrowheads="1"/>
              </p:cNvSpPr>
              <p:nvPr/>
            </p:nvSpPr>
            <p:spPr bwMode="auto">
              <a:xfrm>
                <a:off x="6190" y="330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9" name="Rectangle 344">
                <a:extLst>
                  <a:ext uri="{FF2B5EF4-FFF2-40B4-BE49-F238E27FC236}">
                    <a16:creationId xmlns:a16="http://schemas.microsoft.com/office/drawing/2014/main" id="{85105AB3-B8CD-EC46-345C-EA53FE67C943}"/>
                  </a:ext>
                </a:extLst>
              </p:cNvPr>
              <p:cNvSpPr>
                <a:spLocks noChangeArrowheads="1"/>
              </p:cNvSpPr>
              <p:nvPr/>
            </p:nvSpPr>
            <p:spPr bwMode="auto">
              <a:xfrm>
                <a:off x="4557"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0" name="Rectangle 345">
                <a:extLst>
                  <a:ext uri="{FF2B5EF4-FFF2-40B4-BE49-F238E27FC236}">
                    <a16:creationId xmlns:a16="http://schemas.microsoft.com/office/drawing/2014/main" id="{61C8DDD6-2CA9-D5F3-8221-46A4BBED0BF2}"/>
                  </a:ext>
                </a:extLst>
              </p:cNvPr>
              <p:cNvSpPr>
                <a:spLocks noChangeArrowheads="1"/>
              </p:cNvSpPr>
              <p:nvPr/>
            </p:nvSpPr>
            <p:spPr bwMode="auto">
              <a:xfrm>
                <a:off x="4793"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1" name="Rectangle 346">
                <a:extLst>
                  <a:ext uri="{FF2B5EF4-FFF2-40B4-BE49-F238E27FC236}">
                    <a16:creationId xmlns:a16="http://schemas.microsoft.com/office/drawing/2014/main" id="{15CC2477-5905-3324-347A-9268FD3B38FE}"/>
                  </a:ext>
                </a:extLst>
              </p:cNvPr>
              <p:cNvSpPr>
                <a:spLocks noChangeArrowheads="1"/>
              </p:cNvSpPr>
              <p:nvPr/>
            </p:nvSpPr>
            <p:spPr bwMode="auto">
              <a:xfrm>
                <a:off x="5026"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2" name="Rectangle 347">
                <a:extLst>
                  <a:ext uri="{FF2B5EF4-FFF2-40B4-BE49-F238E27FC236}">
                    <a16:creationId xmlns:a16="http://schemas.microsoft.com/office/drawing/2014/main" id="{4C401371-332E-8FE2-4F63-FD0269ECFC0A}"/>
                  </a:ext>
                </a:extLst>
              </p:cNvPr>
              <p:cNvSpPr>
                <a:spLocks noChangeArrowheads="1"/>
              </p:cNvSpPr>
              <p:nvPr/>
            </p:nvSpPr>
            <p:spPr bwMode="auto">
              <a:xfrm>
                <a:off x="5260"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3" name="Rectangle 348">
                <a:extLst>
                  <a:ext uri="{FF2B5EF4-FFF2-40B4-BE49-F238E27FC236}">
                    <a16:creationId xmlns:a16="http://schemas.microsoft.com/office/drawing/2014/main" id="{08EAB5BB-A3C7-1E35-A0F1-89AA46A76E53}"/>
                  </a:ext>
                </a:extLst>
              </p:cNvPr>
              <p:cNvSpPr>
                <a:spLocks noChangeArrowheads="1"/>
              </p:cNvSpPr>
              <p:nvPr/>
            </p:nvSpPr>
            <p:spPr bwMode="auto">
              <a:xfrm>
                <a:off x="5493"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4" name="Rectangle 349">
                <a:extLst>
                  <a:ext uri="{FF2B5EF4-FFF2-40B4-BE49-F238E27FC236}">
                    <a16:creationId xmlns:a16="http://schemas.microsoft.com/office/drawing/2014/main" id="{A7BABC5A-B892-7F28-FDA8-F62618037481}"/>
                  </a:ext>
                </a:extLst>
              </p:cNvPr>
              <p:cNvSpPr>
                <a:spLocks noChangeArrowheads="1"/>
              </p:cNvSpPr>
              <p:nvPr/>
            </p:nvSpPr>
            <p:spPr bwMode="auto">
              <a:xfrm>
                <a:off x="5725" y="3488"/>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5" name="Rectangle 350">
                <a:extLst>
                  <a:ext uri="{FF2B5EF4-FFF2-40B4-BE49-F238E27FC236}">
                    <a16:creationId xmlns:a16="http://schemas.microsoft.com/office/drawing/2014/main" id="{E699930C-1E34-EC9E-BCC4-3B25164A3B71}"/>
                  </a:ext>
                </a:extLst>
              </p:cNvPr>
              <p:cNvSpPr>
                <a:spLocks noChangeArrowheads="1"/>
              </p:cNvSpPr>
              <p:nvPr/>
            </p:nvSpPr>
            <p:spPr bwMode="auto">
              <a:xfrm>
                <a:off x="6439"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6" name="Rectangle 351">
                <a:extLst>
                  <a:ext uri="{FF2B5EF4-FFF2-40B4-BE49-F238E27FC236}">
                    <a16:creationId xmlns:a16="http://schemas.microsoft.com/office/drawing/2014/main" id="{C07AA56E-5B21-CFA9-1693-1FC2A7FD0312}"/>
                  </a:ext>
                </a:extLst>
              </p:cNvPr>
              <p:cNvSpPr>
                <a:spLocks noChangeArrowheads="1"/>
              </p:cNvSpPr>
              <p:nvPr/>
            </p:nvSpPr>
            <p:spPr bwMode="auto">
              <a:xfrm>
                <a:off x="5977"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7" name="Rectangle 352">
                <a:extLst>
                  <a:ext uri="{FF2B5EF4-FFF2-40B4-BE49-F238E27FC236}">
                    <a16:creationId xmlns:a16="http://schemas.microsoft.com/office/drawing/2014/main" id="{ACFEC12D-44C0-5E86-ADFD-6DFD73EA43BD}"/>
                  </a:ext>
                </a:extLst>
              </p:cNvPr>
              <p:cNvSpPr>
                <a:spLocks noChangeArrowheads="1"/>
              </p:cNvSpPr>
              <p:nvPr/>
            </p:nvSpPr>
            <p:spPr bwMode="auto">
              <a:xfrm>
                <a:off x="6214"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8" name="Rectangle 353">
                <a:extLst>
                  <a:ext uri="{FF2B5EF4-FFF2-40B4-BE49-F238E27FC236}">
                    <a16:creationId xmlns:a16="http://schemas.microsoft.com/office/drawing/2014/main" id="{63566B25-CE03-AB37-FF02-15755135309B}"/>
                  </a:ext>
                </a:extLst>
              </p:cNvPr>
              <p:cNvSpPr>
                <a:spLocks noChangeArrowheads="1"/>
              </p:cNvSpPr>
              <p:nvPr/>
            </p:nvSpPr>
            <p:spPr bwMode="auto">
              <a:xfrm>
                <a:off x="4557"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89" name="Rectangle 354">
                <a:extLst>
                  <a:ext uri="{FF2B5EF4-FFF2-40B4-BE49-F238E27FC236}">
                    <a16:creationId xmlns:a16="http://schemas.microsoft.com/office/drawing/2014/main" id="{AEF41B8F-E0F2-6659-5FAF-4A8BBCAE4753}"/>
                  </a:ext>
                </a:extLst>
              </p:cNvPr>
              <p:cNvSpPr>
                <a:spLocks noChangeArrowheads="1"/>
              </p:cNvSpPr>
              <p:nvPr/>
            </p:nvSpPr>
            <p:spPr bwMode="auto">
              <a:xfrm>
                <a:off x="4793"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0" name="Rectangle 355">
                <a:extLst>
                  <a:ext uri="{FF2B5EF4-FFF2-40B4-BE49-F238E27FC236}">
                    <a16:creationId xmlns:a16="http://schemas.microsoft.com/office/drawing/2014/main" id="{899B0E3C-8FD4-9C7B-B638-6F6AD0E08325}"/>
                  </a:ext>
                </a:extLst>
              </p:cNvPr>
              <p:cNvSpPr>
                <a:spLocks noChangeArrowheads="1"/>
              </p:cNvSpPr>
              <p:nvPr/>
            </p:nvSpPr>
            <p:spPr bwMode="auto">
              <a:xfrm>
                <a:off x="5026"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1" name="Rectangle 356">
                <a:extLst>
                  <a:ext uri="{FF2B5EF4-FFF2-40B4-BE49-F238E27FC236}">
                    <a16:creationId xmlns:a16="http://schemas.microsoft.com/office/drawing/2014/main" id="{DDF6A2D1-B305-6202-7A26-CA950C071EFA}"/>
                  </a:ext>
                </a:extLst>
              </p:cNvPr>
              <p:cNvSpPr>
                <a:spLocks noChangeArrowheads="1"/>
              </p:cNvSpPr>
              <p:nvPr/>
            </p:nvSpPr>
            <p:spPr bwMode="auto">
              <a:xfrm>
                <a:off x="5260"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2" name="Rectangle 357">
                <a:extLst>
                  <a:ext uri="{FF2B5EF4-FFF2-40B4-BE49-F238E27FC236}">
                    <a16:creationId xmlns:a16="http://schemas.microsoft.com/office/drawing/2014/main" id="{6646A408-5525-A5A7-58FA-6EC6AEE1D7AE}"/>
                  </a:ext>
                </a:extLst>
              </p:cNvPr>
              <p:cNvSpPr>
                <a:spLocks noChangeArrowheads="1"/>
              </p:cNvSpPr>
              <p:nvPr/>
            </p:nvSpPr>
            <p:spPr bwMode="auto">
              <a:xfrm>
                <a:off x="5493"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3" name="Rectangle 358">
                <a:extLst>
                  <a:ext uri="{FF2B5EF4-FFF2-40B4-BE49-F238E27FC236}">
                    <a16:creationId xmlns:a16="http://schemas.microsoft.com/office/drawing/2014/main" id="{CDB05873-B744-7618-AEEE-F1B5B1EAE073}"/>
                  </a:ext>
                </a:extLst>
              </p:cNvPr>
              <p:cNvSpPr>
                <a:spLocks noChangeArrowheads="1"/>
              </p:cNvSpPr>
              <p:nvPr/>
            </p:nvSpPr>
            <p:spPr bwMode="auto">
              <a:xfrm>
                <a:off x="5725"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4" name="Rectangle 359">
                <a:extLst>
                  <a:ext uri="{FF2B5EF4-FFF2-40B4-BE49-F238E27FC236}">
                    <a16:creationId xmlns:a16="http://schemas.microsoft.com/office/drawing/2014/main" id="{A8A2D3F7-8B7E-C1E2-562E-16AA2EC72572}"/>
                  </a:ext>
                </a:extLst>
              </p:cNvPr>
              <p:cNvSpPr>
                <a:spLocks noChangeArrowheads="1"/>
              </p:cNvSpPr>
              <p:nvPr/>
            </p:nvSpPr>
            <p:spPr bwMode="auto">
              <a:xfrm>
                <a:off x="6439"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5" name="Rectangle 360">
                <a:extLst>
                  <a:ext uri="{FF2B5EF4-FFF2-40B4-BE49-F238E27FC236}">
                    <a16:creationId xmlns:a16="http://schemas.microsoft.com/office/drawing/2014/main" id="{C71D64F3-DC55-EE66-0980-6DA8F067323C}"/>
                  </a:ext>
                </a:extLst>
              </p:cNvPr>
              <p:cNvSpPr>
                <a:spLocks noChangeArrowheads="1"/>
              </p:cNvSpPr>
              <p:nvPr/>
            </p:nvSpPr>
            <p:spPr bwMode="auto">
              <a:xfrm>
                <a:off x="5953"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6" name="Rectangle 361">
                <a:extLst>
                  <a:ext uri="{FF2B5EF4-FFF2-40B4-BE49-F238E27FC236}">
                    <a16:creationId xmlns:a16="http://schemas.microsoft.com/office/drawing/2014/main" id="{315C54AD-936E-6D85-1AF0-DA808D8E3CB8}"/>
                  </a:ext>
                </a:extLst>
              </p:cNvPr>
              <p:cNvSpPr>
                <a:spLocks noChangeArrowheads="1"/>
              </p:cNvSpPr>
              <p:nvPr/>
            </p:nvSpPr>
            <p:spPr bwMode="auto">
              <a:xfrm>
                <a:off x="6190" y="3671"/>
                <a:ext cx="1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7" name="Rectangle 362">
                <a:extLst>
                  <a:ext uri="{FF2B5EF4-FFF2-40B4-BE49-F238E27FC236}">
                    <a16:creationId xmlns:a16="http://schemas.microsoft.com/office/drawing/2014/main" id="{4D964805-B6A6-BD1C-A69D-BBD26A23C564}"/>
                  </a:ext>
                </a:extLst>
              </p:cNvPr>
              <p:cNvSpPr>
                <a:spLocks noChangeArrowheads="1"/>
              </p:cNvSpPr>
              <p:nvPr/>
            </p:nvSpPr>
            <p:spPr bwMode="auto">
              <a:xfrm>
                <a:off x="3796" y="2922"/>
                <a:ext cx="61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8" name="Rectangle 363">
                <a:extLst>
                  <a:ext uri="{FF2B5EF4-FFF2-40B4-BE49-F238E27FC236}">
                    <a16:creationId xmlns:a16="http://schemas.microsoft.com/office/drawing/2014/main" id="{EE31B588-4765-7126-CD5C-9B19464AC9C5}"/>
                  </a:ext>
                </a:extLst>
              </p:cNvPr>
              <p:cNvSpPr>
                <a:spLocks noChangeArrowheads="1"/>
              </p:cNvSpPr>
              <p:nvPr/>
            </p:nvSpPr>
            <p:spPr bwMode="auto">
              <a:xfrm>
                <a:off x="3796" y="3037"/>
                <a:ext cx="65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491A3"/>
                    </a:solidFill>
                    <a:effectLst/>
                    <a:uLnTx/>
                    <a:uFillTx/>
                    <a:latin typeface="Arial" panose="020B0604020202020204" pitchFamily="34" charset="0"/>
                    <a:ea typeface="+mn-ea"/>
                    <a:cs typeface="+mn-cs"/>
                  </a:rPr>
                  <a:t>SG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9" name="Rectangle 364">
                <a:extLst>
                  <a:ext uri="{FF2B5EF4-FFF2-40B4-BE49-F238E27FC236}">
                    <a16:creationId xmlns:a16="http://schemas.microsoft.com/office/drawing/2014/main" id="{F9ECD17F-C268-0BE3-F356-90828A9947DB}"/>
                  </a:ext>
                </a:extLst>
              </p:cNvPr>
              <p:cNvSpPr>
                <a:spLocks noChangeArrowheads="1"/>
              </p:cNvSpPr>
              <p:nvPr/>
            </p:nvSpPr>
            <p:spPr bwMode="auto">
              <a:xfrm>
                <a:off x="3796" y="3128"/>
                <a:ext cx="6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F491A3"/>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00" name="Rectangle 365">
                <a:extLst>
                  <a:ext uri="{FF2B5EF4-FFF2-40B4-BE49-F238E27FC236}">
                    <a16:creationId xmlns:a16="http://schemas.microsoft.com/office/drawing/2014/main" id="{8B0A71AA-B35D-4486-1AE1-D434FAD4DC66}"/>
                  </a:ext>
                </a:extLst>
              </p:cNvPr>
              <p:cNvSpPr>
                <a:spLocks noChangeArrowheads="1"/>
              </p:cNvSpPr>
              <p:nvPr/>
            </p:nvSpPr>
            <p:spPr bwMode="auto">
              <a:xfrm>
                <a:off x="3796" y="3219"/>
                <a:ext cx="65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C5203F"/>
                    </a:solidFill>
                    <a:effectLst/>
                    <a:uLnTx/>
                    <a:uFillTx/>
                    <a:latin typeface="Arial" panose="020B0604020202020204" pitchFamily="34" charset="0"/>
                    <a:ea typeface="+mn-ea"/>
                    <a:cs typeface="+mn-cs"/>
                  </a:rPr>
                  <a:t>SG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01" name="Freeform 366">
                <a:extLst>
                  <a:ext uri="{FF2B5EF4-FFF2-40B4-BE49-F238E27FC236}">
                    <a16:creationId xmlns:a16="http://schemas.microsoft.com/office/drawing/2014/main" id="{A90E1C3D-CC1A-9938-8B47-5414848F3A42}"/>
                  </a:ext>
                </a:extLst>
              </p:cNvPr>
              <p:cNvSpPr>
                <a:spLocks/>
              </p:cNvSpPr>
              <p:nvPr/>
            </p:nvSpPr>
            <p:spPr bwMode="auto">
              <a:xfrm>
                <a:off x="3802" y="3340"/>
                <a:ext cx="24" cy="45"/>
              </a:xfrm>
              <a:custGeom>
                <a:avLst/>
                <a:gdLst>
                  <a:gd name="T0" fmla="*/ 8 w 24"/>
                  <a:gd name="T1" fmla="*/ 45 h 45"/>
                  <a:gd name="T2" fmla="*/ 8 w 24"/>
                  <a:gd name="T3" fmla="*/ 22 h 45"/>
                  <a:gd name="T4" fmla="*/ 8 w 24"/>
                  <a:gd name="T5" fmla="*/ 22 h 45"/>
                  <a:gd name="T6" fmla="*/ 9 w 24"/>
                  <a:gd name="T7" fmla="*/ 14 h 45"/>
                  <a:gd name="T8" fmla="*/ 9 w 24"/>
                  <a:gd name="T9" fmla="*/ 14 h 45"/>
                  <a:gd name="T10" fmla="*/ 10 w 24"/>
                  <a:gd name="T11" fmla="*/ 11 h 45"/>
                  <a:gd name="T12" fmla="*/ 11 w 24"/>
                  <a:gd name="T13" fmla="*/ 10 h 45"/>
                  <a:gd name="T14" fmla="*/ 11 w 24"/>
                  <a:gd name="T15" fmla="*/ 10 h 45"/>
                  <a:gd name="T16" fmla="*/ 14 w 24"/>
                  <a:gd name="T17" fmla="*/ 8 h 45"/>
                  <a:gd name="T18" fmla="*/ 15 w 24"/>
                  <a:gd name="T19" fmla="*/ 7 h 45"/>
                  <a:gd name="T20" fmla="*/ 15 w 24"/>
                  <a:gd name="T21" fmla="*/ 7 h 45"/>
                  <a:gd name="T22" fmla="*/ 19 w 24"/>
                  <a:gd name="T23" fmla="*/ 8 h 45"/>
                  <a:gd name="T24" fmla="*/ 21 w 24"/>
                  <a:gd name="T25" fmla="*/ 10 h 45"/>
                  <a:gd name="T26" fmla="*/ 24 w 24"/>
                  <a:gd name="T27" fmla="*/ 2 h 45"/>
                  <a:gd name="T28" fmla="*/ 24 w 24"/>
                  <a:gd name="T29" fmla="*/ 2 h 45"/>
                  <a:gd name="T30" fmla="*/ 20 w 24"/>
                  <a:gd name="T31" fmla="*/ 1 h 45"/>
                  <a:gd name="T32" fmla="*/ 16 w 24"/>
                  <a:gd name="T33" fmla="*/ 0 h 45"/>
                  <a:gd name="T34" fmla="*/ 16 w 24"/>
                  <a:gd name="T35" fmla="*/ 0 h 45"/>
                  <a:gd name="T36" fmla="*/ 14 w 24"/>
                  <a:gd name="T37" fmla="*/ 1 h 45"/>
                  <a:gd name="T38" fmla="*/ 11 w 24"/>
                  <a:gd name="T39" fmla="*/ 2 h 45"/>
                  <a:gd name="T40" fmla="*/ 11 w 24"/>
                  <a:gd name="T41" fmla="*/ 2 h 45"/>
                  <a:gd name="T42" fmla="*/ 9 w 24"/>
                  <a:gd name="T43" fmla="*/ 3 h 45"/>
                  <a:gd name="T44" fmla="*/ 6 w 24"/>
                  <a:gd name="T45" fmla="*/ 7 h 45"/>
                  <a:gd name="T46" fmla="*/ 6 w 24"/>
                  <a:gd name="T47" fmla="*/ 1 h 45"/>
                  <a:gd name="T48" fmla="*/ 0 w 24"/>
                  <a:gd name="T49" fmla="*/ 1 h 45"/>
                  <a:gd name="T50" fmla="*/ 0 w 24"/>
                  <a:gd name="T51" fmla="*/ 45 h 45"/>
                  <a:gd name="T52" fmla="*/ 8 w 24"/>
                  <a:gd name="T53" fmla="*/ 45 h 45"/>
                  <a:gd name="T54" fmla="*/ 8 w 24"/>
                  <a:gd name="T5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45">
                    <a:moveTo>
                      <a:pt x="8" y="45"/>
                    </a:moveTo>
                    <a:lnTo>
                      <a:pt x="8" y="22"/>
                    </a:lnTo>
                    <a:lnTo>
                      <a:pt x="8" y="22"/>
                    </a:lnTo>
                    <a:lnTo>
                      <a:pt x="9" y="14"/>
                    </a:lnTo>
                    <a:lnTo>
                      <a:pt x="9" y="14"/>
                    </a:lnTo>
                    <a:lnTo>
                      <a:pt x="10" y="11"/>
                    </a:lnTo>
                    <a:lnTo>
                      <a:pt x="11" y="10"/>
                    </a:lnTo>
                    <a:lnTo>
                      <a:pt x="11" y="10"/>
                    </a:lnTo>
                    <a:lnTo>
                      <a:pt x="14" y="8"/>
                    </a:lnTo>
                    <a:lnTo>
                      <a:pt x="15" y="7"/>
                    </a:lnTo>
                    <a:lnTo>
                      <a:pt x="15" y="7"/>
                    </a:lnTo>
                    <a:lnTo>
                      <a:pt x="19" y="8"/>
                    </a:lnTo>
                    <a:lnTo>
                      <a:pt x="21" y="10"/>
                    </a:lnTo>
                    <a:lnTo>
                      <a:pt x="24" y="2"/>
                    </a:lnTo>
                    <a:lnTo>
                      <a:pt x="24" y="2"/>
                    </a:lnTo>
                    <a:lnTo>
                      <a:pt x="20" y="1"/>
                    </a:lnTo>
                    <a:lnTo>
                      <a:pt x="16" y="0"/>
                    </a:lnTo>
                    <a:lnTo>
                      <a:pt x="16" y="0"/>
                    </a:lnTo>
                    <a:lnTo>
                      <a:pt x="14" y="1"/>
                    </a:lnTo>
                    <a:lnTo>
                      <a:pt x="11" y="2"/>
                    </a:lnTo>
                    <a:lnTo>
                      <a:pt x="11" y="2"/>
                    </a:lnTo>
                    <a:lnTo>
                      <a:pt x="9" y="3"/>
                    </a:lnTo>
                    <a:lnTo>
                      <a:pt x="6" y="7"/>
                    </a:lnTo>
                    <a:lnTo>
                      <a:pt x="6" y="1"/>
                    </a:lnTo>
                    <a:lnTo>
                      <a:pt x="0" y="1"/>
                    </a:lnTo>
                    <a:lnTo>
                      <a:pt x="0" y="45"/>
                    </a:lnTo>
                    <a:lnTo>
                      <a:pt x="8" y="45"/>
                    </a:lnTo>
                    <a:lnTo>
                      <a:pt x="8" y="45"/>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2" name="Freeform 367">
                <a:extLst>
                  <a:ext uri="{FF2B5EF4-FFF2-40B4-BE49-F238E27FC236}">
                    <a16:creationId xmlns:a16="http://schemas.microsoft.com/office/drawing/2014/main" id="{18266017-388F-3D32-F2D1-E3552D565334}"/>
                  </a:ext>
                </a:extLst>
              </p:cNvPr>
              <p:cNvSpPr>
                <a:spLocks noEditPoints="1"/>
              </p:cNvSpPr>
              <p:nvPr/>
            </p:nvSpPr>
            <p:spPr bwMode="auto">
              <a:xfrm>
                <a:off x="3827" y="3340"/>
                <a:ext cx="42" cy="46"/>
              </a:xfrm>
              <a:custGeom>
                <a:avLst/>
                <a:gdLst>
                  <a:gd name="T0" fmla="*/ 29 w 42"/>
                  <a:gd name="T1" fmla="*/ 39 h 46"/>
                  <a:gd name="T2" fmla="*/ 22 w 42"/>
                  <a:gd name="T3" fmla="*/ 40 h 46"/>
                  <a:gd name="T4" fmla="*/ 17 w 42"/>
                  <a:gd name="T5" fmla="*/ 39 h 46"/>
                  <a:gd name="T6" fmla="*/ 13 w 42"/>
                  <a:gd name="T7" fmla="*/ 36 h 46"/>
                  <a:gd name="T8" fmla="*/ 9 w 42"/>
                  <a:gd name="T9" fmla="*/ 25 h 46"/>
                  <a:gd name="T10" fmla="*/ 42 w 42"/>
                  <a:gd name="T11" fmla="*/ 25 h 46"/>
                  <a:gd name="T12" fmla="*/ 42 w 42"/>
                  <a:gd name="T13" fmla="*/ 24 h 46"/>
                  <a:gd name="T14" fmla="*/ 41 w 42"/>
                  <a:gd name="T15" fmla="*/ 14 h 46"/>
                  <a:gd name="T16" fmla="*/ 36 w 42"/>
                  <a:gd name="T17" fmla="*/ 6 h 46"/>
                  <a:gd name="T18" fmla="*/ 33 w 42"/>
                  <a:gd name="T19" fmla="*/ 3 h 46"/>
                  <a:gd name="T20" fmla="*/ 25 w 42"/>
                  <a:gd name="T21" fmla="*/ 1 h 46"/>
                  <a:gd name="T22" fmla="*/ 22 w 42"/>
                  <a:gd name="T23" fmla="*/ 0 h 46"/>
                  <a:gd name="T24" fmla="*/ 13 w 42"/>
                  <a:gd name="T25" fmla="*/ 2 h 46"/>
                  <a:gd name="T26" fmla="*/ 7 w 42"/>
                  <a:gd name="T27" fmla="*/ 6 h 46"/>
                  <a:gd name="T28" fmla="*/ 4 w 42"/>
                  <a:gd name="T29" fmla="*/ 10 h 46"/>
                  <a:gd name="T30" fmla="*/ 1 w 42"/>
                  <a:gd name="T31" fmla="*/ 19 h 46"/>
                  <a:gd name="T32" fmla="*/ 0 w 42"/>
                  <a:gd name="T33" fmla="*/ 24 h 46"/>
                  <a:gd name="T34" fmla="*/ 3 w 42"/>
                  <a:gd name="T35" fmla="*/ 34 h 46"/>
                  <a:gd name="T36" fmla="*/ 7 w 42"/>
                  <a:gd name="T37" fmla="*/ 40 h 46"/>
                  <a:gd name="T38" fmla="*/ 9 w 42"/>
                  <a:gd name="T39" fmla="*/ 43 h 46"/>
                  <a:gd name="T40" fmla="*/ 18 w 42"/>
                  <a:gd name="T41" fmla="*/ 46 h 46"/>
                  <a:gd name="T42" fmla="*/ 22 w 42"/>
                  <a:gd name="T43" fmla="*/ 46 h 46"/>
                  <a:gd name="T44" fmla="*/ 34 w 42"/>
                  <a:gd name="T45" fmla="*/ 43 h 46"/>
                  <a:gd name="T46" fmla="*/ 39 w 42"/>
                  <a:gd name="T47" fmla="*/ 39 h 46"/>
                  <a:gd name="T48" fmla="*/ 34 w 42"/>
                  <a:gd name="T49" fmla="*/ 31 h 46"/>
                  <a:gd name="T50" fmla="*/ 32 w 42"/>
                  <a:gd name="T51" fmla="*/ 35 h 46"/>
                  <a:gd name="T52" fmla="*/ 29 w 42"/>
                  <a:gd name="T53" fmla="*/ 39 h 46"/>
                  <a:gd name="T54" fmla="*/ 13 w 42"/>
                  <a:gd name="T55" fmla="*/ 10 h 46"/>
                  <a:gd name="T56" fmla="*/ 22 w 42"/>
                  <a:gd name="T57" fmla="*/ 6 h 46"/>
                  <a:gd name="T58" fmla="*/ 27 w 42"/>
                  <a:gd name="T59" fmla="*/ 7 h 46"/>
                  <a:gd name="T60" fmla="*/ 30 w 42"/>
                  <a:gd name="T61" fmla="*/ 11 h 46"/>
                  <a:gd name="T62" fmla="*/ 34 w 42"/>
                  <a:gd name="T63" fmla="*/ 19 h 46"/>
                  <a:gd name="T64" fmla="*/ 9 w 42"/>
                  <a:gd name="T65" fmla="*/ 19 h 46"/>
                  <a:gd name="T66" fmla="*/ 13 w 42"/>
                  <a:gd name="T67"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6">
                    <a:moveTo>
                      <a:pt x="29" y="39"/>
                    </a:moveTo>
                    <a:lnTo>
                      <a:pt x="29" y="39"/>
                    </a:lnTo>
                    <a:lnTo>
                      <a:pt x="25" y="40"/>
                    </a:lnTo>
                    <a:lnTo>
                      <a:pt x="22" y="40"/>
                    </a:lnTo>
                    <a:lnTo>
                      <a:pt x="22" y="40"/>
                    </a:lnTo>
                    <a:lnTo>
                      <a:pt x="17" y="39"/>
                    </a:lnTo>
                    <a:lnTo>
                      <a:pt x="13" y="36"/>
                    </a:lnTo>
                    <a:lnTo>
                      <a:pt x="13" y="36"/>
                    </a:lnTo>
                    <a:lnTo>
                      <a:pt x="10" y="31"/>
                    </a:lnTo>
                    <a:lnTo>
                      <a:pt x="9" y="25"/>
                    </a:lnTo>
                    <a:lnTo>
                      <a:pt x="42" y="25"/>
                    </a:lnTo>
                    <a:lnTo>
                      <a:pt x="42" y="25"/>
                    </a:lnTo>
                    <a:lnTo>
                      <a:pt x="42" y="24"/>
                    </a:lnTo>
                    <a:lnTo>
                      <a:pt x="42" y="24"/>
                    </a:lnTo>
                    <a:lnTo>
                      <a:pt x="42" y="19"/>
                    </a:lnTo>
                    <a:lnTo>
                      <a:pt x="41" y="14"/>
                    </a:lnTo>
                    <a:lnTo>
                      <a:pt x="38" y="10"/>
                    </a:lnTo>
                    <a:lnTo>
                      <a:pt x="36" y="6"/>
                    </a:lnTo>
                    <a:lnTo>
                      <a:pt x="36" y="6"/>
                    </a:lnTo>
                    <a:lnTo>
                      <a:pt x="33" y="3"/>
                    </a:lnTo>
                    <a:lnTo>
                      <a:pt x="29" y="2"/>
                    </a:lnTo>
                    <a:lnTo>
                      <a:pt x="25" y="1"/>
                    </a:lnTo>
                    <a:lnTo>
                      <a:pt x="22" y="0"/>
                    </a:lnTo>
                    <a:lnTo>
                      <a:pt x="22" y="0"/>
                    </a:lnTo>
                    <a:lnTo>
                      <a:pt x="17" y="1"/>
                    </a:lnTo>
                    <a:lnTo>
                      <a:pt x="13" y="2"/>
                    </a:lnTo>
                    <a:lnTo>
                      <a:pt x="9" y="3"/>
                    </a:lnTo>
                    <a:lnTo>
                      <a:pt x="7" y="6"/>
                    </a:lnTo>
                    <a:lnTo>
                      <a:pt x="7" y="6"/>
                    </a:lnTo>
                    <a:lnTo>
                      <a:pt x="4" y="10"/>
                    </a:lnTo>
                    <a:lnTo>
                      <a:pt x="3" y="14"/>
                    </a:lnTo>
                    <a:lnTo>
                      <a:pt x="1" y="19"/>
                    </a:lnTo>
                    <a:lnTo>
                      <a:pt x="0" y="24"/>
                    </a:lnTo>
                    <a:lnTo>
                      <a:pt x="0" y="24"/>
                    </a:lnTo>
                    <a:lnTo>
                      <a:pt x="1" y="29"/>
                    </a:lnTo>
                    <a:lnTo>
                      <a:pt x="3" y="34"/>
                    </a:lnTo>
                    <a:lnTo>
                      <a:pt x="4" y="37"/>
                    </a:lnTo>
                    <a:lnTo>
                      <a:pt x="7" y="40"/>
                    </a:lnTo>
                    <a:lnTo>
                      <a:pt x="7" y="40"/>
                    </a:lnTo>
                    <a:lnTo>
                      <a:pt x="9" y="43"/>
                    </a:lnTo>
                    <a:lnTo>
                      <a:pt x="13" y="45"/>
                    </a:lnTo>
                    <a:lnTo>
                      <a:pt x="18" y="46"/>
                    </a:lnTo>
                    <a:lnTo>
                      <a:pt x="22" y="46"/>
                    </a:lnTo>
                    <a:lnTo>
                      <a:pt x="22" y="46"/>
                    </a:lnTo>
                    <a:lnTo>
                      <a:pt x="29" y="45"/>
                    </a:lnTo>
                    <a:lnTo>
                      <a:pt x="34" y="43"/>
                    </a:lnTo>
                    <a:lnTo>
                      <a:pt x="34" y="43"/>
                    </a:lnTo>
                    <a:lnTo>
                      <a:pt x="39" y="39"/>
                    </a:lnTo>
                    <a:lnTo>
                      <a:pt x="42" y="32"/>
                    </a:lnTo>
                    <a:lnTo>
                      <a:pt x="34" y="31"/>
                    </a:lnTo>
                    <a:lnTo>
                      <a:pt x="34" y="31"/>
                    </a:lnTo>
                    <a:lnTo>
                      <a:pt x="32" y="35"/>
                    </a:lnTo>
                    <a:lnTo>
                      <a:pt x="29" y="39"/>
                    </a:lnTo>
                    <a:lnTo>
                      <a:pt x="29" y="39"/>
                    </a:lnTo>
                    <a:close/>
                    <a:moveTo>
                      <a:pt x="13" y="10"/>
                    </a:moveTo>
                    <a:lnTo>
                      <a:pt x="13" y="10"/>
                    </a:lnTo>
                    <a:lnTo>
                      <a:pt x="17" y="7"/>
                    </a:lnTo>
                    <a:lnTo>
                      <a:pt x="22" y="6"/>
                    </a:lnTo>
                    <a:lnTo>
                      <a:pt x="22" y="6"/>
                    </a:lnTo>
                    <a:lnTo>
                      <a:pt x="27" y="7"/>
                    </a:lnTo>
                    <a:lnTo>
                      <a:pt x="30" y="11"/>
                    </a:lnTo>
                    <a:lnTo>
                      <a:pt x="30" y="11"/>
                    </a:lnTo>
                    <a:lnTo>
                      <a:pt x="33" y="14"/>
                    </a:lnTo>
                    <a:lnTo>
                      <a:pt x="34" y="19"/>
                    </a:lnTo>
                    <a:lnTo>
                      <a:pt x="9" y="19"/>
                    </a:lnTo>
                    <a:lnTo>
                      <a:pt x="9" y="19"/>
                    </a:lnTo>
                    <a:lnTo>
                      <a:pt x="10" y="14"/>
                    </a:lnTo>
                    <a:lnTo>
                      <a:pt x="13" y="10"/>
                    </a:lnTo>
                    <a:lnTo>
                      <a:pt x="13" y="10"/>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3" name="Freeform 368">
                <a:extLst>
                  <a:ext uri="{FF2B5EF4-FFF2-40B4-BE49-F238E27FC236}">
                    <a16:creationId xmlns:a16="http://schemas.microsoft.com/office/drawing/2014/main" id="{94AC7C03-1C40-26DD-C983-938C0D8D50AA}"/>
                  </a:ext>
                </a:extLst>
              </p:cNvPr>
              <p:cNvSpPr>
                <a:spLocks noEditPoints="1"/>
              </p:cNvSpPr>
              <p:nvPr/>
            </p:nvSpPr>
            <p:spPr bwMode="auto">
              <a:xfrm>
                <a:off x="3875" y="3325"/>
                <a:ext cx="39" cy="61"/>
              </a:xfrm>
              <a:custGeom>
                <a:avLst/>
                <a:gdLst>
                  <a:gd name="T0" fmla="*/ 39 w 39"/>
                  <a:gd name="T1" fmla="*/ 60 h 61"/>
                  <a:gd name="T2" fmla="*/ 39 w 39"/>
                  <a:gd name="T3" fmla="*/ 0 h 61"/>
                  <a:gd name="T4" fmla="*/ 32 w 39"/>
                  <a:gd name="T5" fmla="*/ 0 h 61"/>
                  <a:gd name="T6" fmla="*/ 32 w 39"/>
                  <a:gd name="T7" fmla="*/ 21 h 61"/>
                  <a:gd name="T8" fmla="*/ 32 w 39"/>
                  <a:gd name="T9" fmla="*/ 21 h 61"/>
                  <a:gd name="T10" fmla="*/ 29 w 39"/>
                  <a:gd name="T11" fmla="*/ 18 h 61"/>
                  <a:gd name="T12" fmla="*/ 27 w 39"/>
                  <a:gd name="T13" fmla="*/ 17 h 61"/>
                  <a:gd name="T14" fmla="*/ 27 w 39"/>
                  <a:gd name="T15" fmla="*/ 17 h 61"/>
                  <a:gd name="T16" fmla="*/ 23 w 39"/>
                  <a:gd name="T17" fmla="*/ 16 h 61"/>
                  <a:gd name="T18" fmla="*/ 19 w 39"/>
                  <a:gd name="T19" fmla="*/ 15 h 61"/>
                  <a:gd name="T20" fmla="*/ 19 w 39"/>
                  <a:gd name="T21" fmla="*/ 15 h 61"/>
                  <a:gd name="T22" fmla="*/ 14 w 39"/>
                  <a:gd name="T23" fmla="*/ 16 h 61"/>
                  <a:gd name="T24" fmla="*/ 9 w 39"/>
                  <a:gd name="T25" fmla="*/ 18 h 61"/>
                  <a:gd name="T26" fmla="*/ 9 w 39"/>
                  <a:gd name="T27" fmla="*/ 18 h 61"/>
                  <a:gd name="T28" fmla="*/ 5 w 39"/>
                  <a:gd name="T29" fmla="*/ 21 h 61"/>
                  <a:gd name="T30" fmla="*/ 3 w 39"/>
                  <a:gd name="T31" fmla="*/ 26 h 61"/>
                  <a:gd name="T32" fmla="*/ 3 w 39"/>
                  <a:gd name="T33" fmla="*/ 26 h 61"/>
                  <a:gd name="T34" fmla="*/ 0 w 39"/>
                  <a:gd name="T35" fmla="*/ 32 h 61"/>
                  <a:gd name="T36" fmla="*/ 0 w 39"/>
                  <a:gd name="T37" fmla="*/ 39 h 61"/>
                  <a:gd name="T38" fmla="*/ 0 w 39"/>
                  <a:gd name="T39" fmla="*/ 39 h 61"/>
                  <a:gd name="T40" fmla="*/ 1 w 39"/>
                  <a:gd name="T41" fmla="*/ 45 h 61"/>
                  <a:gd name="T42" fmla="*/ 3 w 39"/>
                  <a:gd name="T43" fmla="*/ 50 h 61"/>
                  <a:gd name="T44" fmla="*/ 3 w 39"/>
                  <a:gd name="T45" fmla="*/ 50 h 61"/>
                  <a:gd name="T46" fmla="*/ 5 w 39"/>
                  <a:gd name="T47" fmla="*/ 55 h 61"/>
                  <a:gd name="T48" fmla="*/ 9 w 39"/>
                  <a:gd name="T49" fmla="*/ 59 h 61"/>
                  <a:gd name="T50" fmla="*/ 9 w 39"/>
                  <a:gd name="T51" fmla="*/ 59 h 61"/>
                  <a:gd name="T52" fmla="*/ 14 w 39"/>
                  <a:gd name="T53" fmla="*/ 61 h 61"/>
                  <a:gd name="T54" fmla="*/ 19 w 39"/>
                  <a:gd name="T55" fmla="*/ 61 h 61"/>
                  <a:gd name="T56" fmla="*/ 19 w 39"/>
                  <a:gd name="T57" fmla="*/ 61 h 61"/>
                  <a:gd name="T58" fmla="*/ 23 w 39"/>
                  <a:gd name="T59" fmla="*/ 61 h 61"/>
                  <a:gd name="T60" fmla="*/ 27 w 39"/>
                  <a:gd name="T61" fmla="*/ 60 h 61"/>
                  <a:gd name="T62" fmla="*/ 29 w 39"/>
                  <a:gd name="T63" fmla="*/ 58 h 61"/>
                  <a:gd name="T64" fmla="*/ 32 w 39"/>
                  <a:gd name="T65" fmla="*/ 55 h 61"/>
                  <a:gd name="T66" fmla="*/ 32 w 39"/>
                  <a:gd name="T67" fmla="*/ 60 h 61"/>
                  <a:gd name="T68" fmla="*/ 39 w 39"/>
                  <a:gd name="T69" fmla="*/ 60 h 61"/>
                  <a:gd name="T70" fmla="*/ 39 w 39"/>
                  <a:gd name="T71" fmla="*/ 60 h 61"/>
                  <a:gd name="T72" fmla="*/ 11 w 39"/>
                  <a:gd name="T73" fmla="*/ 26 h 61"/>
                  <a:gd name="T74" fmla="*/ 11 w 39"/>
                  <a:gd name="T75" fmla="*/ 26 h 61"/>
                  <a:gd name="T76" fmla="*/ 15 w 39"/>
                  <a:gd name="T77" fmla="*/ 22 h 61"/>
                  <a:gd name="T78" fmla="*/ 20 w 39"/>
                  <a:gd name="T79" fmla="*/ 21 h 61"/>
                  <a:gd name="T80" fmla="*/ 20 w 39"/>
                  <a:gd name="T81" fmla="*/ 21 h 61"/>
                  <a:gd name="T82" fmla="*/ 24 w 39"/>
                  <a:gd name="T83" fmla="*/ 22 h 61"/>
                  <a:gd name="T84" fmla="*/ 28 w 39"/>
                  <a:gd name="T85" fmla="*/ 26 h 61"/>
                  <a:gd name="T86" fmla="*/ 28 w 39"/>
                  <a:gd name="T87" fmla="*/ 26 h 61"/>
                  <a:gd name="T88" fmla="*/ 30 w 39"/>
                  <a:gd name="T89" fmla="*/ 31 h 61"/>
                  <a:gd name="T90" fmla="*/ 32 w 39"/>
                  <a:gd name="T91" fmla="*/ 39 h 61"/>
                  <a:gd name="T92" fmla="*/ 32 w 39"/>
                  <a:gd name="T93" fmla="*/ 39 h 61"/>
                  <a:gd name="T94" fmla="*/ 30 w 39"/>
                  <a:gd name="T95" fmla="*/ 46 h 61"/>
                  <a:gd name="T96" fmla="*/ 28 w 39"/>
                  <a:gd name="T97" fmla="*/ 51 h 61"/>
                  <a:gd name="T98" fmla="*/ 28 w 39"/>
                  <a:gd name="T99" fmla="*/ 51 h 61"/>
                  <a:gd name="T100" fmla="*/ 24 w 39"/>
                  <a:gd name="T101" fmla="*/ 54 h 61"/>
                  <a:gd name="T102" fmla="*/ 20 w 39"/>
                  <a:gd name="T103" fmla="*/ 55 h 61"/>
                  <a:gd name="T104" fmla="*/ 20 w 39"/>
                  <a:gd name="T105" fmla="*/ 55 h 61"/>
                  <a:gd name="T106" fmla="*/ 15 w 39"/>
                  <a:gd name="T107" fmla="*/ 54 h 61"/>
                  <a:gd name="T108" fmla="*/ 11 w 39"/>
                  <a:gd name="T109" fmla="*/ 51 h 61"/>
                  <a:gd name="T110" fmla="*/ 11 w 39"/>
                  <a:gd name="T111" fmla="*/ 51 h 61"/>
                  <a:gd name="T112" fmla="*/ 9 w 39"/>
                  <a:gd name="T113" fmla="*/ 46 h 61"/>
                  <a:gd name="T114" fmla="*/ 8 w 39"/>
                  <a:gd name="T115" fmla="*/ 39 h 61"/>
                  <a:gd name="T116" fmla="*/ 8 w 39"/>
                  <a:gd name="T117" fmla="*/ 39 h 61"/>
                  <a:gd name="T118" fmla="*/ 9 w 39"/>
                  <a:gd name="T119" fmla="*/ 31 h 61"/>
                  <a:gd name="T120" fmla="*/ 11 w 39"/>
                  <a:gd name="T121" fmla="*/ 26 h 61"/>
                  <a:gd name="T122" fmla="*/ 11 w 39"/>
                  <a:gd name="T123"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 h="61">
                    <a:moveTo>
                      <a:pt x="39" y="60"/>
                    </a:moveTo>
                    <a:lnTo>
                      <a:pt x="39" y="0"/>
                    </a:lnTo>
                    <a:lnTo>
                      <a:pt x="32" y="0"/>
                    </a:lnTo>
                    <a:lnTo>
                      <a:pt x="32" y="21"/>
                    </a:lnTo>
                    <a:lnTo>
                      <a:pt x="32" y="21"/>
                    </a:lnTo>
                    <a:lnTo>
                      <a:pt x="29" y="18"/>
                    </a:lnTo>
                    <a:lnTo>
                      <a:pt x="27" y="17"/>
                    </a:lnTo>
                    <a:lnTo>
                      <a:pt x="27" y="17"/>
                    </a:lnTo>
                    <a:lnTo>
                      <a:pt x="23" y="16"/>
                    </a:lnTo>
                    <a:lnTo>
                      <a:pt x="19" y="15"/>
                    </a:lnTo>
                    <a:lnTo>
                      <a:pt x="19" y="15"/>
                    </a:lnTo>
                    <a:lnTo>
                      <a:pt x="14" y="16"/>
                    </a:lnTo>
                    <a:lnTo>
                      <a:pt x="9" y="18"/>
                    </a:lnTo>
                    <a:lnTo>
                      <a:pt x="9" y="18"/>
                    </a:lnTo>
                    <a:lnTo>
                      <a:pt x="5" y="21"/>
                    </a:lnTo>
                    <a:lnTo>
                      <a:pt x="3" y="26"/>
                    </a:lnTo>
                    <a:lnTo>
                      <a:pt x="3" y="26"/>
                    </a:lnTo>
                    <a:lnTo>
                      <a:pt x="0" y="32"/>
                    </a:lnTo>
                    <a:lnTo>
                      <a:pt x="0" y="39"/>
                    </a:lnTo>
                    <a:lnTo>
                      <a:pt x="0" y="39"/>
                    </a:lnTo>
                    <a:lnTo>
                      <a:pt x="1" y="45"/>
                    </a:lnTo>
                    <a:lnTo>
                      <a:pt x="3" y="50"/>
                    </a:lnTo>
                    <a:lnTo>
                      <a:pt x="3" y="50"/>
                    </a:lnTo>
                    <a:lnTo>
                      <a:pt x="5" y="55"/>
                    </a:lnTo>
                    <a:lnTo>
                      <a:pt x="9" y="59"/>
                    </a:lnTo>
                    <a:lnTo>
                      <a:pt x="9" y="59"/>
                    </a:lnTo>
                    <a:lnTo>
                      <a:pt x="14" y="61"/>
                    </a:lnTo>
                    <a:lnTo>
                      <a:pt x="19" y="61"/>
                    </a:lnTo>
                    <a:lnTo>
                      <a:pt x="19" y="61"/>
                    </a:lnTo>
                    <a:lnTo>
                      <a:pt x="23" y="61"/>
                    </a:lnTo>
                    <a:lnTo>
                      <a:pt x="27" y="60"/>
                    </a:lnTo>
                    <a:lnTo>
                      <a:pt x="29" y="58"/>
                    </a:lnTo>
                    <a:lnTo>
                      <a:pt x="32" y="55"/>
                    </a:lnTo>
                    <a:lnTo>
                      <a:pt x="32" y="60"/>
                    </a:lnTo>
                    <a:lnTo>
                      <a:pt x="39" y="60"/>
                    </a:lnTo>
                    <a:lnTo>
                      <a:pt x="39" y="60"/>
                    </a:lnTo>
                    <a:close/>
                    <a:moveTo>
                      <a:pt x="11" y="26"/>
                    </a:moveTo>
                    <a:lnTo>
                      <a:pt x="11" y="26"/>
                    </a:lnTo>
                    <a:lnTo>
                      <a:pt x="15" y="22"/>
                    </a:lnTo>
                    <a:lnTo>
                      <a:pt x="20" y="21"/>
                    </a:lnTo>
                    <a:lnTo>
                      <a:pt x="20" y="21"/>
                    </a:lnTo>
                    <a:lnTo>
                      <a:pt x="24" y="22"/>
                    </a:lnTo>
                    <a:lnTo>
                      <a:pt x="28" y="26"/>
                    </a:lnTo>
                    <a:lnTo>
                      <a:pt x="28" y="26"/>
                    </a:lnTo>
                    <a:lnTo>
                      <a:pt x="30" y="31"/>
                    </a:lnTo>
                    <a:lnTo>
                      <a:pt x="32" y="39"/>
                    </a:lnTo>
                    <a:lnTo>
                      <a:pt x="32" y="39"/>
                    </a:lnTo>
                    <a:lnTo>
                      <a:pt x="30" y="46"/>
                    </a:lnTo>
                    <a:lnTo>
                      <a:pt x="28" y="51"/>
                    </a:lnTo>
                    <a:lnTo>
                      <a:pt x="28" y="51"/>
                    </a:lnTo>
                    <a:lnTo>
                      <a:pt x="24" y="54"/>
                    </a:lnTo>
                    <a:lnTo>
                      <a:pt x="20" y="55"/>
                    </a:lnTo>
                    <a:lnTo>
                      <a:pt x="20" y="55"/>
                    </a:lnTo>
                    <a:lnTo>
                      <a:pt x="15" y="54"/>
                    </a:lnTo>
                    <a:lnTo>
                      <a:pt x="11" y="51"/>
                    </a:lnTo>
                    <a:lnTo>
                      <a:pt x="11" y="51"/>
                    </a:lnTo>
                    <a:lnTo>
                      <a:pt x="9" y="46"/>
                    </a:lnTo>
                    <a:lnTo>
                      <a:pt x="8" y="39"/>
                    </a:lnTo>
                    <a:lnTo>
                      <a:pt x="8" y="39"/>
                    </a:lnTo>
                    <a:lnTo>
                      <a:pt x="9" y="31"/>
                    </a:lnTo>
                    <a:lnTo>
                      <a:pt x="11" y="26"/>
                    </a:lnTo>
                    <a:lnTo>
                      <a:pt x="11" y="26"/>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4" name="Freeform 369">
                <a:extLst>
                  <a:ext uri="{FF2B5EF4-FFF2-40B4-BE49-F238E27FC236}">
                    <a16:creationId xmlns:a16="http://schemas.microsoft.com/office/drawing/2014/main" id="{5DADF896-C508-58DC-AAFE-ECEA217AD8F4}"/>
                  </a:ext>
                </a:extLst>
              </p:cNvPr>
              <p:cNvSpPr>
                <a:spLocks/>
              </p:cNvSpPr>
              <p:nvPr/>
            </p:nvSpPr>
            <p:spPr bwMode="auto">
              <a:xfrm>
                <a:off x="3926" y="3341"/>
                <a:ext cx="35" cy="45"/>
              </a:xfrm>
              <a:custGeom>
                <a:avLst/>
                <a:gdLst>
                  <a:gd name="T0" fmla="*/ 35 w 35"/>
                  <a:gd name="T1" fmla="*/ 44 h 45"/>
                  <a:gd name="T2" fmla="*/ 35 w 35"/>
                  <a:gd name="T3" fmla="*/ 0 h 45"/>
                  <a:gd name="T4" fmla="*/ 27 w 35"/>
                  <a:gd name="T5" fmla="*/ 0 h 45"/>
                  <a:gd name="T6" fmla="*/ 27 w 35"/>
                  <a:gd name="T7" fmla="*/ 24 h 45"/>
                  <a:gd name="T8" fmla="*/ 27 w 35"/>
                  <a:gd name="T9" fmla="*/ 24 h 45"/>
                  <a:gd name="T10" fmla="*/ 27 w 35"/>
                  <a:gd name="T11" fmla="*/ 29 h 45"/>
                  <a:gd name="T12" fmla="*/ 27 w 35"/>
                  <a:gd name="T13" fmla="*/ 33 h 45"/>
                  <a:gd name="T14" fmla="*/ 27 w 35"/>
                  <a:gd name="T15" fmla="*/ 33 h 45"/>
                  <a:gd name="T16" fmla="*/ 25 w 35"/>
                  <a:gd name="T17" fmla="*/ 35 h 45"/>
                  <a:gd name="T18" fmla="*/ 22 w 35"/>
                  <a:gd name="T19" fmla="*/ 38 h 45"/>
                  <a:gd name="T20" fmla="*/ 22 w 35"/>
                  <a:gd name="T21" fmla="*/ 38 h 45"/>
                  <a:gd name="T22" fmla="*/ 20 w 35"/>
                  <a:gd name="T23" fmla="*/ 39 h 45"/>
                  <a:gd name="T24" fmla="*/ 16 w 35"/>
                  <a:gd name="T25" fmla="*/ 39 h 45"/>
                  <a:gd name="T26" fmla="*/ 16 w 35"/>
                  <a:gd name="T27" fmla="*/ 39 h 45"/>
                  <a:gd name="T28" fmla="*/ 13 w 35"/>
                  <a:gd name="T29" fmla="*/ 39 h 45"/>
                  <a:gd name="T30" fmla="*/ 11 w 35"/>
                  <a:gd name="T31" fmla="*/ 38 h 45"/>
                  <a:gd name="T32" fmla="*/ 11 w 35"/>
                  <a:gd name="T33" fmla="*/ 38 h 45"/>
                  <a:gd name="T34" fmla="*/ 8 w 35"/>
                  <a:gd name="T35" fmla="*/ 35 h 45"/>
                  <a:gd name="T36" fmla="*/ 7 w 35"/>
                  <a:gd name="T37" fmla="*/ 33 h 45"/>
                  <a:gd name="T38" fmla="*/ 7 w 35"/>
                  <a:gd name="T39" fmla="*/ 33 h 45"/>
                  <a:gd name="T40" fmla="*/ 7 w 35"/>
                  <a:gd name="T41" fmla="*/ 25 h 45"/>
                  <a:gd name="T42" fmla="*/ 7 w 35"/>
                  <a:gd name="T43" fmla="*/ 0 h 45"/>
                  <a:gd name="T44" fmla="*/ 0 w 35"/>
                  <a:gd name="T45" fmla="*/ 0 h 45"/>
                  <a:gd name="T46" fmla="*/ 0 w 35"/>
                  <a:gd name="T47" fmla="*/ 28 h 45"/>
                  <a:gd name="T48" fmla="*/ 0 w 35"/>
                  <a:gd name="T49" fmla="*/ 28 h 45"/>
                  <a:gd name="T50" fmla="*/ 0 w 35"/>
                  <a:gd name="T51" fmla="*/ 35 h 45"/>
                  <a:gd name="T52" fmla="*/ 0 w 35"/>
                  <a:gd name="T53" fmla="*/ 35 h 45"/>
                  <a:gd name="T54" fmla="*/ 2 w 35"/>
                  <a:gd name="T55" fmla="*/ 40 h 45"/>
                  <a:gd name="T56" fmla="*/ 2 w 35"/>
                  <a:gd name="T57" fmla="*/ 40 h 45"/>
                  <a:gd name="T58" fmla="*/ 5 w 35"/>
                  <a:gd name="T59" fmla="*/ 43 h 45"/>
                  <a:gd name="T60" fmla="*/ 7 w 35"/>
                  <a:gd name="T61" fmla="*/ 44 h 45"/>
                  <a:gd name="T62" fmla="*/ 7 w 35"/>
                  <a:gd name="T63" fmla="*/ 44 h 45"/>
                  <a:gd name="T64" fmla="*/ 11 w 35"/>
                  <a:gd name="T65" fmla="*/ 45 h 45"/>
                  <a:gd name="T66" fmla="*/ 15 w 35"/>
                  <a:gd name="T67" fmla="*/ 45 h 45"/>
                  <a:gd name="T68" fmla="*/ 15 w 35"/>
                  <a:gd name="T69" fmla="*/ 45 h 45"/>
                  <a:gd name="T70" fmla="*/ 18 w 35"/>
                  <a:gd name="T71" fmla="*/ 45 h 45"/>
                  <a:gd name="T72" fmla="*/ 22 w 35"/>
                  <a:gd name="T73" fmla="*/ 44 h 45"/>
                  <a:gd name="T74" fmla="*/ 26 w 35"/>
                  <a:gd name="T75" fmla="*/ 42 h 45"/>
                  <a:gd name="T76" fmla="*/ 29 w 35"/>
                  <a:gd name="T77" fmla="*/ 38 h 45"/>
                  <a:gd name="T78" fmla="*/ 29 w 35"/>
                  <a:gd name="T79" fmla="*/ 44 h 45"/>
                  <a:gd name="T80" fmla="*/ 35 w 35"/>
                  <a:gd name="T81" fmla="*/ 44 h 45"/>
                  <a:gd name="T82" fmla="*/ 35 w 35"/>
                  <a:gd name="T8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45">
                    <a:moveTo>
                      <a:pt x="35" y="44"/>
                    </a:moveTo>
                    <a:lnTo>
                      <a:pt x="35" y="0"/>
                    </a:lnTo>
                    <a:lnTo>
                      <a:pt x="27" y="0"/>
                    </a:lnTo>
                    <a:lnTo>
                      <a:pt x="27" y="24"/>
                    </a:lnTo>
                    <a:lnTo>
                      <a:pt x="27" y="24"/>
                    </a:lnTo>
                    <a:lnTo>
                      <a:pt x="27" y="29"/>
                    </a:lnTo>
                    <a:lnTo>
                      <a:pt x="27" y="33"/>
                    </a:lnTo>
                    <a:lnTo>
                      <a:pt x="27" y="33"/>
                    </a:lnTo>
                    <a:lnTo>
                      <a:pt x="25" y="35"/>
                    </a:lnTo>
                    <a:lnTo>
                      <a:pt x="22" y="38"/>
                    </a:lnTo>
                    <a:lnTo>
                      <a:pt x="22" y="38"/>
                    </a:lnTo>
                    <a:lnTo>
                      <a:pt x="20" y="39"/>
                    </a:lnTo>
                    <a:lnTo>
                      <a:pt x="16" y="39"/>
                    </a:lnTo>
                    <a:lnTo>
                      <a:pt x="16" y="39"/>
                    </a:lnTo>
                    <a:lnTo>
                      <a:pt x="13" y="39"/>
                    </a:lnTo>
                    <a:lnTo>
                      <a:pt x="11" y="38"/>
                    </a:lnTo>
                    <a:lnTo>
                      <a:pt x="11" y="38"/>
                    </a:lnTo>
                    <a:lnTo>
                      <a:pt x="8" y="35"/>
                    </a:lnTo>
                    <a:lnTo>
                      <a:pt x="7" y="33"/>
                    </a:lnTo>
                    <a:lnTo>
                      <a:pt x="7" y="33"/>
                    </a:lnTo>
                    <a:lnTo>
                      <a:pt x="7" y="25"/>
                    </a:lnTo>
                    <a:lnTo>
                      <a:pt x="7" y="0"/>
                    </a:lnTo>
                    <a:lnTo>
                      <a:pt x="0" y="0"/>
                    </a:lnTo>
                    <a:lnTo>
                      <a:pt x="0" y="28"/>
                    </a:lnTo>
                    <a:lnTo>
                      <a:pt x="0" y="28"/>
                    </a:lnTo>
                    <a:lnTo>
                      <a:pt x="0" y="35"/>
                    </a:lnTo>
                    <a:lnTo>
                      <a:pt x="0" y="35"/>
                    </a:lnTo>
                    <a:lnTo>
                      <a:pt x="2" y="40"/>
                    </a:lnTo>
                    <a:lnTo>
                      <a:pt x="2" y="40"/>
                    </a:lnTo>
                    <a:lnTo>
                      <a:pt x="5" y="43"/>
                    </a:lnTo>
                    <a:lnTo>
                      <a:pt x="7" y="44"/>
                    </a:lnTo>
                    <a:lnTo>
                      <a:pt x="7" y="44"/>
                    </a:lnTo>
                    <a:lnTo>
                      <a:pt x="11" y="45"/>
                    </a:lnTo>
                    <a:lnTo>
                      <a:pt x="15" y="45"/>
                    </a:lnTo>
                    <a:lnTo>
                      <a:pt x="15" y="45"/>
                    </a:lnTo>
                    <a:lnTo>
                      <a:pt x="18" y="45"/>
                    </a:lnTo>
                    <a:lnTo>
                      <a:pt x="22" y="44"/>
                    </a:lnTo>
                    <a:lnTo>
                      <a:pt x="26" y="42"/>
                    </a:lnTo>
                    <a:lnTo>
                      <a:pt x="29" y="38"/>
                    </a:lnTo>
                    <a:lnTo>
                      <a:pt x="29" y="44"/>
                    </a:lnTo>
                    <a:lnTo>
                      <a:pt x="35" y="44"/>
                    </a:lnTo>
                    <a:lnTo>
                      <a:pt x="35" y="44"/>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5" name="Freeform 370">
                <a:extLst>
                  <a:ext uri="{FF2B5EF4-FFF2-40B4-BE49-F238E27FC236}">
                    <a16:creationId xmlns:a16="http://schemas.microsoft.com/office/drawing/2014/main" id="{82D8D477-15EE-63DC-C289-75B0EB6C8B14}"/>
                  </a:ext>
                </a:extLst>
              </p:cNvPr>
              <p:cNvSpPr>
                <a:spLocks/>
              </p:cNvSpPr>
              <p:nvPr/>
            </p:nvSpPr>
            <p:spPr bwMode="auto">
              <a:xfrm>
                <a:off x="3971" y="3340"/>
                <a:ext cx="39" cy="46"/>
              </a:xfrm>
              <a:custGeom>
                <a:avLst/>
                <a:gdLst>
                  <a:gd name="T0" fmla="*/ 28 w 39"/>
                  <a:gd name="T1" fmla="*/ 37 h 46"/>
                  <a:gd name="T2" fmla="*/ 28 w 39"/>
                  <a:gd name="T3" fmla="*/ 37 h 46"/>
                  <a:gd name="T4" fmla="*/ 24 w 39"/>
                  <a:gd name="T5" fmla="*/ 40 h 46"/>
                  <a:gd name="T6" fmla="*/ 20 w 39"/>
                  <a:gd name="T7" fmla="*/ 40 h 46"/>
                  <a:gd name="T8" fmla="*/ 20 w 39"/>
                  <a:gd name="T9" fmla="*/ 40 h 46"/>
                  <a:gd name="T10" fmla="*/ 15 w 39"/>
                  <a:gd name="T11" fmla="*/ 39 h 46"/>
                  <a:gd name="T12" fmla="*/ 11 w 39"/>
                  <a:gd name="T13" fmla="*/ 36 h 46"/>
                  <a:gd name="T14" fmla="*/ 11 w 39"/>
                  <a:gd name="T15" fmla="*/ 36 h 46"/>
                  <a:gd name="T16" fmla="*/ 9 w 39"/>
                  <a:gd name="T17" fmla="*/ 31 h 46"/>
                  <a:gd name="T18" fmla="*/ 8 w 39"/>
                  <a:gd name="T19" fmla="*/ 24 h 46"/>
                  <a:gd name="T20" fmla="*/ 8 w 39"/>
                  <a:gd name="T21" fmla="*/ 24 h 46"/>
                  <a:gd name="T22" fmla="*/ 9 w 39"/>
                  <a:gd name="T23" fmla="*/ 16 h 46"/>
                  <a:gd name="T24" fmla="*/ 11 w 39"/>
                  <a:gd name="T25" fmla="*/ 10 h 46"/>
                  <a:gd name="T26" fmla="*/ 11 w 39"/>
                  <a:gd name="T27" fmla="*/ 10 h 46"/>
                  <a:gd name="T28" fmla="*/ 15 w 39"/>
                  <a:gd name="T29" fmla="*/ 7 h 46"/>
                  <a:gd name="T30" fmla="*/ 20 w 39"/>
                  <a:gd name="T31" fmla="*/ 6 h 46"/>
                  <a:gd name="T32" fmla="*/ 20 w 39"/>
                  <a:gd name="T33" fmla="*/ 6 h 46"/>
                  <a:gd name="T34" fmla="*/ 24 w 39"/>
                  <a:gd name="T35" fmla="*/ 7 h 46"/>
                  <a:gd name="T36" fmla="*/ 26 w 39"/>
                  <a:gd name="T37" fmla="*/ 8 h 46"/>
                  <a:gd name="T38" fmla="*/ 26 w 39"/>
                  <a:gd name="T39" fmla="*/ 8 h 46"/>
                  <a:gd name="T40" fmla="*/ 29 w 39"/>
                  <a:gd name="T41" fmla="*/ 11 h 46"/>
                  <a:gd name="T42" fmla="*/ 30 w 39"/>
                  <a:gd name="T43" fmla="*/ 15 h 46"/>
                  <a:gd name="T44" fmla="*/ 38 w 39"/>
                  <a:gd name="T45" fmla="*/ 14 h 46"/>
                  <a:gd name="T46" fmla="*/ 38 w 39"/>
                  <a:gd name="T47" fmla="*/ 14 h 46"/>
                  <a:gd name="T48" fmla="*/ 35 w 39"/>
                  <a:gd name="T49" fmla="*/ 8 h 46"/>
                  <a:gd name="T50" fmla="*/ 31 w 39"/>
                  <a:gd name="T51" fmla="*/ 3 h 46"/>
                  <a:gd name="T52" fmla="*/ 31 w 39"/>
                  <a:gd name="T53" fmla="*/ 3 h 46"/>
                  <a:gd name="T54" fmla="*/ 26 w 39"/>
                  <a:gd name="T55" fmla="*/ 1 h 46"/>
                  <a:gd name="T56" fmla="*/ 20 w 39"/>
                  <a:gd name="T57" fmla="*/ 0 h 46"/>
                  <a:gd name="T58" fmla="*/ 20 w 39"/>
                  <a:gd name="T59" fmla="*/ 0 h 46"/>
                  <a:gd name="T60" fmla="*/ 15 w 39"/>
                  <a:gd name="T61" fmla="*/ 1 h 46"/>
                  <a:gd name="T62" fmla="*/ 10 w 39"/>
                  <a:gd name="T63" fmla="*/ 2 h 46"/>
                  <a:gd name="T64" fmla="*/ 10 w 39"/>
                  <a:gd name="T65" fmla="*/ 2 h 46"/>
                  <a:gd name="T66" fmla="*/ 5 w 39"/>
                  <a:gd name="T67" fmla="*/ 6 h 46"/>
                  <a:gd name="T68" fmla="*/ 2 w 39"/>
                  <a:gd name="T69" fmla="*/ 11 h 46"/>
                  <a:gd name="T70" fmla="*/ 2 w 39"/>
                  <a:gd name="T71" fmla="*/ 11 h 46"/>
                  <a:gd name="T72" fmla="*/ 0 w 39"/>
                  <a:gd name="T73" fmla="*/ 17 h 46"/>
                  <a:gd name="T74" fmla="*/ 0 w 39"/>
                  <a:gd name="T75" fmla="*/ 24 h 46"/>
                  <a:gd name="T76" fmla="*/ 0 w 39"/>
                  <a:gd name="T77" fmla="*/ 24 h 46"/>
                  <a:gd name="T78" fmla="*/ 0 w 39"/>
                  <a:gd name="T79" fmla="*/ 29 h 46"/>
                  <a:gd name="T80" fmla="*/ 1 w 39"/>
                  <a:gd name="T81" fmla="*/ 34 h 46"/>
                  <a:gd name="T82" fmla="*/ 2 w 39"/>
                  <a:gd name="T83" fmla="*/ 37 h 46"/>
                  <a:gd name="T84" fmla="*/ 5 w 39"/>
                  <a:gd name="T85" fmla="*/ 40 h 46"/>
                  <a:gd name="T86" fmla="*/ 5 w 39"/>
                  <a:gd name="T87" fmla="*/ 40 h 46"/>
                  <a:gd name="T88" fmla="*/ 9 w 39"/>
                  <a:gd name="T89" fmla="*/ 44 h 46"/>
                  <a:gd name="T90" fmla="*/ 13 w 39"/>
                  <a:gd name="T91" fmla="*/ 45 h 46"/>
                  <a:gd name="T92" fmla="*/ 16 w 39"/>
                  <a:gd name="T93" fmla="*/ 46 h 46"/>
                  <a:gd name="T94" fmla="*/ 20 w 39"/>
                  <a:gd name="T95" fmla="*/ 46 h 46"/>
                  <a:gd name="T96" fmla="*/ 20 w 39"/>
                  <a:gd name="T97" fmla="*/ 46 h 46"/>
                  <a:gd name="T98" fmla="*/ 26 w 39"/>
                  <a:gd name="T99" fmla="*/ 45 h 46"/>
                  <a:gd name="T100" fmla="*/ 33 w 39"/>
                  <a:gd name="T101" fmla="*/ 43 h 46"/>
                  <a:gd name="T102" fmla="*/ 33 w 39"/>
                  <a:gd name="T103" fmla="*/ 43 h 46"/>
                  <a:gd name="T104" fmla="*/ 37 w 39"/>
                  <a:gd name="T105" fmla="*/ 37 h 46"/>
                  <a:gd name="T106" fmla="*/ 39 w 39"/>
                  <a:gd name="T107" fmla="*/ 30 h 46"/>
                  <a:gd name="T108" fmla="*/ 31 w 39"/>
                  <a:gd name="T109" fmla="*/ 29 h 46"/>
                  <a:gd name="T110" fmla="*/ 31 w 39"/>
                  <a:gd name="T111" fmla="*/ 29 h 46"/>
                  <a:gd name="T112" fmla="*/ 30 w 39"/>
                  <a:gd name="T113" fmla="*/ 34 h 46"/>
                  <a:gd name="T114" fmla="*/ 28 w 39"/>
                  <a:gd name="T115" fmla="*/ 37 h 46"/>
                  <a:gd name="T116" fmla="*/ 28 w 39"/>
                  <a:gd name="T117" fmla="*/ 3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46">
                    <a:moveTo>
                      <a:pt x="28" y="37"/>
                    </a:moveTo>
                    <a:lnTo>
                      <a:pt x="28" y="37"/>
                    </a:lnTo>
                    <a:lnTo>
                      <a:pt x="24" y="40"/>
                    </a:lnTo>
                    <a:lnTo>
                      <a:pt x="20" y="40"/>
                    </a:lnTo>
                    <a:lnTo>
                      <a:pt x="20" y="40"/>
                    </a:lnTo>
                    <a:lnTo>
                      <a:pt x="15" y="39"/>
                    </a:lnTo>
                    <a:lnTo>
                      <a:pt x="11" y="36"/>
                    </a:lnTo>
                    <a:lnTo>
                      <a:pt x="11" y="36"/>
                    </a:lnTo>
                    <a:lnTo>
                      <a:pt x="9" y="31"/>
                    </a:lnTo>
                    <a:lnTo>
                      <a:pt x="8" y="24"/>
                    </a:lnTo>
                    <a:lnTo>
                      <a:pt x="8" y="24"/>
                    </a:lnTo>
                    <a:lnTo>
                      <a:pt x="9" y="16"/>
                    </a:lnTo>
                    <a:lnTo>
                      <a:pt x="11" y="10"/>
                    </a:lnTo>
                    <a:lnTo>
                      <a:pt x="11" y="10"/>
                    </a:lnTo>
                    <a:lnTo>
                      <a:pt x="15" y="7"/>
                    </a:lnTo>
                    <a:lnTo>
                      <a:pt x="20" y="6"/>
                    </a:lnTo>
                    <a:lnTo>
                      <a:pt x="20" y="6"/>
                    </a:lnTo>
                    <a:lnTo>
                      <a:pt x="24" y="7"/>
                    </a:lnTo>
                    <a:lnTo>
                      <a:pt x="26" y="8"/>
                    </a:lnTo>
                    <a:lnTo>
                      <a:pt x="26" y="8"/>
                    </a:lnTo>
                    <a:lnTo>
                      <a:pt x="29" y="11"/>
                    </a:lnTo>
                    <a:lnTo>
                      <a:pt x="30" y="15"/>
                    </a:lnTo>
                    <a:lnTo>
                      <a:pt x="38" y="14"/>
                    </a:lnTo>
                    <a:lnTo>
                      <a:pt x="38" y="14"/>
                    </a:lnTo>
                    <a:lnTo>
                      <a:pt x="35" y="8"/>
                    </a:lnTo>
                    <a:lnTo>
                      <a:pt x="31" y="3"/>
                    </a:lnTo>
                    <a:lnTo>
                      <a:pt x="31" y="3"/>
                    </a:lnTo>
                    <a:lnTo>
                      <a:pt x="26" y="1"/>
                    </a:lnTo>
                    <a:lnTo>
                      <a:pt x="20" y="0"/>
                    </a:lnTo>
                    <a:lnTo>
                      <a:pt x="20" y="0"/>
                    </a:lnTo>
                    <a:lnTo>
                      <a:pt x="15" y="1"/>
                    </a:lnTo>
                    <a:lnTo>
                      <a:pt x="10" y="2"/>
                    </a:lnTo>
                    <a:lnTo>
                      <a:pt x="10" y="2"/>
                    </a:lnTo>
                    <a:lnTo>
                      <a:pt x="5" y="6"/>
                    </a:lnTo>
                    <a:lnTo>
                      <a:pt x="2" y="11"/>
                    </a:lnTo>
                    <a:lnTo>
                      <a:pt x="2" y="11"/>
                    </a:lnTo>
                    <a:lnTo>
                      <a:pt x="0" y="17"/>
                    </a:lnTo>
                    <a:lnTo>
                      <a:pt x="0" y="24"/>
                    </a:lnTo>
                    <a:lnTo>
                      <a:pt x="0" y="24"/>
                    </a:lnTo>
                    <a:lnTo>
                      <a:pt x="0" y="29"/>
                    </a:lnTo>
                    <a:lnTo>
                      <a:pt x="1" y="34"/>
                    </a:lnTo>
                    <a:lnTo>
                      <a:pt x="2" y="37"/>
                    </a:lnTo>
                    <a:lnTo>
                      <a:pt x="5" y="40"/>
                    </a:lnTo>
                    <a:lnTo>
                      <a:pt x="5" y="40"/>
                    </a:lnTo>
                    <a:lnTo>
                      <a:pt x="9" y="44"/>
                    </a:lnTo>
                    <a:lnTo>
                      <a:pt x="13" y="45"/>
                    </a:lnTo>
                    <a:lnTo>
                      <a:pt x="16" y="46"/>
                    </a:lnTo>
                    <a:lnTo>
                      <a:pt x="20" y="46"/>
                    </a:lnTo>
                    <a:lnTo>
                      <a:pt x="20" y="46"/>
                    </a:lnTo>
                    <a:lnTo>
                      <a:pt x="26" y="45"/>
                    </a:lnTo>
                    <a:lnTo>
                      <a:pt x="33" y="43"/>
                    </a:lnTo>
                    <a:lnTo>
                      <a:pt x="33" y="43"/>
                    </a:lnTo>
                    <a:lnTo>
                      <a:pt x="37" y="37"/>
                    </a:lnTo>
                    <a:lnTo>
                      <a:pt x="39" y="30"/>
                    </a:lnTo>
                    <a:lnTo>
                      <a:pt x="31" y="29"/>
                    </a:lnTo>
                    <a:lnTo>
                      <a:pt x="31" y="29"/>
                    </a:lnTo>
                    <a:lnTo>
                      <a:pt x="30" y="34"/>
                    </a:lnTo>
                    <a:lnTo>
                      <a:pt x="28" y="37"/>
                    </a:lnTo>
                    <a:lnTo>
                      <a:pt x="28" y="37"/>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6" name="Freeform 371">
                <a:extLst>
                  <a:ext uri="{FF2B5EF4-FFF2-40B4-BE49-F238E27FC236}">
                    <a16:creationId xmlns:a16="http://schemas.microsoft.com/office/drawing/2014/main" id="{0E85798A-D2C2-91A3-B99E-6FB6C9CDCA89}"/>
                  </a:ext>
                </a:extLst>
              </p:cNvPr>
              <p:cNvSpPr>
                <a:spLocks/>
              </p:cNvSpPr>
              <p:nvPr/>
            </p:nvSpPr>
            <p:spPr bwMode="auto">
              <a:xfrm>
                <a:off x="4013" y="3326"/>
                <a:ext cx="21" cy="60"/>
              </a:xfrm>
              <a:custGeom>
                <a:avLst/>
                <a:gdLst>
                  <a:gd name="T0" fmla="*/ 16 w 21"/>
                  <a:gd name="T1" fmla="*/ 53 h 60"/>
                  <a:gd name="T2" fmla="*/ 16 w 21"/>
                  <a:gd name="T3" fmla="*/ 53 h 60"/>
                  <a:gd name="T4" fmla="*/ 13 w 21"/>
                  <a:gd name="T5" fmla="*/ 53 h 60"/>
                  <a:gd name="T6" fmla="*/ 13 w 21"/>
                  <a:gd name="T7" fmla="*/ 53 h 60"/>
                  <a:gd name="T8" fmla="*/ 12 w 21"/>
                  <a:gd name="T9" fmla="*/ 51 h 60"/>
                  <a:gd name="T10" fmla="*/ 12 w 21"/>
                  <a:gd name="T11" fmla="*/ 51 h 60"/>
                  <a:gd name="T12" fmla="*/ 12 w 21"/>
                  <a:gd name="T13" fmla="*/ 46 h 60"/>
                  <a:gd name="T14" fmla="*/ 12 w 21"/>
                  <a:gd name="T15" fmla="*/ 21 h 60"/>
                  <a:gd name="T16" fmla="*/ 20 w 21"/>
                  <a:gd name="T17" fmla="*/ 21 h 60"/>
                  <a:gd name="T18" fmla="*/ 20 w 21"/>
                  <a:gd name="T19" fmla="*/ 15 h 60"/>
                  <a:gd name="T20" fmla="*/ 12 w 21"/>
                  <a:gd name="T21" fmla="*/ 15 h 60"/>
                  <a:gd name="T22" fmla="*/ 12 w 21"/>
                  <a:gd name="T23" fmla="*/ 0 h 60"/>
                  <a:gd name="T24" fmla="*/ 5 w 21"/>
                  <a:gd name="T25" fmla="*/ 4 h 60"/>
                  <a:gd name="T26" fmla="*/ 5 w 21"/>
                  <a:gd name="T27" fmla="*/ 15 h 60"/>
                  <a:gd name="T28" fmla="*/ 0 w 21"/>
                  <a:gd name="T29" fmla="*/ 15 h 60"/>
                  <a:gd name="T30" fmla="*/ 0 w 21"/>
                  <a:gd name="T31" fmla="*/ 21 h 60"/>
                  <a:gd name="T32" fmla="*/ 5 w 21"/>
                  <a:gd name="T33" fmla="*/ 21 h 60"/>
                  <a:gd name="T34" fmla="*/ 5 w 21"/>
                  <a:gd name="T35" fmla="*/ 46 h 60"/>
                  <a:gd name="T36" fmla="*/ 5 w 21"/>
                  <a:gd name="T37" fmla="*/ 46 h 60"/>
                  <a:gd name="T38" fmla="*/ 6 w 21"/>
                  <a:gd name="T39" fmla="*/ 55 h 60"/>
                  <a:gd name="T40" fmla="*/ 6 w 21"/>
                  <a:gd name="T41" fmla="*/ 55 h 60"/>
                  <a:gd name="T42" fmla="*/ 7 w 21"/>
                  <a:gd name="T43" fmla="*/ 58 h 60"/>
                  <a:gd name="T44" fmla="*/ 8 w 21"/>
                  <a:gd name="T45" fmla="*/ 59 h 60"/>
                  <a:gd name="T46" fmla="*/ 8 w 21"/>
                  <a:gd name="T47" fmla="*/ 59 h 60"/>
                  <a:gd name="T48" fmla="*/ 11 w 21"/>
                  <a:gd name="T49" fmla="*/ 60 h 60"/>
                  <a:gd name="T50" fmla="*/ 15 w 21"/>
                  <a:gd name="T51" fmla="*/ 60 h 60"/>
                  <a:gd name="T52" fmla="*/ 15 w 21"/>
                  <a:gd name="T53" fmla="*/ 60 h 60"/>
                  <a:gd name="T54" fmla="*/ 21 w 21"/>
                  <a:gd name="T55" fmla="*/ 59 h 60"/>
                  <a:gd name="T56" fmla="*/ 20 w 21"/>
                  <a:gd name="T57" fmla="*/ 53 h 60"/>
                  <a:gd name="T58" fmla="*/ 20 w 21"/>
                  <a:gd name="T59" fmla="*/ 53 h 60"/>
                  <a:gd name="T60" fmla="*/ 16 w 21"/>
                  <a:gd name="T61" fmla="*/ 53 h 60"/>
                  <a:gd name="T62" fmla="*/ 16 w 21"/>
                  <a:gd name="T63" fmla="*/ 53 h 60"/>
                  <a:gd name="T64" fmla="*/ 16 w 21"/>
                  <a:gd name="T65"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60">
                    <a:moveTo>
                      <a:pt x="16" y="53"/>
                    </a:moveTo>
                    <a:lnTo>
                      <a:pt x="16" y="53"/>
                    </a:lnTo>
                    <a:lnTo>
                      <a:pt x="13" y="53"/>
                    </a:lnTo>
                    <a:lnTo>
                      <a:pt x="13" y="53"/>
                    </a:lnTo>
                    <a:lnTo>
                      <a:pt x="12" y="51"/>
                    </a:lnTo>
                    <a:lnTo>
                      <a:pt x="12" y="51"/>
                    </a:lnTo>
                    <a:lnTo>
                      <a:pt x="12" y="46"/>
                    </a:lnTo>
                    <a:lnTo>
                      <a:pt x="12" y="21"/>
                    </a:lnTo>
                    <a:lnTo>
                      <a:pt x="20" y="21"/>
                    </a:lnTo>
                    <a:lnTo>
                      <a:pt x="20" y="15"/>
                    </a:lnTo>
                    <a:lnTo>
                      <a:pt x="12" y="15"/>
                    </a:lnTo>
                    <a:lnTo>
                      <a:pt x="12" y="0"/>
                    </a:lnTo>
                    <a:lnTo>
                      <a:pt x="5" y="4"/>
                    </a:lnTo>
                    <a:lnTo>
                      <a:pt x="5" y="15"/>
                    </a:lnTo>
                    <a:lnTo>
                      <a:pt x="0" y="15"/>
                    </a:lnTo>
                    <a:lnTo>
                      <a:pt x="0" y="21"/>
                    </a:lnTo>
                    <a:lnTo>
                      <a:pt x="5" y="21"/>
                    </a:lnTo>
                    <a:lnTo>
                      <a:pt x="5" y="46"/>
                    </a:lnTo>
                    <a:lnTo>
                      <a:pt x="5" y="46"/>
                    </a:lnTo>
                    <a:lnTo>
                      <a:pt x="6" y="55"/>
                    </a:lnTo>
                    <a:lnTo>
                      <a:pt x="6" y="55"/>
                    </a:lnTo>
                    <a:lnTo>
                      <a:pt x="7" y="58"/>
                    </a:lnTo>
                    <a:lnTo>
                      <a:pt x="8" y="59"/>
                    </a:lnTo>
                    <a:lnTo>
                      <a:pt x="8" y="59"/>
                    </a:lnTo>
                    <a:lnTo>
                      <a:pt x="11" y="60"/>
                    </a:lnTo>
                    <a:lnTo>
                      <a:pt x="15" y="60"/>
                    </a:lnTo>
                    <a:lnTo>
                      <a:pt x="15" y="60"/>
                    </a:lnTo>
                    <a:lnTo>
                      <a:pt x="21" y="59"/>
                    </a:lnTo>
                    <a:lnTo>
                      <a:pt x="20" y="53"/>
                    </a:lnTo>
                    <a:lnTo>
                      <a:pt x="20" y="53"/>
                    </a:lnTo>
                    <a:lnTo>
                      <a:pt x="16" y="53"/>
                    </a:lnTo>
                    <a:lnTo>
                      <a:pt x="16" y="53"/>
                    </a:lnTo>
                    <a:lnTo>
                      <a:pt x="16" y="53"/>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7" name="Freeform 372">
                <a:extLst>
                  <a:ext uri="{FF2B5EF4-FFF2-40B4-BE49-F238E27FC236}">
                    <a16:creationId xmlns:a16="http://schemas.microsoft.com/office/drawing/2014/main" id="{5B6FE20D-1394-ED84-5DC4-CCB8792BCF3D}"/>
                  </a:ext>
                </a:extLst>
              </p:cNvPr>
              <p:cNvSpPr>
                <a:spLocks noEditPoints="1"/>
              </p:cNvSpPr>
              <p:nvPr/>
            </p:nvSpPr>
            <p:spPr bwMode="auto">
              <a:xfrm>
                <a:off x="4040" y="3325"/>
                <a:ext cx="8" cy="60"/>
              </a:xfrm>
              <a:custGeom>
                <a:avLst/>
                <a:gdLst>
                  <a:gd name="T0" fmla="*/ 8 w 8"/>
                  <a:gd name="T1" fmla="*/ 8 h 60"/>
                  <a:gd name="T2" fmla="*/ 8 w 8"/>
                  <a:gd name="T3" fmla="*/ 0 h 60"/>
                  <a:gd name="T4" fmla="*/ 0 w 8"/>
                  <a:gd name="T5" fmla="*/ 0 h 60"/>
                  <a:gd name="T6" fmla="*/ 0 w 8"/>
                  <a:gd name="T7" fmla="*/ 8 h 60"/>
                  <a:gd name="T8" fmla="*/ 8 w 8"/>
                  <a:gd name="T9" fmla="*/ 8 h 60"/>
                  <a:gd name="T10" fmla="*/ 8 w 8"/>
                  <a:gd name="T11" fmla="*/ 8 h 60"/>
                  <a:gd name="T12" fmla="*/ 8 w 8"/>
                  <a:gd name="T13" fmla="*/ 60 h 60"/>
                  <a:gd name="T14" fmla="*/ 8 w 8"/>
                  <a:gd name="T15" fmla="*/ 16 h 60"/>
                  <a:gd name="T16" fmla="*/ 0 w 8"/>
                  <a:gd name="T17" fmla="*/ 16 h 60"/>
                  <a:gd name="T18" fmla="*/ 0 w 8"/>
                  <a:gd name="T19" fmla="*/ 60 h 60"/>
                  <a:gd name="T20" fmla="*/ 8 w 8"/>
                  <a:gd name="T21" fmla="*/ 60 h 60"/>
                  <a:gd name="T22" fmla="*/ 8 w 8"/>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0">
                    <a:moveTo>
                      <a:pt x="8" y="8"/>
                    </a:moveTo>
                    <a:lnTo>
                      <a:pt x="8" y="0"/>
                    </a:lnTo>
                    <a:lnTo>
                      <a:pt x="0" y="0"/>
                    </a:lnTo>
                    <a:lnTo>
                      <a:pt x="0" y="8"/>
                    </a:lnTo>
                    <a:lnTo>
                      <a:pt x="8" y="8"/>
                    </a:lnTo>
                    <a:lnTo>
                      <a:pt x="8" y="8"/>
                    </a:lnTo>
                    <a:close/>
                    <a:moveTo>
                      <a:pt x="8" y="60"/>
                    </a:moveTo>
                    <a:lnTo>
                      <a:pt x="8" y="16"/>
                    </a:lnTo>
                    <a:lnTo>
                      <a:pt x="0" y="16"/>
                    </a:lnTo>
                    <a:lnTo>
                      <a:pt x="0" y="60"/>
                    </a:lnTo>
                    <a:lnTo>
                      <a:pt x="8" y="60"/>
                    </a:lnTo>
                    <a:lnTo>
                      <a:pt x="8" y="60"/>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8" name="Freeform 373">
                <a:extLst>
                  <a:ext uri="{FF2B5EF4-FFF2-40B4-BE49-F238E27FC236}">
                    <a16:creationId xmlns:a16="http://schemas.microsoft.com/office/drawing/2014/main" id="{67242D42-7CD2-D129-4BA2-55D3FBDA6B68}"/>
                  </a:ext>
                </a:extLst>
              </p:cNvPr>
              <p:cNvSpPr>
                <a:spLocks noEditPoints="1"/>
              </p:cNvSpPr>
              <p:nvPr/>
            </p:nvSpPr>
            <p:spPr bwMode="auto">
              <a:xfrm>
                <a:off x="4057" y="3340"/>
                <a:ext cx="41" cy="46"/>
              </a:xfrm>
              <a:custGeom>
                <a:avLst/>
                <a:gdLst>
                  <a:gd name="T0" fmla="*/ 5 w 41"/>
                  <a:gd name="T1" fmla="*/ 40 h 46"/>
                  <a:gd name="T2" fmla="*/ 11 w 41"/>
                  <a:gd name="T3" fmla="*/ 45 h 46"/>
                  <a:gd name="T4" fmla="*/ 20 w 41"/>
                  <a:gd name="T5" fmla="*/ 46 h 46"/>
                  <a:gd name="T6" fmla="*/ 26 w 41"/>
                  <a:gd name="T7" fmla="*/ 46 h 46"/>
                  <a:gd name="T8" fmla="*/ 31 w 41"/>
                  <a:gd name="T9" fmla="*/ 44 h 46"/>
                  <a:gd name="T10" fmla="*/ 39 w 41"/>
                  <a:gd name="T11" fmla="*/ 36 h 46"/>
                  <a:gd name="T12" fmla="*/ 40 w 41"/>
                  <a:gd name="T13" fmla="*/ 30 h 46"/>
                  <a:gd name="T14" fmla="*/ 41 w 41"/>
                  <a:gd name="T15" fmla="*/ 22 h 46"/>
                  <a:gd name="T16" fmla="*/ 39 w 41"/>
                  <a:gd name="T17" fmla="*/ 14 h 46"/>
                  <a:gd name="T18" fmla="*/ 35 w 41"/>
                  <a:gd name="T19" fmla="*/ 6 h 46"/>
                  <a:gd name="T20" fmla="*/ 33 w 41"/>
                  <a:gd name="T21" fmla="*/ 3 h 46"/>
                  <a:gd name="T22" fmla="*/ 25 w 41"/>
                  <a:gd name="T23" fmla="*/ 1 h 46"/>
                  <a:gd name="T24" fmla="*/ 20 w 41"/>
                  <a:gd name="T25" fmla="*/ 0 h 46"/>
                  <a:gd name="T26" fmla="*/ 6 w 41"/>
                  <a:gd name="T27" fmla="*/ 5 h 46"/>
                  <a:gd name="T28" fmla="*/ 4 w 41"/>
                  <a:gd name="T29" fmla="*/ 8 h 46"/>
                  <a:gd name="T30" fmla="*/ 0 w 41"/>
                  <a:gd name="T31" fmla="*/ 17 h 46"/>
                  <a:gd name="T32" fmla="*/ 0 w 41"/>
                  <a:gd name="T33" fmla="*/ 24 h 46"/>
                  <a:gd name="T34" fmla="*/ 1 w 41"/>
                  <a:gd name="T35" fmla="*/ 34 h 46"/>
                  <a:gd name="T36" fmla="*/ 5 w 41"/>
                  <a:gd name="T37" fmla="*/ 40 h 46"/>
                  <a:gd name="T38" fmla="*/ 11 w 41"/>
                  <a:gd name="T39" fmla="*/ 11 h 46"/>
                  <a:gd name="T40" fmla="*/ 15 w 41"/>
                  <a:gd name="T41" fmla="*/ 7 h 46"/>
                  <a:gd name="T42" fmla="*/ 20 w 41"/>
                  <a:gd name="T43" fmla="*/ 6 h 46"/>
                  <a:gd name="T44" fmla="*/ 30 w 41"/>
                  <a:gd name="T45" fmla="*/ 11 h 46"/>
                  <a:gd name="T46" fmla="*/ 33 w 41"/>
                  <a:gd name="T47" fmla="*/ 16 h 46"/>
                  <a:gd name="T48" fmla="*/ 33 w 41"/>
                  <a:gd name="T49" fmla="*/ 24 h 46"/>
                  <a:gd name="T50" fmla="*/ 30 w 41"/>
                  <a:gd name="T51" fmla="*/ 36 h 46"/>
                  <a:gd name="T52" fmla="*/ 25 w 41"/>
                  <a:gd name="T53" fmla="*/ 39 h 46"/>
                  <a:gd name="T54" fmla="*/ 20 w 41"/>
                  <a:gd name="T55" fmla="*/ 40 h 46"/>
                  <a:gd name="T56" fmla="*/ 11 w 41"/>
                  <a:gd name="T57" fmla="*/ 36 h 46"/>
                  <a:gd name="T58" fmla="*/ 7 w 41"/>
                  <a:gd name="T59" fmla="*/ 31 h 46"/>
                  <a:gd name="T60" fmla="*/ 7 w 41"/>
                  <a:gd name="T61" fmla="*/ 24 h 46"/>
                  <a:gd name="T62" fmla="*/ 11 w 41"/>
                  <a:gd name="T63"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6">
                    <a:moveTo>
                      <a:pt x="5" y="40"/>
                    </a:moveTo>
                    <a:lnTo>
                      <a:pt x="5" y="40"/>
                    </a:lnTo>
                    <a:lnTo>
                      <a:pt x="9" y="43"/>
                    </a:lnTo>
                    <a:lnTo>
                      <a:pt x="11" y="45"/>
                    </a:lnTo>
                    <a:lnTo>
                      <a:pt x="16" y="46"/>
                    </a:lnTo>
                    <a:lnTo>
                      <a:pt x="20" y="46"/>
                    </a:lnTo>
                    <a:lnTo>
                      <a:pt x="20" y="46"/>
                    </a:lnTo>
                    <a:lnTo>
                      <a:pt x="26" y="46"/>
                    </a:lnTo>
                    <a:lnTo>
                      <a:pt x="31" y="44"/>
                    </a:lnTo>
                    <a:lnTo>
                      <a:pt x="31" y="44"/>
                    </a:lnTo>
                    <a:lnTo>
                      <a:pt x="35" y="40"/>
                    </a:lnTo>
                    <a:lnTo>
                      <a:pt x="39" y="36"/>
                    </a:lnTo>
                    <a:lnTo>
                      <a:pt x="39" y="36"/>
                    </a:lnTo>
                    <a:lnTo>
                      <a:pt x="40" y="30"/>
                    </a:lnTo>
                    <a:lnTo>
                      <a:pt x="41" y="22"/>
                    </a:lnTo>
                    <a:lnTo>
                      <a:pt x="41" y="22"/>
                    </a:lnTo>
                    <a:lnTo>
                      <a:pt x="40" y="17"/>
                    </a:lnTo>
                    <a:lnTo>
                      <a:pt x="39" y="14"/>
                    </a:lnTo>
                    <a:lnTo>
                      <a:pt x="38" y="10"/>
                    </a:lnTo>
                    <a:lnTo>
                      <a:pt x="35" y="6"/>
                    </a:lnTo>
                    <a:lnTo>
                      <a:pt x="35" y="6"/>
                    </a:lnTo>
                    <a:lnTo>
                      <a:pt x="33" y="3"/>
                    </a:lnTo>
                    <a:lnTo>
                      <a:pt x="29" y="2"/>
                    </a:lnTo>
                    <a:lnTo>
                      <a:pt x="25" y="1"/>
                    </a:lnTo>
                    <a:lnTo>
                      <a:pt x="20" y="0"/>
                    </a:lnTo>
                    <a:lnTo>
                      <a:pt x="20" y="0"/>
                    </a:lnTo>
                    <a:lnTo>
                      <a:pt x="12" y="1"/>
                    </a:lnTo>
                    <a:lnTo>
                      <a:pt x="6" y="5"/>
                    </a:lnTo>
                    <a:lnTo>
                      <a:pt x="6" y="5"/>
                    </a:lnTo>
                    <a:lnTo>
                      <a:pt x="4" y="8"/>
                    </a:lnTo>
                    <a:lnTo>
                      <a:pt x="1" y="12"/>
                    </a:lnTo>
                    <a:lnTo>
                      <a:pt x="0" y="17"/>
                    </a:lnTo>
                    <a:lnTo>
                      <a:pt x="0" y="24"/>
                    </a:lnTo>
                    <a:lnTo>
                      <a:pt x="0" y="24"/>
                    </a:lnTo>
                    <a:lnTo>
                      <a:pt x="0" y="29"/>
                    </a:lnTo>
                    <a:lnTo>
                      <a:pt x="1" y="34"/>
                    </a:lnTo>
                    <a:lnTo>
                      <a:pt x="2" y="37"/>
                    </a:lnTo>
                    <a:lnTo>
                      <a:pt x="5" y="40"/>
                    </a:lnTo>
                    <a:lnTo>
                      <a:pt x="5" y="40"/>
                    </a:lnTo>
                    <a:close/>
                    <a:moveTo>
                      <a:pt x="11" y="11"/>
                    </a:moveTo>
                    <a:lnTo>
                      <a:pt x="11" y="11"/>
                    </a:lnTo>
                    <a:lnTo>
                      <a:pt x="15" y="7"/>
                    </a:lnTo>
                    <a:lnTo>
                      <a:pt x="20" y="6"/>
                    </a:lnTo>
                    <a:lnTo>
                      <a:pt x="20" y="6"/>
                    </a:lnTo>
                    <a:lnTo>
                      <a:pt x="25" y="7"/>
                    </a:lnTo>
                    <a:lnTo>
                      <a:pt x="30" y="11"/>
                    </a:lnTo>
                    <a:lnTo>
                      <a:pt x="30" y="11"/>
                    </a:lnTo>
                    <a:lnTo>
                      <a:pt x="33" y="16"/>
                    </a:lnTo>
                    <a:lnTo>
                      <a:pt x="33" y="24"/>
                    </a:lnTo>
                    <a:lnTo>
                      <a:pt x="33" y="24"/>
                    </a:lnTo>
                    <a:lnTo>
                      <a:pt x="33" y="31"/>
                    </a:lnTo>
                    <a:lnTo>
                      <a:pt x="30" y="36"/>
                    </a:lnTo>
                    <a:lnTo>
                      <a:pt x="30" y="36"/>
                    </a:lnTo>
                    <a:lnTo>
                      <a:pt x="25" y="39"/>
                    </a:lnTo>
                    <a:lnTo>
                      <a:pt x="20" y="40"/>
                    </a:lnTo>
                    <a:lnTo>
                      <a:pt x="20" y="40"/>
                    </a:lnTo>
                    <a:lnTo>
                      <a:pt x="15" y="39"/>
                    </a:lnTo>
                    <a:lnTo>
                      <a:pt x="11" y="36"/>
                    </a:lnTo>
                    <a:lnTo>
                      <a:pt x="11" y="36"/>
                    </a:lnTo>
                    <a:lnTo>
                      <a:pt x="7" y="31"/>
                    </a:lnTo>
                    <a:lnTo>
                      <a:pt x="7" y="24"/>
                    </a:lnTo>
                    <a:lnTo>
                      <a:pt x="7" y="24"/>
                    </a:lnTo>
                    <a:lnTo>
                      <a:pt x="7" y="16"/>
                    </a:lnTo>
                    <a:lnTo>
                      <a:pt x="11" y="11"/>
                    </a:lnTo>
                    <a:lnTo>
                      <a:pt x="11" y="11"/>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9" name="Freeform 374">
                <a:extLst>
                  <a:ext uri="{FF2B5EF4-FFF2-40B4-BE49-F238E27FC236}">
                    <a16:creationId xmlns:a16="http://schemas.microsoft.com/office/drawing/2014/main" id="{38A8D1F7-656D-E552-7F00-864FEA4000A3}"/>
                  </a:ext>
                </a:extLst>
              </p:cNvPr>
              <p:cNvSpPr>
                <a:spLocks/>
              </p:cNvSpPr>
              <p:nvPr/>
            </p:nvSpPr>
            <p:spPr bwMode="auto">
              <a:xfrm>
                <a:off x="4107" y="3340"/>
                <a:ext cx="35" cy="45"/>
              </a:xfrm>
              <a:custGeom>
                <a:avLst/>
                <a:gdLst>
                  <a:gd name="T0" fmla="*/ 8 w 35"/>
                  <a:gd name="T1" fmla="*/ 45 h 45"/>
                  <a:gd name="T2" fmla="*/ 8 w 35"/>
                  <a:gd name="T3" fmla="*/ 21 h 45"/>
                  <a:gd name="T4" fmla="*/ 8 w 35"/>
                  <a:gd name="T5" fmla="*/ 21 h 45"/>
                  <a:gd name="T6" fmla="*/ 8 w 35"/>
                  <a:gd name="T7" fmla="*/ 14 h 45"/>
                  <a:gd name="T8" fmla="*/ 10 w 35"/>
                  <a:gd name="T9" fmla="*/ 10 h 45"/>
                  <a:gd name="T10" fmla="*/ 10 w 35"/>
                  <a:gd name="T11" fmla="*/ 10 h 45"/>
                  <a:gd name="T12" fmla="*/ 14 w 35"/>
                  <a:gd name="T13" fmla="*/ 7 h 45"/>
                  <a:gd name="T14" fmla="*/ 19 w 35"/>
                  <a:gd name="T15" fmla="*/ 6 h 45"/>
                  <a:gd name="T16" fmla="*/ 19 w 35"/>
                  <a:gd name="T17" fmla="*/ 6 h 45"/>
                  <a:gd name="T18" fmla="*/ 24 w 35"/>
                  <a:gd name="T19" fmla="*/ 8 h 45"/>
                  <a:gd name="T20" fmla="*/ 24 w 35"/>
                  <a:gd name="T21" fmla="*/ 8 h 45"/>
                  <a:gd name="T22" fmla="*/ 27 w 35"/>
                  <a:gd name="T23" fmla="*/ 10 h 45"/>
                  <a:gd name="T24" fmla="*/ 28 w 35"/>
                  <a:gd name="T25" fmla="*/ 11 h 45"/>
                  <a:gd name="T26" fmla="*/ 28 w 35"/>
                  <a:gd name="T27" fmla="*/ 11 h 45"/>
                  <a:gd name="T28" fmla="*/ 28 w 35"/>
                  <a:gd name="T29" fmla="*/ 19 h 45"/>
                  <a:gd name="T30" fmla="*/ 28 w 35"/>
                  <a:gd name="T31" fmla="*/ 45 h 45"/>
                  <a:gd name="T32" fmla="*/ 35 w 35"/>
                  <a:gd name="T33" fmla="*/ 45 h 45"/>
                  <a:gd name="T34" fmla="*/ 35 w 35"/>
                  <a:gd name="T35" fmla="*/ 19 h 45"/>
                  <a:gd name="T36" fmla="*/ 35 w 35"/>
                  <a:gd name="T37" fmla="*/ 19 h 45"/>
                  <a:gd name="T38" fmla="*/ 35 w 35"/>
                  <a:gd name="T39" fmla="*/ 11 h 45"/>
                  <a:gd name="T40" fmla="*/ 35 w 35"/>
                  <a:gd name="T41" fmla="*/ 11 h 45"/>
                  <a:gd name="T42" fmla="*/ 33 w 35"/>
                  <a:gd name="T43" fmla="*/ 5 h 45"/>
                  <a:gd name="T44" fmla="*/ 33 w 35"/>
                  <a:gd name="T45" fmla="*/ 5 h 45"/>
                  <a:gd name="T46" fmla="*/ 30 w 35"/>
                  <a:gd name="T47" fmla="*/ 3 h 45"/>
                  <a:gd name="T48" fmla="*/ 28 w 35"/>
                  <a:gd name="T49" fmla="*/ 1 h 45"/>
                  <a:gd name="T50" fmla="*/ 28 w 35"/>
                  <a:gd name="T51" fmla="*/ 1 h 45"/>
                  <a:gd name="T52" fmla="*/ 24 w 35"/>
                  <a:gd name="T53" fmla="*/ 1 h 45"/>
                  <a:gd name="T54" fmla="*/ 20 w 35"/>
                  <a:gd name="T55" fmla="*/ 0 h 45"/>
                  <a:gd name="T56" fmla="*/ 20 w 35"/>
                  <a:gd name="T57" fmla="*/ 0 h 45"/>
                  <a:gd name="T58" fmla="*/ 17 w 35"/>
                  <a:gd name="T59" fmla="*/ 1 h 45"/>
                  <a:gd name="T60" fmla="*/ 13 w 35"/>
                  <a:gd name="T61" fmla="*/ 2 h 45"/>
                  <a:gd name="T62" fmla="*/ 9 w 35"/>
                  <a:gd name="T63" fmla="*/ 5 h 45"/>
                  <a:gd name="T64" fmla="*/ 6 w 35"/>
                  <a:gd name="T65" fmla="*/ 7 h 45"/>
                  <a:gd name="T66" fmla="*/ 6 w 35"/>
                  <a:gd name="T67" fmla="*/ 1 h 45"/>
                  <a:gd name="T68" fmla="*/ 0 w 35"/>
                  <a:gd name="T69" fmla="*/ 1 h 45"/>
                  <a:gd name="T70" fmla="*/ 0 w 35"/>
                  <a:gd name="T71" fmla="*/ 45 h 45"/>
                  <a:gd name="T72" fmla="*/ 8 w 35"/>
                  <a:gd name="T73" fmla="*/ 45 h 45"/>
                  <a:gd name="T74" fmla="*/ 8 w 35"/>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45">
                    <a:moveTo>
                      <a:pt x="8" y="45"/>
                    </a:moveTo>
                    <a:lnTo>
                      <a:pt x="8" y="21"/>
                    </a:lnTo>
                    <a:lnTo>
                      <a:pt x="8" y="21"/>
                    </a:lnTo>
                    <a:lnTo>
                      <a:pt x="8" y="14"/>
                    </a:lnTo>
                    <a:lnTo>
                      <a:pt x="10" y="10"/>
                    </a:lnTo>
                    <a:lnTo>
                      <a:pt x="10" y="10"/>
                    </a:lnTo>
                    <a:lnTo>
                      <a:pt x="14" y="7"/>
                    </a:lnTo>
                    <a:lnTo>
                      <a:pt x="19" y="6"/>
                    </a:lnTo>
                    <a:lnTo>
                      <a:pt x="19" y="6"/>
                    </a:lnTo>
                    <a:lnTo>
                      <a:pt x="24" y="8"/>
                    </a:lnTo>
                    <a:lnTo>
                      <a:pt x="24" y="8"/>
                    </a:lnTo>
                    <a:lnTo>
                      <a:pt x="27" y="10"/>
                    </a:lnTo>
                    <a:lnTo>
                      <a:pt x="28" y="11"/>
                    </a:lnTo>
                    <a:lnTo>
                      <a:pt x="28" y="11"/>
                    </a:lnTo>
                    <a:lnTo>
                      <a:pt x="28" y="19"/>
                    </a:lnTo>
                    <a:lnTo>
                      <a:pt x="28" y="45"/>
                    </a:lnTo>
                    <a:lnTo>
                      <a:pt x="35" y="45"/>
                    </a:lnTo>
                    <a:lnTo>
                      <a:pt x="35" y="19"/>
                    </a:lnTo>
                    <a:lnTo>
                      <a:pt x="35" y="19"/>
                    </a:lnTo>
                    <a:lnTo>
                      <a:pt x="35" y="11"/>
                    </a:lnTo>
                    <a:lnTo>
                      <a:pt x="35" y="11"/>
                    </a:lnTo>
                    <a:lnTo>
                      <a:pt x="33" y="5"/>
                    </a:lnTo>
                    <a:lnTo>
                      <a:pt x="33" y="5"/>
                    </a:lnTo>
                    <a:lnTo>
                      <a:pt x="30" y="3"/>
                    </a:lnTo>
                    <a:lnTo>
                      <a:pt x="28" y="1"/>
                    </a:lnTo>
                    <a:lnTo>
                      <a:pt x="28" y="1"/>
                    </a:lnTo>
                    <a:lnTo>
                      <a:pt x="24" y="1"/>
                    </a:lnTo>
                    <a:lnTo>
                      <a:pt x="20" y="0"/>
                    </a:lnTo>
                    <a:lnTo>
                      <a:pt x="20" y="0"/>
                    </a:lnTo>
                    <a:lnTo>
                      <a:pt x="17" y="1"/>
                    </a:lnTo>
                    <a:lnTo>
                      <a:pt x="13" y="2"/>
                    </a:lnTo>
                    <a:lnTo>
                      <a:pt x="9" y="5"/>
                    </a:lnTo>
                    <a:lnTo>
                      <a:pt x="6" y="7"/>
                    </a:lnTo>
                    <a:lnTo>
                      <a:pt x="6" y="1"/>
                    </a:lnTo>
                    <a:lnTo>
                      <a:pt x="0" y="1"/>
                    </a:lnTo>
                    <a:lnTo>
                      <a:pt x="0" y="45"/>
                    </a:lnTo>
                    <a:lnTo>
                      <a:pt x="8" y="45"/>
                    </a:lnTo>
                    <a:lnTo>
                      <a:pt x="8" y="45"/>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0" name="Freeform 375">
                <a:extLst>
                  <a:ext uri="{FF2B5EF4-FFF2-40B4-BE49-F238E27FC236}">
                    <a16:creationId xmlns:a16="http://schemas.microsoft.com/office/drawing/2014/main" id="{552238C0-9921-2287-F827-F1C163ECF85B}"/>
                  </a:ext>
                </a:extLst>
              </p:cNvPr>
              <p:cNvSpPr>
                <a:spLocks noEditPoints="1"/>
              </p:cNvSpPr>
              <p:nvPr/>
            </p:nvSpPr>
            <p:spPr bwMode="auto">
              <a:xfrm>
                <a:off x="4175" y="3330"/>
                <a:ext cx="42" cy="51"/>
              </a:xfrm>
              <a:custGeom>
                <a:avLst/>
                <a:gdLst>
                  <a:gd name="T0" fmla="*/ 42 w 42"/>
                  <a:gd name="T1" fmla="*/ 16 h 51"/>
                  <a:gd name="T2" fmla="*/ 0 w 42"/>
                  <a:gd name="T3" fmla="*/ 0 h 51"/>
                  <a:gd name="T4" fmla="*/ 0 w 42"/>
                  <a:gd name="T5" fmla="*/ 7 h 51"/>
                  <a:gd name="T6" fmla="*/ 33 w 42"/>
                  <a:gd name="T7" fmla="*/ 20 h 51"/>
                  <a:gd name="T8" fmla="*/ 0 w 42"/>
                  <a:gd name="T9" fmla="*/ 34 h 51"/>
                  <a:gd name="T10" fmla="*/ 0 w 42"/>
                  <a:gd name="T11" fmla="*/ 41 h 51"/>
                  <a:gd name="T12" fmla="*/ 42 w 42"/>
                  <a:gd name="T13" fmla="*/ 24 h 51"/>
                  <a:gd name="T14" fmla="*/ 42 w 42"/>
                  <a:gd name="T15" fmla="*/ 16 h 51"/>
                  <a:gd name="T16" fmla="*/ 42 w 42"/>
                  <a:gd name="T17" fmla="*/ 16 h 51"/>
                  <a:gd name="T18" fmla="*/ 42 w 42"/>
                  <a:gd name="T19" fmla="*/ 44 h 51"/>
                  <a:gd name="T20" fmla="*/ 0 w 42"/>
                  <a:gd name="T21" fmla="*/ 44 h 51"/>
                  <a:gd name="T22" fmla="*/ 0 w 42"/>
                  <a:gd name="T23" fmla="*/ 51 h 51"/>
                  <a:gd name="T24" fmla="*/ 42 w 42"/>
                  <a:gd name="T25" fmla="*/ 51 h 51"/>
                  <a:gd name="T26" fmla="*/ 42 w 42"/>
                  <a:gd name="T27" fmla="*/ 44 h 51"/>
                  <a:gd name="T28" fmla="*/ 42 w 42"/>
                  <a:gd name="T2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1">
                    <a:moveTo>
                      <a:pt x="42" y="16"/>
                    </a:moveTo>
                    <a:lnTo>
                      <a:pt x="0" y="0"/>
                    </a:lnTo>
                    <a:lnTo>
                      <a:pt x="0" y="7"/>
                    </a:lnTo>
                    <a:lnTo>
                      <a:pt x="33" y="20"/>
                    </a:lnTo>
                    <a:lnTo>
                      <a:pt x="0" y="34"/>
                    </a:lnTo>
                    <a:lnTo>
                      <a:pt x="0" y="41"/>
                    </a:lnTo>
                    <a:lnTo>
                      <a:pt x="42" y="24"/>
                    </a:lnTo>
                    <a:lnTo>
                      <a:pt x="42" y="16"/>
                    </a:lnTo>
                    <a:lnTo>
                      <a:pt x="42" y="16"/>
                    </a:lnTo>
                    <a:close/>
                    <a:moveTo>
                      <a:pt x="42" y="44"/>
                    </a:moveTo>
                    <a:lnTo>
                      <a:pt x="0" y="44"/>
                    </a:lnTo>
                    <a:lnTo>
                      <a:pt x="0" y="51"/>
                    </a:lnTo>
                    <a:lnTo>
                      <a:pt x="42" y="51"/>
                    </a:lnTo>
                    <a:lnTo>
                      <a:pt x="42" y="44"/>
                    </a:lnTo>
                    <a:lnTo>
                      <a:pt x="42" y="44"/>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1" name="Freeform 376">
                <a:extLst>
                  <a:ext uri="{FF2B5EF4-FFF2-40B4-BE49-F238E27FC236}">
                    <a16:creationId xmlns:a16="http://schemas.microsoft.com/office/drawing/2014/main" id="{7F19E46C-1A97-CF44-443E-1785D82D788E}"/>
                  </a:ext>
                </a:extLst>
              </p:cNvPr>
              <p:cNvSpPr>
                <a:spLocks/>
              </p:cNvSpPr>
              <p:nvPr/>
            </p:nvSpPr>
            <p:spPr bwMode="auto">
              <a:xfrm>
                <a:off x="4247" y="3325"/>
                <a:ext cx="40" cy="61"/>
              </a:xfrm>
              <a:custGeom>
                <a:avLst/>
                <a:gdLst>
                  <a:gd name="T0" fmla="*/ 6 w 40"/>
                  <a:gd name="T1" fmla="*/ 56 h 61"/>
                  <a:gd name="T2" fmla="*/ 6 w 40"/>
                  <a:gd name="T3" fmla="*/ 56 h 61"/>
                  <a:gd name="T4" fmla="*/ 13 w 40"/>
                  <a:gd name="T5" fmla="*/ 60 h 61"/>
                  <a:gd name="T6" fmla="*/ 20 w 40"/>
                  <a:gd name="T7" fmla="*/ 61 h 61"/>
                  <a:gd name="T8" fmla="*/ 20 w 40"/>
                  <a:gd name="T9" fmla="*/ 61 h 61"/>
                  <a:gd name="T10" fmla="*/ 24 w 40"/>
                  <a:gd name="T11" fmla="*/ 61 h 61"/>
                  <a:gd name="T12" fmla="*/ 29 w 40"/>
                  <a:gd name="T13" fmla="*/ 60 h 61"/>
                  <a:gd name="T14" fmla="*/ 33 w 40"/>
                  <a:gd name="T15" fmla="*/ 58 h 61"/>
                  <a:gd name="T16" fmla="*/ 35 w 40"/>
                  <a:gd name="T17" fmla="*/ 54 h 61"/>
                  <a:gd name="T18" fmla="*/ 35 w 40"/>
                  <a:gd name="T19" fmla="*/ 54 h 61"/>
                  <a:gd name="T20" fmla="*/ 39 w 40"/>
                  <a:gd name="T21" fmla="*/ 47 h 61"/>
                  <a:gd name="T22" fmla="*/ 40 w 40"/>
                  <a:gd name="T23" fmla="*/ 40 h 61"/>
                  <a:gd name="T24" fmla="*/ 40 w 40"/>
                  <a:gd name="T25" fmla="*/ 40 h 61"/>
                  <a:gd name="T26" fmla="*/ 39 w 40"/>
                  <a:gd name="T27" fmla="*/ 32 h 61"/>
                  <a:gd name="T28" fmla="*/ 38 w 40"/>
                  <a:gd name="T29" fmla="*/ 29 h 61"/>
                  <a:gd name="T30" fmla="*/ 35 w 40"/>
                  <a:gd name="T31" fmla="*/ 26 h 61"/>
                  <a:gd name="T32" fmla="*/ 35 w 40"/>
                  <a:gd name="T33" fmla="*/ 26 h 61"/>
                  <a:gd name="T34" fmla="*/ 29 w 40"/>
                  <a:gd name="T35" fmla="*/ 21 h 61"/>
                  <a:gd name="T36" fmla="*/ 22 w 40"/>
                  <a:gd name="T37" fmla="*/ 20 h 61"/>
                  <a:gd name="T38" fmla="*/ 22 w 40"/>
                  <a:gd name="T39" fmla="*/ 20 h 61"/>
                  <a:gd name="T40" fmla="*/ 15 w 40"/>
                  <a:gd name="T41" fmla="*/ 21 h 61"/>
                  <a:gd name="T42" fmla="*/ 10 w 40"/>
                  <a:gd name="T43" fmla="*/ 23 h 61"/>
                  <a:gd name="T44" fmla="*/ 13 w 40"/>
                  <a:gd name="T45" fmla="*/ 7 h 61"/>
                  <a:gd name="T46" fmla="*/ 38 w 40"/>
                  <a:gd name="T47" fmla="*/ 7 h 61"/>
                  <a:gd name="T48" fmla="*/ 38 w 40"/>
                  <a:gd name="T49" fmla="*/ 0 h 61"/>
                  <a:gd name="T50" fmla="*/ 8 w 40"/>
                  <a:gd name="T51" fmla="*/ 0 h 61"/>
                  <a:gd name="T52" fmla="*/ 1 w 40"/>
                  <a:gd name="T53" fmla="*/ 31 h 61"/>
                  <a:gd name="T54" fmla="*/ 9 w 40"/>
                  <a:gd name="T55" fmla="*/ 32 h 61"/>
                  <a:gd name="T56" fmla="*/ 9 w 40"/>
                  <a:gd name="T57" fmla="*/ 32 h 61"/>
                  <a:gd name="T58" fmla="*/ 10 w 40"/>
                  <a:gd name="T59" fmla="*/ 30 h 61"/>
                  <a:gd name="T60" fmla="*/ 13 w 40"/>
                  <a:gd name="T61" fmla="*/ 29 h 61"/>
                  <a:gd name="T62" fmla="*/ 13 w 40"/>
                  <a:gd name="T63" fmla="*/ 29 h 61"/>
                  <a:gd name="T64" fmla="*/ 17 w 40"/>
                  <a:gd name="T65" fmla="*/ 27 h 61"/>
                  <a:gd name="T66" fmla="*/ 19 w 40"/>
                  <a:gd name="T67" fmla="*/ 26 h 61"/>
                  <a:gd name="T68" fmla="*/ 19 w 40"/>
                  <a:gd name="T69" fmla="*/ 26 h 61"/>
                  <a:gd name="T70" fmla="*/ 25 w 40"/>
                  <a:gd name="T71" fmla="*/ 27 h 61"/>
                  <a:gd name="T72" fmla="*/ 29 w 40"/>
                  <a:gd name="T73" fmla="*/ 30 h 61"/>
                  <a:gd name="T74" fmla="*/ 29 w 40"/>
                  <a:gd name="T75" fmla="*/ 30 h 61"/>
                  <a:gd name="T76" fmla="*/ 32 w 40"/>
                  <a:gd name="T77" fmla="*/ 35 h 61"/>
                  <a:gd name="T78" fmla="*/ 33 w 40"/>
                  <a:gd name="T79" fmla="*/ 40 h 61"/>
                  <a:gd name="T80" fmla="*/ 33 w 40"/>
                  <a:gd name="T81" fmla="*/ 40 h 61"/>
                  <a:gd name="T82" fmla="*/ 32 w 40"/>
                  <a:gd name="T83" fmla="*/ 46 h 61"/>
                  <a:gd name="T84" fmla="*/ 29 w 40"/>
                  <a:gd name="T85" fmla="*/ 51 h 61"/>
                  <a:gd name="T86" fmla="*/ 29 w 40"/>
                  <a:gd name="T87" fmla="*/ 51 h 61"/>
                  <a:gd name="T88" fmla="*/ 25 w 40"/>
                  <a:gd name="T89" fmla="*/ 54 h 61"/>
                  <a:gd name="T90" fmla="*/ 20 w 40"/>
                  <a:gd name="T91" fmla="*/ 55 h 61"/>
                  <a:gd name="T92" fmla="*/ 20 w 40"/>
                  <a:gd name="T93" fmla="*/ 55 h 61"/>
                  <a:gd name="T94" fmla="*/ 15 w 40"/>
                  <a:gd name="T95" fmla="*/ 55 h 61"/>
                  <a:gd name="T96" fmla="*/ 11 w 40"/>
                  <a:gd name="T97" fmla="*/ 52 h 61"/>
                  <a:gd name="T98" fmla="*/ 11 w 40"/>
                  <a:gd name="T99" fmla="*/ 52 h 61"/>
                  <a:gd name="T100" fmla="*/ 9 w 40"/>
                  <a:gd name="T101" fmla="*/ 49 h 61"/>
                  <a:gd name="T102" fmla="*/ 8 w 40"/>
                  <a:gd name="T103" fmla="*/ 44 h 61"/>
                  <a:gd name="T104" fmla="*/ 0 w 40"/>
                  <a:gd name="T105" fmla="*/ 45 h 61"/>
                  <a:gd name="T106" fmla="*/ 0 w 40"/>
                  <a:gd name="T107" fmla="*/ 45 h 61"/>
                  <a:gd name="T108" fmla="*/ 1 w 40"/>
                  <a:gd name="T109" fmla="*/ 51 h 61"/>
                  <a:gd name="T110" fmla="*/ 6 w 40"/>
                  <a:gd name="T111" fmla="*/ 56 h 61"/>
                  <a:gd name="T112" fmla="*/ 6 w 40"/>
                  <a:gd name="T11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61">
                    <a:moveTo>
                      <a:pt x="6" y="56"/>
                    </a:moveTo>
                    <a:lnTo>
                      <a:pt x="6" y="56"/>
                    </a:lnTo>
                    <a:lnTo>
                      <a:pt x="13" y="60"/>
                    </a:lnTo>
                    <a:lnTo>
                      <a:pt x="20" y="61"/>
                    </a:lnTo>
                    <a:lnTo>
                      <a:pt x="20" y="61"/>
                    </a:lnTo>
                    <a:lnTo>
                      <a:pt x="24" y="61"/>
                    </a:lnTo>
                    <a:lnTo>
                      <a:pt x="29" y="60"/>
                    </a:lnTo>
                    <a:lnTo>
                      <a:pt x="33" y="58"/>
                    </a:lnTo>
                    <a:lnTo>
                      <a:pt x="35" y="54"/>
                    </a:lnTo>
                    <a:lnTo>
                      <a:pt x="35" y="54"/>
                    </a:lnTo>
                    <a:lnTo>
                      <a:pt x="39" y="47"/>
                    </a:lnTo>
                    <a:lnTo>
                      <a:pt x="40" y="40"/>
                    </a:lnTo>
                    <a:lnTo>
                      <a:pt x="40" y="40"/>
                    </a:lnTo>
                    <a:lnTo>
                      <a:pt x="39" y="32"/>
                    </a:lnTo>
                    <a:lnTo>
                      <a:pt x="38" y="29"/>
                    </a:lnTo>
                    <a:lnTo>
                      <a:pt x="35" y="26"/>
                    </a:lnTo>
                    <a:lnTo>
                      <a:pt x="35" y="26"/>
                    </a:lnTo>
                    <a:lnTo>
                      <a:pt x="29" y="21"/>
                    </a:lnTo>
                    <a:lnTo>
                      <a:pt x="22" y="20"/>
                    </a:lnTo>
                    <a:lnTo>
                      <a:pt x="22" y="20"/>
                    </a:lnTo>
                    <a:lnTo>
                      <a:pt x="15" y="21"/>
                    </a:lnTo>
                    <a:lnTo>
                      <a:pt x="10" y="23"/>
                    </a:lnTo>
                    <a:lnTo>
                      <a:pt x="13" y="7"/>
                    </a:lnTo>
                    <a:lnTo>
                      <a:pt x="38" y="7"/>
                    </a:lnTo>
                    <a:lnTo>
                      <a:pt x="38" y="0"/>
                    </a:lnTo>
                    <a:lnTo>
                      <a:pt x="8" y="0"/>
                    </a:lnTo>
                    <a:lnTo>
                      <a:pt x="1" y="31"/>
                    </a:lnTo>
                    <a:lnTo>
                      <a:pt x="9" y="32"/>
                    </a:lnTo>
                    <a:lnTo>
                      <a:pt x="9" y="32"/>
                    </a:lnTo>
                    <a:lnTo>
                      <a:pt x="10" y="30"/>
                    </a:lnTo>
                    <a:lnTo>
                      <a:pt x="13" y="29"/>
                    </a:lnTo>
                    <a:lnTo>
                      <a:pt x="13" y="29"/>
                    </a:lnTo>
                    <a:lnTo>
                      <a:pt x="17" y="27"/>
                    </a:lnTo>
                    <a:lnTo>
                      <a:pt x="19" y="26"/>
                    </a:lnTo>
                    <a:lnTo>
                      <a:pt x="19" y="26"/>
                    </a:lnTo>
                    <a:lnTo>
                      <a:pt x="25" y="27"/>
                    </a:lnTo>
                    <a:lnTo>
                      <a:pt x="29" y="30"/>
                    </a:lnTo>
                    <a:lnTo>
                      <a:pt x="29" y="30"/>
                    </a:lnTo>
                    <a:lnTo>
                      <a:pt x="32" y="35"/>
                    </a:lnTo>
                    <a:lnTo>
                      <a:pt x="33" y="40"/>
                    </a:lnTo>
                    <a:lnTo>
                      <a:pt x="33" y="40"/>
                    </a:lnTo>
                    <a:lnTo>
                      <a:pt x="32" y="46"/>
                    </a:lnTo>
                    <a:lnTo>
                      <a:pt x="29" y="51"/>
                    </a:lnTo>
                    <a:lnTo>
                      <a:pt x="29" y="51"/>
                    </a:lnTo>
                    <a:lnTo>
                      <a:pt x="25" y="54"/>
                    </a:lnTo>
                    <a:lnTo>
                      <a:pt x="20" y="55"/>
                    </a:lnTo>
                    <a:lnTo>
                      <a:pt x="20" y="55"/>
                    </a:lnTo>
                    <a:lnTo>
                      <a:pt x="15" y="55"/>
                    </a:lnTo>
                    <a:lnTo>
                      <a:pt x="11" y="52"/>
                    </a:lnTo>
                    <a:lnTo>
                      <a:pt x="11" y="52"/>
                    </a:lnTo>
                    <a:lnTo>
                      <a:pt x="9" y="49"/>
                    </a:lnTo>
                    <a:lnTo>
                      <a:pt x="8" y="44"/>
                    </a:lnTo>
                    <a:lnTo>
                      <a:pt x="0" y="45"/>
                    </a:lnTo>
                    <a:lnTo>
                      <a:pt x="0" y="45"/>
                    </a:lnTo>
                    <a:lnTo>
                      <a:pt x="1" y="51"/>
                    </a:lnTo>
                    <a:lnTo>
                      <a:pt x="6" y="56"/>
                    </a:lnTo>
                    <a:lnTo>
                      <a:pt x="6" y="56"/>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2" name="Freeform 377">
                <a:extLst>
                  <a:ext uri="{FF2B5EF4-FFF2-40B4-BE49-F238E27FC236}">
                    <a16:creationId xmlns:a16="http://schemas.microsoft.com/office/drawing/2014/main" id="{3EE4B4B6-0FA6-6706-6D58-7355FD56120E}"/>
                  </a:ext>
                </a:extLst>
              </p:cNvPr>
              <p:cNvSpPr>
                <a:spLocks noEditPoints="1"/>
              </p:cNvSpPr>
              <p:nvPr/>
            </p:nvSpPr>
            <p:spPr bwMode="auto">
              <a:xfrm>
                <a:off x="4295" y="3323"/>
                <a:ext cx="39" cy="63"/>
              </a:xfrm>
              <a:custGeom>
                <a:avLst/>
                <a:gdLst>
                  <a:gd name="T0" fmla="*/ 6 w 39"/>
                  <a:gd name="T1" fmla="*/ 57 h 63"/>
                  <a:gd name="T2" fmla="*/ 11 w 39"/>
                  <a:gd name="T3" fmla="*/ 62 h 63"/>
                  <a:gd name="T4" fmla="*/ 20 w 39"/>
                  <a:gd name="T5" fmla="*/ 63 h 63"/>
                  <a:gd name="T6" fmla="*/ 25 w 39"/>
                  <a:gd name="T7" fmla="*/ 62 h 63"/>
                  <a:gd name="T8" fmla="*/ 30 w 39"/>
                  <a:gd name="T9" fmla="*/ 60 h 63"/>
                  <a:gd name="T10" fmla="*/ 38 w 39"/>
                  <a:gd name="T11" fmla="*/ 49 h 63"/>
                  <a:gd name="T12" fmla="*/ 39 w 39"/>
                  <a:gd name="T13" fmla="*/ 42 h 63"/>
                  <a:gd name="T14" fmla="*/ 39 w 39"/>
                  <a:gd name="T15" fmla="*/ 32 h 63"/>
                  <a:gd name="T16" fmla="*/ 38 w 39"/>
                  <a:gd name="T17" fmla="*/ 18 h 63"/>
                  <a:gd name="T18" fmla="*/ 37 w 39"/>
                  <a:gd name="T19" fmla="*/ 13 h 63"/>
                  <a:gd name="T20" fmla="*/ 34 w 39"/>
                  <a:gd name="T21" fmla="*/ 9 h 63"/>
                  <a:gd name="T22" fmla="*/ 28 w 39"/>
                  <a:gd name="T23" fmla="*/ 3 h 63"/>
                  <a:gd name="T24" fmla="*/ 24 w 39"/>
                  <a:gd name="T25" fmla="*/ 2 h 63"/>
                  <a:gd name="T26" fmla="*/ 20 w 39"/>
                  <a:gd name="T27" fmla="*/ 0 h 63"/>
                  <a:gd name="T28" fmla="*/ 9 w 39"/>
                  <a:gd name="T29" fmla="*/ 4 h 63"/>
                  <a:gd name="T30" fmla="*/ 5 w 39"/>
                  <a:gd name="T31" fmla="*/ 9 h 63"/>
                  <a:gd name="T32" fmla="*/ 3 w 39"/>
                  <a:gd name="T33" fmla="*/ 14 h 63"/>
                  <a:gd name="T34" fmla="*/ 0 w 39"/>
                  <a:gd name="T35" fmla="*/ 32 h 63"/>
                  <a:gd name="T36" fmla="*/ 0 w 39"/>
                  <a:gd name="T37" fmla="*/ 41 h 63"/>
                  <a:gd name="T38" fmla="*/ 3 w 39"/>
                  <a:gd name="T39" fmla="*/ 53 h 63"/>
                  <a:gd name="T40" fmla="*/ 6 w 39"/>
                  <a:gd name="T41" fmla="*/ 57 h 63"/>
                  <a:gd name="T42" fmla="*/ 11 w 39"/>
                  <a:gd name="T43" fmla="*/ 12 h 63"/>
                  <a:gd name="T44" fmla="*/ 15 w 39"/>
                  <a:gd name="T45" fmla="*/ 8 h 63"/>
                  <a:gd name="T46" fmla="*/ 20 w 39"/>
                  <a:gd name="T47" fmla="*/ 7 h 63"/>
                  <a:gd name="T48" fmla="*/ 29 w 39"/>
                  <a:gd name="T49" fmla="*/ 12 h 63"/>
                  <a:gd name="T50" fmla="*/ 30 w 39"/>
                  <a:gd name="T51" fmla="*/ 15 h 63"/>
                  <a:gd name="T52" fmla="*/ 32 w 39"/>
                  <a:gd name="T53" fmla="*/ 32 h 63"/>
                  <a:gd name="T54" fmla="*/ 32 w 39"/>
                  <a:gd name="T55" fmla="*/ 44 h 63"/>
                  <a:gd name="T56" fmla="*/ 29 w 39"/>
                  <a:gd name="T57" fmla="*/ 52 h 63"/>
                  <a:gd name="T58" fmla="*/ 24 w 39"/>
                  <a:gd name="T59" fmla="*/ 56 h 63"/>
                  <a:gd name="T60" fmla="*/ 20 w 39"/>
                  <a:gd name="T61" fmla="*/ 57 h 63"/>
                  <a:gd name="T62" fmla="*/ 11 w 39"/>
                  <a:gd name="T63" fmla="*/ 52 h 63"/>
                  <a:gd name="T64" fmla="*/ 9 w 39"/>
                  <a:gd name="T65" fmla="*/ 49 h 63"/>
                  <a:gd name="T66" fmla="*/ 8 w 39"/>
                  <a:gd name="T67" fmla="*/ 32 h 63"/>
                  <a:gd name="T68" fmla="*/ 9 w 39"/>
                  <a:gd name="T69" fmla="*/ 19 h 63"/>
                  <a:gd name="T70" fmla="*/ 11 w 39"/>
                  <a:gd name="T71" fmla="*/ 12 h 63"/>
                  <a:gd name="T72" fmla="*/ 11 w 39"/>
                  <a:gd name="T73"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63">
                    <a:moveTo>
                      <a:pt x="6" y="57"/>
                    </a:moveTo>
                    <a:lnTo>
                      <a:pt x="6" y="57"/>
                    </a:lnTo>
                    <a:lnTo>
                      <a:pt x="9" y="60"/>
                    </a:lnTo>
                    <a:lnTo>
                      <a:pt x="11" y="62"/>
                    </a:lnTo>
                    <a:lnTo>
                      <a:pt x="15" y="63"/>
                    </a:lnTo>
                    <a:lnTo>
                      <a:pt x="20" y="63"/>
                    </a:lnTo>
                    <a:lnTo>
                      <a:pt x="20" y="63"/>
                    </a:lnTo>
                    <a:lnTo>
                      <a:pt x="25" y="62"/>
                    </a:lnTo>
                    <a:lnTo>
                      <a:pt x="30" y="60"/>
                    </a:lnTo>
                    <a:lnTo>
                      <a:pt x="30" y="60"/>
                    </a:lnTo>
                    <a:lnTo>
                      <a:pt x="35" y="56"/>
                    </a:lnTo>
                    <a:lnTo>
                      <a:pt x="38" y="49"/>
                    </a:lnTo>
                    <a:lnTo>
                      <a:pt x="38" y="49"/>
                    </a:lnTo>
                    <a:lnTo>
                      <a:pt x="39" y="42"/>
                    </a:lnTo>
                    <a:lnTo>
                      <a:pt x="39" y="32"/>
                    </a:lnTo>
                    <a:lnTo>
                      <a:pt x="39" y="32"/>
                    </a:lnTo>
                    <a:lnTo>
                      <a:pt x="39" y="24"/>
                    </a:lnTo>
                    <a:lnTo>
                      <a:pt x="38" y="18"/>
                    </a:lnTo>
                    <a:lnTo>
                      <a:pt x="38" y="18"/>
                    </a:lnTo>
                    <a:lnTo>
                      <a:pt x="37" y="13"/>
                    </a:lnTo>
                    <a:lnTo>
                      <a:pt x="34" y="9"/>
                    </a:lnTo>
                    <a:lnTo>
                      <a:pt x="34" y="9"/>
                    </a:lnTo>
                    <a:lnTo>
                      <a:pt x="32" y="5"/>
                    </a:lnTo>
                    <a:lnTo>
                      <a:pt x="28" y="3"/>
                    </a:lnTo>
                    <a:lnTo>
                      <a:pt x="28" y="3"/>
                    </a:lnTo>
                    <a:lnTo>
                      <a:pt x="24" y="2"/>
                    </a:lnTo>
                    <a:lnTo>
                      <a:pt x="20" y="0"/>
                    </a:lnTo>
                    <a:lnTo>
                      <a:pt x="20" y="0"/>
                    </a:lnTo>
                    <a:lnTo>
                      <a:pt x="14" y="2"/>
                    </a:lnTo>
                    <a:lnTo>
                      <a:pt x="9" y="4"/>
                    </a:lnTo>
                    <a:lnTo>
                      <a:pt x="9" y="4"/>
                    </a:lnTo>
                    <a:lnTo>
                      <a:pt x="5" y="9"/>
                    </a:lnTo>
                    <a:lnTo>
                      <a:pt x="3" y="14"/>
                    </a:lnTo>
                    <a:lnTo>
                      <a:pt x="3" y="14"/>
                    </a:lnTo>
                    <a:lnTo>
                      <a:pt x="0" y="23"/>
                    </a:lnTo>
                    <a:lnTo>
                      <a:pt x="0" y="32"/>
                    </a:lnTo>
                    <a:lnTo>
                      <a:pt x="0" y="32"/>
                    </a:lnTo>
                    <a:lnTo>
                      <a:pt x="0" y="41"/>
                    </a:lnTo>
                    <a:lnTo>
                      <a:pt x="1" y="47"/>
                    </a:lnTo>
                    <a:lnTo>
                      <a:pt x="3" y="53"/>
                    </a:lnTo>
                    <a:lnTo>
                      <a:pt x="6" y="57"/>
                    </a:lnTo>
                    <a:lnTo>
                      <a:pt x="6" y="57"/>
                    </a:lnTo>
                    <a:lnTo>
                      <a:pt x="6" y="57"/>
                    </a:lnTo>
                    <a:close/>
                    <a:moveTo>
                      <a:pt x="11" y="12"/>
                    </a:moveTo>
                    <a:lnTo>
                      <a:pt x="11" y="12"/>
                    </a:lnTo>
                    <a:lnTo>
                      <a:pt x="15" y="8"/>
                    </a:lnTo>
                    <a:lnTo>
                      <a:pt x="20" y="7"/>
                    </a:lnTo>
                    <a:lnTo>
                      <a:pt x="20" y="7"/>
                    </a:lnTo>
                    <a:lnTo>
                      <a:pt x="24" y="8"/>
                    </a:lnTo>
                    <a:lnTo>
                      <a:pt x="29" y="12"/>
                    </a:lnTo>
                    <a:lnTo>
                      <a:pt x="29" y="12"/>
                    </a:lnTo>
                    <a:lnTo>
                      <a:pt x="30" y="15"/>
                    </a:lnTo>
                    <a:lnTo>
                      <a:pt x="32" y="19"/>
                    </a:lnTo>
                    <a:lnTo>
                      <a:pt x="32" y="32"/>
                    </a:lnTo>
                    <a:lnTo>
                      <a:pt x="32" y="32"/>
                    </a:lnTo>
                    <a:lnTo>
                      <a:pt x="32" y="44"/>
                    </a:lnTo>
                    <a:lnTo>
                      <a:pt x="30" y="49"/>
                    </a:lnTo>
                    <a:lnTo>
                      <a:pt x="29" y="52"/>
                    </a:lnTo>
                    <a:lnTo>
                      <a:pt x="29" y="52"/>
                    </a:lnTo>
                    <a:lnTo>
                      <a:pt x="24" y="56"/>
                    </a:lnTo>
                    <a:lnTo>
                      <a:pt x="20" y="57"/>
                    </a:lnTo>
                    <a:lnTo>
                      <a:pt x="20" y="57"/>
                    </a:lnTo>
                    <a:lnTo>
                      <a:pt x="15" y="56"/>
                    </a:lnTo>
                    <a:lnTo>
                      <a:pt x="11" y="52"/>
                    </a:lnTo>
                    <a:lnTo>
                      <a:pt x="11" y="52"/>
                    </a:lnTo>
                    <a:lnTo>
                      <a:pt x="9" y="49"/>
                    </a:lnTo>
                    <a:lnTo>
                      <a:pt x="9" y="44"/>
                    </a:lnTo>
                    <a:lnTo>
                      <a:pt x="8" y="32"/>
                    </a:lnTo>
                    <a:lnTo>
                      <a:pt x="8" y="32"/>
                    </a:lnTo>
                    <a:lnTo>
                      <a:pt x="9" y="19"/>
                    </a:lnTo>
                    <a:lnTo>
                      <a:pt x="10" y="15"/>
                    </a:lnTo>
                    <a:lnTo>
                      <a:pt x="11" y="12"/>
                    </a:lnTo>
                    <a:lnTo>
                      <a:pt x="11" y="12"/>
                    </a:lnTo>
                    <a:lnTo>
                      <a:pt x="11" y="12"/>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3" name="Freeform 378">
                <a:extLst>
                  <a:ext uri="{FF2B5EF4-FFF2-40B4-BE49-F238E27FC236}">
                    <a16:creationId xmlns:a16="http://schemas.microsoft.com/office/drawing/2014/main" id="{03F7F378-7BB8-D8A8-52B2-CBAE513308F2}"/>
                  </a:ext>
                </a:extLst>
              </p:cNvPr>
              <p:cNvSpPr>
                <a:spLocks noEditPoints="1"/>
              </p:cNvSpPr>
              <p:nvPr/>
            </p:nvSpPr>
            <p:spPr bwMode="auto">
              <a:xfrm>
                <a:off x="4344" y="3323"/>
                <a:ext cx="66" cy="65"/>
              </a:xfrm>
              <a:custGeom>
                <a:avLst/>
                <a:gdLst>
                  <a:gd name="T0" fmla="*/ 4 w 66"/>
                  <a:gd name="T1" fmla="*/ 28 h 65"/>
                  <a:gd name="T2" fmla="*/ 13 w 66"/>
                  <a:gd name="T3" fmla="*/ 33 h 65"/>
                  <a:gd name="T4" fmla="*/ 18 w 66"/>
                  <a:gd name="T5" fmla="*/ 32 h 65"/>
                  <a:gd name="T6" fmla="*/ 22 w 66"/>
                  <a:gd name="T7" fmla="*/ 28 h 65"/>
                  <a:gd name="T8" fmla="*/ 25 w 66"/>
                  <a:gd name="T9" fmla="*/ 17 h 65"/>
                  <a:gd name="T10" fmla="*/ 25 w 66"/>
                  <a:gd name="T11" fmla="*/ 9 h 65"/>
                  <a:gd name="T12" fmla="*/ 22 w 66"/>
                  <a:gd name="T13" fmla="*/ 4 h 65"/>
                  <a:gd name="T14" fmla="*/ 13 w 66"/>
                  <a:gd name="T15" fmla="*/ 0 h 65"/>
                  <a:gd name="T16" fmla="*/ 8 w 66"/>
                  <a:gd name="T17" fmla="*/ 2 h 65"/>
                  <a:gd name="T18" fmla="*/ 3 w 66"/>
                  <a:gd name="T19" fmla="*/ 5 h 65"/>
                  <a:gd name="T20" fmla="*/ 0 w 66"/>
                  <a:gd name="T21" fmla="*/ 15 h 65"/>
                  <a:gd name="T22" fmla="*/ 0 w 66"/>
                  <a:gd name="T23" fmla="*/ 23 h 65"/>
                  <a:gd name="T24" fmla="*/ 4 w 66"/>
                  <a:gd name="T25" fmla="*/ 28 h 65"/>
                  <a:gd name="T26" fmla="*/ 18 w 66"/>
                  <a:gd name="T27" fmla="*/ 8 h 65"/>
                  <a:gd name="T28" fmla="*/ 19 w 66"/>
                  <a:gd name="T29" fmla="*/ 17 h 65"/>
                  <a:gd name="T30" fmla="*/ 19 w 66"/>
                  <a:gd name="T31" fmla="*/ 22 h 65"/>
                  <a:gd name="T32" fmla="*/ 18 w 66"/>
                  <a:gd name="T33" fmla="*/ 25 h 65"/>
                  <a:gd name="T34" fmla="*/ 13 w 66"/>
                  <a:gd name="T35" fmla="*/ 27 h 65"/>
                  <a:gd name="T36" fmla="*/ 10 w 66"/>
                  <a:gd name="T37" fmla="*/ 27 h 65"/>
                  <a:gd name="T38" fmla="*/ 8 w 66"/>
                  <a:gd name="T39" fmla="*/ 25 h 65"/>
                  <a:gd name="T40" fmla="*/ 7 w 66"/>
                  <a:gd name="T41" fmla="*/ 17 h 65"/>
                  <a:gd name="T42" fmla="*/ 7 w 66"/>
                  <a:gd name="T43" fmla="*/ 12 h 65"/>
                  <a:gd name="T44" fmla="*/ 8 w 66"/>
                  <a:gd name="T45" fmla="*/ 8 h 65"/>
                  <a:gd name="T46" fmla="*/ 13 w 66"/>
                  <a:gd name="T47" fmla="*/ 5 h 65"/>
                  <a:gd name="T48" fmla="*/ 15 w 66"/>
                  <a:gd name="T49" fmla="*/ 5 h 65"/>
                  <a:gd name="T50" fmla="*/ 18 w 66"/>
                  <a:gd name="T51" fmla="*/ 8 h 65"/>
                  <a:gd name="T52" fmla="*/ 53 w 66"/>
                  <a:gd name="T53" fmla="*/ 0 h 65"/>
                  <a:gd name="T54" fmla="*/ 13 w 66"/>
                  <a:gd name="T55" fmla="*/ 65 h 65"/>
                  <a:gd name="T56" fmla="*/ 19 w 66"/>
                  <a:gd name="T57" fmla="*/ 65 h 65"/>
                  <a:gd name="T58" fmla="*/ 43 w 66"/>
                  <a:gd name="T59" fmla="*/ 61 h 65"/>
                  <a:gd name="T60" fmla="*/ 52 w 66"/>
                  <a:gd name="T61" fmla="*/ 65 h 65"/>
                  <a:gd name="T62" fmla="*/ 58 w 66"/>
                  <a:gd name="T63" fmla="*/ 63 h 65"/>
                  <a:gd name="T64" fmla="*/ 62 w 66"/>
                  <a:gd name="T65" fmla="*/ 61 h 65"/>
                  <a:gd name="T66" fmla="*/ 66 w 66"/>
                  <a:gd name="T67" fmla="*/ 48 h 65"/>
                  <a:gd name="T68" fmla="*/ 65 w 66"/>
                  <a:gd name="T69" fmla="*/ 42 h 65"/>
                  <a:gd name="T70" fmla="*/ 62 w 66"/>
                  <a:gd name="T71" fmla="*/ 37 h 65"/>
                  <a:gd name="T72" fmla="*/ 52 w 66"/>
                  <a:gd name="T73" fmla="*/ 32 h 65"/>
                  <a:gd name="T74" fmla="*/ 47 w 66"/>
                  <a:gd name="T75" fmla="*/ 33 h 65"/>
                  <a:gd name="T76" fmla="*/ 43 w 66"/>
                  <a:gd name="T77" fmla="*/ 37 h 65"/>
                  <a:gd name="T78" fmla="*/ 39 w 66"/>
                  <a:gd name="T79" fmla="*/ 48 h 65"/>
                  <a:gd name="T80" fmla="*/ 41 w 66"/>
                  <a:gd name="T81" fmla="*/ 56 h 65"/>
                  <a:gd name="T82" fmla="*/ 43 w 66"/>
                  <a:gd name="T83" fmla="*/ 61 h 65"/>
                  <a:gd name="T84" fmla="*/ 57 w 66"/>
                  <a:gd name="T85" fmla="*/ 39 h 65"/>
                  <a:gd name="T86" fmla="*/ 59 w 66"/>
                  <a:gd name="T87" fmla="*/ 48 h 65"/>
                  <a:gd name="T88" fmla="*/ 58 w 66"/>
                  <a:gd name="T89" fmla="*/ 53 h 65"/>
                  <a:gd name="T90" fmla="*/ 57 w 66"/>
                  <a:gd name="T91" fmla="*/ 57 h 65"/>
                  <a:gd name="T92" fmla="*/ 53 w 66"/>
                  <a:gd name="T93" fmla="*/ 60 h 65"/>
                  <a:gd name="T94" fmla="*/ 51 w 66"/>
                  <a:gd name="T95" fmla="*/ 60 h 65"/>
                  <a:gd name="T96" fmla="*/ 48 w 66"/>
                  <a:gd name="T97" fmla="*/ 57 h 65"/>
                  <a:gd name="T98" fmla="*/ 46 w 66"/>
                  <a:gd name="T99" fmla="*/ 49 h 65"/>
                  <a:gd name="T100" fmla="*/ 47 w 66"/>
                  <a:gd name="T101" fmla="*/ 43 h 65"/>
                  <a:gd name="T102" fmla="*/ 48 w 66"/>
                  <a:gd name="T103" fmla="*/ 39 h 65"/>
                  <a:gd name="T104" fmla="*/ 53 w 66"/>
                  <a:gd name="T105" fmla="*/ 38 h 65"/>
                  <a:gd name="T106" fmla="*/ 56 w 66"/>
                  <a:gd name="T107" fmla="*/ 38 h 65"/>
                  <a:gd name="T108" fmla="*/ 57 w 66"/>
                  <a:gd name="T109"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5">
                    <a:moveTo>
                      <a:pt x="4" y="28"/>
                    </a:moveTo>
                    <a:lnTo>
                      <a:pt x="4" y="28"/>
                    </a:lnTo>
                    <a:lnTo>
                      <a:pt x="8" y="32"/>
                    </a:lnTo>
                    <a:lnTo>
                      <a:pt x="13" y="33"/>
                    </a:lnTo>
                    <a:lnTo>
                      <a:pt x="13" y="33"/>
                    </a:lnTo>
                    <a:lnTo>
                      <a:pt x="18" y="32"/>
                    </a:lnTo>
                    <a:lnTo>
                      <a:pt x="22" y="28"/>
                    </a:lnTo>
                    <a:lnTo>
                      <a:pt x="22" y="28"/>
                    </a:lnTo>
                    <a:lnTo>
                      <a:pt x="25" y="23"/>
                    </a:lnTo>
                    <a:lnTo>
                      <a:pt x="25" y="17"/>
                    </a:lnTo>
                    <a:lnTo>
                      <a:pt x="25" y="17"/>
                    </a:lnTo>
                    <a:lnTo>
                      <a:pt x="25" y="9"/>
                    </a:lnTo>
                    <a:lnTo>
                      <a:pt x="22" y="4"/>
                    </a:lnTo>
                    <a:lnTo>
                      <a:pt x="22" y="4"/>
                    </a:lnTo>
                    <a:lnTo>
                      <a:pt x="18" y="2"/>
                    </a:lnTo>
                    <a:lnTo>
                      <a:pt x="13" y="0"/>
                    </a:lnTo>
                    <a:lnTo>
                      <a:pt x="13" y="0"/>
                    </a:lnTo>
                    <a:lnTo>
                      <a:pt x="8" y="2"/>
                    </a:lnTo>
                    <a:lnTo>
                      <a:pt x="3" y="5"/>
                    </a:lnTo>
                    <a:lnTo>
                      <a:pt x="3" y="5"/>
                    </a:lnTo>
                    <a:lnTo>
                      <a:pt x="0" y="10"/>
                    </a:lnTo>
                    <a:lnTo>
                      <a:pt x="0" y="15"/>
                    </a:lnTo>
                    <a:lnTo>
                      <a:pt x="0" y="15"/>
                    </a:lnTo>
                    <a:lnTo>
                      <a:pt x="0" y="23"/>
                    </a:lnTo>
                    <a:lnTo>
                      <a:pt x="4" y="28"/>
                    </a:lnTo>
                    <a:lnTo>
                      <a:pt x="4" y="28"/>
                    </a:lnTo>
                    <a:close/>
                    <a:moveTo>
                      <a:pt x="18" y="8"/>
                    </a:moveTo>
                    <a:lnTo>
                      <a:pt x="18" y="8"/>
                    </a:lnTo>
                    <a:lnTo>
                      <a:pt x="19" y="12"/>
                    </a:lnTo>
                    <a:lnTo>
                      <a:pt x="19" y="17"/>
                    </a:lnTo>
                    <a:lnTo>
                      <a:pt x="19" y="17"/>
                    </a:lnTo>
                    <a:lnTo>
                      <a:pt x="19" y="22"/>
                    </a:lnTo>
                    <a:lnTo>
                      <a:pt x="18" y="25"/>
                    </a:lnTo>
                    <a:lnTo>
                      <a:pt x="18" y="25"/>
                    </a:lnTo>
                    <a:lnTo>
                      <a:pt x="15" y="27"/>
                    </a:lnTo>
                    <a:lnTo>
                      <a:pt x="13" y="27"/>
                    </a:lnTo>
                    <a:lnTo>
                      <a:pt x="13" y="27"/>
                    </a:lnTo>
                    <a:lnTo>
                      <a:pt x="10" y="27"/>
                    </a:lnTo>
                    <a:lnTo>
                      <a:pt x="8" y="25"/>
                    </a:lnTo>
                    <a:lnTo>
                      <a:pt x="8" y="25"/>
                    </a:lnTo>
                    <a:lnTo>
                      <a:pt x="7" y="22"/>
                    </a:lnTo>
                    <a:lnTo>
                      <a:pt x="7" y="17"/>
                    </a:lnTo>
                    <a:lnTo>
                      <a:pt x="7" y="17"/>
                    </a:lnTo>
                    <a:lnTo>
                      <a:pt x="7" y="12"/>
                    </a:lnTo>
                    <a:lnTo>
                      <a:pt x="8" y="8"/>
                    </a:lnTo>
                    <a:lnTo>
                      <a:pt x="8" y="8"/>
                    </a:lnTo>
                    <a:lnTo>
                      <a:pt x="10" y="5"/>
                    </a:lnTo>
                    <a:lnTo>
                      <a:pt x="13" y="5"/>
                    </a:lnTo>
                    <a:lnTo>
                      <a:pt x="13" y="5"/>
                    </a:lnTo>
                    <a:lnTo>
                      <a:pt x="15" y="5"/>
                    </a:lnTo>
                    <a:lnTo>
                      <a:pt x="18" y="8"/>
                    </a:lnTo>
                    <a:lnTo>
                      <a:pt x="18" y="8"/>
                    </a:lnTo>
                    <a:close/>
                    <a:moveTo>
                      <a:pt x="19" y="65"/>
                    </a:moveTo>
                    <a:lnTo>
                      <a:pt x="53" y="0"/>
                    </a:lnTo>
                    <a:lnTo>
                      <a:pt x="47" y="0"/>
                    </a:lnTo>
                    <a:lnTo>
                      <a:pt x="13" y="65"/>
                    </a:lnTo>
                    <a:lnTo>
                      <a:pt x="19" y="65"/>
                    </a:lnTo>
                    <a:lnTo>
                      <a:pt x="19" y="65"/>
                    </a:lnTo>
                    <a:close/>
                    <a:moveTo>
                      <a:pt x="43" y="61"/>
                    </a:moveTo>
                    <a:lnTo>
                      <a:pt x="43" y="61"/>
                    </a:lnTo>
                    <a:lnTo>
                      <a:pt x="47" y="63"/>
                    </a:lnTo>
                    <a:lnTo>
                      <a:pt x="52" y="65"/>
                    </a:lnTo>
                    <a:lnTo>
                      <a:pt x="52" y="65"/>
                    </a:lnTo>
                    <a:lnTo>
                      <a:pt x="58" y="63"/>
                    </a:lnTo>
                    <a:lnTo>
                      <a:pt x="62" y="61"/>
                    </a:lnTo>
                    <a:lnTo>
                      <a:pt x="62" y="61"/>
                    </a:lnTo>
                    <a:lnTo>
                      <a:pt x="65" y="56"/>
                    </a:lnTo>
                    <a:lnTo>
                      <a:pt x="66" y="48"/>
                    </a:lnTo>
                    <a:lnTo>
                      <a:pt x="66" y="48"/>
                    </a:lnTo>
                    <a:lnTo>
                      <a:pt x="65" y="42"/>
                    </a:lnTo>
                    <a:lnTo>
                      <a:pt x="62" y="37"/>
                    </a:lnTo>
                    <a:lnTo>
                      <a:pt x="62" y="37"/>
                    </a:lnTo>
                    <a:lnTo>
                      <a:pt x="58" y="33"/>
                    </a:lnTo>
                    <a:lnTo>
                      <a:pt x="52" y="32"/>
                    </a:lnTo>
                    <a:lnTo>
                      <a:pt x="52" y="32"/>
                    </a:lnTo>
                    <a:lnTo>
                      <a:pt x="47" y="33"/>
                    </a:lnTo>
                    <a:lnTo>
                      <a:pt x="43" y="37"/>
                    </a:lnTo>
                    <a:lnTo>
                      <a:pt x="43" y="37"/>
                    </a:lnTo>
                    <a:lnTo>
                      <a:pt x="41" y="42"/>
                    </a:lnTo>
                    <a:lnTo>
                      <a:pt x="39" y="48"/>
                    </a:lnTo>
                    <a:lnTo>
                      <a:pt x="39" y="48"/>
                    </a:lnTo>
                    <a:lnTo>
                      <a:pt x="41" y="56"/>
                    </a:lnTo>
                    <a:lnTo>
                      <a:pt x="43" y="61"/>
                    </a:lnTo>
                    <a:lnTo>
                      <a:pt x="43" y="61"/>
                    </a:lnTo>
                    <a:close/>
                    <a:moveTo>
                      <a:pt x="57" y="39"/>
                    </a:moveTo>
                    <a:lnTo>
                      <a:pt x="57" y="39"/>
                    </a:lnTo>
                    <a:lnTo>
                      <a:pt x="58" y="43"/>
                    </a:lnTo>
                    <a:lnTo>
                      <a:pt x="59" y="48"/>
                    </a:lnTo>
                    <a:lnTo>
                      <a:pt x="59" y="48"/>
                    </a:lnTo>
                    <a:lnTo>
                      <a:pt x="58" y="53"/>
                    </a:lnTo>
                    <a:lnTo>
                      <a:pt x="57" y="57"/>
                    </a:lnTo>
                    <a:lnTo>
                      <a:pt x="57" y="57"/>
                    </a:lnTo>
                    <a:lnTo>
                      <a:pt x="56" y="60"/>
                    </a:lnTo>
                    <a:lnTo>
                      <a:pt x="53" y="60"/>
                    </a:lnTo>
                    <a:lnTo>
                      <a:pt x="53" y="60"/>
                    </a:lnTo>
                    <a:lnTo>
                      <a:pt x="51" y="60"/>
                    </a:lnTo>
                    <a:lnTo>
                      <a:pt x="48" y="57"/>
                    </a:lnTo>
                    <a:lnTo>
                      <a:pt x="48" y="57"/>
                    </a:lnTo>
                    <a:lnTo>
                      <a:pt x="47" y="54"/>
                    </a:lnTo>
                    <a:lnTo>
                      <a:pt x="46" y="49"/>
                    </a:lnTo>
                    <a:lnTo>
                      <a:pt x="46" y="49"/>
                    </a:lnTo>
                    <a:lnTo>
                      <a:pt x="47" y="43"/>
                    </a:lnTo>
                    <a:lnTo>
                      <a:pt x="48" y="39"/>
                    </a:lnTo>
                    <a:lnTo>
                      <a:pt x="48" y="39"/>
                    </a:lnTo>
                    <a:lnTo>
                      <a:pt x="51" y="38"/>
                    </a:lnTo>
                    <a:lnTo>
                      <a:pt x="53" y="38"/>
                    </a:lnTo>
                    <a:lnTo>
                      <a:pt x="53" y="38"/>
                    </a:lnTo>
                    <a:lnTo>
                      <a:pt x="56" y="38"/>
                    </a:lnTo>
                    <a:lnTo>
                      <a:pt x="57" y="39"/>
                    </a:lnTo>
                    <a:lnTo>
                      <a:pt x="57" y="39"/>
                    </a:lnTo>
                    <a:close/>
                  </a:path>
                </a:pathLst>
              </a:custGeom>
              <a:solidFill>
                <a:srgbClr val="C52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4" name="Rectangle 379">
                <a:extLst>
                  <a:ext uri="{FF2B5EF4-FFF2-40B4-BE49-F238E27FC236}">
                    <a16:creationId xmlns:a16="http://schemas.microsoft.com/office/drawing/2014/main" id="{8A32BDAF-E9E2-C3C3-6685-35A6C92BCF79}"/>
                  </a:ext>
                </a:extLst>
              </p:cNvPr>
              <p:cNvSpPr>
                <a:spLocks noChangeArrowheads="1"/>
              </p:cNvSpPr>
              <p:nvPr/>
            </p:nvSpPr>
            <p:spPr bwMode="auto">
              <a:xfrm>
                <a:off x="3796" y="3400"/>
                <a:ext cx="81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AA9C6"/>
                    </a:solidFill>
                    <a:effectLst/>
                    <a:uLnTx/>
                    <a:uFillTx/>
                    <a:latin typeface="Arial" panose="020B0604020202020204" pitchFamily="34" charset="0"/>
                    <a:ea typeface="+mn-ea"/>
                    <a:cs typeface="+mn-cs"/>
                  </a:rPr>
                  <a:t>Chemo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15" name="Rectangle 380">
                <a:extLst>
                  <a:ext uri="{FF2B5EF4-FFF2-40B4-BE49-F238E27FC236}">
                    <a16:creationId xmlns:a16="http://schemas.microsoft.com/office/drawing/2014/main" id="{137A019A-313D-6E05-84A3-A9A48066F3A7}"/>
                  </a:ext>
                </a:extLst>
              </p:cNvPr>
              <p:cNvSpPr>
                <a:spLocks noChangeArrowheads="1"/>
              </p:cNvSpPr>
              <p:nvPr/>
            </p:nvSpPr>
            <p:spPr bwMode="auto">
              <a:xfrm>
                <a:off x="3796" y="3491"/>
                <a:ext cx="6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7AA9C6"/>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16" name="Rectangle 381">
                <a:extLst>
                  <a:ext uri="{FF2B5EF4-FFF2-40B4-BE49-F238E27FC236}">
                    <a16:creationId xmlns:a16="http://schemas.microsoft.com/office/drawing/2014/main" id="{15BF5115-89D5-3669-66AC-11F60A8C9CE0}"/>
                  </a:ext>
                </a:extLst>
              </p:cNvPr>
              <p:cNvSpPr>
                <a:spLocks noChangeArrowheads="1"/>
              </p:cNvSpPr>
              <p:nvPr/>
            </p:nvSpPr>
            <p:spPr bwMode="auto">
              <a:xfrm>
                <a:off x="3796" y="3582"/>
                <a:ext cx="81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64A8"/>
                    </a:solidFill>
                    <a:effectLst/>
                    <a:uLnTx/>
                    <a:uFillTx/>
                    <a:latin typeface="Arial" panose="020B0604020202020204" pitchFamily="34" charset="0"/>
                    <a:ea typeface="+mn-ea"/>
                    <a:cs typeface="+mn-cs"/>
                  </a:rPr>
                  <a:t>Chemo meanVAF</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17" name="Freeform 382">
                <a:extLst>
                  <a:ext uri="{FF2B5EF4-FFF2-40B4-BE49-F238E27FC236}">
                    <a16:creationId xmlns:a16="http://schemas.microsoft.com/office/drawing/2014/main" id="{794B25C5-C207-EEAF-36AC-A7CF2BBF5F26}"/>
                  </a:ext>
                </a:extLst>
              </p:cNvPr>
              <p:cNvSpPr>
                <a:spLocks/>
              </p:cNvSpPr>
              <p:nvPr/>
            </p:nvSpPr>
            <p:spPr bwMode="auto">
              <a:xfrm>
                <a:off x="3802" y="3703"/>
                <a:ext cx="24" cy="45"/>
              </a:xfrm>
              <a:custGeom>
                <a:avLst/>
                <a:gdLst>
                  <a:gd name="T0" fmla="*/ 8 w 24"/>
                  <a:gd name="T1" fmla="*/ 45 h 45"/>
                  <a:gd name="T2" fmla="*/ 8 w 24"/>
                  <a:gd name="T3" fmla="*/ 23 h 45"/>
                  <a:gd name="T4" fmla="*/ 8 w 24"/>
                  <a:gd name="T5" fmla="*/ 23 h 45"/>
                  <a:gd name="T6" fmla="*/ 9 w 24"/>
                  <a:gd name="T7" fmla="*/ 14 h 45"/>
                  <a:gd name="T8" fmla="*/ 9 w 24"/>
                  <a:gd name="T9" fmla="*/ 14 h 45"/>
                  <a:gd name="T10" fmla="*/ 10 w 24"/>
                  <a:gd name="T11" fmla="*/ 11 h 45"/>
                  <a:gd name="T12" fmla="*/ 11 w 24"/>
                  <a:gd name="T13" fmla="*/ 10 h 45"/>
                  <a:gd name="T14" fmla="*/ 11 w 24"/>
                  <a:gd name="T15" fmla="*/ 10 h 45"/>
                  <a:gd name="T16" fmla="*/ 14 w 24"/>
                  <a:gd name="T17" fmla="*/ 9 h 45"/>
                  <a:gd name="T18" fmla="*/ 15 w 24"/>
                  <a:gd name="T19" fmla="*/ 7 h 45"/>
                  <a:gd name="T20" fmla="*/ 15 w 24"/>
                  <a:gd name="T21" fmla="*/ 7 h 45"/>
                  <a:gd name="T22" fmla="*/ 19 w 24"/>
                  <a:gd name="T23" fmla="*/ 9 h 45"/>
                  <a:gd name="T24" fmla="*/ 21 w 24"/>
                  <a:gd name="T25" fmla="*/ 10 h 45"/>
                  <a:gd name="T26" fmla="*/ 24 w 24"/>
                  <a:gd name="T27" fmla="*/ 2 h 45"/>
                  <a:gd name="T28" fmla="*/ 24 w 24"/>
                  <a:gd name="T29" fmla="*/ 2 h 45"/>
                  <a:gd name="T30" fmla="*/ 20 w 24"/>
                  <a:gd name="T31" fmla="*/ 1 h 45"/>
                  <a:gd name="T32" fmla="*/ 16 w 24"/>
                  <a:gd name="T33" fmla="*/ 0 h 45"/>
                  <a:gd name="T34" fmla="*/ 16 w 24"/>
                  <a:gd name="T35" fmla="*/ 0 h 45"/>
                  <a:gd name="T36" fmla="*/ 14 w 24"/>
                  <a:gd name="T37" fmla="*/ 1 h 45"/>
                  <a:gd name="T38" fmla="*/ 11 w 24"/>
                  <a:gd name="T39" fmla="*/ 2 h 45"/>
                  <a:gd name="T40" fmla="*/ 11 w 24"/>
                  <a:gd name="T41" fmla="*/ 2 h 45"/>
                  <a:gd name="T42" fmla="*/ 9 w 24"/>
                  <a:gd name="T43" fmla="*/ 4 h 45"/>
                  <a:gd name="T44" fmla="*/ 6 w 24"/>
                  <a:gd name="T45" fmla="*/ 7 h 45"/>
                  <a:gd name="T46" fmla="*/ 6 w 24"/>
                  <a:gd name="T47" fmla="*/ 1 h 45"/>
                  <a:gd name="T48" fmla="*/ 0 w 24"/>
                  <a:gd name="T49" fmla="*/ 1 h 45"/>
                  <a:gd name="T50" fmla="*/ 0 w 24"/>
                  <a:gd name="T51" fmla="*/ 45 h 45"/>
                  <a:gd name="T52" fmla="*/ 8 w 24"/>
                  <a:gd name="T53" fmla="*/ 45 h 45"/>
                  <a:gd name="T54" fmla="*/ 8 w 24"/>
                  <a:gd name="T5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45">
                    <a:moveTo>
                      <a:pt x="8" y="45"/>
                    </a:moveTo>
                    <a:lnTo>
                      <a:pt x="8" y="23"/>
                    </a:lnTo>
                    <a:lnTo>
                      <a:pt x="8" y="23"/>
                    </a:lnTo>
                    <a:lnTo>
                      <a:pt x="9" y="14"/>
                    </a:lnTo>
                    <a:lnTo>
                      <a:pt x="9" y="14"/>
                    </a:lnTo>
                    <a:lnTo>
                      <a:pt x="10" y="11"/>
                    </a:lnTo>
                    <a:lnTo>
                      <a:pt x="11" y="10"/>
                    </a:lnTo>
                    <a:lnTo>
                      <a:pt x="11" y="10"/>
                    </a:lnTo>
                    <a:lnTo>
                      <a:pt x="14" y="9"/>
                    </a:lnTo>
                    <a:lnTo>
                      <a:pt x="15" y="7"/>
                    </a:lnTo>
                    <a:lnTo>
                      <a:pt x="15" y="7"/>
                    </a:lnTo>
                    <a:lnTo>
                      <a:pt x="19" y="9"/>
                    </a:lnTo>
                    <a:lnTo>
                      <a:pt x="21" y="10"/>
                    </a:lnTo>
                    <a:lnTo>
                      <a:pt x="24" y="2"/>
                    </a:lnTo>
                    <a:lnTo>
                      <a:pt x="24" y="2"/>
                    </a:lnTo>
                    <a:lnTo>
                      <a:pt x="20" y="1"/>
                    </a:lnTo>
                    <a:lnTo>
                      <a:pt x="16" y="0"/>
                    </a:lnTo>
                    <a:lnTo>
                      <a:pt x="16" y="0"/>
                    </a:lnTo>
                    <a:lnTo>
                      <a:pt x="14" y="1"/>
                    </a:lnTo>
                    <a:lnTo>
                      <a:pt x="11" y="2"/>
                    </a:lnTo>
                    <a:lnTo>
                      <a:pt x="11" y="2"/>
                    </a:lnTo>
                    <a:lnTo>
                      <a:pt x="9" y="4"/>
                    </a:lnTo>
                    <a:lnTo>
                      <a:pt x="6" y="7"/>
                    </a:lnTo>
                    <a:lnTo>
                      <a:pt x="6" y="1"/>
                    </a:lnTo>
                    <a:lnTo>
                      <a:pt x="0" y="1"/>
                    </a:lnTo>
                    <a:lnTo>
                      <a:pt x="0" y="45"/>
                    </a:lnTo>
                    <a:lnTo>
                      <a:pt x="8" y="45"/>
                    </a:lnTo>
                    <a:lnTo>
                      <a:pt x="8" y="45"/>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8" name="Freeform 383">
                <a:extLst>
                  <a:ext uri="{FF2B5EF4-FFF2-40B4-BE49-F238E27FC236}">
                    <a16:creationId xmlns:a16="http://schemas.microsoft.com/office/drawing/2014/main" id="{06C08AC3-531D-944F-2DC1-AEE0952547B6}"/>
                  </a:ext>
                </a:extLst>
              </p:cNvPr>
              <p:cNvSpPr>
                <a:spLocks noEditPoints="1"/>
              </p:cNvSpPr>
              <p:nvPr/>
            </p:nvSpPr>
            <p:spPr bwMode="auto">
              <a:xfrm>
                <a:off x="3827" y="3703"/>
                <a:ext cx="42" cy="47"/>
              </a:xfrm>
              <a:custGeom>
                <a:avLst/>
                <a:gdLst>
                  <a:gd name="T0" fmla="*/ 29 w 42"/>
                  <a:gd name="T1" fmla="*/ 39 h 47"/>
                  <a:gd name="T2" fmla="*/ 22 w 42"/>
                  <a:gd name="T3" fmla="*/ 40 h 47"/>
                  <a:gd name="T4" fmla="*/ 17 w 42"/>
                  <a:gd name="T5" fmla="*/ 39 h 47"/>
                  <a:gd name="T6" fmla="*/ 13 w 42"/>
                  <a:gd name="T7" fmla="*/ 36 h 47"/>
                  <a:gd name="T8" fmla="*/ 9 w 42"/>
                  <a:gd name="T9" fmla="*/ 25 h 47"/>
                  <a:gd name="T10" fmla="*/ 42 w 42"/>
                  <a:gd name="T11" fmla="*/ 25 h 47"/>
                  <a:gd name="T12" fmla="*/ 42 w 42"/>
                  <a:gd name="T13" fmla="*/ 24 h 47"/>
                  <a:gd name="T14" fmla="*/ 41 w 42"/>
                  <a:gd name="T15" fmla="*/ 14 h 47"/>
                  <a:gd name="T16" fmla="*/ 36 w 42"/>
                  <a:gd name="T17" fmla="*/ 6 h 47"/>
                  <a:gd name="T18" fmla="*/ 33 w 42"/>
                  <a:gd name="T19" fmla="*/ 4 h 47"/>
                  <a:gd name="T20" fmla="*/ 25 w 42"/>
                  <a:gd name="T21" fmla="*/ 1 h 47"/>
                  <a:gd name="T22" fmla="*/ 22 w 42"/>
                  <a:gd name="T23" fmla="*/ 0 h 47"/>
                  <a:gd name="T24" fmla="*/ 13 w 42"/>
                  <a:gd name="T25" fmla="*/ 2 h 47"/>
                  <a:gd name="T26" fmla="*/ 7 w 42"/>
                  <a:gd name="T27" fmla="*/ 6 h 47"/>
                  <a:gd name="T28" fmla="*/ 4 w 42"/>
                  <a:gd name="T29" fmla="*/ 10 h 47"/>
                  <a:gd name="T30" fmla="*/ 1 w 42"/>
                  <a:gd name="T31" fmla="*/ 19 h 47"/>
                  <a:gd name="T32" fmla="*/ 0 w 42"/>
                  <a:gd name="T33" fmla="*/ 24 h 47"/>
                  <a:gd name="T34" fmla="*/ 3 w 42"/>
                  <a:gd name="T35" fmla="*/ 34 h 47"/>
                  <a:gd name="T36" fmla="*/ 7 w 42"/>
                  <a:gd name="T37" fmla="*/ 40 h 47"/>
                  <a:gd name="T38" fmla="*/ 9 w 42"/>
                  <a:gd name="T39" fmla="*/ 43 h 47"/>
                  <a:gd name="T40" fmla="*/ 18 w 42"/>
                  <a:gd name="T41" fmla="*/ 47 h 47"/>
                  <a:gd name="T42" fmla="*/ 22 w 42"/>
                  <a:gd name="T43" fmla="*/ 47 h 47"/>
                  <a:gd name="T44" fmla="*/ 34 w 42"/>
                  <a:gd name="T45" fmla="*/ 43 h 47"/>
                  <a:gd name="T46" fmla="*/ 39 w 42"/>
                  <a:gd name="T47" fmla="*/ 39 h 47"/>
                  <a:gd name="T48" fmla="*/ 34 w 42"/>
                  <a:gd name="T49" fmla="*/ 31 h 47"/>
                  <a:gd name="T50" fmla="*/ 32 w 42"/>
                  <a:gd name="T51" fmla="*/ 35 h 47"/>
                  <a:gd name="T52" fmla="*/ 29 w 42"/>
                  <a:gd name="T53" fmla="*/ 39 h 47"/>
                  <a:gd name="T54" fmla="*/ 13 w 42"/>
                  <a:gd name="T55" fmla="*/ 10 h 47"/>
                  <a:gd name="T56" fmla="*/ 22 w 42"/>
                  <a:gd name="T57" fmla="*/ 6 h 47"/>
                  <a:gd name="T58" fmla="*/ 27 w 42"/>
                  <a:gd name="T59" fmla="*/ 7 h 47"/>
                  <a:gd name="T60" fmla="*/ 30 w 42"/>
                  <a:gd name="T61" fmla="*/ 11 h 47"/>
                  <a:gd name="T62" fmla="*/ 34 w 42"/>
                  <a:gd name="T63" fmla="*/ 19 h 47"/>
                  <a:gd name="T64" fmla="*/ 9 w 42"/>
                  <a:gd name="T65" fmla="*/ 19 h 47"/>
                  <a:gd name="T66" fmla="*/ 13 w 42"/>
                  <a:gd name="T67"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7">
                    <a:moveTo>
                      <a:pt x="29" y="39"/>
                    </a:moveTo>
                    <a:lnTo>
                      <a:pt x="29" y="39"/>
                    </a:lnTo>
                    <a:lnTo>
                      <a:pt x="25" y="40"/>
                    </a:lnTo>
                    <a:lnTo>
                      <a:pt x="22" y="40"/>
                    </a:lnTo>
                    <a:lnTo>
                      <a:pt x="22" y="40"/>
                    </a:lnTo>
                    <a:lnTo>
                      <a:pt x="17" y="39"/>
                    </a:lnTo>
                    <a:lnTo>
                      <a:pt x="13" y="36"/>
                    </a:lnTo>
                    <a:lnTo>
                      <a:pt x="13" y="36"/>
                    </a:lnTo>
                    <a:lnTo>
                      <a:pt x="10" y="31"/>
                    </a:lnTo>
                    <a:lnTo>
                      <a:pt x="9" y="25"/>
                    </a:lnTo>
                    <a:lnTo>
                      <a:pt x="42" y="25"/>
                    </a:lnTo>
                    <a:lnTo>
                      <a:pt x="42" y="25"/>
                    </a:lnTo>
                    <a:lnTo>
                      <a:pt x="42" y="24"/>
                    </a:lnTo>
                    <a:lnTo>
                      <a:pt x="42" y="24"/>
                    </a:lnTo>
                    <a:lnTo>
                      <a:pt x="42" y="19"/>
                    </a:lnTo>
                    <a:lnTo>
                      <a:pt x="41" y="14"/>
                    </a:lnTo>
                    <a:lnTo>
                      <a:pt x="38" y="10"/>
                    </a:lnTo>
                    <a:lnTo>
                      <a:pt x="36" y="6"/>
                    </a:lnTo>
                    <a:lnTo>
                      <a:pt x="36" y="6"/>
                    </a:lnTo>
                    <a:lnTo>
                      <a:pt x="33" y="4"/>
                    </a:lnTo>
                    <a:lnTo>
                      <a:pt x="29" y="2"/>
                    </a:lnTo>
                    <a:lnTo>
                      <a:pt x="25" y="1"/>
                    </a:lnTo>
                    <a:lnTo>
                      <a:pt x="22" y="0"/>
                    </a:lnTo>
                    <a:lnTo>
                      <a:pt x="22" y="0"/>
                    </a:lnTo>
                    <a:lnTo>
                      <a:pt x="17" y="1"/>
                    </a:lnTo>
                    <a:lnTo>
                      <a:pt x="13" y="2"/>
                    </a:lnTo>
                    <a:lnTo>
                      <a:pt x="9" y="4"/>
                    </a:lnTo>
                    <a:lnTo>
                      <a:pt x="7" y="6"/>
                    </a:lnTo>
                    <a:lnTo>
                      <a:pt x="7" y="6"/>
                    </a:lnTo>
                    <a:lnTo>
                      <a:pt x="4" y="10"/>
                    </a:lnTo>
                    <a:lnTo>
                      <a:pt x="3" y="14"/>
                    </a:lnTo>
                    <a:lnTo>
                      <a:pt x="1" y="19"/>
                    </a:lnTo>
                    <a:lnTo>
                      <a:pt x="0" y="24"/>
                    </a:lnTo>
                    <a:lnTo>
                      <a:pt x="0" y="24"/>
                    </a:lnTo>
                    <a:lnTo>
                      <a:pt x="1" y="29"/>
                    </a:lnTo>
                    <a:lnTo>
                      <a:pt x="3" y="34"/>
                    </a:lnTo>
                    <a:lnTo>
                      <a:pt x="4" y="38"/>
                    </a:lnTo>
                    <a:lnTo>
                      <a:pt x="7" y="40"/>
                    </a:lnTo>
                    <a:lnTo>
                      <a:pt x="7" y="40"/>
                    </a:lnTo>
                    <a:lnTo>
                      <a:pt x="9" y="43"/>
                    </a:lnTo>
                    <a:lnTo>
                      <a:pt x="13" y="45"/>
                    </a:lnTo>
                    <a:lnTo>
                      <a:pt x="18" y="47"/>
                    </a:lnTo>
                    <a:lnTo>
                      <a:pt x="22" y="47"/>
                    </a:lnTo>
                    <a:lnTo>
                      <a:pt x="22" y="47"/>
                    </a:lnTo>
                    <a:lnTo>
                      <a:pt x="29" y="45"/>
                    </a:lnTo>
                    <a:lnTo>
                      <a:pt x="34" y="43"/>
                    </a:lnTo>
                    <a:lnTo>
                      <a:pt x="34" y="43"/>
                    </a:lnTo>
                    <a:lnTo>
                      <a:pt x="39" y="39"/>
                    </a:lnTo>
                    <a:lnTo>
                      <a:pt x="42" y="33"/>
                    </a:lnTo>
                    <a:lnTo>
                      <a:pt x="34" y="31"/>
                    </a:lnTo>
                    <a:lnTo>
                      <a:pt x="34" y="31"/>
                    </a:lnTo>
                    <a:lnTo>
                      <a:pt x="32" y="35"/>
                    </a:lnTo>
                    <a:lnTo>
                      <a:pt x="29" y="39"/>
                    </a:lnTo>
                    <a:lnTo>
                      <a:pt x="29" y="39"/>
                    </a:lnTo>
                    <a:close/>
                    <a:moveTo>
                      <a:pt x="13" y="10"/>
                    </a:moveTo>
                    <a:lnTo>
                      <a:pt x="13" y="10"/>
                    </a:lnTo>
                    <a:lnTo>
                      <a:pt x="17" y="7"/>
                    </a:lnTo>
                    <a:lnTo>
                      <a:pt x="22" y="6"/>
                    </a:lnTo>
                    <a:lnTo>
                      <a:pt x="22" y="6"/>
                    </a:lnTo>
                    <a:lnTo>
                      <a:pt x="27" y="7"/>
                    </a:lnTo>
                    <a:lnTo>
                      <a:pt x="30" y="11"/>
                    </a:lnTo>
                    <a:lnTo>
                      <a:pt x="30" y="11"/>
                    </a:lnTo>
                    <a:lnTo>
                      <a:pt x="33" y="14"/>
                    </a:lnTo>
                    <a:lnTo>
                      <a:pt x="34" y="19"/>
                    </a:lnTo>
                    <a:lnTo>
                      <a:pt x="9" y="19"/>
                    </a:lnTo>
                    <a:lnTo>
                      <a:pt x="9" y="19"/>
                    </a:lnTo>
                    <a:lnTo>
                      <a:pt x="10" y="14"/>
                    </a:lnTo>
                    <a:lnTo>
                      <a:pt x="13" y="10"/>
                    </a:lnTo>
                    <a:lnTo>
                      <a:pt x="13" y="10"/>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19" name="Freeform 384">
                <a:extLst>
                  <a:ext uri="{FF2B5EF4-FFF2-40B4-BE49-F238E27FC236}">
                    <a16:creationId xmlns:a16="http://schemas.microsoft.com/office/drawing/2014/main" id="{3F840133-A422-4DD0-6BA9-9218EFD67A72}"/>
                  </a:ext>
                </a:extLst>
              </p:cNvPr>
              <p:cNvSpPr>
                <a:spLocks noEditPoints="1"/>
              </p:cNvSpPr>
              <p:nvPr/>
            </p:nvSpPr>
            <p:spPr bwMode="auto">
              <a:xfrm>
                <a:off x="3875" y="3688"/>
                <a:ext cx="39" cy="62"/>
              </a:xfrm>
              <a:custGeom>
                <a:avLst/>
                <a:gdLst>
                  <a:gd name="T0" fmla="*/ 39 w 39"/>
                  <a:gd name="T1" fmla="*/ 60 h 62"/>
                  <a:gd name="T2" fmla="*/ 39 w 39"/>
                  <a:gd name="T3" fmla="*/ 0 h 62"/>
                  <a:gd name="T4" fmla="*/ 32 w 39"/>
                  <a:gd name="T5" fmla="*/ 0 h 62"/>
                  <a:gd name="T6" fmla="*/ 32 w 39"/>
                  <a:gd name="T7" fmla="*/ 21 h 62"/>
                  <a:gd name="T8" fmla="*/ 32 w 39"/>
                  <a:gd name="T9" fmla="*/ 21 h 62"/>
                  <a:gd name="T10" fmla="*/ 29 w 39"/>
                  <a:gd name="T11" fmla="*/ 19 h 62"/>
                  <a:gd name="T12" fmla="*/ 27 w 39"/>
                  <a:gd name="T13" fmla="*/ 17 h 62"/>
                  <a:gd name="T14" fmla="*/ 27 w 39"/>
                  <a:gd name="T15" fmla="*/ 17 h 62"/>
                  <a:gd name="T16" fmla="*/ 23 w 39"/>
                  <a:gd name="T17" fmla="*/ 16 h 62"/>
                  <a:gd name="T18" fmla="*/ 19 w 39"/>
                  <a:gd name="T19" fmla="*/ 15 h 62"/>
                  <a:gd name="T20" fmla="*/ 19 w 39"/>
                  <a:gd name="T21" fmla="*/ 15 h 62"/>
                  <a:gd name="T22" fmla="*/ 14 w 39"/>
                  <a:gd name="T23" fmla="*/ 16 h 62"/>
                  <a:gd name="T24" fmla="*/ 9 w 39"/>
                  <a:gd name="T25" fmla="*/ 19 h 62"/>
                  <a:gd name="T26" fmla="*/ 9 w 39"/>
                  <a:gd name="T27" fmla="*/ 19 h 62"/>
                  <a:gd name="T28" fmla="*/ 5 w 39"/>
                  <a:gd name="T29" fmla="*/ 21 h 62"/>
                  <a:gd name="T30" fmla="*/ 3 w 39"/>
                  <a:gd name="T31" fmla="*/ 26 h 62"/>
                  <a:gd name="T32" fmla="*/ 3 w 39"/>
                  <a:gd name="T33" fmla="*/ 26 h 62"/>
                  <a:gd name="T34" fmla="*/ 0 w 39"/>
                  <a:gd name="T35" fmla="*/ 33 h 62"/>
                  <a:gd name="T36" fmla="*/ 0 w 39"/>
                  <a:gd name="T37" fmla="*/ 39 h 62"/>
                  <a:gd name="T38" fmla="*/ 0 w 39"/>
                  <a:gd name="T39" fmla="*/ 39 h 62"/>
                  <a:gd name="T40" fmla="*/ 1 w 39"/>
                  <a:gd name="T41" fmla="*/ 45 h 62"/>
                  <a:gd name="T42" fmla="*/ 3 w 39"/>
                  <a:gd name="T43" fmla="*/ 50 h 62"/>
                  <a:gd name="T44" fmla="*/ 3 w 39"/>
                  <a:gd name="T45" fmla="*/ 50 h 62"/>
                  <a:gd name="T46" fmla="*/ 5 w 39"/>
                  <a:gd name="T47" fmla="*/ 55 h 62"/>
                  <a:gd name="T48" fmla="*/ 9 w 39"/>
                  <a:gd name="T49" fmla="*/ 59 h 62"/>
                  <a:gd name="T50" fmla="*/ 9 w 39"/>
                  <a:gd name="T51" fmla="*/ 59 h 62"/>
                  <a:gd name="T52" fmla="*/ 14 w 39"/>
                  <a:gd name="T53" fmla="*/ 62 h 62"/>
                  <a:gd name="T54" fmla="*/ 19 w 39"/>
                  <a:gd name="T55" fmla="*/ 62 h 62"/>
                  <a:gd name="T56" fmla="*/ 19 w 39"/>
                  <a:gd name="T57" fmla="*/ 62 h 62"/>
                  <a:gd name="T58" fmla="*/ 23 w 39"/>
                  <a:gd name="T59" fmla="*/ 62 h 62"/>
                  <a:gd name="T60" fmla="*/ 27 w 39"/>
                  <a:gd name="T61" fmla="*/ 60 h 62"/>
                  <a:gd name="T62" fmla="*/ 29 w 39"/>
                  <a:gd name="T63" fmla="*/ 58 h 62"/>
                  <a:gd name="T64" fmla="*/ 32 w 39"/>
                  <a:gd name="T65" fmla="*/ 55 h 62"/>
                  <a:gd name="T66" fmla="*/ 32 w 39"/>
                  <a:gd name="T67" fmla="*/ 60 h 62"/>
                  <a:gd name="T68" fmla="*/ 39 w 39"/>
                  <a:gd name="T69" fmla="*/ 60 h 62"/>
                  <a:gd name="T70" fmla="*/ 39 w 39"/>
                  <a:gd name="T71" fmla="*/ 60 h 62"/>
                  <a:gd name="T72" fmla="*/ 11 w 39"/>
                  <a:gd name="T73" fmla="*/ 26 h 62"/>
                  <a:gd name="T74" fmla="*/ 11 w 39"/>
                  <a:gd name="T75" fmla="*/ 26 h 62"/>
                  <a:gd name="T76" fmla="*/ 15 w 39"/>
                  <a:gd name="T77" fmla="*/ 22 h 62"/>
                  <a:gd name="T78" fmla="*/ 20 w 39"/>
                  <a:gd name="T79" fmla="*/ 21 h 62"/>
                  <a:gd name="T80" fmla="*/ 20 w 39"/>
                  <a:gd name="T81" fmla="*/ 21 h 62"/>
                  <a:gd name="T82" fmla="*/ 24 w 39"/>
                  <a:gd name="T83" fmla="*/ 22 h 62"/>
                  <a:gd name="T84" fmla="*/ 28 w 39"/>
                  <a:gd name="T85" fmla="*/ 26 h 62"/>
                  <a:gd name="T86" fmla="*/ 28 w 39"/>
                  <a:gd name="T87" fmla="*/ 26 h 62"/>
                  <a:gd name="T88" fmla="*/ 30 w 39"/>
                  <a:gd name="T89" fmla="*/ 31 h 62"/>
                  <a:gd name="T90" fmla="*/ 32 w 39"/>
                  <a:gd name="T91" fmla="*/ 39 h 62"/>
                  <a:gd name="T92" fmla="*/ 32 w 39"/>
                  <a:gd name="T93" fmla="*/ 39 h 62"/>
                  <a:gd name="T94" fmla="*/ 30 w 39"/>
                  <a:gd name="T95" fmla="*/ 46 h 62"/>
                  <a:gd name="T96" fmla="*/ 28 w 39"/>
                  <a:gd name="T97" fmla="*/ 51 h 62"/>
                  <a:gd name="T98" fmla="*/ 28 w 39"/>
                  <a:gd name="T99" fmla="*/ 51 h 62"/>
                  <a:gd name="T100" fmla="*/ 24 w 39"/>
                  <a:gd name="T101" fmla="*/ 54 h 62"/>
                  <a:gd name="T102" fmla="*/ 20 w 39"/>
                  <a:gd name="T103" fmla="*/ 55 h 62"/>
                  <a:gd name="T104" fmla="*/ 20 w 39"/>
                  <a:gd name="T105" fmla="*/ 55 h 62"/>
                  <a:gd name="T106" fmla="*/ 15 w 39"/>
                  <a:gd name="T107" fmla="*/ 54 h 62"/>
                  <a:gd name="T108" fmla="*/ 11 w 39"/>
                  <a:gd name="T109" fmla="*/ 51 h 62"/>
                  <a:gd name="T110" fmla="*/ 11 w 39"/>
                  <a:gd name="T111" fmla="*/ 51 h 62"/>
                  <a:gd name="T112" fmla="*/ 9 w 39"/>
                  <a:gd name="T113" fmla="*/ 46 h 62"/>
                  <a:gd name="T114" fmla="*/ 8 w 39"/>
                  <a:gd name="T115" fmla="*/ 39 h 62"/>
                  <a:gd name="T116" fmla="*/ 8 w 39"/>
                  <a:gd name="T117" fmla="*/ 39 h 62"/>
                  <a:gd name="T118" fmla="*/ 9 w 39"/>
                  <a:gd name="T119" fmla="*/ 31 h 62"/>
                  <a:gd name="T120" fmla="*/ 11 w 39"/>
                  <a:gd name="T121" fmla="*/ 26 h 62"/>
                  <a:gd name="T122" fmla="*/ 11 w 39"/>
                  <a:gd name="T12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 h="62">
                    <a:moveTo>
                      <a:pt x="39" y="60"/>
                    </a:moveTo>
                    <a:lnTo>
                      <a:pt x="39" y="0"/>
                    </a:lnTo>
                    <a:lnTo>
                      <a:pt x="32" y="0"/>
                    </a:lnTo>
                    <a:lnTo>
                      <a:pt x="32" y="21"/>
                    </a:lnTo>
                    <a:lnTo>
                      <a:pt x="32" y="21"/>
                    </a:lnTo>
                    <a:lnTo>
                      <a:pt x="29" y="19"/>
                    </a:lnTo>
                    <a:lnTo>
                      <a:pt x="27" y="17"/>
                    </a:lnTo>
                    <a:lnTo>
                      <a:pt x="27" y="17"/>
                    </a:lnTo>
                    <a:lnTo>
                      <a:pt x="23" y="16"/>
                    </a:lnTo>
                    <a:lnTo>
                      <a:pt x="19" y="15"/>
                    </a:lnTo>
                    <a:lnTo>
                      <a:pt x="19" y="15"/>
                    </a:lnTo>
                    <a:lnTo>
                      <a:pt x="14" y="16"/>
                    </a:lnTo>
                    <a:lnTo>
                      <a:pt x="9" y="19"/>
                    </a:lnTo>
                    <a:lnTo>
                      <a:pt x="9" y="19"/>
                    </a:lnTo>
                    <a:lnTo>
                      <a:pt x="5" y="21"/>
                    </a:lnTo>
                    <a:lnTo>
                      <a:pt x="3" y="26"/>
                    </a:lnTo>
                    <a:lnTo>
                      <a:pt x="3" y="26"/>
                    </a:lnTo>
                    <a:lnTo>
                      <a:pt x="0" y="33"/>
                    </a:lnTo>
                    <a:lnTo>
                      <a:pt x="0" y="39"/>
                    </a:lnTo>
                    <a:lnTo>
                      <a:pt x="0" y="39"/>
                    </a:lnTo>
                    <a:lnTo>
                      <a:pt x="1" y="45"/>
                    </a:lnTo>
                    <a:lnTo>
                      <a:pt x="3" y="50"/>
                    </a:lnTo>
                    <a:lnTo>
                      <a:pt x="3" y="50"/>
                    </a:lnTo>
                    <a:lnTo>
                      <a:pt x="5" y="55"/>
                    </a:lnTo>
                    <a:lnTo>
                      <a:pt x="9" y="59"/>
                    </a:lnTo>
                    <a:lnTo>
                      <a:pt x="9" y="59"/>
                    </a:lnTo>
                    <a:lnTo>
                      <a:pt x="14" y="62"/>
                    </a:lnTo>
                    <a:lnTo>
                      <a:pt x="19" y="62"/>
                    </a:lnTo>
                    <a:lnTo>
                      <a:pt x="19" y="62"/>
                    </a:lnTo>
                    <a:lnTo>
                      <a:pt x="23" y="62"/>
                    </a:lnTo>
                    <a:lnTo>
                      <a:pt x="27" y="60"/>
                    </a:lnTo>
                    <a:lnTo>
                      <a:pt x="29" y="58"/>
                    </a:lnTo>
                    <a:lnTo>
                      <a:pt x="32" y="55"/>
                    </a:lnTo>
                    <a:lnTo>
                      <a:pt x="32" y="60"/>
                    </a:lnTo>
                    <a:lnTo>
                      <a:pt x="39" y="60"/>
                    </a:lnTo>
                    <a:lnTo>
                      <a:pt x="39" y="60"/>
                    </a:lnTo>
                    <a:close/>
                    <a:moveTo>
                      <a:pt x="11" y="26"/>
                    </a:moveTo>
                    <a:lnTo>
                      <a:pt x="11" y="26"/>
                    </a:lnTo>
                    <a:lnTo>
                      <a:pt x="15" y="22"/>
                    </a:lnTo>
                    <a:lnTo>
                      <a:pt x="20" y="21"/>
                    </a:lnTo>
                    <a:lnTo>
                      <a:pt x="20" y="21"/>
                    </a:lnTo>
                    <a:lnTo>
                      <a:pt x="24" y="22"/>
                    </a:lnTo>
                    <a:lnTo>
                      <a:pt x="28" y="26"/>
                    </a:lnTo>
                    <a:lnTo>
                      <a:pt x="28" y="26"/>
                    </a:lnTo>
                    <a:lnTo>
                      <a:pt x="30" y="31"/>
                    </a:lnTo>
                    <a:lnTo>
                      <a:pt x="32" y="39"/>
                    </a:lnTo>
                    <a:lnTo>
                      <a:pt x="32" y="39"/>
                    </a:lnTo>
                    <a:lnTo>
                      <a:pt x="30" y="46"/>
                    </a:lnTo>
                    <a:lnTo>
                      <a:pt x="28" y="51"/>
                    </a:lnTo>
                    <a:lnTo>
                      <a:pt x="28" y="51"/>
                    </a:lnTo>
                    <a:lnTo>
                      <a:pt x="24" y="54"/>
                    </a:lnTo>
                    <a:lnTo>
                      <a:pt x="20" y="55"/>
                    </a:lnTo>
                    <a:lnTo>
                      <a:pt x="20" y="55"/>
                    </a:lnTo>
                    <a:lnTo>
                      <a:pt x="15" y="54"/>
                    </a:lnTo>
                    <a:lnTo>
                      <a:pt x="11" y="51"/>
                    </a:lnTo>
                    <a:lnTo>
                      <a:pt x="11" y="51"/>
                    </a:lnTo>
                    <a:lnTo>
                      <a:pt x="9" y="46"/>
                    </a:lnTo>
                    <a:lnTo>
                      <a:pt x="8" y="39"/>
                    </a:lnTo>
                    <a:lnTo>
                      <a:pt x="8" y="39"/>
                    </a:lnTo>
                    <a:lnTo>
                      <a:pt x="9" y="31"/>
                    </a:lnTo>
                    <a:lnTo>
                      <a:pt x="11" y="26"/>
                    </a:lnTo>
                    <a:lnTo>
                      <a:pt x="11" y="26"/>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0" name="Freeform 385">
                <a:extLst>
                  <a:ext uri="{FF2B5EF4-FFF2-40B4-BE49-F238E27FC236}">
                    <a16:creationId xmlns:a16="http://schemas.microsoft.com/office/drawing/2014/main" id="{B3C08931-1A55-ACD5-5087-47DE16712236}"/>
                  </a:ext>
                </a:extLst>
              </p:cNvPr>
              <p:cNvSpPr>
                <a:spLocks/>
              </p:cNvSpPr>
              <p:nvPr/>
            </p:nvSpPr>
            <p:spPr bwMode="auto">
              <a:xfrm>
                <a:off x="3926" y="3704"/>
                <a:ext cx="35" cy="46"/>
              </a:xfrm>
              <a:custGeom>
                <a:avLst/>
                <a:gdLst>
                  <a:gd name="T0" fmla="*/ 35 w 35"/>
                  <a:gd name="T1" fmla="*/ 44 h 46"/>
                  <a:gd name="T2" fmla="*/ 35 w 35"/>
                  <a:gd name="T3" fmla="*/ 0 h 46"/>
                  <a:gd name="T4" fmla="*/ 27 w 35"/>
                  <a:gd name="T5" fmla="*/ 0 h 46"/>
                  <a:gd name="T6" fmla="*/ 27 w 35"/>
                  <a:gd name="T7" fmla="*/ 24 h 46"/>
                  <a:gd name="T8" fmla="*/ 27 w 35"/>
                  <a:gd name="T9" fmla="*/ 24 h 46"/>
                  <a:gd name="T10" fmla="*/ 27 w 35"/>
                  <a:gd name="T11" fmla="*/ 29 h 46"/>
                  <a:gd name="T12" fmla="*/ 27 w 35"/>
                  <a:gd name="T13" fmla="*/ 33 h 46"/>
                  <a:gd name="T14" fmla="*/ 27 w 35"/>
                  <a:gd name="T15" fmla="*/ 33 h 46"/>
                  <a:gd name="T16" fmla="*/ 25 w 35"/>
                  <a:gd name="T17" fmla="*/ 35 h 46"/>
                  <a:gd name="T18" fmla="*/ 22 w 35"/>
                  <a:gd name="T19" fmla="*/ 38 h 46"/>
                  <a:gd name="T20" fmla="*/ 22 w 35"/>
                  <a:gd name="T21" fmla="*/ 38 h 46"/>
                  <a:gd name="T22" fmla="*/ 20 w 35"/>
                  <a:gd name="T23" fmla="*/ 39 h 46"/>
                  <a:gd name="T24" fmla="*/ 16 w 35"/>
                  <a:gd name="T25" fmla="*/ 39 h 46"/>
                  <a:gd name="T26" fmla="*/ 16 w 35"/>
                  <a:gd name="T27" fmla="*/ 39 h 46"/>
                  <a:gd name="T28" fmla="*/ 13 w 35"/>
                  <a:gd name="T29" fmla="*/ 39 h 46"/>
                  <a:gd name="T30" fmla="*/ 11 w 35"/>
                  <a:gd name="T31" fmla="*/ 38 h 46"/>
                  <a:gd name="T32" fmla="*/ 11 w 35"/>
                  <a:gd name="T33" fmla="*/ 38 h 46"/>
                  <a:gd name="T34" fmla="*/ 8 w 35"/>
                  <a:gd name="T35" fmla="*/ 35 h 46"/>
                  <a:gd name="T36" fmla="*/ 7 w 35"/>
                  <a:gd name="T37" fmla="*/ 33 h 46"/>
                  <a:gd name="T38" fmla="*/ 7 w 35"/>
                  <a:gd name="T39" fmla="*/ 33 h 46"/>
                  <a:gd name="T40" fmla="*/ 7 w 35"/>
                  <a:gd name="T41" fmla="*/ 25 h 46"/>
                  <a:gd name="T42" fmla="*/ 7 w 35"/>
                  <a:gd name="T43" fmla="*/ 0 h 46"/>
                  <a:gd name="T44" fmla="*/ 0 w 35"/>
                  <a:gd name="T45" fmla="*/ 0 h 46"/>
                  <a:gd name="T46" fmla="*/ 0 w 35"/>
                  <a:gd name="T47" fmla="*/ 28 h 46"/>
                  <a:gd name="T48" fmla="*/ 0 w 35"/>
                  <a:gd name="T49" fmla="*/ 28 h 46"/>
                  <a:gd name="T50" fmla="*/ 0 w 35"/>
                  <a:gd name="T51" fmla="*/ 35 h 46"/>
                  <a:gd name="T52" fmla="*/ 0 w 35"/>
                  <a:gd name="T53" fmla="*/ 35 h 46"/>
                  <a:gd name="T54" fmla="*/ 2 w 35"/>
                  <a:gd name="T55" fmla="*/ 40 h 46"/>
                  <a:gd name="T56" fmla="*/ 2 w 35"/>
                  <a:gd name="T57" fmla="*/ 40 h 46"/>
                  <a:gd name="T58" fmla="*/ 5 w 35"/>
                  <a:gd name="T59" fmla="*/ 43 h 46"/>
                  <a:gd name="T60" fmla="*/ 7 w 35"/>
                  <a:gd name="T61" fmla="*/ 44 h 46"/>
                  <a:gd name="T62" fmla="*/ 7 w 35"/>
                  <a:gd name="T63" fmla="*/ 44 h 46"/>
                  <a:gd name="T64" fmla="*/ 11 w 35"/>
                  <a:gd name="T65" fmla="*/ 46 h 46"/>
                  <a:gd name="T66" fmla="*/ 15 w 35"/>
                  <a:gd name="T67" fmla="*/ 46 h 46"/>
                  <a:gd name="T68" fmla="*/ 15 w 35"/>
                  <a:gd name="T69" fmla="*/ 46 h 46"/>
                  <a:gd name="T70" fmla="*/ 18 w 35"/>
                  <a:gd name="T71" fmla="*/ 46 h 46"/>
                  <a:gd name="T72" fmla="*/ 22 w 35"/>
                  <a:gd name="T73" fmla="*/ 44 h 46"/>
                  <a:gd name="T74" fmla="*/ 26 w 35"/>
                  <a:gd name="T75" fmla="*/ 42 h 46"/>
                  <a:gd name="T76" fmla="*/ 29 w 35"/>
                  <a:gd name="T77" fmla="*/ 38 h 46"/>
                  <a:gd name="T78" fmla="*/ 29 w 35"/>
                  <a:gd name="T79" fmla="*/ 44 h 46"/>
                  <a:gd name="T80" fmla="*/ 35 w 35"/>
                  <a:gd name="T81" fmla="*/ 44 h 46"/>
                  <a:gd name="T82" fmla="*/ 35 w 35"/>
                  <a:gd name="T8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46">
                    <a:moveTo>
                      <a:pt x="35" y="44"/>
                    </a:moveTo>
                    <a:lnTo>
                      <a:pt x="35" y="0"/>
                    </a:lnTo>
                    <a:lnTo>
                      <a:pt x="27" y="0"/>
                    </a:lnTo>
                    <a:lnTo>
                      <a:pt x="27" y="24"/>
                    </a:lnTo>
                    <a:lnTo>
                      <a:pt x="27" y="24"/>
                    </a:lnTo>
                    <a:lnTo>
                      <a:pt x="27" y="29"/>
                    </a:lnTo>
                    <a:lnTo>
                      <a:pt x="27" y="33"/>
                    </a:lnTo>
                    <a:lnTo>
                      <a:pt x="27" y="33"/>
                    </a:lnTo>
                    <a:lnTo>
                      <a:pt x="25" y="35"/>
                    </a:lnTo>
                    <a:lnTo>
                      <a:pt x="22" y="38"/>
                    </a:lnTo>
                    <a:lnTo>
                      <a:pt x="22" y="38"/>
                    </a:lnTo>
                    <a:lnTo>
                      <a:pt x="20" y="39"/>
                    </a:lnTo>
                    <a:lnTo>
                      <a:pt x="16" y="39"/>
                    </a:lnTo>
                    <a:lnTo>
                      <a:pt x="16" y="39"/>
                    </a:lnTo>
                    <a:lnTo>
                      <a:pt x="13" y="39"/>
                    </a:lnTo>
                    <a:lnTo>
                      <a:pt x="11" y="38"/>
                    </a:lnTo>
                    <a:lnTo>
                      <a:pt x="11" y="38"/>
                    </a:lnTo>
                    <a:lnTo>
                      <a:pt x="8" y="35"/>
                    </a:lnTo>
                    <a:lnTo>
                      <a:pt x="7" y="33"/>
                    </a:lnTo>
                    <a:lnTo>
                      <a:pt x="7" y="33"/>
                    </a:lnTo>
                    <a:lnTo>
                      <a:pt x="7" y="25"/>
                    </a:lnTo>
                    <a:lnTo>
                      <a:pt x="7" y="0"/>
                    </a:lnTo>
                    <a:lnTo>
                      <a:pt x="0" y="0"/>
                    </a:lnTo>
                    <a:lnTo>
                      <a:pt x="0" y="28"/>
                    </a:lnTo>
                    <a:lnTo>
                      <a:pt x="0" y="28"/>
                    </a:lnTo>
                    <a:lnTo>
                      <a:pt x="0" y="35"/>
                    </a:lnTo>
                    <a:lnTo>
                      <a:pt x="0" y="35"/>
                    </a:lnTo>
                    <a:lnTo>
                      <a:pt x="2" y="40"/>
                    </a:lnTo>
                    <a:lnTo>
                      <a:pt x="2" y="40"/>
                    </a:lnTo>
                    <a:lnTo>
                      <a:pt x="5" y="43"/>
                    </a:lnTo>
                    <a:lnTo>
                      <a:pt x="7" y="44"/>
                    </a:lnTo>
                    <a:lnTo>
                      <a:pt x="7" y="44"/>
                    </a:lnTo>
                    <a:lnTo>
                      <a:pt x="11" y="46"/>
                    </a:lnTo>
                    <a:lnTo>
                      <a:pt x="15" y="46"/>
                    </a:lnTo>
                    <a:lnTo>
                      <a:pt x="15" y="46"/>
                    </a:lnTo>
                    <a:lnTo>
                      <a:pt x="18" y="46"/>
                    </a:lnTo>
                    <a:lnTo>
                      <a:pt x="22" y="44"/>
                    </a:lnTo>
                    <a:lnTo>
                      <a:pt x="26" y="42"/>
                    </a:lnTo>
                    <a:lnTo>
                      <a:pt x="29" y="38"/>
                    </a:lnTo>
                    <a:lnTo>
                      <a:pt x="29" y="44"/>
                    </a:lnTo>
                    <a:lnTo>
                      <a:pt x="35" y="44"/>
                    </a:lnTo>
                    <a:lnTo>
                      <a:pt x="35" y="44"/>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1" name="Freeform 386">
                <a:extLst>
                  <a:ext uri="{FF2B5EF4-FFF2-40B4-BE49-F238E27FC236}">
                    <a16:creationId xmlns:a16="http://schemas.microsoft.com/office/drawing/2014/main" id="{C8DDB342-92E1-BE7C-75DD-74A070012096}"/>
                  </a:ext>
                </a:extLst>
              </p:cNvPr>
              <p:cNvSpPr>
                <a:spLocks/>
              </p:cNvSpPr>
              <p:nvPr/>
            </p:nvSpPr>
            <p:spPr bwMode="auto">
              <a:xfrm>
                <a:off x="3971" y="3703"/>
                <a:ext cx="39" cy="47"/>
              </a:xfrm>
              <a:custGeom>
                <a:avLst/>
                <a:gdLst>
                  <a:gd name="T0" fmla="*/ 28 w 39"/>
                  <a:gd name="T1" fmla="*/ 38 h 47"/>
                  <a:gd name="T2" fmla="*/ 28 w 39"/>
                  <a:gd name="T3" fmla="*/ 38 h 47"/>
                  <a:gd name="T4" fmla="*/ 24 w 39"/>
                  <a:gd name="T5" fmla="*/ 40 h 47"/>
                  <a:gd name="T6" fmla="*/ 20 w 39"/>
                  <a:gd name="T7" fmla="*/ 40 h 47"/>
                  <a:gd name="T8" fmla="*/ 20 w 39"/>
                  <a:gd name="T9" fmla="*/ 40 h 47"/>
                  <a:gd name="T10" fmla="*/ 15 w 39"/>
                  <a:gd name="T11" fmla="*/ 39 h 47"/>
                  <a:gd name="T12" fmla="*/ 11 w 39"/>
                  <a:gd name="T13" fmla="*/ 36 h 47"/>
                  <a:gd name="T14" fmla="*/ 11 w 39"/>
                  <a:gd name="T15" fmla="*/ 36 h 47"/>
                  <a:gd name="T16" fmla="*/ 9 w 39"/>
                  <a:gd name="T17" fmla="*/ 31 h 47"/>
                  <a:gd name="T18" fmla="*/ 8 w 39"/>
                  <a:gd name="T19" fmla="*/ 24 h 47"/>
                  <a:gd name="T20" fmla="*/ 8 w 39"/>
                  <a:gd name="T21" fmla="*/ 24 h 47"/>
                  <a:gd name="T22" fmla="*/ 9 w 39"/>
                  <a:gd name="T23" fmla="*/ 16 h 47"/>
                  <a:gd name="T24" fmla="*/ 11 w 39"/>
                  <a:gd name="T25" fmla="*/ 10 h 47"/>
                  <a:gd name="T26" fmla="*/ 11 w 39"/>
                  <a:gd name="T27" fmla="*/ 10 h 47"/>
                  <a:gd name="T28" fmla="*/ 15 w 39"/>
                  <a:gd name="T29" fmla="*/ 7 h 47"/>
                  <a:gd name="T30" fmla="*/ 20 w 39"/>
                  <a:gd name="T31" fmla="*/ 6 h 47"/>
                  <a:gd name="T32" fmla="*/ 20 w 39"/>
                  <a:gd name="T33" fmla="*/ 6 h 47"/>
                  <a:gd name="T34" fmla="*/ 24 w 39"/>
                  <a:gd name="T35" fmla="*/ 7 h 47"/>
                  <a:gd name="T36" fmla="*/ 26 w 39"/>
                  <a:gd name="T37" fmla="*/ 9 h 47"/>
                  <a:gd name="T38" fmla="*/ 26 w 39"/>
                  <a:gd name="T39" fmla="*/ 9 h 47"/>
                  <a:gd name="T40" fmla="*/ 29 w 39"/>
                  <a:gd name="T41" fmla="*/ 11 h 47"/>
                  <a:gd name="T42" fmla="*/ 30 w 39"/>
                  <a:gd name="T43" fmla="*/ 15 h 47"/>
                  <a:gd name="T44" fmla="*/ 38 w 39"/>
                  <a:gd name="T45" fmla="*/ 14 h 47"/>
                  <a:gd name="T46" fmla="*/ 38 w 39"/>
                  <a:gd name="T47" fmla="*/ 14 h 47"/>
                  <a:gd name="T48" fmla="*/ 35 w 39"/>
                  <a:gd name="T49" fmla="*/ 9 h 47"/>
                  <a:gd name="T50" fmla="*/ 31 w 39"/>
                  <a:gd name="T51" fmla="*/ 4 h 47"/>
                  <a:gd name="T52" fmla="*/ 31 w 39"/>
                  <a:gd name="T53" fmla="*/ 4 h 47"/>
                  <a:gd name="T54" fmla="*/ 26 w 39"/>
                  <a:gd name="T55" fmla="*/ 1 h 47"/>
                  <a:gd name="T56" fmla="*/ 20 w 39"/>
                  <a:gd name="T57" fmla="*/ 0 h 47"/>
                  <a:gd name="T58" fmla="*/ 20 w 39"/>
                  <a:gd name="T59" fmla="*/ 0 h 47"/>
                  <a:gd name="T60" fmla="*/ 15 w 39"/>
                  <a:gd name="T61" fmla="*/ 1 h 47"/>
                  <a:gd name="T62" fmla="*/ 10 w 39"/>
                  <a:gd name="T63" fmla="*/ 2 h 47"/>
                  <a:gd name="T64" fmla="*/ 10 w 39"/>
                  <a:gd name="T65" fmla="*/ 2 h 47"/>
                  <a:gd name="T66" fmla="*/ 5 w 39"/>
                  <a:gd name="T67" fmla="*/ 6 h 47"/>
                  <a:gd name="T68" fmla="*/ 2 w 39"/>
                  <a:gd name="T69" fmla="*/ 11 h 47"/>
                  <a:gd name="T70" fmla="*/ 2 w 39"/>
                  <a:gd name="T71" fmla="*/ 11 h 47"/>
                  <a:gd name="T72" fmla="*/ 0 w 39"/>
                  <a:gd name="T73" fmla="*/ 18 h 47"/>
                  <a:gd name="T74" fmla="*/ 0 w 39"/>
                  <a:gd name="T75" fmla="*/ 24 h 47"/>
                  <a:gd name="T76" fmla="*/ 0 w 39"/>
                  <a:gd name="T77" fmla="*/ 24 h 47"/>
                  <a:gd name="T78" fmla="*/ 0 w 39"/>
                  <a:gd name="T79" fmla="*/ 29 h 47"/>
                  <a:gd name="T80" fmla="*/ 1 w 39"/>
                  <a:gd name="T81" fmla="*/ 34 h 47"/>
                  <a:gd name="T82" fmla="*/ 2 w 39"/>
                  <a:gd name="T83" fmla="*/ 38 h 47"/>
                  <a:gd name="T84" fmla="*/ 5 w 39"/>
                  <a:gd name="T85" fmla="*/ 40 h 47"/>
                  <a:gd name="T86" fmla="*/ 5 w 39"/>
                  <a:gd name="T87" fmla="*/ 40 h 47"/>
                  <a:gd name="T88" fmla="*/ 9 w 39"/>
                  <a:gd name="T89" fmla="*/ 44 h 47"/>
                  <a:gd name="T90" fmla="*/ 13 w 39"/>
                  <a:gd name="T91" fmla="*/ 45 h 47"/>
                  <a:gd name="T92" fmla="*/ 16 w 39"/>
                  <a:gd name="T93" fmla="*/ 47 h 47"/>
                  <a:gd name="T94" fmla="*/ 20 w 39"/>
                  <a:gd name="T95" fmla="*/ 47 h 47"/>
                  <a:gd name="T96" fmla="*/ 20 w 39"/>
                  <a:gd name="T97" fmla="*/ 47 h 47"/>
                  <a:gd name="T98" fmla="*/ 26 w 39"/>
                  <a:gd name="T99" fmla="*/ 45 h 47"/>
                  <a:gd name="T100" fmla="*/ 33 w 39"/>
                  <a:gd name="T101" fmla="*/ 43 h 47"/>
                  <a:gd name="T102" fmla="*/ 33 w 39"/>
                  <a:gd name="T103" fmla="*/ 43 h 47"/>
                  <a:gd name="T104" fmla="*/ 37 w 39"/>
                  <a:gd name="T105" fmla="*/ 38 h 47"/>
                  <a:gd name="T106" fmla="*/ 39 w 39"/>
                  <a:gd name="T107" fmla="*/ 30 h 47"/>
                  <a:gd name="T108" fmla="*/ 31 w 39"/>
                  <a:gd name="T109" fmla="*/ 29 h 47"/>
                  <a:gd name="T110" fmla="*/ 31 w 39"/>
                  <a:gd name="T111" fmla="*/ 29 h 47"/>
                  <a:gd name="T112" fmla="*/ 30 w 39"/>
                  <a:gd name="T113" fmla="*/ 34 h 47"/>
                  <a:gd name="T114" fmla="*/ 28 w 39"/>
                  <a:gd name="T115" fmla="*/ 38 h 47"/>
                  <a:gd name="T116" fmla="*/ 28 w 39"/>
                  <a:gd name="T1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 h="47">
                    <a:moveTo>
                      <a:pt x="28" y="38"/>
                    </a:moveTo>
                    <a:lnTo>
                      <a:pt x="28" y="38"/>
                    </a:lnTo>
                    <a:lnTo>
                      <a:pt x="24" y="40"/>
                    </a:lnTo>
                    <a:lnTo>
                      <a:pt x="20" y="40"/>
                    </a:lnTo>
                    <a:lnTo>
                      <a:pt x="20" y="40"/>
                    </a:lnTo>
                    <a:lnTo>
                      <a:pt x="15" y="39"/>
                    </a:lnTo>
                    <a:lnTo>
                      <a:pt x="11" y="36"/>
                    </a:lnTo>
                    <a:lnTo>
                      <a:pt x="11" y="36"/>
                    </a:lnTo>
                    <a:lnTo>
                      <a:pt x="9" y="31"/>
                    </a:lnTo>
                    <a:lnTo>
                      <a:pt x="8" y="24"/>
                    </a:lnTo>
                    <a:lnTo>
                      <a:pt x="8" y="24"/>
                    </a:lnTo>
                    <a:lnTo>
                      <a:pt x="9" y="16"/>
                    </a:lnTo>
                    <a:lnTo>
                      <a:pt x="11" y="10"/>
                    </a:lnTo>
                    <a:lnTo>
                      <a:pt x="11" y="10"/>
                    </a:lnTo>
                    <a:lnTo>
                      <a:pt x="15" y="7"/>
                    </a:lnTo>
                    <a:lnTo>
                      <a:pt x="20" y="6"/>
                    </a:lnTo>
                    <a:lnTo>
                      <a:pt x="20" y="6"/>
                    </a:lnTo>
                    <a:lnTo>
                      <a:pt x="24" y="7"/>
                    </a:lnTo>
                    <a:lnTo>
                      <a:pt x="26" y="9"/>
                    </a:lnTo>
                    <a:lnTo>
                      <a:pt x="26" y="9"/>
                    </a:lnTo>
                    <a:lnTo>
                      <a:pt x="29" y="11"/>
                    </a:lnTo>
                    <a:lnTo>
                      <a:pt x="30" y="15"/>
                    </a:lnTo>
                    <a:lnTo>
                      <a:pt x="38" y="14"/>
                    </a:lnTo>
                    <a:lnTo>
                      <a:pt x="38" y="14"/>
                    </a:lnTo>
                    <a:lnTo>
                      <a:pt x="35" y="9"/>
                    </a:lnTo>
                    <a:lnTo>
                      <a:pt x="31" y="4"/>
                    </a:lnTo>
                    <a:lnTo>
                      <a:pt x="31" y="4"/>
                    </a:lnTo>
                    <a:lnTo>
                      <a:pt x="26" y="1"/>
                    </a:lnTo>
                    <a:lnTo>
                      <a:pt x="20" y="0"/>
                    </a:lnTo>
                    <a:lnTo>
                      <a:pt x="20" y="0"/>
                    </a:lnTo>
                    <a:lnTo>
                      <a:pt x="15" y="1"/>
                    </a:lnTo>
                    <a:lnTo>
                      <a:pt x="10" y="2"/>
                    </a:lnTo>
                    <a:lnTo>
                      <a:pt x="10" y="2"/>
                    </a:lnTo>
                    <a:lnTo>
                      <a:pt x="5" y="6"/>
                    </a:lnTo>
                    <a:lnTo>
                      <a:pt x="2" y="11"/>
                    </a:lnTo>
                    <a:lnTo>
                      <a:pt x="2" y="11"/>
                    </a:lnTo>
                    <a:lnTo>
                      <a:pt x="0" y="18"/>
                    </a:lnTo>
                    <a:lnTo>
                      <a:pt x="0" y="24"/>
                    </a:lnTo>
                    <a:lnTo>
                      <a:pt x="0" y="24"/>
                    </a:lnTo>
                    <a:lnTo>
                      <a:pt x="0" y="29"/>
                    </a:lnTo>
                    <a:lnTo>
                      <a:pt x="1" y="34"/>
                    </a:lnTo>
                    <a:lnTo>
                      <a:pt x="2" y="38"/>
                    </a:lnTo>
                    <a:lnTo>
                      <a:pt x="5" y="40"/>
                    </a:lnTo>
                    <a:lnTo>
                      <a:pt x="5" y="40"/>
                    </a:lnTo>
                    <a:lnTo>
                      <a:pt x="9" y="44"/>
                    </a:lnTo>
                    <a:lnTo>
                      <a:pt x="13" y="45"/>
                    </a:lnTo>
                    <a:lnTo>
                      <a:pt x="16" y="47"/>
                    </a:lnTo>
                    <a:lnTo>
                      <a:pt x="20" y="47"/>
                    </a:lnTo>
                    <a:lnTo>
                      <a:pt x="20" y="47"/>
                    </a:lnTo>
                    <a:lnTo>
                      <a:pt x="26" y="45"/>
                    </a:lnTo>
                    <a:lnTo>
                      <a:pt x="33" y="43"/>
                    </a:lnTo>
                    <a:lnTo>
                      <a:pt x="33" y="43"/>
                    </a:lnTo>
                    <a:lnTo>
                      <a:pt x="37" y="38"/>
                    </a:lnTo>
                    <a:lnTo>
                      <a:pt x="39" y="30"/>
                    </a:lnTo>
                    <a:lnTo>
                      <a:pt x="31" y="29"/>
                    </a:lnTo>
                    <a:lnTo>
                      <a:pt x="31" y="29"/>
                    </a:lnTo>
                    <a:lnTo>
                      <a:pt x="30" y="34"/>
                    </a:lnTo>
                    <a:lnTo>
                      <a:pt x="28" y="38"/>
                    </a:lnTo>
                    <a:lnTo>
                      <a:pt x="28" y="38"/>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2" name="Freeform 387">
                <a:extLst>
                  <a:ext uri="{FF2B5EF4-FFF2-40B4-BE49-F238E27FC236}">
                    <a16:creationId xmlns:a16="http://schemas.microsoft.com/office/drawing/2014/main" id="{14C25443-1640-E8F5-851D-3755DF1B94C6}"/>
                  </a:ext>
                </a:extLst>
              </p:cNvPr>
              <p:cNvSpPr>
                <a:spLocks/>
              </p:cNvSpPr>
              <p:nvPr/>
            </p:nvSpPr>
            <p:spPr bwMode="auto">
              <a:xfrm>
                <a:off x="4013" y="3689"/>
                <a:ext cx="21" cy="61"/>
              </a:xfrm>
              <a:custGeom>
                <a:avLst/>
                <a:gdLst>
                  <a:gd name="T0" fmla="*/ 16 w 21"/>
                  <a:gd name="T1" fmla="*/ 53 h 61"/>
                  <a:gd name="T2" fmla="*/ 16 w 21"/>
                  <a:gd name="T3" fmla="*/ 53 h 61"/>
                  <a:gd name="T4" fmla="*/ 13 w 21"/>
                  <a:gd name="T5" fmla="*/ 53 h 61"/>
                  <a:gd name="T6" fmla="*/ 13 w 21"/>
                  <a:gd name="T7" fmla="*/ 53 h 61"/>
                  <a:gd name="T8" fmla="*/ 12 w 21"/>
                  <a:gd name="T9" fmla="*/ 52 h 61"/>
                  <a:gd name="T10" fmla="*/ 12 w 21"/>
                  <a:gd name="T11" fmla="*/ 52 h 61"/>
                  <a:gd name="T12" fmla="*/ 12 w 21"/>
                  <a:gd name="T13" fmla="*/ 47 h 61"/>
                  <a:gd name="T14" fmla="*/ 12 w 21"/>
                  <a:gd name="T15" fmla="*/ 21 h 61"/>
                  <a:gd name="T16" fmla="*/ 20 w 21"/>
                  <a:gd name="T17" fmla="*/ 21 h 61"/>
                  <a:gd name="T18" fmla="*/ 20 w 21"/>
                  <a:gd name="T19" fmla="*/ 15 h 61"/>
                  <a:gd name="T20" fmla="*/ 12 w 21"/>
                  <a:gd name="T21" fmla="*/ 15 h 61"/>
                  <a:gd name="T22" fmla="*/ 12 w 21"/>
                  <a:gd name="T23" fmla="*/ 0 h 61"/>
                  <a:gd name="T24" fmla="*/ 5 w 21"/>
                  <a:gd name="T25" fmla="*/ 4 h 61"/>
                  <a:gd name="T26" fmla="*/ 5 w 21"/>
                  <a:gd name="T27" fmla="*/ 15 h 61"/>
                  <a:gd name="T28" fmla="*/ 0 w 21"/>
                  <a:gd name="T29" fmla="*/ 15 h 61"/>
                  <a:gd name="T30" fmla="*/ 0 w 21"/>
                  <a:gd name="T31" fmla="*/ 21 h 61"/>
                  <a:gd name="T32" fmla="*/ 5 w 21"/>
                  <a:gd name="T33" fmla="*/ 21 h 61"/>
                  <a:gd name="T34" fmla="*/ 5 w 21"/>
                  <a:gd name="T35" fmla="*/ 47 h 61"/>
                  <a:gd name="T36" fmla="*/ 5 w 21"/>
                  <a:gd name="T37" fmla="*/ 47 h 61"/>
                  <a:gd name="T38" fmla="*/ 6 w 21"/>
                  <a:gd name="T39" fmla="*/ 55 h 61"/>
                  <a:gd name="T40" fmla="*/ 6 w 21"/>
                  <a:gd name="T41" fmla="*/ 55 h 61"/>
                  <a:gd name="T42" fmla="*/ 7 w 21"/>
                  <a:gd name="T43" fmla="*/ 58 h 61"/>
                  <a:gd name="T44" fmla="*/ 8 w 21"/>
                  <a:gd name="T45" fmla="*/ 59 h 61"/>
                  <a:gd name="T46" fmla="*/ 8 w 21"/>
                  <a:gd name="T47" fmla="*/ 59 h 61"/>
                  <a:gd name="T48" fmla="*/ 11 w 21"/>
                  <a:gd name="T49" fmla="*/ 61 h 61"/>
                  <a:gd name="T50" fmla="*/ 15 w 21"/>
                  <a:gd name="T51" fmla="*/ 61 h 61"/>
                  <a:gd name="T52" fmla="*/ 15 w 21"/>
                  <a:gd name="T53" fmla="*/ 61 h 61"/>
                  <a:gd name="T54" fmla="*/ 21 w 21"/>
                  <a:gd name="T55" fmla="*/ 59 h 61"/>
                  <a:gd name="T56" fmla="*/ 20 w 21"/>
                  <a:gd name="T57" fmla="*/ 53 h 61"/>
                  <a:gd name="T58" fmla="*/ 20 w 21"/>
                  <a:gd name="T59" fmla="*/ 53 h 61"/>
                  <a:gd name="T60" fmla="*/ 16 w 21"/>
                  <a:gd name="T61" fmla="*/ 53 h 61"/>
                  <a:gd name="T62" fmla="*/ 16 w 21"/>
                  <a:gd name="T63" fmla="*/ 53 h 61"/>
                  <a:gd name="T64" fmla="*/ 16 w 21"/>
                  <a:gd name="T65"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61">
                    <a:moveTo>
                      <a:pt x="16" y="53"/>
                    </a:moveTo>
                    <a:lnTo>
                      <a:pt x="16" y="53"/>
                    </a:lnTo>
                    <a:lnTo>
                      <a:pt x="13" y="53"/>
                    </a:lnTo>
                    <a:lnTo>
                      <a:pt x="13" y="53"/>
                    </a:lnTo>
                    <a:lnTo>
                      <a:pt x="12" y="52"/>
                    </a:lnTo>
                    <a:lnTo>
                      <a:pt x="12" y="52"/>
                    </a:lnTo>
                    <a:lnTo>
                      <a:pt x="12" y="47"/>
                    </a:lnTo>
                    <a:lnTo>
                      <a:pt x="12" y="21"/>
                    </a:lnTo>
                    <a:lnTo>
                      <a:pt x="20" y="21"/>
                    </a:lnTo>
                    <a:lnTo>
                      <a:pt x="20" y="15"/>
                    </a:lnTo>
                    <a:lnTo>
                      <a:pt x="12" y="15"/>
                    </a:lnTo>
                    <a:lnTo>
                      <a:pt x="12" y="0"/>
                    </a:lnTo>
                    <a:lnTo>
                      <a:pt x="5" y="4"/>
                    </a:lnTo>
                    <a:lnTo>
                      <a:pt x="5" y="15"/>
                    </a:lnTo>
                    <a:lnTo>
                      <a:pt x="0" y="15"/>
                    </a:lnTo>
                    <a:lnTo>
                      <a:pt x="0" y="21"/>
                    </a:lnTo>
                    <a:lnTo>
                      <a:pt x="5" y="21"/>
                    </a:lnTo>
                    <a:lnTo>
                      <a:pt x="5" y="47"/>
                    </a:lnTo>
                    <a:lnTo>
                      <a:pt x="5" y="47"/>
                    </a:lnTo>
                    <a:lnTo>
                      <a:pt x="6" y="55"/>
                    </a:lnTo>
                    <a:lnTo>
                      <a:pt x="6" y="55"/>
                    </a:lnTo>
                    <a:lnTo>
                      <a:pt x="7" y="58"/>
                    </a:lnTo>
                    <a:lnTo>
                      <a:pt x="8" y="59"/>
                    </a:lnTo>
                    <a:lnTo>
                      <a:pt x="8" y="59"/>
                    </a:lnTo>
                    <a:lnTo>
                      <a:pt x="11" y="61"/>
                    </a:lnTo>
                    <a:lnTo>
                      <a:pt x="15" y="61"/>
                    </a:lnTo>
                    <a:lnTo>
                      <a:pt x="15" y="61"/>
                    </a:lnTo>
                    <a:lnTo>
                      <a:pt x="21" y="59"/>
                    </a:lnTo>
                    <a:lnTo>
                      <a:pt x="20" y="53"/>
                    </a:lnTo>
                    <a:lnTo>
                      <a:pt x="20" y="53"/>
                    </a:lnTo>
                    <a:lnTo>
                      <a:pt x="16" y="53"/>
                    </a:lnTo>
                    <a:lnTo>
                      <a:pt x="16" y="53"/>
                    </a:lnTo>
                    <a:lnTo>
                      <a:pt x="16" y="53"/>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3" name="Freeform 388">
                <a:extLst>
                  <a:ext uri="{FF2B5EF4-FFF2-40B4-BE49-F238E27FC236}">
                    <a16:creationId xmlns:a16="http://schemas.microsoft.com/office/drawing/2014/main" id="{8CB62225-264C-9F9E-9CAC-0B7162F33CF6}"/>
                  </a:ext>
                </a:extLst>
              </p:cNvPr>
              <p:cNvSpPr>
                <a:spLocks noEditPoints="1"/>
              </p:cNvSpPr>
              <p:nvPr/>
            </p:nvSpPr>
            <p:spPr bwMode="auto">
              <a:xfrm>
                <a:off x="4040" y="3688"/>
                <a:ext cx="8" cy="60"/>
              </a:xfrm>
              <a:custGeom>
                <a:avLst/>
                <a:gdLst>
                  <a:gd name="T0" fmla="*/ 8 w 8"/>
                  <a:gd name="T1" fmla="*/ 9 h 60"/>
                  <a:gd name="T2" fmla="*/ 8 w 8"/>
                  <a:gd name="T3" fmla="*/ 0 h 60"/>
                  <a:gd name="T4" fmla="*/ 0 w 8"/>
                  <a:gd name="T5" fmla="*/ 0 h 60"/>
                  <a:gd name="T6" fmla="*/ 0 w 8"/>
                  <a:gd name="T7" fmla="*/ 9 h 60"/>
                  <a:gd name="T8" fmla="*/ 8 w 8"/>
                  <a:gd name="T9" fmla="*/ 9 h 60"/>
                  <a:gd name="T10" fmla="*/ 8 w 8"/>
                  <a:gd name="T11" fmla="*/ 9 h 60"/>
                  <a:gd name="T12" fmla="*/ 8 w 8"/>
                  <a:gd name="T13" fmla="*/ 60 h 60"/>
                  <a:gd name="T14" fmla="*/ 8 w 8"/>
                  <a:gd name="T15" fmla="*/ 16 h 60"/>
                  <a:gd name="T16" fmla="*/ 0 w 8"/>
                  <a:gd name="T17" fmla="*/ 16 h 60"/>
                  <a:gd name="T18" fmla="*/ 0 w 8"/>
                  <a:gd name="T19" fmla="*/ 60 h 60"/>
                  <a:gd name="T20" fmla="*/ 8 w 8"/>
                  <a:gd name="T21" fmla="*/ 60 h 60"/>
                  <a:gd name="T22" fmla="*/ 8 w 8"/>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0">
                    <a:moveTo>
                      <a:pt x="8" y="9"/>
                    </a:moveTo>
                    <a:lnTo>
                      <a:pt x="8" y="0"/>
                    </a:lnTo>
                    <a:lnTo>
                      <a:pt x="0" y="0"/>
                    </a:lnTo>
                    <a:lnTo>
                      <a:pt x="0" y="9"/>
                    </a:lnTo>
                    <a:lnTo>
                      <a:pt x="8" y="9"/>
                    </a:lnTo>
                    <a:lnTo>
                      <a:pt x="8" y="9"/>
                    </a:lnTo>
                    <a:close/>
                    <a:moveTo>
                      <a:pt x="8" y="60"/>
                    </a:moveTo>
                    <a:lnTo>
                      <a:pt x="8" y="16"/>
                    </a:lnTo>
                    <a:lnTo>
                      <a:pt x="0" y="16"/>
                    </a:lnTo>
                    <a:lnTo>
                      <a:pt x="0" y="60"/>
                    </a:lnTo>
                    <a:lnTo>
                      <a:pt x="8" y="60"/>
                    </a:lnTo>
                    <a:lnTo>
                      <a:pt x="8" y="60"/>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4" name="Freeform 389">
                <a:extLst>
                  <a:ext uri="{FF2B5EF4-FFF2-40B4-BE49-F238E27FC236}">
                    <a16:creationId xmlns:a16="http://schemas.microsoft.com/office/drawing/2014/main" id="{880D4D80-D6BF-6A1A-FEF7-1D262BF0E76B}"/>
                  </a:ext>
                </a:extLst>
              </p:cNvPr>
              <p:cNvSpPr>
                <a:spLocks noEditPoints="1"/>
              </p:cNvSpPr>
              <p:nvPr/>
            </p:nvSpPr>
            <p:spPr bwMode="auto">
              <a:xfrm>
                <a:off x="4057" y="3703"/>
                <a:ext cx="41" cy="47"/>
              </a:xfrm>
              <a:custGeom>
                <a:avLst/>
                <a:gdLst>
                  <a:gd name="T0" fmla="*/ 5 w 41"/>
                  <a:gd name="T1" fmla="*/ 40 h 47"/>
                  <a:gd name="T2" fmla="*/ 11 w 41"/>
                  <a:gd name="T3" fmla="*/ 45 h 47"/>
                  <a:gd name="T4" fmla="*/ 20 w 41"/>
                  <a:gd name="T5" fmla="*/ 47 h 47"/>
                  <a:gd name="T6" fmla="*/ 26 w 41"/>
                  <a:gd name="T7" fmla="*/ 47 h 47"/>
                  <a:gd name="T8" fmla="*/ 31 w 41"/>
                  <a:gd name="T9" fmla="*/ 44 h 47"/>
                  <a:gd name="T10" fmla="*/ 39 w 41"/>
                  <a:gd name="T11" fmla="*/ 36 h 47"/>
                  <a:gd name="T12" fmla="*/ 40 w 41"/>
                  <a:gd name="T13" fmla="*/ 30 h 47"/>
                  <a:gd name="T14" fmla="*/ 41 w 41"/>
                  <a:gd name="T15" fmla="*/ 23 h 47"/>
                  <a:gd name="T16" fmla="*/ 39 w 41"/>
                  <a:gd name="T17" fmla="*/ 14 h 47"/>
                  <a:gd name="T18" fmla="*/ 35 w 41"/>
                  <a:gd name="T19" fmla="*/ 6 h 47"/>
                  <a:gd name="T20" fmla="*/ 33 w 41"/>
                  <a:gd name="T21" fmla="*/ 4 h 47"/>
                  <a:gd name="T22" fmla="*/ 25 w 41"/>
                  <a:gd name="T23" fmla="*/ 1 h 47"/>
                  <a:gd name="T24" fmla="*/ 20 w 41"/>
                  <a:gd name="T25" fmla="*/ 0 h 47"/>
                  <a:gd name="T26" fmla="*/ 6 w 41"/>
                  <a:gd name="T27" fmla="*/ 5 h 47"/>
                  <a:gd name="T28" fmla="*/ 4 w 41"/>
                  <a:gd name="T29" fmla="*/ 9 h 47"/>
                  <a:gd name="T30" fmla="*/ 0 w 41"/>
                  <a:gd name="T31" fmla="*/ 18 h 47"/>
                  <a:gd name="T32" fmla="*/ 0 w 41"/>
                  <a:gd name="T33" fmla="*/ 24 h 47"/>
                  <a:gd name="T34" fmla="*/ 1 w 41"/>
                  <a:gd name="T35" fmla="*/ 34 h 47"/>
                  <a:gd name="T36" fmla="*/ 5 w 41"/>
                  <a:gd name="T37" fmla="*/ 40 h 47"/>
                  <a:gd name="T38" fmla="*/ 11 w 41"/>
                  <a:gd name="T39" fmla="*/ 11 h 47"/>
                  <a:gd name="T40" fmla="*/ 15 w 41"/>
                  <a:gd name="T41" fmla="*/ 7 h 47"/>
                  <a:gd name="T42" fmla="*/ 20 w 41"/>
                  <a:gd name="T43" fmla="*/ 6 h 47"/>
                  <a:gd name="T44" fmla="*/ 30 w 41"/>
                  <a:gd name="T45" fmla="*/ 11 h 47"/>
                  <a:gd name="T46" fmla="*/ 33 w 41"/>
                  <a:gd name="T47" fmla="*/ 16 h 47"/>
                  <a:gd name="T48" fmla="*/ 33 w 41"/>
                  <a:gd name="T49" fmla="*/ 24 h 47"/>
                  <a:gd name="T50" fmla="*/ 30 w 41"/>
                  <a:gd name="T51" fmla="*/ 36 h 47"/>
                  <a:gd name="T52" fmla="*/ 25 w 41"/>
                  <a:gd name="T53" fmla="*/ 39 h 47"/>
                  <a:gd name="T54" fmla="*/ 20 w 41"/>
                  <a:gd name="T55" fmla="*/ 40 h 47"/>
                  <a:gd name="T56" fmla="*/ 11 w 41"/>
                  <a:gd name="T57" fmla="*/ 36 h 47"/>
                  <a:gd name="T58" fmla="*/ 7 w 41"/>
                  <a:gd name="T59" fmla="*/ 31 h 47"/>
                  <a:gd name="T60" fmla="*/ 7 w 41"/>
                  <a:gd name="T61" fmla="*/ 24 h 47"/>
                  <a:gd name="T62" fmla="*/ 11 w 41"/>
                  <a:gd name="T63"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7">
                    <a:moveTo>
                      <a:pt x="5" y="40"/>
                    </a:moveTo>
                    <a:lnTo>
                      <a:pt x="5" y="40"/>
                    </a:lnTo>
                    <a:lnTo>
                      <a:pt x="9" y="43"/>
                    </a:lnTo>
                    <a:lnTo>
                      <a:pt x="11" y="45"/>
                    </a:lnTo>
                    <a:lnTo>
                      <a:pt x="16" y="47"/>
                    </a:lnTo>
                    <a:lnTo>
                      <a:pt x="20" y="47"/>
                    </a:lnTo>
                    <a:lnTo>
                      <a:pt x="20" y="47"/>
                    </a:lnTo>
                    <a:lnTo>
                      <a:pt x="26" y="47"/>
                    </a:lnTo>
                    <a:lnTo>
                      <a:pt x="31" y="44"/>
                    </a:lnTo>
                    <a:lnTo>
                      <a:pt x="31" y="44"/>
                    </a:lnTo>
                    <a:lnTo>
                      <a:pt x="35" y="40"/>
                    </a:lnTo>
                    <a:lnTo>
                      <a:pt x="39" y="36"/>
                    </a:lnTo>
                    <a:lnTo>
                      <a:pt x="39" y="36"/>
                    </a:lnTo>
                    <a:lnTo>
                      <a:pt x="40" y="30"/>
                    </a:lnTo>
                    <a:lnTo>
                      <a:pt x="41" y="23"/>
                    </a:lnTo>
                    <a:lnTo>
                      <a:pt x="41" y="23"/>
                    </a:lnTo>
                    <a:lnTo>
                      <a:pt x="40" y="18"/>
                    </a:lnTo>
                    <a:lnTo>
                      <a:pt x="39" y="14"/>
                    </a:lnTo>
                    <a:lnTo>
                      <a:pt x="38" y="10"/>
                    </a:lnTo>
                    <a:lnTo>
                      <a:pt x="35" y="6"/>
                    </a:lnTo>
                    <a:lnTo>
                      <a:pt x="35" y="6"/>
                    </a:lnTo>
                    <a:lnTo>
                      <a:pt x="33" y="4"/>
                    </a:lnTo>
                    <a:lnTo>
                      <a:pt x="29" y="2"/>
                    </a:lnTo>
                    <a:lnTo>
                      <a:pt x="25" y="1"/>
                    </a:lnTo>
                    <a:lnTo>
                      <a:pt x="20" y="0"/>
                    </a:lnTo>
                    <a:lnTo>
                      <a:pt x="20" y="0"/>
                    </a:lnTo>
                    <a:lnTo>
                      <a:pt x="12" y="1"/>
                    </a:lnTo>
                    <a:lnTo>
                      <a:pt x="6" y="5"/>
                    </a:lnTo>
                    <a:lnTo>
                      <a:pt x="6" y="5"/>
                    </a:lnTo>
                    <a:lnTo>
                      <a:pt x="4" y="9"/>
                    </a:lnTo>
                    <a:lnTo>
                      <a:pt x="1" y="12"/>
                    </a:lnTo>
                    <a:lnTo>
                      <a:pt x="0" y="18"/>
                    </a:lnTo>
                    <a:lnTo>
                      <a:pt x="0" y="24"/>
                    </a:lnTo>
                    <a:lnTo>
                      <a:pt x="0" y="24"/>
                    </a:lnTo>
                    <a:lnTo>
                      <a:pt x="0" y="29"/>
                    </a:lnTo>
                    <a:lnTo>
                      <a:pt x="1" y="34"/>
                    </a:lnTo>
                    <a:lnTo>
                      <a:pt x="2" y="38"/>
                    </a:lnTo>
                    <a:lnTo>
                      <a:pt x="5" y="40"/>
                    </a:lnTo>
                    <a:lnTo>
                      <a:pt x="5" y="40"/>
                    </a:lnTo>
                    <a:close/>
                    <a:moveTo>
                      <a:pt x="11" y="11"/>
                    </a:moveTo>
                    <a:lnTo>
                      <a:pt x="11" y="11"/>
                    </a:lnTo>
                    <a:lnTo>
                      <a:pt x="15" y="7"/>
                    </a:lnTo>
                    <a:lnTo>
                      <a:pt x="20" y="6"/>
                    </a:lnTo>
                    <a:lnTo>
                      <a:pt x="20" y="6"/>
                    </a:lnTo>
                    <a:lnTo>
                      <a:pt x="25" y="7"/>
                    </a:lnTo>
                    <a:lnTo>
                      <a:pt x="30" y="11"/>
                    </a:lnTo>
                    <a:lnTo>
                      <a:pt x="30" y="11"/>
                    </a:lnTo>
                    <a:lnTo>
                      <a:pt x="33" y="16"/>
                    </a:lnTo>
                    <a:lnTo>
                      <a:pt x="33" y="24"/>
                    </a:lnTo>
                    <a:lnTo>
                      <a:pt x="33" y="24"/>
                    </a:lnTo>
                    <a:lnTo>
                      <a:pt x="33" y="31"/>
                    </a:lnTo>
                    <a:lnTo>
                      <a:pt x="30" y="36"/>
                    </a:lnTo>
                    <a:lnTo>
                      <a:pt x="30" y="36"/>
                    </a:lnTo>
                    <a:lnTo>
                      <a:pt x="25" y="39"/>
                    </a:lnTo>
                    <a:lnTo>
                      <a:pt x="20" y="40"/>
                    </a:lnTo>
                    <a:lnTo>
                      <a:pt x="20" y="40"/>
                    </a:lnTo>
                    <a:lnTo>
                      <a:pt x="15" y="39"/>
                    </a:lnTo>
                    <a:lnTo>
                      <a:pt x="11" y="36"/>
                    </a:lnTo>
                    <a:lnTo>
                      <a:pt x="11" y="36"/>
                    </a:lnTo>
                    <a:lnTo>
                      <a:pt x="7" y="31"/>
                    </a:lnTo>
                    <a:lnTo>
                      <a:pt x="7" y="24"/>
                    </a:lnTo>
                    <a:lnTo>
                      <a:pt x="7" y="24"/>
                    </a:lnTo>
                    <a:lnTo>
                      <a:pt x="7" y="16"/>
                    </a:lnTo>
                    <a:lnTo>
                      <a:pt x="11" y="11"/>
                    </a:lnTo>
                    <a:lnTo>
                      <a:pt x="11" y="11"/>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5" name="Freeform 390">
                <a:extLst>
                  <a:ext uri="{FF2B5EF4-FFF2-40B4-BE49-F238E27FC236}">
                    <a16:creationId xmlns:a16="http://schemas.microsoft.com/office/drawing/2014/main" id="{1CD4ACDC-110C-F098-6B69-2965EA794083}"/>
                  </a:ext>
                </a:extLst>
              </p:cNvPr>
              <p:cNvSpPr>
                <a:spLocks/>
              </p:cNvSpPr>
              <p:nvPr/>
            </p:nvSpPr>
            <p:spPr bwMode="auto">
              <a:xfrm>
                <a:off x="4107" y="3703"/>
                <a:ext cx="35" cy="45"/>
              </a:xfrm>
              <a:custGeom>
                <a:avLst/>
                <a:gdLst>
                  <a:gd name="T0" fmla="*/ 8 w 35"/>
                  <a:gd name="T1" fmla="*/ 45 h 45"/>
                  <a:gd name="T2" fmla="*/ 8 w 35"/>
                  <a:gd name="T3" fmla="*/ 21 h 45"/>
                  <a:gd name="T4" fmla="*/ 8 w 35"/>
                  <a:gd name="T5" fmla="*/ 21 h 45"/>
                  <a:gd name="T6" fmla="*/ 8 w 35"/>
                  <a:gd name="T7" fmla="*/ 14 h 45"/>
                  <a:gd name="T8" fmla="*/ 10 w 35"/>
                  <a:gd name="T9" fmla="*/ 10 h 45"/>
                  <a:gd name="T10" fmla="*/ 10 w 35"/>
                  <a:gd name="T11" fmla="*/ 10 h 45"/>
                  <a:gd name="T12" fmla="*/ 14 w 35"/>
                  <a:gd name="T13" fmla="*/ 7 h 45"/>
                  <a:gd name="T14" fmla="*/ 19 w 35"/>
                  <a:gd name="T15" fmla="*/ 6 h 45"/>
                  <a:gd name="T16" fmla="*/ 19 w 35"/>
                  <a:gd name="T17" fmla="*/ 6 h 45"/>
                  <a:gd name="T18" fmla="*/ 24 w 35"/>
                  <a:gd name="T19" fmla="*/ 9 h 45"/>
                  <a:gd name="T20" fmla="*/ 24 w 35"/>
                  <a:gd name="T21" fmla="*/ 9 h 45"/>
                  <a:gd name="T22" fmla="*/ 27 w 35"/>
                  <a:gd name="T23" fmla="*/ 10 h 45"/>
                  <a:gd name="T24" fmla="*/ 28 w 35"/>
                  <a:gd name="T25" fmla="*/ 11 h 45"/>
                  <a:gd name="T26" fmla="*/ 28 w 35"/>
                  <a:gd name="T27" fmla="*/ 11 h 45"/>
                  <a:gd name="T28" fmla="*/ 28 w 35"/>
                  <a:gd name="T29" fmla="*/ 19 h 45"/>
                  <a:gd name="T30" fmla="*/ 28 w 35"/>
                  <a:gd name="T31" fmla="*/ 45 h 45"/>
                  <a:gd name="T32" fmla="*/ 35 w 35"/>
                  <a:gd name="T33" fmla="*/ 45 h 45"/>
                  <a:gd name="T34" fmla="*/ 35 w 35"/>
                  <a:gd name="T35" fmla="*/ 19 h 45"/>
                  <a:gd name="T36" fmla="*/ 35 w 35"/>
                  <a:gd name="T37" fmla="*/ 19 h 45"/>
                  <a:gd name="T38" fmla="*/ 35 w 35"/>
                  <a:gd name="T39" fmla="*/ 11 h 45"/>
                  <a:gd name="T40" fmla="*/ 35 w 35"/>
                  <a:gd name="T41" fmla="*/ 11 h 45"/>
                  <a:gd name="T42" fmla="*/ 33 w 35"/>
                  <a:gd name="T43" fmla="*/ 5 h 45"/>
                  <a:gd name="T44" fmla="*/ 33 w 35"/>
                  <a:gd name="T45" fmla="*/ 5 h 45"/>
                  <a:gd name="T46" fmla="*/ 30 w 35"/>
                  <a:gd name="T47" fmla="*/ 4 h 45"/>
                  <a:gd name="T48" fmla="*/ 28 w 35"/>
                  <a:gd name="T49" fmla="*/ 1 h 45"/>
                  <a:gd name="T50" fmla="*/ 28 w 35"/>
                  <a:gd name="T51" fmla="*/ 1 h 45"/>
                  <a:gd name="T52" fmla="*/ 24 w 35"/>
                  <a:gd name="T53" fmla="*/ 1 h 45"/>
                  <a:gd name="T54" fmla="*/ 20 w 35"/>
                  <a:gd name="T55" fmla="*/ 0 h 45"/>
                  <a:gd name="T56" fmla="*/ 20 w 35"/>
                  <a:gd name="T57" fmla="*/ 0 h 45"/>
                  <a:gd name="T58" fmla="*/ 17 w 35"/>
                  <a:gd name="T59" fmla="*/ 1 h 45"/>
                  <a:gd name="T60" fmla="*/ 13 w 35"/>
                  <a:gd name="T61" fmla="*/ 2 h 45"/>
                  <a:gd name="T62" fmla="*/ 9 w 35"/>
                  <a:gd name="T63" fmla="*/ 5 h 45"/>
                  <a:gd name="T64" fmla="*/ 6 w 35"/>
                  <a:gd name="T65" fmla="*/ 7 h 45"/>
                  <a:gd name="T66" fmla="*/ 6 w 35"/>
                  <a:gd name="T67" fmla="*/ 1 h 45"/>
                  <a:gd name="T68" fmla="*/ 0 w 35"/>
                  <a:gd name="T69" fmla="*/ 1 h 45"/>
                  <a:gd name="T70" fmla="*/ 0 w 35"/>
                  <a:gd name="T71" fmla="*/ 45 h 45"/>
                  <a:gd name="T72" fmla="*/ 8 w 35"/>
                  <a:gd name="T73" fmla="*/ 45 h 45"/>
                  <a:gd name="T74" fmla="*/ 8 w 35"/>
                  <a:gd name="T7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45">
                    <a:moveTo>
                      <a:pt x="8" y="45"/>
                    </a:moveTo>
                    <a:lnTo>
                      <a:pt x="8" y="21"/>
                    </a:lnTo>
                    <a:lnTo>
                      <a:pt x="8" y="21"/>
                    </a:lnTo>
                    <a:lnTo>
                      <a:pt x="8" y="14"/>
                    </a:lnTo>
                    <a:lnTo>
                      <a:pt x="10" y="10"/>
                    </a:lnTo>
                    <a:lnTo>
                      <a:pt x="10" y="10"/>
                    </a:lnTo>
                    <a:lnTo>
                      <a:pt x="14" y="7"/>
                    </a:lnTo>
                    <a:lnTo>
                      <a:pt x="19" y="6"/>
                    </a:lnTo>
                    <a:lnTo>
                      <a:pt x="19" y="6"/>
                    </a:lnTo>
                    <a:lnTo>
                      <a:pt x="24" y="9"/>
                    </a:lnTo>
                    <a:lnTo>
                      <a:pt x="24" y="9"/>
                    </a:lnTo>
                    <a:lnTo>
                      <a:pt x="27" y="10"/>
                    </a:lnTo>
                    <a:lnTo>
                      <a:pt x="28" y="11"/>
                    </a:lnTo>
                    <a:lnTo>
                      <a:pt x="28" y="11"/>
                    </a:lnTo>
                    <a:lnTo>
                      <a:pt x="28" y="19"/>
                    </a:lnTo>
                    <a:lnTo>
                      <a:pt x="28" y="45"/>
                    </a:lnTo>
                    <a:lnTo>
                      <a:pt x="35" y="45"/>
                    </a:lnTo>
                    <a:lnTo>
                      <a:pt x="35" y="19"/>
                    </a:lnTo>
                    <a:lnTo>
                      <a:pt x="35" y="19"/>
                    </a:lnTo>
                    <a:lnTo>
                      <a:pt x="35" y="11"/>
                    </a:lnTo>
                    <a:lnTo>
                      <a:pt x="35" y="11"/>
                    </a:lnTo>
                    <a:lnTo>
                      <a:pt x="33" y="5"/>
                    </a:lnTo>
                    <a:lnTo>
                      <a:pt x="33" y="5"/>
                    </a:lnTo>
                    <a:lnTo>
                      <a:pt x="30" y="4"/>
                    </a:lnTo>
                    <a:lnTo>
                      <a:pt x="28" y="1"/>
                    </a:lnTo>
                    <a:lnTo>
                      <a:pt x="28" y="1"/>
                    </a:lnTo>
                    <a:lnTo>
                      <a:pt x="24" y="1"/>
                    </a:lnTo>
                    <a:lnTo>
                      <a:pt x="20" y="0"/>
                    </a:lnTo>
                    <a:lnTo>
                      <a:pt x="20" y="0"/>
                    </a:lnTo>
                    <a:lnTo>
                      <a:pt x="17" y="1"/>
                    </a:lnTo>
                    <a:lnTo>
                      <a:pt x="13" y="2"/>
                    </a:lnTo>
                    <a:lnTo>
                      <a:pt x="9" y="5"/>
                    </a:lnTo>
                    <a:lnTo>
                      <a:pt x="6" y="7"/>
                    </a:lnTo>
                    <a:lnTo>
                      <a:pt x="6" y="1"/>
                    </a:lnTo>
                    <a:lnTo>
                      <a:pt x="0" y="1"/>
                    </a:lnTo>
                    <a:lnTo>
                      <a:pt x="0" y="45"/>
                    </a:lnTo>
                    <a:lnTo>
                      <a:pt x="8" y="45"/>
                    </a:lnTo>
                    <a:lnTo>
                      <a:pt x="8" y="45"/>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6" name="Freeform 391">
                <a:extLst>
                  <a:ext uri="{FF2B5EF4-FFF2-40B4-BE49-F238E27FC236}">
                    <a16:creationId xmlns:a16="http://schemas.microsoft.com/office/drawing/2014/main" id="{BC66F42A-47A5-4E03-AF40-7927F911B375}"/>
                  </a:ext>
                </a:extLst>
              </p:cNvPr>
              <p:cNvSpPr>
                <a:spLocks noEditPoints="1"/>
              </p:cNvSpPr>
              <p:nvPr/>
            </p:nvSpPr>
            <p:spPr bwMode="auto">
              <a:xfrm>
                <a:off x="4175" y="3693"/>
                <a:ext cx="42" cy="51"/>
              </a:xfrm>
              <a:custGeom>
                <a:avLst/>
                <a:gdLst>
                  <a:gd name="T0" fmla="*/ 42 w 42"/>
                  <a:gd name="T1" fmla="*/ 16 h 51"/>
                  <a:gd name="T2" fmla="*/ 0 w 42"/>
                  <a:gd name="T3" fmla="*/ 0 h 51"/>
                  <a:gd name="T4" fmla="*/ 0 w 42"/>
                  <a:gd name="T5" fmla="*/ 7 h 51"/>
                  <a:gd name="T6" fmla="*/ 33 w 42"/>
                  <a:gd name="T7" fmla="*/ 20 h 51"/>
                  <a:gd name="T8" fmla="*/ 0 w 42"/>
                  <a:gd name="T9" fmla="*/ 34 h 51"/>
                  <a:gd name="T10" fmla="*/ 0 w 42"/>
                  <a:gd name="T11" fmla="*/ 41 h 51"/>
                  <a:gd name="T12" fmla="*/ 42 w 42"/>
                  <a:gd name="T13" fmla="*/ 24 h 51"/>
                  <a:gd name="T14" fmla="*/ 42 w 42"/>
                  <a:gd name="T15" fmla="*/ 16 h 51"/>
                  <a:gd name="T16" fmla="*/ 42 w 42"/>
                  <a:gd name="T17" fmla="*/ 16 h 51"/>
                  <a:gd name="T18" fmla="*/ 42 w 42"/>
                  <a:gd name="T19" fmla="*/ 44 h 51"/>
                  <a:gd name="T20" fmla="*/ 0 w 42"/>
                  <a:gd name="T21" fmla="*/ 44 h 51"/>
                  <a:gd name="T22" fmla="*/ 0 w 42"/>
                  <a:gd name="T23" fmla="*/ 51 h 51"/>
                  <a:gd name="T24" fmla="*/ 42 w 42"/>
                  <a:gd name="T25" fmla="*/ 51 h 51"/>
                  <a:gd name="T26" fmla="*/ 42 w 42"/>
                  <a:gd name="T27" fmla="*/ 44 h 51"/>
                  <a:gd name="T28" fmla="*/ 42 w 42"/>
                  <a:gd name="T2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1">
                    <a:moveTo>
                      <a:pt x="42" y="16"/>
                    </a:moveTo>
                    <a:lnTo>
                      <a:pt x="0" y="0"/>
                    </a:lnTo>
                    <a:lnTo>
                      <a:pt x="0" y="7"/>
                    </a:lnTo>
                    <a:lnTo>
                      <a:pt x="33" y="20"/>
                    </a:lnTo>
                    <a:lnTo>
                      <a:pt x="0" y="34"/>
                    </a:lnTo>
                    <a:lnTo>
                      <a:pt x="0" y="41"/>
                    </a:lnTo>
                    <a:lnTo>
                      <a:pt x="42" y="24"/>
                    </a:lnTo>
                    <a:lnTo>
                      <a:pt x="42" y="16"/>
                    </a:lnTo>
                    <a:lnTo>
                      <a:pt x="42" y="16"/>
                    </a:lnTo>
                    <a:close/>
                    <a:moveTo>
                      <a:pt x="42" y="44"/>
                    </a:moveTo>
                    <a:lnTo>
                      <a:pt x="0" y="44"/>
                    </a:lnTo>
                    <a:lnTo>
                      <a:pt x="0" y="51"/>
                    </a:lnTo>
                    <a:lnTo>
                      <a:pt x="42" y="51"/>
                    </a:lnTo>
                    <a:lnTo>
                      <a:pt x="42" y="44"/>
                    </a:lnTo>
                    <a:lnTo>
                      <a:pt x="42" y="44"/>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7" name="Freeform 392">
                <a:extLst>
                  <a:ext uri="{FF2B5EF4-FFF2-40B4-BE49-F238E27FC236}">
                    <a16:creationId xmlns:a16="http://schemas.microsoft.com/office/drawing/2014/main" id="{C7ADB9D6-292D-FF55-1FD1-8789E6E25786}"/>
                  </a:ext>
                </a:extLst>
              </p:cNvPr>
              <p:cNvSpPr>
                <a:spLocks/>
              </p:cNvSpPr>
              <p:nvPr/>
            </p:nvSpPr>
            <p:spPr bwMode="auto">
              <a:xfrm>
                <a:off x="4247" y="3688"/>
                <a:ext cx="40" cy="62"/>
              </a:xfrm>
              <a:custGeom>
                <a:avLst/>
                <a:gdLst>
                  <a:gd name="T0" fmla="*/ 6 w 40"/>
                  <a:gd name="T1" fmla="*/ 56 h 62"/>
                  <a:gd name="T2" fmla="*/ 6 w 40"/>
                  <a:gd name="T3" fmla="*/ 56 h 62"/>
                  <a:gd name="T4" fmla="*/ 13 w 40"/>
                  <a:gd name="T5" fmla="*/ 60 h 62"/>
                  <a:gd name="T6" fmla="*/ 20 w 40"/>
                  <a:gd name="T7" fmla="*/ 62 h 62"/>
                  <a:gd name="T8" fmla="*/ 20 w 40"/>
                  <a:gd name="T9" fmla="*/ 62 h 62"/>
                  <a:gd name="T10" fmla="*/ 24 w 40"/>
                  <a:gd name="T11" fmla="*/ 62 h 62"/>
                  <a:gd name="T12" fmla="*/ 29 w 40"/>
                  <a:gd name="T13" fmla="*/ 60 h 62"/>
                  <a:gd name="T14" fmla="*/ 33 w 40"/>
                  <a:gd name="T15" fmla="*/ 58 h 62"/>
                  <a:gd name="T16" fmla="*/ 35 w 40"/>
                  <a:gd name="T17" fmla="*/ 54 h 62"/>
                  <a:gd name="T18" fmla="*/ 35 w 40"/>
                  <a:gd name="T19" fmla="*/ 54 h 62"/>
                  <a:gd name="T20" fmla="*/ 39 w 40"/>
                  <a:gd name="T21" fmla="*/ 48 h 62"/>
                  <a:gd name="T22" fmla="*/ 40 w 40"/>
                  <a:gd name="T23" fmla="*/ 40 h 62"/>
                  <a:gd name="T24" fmla="*/ 40 w 40"/>
                  <a:gd name="T25" fmla="*/ 40 h 62"/>
                  <a:gd name="T26" fmla="*/ 39 w 40"/>
                  <a:gd name="T27" fmla="*/ 33 h 62"/>
                  <a:gd name="T28" fmla="*/ 38 w 40"/>
                  <a:gd name="T29" fmla="*/ 29 h 62"/>
                  <a:gd name="T30" fmla="*/ 35 w 40"/>
                  <a:gd name="T31" fmla="*/ 26 h 62"/>
                  <a:gd name="T32" fmla="*/ 35 w 40"/>
                  <a:gd name="T33" fmla="*/ 26 h 62"/>
                  <a:gd name="T34" fmla="*/ 29 w 40"/>
                  <a:gd name="T35" fmla="*/ 21 h 62"/>
                  <a:gd name="T36" fmla="*/ 22 w 40"/>
                  <a:gd name="T37" fmla="*/ 20 h 62"/>
                  <a:gd name="T38" fmla="*/ 22 w 40"/>
                  <a:gd name="T39" fmla="*/ 20 h 62"/>
                  <a:gd name="T40" fmla="*/ 15 w 40"/>
                  <a:gd name="T41" fmla="*/ 21 h 62"/>
                  <a:gd name="T42" fmla="*/ 10 w 40"/>
                  <a:gd name="T43" fmla="*/ 24 h 62"/>
                  <a:gd name="T44" fmla="*/ 13 w 40"/>
                  <a:gd name="T45" fmla="*/ 7 h 62"/>
                  <a:gd name="T46" fmla="*/ 38 w 40"/>
                  <a:gd name="T47" fmla="*/ 7 h 62"/>
                  <a:gd name="T48" fmla="*/ 38 w 40"/>
                  <a:gd name="T49" fmla="*/ 0 h 62"/>
                  <a:gd name="T50" fmla="*/ 8 w 40"/>
                  <a:gd name="T51" fmla="*/ 0 h 62"/>
                  <a:gd name="T52" fmla="*/ 1 w 40"/>
                  <a:gd name="T53" fmla="*/ 31 h 62"/>
                  <a:gd name="T54" fmla="*/ 9 w 40"/>
                  <a:gd name="T55" fmla="*/ 33 h 62"/>
                  <a:gd name="T56" fmla="*/ 9 w 40"/>
                  <a:gd name="T57" fmla="*/ 33 h 62"/>
                  <a:gd name="T58" fmla="*/ 10 w 40"/>
                  <a:gd name="T59" fmla="*/ 30 h 62"/>
                  <a:gd name="T60" fmla="*/ 13 w 40"/>
                  <a:gd name="T61" fmla="*/ 29 h 62"/>
                  <a:gd name="T62" fmla="*/ 13 w 40"/>
                  <a:gd name="T63" fmla="*/ 29 h 62"/>
                  <a:gd name="T64" fmla="*/ 17 w 40"/>
                  <a:gd name="T65" fmla="*/ 27 h 62"/>
                  <a:gd name="T66" fmla="*/ 19 w 40"/>
                  <a:gd name="T67" fmla="*/ 26 h 62"/>
                  <a:gd name="T68" fmla="*/ 19 w 40"/>
                  <a:gd name="T69" fmla="*/ 26 h 62"/>
                  <a:gd name="T70" fmla="*/ 25 w 40"/>
                  <a:gd name="T71" fmla="*/ 27 h 62"/>
                  <a:gd name="T72" fmla="*/ 29 w 40"/>
                  <a:gd name="T73" fmla="*/ 30 h 62"/>
                  <a:gd name="T74" fmla="*/ 29 w 40"/>
                  <a:gd name="T75" fmla="*/ 30 h 62"/>
                  <a:gd name="T76" fmla="*/ 32 w 40"/>
                  <a:gd name="T77" fmla="*/ 35 h 62"/>
                  <a:gd name="T78" fmla="*/ 33 w 40"/>
                  <a:gd name="T79" fmla="*/ 40 h 62"/>
                  <a:gd name="T80" fmla="*/ 33 w 40"/>
                  <a:gd name="T81" fmla="*/ 40 h 62"/>
                  <a:gd name="T82" fmla="*/ 32 w 40"/>
                  <a:gd name="T83" fmla="*/ 46 h 62"/>
                  <a:gd name="T84" fmla="*/ 29 w 40"/>
                  <a:gd name="T85" fmla="*/ 51 h 62"/>
                  <a:gd name="T86" fmla="*/ 29 w 40"/>
                  <a:gd name="T87" fmla="*/ 51 h 62"/>
                  <a:gd name="T88" fmla="*/ 25 w 40"/>
                  <a:gd name="T89" fmla="*/ 54 h 62"/>
                  <a:gd name="T90" fmla="*/ 20 w 40"/>
                  <a:gd name="T91" fmla="*/ 55 h 62"/>
                  <a:gd name="T92" fmla="*/ 20 w 40"/>
                  <a:gd name="T93" fmla="*/ 55 h 62"/>
                  <a:gd name="T94" fmla="*/ 15 w 40"/>
                  <a:gd name="T95" fmla="*/ 55 h 62"/>
                  <a:gd name="T96" fmla="*/ 11 w 40"/>
                  <a:gd name="T97" fmla="*/ 53 h 62"/>
                  <a:gd name="T98" fmla="*/ 11 w 40"/>
                  <a:gd name="T99" fmla="*/ 53 h 62"/>
                  <a:gd name="T100" fmla="*/ 9 w 40"/>
                  <a:gd name="T101" fmla="*/ 49 h 62"/>
                  <a:gd name="T102" fmla="*/ 8 w 40"/>
                  <a:gd name="T103" fmla="*/ 44 h 62"/>
                  <a:gd name="T104" fmla="*/ 0 w 40"/>
                  <a:gd name="T105" fmla="*/ 45 h 62"/>
                  <a:gd name="T106" fmla="*/ 0 w 40"/>
                  <a:gd name="T107" fmla="*/ 45 h 62"/>
                  <a:gd name="T108" fmla="*/ 1 w 40"/>
                  <a:gd name="T109" fmla="*/ 51 h 62"/>
                  <a:gd name="T110" fmla="*/ 6 w 40"/>
                  <a:gd name="T111" fmla="*/ 56 h 62"/>
                  <a:gd name="T112" fmla="*/ 6 w 40"/>
                  <a:gd name="T113"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62">
                    <a:moveTo>
                      <a:pt x="6" y="56"/>
                    </a:moveTo>
                    <a:lnTo>
                      <a:pt x="6" y="56"/>
                    </a:lnTo>
                    <a:lnTo>
                      <a:pt x="13" y="60"/>
                    </a:lnTo>
                    <a:lnTo>
                      <a:pt x="20" y="62"/>
                    </a:lnTo>
                    <a:lnTo>
                      <a:pt x="20" y="62"/>
                    </a:lnTo>
                    <a:lnTo>
                      <a:pt x="24" y="62"/>
                    </a:lnTo>
                    <a:lnTo>
                      <a:pt x="29" y="60"/>
                    </a:lnTo>
                    <a:lnTo>
                      <a:pt x="33" y="58"/>
                    </a:lnTo>
                    <a:lnTo>
                      <a:pt x="35" y="54"/>
                    </a:lnTo>
                    <a:lnTo>
                      <a:pt x="35" y="54"/>
                    </a:lnTo>
                    <a:lnTo>
                      <a:pt x="39" y="48"/>
                    </a:lnTo>
                    <a:lnTo>
                      <a:pt x="40" y="40"/>
                    </a:lnTo>
                    <a:lnTo>
                      <a:pt x="40" y="40"/>
                    </a:lnTo>
                    <a:lnTo>
                      <a:pt x="39" y="33"/>
                    </a:lnTo>
                    <a:lnTo>
                      <a:pt x="38" y="29"/>
                    </a:lnTo>
                    <a:lnTo>
                      <a:pt x="35" y="26"/>
                    </a:lnTo>
                    <a:lnTo>
                      <a:pt x="35" y="26"/>
                    </a:lnTo>
                    <a:lnTo>
                      <a:pt x="29" y="21"/>
                    </a:lnTo>
                    <a:lnTo>
                      <a:pt x="22" y="20"/>
                    </a:lnTo>
                    <a:lnTo>
                      <a:pt x="22" y="20"/>
                    </a:lnTo>
                    <a:lnTo>
                      <a:pt x="15" y="21"/>
                    </a:lnTo>
                    <a:lnTo>
                      <a:pt x="10" y="24"/>
                    </a:lnTo>
                    <a:lnTo>
                      <a:pt x="13" y="7"/>
                    </a:lnTo>
                    <a:lnTo>
                      <a:pt x="38" y="7"/>
                    </a:lnTo>
                    <a:lnTo>
                      <a:pt x="38" y="0"/>
                    </a:lnTo>
                    <a:lnTo>
                      <a:pt x="8" y="0"/>
                    </a:lnTo>
                    <a:lnTo>
                      <a:pt x="1" y="31"/>
                    </a:lnTo>
                    <a:lnTo>
                      <a:pt x="9" y="33"/>
                    </a:lnTo>
                    <a:lnTo>
                      <a:pt x="9" y="33"/>
                    </a:lnTo>
                    <a:lnTo>
                      <a:pt x="10" y="30"/>
                    </a:lnTo>
                    <a:lnTo>
                      <a:pt x="13" y="29"/>
                    </a:lnTo>
                    <a:lnTo>
                      <a:pt x="13" y="29"/>
                    </a:lnTo>
                    <a:lnTo>
                      <a:pt x="17" y="27"/>
                    </a:lnTo>
                    <a:lnTo>
                      <a:pt x="19" y="26"/>
                    </a:lnTo>
                    <a:lnTo>
                      <a:pt x="19" y="26"/>
                    </a:lnTo>
                    <a:lnTo>
                      <a:pt x="25" y="27"/>
                    </a:lnTo>
                    <a:lnTo>
                      <a:pt x="29" y="30"/>
                    </a:lnTo>
                    <a:lnTo>
                      <a:pt x="29" y="30"/>
                    </a:lnTo>
                    <a:lnTo>
                      <a:pt x="32" y="35"/>
                    </a:lnTo>
                    <a:lnTo>
                      <a:pt x="33" y="40"/>
                    </a:lnTo>
                    <a:lnTo>
                      <a:pt x="33" y="40"/>
                    </a:lnTo>
                    <a:lnTo>
                      <a:pt x="32" y="46"/>
                    </a:lnTo>
                    <a:lnTo>
                      <a:pt x="29" y="51"/>
                    </a:lnTo>
                    <a:lnTo>
                      <a:pt x="29" y="51"/>
                    </a:lnTo>
                    <a:lnTo>
                      <a:pt x="25" y="54"/>
                    </a:lnTo>
                    <a:lnTo>
                      <a:pt x="20" y="55"/>
                    </a:lnTo>
                    <a:lnTo>
                      <a:pt x="20" y="55"/>
                    </a:lnTo>
                    <a:lnTo>
                      <a:pt x="15" y="55"/>
                    </a:lnTo>
                    <a:lnTo>
                      <a:pt x="11" y="53"/>
                    </a:lnTo>
                    <a:lnTo>
                      <a:pt x="11" y="53"/>
                    </a:lnTo>
                    <a:lnTo>
                      <a:pt x="9" y="49"/>
                    </a:lnTo>
                    <a:lnTo>
                      <a:pt x="8" y="44"/>
                    </a:lnTo>
                    <a:lnTo>
                      <a:pt x="0" y="45"/>
                    </a:lnTo>
                    <a:lnTo>
                      <a:pt x="0" y="45"/>
                    </a:lnTo>
                    <a:lnTo>
                      <a:pt x="1" y="51"/>
                    </a:lnTo>
                    <a:lnTo>
                      <a:pt x="6" y="56"/>
                    </a:lnTo>
                    <a:lnTo>
                      <a:pt x="6" y="56"/>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8" name="Freeform 393">
                <a:extLst>
                  <a:ext uri="{FF2B5EF4-FFF2-40B4-BE49-F238E27FC236}">
                    <a16:creationId xmlns:a16="http://schemas.microsoft.com/office/drawing/2014/main" id="{0E3EFDCE-D29E-5FD3-B80C-EF3AF9C31302}"/>
                  </a:ext>
                </a:extLst>
              </p:cNvPr>
              <p:cNvSpPr>
                <a:spLocks noEditPoints="1"/>
              </p:cNvSpPr>
              <p:nvPr/>
            </p:nvSpPr>
            <p:spPr bwMode="auto">
              <a:xfrm>
                <a:off x="4295" y="3686"/>
                <a:ext cx="39" cy="64"/>
              </a:xfrm>
              <a:custGeom>
                <a:avLst/>
                <a:gdLst>
                  <a:gd name="T0" fmla="*/ 6 w 39"/>
                  <a:gd name="T1" fmla="*/ 57 h 64"/>
                  <a:gd name="T2" fmla="*/ 11 w 39"/>
                  <a:gd name="T3" fmla="*/ 62 h 64"/>
                  <a:gd name="T4" fmla="*/ 20 w 39"/>
                  <a:gd name="T5" fmla="*/ 64 h 64"/>
                  <a:gd name="T6" fmla="*/ 25 w 39"/>
                  <a:gd name="T7" fmla="*/ 62 h 64"/>
                  <a:gd name="T8" fmla="*/ 30 w 39"/>
                  <a:gd name="T9" fmla="*/ 60 h 64"/>
                  <a:gd name="T10" fmla="*/ 38 w 39"/>
                  <a:gd name="T11" fmla="*/ 50 h 64"/>
                  <a:gd name="T12" fmla="*/ 39 w 39"/>
                  <a:gd name="T13" fmla="*/ 42 h 64"/>
                  <a:gd name="T14" fmla="*/ 39 w 39"/>
                  <a:gd name="T15" fmla="*/ 32 h 64"/>
                  <a:gd name="T16" fmla="*/ 38 w 39"/>
                  <a:gd name="T17" fmla="*/ 18 h 64"/>
                  <a:gd name="T18" fmla="*/ 37 w 39"/>
                  <a:gd name="T19" fmla="*/ 13 h 64"/>
                  <a:gd name="T20" fmla="*/ 34 w 39"/>
                  <a:gd name="T21" fmla="*/ 9 h 64"/>
                  <a:gd name="T22" fmla="*/ 28 w 39"/>
                  <a:gd name="T23" fmla="*/ 3 h 64"/>
                  <a:gd name="T24" fmla="*/ 24 w 39"/>
                  <a:gd name="T25" fmla="*/ 2 h 64"/>
                  <a:gd name="T26" fmla="*/ 20 w 39"/>
                  <a:gd name="T27" fmla="*/ 0 h 64"/>
                  <a:gd name="T28" fmla="*/ 9 w 39"/>
                  <a:gd name="T29" fmla="*/ 4 h 64"/>
                  <a:gd name="T30" fmla="*/ 5 w 39"/>
                  <a:gd name="T31" fmla="*/ 9 h 64"/>
                  <a:gd name="T32" fmla="*/ 3 w 39"/>
                  <a:gd name="T33" fmla="*/ 14 h 64"/>
                  <a:gd name="T34" fmla="*/ 0 w 39"/>
                  <a:gd name="T35" fmla="*/ 32 h 64"/>
                  <a:gd name="T36" fmla="*/ 0 w 39"/>
                  <a:gd name="T37" fmla="*/ 41 h 64"/>
                  <a:gd name="T38" fmla="*/ 3 w 39"/>
                  <a:gd name="T39" fmla="*/ 53 h 64"/>
                  <a:gd name="T40" fmla="*/ 6 w 39"/>
                  <a:gd name="T41" fmla="*/ 57 h 64"/>
                  <a:gd name="T42" fmla="*/ 11 w 39"/>
                  <a:gd name="T43" fmla="*/ 12 h 64"/>
                  <a:gd name="T44" fmla="*/ 15 w 39"/>
                  <a:gd name="T45" fmla="*/ 8 h 64"/>
                  <a:gd name="T46" fmla="*/ 20 w 39"/>
                  <a:gd name="T47" fmla="*/ 7 h 64"/>
                  <a:gd name="T48" fmla="*/ 29 w 39"/>
                  <a:gd name="T49" fmla="*/ 12 h 64"/>
                  <a:gd name="T50" fmla="*/ 30 w 39"/>
                  <a:gd name="T51" fmla="*/ 16 h 64"/>
                  <a:gd name="T52" fmla="*/ 32 w 39"/>
                  <a:gd name="T53" fmla="*/ 32 h 64"/>
                  <a:gd name="T54" fmla="*/ 32 w 39"/>
                  <a:gd name="T55" fmla="*/ 45 h 64"/>
                  <a:gd name="T56" fmla="*/ 29 w 39"/>
                  <a:gd name="T57" fmla="*/ 52 h 64"/>
                  <a:gd name="T58" fmla="*/ 24 w 39"/>
                  <a:gd name="T59" fmla="*/ 56 h 64"/>
                  <a:gd name="T60" fmla="*/ 20 w 39"/>
                  <a:gd name="T61" fmla="*/ 57 h 64"/>
                  <a:gd name="T62" fmla="*/ 11 w 39"/>
                  <a:gd name="T63" fmla="*/ 52 h 64"/>
                  <a:gd name="T64" fmla="*/ 9 w 39"/>
                  <a:gd name="T65" fmla="*/ 50 h 64"/>
                  <a:gd name="T66" fmla="*/ 8 w 39"/>
                  <a:gd name="T67" fmla="*/ 32 h 64"/>
                  <a:gd name="T68" fmla="*/ 9 w 39"/>
                  <a:gd name="T69" fmla="*/ 19 h 64"/>
                  <a:gd name="T70" fmla="*/ 11 w 39"/>
                  <a:gd name="T71" fmla="*/ 12 h 64"/>
                  <a:gd name="T72" fmla="*/ 11 w 39"/>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 h="64">
                    <a:moveTo>
                      <a:pt x="6" y="57"/>
                    </a:moveTo>
                    <a:lnTo>
                      <a:pt x="6" y="57"/>
                    </a:lnTo>
                    <a:lnTo>
                      <a:pt x="9" y="60"/>
                    </a:lnTo>
                    <a:lnTo>
                      <a:pt x="11" y="62"/>
                    </a:lnTo>
                    <a:lnTo>
                      <a:pt x="15" y="64"/>
                    </a:lnTo>
                    <a:lnTo>
                      <a:pt x="20" y="64"/>
                    </a:lnTo>
                    <a:lnTo>
                      <a:pt x="20" y="64"/>
                    </a:lnTo>
                    <a:lnTo>
                      <a:pt x="25" y="62"/>
                    </a:lnTo>
                    <a:lnTo>
                      <a:pt x="30" y="60"/>
                    </a:lnTo>
                    <a:lnTo>
                      <a:pt x="30" y="60"/>
                    </a:lnTo>
                    <a:lnTo>
                      <a:pt x="35" y="56"/>
                    </a:lnTo>
                    <a:lnTo>
                      <a:pt x="38" y="50"/>
                    </a:lnTo>
                    <a:lnTo>
                      <a:pt x="38" y="50"/>
                    </a:lnTo>
                    <a:lnTo>
                      <a:pt x="39" y="42"/>
                    </a:lnTo>
                    <a:lnTo>
                      <a:pt x="39" y="32"/>
                    </a:lnTo>
                    <a:lnTo>
                      <a:pt x="39" y="32"/>
                    </a:lnTo>
                    <a:lnTo>
                      <a:pt x="39" y="24"/>
                    </a:lnTo>
                    <a:lnTo>
                      <a:pt x="38" y="18"/>
                    </a:lnTo>
                    <a:lnTo>
                      <a:pt x="38" y="18"/>
                    </a:lnTo>
                    <a:lnTo>
                      <a:pt x="37" y="13"/>
                    </a:lnTo>
                    <a:lnTo>
                      <a:pt x="34" y="9"/>
                    </a:lnTo>
                    <a:lnTo>
                      <a:pt x="34" y="9"/>
                    </a:lnTo>
                    <a:lnTo>
                      <a:pt x="32" y="6"/>
                    </a:lnTo>
                    <a:lnTo>
                      <a:pt x="28" y="3"/>
                    </a:lnTo>
                    <a:lnTo>
                      <a:pt x="28" y="3"/>
                    </a:lnTo>
                    <a:lnTo>
                      <a:pt x="24" y="2"/>
                    </a:lnTo>
                    <a:lnTo>
                      <a:pt x="20" y="0"/>
                    </a:lnTo>
                    <a:lnTo>
                      <a:pt x="20" y="0"/>
                    </a:lnTo>
                    <a:lnTo>
                      <a:pt x="14" y="2"/>
                    </a:lnTo>
                    <a:lnTo>
                      <a:pt x="9" y="4"/>
                    </a:lnTo>
                    <a:lnTo>
                      <a:pt x="9" y="4"/>
                    </a:lnTo>
                    <a:lnTo>
                      <a:pt x="5" y="9"/>
                    </a:lnTo>
                    <a:lnTo>
                      <a:pt x="3" y="14"/>
                    </a:lnTo>
                    <a:lnTo>
                      <a:pt x="3" y="14"/>
                    </a:lnTo>
                    <a:lnTo>
                      <a:pt x="0" y="23"/>
                    </a:lnTo>
                    <a:lnTo>
                      <a:pt x="0" y="32"/>
                    </a:lnTo>
                    <a:lnTo>
                      <a:pt x="0" y="32"/>
                    </a:lnTo>
                    <a:lnTo>
                      <a:pt x="0" y="41"/>
                    </a:lnTo>
                    <a:lnTo>
                      <a:pt x="1" y="47"/>
                    </a:lnTo>
                    <a:lnTo>
                      <a:pt x="3" y="53"/>
                    </a:lnTo>
                    <a:lnTo>
                      <a:pt x="6" y="57"/>
                    </a:lnTo>
                    <a:lnTo>
                      <a:pt x="6" y="57"/>
                    </a:lnTo>
                    <a:lnTo>
                      <a:pt x="6" y="57"/>
                    </a:lnTo>
                    <a:close/>
                    <a:moveTo>
                      <a:pt x="11" y="12"/>
                    </a:moveTo>
                    <a:lnTo>
                      <a:pt x="11" y="12"/>
                    </a:lnTo>
                    <a:lnTo>
                      <a:pt x="15" y="8"/>
                    </a:lnTo>
                    <a:lnTo>
                      <a:pt x="20" y="7"/>
                    </a:lnTo>
                    <a:lnTo>
                      <a:pt x="20" y="7"/>
                    </a:lnTo>
                    <a:lnTo>
                      <a:pt x="24" y="8"/>
                    </a:lnTo>
                    <a:lnTo>
                      <a:pt x="29" y="12"/>
                    </a:lnTo>
                    <a:lnTo>
                      <a:pt x="29" y="12"/>
                    </a:lnTo>
                    <a:lnTo>
                      <a:pt x="30" y="16"/>
                    </a:lnTo>
                    <a:lnTo>
                      <a:pt x="32" y="19"/>
                    </a:lnTo>
                    <a:lnTo>
                      <a:pt x="32" y="32"/>
                    </a:lnTo>
                    <a:lnTo>
                      <a:pt x="32" y="32"/>
                    </a:lnTo>
                    <a:lnTo>
                      <a:pt x="32" y="45"/>
                    </a:lnTo>
                    <a:lnTo>
                      <a:pt x="30" y="50"/>
                    </a:lnTo>
                    <a:lnTo>
                      <a:pt x="29" y="52"/>
                    </a:lnTo>
                    <a:lnTo>
                      <a:pt x="29" y="52"/>
                    </a:lnTo>
                    <a:lnTo>
                      <a:pt x="24" y="56"/>
                    </a:lnTo>
                    <a:lnTo>
                      <a:pt x="20" y="57"/>
                    </a:lnTo>
                    <a:lnTo>
                      <a:pt x="20" y="57"/>
                    </a:lnTo>
                    <a:lnTo>
                      <a:pt x="15" y="56"/>
                    </a:lnTo>
                    <a:lnTo>
                      <a:pt x="11" y="52"/>
                    </a:lnTo>
                    <a:lnTo>
                      <a:pt x="11" y="52"/>
                    </a:lnTo>
                    <a:lnTo>
                      <a:pt x="9" y="50"/>
                    </a:lnTo>
                    <a:lnTo>
                      <a:pt x="9" y="45"/>
                    </a:lnTo>
                    <a:lnTo>
                      <a:pt x="8" y="32"/>
                    </a:lnTo>
                    <a:lnTo>
                      <a:pt x="8" y="32"/>
                    </a:lnTo>
                    <a:lnTo>
                      <a:pt x="9" y="19"/>
                    </a:lnTo>
                    <a:lnTo>
                      <a:pt x="10" y="16"/>
                    </a:lnTo>
                    <a:lnTo>
                      <a:pt x="11" y="12"/>
                    </a:lnTo>
                    <a:lnTo>
                      <a:pt x="11" y="12"/>
                    </a:lnTo>
                    <a:lnTo>
                      <a:pt x="11" y="12"/>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9" name="Freeform 394">
                <a:extLst>
                  <a:ext uri="{FF2B5EF4-FFF2-40B4-BE49-F238E27FC236}">
                    <a16:creationId xmlns:a16="http://schemas.microsoft.com/office/drawing/2014/main" id="{42B2B7CE-D5C7-694D-EFBE-584EBF3F4758}"/>
                  </a:ext>
                </a:extLst>
              </p:cNvPr>
              <p:cNvSpPr>
                <a:spLocks noEditPoints="1"/>
              </p:cNvSpPr>
              <p:nvPr/>
            </p:nvSpPr>
            <p:spPr bwMode="auto">
              <a:xfrm>
                <a:off x="4344" y="3686"/>
                <a:ext cx="66" cy="65"/>
              </a:xfrm>
              <a:custGeom>
                <a:avLst/>
                <a:gdLst>
                  <a:gd name="T0" fmla="*/ 4 w 66"/>
                  <a:gd name="T1" fmla="*/ 28 h 65"/>
                  <a:gd name="T2" fmla="*/ 13 w 66"/>
                  <a:gd name="T3" fmla="*/ 33 h 65"/>
                  <a:gd name="T4" fmla="*/ 18 w 66"/>
                  <a:gd name="T5" fmla="*/ 32 h 65"/>
                  <a:gd name="T6" fmla="*/ 22 w 66"/>
                  <a:gd name="T7" fmla="*/ 28 h 65"/>
                  <a:gd name="T8" fmla="*/ 25 w 66"/>
                  <a:gd name="T9" fmla="*/ 17 h 65"/>
                  <a:gd name="T10" fmla="*/ 25 w 66"/>
                  <a:gd name="T11" fmla="*/ 9 h 65"/>
                  <a:gd name="T12" fmla="*/ 22 w 66"/>
                  <a:gd name="T13" fmla="*/ 4 h 65"/>
                  <a:gd name="T14" fmla="*/ 13 w 66"/>
                  <a:gd name="T15" fmla="*/ 0 h 65"/>
                  <a:gd name="T16" fmla="*/ 8 w 66"/>
                  <a:gd name="T17" fmla="*/ 2 h 65"/>
                  <a:gd name="T18" fmla="*/ 3 w 66"/>
                  <a:gd name="T19" fmla="*/ 6 h 65"/>
                  <a:gd name="T20" fmla="*/ 0 w 66"/>
                  <a:gd name="T21" fmla="*/ 16 h 65"/>
                  <a:gd name="T22" fmla="*/ 0 w 66"/>
                  <a:gd name="T23" fmla="*/ 23 h 65"/>
                  <a:gd name="T24" fmla="*/ 4 w 66"/>
                  <a:gd name="T25" fmla="*/ 28 h 65"/>
                  <a:gd name="T26" fmla="*/ 18 w 66"/>
                  <a:gd name="T27" fmla="*/ 8 h 65"/>
                  <a:gd name="T28" fmla="*/ 19 w 66"/>
                  <a:gd name="T29" fmla="*/ 17 h 65"/>
                  <a:gd name="T30" fmla="*/ 19 w 66"/>
                  <a:gd name="T31" fmla="*/ 22 h 65"/>
                  <a:gd name="T32" fmla="*/ 18 w 66"/>
                  <a:gd name="T33" fmla="*/ 26 h 65"/>
                  <a:gd name="T34" fmla="*/ 13 w 66"/>
                  <a:gd name="T35" fmla="*/ 27 h 65"/>
                  <a:gd name="T36" fmla="*/ 10 w 66"/>
                  <a:gd name="T37" fmla="*/ 27 h 65"/>
                  <a:gd name="T38" fmla="*/ 8 w 66"/>
                  <a:gd name="T39" fmla="*/ 26 h 65"/>
                  <a:gd name="T40" fmla="*/ 7 w 66"/>
                  <a:gd name="T41" fmla="*/ 17 h 65"/>
                  <a:gd name="T42" fmla="*/ 7 w 66"/>
                  <a:gd name="T43" fmla="*/ 12 h 65"/>
                  <a:gd name="T44" fmla="*/ 8 w 66"/>
                  <a:gd name="T45" fmla="*/ 8 h 65"/>
                  <a:gd name="T46" fmla="*/ 13 w 66"/>
                  <a:gd name="T47" fmla="*/ 6 h 65"/>
                  <a:gd name="T48" fmla="*/ 15 w 66"/>
                  <a:gd name="T49" fmla="*/ 6 h 65"/>
                  <a:gd name="T50" fmla="*/ 18 w 66"/>
                  <a:gd name="T51" fmla="*/ 8 h 65"/>
                  <a:gd name="T52" fmla="*/ 53 w 66"/>
                  <a:gd name="T53" fmla="*/ 0 h 65"/>
                  <a:gd name="T54" fmla="*/ 13 w 66"/>
                  <a:gd name="T55" fmla="*/ 65 h 65"/>
                  <a:gd name="T56" fmla="*/ 19 w 66"/>
                  <a:gd name="T57" fmla="*/ 65 h 65"/>
                  <a:gd name="T58" fmla="*/ 43 w 66"/>
                  <a:gd name="T59" fmla="*/ 61 h 65"/>
                  <a:gd name="T60" fmla="*/ 52 w 66"/>
                  <a:gd name="T61" fmla="*/ 65 h 65"/>
                  <a:gd name="T62" fmla="*/ 58 w 66"/>
                  <a:gd name="T63" fmla="*/ 64 h 65"/>
                  <a:gd name="T64" fmla="*/ 62 w 66"/>
                  <a:gd name="T65" fmla="*/ 61 h 65"/>
                  <a:gd name="T66" fmla="*/ 66 w 66"/>
                  <a:gd name="T67" fmla="*/ 48 h 65"/>
                  <a:gd name="T68" fmla="*/ 65 w 66"/>
                  <a:gd name="T69" fmla="*/ 42 h 65"/>
                  <a:gd name="T70" fmla="*/ 62 w 66"/>
                  <a:gd name="T71" fmla="*/ 37 h 65"/>
                  <a:gd name="T72" fmla="*/ 52 w 66"/>
                  <a:gd name="T73" fmla="*/ 32 h 65"/>
                  <a:gd name="T74" fmla="*/ 47 w 66"/>
                  <a:gd name="T75" fmla="*/ 33 h 65"/>
                  <a:gd name="T76" fmla="*/ 43 w 66"/>
                  <a:gd name="T77" fmla="*/ 37 h 65"/>
                  <a:gd name="T78" fmla="*/ 39 w 66"/>
                  <a:gd name="T79" fmla="*/ 48 h 65"/>
                  <a:gd name="T80" fmla="*/ 41 w 66"/>
                  <a:gd name="T81" fmla="*/ 56 h 65"/>
                  <a:gd name="T82" fmla="*/ 43 w 66"/>
                  <a:gd name="T83" fmla="*/ 61 h 65"/>
                  <a:gd name="T84" fmla="*/ 57 w 66"/>
                  <a:gd name="T85" fmla="*/ 40 h 65"/>
                  <a:gd name="T86" fmla="*/ 59 w 66"/>
                  <a:gd name="T87" fmla="*/ 48 h 65"/>
                  <a:gd name="T88" fmla="*/ 58 w 66"/>
                  <a:gd name="T89" fmla="*/ 53 h 65"/>
                  <a:gd name="T90" fmla="*/ 57 w 66"/>
                  <a:gd name="T91" fmla="*/ 57 h 65"/>
                  <a:gd name="T92" fmla="*/ 53 w 66"/>
                  <a:gd name="T93" fmla="*/ 60 h 65"/>
                  <a:gd name="T94" fmla="*/ 51 w 66"/>
                  <a:gd name="T95" fmla="*/ 60 h 65"/>
                  <a:gd name="T96" fmla="*/ 48 w 66"/>
                  <a:gd name="T97" fmla="*/ 57 h 65"/>
                  <a:gd name="T98" fmla="*/ 46 w 66"/>
                  <a:gd name="T99" fmla="*/ 50 h 65"/>
                  <a:gd name="T100" fmla="*/ 47 w 66"/>
                  <a:gd name="T101" fmla="*/ 43 h 65"/>
                  <a:gd name="T102" fmla="*/ 48 w 66"/>
                  <a:gd name="T103" fmla="*/ 40 h 65"/>
                  <a:gd name="T104" fmla="*/ 53 w 66"/>
                  <a:gd name="T105" fmla="*/ 38 h 65"/>
                  <a:gd name="T106" fmla="*/ 56 w 66"/>
                  <a:gd name="T107" fmla="*/ 38 h 65"/>
                  <a:gd name="T108" fmla="*/ 57 w 66"/>
                  <a:gd name="T109" fmla="*/ 4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5">
                    <a:moveTo>
                      <a:pt x="4" y="28"/>
                    </a:moveTo>
                    <a:lnTo>
                      <a:pt x="4" y="28"/>
                    </a:lnTo>
                    <a:lnTo>
                      <a:pt x="8" y="32"/>
                    </a:lnTo>
                    <a:lnTo>
                      <a:pt x="13" y="33"/>
                    </a:lnTo>
                    <a:lnTo>
                      <a:pt x="13" y="33"/>
                    </a:lnTo>
                    <a:lnTo>
                      <a:pt x="18" y="32"/>
                    </a:lnTo>
                    <a:lnTo>
                      <a:pt x="22" y="28"/>
                    </a:lnTo>
                    <a:lnTo>
                      <a:pt x="22" y="28"/>
                    </a:lnTo>
                    <a:lnTo>
                      <a:pt x="25" y="23"/>
                    </a:lnTo>
                    <a:lnTo>
                      <a:pt x="25" y="17"/>
                    </a:lnTo>
                    <a:lnTo>
                      <a:pt x="25" y="17"/>
                    </a:lnTo>
                    <a:lnTo>
                      <a:pt x="25" y="9"/>
                    </a:lnTo>
                    <a:lnTo>
                      <a:pt x="22" y="4"/>
                    </a:lnTo>
                    <a:lnTo>
                      <a:pt x="22" y="4"/>
                    </a:lnTo>
                    <a:lnTo>
                      <a:pt x="18" y="2"/>
                    </a:lnTo>
                    <a:lnTo>
                      <a:pt x="13" y="0"/>
                    </a:lnTo>
                    <a:lnTo>
                      <a:pt x="13" y="0"/>
                    </a:lnTo>
                    <a:lnTo>
                      <a:pt x="8" y="2"/>
                    </a:lnTo>
                    <a:lnTo>
                      <a:pt x="3" y="6"/>
                    </a:lnTo>
                    <a:lnTo>
                      <a:pt x="3" y="6"/>
                    </a:lnTo>
                    <a:lnTo>
                      <a:pt x="0" y="11"/>
                    </a:lnTo>
                    <a:lnTo>
                      <a:pt x="0" y="16"/>
                    </a:lnTo>
                    <a:lnTo>
                      <a:pt x="0" y="16"/>
                    </a:lnTo>
                    <a:lnTo>
                      <a:pt x="0" y="23"/>
                    </a:lnTo>
                    <a:lnTo>
                      <a:pt x="4" y="28"/>
                    </a:lnTo>
                    <a:lnTo>
                      <a:pt x="4" y="28"/>
                    </a:lnTo>
                    <a:close/>
                    <a:moveTo>
                      <a:pt x="18" y="8"/>
                    </a:moveTo>
                    <a:lnTo>
                      <a:pt x="18" y="8"/>
                    </a:lnTo>
                    <a:lnTo>
                      <a:pt x="19" y="12"/>
                    </a:lnTo>
                    <a:lnTo>
                      <a:pt x="19" y="17"/>
                    </a:lnTo>
                    <a:lnTo>
                      <a:pt x="19" y="17"/>
                    </a:lnTo>
                    <a:lnTo>
                      <a:pt x="19" y="22"/>
                    </a:lnTo>
                    <a:lnTo>
                      <a:pt x="18" y="26"/>
                    </a:lnTo>
                    <a:lnTo>
                      <a:pt x="18" y="26"/>
                    </a:lnTo>
                    <a:lnTo>
                      <a:pt x="15" y="27"/>
                    </a:lnTo>
                    <a:lnTo>
                      <a:pt x="13" y="27"/>
                    </a:lnTo>
                    <a:lnTo>
                      <a:pt x="13" y="27"/>
                    </a:lnTo>
                    <a:lnTo>
                      <a:pt x="10" y="27"/>
                    </a:lnTo>
                    <a:lnTo>
                      <a:pt x="8" y="26"/>
                    </a:lnTo>
                    <a:lnTo>
                      <a:pt x="8" y="26"/>
                    </a:lnTo>
                    <a:lnTo>
                      <a:pt x="7" y="22"/>
                    </a:lnTo>
                    <a:lnTo>
                      <a:pt x="7" y="17"/>
                    </a:lnTo>
                    <a:lnTo>
                      <a:pt x="7" y="17"/>
                    </a:lnTo>
                    <a:lnTo>
                      <a:pt x="7" y="12"/>
                    </a:lnTo>
                    <a:lnTo>
                      <a:pt x="8" y="8"/>
                    </a:lnTo>
                    <a:lnTo>
                      <a:pt x="8" y="8"/>
                    </a:lnTo>
                    <a:lnTo>
                      <a:pt x="10" y="6"/>
                    </a:lnTo>
                    <a:lnTo>
                      <a:pt x="13" y="6"/>
                    </a:lnTo>
                    <a:lnTo>
                      <a:pt x="13" y="6"/>
                    </a:lnTo>
                    <a:lnTo>
                      <a:pt x="15" y="6"/>
                    </a:lnTo>
                    <a:lnTo>
                      <a:pt x="18" y="8"/>
                    </a:lnTo>
                    <a:lnTo>
                      <a:pt x="18" y="8"/>
                    </a:lnTo>
                    <a:close/>
                    <a:moveTo>
                      <a:pt x="19" y="65"/>
                    </a:moveTo>
                    <a:lnTo>
                      <a:pt x="53" y="0"/>
                    </a:lnTo>
                    <a:lnTo>
                      <a:pt x="47" y="0"/>
                    </a:lnTo>
                    <a:lnTo>
                      <a:pt x="13" y="65"/>
                    </a:lnTo>
                    <a:lnTo>
                      <a:pt x="19" y="65"/>
                    </a:lnTo>
                    <a:lnTo>
                      <a:pt x="19" y="65"/>
                    </a:lnTo>
                    <a:close/>
                    <a:moveTo>
                      <a:pt x="43" y="61"/>
                    </a:moveTo>
                    <a:lnTo>
                      <a:pt x="43" y="61"/>
                    </a:lnTo>
                    <a:lnTo>
                      <a:pt x="47" y="64"/>
                    </a:lnTo>
                    <a:lnTo>
                      <a:pt x="52" y="65"/>
                    </a:lnTo>
                    <a:lnTo>
                      <a:pt x="52" y="65"/>
                    </a:lnTo>
                    <a:lnTo>
                      <a:pt x="58" y="64"/>
                    </a:lnTo>
                    <a:lnTo>
                      <a:pt x="62" y="61"/>
                    </a:lnTo>
                    <a:lnTo>
                      <a:pt x="62" y="61"/>
                    </a:lnTo>
                    <a:lnTo>
                      <a:pt x="65" y="56"/>
                    </a:lnTo>
                    <a:lnTo>
                      <a:pt x="66" y="48"/>
                    </a:lnTo>
                    <a:lnTo>
                      <a:pt x="66" y="48"/>
                    </a:lnTo>
                    <a:lnTo>
                      <a:pt x="65" y="42"/>
                    </a:lnTo>
                    <a:lnTo>
                      <a:pt x="62" y="37"/>
                    </a:lnTo>
                    <a:lnTo>
                      <a:pt x="62" y="37"/>
                    </a:lnTo>
                    <a:lnTo>
                      <a:pt x="58" y="33"/>
                    </a:lnTo>
                    <a:lnTo>
                      <a:pt x="52" y="32"/>
                    </a:lnTo>
                    <a:lnTo>
                      <a:pt x="52" y="32"/>
                    </a:lnTo>
                    <a:lnTo>
                      <a:pt x="47" y="33"/>
                    </a:lnTo>
                    <a:lnTo>
                      <a:pt x="43" y="37"/>
                    </a:lnTo>
                    <a:lnTo>
                      <a:pt x="43" y="37"/>
                    </a:lnTo>
                    <a:lnTo>
                      <a:pt x="41" y="42"/>
                    </a:lnTo>
                    <a:lnTo>
                      <a:pt x="39" y="48"/>
                    </a:lnTo>
                    <a:lnTo>
                      <a:pt x="39" y="48"/>
                    </a:lnTo>
                    <a:lnTo>
                      <a:pt x="41" y="56"/>
                    </a:lnTo>
                    <a:lnTo>
                      <a:pt x="43" y="61"/>
                    </a:lnTo>
                    <a:lnTo>
                      <a:pt x="43" y="61"/>
                    </a:lnTo>
                    <a:close/>
                    <a:moveTo>
                      <a:pt x="57" y="40"/>
                    </a:moveTo>
                    <a:lnTo>
                      <a:pt x="57" y="40"/>
                    </a:lnTo>
                    <a:lnTo>
                      <a:pt x="58" y="43"/>
                    </a:lnTo>
                    <a:lnTo>
                      <a:pt x="59" y="48"/>
                    </a:lnTo>
                    <a:lnTo>
                      <a:pt x="59" y="48"/>
                    </a:lnTo>
                    <a:lnTo>
                      <a:pt x="58" y="53"/>
                    </a:lnTo>
                    <a:lnTo>
                      <a:pt x="57" y="57"/>
                    </a:lnTo>
                    <a:lnTo>
                      <a:pt x="57" y="57"/>
                    </a:lnTo>
                    <a:lnTo>
                      <a:pt x="56" y="60"/>
                    </a:lnTo>
                    <a:lnTo>
                      <a:pt x="53" y="60"/>
                    </a:lnTo>
                    <a:lnTo>
                      <a:pt x="53" y="60"/>
                    </a:lnTo>
                    <a:lnTo>
                      <a:pt x="51" y="60"/>
                    </a:lnTo>
                    <a:lnTo>
                      <a:pt x="48" y="57"/>
                    </a:lnTo>
                    <a:lnTo>
                      <a:pt x="48" y="57"/>
                    </a:lnTo>
                    <a:lnTo>
                      <a:pt x="47" y="55"/>
                    </a:lnTo>
                    <a:lnTo>
                      <a:pt x="46" y="50"/>
                    </a:lnTo>
                    <a:lnTo>
                      <a:pt x="46" y="50"/>
                    </a:lnTo>
                    <a:lnTo>
                      <a:pt x="47" y="43"/>
                    </a:lnTo>
                    <a:lnTo>
                      <a:pt x="48" y="40"/>
                    </a:lnTo>
                    <a:lnTo>
                      <a:pt x="48" y="40"/>
                    </a:lnTo>
                    <a:lnTo>
                      <a:pt x="51" y="38"/>
                    </a:lnTo>
                    <a:lnTo>
                      <a:pt x="53" y="38"/>
                    </a:lnTo>
                    <a:lnTo>
                      <a:pt x="53" y="38"/>
                    </a:lnTo>
                    <a:lnTo>
                      <a:pt x="56" y="38"/>
                    </a:lnTo>
                    <a:lnTo>
                      <a:pt x="57" y="40"/>
                    </a:lnTo>
                    <a:lnTo>
                      <a:pt x="57" y="40"/>
                    </a:lnTo>
                    <a:close/>
                  </a:path>
                </a:pathLst>
              </a:custGeom>
              <a:solidFill>
                <a:srgbClr val="006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0" name="Freeform 395">
                <a:extLst>
                  <a:ext uri="{FF2B5EF4-FFF2-40B4-BE49-F238E27FC236}">
                    <a16:creationId xmlns:a16="http://schemas.microsoft.com/office/drawing/2014/main" id="{69CB0209-D00B-FB74-180F-7492C805879E}"/>
                  </a:ext>
                </a:extLst>
              </p:cNvPr>
              <p:cNvSpPr>
                <a:spLocks/>
              </p:cNvSpPr>
              <p:nvPr/>
            </p:nvSpPr>
            <p:spPr bwMode="auto">
              <a:xfrm>
                <a:off x="4588" y="1337"/>
                <a:ext cx="2712" cy="1349"/>
              </a:xfrm>
              <a:custGeom>
                <a:avLst/>
                <a:gdLst>
                  <a:gd name="T0" fmla="*/ 0 w 2712"/>
                  <a:gd name="T1" fmla="*/ 0 h 1349"/>
                  <a:gd name="T2" fmla="*/ 0 w 2712"/>
                  <a:gd name="T3" fmla="*/ 1349 h 1349"/>
                  <a:gd name="T4" fmla="*/ 0 w 2712"/>
                  <a:gd name="T5" fmla="*/ 1349 h 1349"/>
                  <a:gd name="T6" fmla="*/ 2712 w 2712"/>
                  <a:gd name="T7" fmla="*/ 1349 h 1349"/>
                </a:gdLst>
                <a:ahLst/>
                <a:cxnLst>
                  <a:cxn ang="0">
                    <a:pos x="T0" y="T1"/>
                  </a:cxn>
                  <a:cxn ang="0">
                    <a:pos x="T2" y="T3"/>
                  </a:cxn>
                  <a:cxn ang="0">
                    <a:pos x="T4" y="T5"/>
                  </a:cxn>
                  <a:cxn ang="0">
                    <a:pos x="T6" y="T7"/>
                  </a:cxn>
                </a:cxnLst>
                <a:rect l="0" t="0" r="r" b="b"/>
                <a:pathLst>
                  <a:path w="2712" h="1349">
                    <a:moveTo>
                      <a:pt x="0" y="0"/>
                    </a:moveTo>
                    <a:lnTo>
                      <a:pt x="0" y="1349"/>
                    </a:lnTo>
                    <a:lnTo>
                      <a:pt x="0" y="1349"/>
                    </a:lnTo>
                    <a:lnTo>
                      <a:pt x="2712" y="134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1" name="Line 396">
                <a:extLst>
                  <a:ext uri="{FF2B5EF4-FFF2-40B4-BE49-F238E27FC236}">
                    <a16:creationId xmlns:a16="http://schemas.microsoft.com/office/drawing/2014/main" id="{76574DA9-7998-9EFF-0678-B6DD59294AAA}"/>
                  </a:ext>
                </a:extLst>
              </p:cNvPr>
              <p:cNvSpPr>
                <a:spLocks noChangeShapeType="1"/>
              </p:cNvSpPr>
              <p:nvPr/>
            </p:nvSpPr>
            <p:spPr bwMode="auto">
              <a:xfrm>
                <a:off x="4605"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2" name="Rectangle 397">
                <a:extLst>
                  <a:ext uri="{FF2B5EF4-FFF2-40B4-BE49-F238E27FC236}">
                    <a16:creationId xmlns:a16="http://schemas.microsoft.com/office/drawing/2014/main" id="{DAA73AF0-4B84-B818-BD35-FEF49481AB03}"/>
                  </a:ext>
                </a:extLst>
              </p:cNvPr>
              <p:cNvSpPr>
                <a:spLocks noChangeArrowheads="1"/>
              </p:cNvSpPr>
              <p:nvPr/>
            </p:nvSpPr>
            <p:spPr bwMode="auto">
              <a:xfrm>
                <a:off x="4580"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33" name="Line 398">
                <a:extLst>
                  <a:ext uri="{FF2B5EF4-FFF2-40B4-BE49-F238E27FC236}">
                    <a16:creationId xmlns:a16="http://schemas.microsoft.com/office/drawing/2014/main" id="{D7CBDDCE-2C4A-3B8D-3416-3D3E494D1F36}"/>
                  </a:ext>
                </a:extLst>
              </p:cNvPr>
              <p:cNvSpPr>
                <a:spLocks noChangeShapeType="1"/>
              </p:cNvSpPr>
              <p:nvPr/>
            </p:nvSpPr>
            <p:spPr bwMode="auto">
              <a:xfrm>
                <a:off x="4840"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4" name="Rectangle 399">
                <a:extLst>
                  <a:ext uri="{FF2B5EF4-FFF2-40B4-BE49-F238E27FC236}">
                    <a16:creationId xmlns:a16="http://schemas.microsoft.com/office/drawing/2014/main" id="{35DBDC03-F789-4BDE-C8AA-48BF9743059C}"/>
                  </a:ext>
                </a:extLst>
              </p:cNvPr>
              <p:cNvSpPr>
                <a:spLocks noChangeArrowheads="1"/>
              </p:cNvSpPr>
              <p:nvPr/>
            </p:nvSpPr>
            <p:spPr bwMode="auto">
              <a:xfrm>
                <a:off x="4816"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35" name="Line 400">
                <a:extLst>
                  <a:ext uri="{FF2B5EF4-FFF2-40B4-BE49-F238E27FC236}">
                    <a16:creationId xmlns:a16="http://schemas.microsoft.com/office/drawing/2014/main" id="{194CF2C7-4956-5B8F-5B24-39FC05266F87}"/>
                  </a:ext>
                </a:extLst>
              </p:cNvPr>
              <p:cNvSpPr>
                <a:spLocks noChangeShapeType="1"/>
              </p:cNvSpPr>
              <p:nvPr/>
            </p:nvSpPr>
            <p:spPr bwMode="auto">
              <a:xfrm>
                <a:off x="5072"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6" name="Rectangle 401">
                <a:extLst>
                  <a:ext uri="{FF2B5EF4-FFF2-40B4-BE49-F238E27FC236}">
                    <a16:creationId xmlns:a16="http://schemas.microsoft.com/office/drawing/2014/main" id="{3EC19CD6-8D43-4909-FBC9-179DC9A50B1A}"/>
                  </a:ext>
                </a:extLst>
              </p:cNvPr>
              <p:cNvSpPr>
                <a:spLocks noChangeArrowheads="1"/>
              </p:cNvSpPr>
              <p:nvPr/>
            </p:nvSpPr>
            <p:spPr bwMode="auto">
              <a:xfrm>
                <a:off x="5049"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37" name="Line 402">
                <a:extLst>
                  <a:ext uri="{FF2B5EF4-FFF2-40B4-BE49-F238E27FC236}">
                    <a16:creationId xmlns:a16="http://schemas.microsoft.com/office/drawing/2014/main" id="{03FB4321-9DFC-A6BB-AE9B-7CCB2927A1F0}"/>
                  </a:ext>
                </a:extLst>
              </p:cNvPr>
              <p:cNvSpPr>
                <a:spLocks noChangeShapeType="1"/>
              </p:cNvSpPr>
              <p:nvPr/>
            </p:nvSpPr>
            <p:spPr bwMode="auto">
              <a:xfrm>
                <a:off x="5305"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38" name="Rectangle 403">
                <a:extLst>
                  <a:ext uri="{FF2B5EF4-FFF2-40B4-BE49-F238E27FC236}">
                    <a16:creationId xmlns:a16="http://schemas.microsoft.com/office/drawing/2014/main" id="{CF861A56-09DD-C195-61C6-3787D28325B7}"/>
                  </a:ext>
                </a:extLst>
              </p:cNvPr>
              <p:cNvSpPr>
                <a:spLocks noChangeArrowheads="1"/>
              </p:cNvSpPr>
              <p:nvPr/>
            </p:nvSpPr>
            <p:spPr bwMode="auto">
              <a:xfrm>
                <a:off x="5282" y="2734"/>
                <a:ext cx="9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39" name="Line 404">
                <a:extLst>
                  <a:ext uri="{FF2B5EF4-FFF2-40B4-BE49-F238E27FC236}">
                    <a16:creationId xmlns:a16="http://schemas.microsoft.com/office/drawing/2014/main" id="{F0BF6218-56E9-2D38-3A84-D17AFAC5A2DE}"/>
                  </a:ext>
                </a:extLst>
              </p:cNvPr>
              <p:cNvSpPr>
                <a:spLocks noChangeShapeType="1"/>
              </p:cNvSpPr>
              <p:nvPr/>
            </p:nvSpPr>
            <p:spPr bwMode="auto">
              <a:xfrm>
                <a:off x="5538"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0" name="Rectangle 405">
                <a:extLst>
                  <a:ext uri="{FF2B5EF4-FFF2-40B4-BE49-F238E27FC236}">
                    <a16:creationId xmlns:a16="http://schemas.microsoft.com/office/drawing/2014/main" id="{A85E3617-1E0E-EC89-CB01-E41958245BA9}"/>
                  </a:ext>
                </a:extLst>
              </p:cNvPr>
              <p:cNvSpPr>
                <a:spLocks noChangeArrowheads="1"/>
              </p:cNvSpPr>
              <p:nvPr/>
            </p:nvSpPr>
            <p:spPr bwMode="auto">
              <a:xfrm>
                <a:off x="5489"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grpSp>
        <p:grpSp>
          <p:nvGrpSpPr>
            <p:cNvPr id="14" name="Group 607">
              <a:extLst>
                <a:ext uri="{FF2B5EF4-FFF2-40B4-BE49-F238E27FC236}">
                  <a16:creationId xmlns:a16="http://schemas.microsoft.com/office/drawing/2014/main" id="{1F97164E-7C1E-DB72-9F3E-2F8E8A687639}"/>
                </a:ext>
              </a:extLst>
            </p:cNvPr>
            <p:cNvGrpSpPr>
              <a:grpSpLocks/>
            </p:cNvGrpSpPr>
            <p:nvPr/>
          </p:nvGrpSpPr>
          <p:grpSpPr bwMode="auto">
            <a:xfrm>
              <a:off x="950" y="1225"/>
              <a:ext cx="6315" cy="2566"/>
              <a:chOff x="950" y="1225"/>
              <a:chExt cx="6315" cy="2566"/>
            </a:xfrm>
          </p:grpSpPr>
          <p:sp>
            <p:nvSpPr>
              <p:cNvPr id="1041" name="Line 407">
                <a:extLst>
                  <a:ext uri="{FF2B5EF4-FFF2-40B4-BE49-F238E27FC236}">
                    <a16:creationId xmlns:a16="http://schemas.microsoft.com/office/drawing/2014/main" id="{7DA73217-CE8E-B436-0B73-E59587406367}"/>
                  </a:ext>
                </a:extLst>
              </p:cNvPr>
              <p:cNvSpPr>
                <a:spLocks noChangeShapeType="1"/>
              </p:cNvSpPr>
              <p:nvPr/>
            </p:nvSpPr>
            <p:spPr bwMode="auto">
              <a:xfrm>
                <a:off x="5773"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2" name="Rectangle 408">
                <a:extLst>
                  <a:ext uri="{FF2B5EF4-FFF2-40B4-BE49-F238E27FC236}">
                    <a16:creationId xmlns:a16="http://schemas.microsoft.com/office/drawing/2014/main" id="{AE891964-CB03-83DD-C03D-4CEE96BCA860}"/>
                  </a:ext>
                </a:extLst>
              </p:cNvPr>
              <p:cNvSpPr>
                <a:spLocks noChangeArrowheads="1"/>
              </p:cNvSpPr>
              <p:nvPr/>
            </p:nvSpPr>
            <p:spPr bwMode="auto">
              <a:xfrm>
                <a:off x="5722"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43" name="Line 409">
                <a:extLst>
                  <a:ext uri="{FF2B5EF4-FFF2-40B4-BE49-F238E27FC236}">
                    <a16:creationId xmlns:a16="http://schemas.microsoft.com/office/drawing/2014/main" id="{1E2DF20E-ADCE-460F-B74C-740CA47FF391}"/>
                  </a:ext>
                </a:extLst>
              </p:cNvPr>
              <p:cNvSpPr>
                <a:spLocks noChangeShapeType="1"/>
              </p:cNvSpPr>
              <p:nvPr/>
            </p:nvSpPr>
            <p:spPr bwMode="auto">
              <a:xfrm>
                <a:off x="6238"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4" name="Rectangle 410">
                <a:extLst>
                  <a:ext uri="{FF2B5EF4-FFF2-40B4-BE49-F238E27FC236}">
                    <a16:creationId xmlns:a16="http://schemas.microsoft.com/office/drawing/2014/main" id="{7AA3E711-8E24-9FF2-4A19-0FC14E054EEF}"/>
                  </a:ext>
                </a:extLst>
              </p:cNvPr>
              <p:cNvSpPr>
                <a:spLocks noChangeArrowheads="1"/>
              </p:cNvSpPr>
              <p:nvPr/>
            </p:nvSpPr>
            <p:spPr bwMode="auto">
              <a:xfrm>
                <a:off x="6190"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45" name="Rectangle 411">
                <a:extLst>
                  <a:ext uri="{FF2B5EF4-FFF2-40B4-BE49-F238E27FC236}">
                    <a16:creationId xmlns:a16="http://schemas.microsoft.com/office/drawing/2014/main" id="{58B2F03E-E6D0-26A3-2C09-D6DBC007A585}"/>
                  </a:ext>
                </a:extLst>
              </p:cNvPr>
              <p:cNvSpPr>
                <a:spLocks noChangeArrowheads="1"/>
              </p:cNvSpPr>
              <p:nvPr/>
            </p:nvSpPr>
            <p:spPr bwMode="auto">
              <a:xfrm>
                <a:off x="5977"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46" name="Line 412">
                <a:extLst>
                  <a:ext uri="{FF2B5EF4-FFF2-40B4-BE49-F238E27FC236}">
                    <a16:creationId xmlns:a16="http://schemas.microsoft.com/office/drawing/2014/main" id="{941C5E80-9686-84E0-6BD3-8350FC32D6E2}"/>
                  </a:ext>
                </a:extLst>
              </p:cNvPr>
              <p:cNvSpPr>
                <a:spLocks noChangeShapeType="1"/>
              </p:cNvSpPr>
              <p:nvPr/>
            </p:nvSpPr>
            <p:spPr bwMode="auto">
              <a:xfrm>
                <a:off x="6005"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7" name="Rectangle 413">
                <a:extLst>
                  <a:ext uri="{FF2B5EF4-FFF2-40B4-BE49-F238E27FC236}">
                    <a16:creationId xmlns:a16="http://schemas.microsoft.com/office/drawing/2014/main" id="{8A86CF73-8529-568D-F7CB-D8BC4AF7AC75}"/>
                  </a:ext>
                </a:extLst>
              </p:cNvPr>
              <p:cNvSpPr>
                <a:spLocks noChangeArrowheads="1"/>
              </p:cNvSpPr>
              <p:nvPr/>
            </p:nvSpPr>
            <p:spPr bwMode="auto">
              <a:xfrm>
                <a:off x="5951"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48" name="Line 414">
                <a:extLst>
                  <a:ext uri="{FF2B5EF4-FFF2-40B4-BE49-F238E27FC236}">
                    <a16:creationId xmlns:a16="http://schemas.microsoft.com/office/drawing/2014/main" id="{BFF6F173-FDC9-D74B-BEF5-CA24C9CBD271}"/>
                  </a:ext>
                </a:extLst>
              </p:cNvPr>
              <p:cNvSpPr>
                <a:spLocks noChangeShapeType="1"/>
              </p:cNvSpPr>
              <p:nvPr/>
            </p:nvSpPr>
            <p:spPr bwMode="auto">
              <a:xfrm>
                <a:off x="6472"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9" name="Rectangle 415">
                <a:extLst>
                  <a:ext uri="{FF2B5EF4-FFF2-40B4-BE49-F238E27FC236}">
                    <a16:creationId xmlns:a16="http://schemas.microsoft.com/office/drawing/2014/main" id="{5CBF1997-99E3-5F5E-8AE9-AF7B1E1F165C}"/>
                  </a:ext>
                </a:extLst>
              </p:cNvPr>
              <p:cNvSpPr>
                <a:spLocks noChangeArrowheads="1"/>
              </p:cNvSpPr>
              <p:nvPr/>
            </p:nvSpPr>
            <p:spPr bwMode="auto">
              <a:xfrm>
                <a:off x="6412"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0" name="Rectangle 416">
                <a:extLst>
                  <a:ext uri="{FF2B5EF4-FFF2-40B4-BE49-F238E27FC236}">
                    <a16:creationId xmlns:a16="http://schemas.microsoft.com/office/drawing/2014/main" id="{B2405E6C-07C6-811F-C1D2-C1476099C83E}"/>
                  </a:ext>
                </a:extLst>
              </p:cNvPr>
              <p:cNvSpPr>
                <a:spLocks noChangeArrowheads="1"/>
              </p:cNvSpPr>
              <p:nvPr/>
            </p:nvSpPr>
            <p:spPr bwMode="auto">
              <a:xfrm>
                <a:off x="6675"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1" name="Rectangle 417">
                <a:extLst>
                  <a:ext uri="{FF2B5EF4-FFF2-40B4-BE49-F238E27FC236}">
                    <a16:creationId xmlns:a16="http://schemas.microsoft.com/office/drawing/2014/main" id="{0231BA36-5E04-59B9-6451-5779262CC0C9}"/>
                  </a:ext>
                </a:extLst>
              </p:cNvPr>
              <p:cNvSpPr>
                <a:spLocks noChangeArrowheads="1"/>
              </p:cNvSpPr>
              <p:nvPr/>
            </p:nvSpPr>
            <p:spPr bwMode="auto">
              <a:xfrm>
                <a:off x="6675"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2" name="Rectangle 418">
                <a:extLst>
                  <a:ext uri="{FF2B5EF4-FFF2-40B4-BE49-F238E27FC236}">
                    <a16:creationId xmlns:a16="http://schemas.microsoft.com/office/drawing/2014/main" id="{FFF3D0B4-7152-206D-FA84-45C1D04C2086}"/>
                  </a:ext>
                </a:extLst>
              </p:cNvPr>
              <p:cNvSpPr>
                <a:spLocks noChangeArrowheads="1"/>
              </p:cNvSpPr>
              <p:nvPr/>
            </p:nvSpPr>
            <p:spPr bwMode="auto">
              <a:xfrm>
                <a:off x="6675"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3" name="Rectangle 419">
                <a:extLst>
                  <a:ext uri="{FF2B5EF4-FFF2-40B4-BE49-F238E27FC236}">
                    <a16:creationId xmlns:a16="http://schemas.microsoft.com/office/drawing/2014/main" id="{292059B3-55EE-6126-2BE1-FC3956866557}"/>
                  </a:ext>
                </a:extLst>
              </p:cNvPr>
              <p:cNvSpPr>
                <a:spLocks noChangeArrowheads="1"/>
              </p:cNvSpPr>
              <p:nvPr/>
            </p:nvSpPr>
            <p:spPr bwMode="auto">
              <a:xfrm>
                <a:off x="6675"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4" name="Line 420">
                <a:extLst>
                  <a:ext uri="{FF2B5EF4-FFF2-40B4-BE49-F238E27FC236}">
                    <a16:creationId xmlns:a16="http://schemas.microsoft.com/office/drawing/2014/main" id="{A1872B78-A131-5136-98F9-20BF5D79A26F}"/>
                  </a:ext>
                </a:extLst>
              </p:cNvPr>
              <p:cNvSpPr>
                <a:spLocks noChangeShapeType="1"/>
              </p:cNvSpPr>
              <p:nvPr/>
            </p:nvSpPr>
            <p:spPr bwMode="auto">
              <a:xfrm>
                <a:off x="6706"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5" name="Rectangle 421">
                <a:extLst>
                  <a:ext uri="{FF2B5EF4-FFF2-40B4-BE49-F238E27FC236}">
                    <a16:creationId xmlns:a16="http://schemas.microsoft.com/office/drawing/2014/main" id="{32B3C0D0-727F-1C80-4CC0-CEB4C0C3F94D}"/>
                  </a:ext>
                </a:extLst>
              </p:cNvPr>
              <p:cNvSpPr>
                <a:spLocks noChangeArrowheads="1"/>
              </p:cNvSpPr>
              <p:nvPr/>
            </p:nvSpPr>
            <p:spPr bwMode="auto">
              <a:xfrm>
                <a:off x="6648"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6" name="Rectangle 422">
                <a:extLst>
                  <a:ext uri="{FF2B5EF4-FFF2-40B4-BE49-F238E27FC236}">
                    <a16:creationId xmlns:a16="http://schemas.microsoft.com/office/drawing/2014/main" id="{21DCB768-4E17-BA05-C1CC-B1BA2C795D48}"/>
                  </a:ext>
                </a:extLst>
              </p:cNvPr>
              <p:cNvSpPr>
                <a:spLocks noChangeArrowheads="1"/>
              </p:cNvSpPr>
              <p:nvPr/>
            </p:nvSpPr>
            <p:spPr bwMode="auto">
              <a:xfrm>
                <a:off x="6907"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7" name="Rectangle 423">
                <a:extLst>
                  <a:ext uri="{FF2B5EF4-FFF2-40B4-BE49-F238E27FC236}">
                    <a16:creationId xmlns:a16="http://schemas.microsoft.com/office/drawing/2014/main" id="{D839487C-6908-D843-C835-0CFA06C9BAF6}"/>
                  </a:ext>
                </a:extLst>
              </p:cNvPr>
              <p:cNvSpPr>
                <a:spLocks noChangeArrowheads="1"/>
              </p:cNvSpPr>
              <p:nvPr/>
            </p:nvSpPr>
            <p:spPr bwMode="auto">
              <a:xfrm>
                <a:off x="6907"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8" name="Rectangle 424">
                <a:extLst>
                  <a:ext uri="{FF2B5EF4-FFF2-40B4-BE49-F238E27FC236}">
                    <a16:creationId xmlns:a16="http://schemas.microsoft.com/office/drawing/2014/main" id="{206AEDE8-1840-CB0E-5EB3-6448B3B554A2}"/>
                  </a:ext>
                </a:extLst>
              </p:cNvPr>
              <p:cNvSpPr>
                <a:spLocks noChangeArrowheads="1"/>
              </p:cNvSpPr>
              <p:nvPr/>
            </p:nvSpPr>
            <p:spPr bwMode="auto">
              <a:xfrm>
                <a:off x="6907"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59" name="Rectangle 425">
                <a:extLst>
                  <a:ext uri="{FF2B5EF4-FFF2-40B4-BE49-F238E27FC236}">
                    <a16:creationId xmlns:a16="http://schemas.microsoft.com/office/drawing/2014/main" id="{F849FBFA-B2C2-2315-8B30-A050ADA4A249}"/>
                  </a:ext>
                </a:extLst>
              </p:cNvPr>
              <p:cNvSpPr>
                <a:spLocks noChangeArrowheads="1"/>
              </p:cNvSpPr>
              <p:nvPr/>
            </p:nvSpPr>
            <p:spPr bwMode="auto">
              <a:xfrm>
                <a:off x="6907"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0" name="Line 426">
                <a:extLst>
                  <a:ext uri="{FF2B5EF4-FFF2-40B4-BE49-F238E27FC236}">
                    <a16:creationId xmlns:a16="http://schemas.microsoft.com/office/drawing/2014/main" id="{166AADC3-CAFF-CFE0-10E3-5B4B03BC7169}"/>
                  </a:ext>
                </a:extLst>
              </p:cNvPr>
              <p:cNvSpPr>
                <a:spLocks noChangeShapeType="1"/>
              </p:cNvSpPr>
              <p:nvPr/>
            </p:nvSpPr>
            <p:spPr bwMode="auto">
              <a:xfrm>
                <a:off x="6939"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1" name="Rectangle 427">
                <a:extLst>
                  <a:ext uri="{FF2B5EF4-FFF2-40B4-BE49-F238E27FC236}">
                    <a16:creationId xmlns:a16="http://schemas.microsoft.com/office/drawing/2014/main" id="{45528D64-F602-FB60-557B-4E72F6860972}"/>
                  </a:ext>
                </a:extLst>
              </p:cNvPr>
              <p:cNvSpPr>
                <a:spLocks noChangeArrowheads="1"/>
              </p:cNvSpPr>
              <p:nvPr/>
            </p:nvSpPr>
            <p:spPr bwMode="auto">
              <a:xfrm>
                <a:off x="6880"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2" name="Rectangle 428">
                <a:extLst>
                  <a:ext uri="{FF2B5EF4-FFF2-40B4-BE49-F238E27FC236}">
                    <a16:creationId xmlns:a16="http://schemas.microsoft.com/office/drawing/2014/main" id="{EF5F3FD2-22F8-4E3C-5507-8947A58301F5}"/>
                  </a:ext>
                </a:extLst>
              </p:cNvPr>
              <p:cNvSpPr>
                <a:spLocks noChangeArrowheads="1"/>
              </p:cNvSpPr>
              <p:nvPr/>
            </p:nvSpPr>
            <p:spPr bwMode="auto">
              <a:xfrm>
                <a:off x="7142" y="3130"/>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3" name="Rectangle 429">
                <a:extLst>
                  <a:ext uri="{FF2B5EF4-FFF2-40B4-BE49-F238E27FC236}">
                    <a16:creationId xmlns:a16="http://schemas.microsoft.com/office/drawing/2014/main" id="{C6B45BB0-6855-BF38-0479-D17734BAD58A}"/>
                  </a:ext>
                </a:extLst>
              </p:cNvPr>
              <p:cNvSpPr>
                <a:spLocks noChangeArrowheads="1"/>
              </p:cNvSpPr>
              <p:nvPr/>
            </p:nvSpPr>
            <p:spPr bwMode="auto">
              <a:xfrm>
                <a:off x="7142" y="330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4" name="Rectangle 430">
                <a:extLst>
                  <a:ext uri="{FF2B5EF4-FFF2-40B4-BE49-F238E27FC236}">
                    <a16:creationId xmlns:a16="http://schemas.microsoft.com/office/drawing/2014/main" id="{511324ED-A856-073E-8652-EE0AE945BB10}"/>
                  </a:ext>
                </a:extLst>
              </p:cNvPr>
              <p:cNvSpPr>
                <a:spLocks noChangeArrowheads="1"/>
              </p:cNvSpPr>
              <p:nvPr/>
            </p:nvSpPr>
            <p:spPr bwMode="auto">
              <a:xfrm>
                <a:off x="7142" y="3488"/>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5" name="Rectangle 431">
                <a:extLst>
                  <a:ext uri="{FF2B5EF4-FFF2-40B4-BE49-F238E27FC236}">
                    <a16:creationId xmlns:a16="http://schemas.microsoft.com/office/drawing/2014/main" id="{E60E02B2-4E43-5823-F21F-167D77B90857}"/>
                  </a:ext>
                </a:extLst>
              </p:cNvPr>
              <p:cNvSpPr>
                <a:spLocks noChangeArrowheads="1"/>
              </p:cNvSpPr>
              <p:nvPr/>
            </p:nvSpPr>
            <p:spPr bwMode="auto">
              <a:xfrm>
                <a:off x="7142" y="3671"/>
                <a:ext cx="8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6" name="Line 432">
                <a:extLst>
                  <a:ext uri="{FF2B5EF4-FFF2-40B4-BE49-F238E27FC236}">
                    <a16:creationId xmlns:a16="http://schemas.microsoft.com/office/drawing/2014/main" id="{56F9E54E-E1EE-B375-8767-4F43ECA5DAB8}"/>
                  </a:ext>
                </a:extLst>
              </p:cNvPr>
              <p:cNvSpPr>
                <a:spLocks noChangeShapeType="1"/>
              </p:cNvSpPr>
              <p:nvPr/>
            </p:nvSpPr>
            <p:spPr bwMode="auto">
              <a:xfrm>
                <a:off x="7175" y="2686"/>
                <a:ext cx="0" cy="4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7" name="Rectangle 433">
                <a:extLst>
                  <a:ext uri="{FF2B5EF4-FFF2-40B4-BE49-F238E27FC236}">
                    <a16:creationId xmlns:a16="http://schemas.microsoft.com/office/drawing/2014/main" id="{DFF4FB35-D2E9-4D92-0C94-681630E6078C}"/>
                  </a:ext>
                </a:extLst>
              </p:cNvPr>
              <p:cNvSpPr>
                <a:spLocks noChangeArrowheads="1"/>
              </p:cNvSpPr>
              <p:nvPr/>
            </p:nvSpPr>
            <p:spPr bwMode="auto">
              <a:xfrm>
                <a:off x="7116" y="2734"/>
                <a:ext cx="1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8" name="Rectangle 434">
                <a:extLst>
                  <a:ext uri="{FF2B5EF4-FFF2-40B4-BE49-F238E27FC236}">
                    <a16:creationId xmlns:a16="http://schemas.microsoft.com/office/drawing/2014/main" id="{E30B16B2-F106-4FA1-D2FB-02162978DC9C}"/>
                  </a:ext>
                </a:extLst>
              </p:cNvPr>
              <p:cNvSpPr>
                <a:spLocks noChangeArrowheads="1"/>
              </p:cNvSpPr>
              <p:nvPr/>
            </p:nvSpPr>
            <p:spPr bwMode="auto">
              <a:xfrm>
                <a:off x="5730" y="2845"/>
                <a:ext cx="38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69" name="Line 435">
                <a:extLst>
                  <a:ext uri="{FF2B5EF4-FFF2-40B4-BE49-F238E27FC236}">
                    <a16:creationId xmlns:a16="http://schemas.microsoft.com/office/drawing/2014/main" id="{0CBFDA73-6951-9A43-FF87-4D834D99FD1E}"/>
                  </a:ext>
                </a:extLst>
              </p:cNvPr>
              <p:cNvSpPr>
                <a:spLocks noChangeShapeType="1"/>
              </p:cNvSpPr>
              <p:nvPr/>
            </p:nvSpPr>
            <p:spPr bwMode="auto">
              <a:xfrm flipH="1">
                <a:off x="4545" y="2662"/>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0" name="Rectangle 436">
                <a:extLst>
                  <a:ext uri="{FF2B5EF4-FFF2-40B4-BE49-F238E27FC236}">
                    <a16:creationId xmlns:a16="http://schemas.microsoft.com/office/drawing/2014/main" id="{6102D66A-5985-9CC9-7AAE-3B29498CA5F4}"/>
                  </a:ext>
                </a:extLst>
              </p:cNvPr>
              <p:cNvSpPr>
                <a:spLocks noChangeArrowheads="1"/>
              </p:cNvSpPr>
              <p:nvPr/>
            </p:nvSpPr>
            <p:spPr bwMode="auto">
              <a:xfrm>
                <a:off x="4395" y="2613"/>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71" name="Line 437">
                <a:extLst>
                  <a:ext uri="{FF2B5EF4-FFF2-40B4-BE49-F238E27FC236}">
                    <a16:creationId xmlns:a16="http://schemas.microsoft.com/office/drawing/2014/main" id="{248356DF-29E7-F363-C8AC-39504AECA390}"/>
                  </a:ext>
                </a:extLst>
              </p:cNvPr>
              <p:cNvSpPr>
                <a:spLocks noChangeShapeType="1"/>
              </p:cNvSpPr>
              <p:nvPr/>
            </p:nvSpPr>
            <p:spPr bwMode="auto">
              <a:xfrm flipH="1">
                <a:off x="4545" y="2398"/>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2" name="Rectangle 438">
                <a:extLst>
                  <a:ext uri="{FF2B5EF4-FFF2-40B4-BE49-F238E27FC236}">
                    <a16:creationId xmlns:a16="http://schemas.microsoft.com/office/drawing/2014/main" id="{B1C99487-F5EC-7317-F6CF-0D89958A1DC7}"/>
                  </a:ext>
                </a:extLst>
              </p:cNvPr>
              <p:cNvSpPr>
                <a:spLocks noChangeArrowheads="1"/>
              </p:cNvSpPr>
              <p:nvPr/>
            </p:nvSpPr>
            <p:spPr bwMode="auto">
              <a:xfrm>
                <a:off x="4395" y="2347"/>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73" name="Line 439">
                <a:extLst>
                  <a:ext uri="{FF2B5EF4-FFF2-40B4-BE49-F238E27FC236}">
                    <a16:creationId xmlns:a16="http://schemas.microsoft.com/office/drawing/2014/main" id="{EA1BAA43-D913-A2A1-60D4-0C5EEF8C9D9C}"/>
                  </a:ext>
                </a:extLst>
              </p:cNvPr>
              <p:cNvSpPr>
                <a:spLocks noChangeShapeType="1"/>
              </p:cNvSpPr>
              <p:nvPr/>
            </p:nvSpPr>
            <p:spPr bwMode="auto">
              <a:xfrm flipH="1">
                <a:off x="4545" y="2134"/>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4" name="Rectangle 440">
                <a:extLst>
                  <a:ext uri="{FF2B5EF4-FFF2-40B4-BE49-F238E27FC236}">
                    <a16:creationId xmlns:a16="http://schemas.microsoft.com/office/drawing/2014/main" id="{165A6AD7-8A2D-ABDC-5325-074CEFEDDE6F}"/>
                  </a:ext>
                </a:extLst>
              </p:cNvPr>
              <p:cNvSpPr>
                <a:spLocks noChangeArrowheads="1"/>
              </p:cNvSpPr>
              <p:nvPr/>
            </p:nvSpPr>
            <p:spPr bwMode="auto">
              <a:xfrm>
                <a:off x="4395" y="2082"/>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75" name="Line 441">
                <a:extLst>
                  <a:ext uri="{FF2B5EF4-FFF2-40B4-BE49-F238E27FC236}">
                    <a16:creationId xmlns:a16="http://schemas.microsoft.com/office/drawing/2014/main" id="{B2579AB4-56CF-BDD7-B813-B7D85AE753D4}"/>
                  </a:ext>
                </a:extLst>
              </p:cNvPr>
              <p:cNvSpPr>
                <a:spLocks noChangeShapeType="1"/>
              </p:cNvSpPr>
              <p:nvPr/>
            </p:nvSpPr>
            <p:spPr bwMode="auto">
              <a:xfrm flipH="1">
                <a:off x="4545" y="1869"/>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6" name="Rectangle 442">
                <a:extLst>
                  <a:ext uri="{FF2B5EF4-FFF2-40B4-BE49-F238E27FC236}">
                    <a16:creationId xmlns:a16="http://schemas.microsoft.com/office/drawing/2014/main" id="{68107B7A-DE10-02A1-D6AA-F4455B95B36D}"/>
                  </a:ext>
                </a:extLst>
              </p:cNvPr>
              <p:cNvSpPr>
                <a:spLocks noChangeArrowheads="1"/>
              </p:cNvSpPr>
              <p:nvPr/>
            </p:nvSpPr>
            <p:spPr bwMode="auto">
              <a:xfrm>
                <a:off x="4395" y="1817"/>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77" name="Line 443">
                <a:extLst>
                  <a:ext uri="{FF2B5EF4-FFF2-40B4-BE49-F238E27FC236}">
                    <a16:creationId xmlns:a16="http://schemas.microsoft.com/office/drawing/2014/main" id="{DDAC6BE3-60A7-F6E8-BA41-5CBD0803791C}"/>
                  </a:ext>
                </a:extLst>
              </p:cNvPr>
              <p:cNvSpPr>
                <a:spLocks noChangeShapeType="1"/>
              </p:cNvSpPr>
              <p:nvPr/>
            </p:nvSpPr>
            <p:spPr bwMode="auto">
              <a:xfrm flipH="1">
                <a:off x="4545" y="1604"/>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8" name="Rectangle 444">
                <a:extLst>
                  <a:ext uri="{FF2B5EF4-FFF2-40B4-BE49-F238E27FC236}">
                    <a16:creationId xmlns:a16="http://schemas.microsoft.com/office/drawing/2014/main" id="{E2438655-A33B-193C-C2D8-FCAA93BF2C04}"/>
                  </a:ext>
                </a:extLst>
              </p:cNvPr>
              <p:cNvSpPr>
                <a:spLocks noChangeArrowheads="1"/>
              </p:cNvSpPr>
              <p:nvPr/>
            </p:nvSpPr>
            <p:spPr bwMode="auto">
              <a:xfrm>
                <a:off x="4395" y="1553"/>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79" name="Line 445">
                <a:extLst>
                  <a:ext uri="{FF2B5EF4-FFF2-40B4-BE49-F238E27FC236}">
                    <a16:creationId xmlns:a16="http://schemas.microsoft.com/office/drawing/2014/main" id="{510B1192-A6FA-196E-225F-E98C030C8E82}"/>
                  </a:ext>
                </a:extLst>
              </p:cNvPr>
              <p:cNvSpPr>
                <a:spLocks noChangeShapeType="1"/>
              </p:cNvSpPr>
              <p:nvPr/>
            </p:nvSpPr>
            <p:spPr bwMode="auto">
              <a:xfrm flipH="1">
                <a:off x="4545" y="1338"/>
                <a:ext cx="4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0" name="Rectangle 446">
                <a:extLst>
                  <a:ext uri="{FF2B5EF4-FFF2-40B4-BE49-F238E27FC236}">
                    <a16:creationId xmlns:a16="http://schemas.microsoft.com/office/drawing/2014/main" id="{36A331F0-346D-3CC6-5C8A-5B07B3D99B92}"/>
                  </a:ext>
                </a:extLst>
              </p:cNvPr>
              <p:cNvSpPr>
                <a:spLocks noChangeArrowheads="1"/>
              </p:cNvSpPr>
              <p:nvPr/>
            </p:nvSpPr>
            <p:spPr bwMode="auto">
              <a:xfrm>
                <a:off x="4395" y="1288"/>
                <a:ext cx="17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81" name="Rectangle 447">
                <a:extLst>
                  <a:ext uri="{FF2B5EF4-FFF2-40B4-BE49-F238E27FC236}">
                    <a16:creationId xmlns:a16="http://schemas.microsoft.com/office/drawing/2014/main" id="{349936B3-42B3-30BB-71CE-B38C04AD909B}"/>
                  </a:ext>
                </a:extLst>
              </p:cNvPr>
              <p:cNvSpPr>
                <a:spLocks noChangeArrowheads="1"/>
              </p:cNvSpPr>
              <p:nvPr/>
            </p:nvSpPr>
            <p:spPr bwMode="auto">
              <a:xfrm rot="16200000">
                <a:off x="3941" y="1918"/>
                <a:ext cx="6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Bold" panose="020B0704020202020204" pitchFamily="34" charset="0"/>
                    <a:ea typeface="+mn-ea"/>
                    <a:cs typeface="+mn-cs"/>
                  </a:rPr>
                  <a:t>OS Probability</a:t>
                </a:r>
                <a:endParaRPr kumimoji="0" lang="en-US" altLang="en-US" sz="1800" b="0" i="0" u="none" strike="noStrike" kern="1200" cap="none" spc="0" normalizeH="0" baseline="0" noProof="0" dirty="0">
                  <a:ln>
                    <a:noFill/>
                  </a:ln>
                  <a:solidFill>
                    <a:srgbClr val="54565B"/>
                  </a:solidFill>
                  <a:effectLst/>
                  <a:uLnTx/>
                  <a:uFillTx/>
                  <a:latin typeface="Arial" panose="020B0604020202020204" pitchFamily="34" charset="0"/>
                  <a:ea typeface="+mn-ea"/>
                  <a:cs typeface="+mn-cs"/>
                </a:endParaRPr>
              </a:p>
            </p:txBody>
          </p:sp>
          <p:sp>
            <p:nvSpPr>
              <p:cNvPr id="1082" name="Rectangle 448">
                <a:extLst>
                  <a:ext uri="{FF2B5EF4-FFF2-40B4-BE49-F238E27FC236}">
                    <a16:creationId xmlns:a16="http://schemas.microsoft.com/office/drawing/2014/main" id="{82650AD0-219F-A480-6CD6-591C9D14A6A4}"/>
                  </a:ext>
                </a:extLst>
              </p:cNvPr>
              <p:cNvSpPr>
                <a:spLocks noChangeArrowheads="1"/>
              </p:cNvSpPr>
              <p:nvPr/>
            </p:nvSpPr>
            <p:spPr bwMode="auto">
              <a:xfrm>
                <a:off x="5826" y="1225"/>
                <a:ext cx="18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OS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83" name="Line 449">
                <a:extLst>
                  <a:ext uri="{FF2B5EF4-FFF2-40B4-BE49-F238E27FC236}">
                    <a16:creationId xmlns:a16="http://schemas.microsoft.com/office/drawing/2014/main" id="{7484BE99-8D11-A552-F92E-50B5134AEF77}"/>
                  </a:ext>
                </a:extLst>
              </p:cNvPr>
              <p:cNvSpPr>
                <a:spLocks noChangeShapeType="1"/>
              </p:cNvSpPr>
              <p:nvPr/>
            </p:nvSpPr>
            <p:spPr bwMode="auto">
              <a:xfrm>
                <a:off x="950" y="2002"/>
                <a:ext cx="7"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4" name="Line 450">
                <a:extLst>
                  <a:ext uri="{FF2B5EF4-FFF2-40B4-BE49-F238E27FC236}">
                    <a16:creationId xmlns:a16="http://schemas.microsoft.com/office/drawing/2014/main" id="{6B911A25-65FC-D90E-CED4-CFD69CABA993}"/>
                  </a:ext>
                </a:extLst>
              </p:cNvPr>
              <p:cNvSpPr>
                <a:spLocks noChangeShapeType="1"/>
              </p:cNvSpPr>
              <p:nvPr/>
            </p:nvSpPr>
            <p:spPr bwMode="auto">
              <a:xfrm>
                <a:off x="972"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5" name="Line 451">
                <a:extLst>
                  <a:ext uri="{FF2B5EF4-FFF2-40B4-BE49-F238E27FC236}">
                    <a16:creationId xmlns:a16="http://schemas.microsoft.com/office/drawing/2014/main" id="{74E6B789-F9AA-6F3C-E5FD-00044D3864CB}"/>
                  </a:ext>
                </a:extLst>
              </p:cNvPr>
              <p:cNvSpPr>
                <a:spLocks noChangeShapeType="1"/>
              </p:cNvSpPr>
              <p:nvPr/>
            </p:nvSpPr>
            <p:spPr bwMode="auto">
              <a:xfrm>
                <a:off x="100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6" name="Line 452">
                <a:extLst>
                  <a:ext uri="{FF2B5EF4-FFF2-40B4-BE49-F238E27FC236}">
                    <a16:creationId xmlns:a16="http://schemas.microsoft.com/office/drawing/2014/main" id="{EC44A7E2-4E46-DFF9-8A70-542AFB9D4CD7}"/>
                  </a:ext>
                </a:extLst>
              </p:cNvPr>
              <p:cNvSpPr>
                <a:spLocks noChangeShapeType="1"/>
              </p:cNvSpPr>
              <p:nvPr/>
            </p:nvSpPr>
            <p:spPr bwMode="auto">
              <a:xfrm>
                <a:off x="103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7" name="Line 453">
                <a:extLst>
                  <a:ext uri="{FF2B5EF4-FFF2-40B4-BE49-F238E27FC236}">
                    <a16:creationId xmlns:a16="http://schemas.microsoft.com/office/drawing/2014/main" id="{BAC60347-A40F-7DA0-6A7F-12FB7CCD03AA}"/>
                  </a:ext>
                </a:extLst>
              </p:cNvPr>
              <p:cNvSpPr>
                <a:spLocks noChangeShapeType="1"/>
              </p:cNvSpPr>
              <p:nvPr/>
            </p:nvSpPr>
            <p:spPr bwMode="auto">
              <a:xfrm>
                <a:off x="106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8" name="Line 454">
                <a:extLst>
                  <a:ext uri="{FF2B5EF4-FFF2-40B4-BE49-F238E27FC236}">
                    <a16:creationId xmlns:a16="http://schemas.microsoft.com/office/drawing/2014/main" id="{373AEBAE-F7A7-567F-CC53-AED49D6B29FC}"/>
                  </a:ext>
                </a:extLst>
              </p:cNvPr>
              <p:cNvSpPr>
                <a:spLocks noChangeShapeType="1"/>
              </p:cNvSpPr>
              <p:nvPr/>
            </p:nvSpPr>
            <p:spPr bwMode="auto">
              <a:xfrm>
                <a:off x="1093"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9" name="Line 455">
                <a:extLst>
                  <a:ext uri="{FF2B5EF4-FFF2-40B4-BE49-F238E27FC236}">
                    <a16:creationId xmlns:a16="http://schemas.microsoft.com/office/drawing/2014/main" id="{B410D679-5AD6-E720-B9AB-6BBEEF60F5A4}"/>
                  </a:ext>
                </a:extLst>
              </p:cNvPr>
              <p:cNvSpPr>
                <a:spLocks noChangeShapeType="1"/>
              </p:cNvSpPr>
              <p:nvPr/>
            </p:nvSpPr>
            <p:spPr bwMode="auto">
              <a:xfrm>
                <a:off x="1124"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0" name="Line 456">
                <a:extLst>
                  <a:ext uri="{FF2B5EF4-FFF2-40B4-BE49-F238E27FC236}">
                    <a16:creationId xmlns:a16="http://schemas.microsoft.com/office/drawing/2014/main" id="{BFB416FD-9797-C00F-5CC2-0ED7C920B084}"/>
                  </a:ext>
                </a:extLst>
              </p:cNvPr>
              <p:cNvSpPr>
                <a:spLocks noChangeShapeType="1"/>
              </p:cNvSpPr>
              <p:nvPr/>
            </p:nvSpPr>
            <p:spPr bwMode="auto">
              <a:xfrm>
                <a:off x="1154"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1" name="Line 457">
                <a:extLst>
                  <a:ext uri="{FF2B5EF4-FFF2-40B4-BE49-F238E27FC236}">
                    <a16:creationId xmlns:a16="http://schemas.microsoft.com/office/drawing/2014/main" id="{3A64D1F2-6D2E-3B9E-7EF7-6C1B09DCB35F}"/>
                  </a:ext>
                </a:extLst>
              </p:cNvPr>
              <p:cNvSpPr>
                <a:spLocks noChangeShapeType="1"/>
              </p:cNvSpPr>
              <p:nvPr/>
            </p:nvSpPr>
            <p:spPr bwMode="auto">
              <a:xfrm>
                <a:off x="1184"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2" name="Line 458">
                <a:extLst>
                  <a:ext uri="{FF2B5EF4-FFF2-40B4-BE49-F238E27FC236}">
                    <a16:creationId xmlns:a16="http://schemas.microsoft.com/office/drawing/2014/main" id="{47927B90-4494-ACA4-989E-C9CC1D447FDB}"/>
                  </a:ext>
                </a:extLst>
              </p:cNvPr>
              <p:cNvSpPr>
                <a:spLocks noChangeShapeType="1"/>
              </p:cNvSpPr>
              <p:nvPr/>
            </p:nvSpPr>
            <p:spPr bwMode="auto">
              <a:xfrm>
                <a:off x="1214"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3" name="Line 459">
                <a:extLst>
                  <a:ext uri="{FF2B5EF4-FFF2-40B4-BE49-F238E27FC236}">
                    <a16:creationId xmlns:a16="http://schemas.microsoft.com/office/drawing/2014/main" id="{AEA370DD-19BE-DB3C-A3E4-1B9461643261}"/>
                  </a:ext>
                </a:extLst>
              </p:cNvPr>
              <p:cNvSpPr>
                <a:spLocks noChangeShapeType="1"/>
              </p:cNvSpPr>
              <p:nvPr/>
            </p:nvSpPr>
            <p:spPr bwMode="auto">
              <a:xfrm>
                <a:off x="1245"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4" name="Line 460">
                <a:extLst>
                  <a:ext uri="{FF2B5EF4-FFF2-40B4-BE49-F238E27FC236}">
                    <a16:creationId xmlns:a16="http://schemas.microsoft.com/office/drawing/2014/main" id="{3689DB69-8055-3F71-664F-FAC93DCA3ECB}"/>
                  </a:ext>
                </a:extLst>
              </p:cNvPr>
              <p:cNvSpPr>
                <a:spLocks noChangeShapeType="1"/>
              </p:cNvSpPr>
              <p:nvPr/>
            </p:nvSpPr>
            <p:spPr bwMode="auto">
              <a:xfrm>
                <a:off x="1275"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5" name="Line 461">
                <a:extLst>
                  <a:ext uri="{FF2B5EF4-FFF2-40B4-BE49-F238E27FC236}">
                    <a16:creationId xmlns:a16="http://schemas.microsoft.com/office/drawing/2014/main" id="{6A92A6A0-149A-6A8A-CB7E-523BEB128A95}"/>
                  </a:ext>
                </a:extLst>
              </p:cNvPr>
              <p:cNvSpPr>
                <a:spLocks noChangeShapeType="1"/>
              </p:cNvSpPr>
              <p:nvPr/>
            </p:nvSpPr>
            <p:spPr bwMode="auto">
              <a:xfrm>
                <a:off x="1305"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6" name="Line 462">
                <a:extLst>
                  <a:ext uri="{FF2B5EF4-FFF2-40B4-BE49-F238E27FC236}">
                    <a16:creationId xmlns:a16="http://schemas.microsoft.com/office/drawing/2014/main" id="{ACE5D1B3-7119-8AA1-F5F7-90C7C26DBC24}"/>
                  </a:ext>
                </a:extLst>
              </p:cNvPr>
              <p:cNvSpPr>
                <a:spLocks noChangeShapeType="1"/>
              </p:cNvSpPr>
              <p:nvPr/>
            </p:nvSpPr>
            <p:spPr bwMode="auto">
              <a:xfrm>
                <a:off x="133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7" name="Line 463">
                <a:extLst>
                  <a:ext uri="{FF2B5EF4-FFF2-40B4-BE49-F238E27FC236}">
                    <a16:creationId xmlns:a16="http://schemas.microsoft.com/office/drawing/2014/main" id="{922F6B6B-42AE-3B6D-F49D-3AC68D8415B9}"/>
                  </a:ext>
                </a:extLst>
              </p:cNvPr>
              <p:cNvSpPr>
                <a:spLocks noChangeShapeType="1"/>
              </p:cNvSpPr>
              <p:nvPr/>
            </p:nvSpPr>
            <p:spPr bwMode="auto">
              <a:xfrm>
                <a:off x="136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8" name="Line 464">
                <a:extLst>
                  <a:ext uri="{FF2B5EF4-FFF2-40B4-BE49-F238E27FC236}">
                    <a16:creationId xmlns:a16="http://schemas.microsoft.com/office/drawing/2014/main" id="{8E988974-94DA-8E3F-3407-902987E03769}"/>
                  </a:ext>
                </a:extLst>
              </p:cNvPr>
              <p:cNvSpPr>
                <a:spLocks noChangeShapeType="1"/>
              </p:cNvSpPr>
              <p:nvPr/>
            </p:nvSpPr>
            <p:spPr bwMode="auto">
              <a:xfrm>
                <a:off x="139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99" name="Line 465">
                <a:extLst>
                  <a:ext uri="{FF2B5EF4-FFF2-40B4-BE49-F238E27FC236}">
                    <a16:creationId xmlns:a16="http://schemas.microsoft.com/office/drawing/2014/main" id="{95E03B22-FFFE-D226-C6B5-E5D52522D656}"/>
                  </a:ext>
                </a:extLst>
              </p:cNvPr>
              <p:cNvSpPr>
                <a:spLocks noChangeShapeType="1"/>
              </p:cNvSpPr>
              <p:nvPr/>
            </p:nvSpPr>
            <p:spPr bwMode="auto">
              <a:xfrm>
                <a:off x="142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0" name="Line 466">
                <a:extLst>
                  <a:ext uri="{FF2B5EF4-FFF2-40B4-BE49-F238E27FC236}">
                    <a16:creationId xmlns:a16="http://schemas.microsoft.com/office/drawing/2014/main" id="{2A3852E8-6AF5-18D0-5BA5-1968A61549AD}"/>
                  </a:ext>
                </a:extLst>
              </p:cNvPr>
              <p:cNvSpPr>
                <a:spLocks noChangeShapeType="1"/>
              </p:cNvSpPr>
              <p:nvPr/>
            </p:nvSpPr>
            <p:spPr bwMode="auto">
              <a:xfrm>
                <a:off x="145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1" name="Line 467">
                <a:extLst>
                  <a:ext uri="{FF2B5EF4-FFF2-40B4-BE49-F238E27FC236}">
                    <a16:creationId xmlns:a16="http://schemas.microsoft.com/office/drawing/2014/main" id="{6354E330-0DB3-69D8-E4DF-DEE260177D6D}"/>
                  </a:ext>
                </a:extLst>
              </p:cNvPr>
              <p:cNvSpPr>
                <a:spLocks noChangeShapeType="1"/>
              </p:cNvSpPr>
              <p:nvPr/>
            </p:nvSpPr>
            <p:spPr bwMode="auto">
              <a:xfrm>
                <a:off x="148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2" name="Line 468">
                <a:extLst>
                  <a:ext uri="{FF2B5EF4-FFF2-40B4-BE49-F238E27FC236}">
                    <a16:creationId xmlns:a16="http://schemas.microsoft.com/office/drawing/2014/main" id="{9FF70097-619E-FB97-994B-94A3DABE5199}"/>
                  </a:ext>
                </a:extLst>
              </p:cNvPr>
              <p:cNvSpPr>
                <a:spLocks noChangeShapeType="1"/>
              </p:cNvSpPr>
              <p:nvPr/>
            </p:nvSpPr>
            <p:spPr bwMode="auto">
              <a:xfrm>
                <a:off x="151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3" name="Line 469">
                <a:extLst>
                  <a:ext uri="{FF2B5EF4-FFF2-40B4-BE49-F238E27FC236}">
                    <a16:creationId xmlns:a16="http://schemas.microsoft.com/office/drawing/2014/main" id="{BAF33C2E-8819-5C1E-C8BE-51C2DD196AE1}"/>
                  </a:ext>
                </a:extLst>
              </p:cNvPr>
              <p:cNvSpPr>
                <a:spLocks noChangeShapeType="1"/>
              </p:cNvSpPr>
              <p:nvPr/>
            </p:nvSpPr>
            <p:spPr bwMode="auto">
              <a:xfrm>
                <a:off x="154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4" name="Line 470">
                <a:extLst>
                  <a:ext uri="{FF2B5EF4-FFF2-40B4-BE49-F238E27FC236}">
                    <a16:creationId xmlns:a16="http://schemas.microsoft.com/office/drawing/2014/main" id="{8C404940-211F-12B0-3B0C-42AC6594A005}"/>
                  </a:ext>
                </a:extLst>
              </p:cNvPr>
              <p:cNvSpPr>
                <a:spLocks noChangeShapeType="1"/>
              </p:cNvSpPr>
              <p:nvPr/>
            </p:nvSpPr>
            <p:spPr bwMode="auto">
              <a:xfrm>
                <a:off x="157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5" name="Line 471">
                <a:extLst>
                  <a:ext uri="{FF2B5EF4-FFF2-40B4-BE49-F238E27FC236}">
                    <a16:creationId xmlns:a16="http://schemas.microsoft.com/office/drawing/2014/main" id="{F76AC341-31CC-2C48-D3A9-96A8D28F00ED}"/>
                  </a:ext>
                </a:extLst>
              </p:cNvPr>
              <p:cNvSpPr>
                <a:spLocks noChangeShapeType="1"/>
              </p:cNvSpPr>
              <p:nvPr/>
            </p:nvSpPr>
            <p:spPr bwMode="auto">
              <a:xfrm>
                <a:off x="160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6" name="Line 472">
                <a:extLst>
                  <a:ext uri="{FF2B5EF4-FFF2-40B4-BE49-F238E27FC236}">
                    <a16:creationId xmlns:a16="http://schemas.microsoft.com/office/drawing/2014/main" id="{2C520B8D-60ED-3E96-6CB7-4E6450A5CF95}"/>
                  </a:ext>
                </a:extLst>
              </p:cNvPr>
              <p:cNvSpPr>
                <a:spLocks noChangeShapeType="1"/>
              </p:cNvSpPr>
              <p:nvPr/>
            </p:nvSpPr>
            <p:spPr bwMode="auto">
              <a:xfrm>
                <a:off x="1638" y="2002"/>
                <a:ext cx="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7" name="Freeform 473">
                <a:extLst>
                  <a:ext uri="{FF2B5EF4-FFF2-40B4-BE49-F238E27FC236}">
                    <a16:creationId xmlns:a16="http://schemas.microsoft.com/office/drawing/2014/main" id="{B3745252-744D-9D50-94B9-0F0F77F59773}"/>
                  </a:ext>
                </a:extLst>
              </p:cNvPr>
              <p:cNvSpPr>
                <a:spLocks/>
              </p:cNvSpPr>
              <p:nvPr/>
            </p:nvSpPr>
            <p:spPr bwMode="auto">
              <a:xfrm>
                <a:off x="1648" y="2002"/>
                <a:ext cx="8" cy="7"/>
              </a:xfrm>
              <a:custGeom>
                <a:avLst/>
                <a:gdLst>
                  <a:gd name="T0" fmla="*/ 0 w 8"/>
                  <a:gd name="T1" fmla="*/ 0 h 7"/>
                  <a:gd name="T2" fmla="*/ 8 w 8"/>
                  <a:gd name="T3" fmla="*/ 0 h 7"/>
                  <a:gd name="T4" fmla="*/ 8 w 8"/>
                  <a:gd name="T5" fmla="*/ 7 h 7"/>
                </a:gdLst>
                <a:ahLst/>
                <a:cxnLst>
                  <a:cxn ang="0">
                    <a:pos x="T0" y="T1"/>
                  </a:cxn>
                  <a:cxn ang="0">
                    <a:pos x="T2" y="T3"/>
                  </a:cxn>
                  <a:cxn ang="0">
                    <a:pos x="T4" y="T5"/>
                  </a:cxn>
                </a:cxnLst>
                <a:rect l="0" t="0" r="r" b="b"/>
                <a:pathLst>
                  <a:path w="8" h="7">
                    <a:moveTo>
                      <a:pt x="0" y="0"/>
                    </a:moveTo>
                    <a:lnTo>
                      <a:pt x="8" y="0"/>
                    </a:lnTo>
                    <a:lnTo>
                      <a:pt x="8"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8" name="Line 474">
                <a:extLst>
                  <a:ext uri="{FF2B5EF4-FFF2-40B4-BE49-F238E27FC236}">
                    <a16:creationId xmlns:a16="http://schemas.microsoft.com/office/drawing/2014/main" id="{5072F957-235B-809F-018D-CC3D3DA1FA57}"/>
                  </a:ext>
                </a:extLst>
              </p:cNvPr>
              <p:cNvSpPr>
                <a:spLocks noChangeShapeType="1"/>
              </p:cNvSpPr>
              <p:nvPr/>
            </p:nvSpPr>
            <p:spPr bwMode="auto">
              <a:xfrm>
                <a:off x="1656"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09" name="Line 475">
                <a:extLst>
                  <a:ext uri="{FF2B5EF4-FFF2-40B4-BE49-F238E27FC236}">
                    <a16:creationId xmlns:a16="http://schemas.microsoft.com/office/drawing/2014/main" id="{510DEA85-9D86-BE86-C407-5BEA40FA1269}"/>
                  </a:ext>
                </a:extLst>
              </p:cNvPr>
              <p:cNvSpPr>
                <a:spLocks noChangeShapeType="1"/>
              </p:cNvSpPr>
              <p:nvPr/>
            </p:nvSpPr>
            <p:spPr bwMode="auto">
              <a:xfrm>
                <a:off x="1656"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0" name="Line 476">
                <a:extLst>
                  <a:ext uri="{FF2B5EF4-FFF2-40B4-BE49-F238E27FC236}">
                    <a16:creationId xmlns:a16="http://schemas.microsoft.com/office/drawing/2014/main" id="{30ED03DE-F9B5-BE71-FEFA-354D94FE1F7D}"/>
                  </a:ext>
                </a:extLst>
              </p:cNvPr>
              <p:cNvSpPr>
                <a:spLocks noChangeShapeType="1"/>
              </p:cNvSpPr>
              <p:nvPr/>
            </p:nvSpPr>
            <p:spPr bwMode="auto">
              <a:xfrm>
                <a:off x="1656"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1" name="Line 477">
                <a:extLst>
                  <a:ext uri="{FF2B5EF4-FFF2-40B4-BE49-F238E27FC236}">
                    <a16:creationId xmlns:a16="http://schemas.microsoft.com/office/drawing/2014/main" id="{B476E399-7519-B686-8C9A-284CFEF5C583}"/>
                  </a:ext>
                </a:extLst>
              </p:cNvPr>
              <p:cNvSpPr>
                <a:spLocks noChangeShapeType="1"/>
              </p:cNvSpPr>
              <p:nvPr/>
            </p:nvSpPr>
            <p:spPr bwMode="auto">
              <a:xfrm>
                <a:off x="1656"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2" name="Line 478">
                <a:extLst>
                  <a:ext uri="{FF2B5EF4-FFF2-40B4-BE49-F238E27FC236}">
                    <a16:creationId xmlns:a16="http://schemas.microsoft.com/office/drawing/2014/main" id="{52F5A8FB-E064-21C0-CA0D-08D7BD00B28A}"/>
                  </a:ext>
                </a:extLst>
              </p:cNvPr>
              <p:cNvSpPr>
                <a:spLocks noChangeShapeType="1"/>
              </p:cNvSpPr>
              <p:nvPr/>
            </p:nvSpPr>
            <p:spPr bwMode="auto">
              <a:xfrm>
                <a:off x="1656"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3" name="Line 479">
                <a:extLst>
                  <a:ext uri="{FF2B5EF4-FFF2-40B4-BE49-F238E27FC236}">
                    <a16:creationId xmlns:a16="http://schemas.microsoft.com/office/drawing/2014/main" id="{E206E1C9-218E-2CF5-8168-AF05E9CF28CD}"/>
                  </a:ext>
                </a:extLst>
              </p:cNvPr>
              <p:cNvSpPr>
                <a:spLocks noChangeShapeType="1"/>
              </p:cNvSpPr>
              <p:nvPr/>
            </p:nvSpPr>
            <p:spPr bwMode="auto">
              <a:xfrm>
                <a:off x="1656"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4" name="Line 480">
                <a:extLst>
                  <a:ext uri="{FF2B5EF4-FFF2-40B4-BE49-F238E27FC236}">
                    <a16:creationId xmlns:a16="http://schemas.microsoft.com/office/drawing/2014/main" id="{9E8CB920-3848-154F-264E-26686970058B}"/>
                  </a:ext>
                </a:extLst>
              </p:cNvPr>
              <p:cNvSpPr>
                <a:spLocks noChangeShapeType="1"/>
              </p:cNvSpPr>
              <p:nvPr/>
            </p:nvSpPr>
            <p:spPr bwMode="auto">
              <a:xfrm>
                <a:off x="1656"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5" name="Line 481">
                <a:extLst>
                  <a:ext uri="{FF2B5EF4-FFF2-40B4-BE49-F238E27FC236}">
                    <a16:creationId xmlns:a16="http://schemas.microsoft.com/office/drawing/2014/main" id="{3100E496-36AA-3735-47FF-AE14D467E7C0}"/>
                  </a:ext>
                </a:extLst>
              </p:cNvPr>
              <p:cNvSpPr>
                <a:spLocks noChangeShapeType="1"/>
              </p:cNvSpPr>
              <p:nvPr/>
            </p:nvSpPr>
            <p:spPr bwMode="auto">
              <a:xfrm>
                <a:off x="1656"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6" name="Line 482">
                <a:extLst>
                  <a:ext uri="{FF2B5EF4-FFF2-40B4-BE49-F238E27FC236}">
                    <a16:creationId xmlns:a16="http://schemas.microsoft.com/office/drawing/2014/main" id="{E580E27A-C3FE-5AC8-564A-37B44152DA4E}"/>
                  </a:ext>
                </a:extLst>
              </p:cNvPr>
              <p:cNvSpPr>
                <a:spLocks noChangeShapeType="1"/>
              </p:cNvSpPr>
              <p:nvPr/>
            </p:nvSpPr>
            <p:spPr bwMode="auto">
              <a:xfrm>
                <a:off x="1656"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7" name="Line 483">
                <a:extLst>
                  <a:ext uri="{FF2B5EF4-FFF2-40B4-BE49-F238E27FC236}">
                    <a16:creationId xmlns:a16="http://schemas.microsoft.com/office/drawing/2014/main" id="{677CC986-DE1F-0C39-EF51-F55828E693F3}"/>
                  </a:ext>
                </a:extLst>
              </p:cNvPr>
              <p:cNvSpPr>
                <a:spLocks noChangeShapeType="1"/>
              </p:cNvSpPr>
              <p:nvPr/>
            </p:nvSpPr>
            <p:spPr bwMode="auto">
              <a:xfrm>
                <a:off x="1656"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8" name="Line 484">
                <a:extLst>
                  <a:ext uri="{FF2B5EF4-FFF2-40B4-BE49-F238E27FC236}">
                    <a16:creationId xmlns:a16="http://schemas.microsoft.com/office/drawing/2014/main" id="{D125C911-0DA7-0131-7A80-C738A320D91C}"/>
                  </a:ext>
                </a:extLst>
              </p:cNvPr>
              <p:cNvSpPr>
                <a:spLocks noChangeShapeType="1"/>
              </p:cNvSpPr>
              <p:nvPr/>
            </p:nvSpPr>
            <p:spPr bwMode="auto">
              <a:xfrm>
                <a:off x="1656"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19" name="Line 485">
                <a:extLst>
                  <a:ext uri="{FF2B5EF4-FFF2-40B4-BE49-F238E27FC236}">
                    <a16:creationId xmlns:a16="http://schemas.microsoft.com/office/drawing/2014/main" id="{1469659C-6E82-52A2-EB60-4C1E92F1F127}"/>
                  </a:ext>
                </a:extLst>
              </p:cNvPr>
              <p:cNvSpPr>
                <a:spLocks noChangeShapeType="1"/>
              </p:cNvSpPr>
              <p:nvPr/>
            </p:nvSpPr>
            <p:spPr bwMode="auto">
              <a:xfrm>
                <a:off x="1656"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0" name="Line 486">
                <a:extLst>
                  <a:ext uri="{FF2B5EF4-FFF2-40B4-BE49-F238E27FC236}">
                    <a16:creationId xmlns:a16="http://schemas.microsoft.com/office/drawing/2014/main" id="{7411C5E9-7BB4-010D-FA51-3407165CEB12}"/>
                  </a:ext>
                </a:extLst>
              </p:cNvPr>
              <p:cNvSpPr>
                <a:spLocks noChangeShapeType="1"/>
              </p:cNvSpPr>
              <p:nvPr/>
            </p:nvSpPr>
            <p:spPr bwMode="auto">
              <a:xfrm>
                <a:off x="1656"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1" name="Line 487">
                <a:extLst>
                  <a:ext uri="{FF2B5EF4-FFF2-40B4-BE49-F238E27FC236}">
                    <a16:creationId xmlns:a16="http://schemas.microsoft.com/office/drawing/2014/main" id="{5D4BA6D7-84CB-B0C4-05C8-FB04D5BA847C}"/>
                  </a:ext>
                </a:extLst>
              </p:cNvPr>
              <p:cNvSpPr>
                <a:spLocks noChangeShapeType="1"/>
              </p:cNvSpPr>
              <p:nvPr/>
            </p:nvSpPr>
            <p:spPr bwMode="auto">
              <a:xfrm>
                <a:off x="1656"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2" name="Line 488">
                <a:extLst>
                  <a:ext uri="{FF2B5EF4-FFF2-40B4-BE49-F238E27FC236}">
                    <a16:creationId xmlns:a16="http://schemas.microsoft.com/office/drawing/2014/main" id="{17FC684A-F134-DD2A-3691-047BF51E4E29}"/>
                  </a:ext>
                </a:extLst>
              </p:cNvPr>
              <p:cNvSpPr>
                <a:spLocks noChangeShapeType="1"/>
              </p:cNvSpPr>
              <p:nvPr/>
            </p:nvSpPr>
            <p:spPr bwMode="auto">
              <a:xfrm>
                <a:off x="1656"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3" name="Line 489">
                <a:extLst>
                  <a:ext uri="{FF2B5EF4-FFF2-40B4-BE49-F238E27FC236}">
                    <a16:creationId xmlns:a16="http://schemas.microsoft.com/office/drawing/2014/main" id="{24D38BBC-005B-CFE6-C236-84171817AC2C}"/>
                  </a:ext>
                </a:extLst>
              </p:cNvPr>
              <p:cNvSpPr>
                <a:spLocks noChangeShapeType="1"/>
              </p:cNvSpPr>
              <p:nvPr/>
            </p:nvSpPr>
            <p:spPr bwMode="auto">
              <a:xfrm>
                <a:off x="1656"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4" name="Line 490">
                <a:extLst>
                  <a:ext uri="{FF2B5EF4-FFF2-40B4-BE49-F238E27FC236}">
                    <a16:creationId xmlns:a16="http://schemas.microsoft.com/office/drawing/2014/main" id="{30EE5A83-ED44-8A2A-62B5-BD239FBB0FBE}"/>
                  </a:ext>
                </a:extLst>
              </p:cNvPr>
              <p:cNvSpPr>
                <a:spLocks noChangeShapeType="1"/>
              </p:cNvSpPr>
              <p:nvPr/>
            </p:nvSpPr>
            <p:spPr bwMode="auto">
              <a:xfrm>
                <a:off x="1656"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5" name="Line 491">
                <a:extLst>
                  <a:ext uri="{FF2B5EF4-FFF2-40B4-BE49-F238E27FC236}">
                    <a16:creationId xmlns:a16="http://schemas.microsoft.com/office/drawing/2014/main" id="{0A0BDCCC-5BEC-3F20-72FE-6929DED79BBD}"/>
                  </a:ext>
                </a:extLst>
              </p:cNvPr>
              <p:cNvSpPr>
                <a:spLocks noChangeShapeType="1"/>
              </p:cNvSpPr>
              <p:nvPr/>
            </p:nvSpPr>
            <p:spPr bwMode="auto">
              <a:xfrm>
                <a:off x="1656"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6" name="Line 492">
                <a:extLst>
                  <a:ext uri="{FF2B5EF4-FFF2-40B4-BE49-F238E27FC236}">
                    <a16:creationId xmlns:a16="http://schemas.microsoft.com/office/drawing/2014/main" id="{AF53C2EE-9D12-5681-5DD7-6ACB9D165116}"/>
                  </a:ext>
                </a:extLst>
              </p:cNvPr>
              <p:cNvSpPr>
                <a:spLocks noChangeShapeType="1"/>
              </p:cNvSpPr>
              <p:nvPr/>
            </p:nvSpPr>
            <p:spPr bwMode="auto">
              <a:xfrm>
                <a:off x="1656"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7" name="Line 493">
                <a:extLst>
                  <a:ext uri="{FF2B5EF4-FFF2-40B4-BE49-F238E27FC236}">
                    <a16:creationId xmlns:a16="http://schemas.microsoft.com/office/drawing/2014/main" id="{840FA32C-45E6-7AC3-CADA-B757F155E6B3}"/>
                  </a:ext>
                </a:extLst>
              </p:cNvPr>
              <p:cNvSpPr>
                <a:spLocks noChangeShapeType="1"/>
              </p:cNvSpPr>
              <p:nvPr/>
            </p:nvSpPr>
            <p:spPr bwMode="auto">
              <a:xfrm>
                <a:off x="1656"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8" name="Line 494">
                <a:extLst>
                  <a:ext uri="{FF2B5EF4-FFF2-40B4-BE49-F238E27FC236}">
                    <a16:creationId xmlns:a16="http://schemas.microsoft.com/office/drawing/2014/main" id="{A0D11244-493A-00C3-A7FC-8E4998DDF622}"/>
                  </a:ext>
                </a:extLst>
              </p:cNvPr>
              <p:cNvSpPr>
                <a:spLocks noChangeShapeType="1"/>
              </p:cNvSpPr>
              <p:nvPr/>
            </p:nvSpPr>
            <p:spPr bwMode="auto">
              <a:xfrm>
                <a:off x="1656"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9" name="Line 495">
                <a:extLst>
                  <a:ext uri="{FF2B5EF4-FFF2-40B4-BE49-F238E27FC236}">
                    <a16:creationId xmlns:a16="http://schemas.microsoft.com/office/drawing/2014/main" id="{ED7D985E-E80A-B619-878B-DB176A20692A}"/>
                  </a:ext>
                </a:extLst>
              </p:cNvPr>
              <p:cNvSpPr>
                <a:spLocks noChangeShapeType="1"/>
              </p:cNvSpPr>
              <p:nvPr/>
            </p:nvSpPr>
            <p:spPr bwMode="auto">
              <a:xfrm>
                <a:off x="1656"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0" name="Line 496">
                <a:extLst>
                  <a:ext uri="{FF2B5EF4-FFF2-40B4-BE49-F238E27FC236}">
                    <a16:creationId xmlns:a16="http://schemas.microsoft.com/office/drawing/2014/main" id="{09AFB311-DDB3-B3BD-F718-AFD5E5A18346}"/>
                  </a:ext>
                </a:extLst>
              </p:cNvPr>
              <p:cNvSpPr>
                <a:spLocks noChangeShapeType="1"/>
              </p:cNvSpPr>
              <p:nvPr/>
            </p:nvSpPr>
            <p:spPr bwMode="auto">
              <a:xfrm>
                <a:off x="1656"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1" name="Line 497">
                <a:extLst>
                  <a:ext uri="{FF2B5EF4-FFF2-40B4-BE49-F238E27FC236}">
                    <a16:creationId xmlns:a16="http://schemas.microsoft.com/office/drawing/2014/main" id="{45BC4742-0EB2-3049-B368-B28F03EC801B}"/>
                  </a:ext>
                </a:extLst>
              </p:cNvPr>
              <p:cNvSpPr>
                <a:spLocks noChangeShapeType="1"/>
              </p:cNvSpPr>
              <p:nvPr/>
            </p:nvSpPr>
            <p:spPr bwMode="auto">
              <a:xfrm>
                <a:off x="1591" y="2002"/>
                <a:ext cx="0"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2" name="Line 498">
                <a:extLst>
                  <a:ext uri="{FF2B5EF4-FFF2-40B4-BE49-F238E27FC236}">
                    <a16:creationId xmlns:a16="http://schemas.microsoft.com/office/drawing/2014/main" id="{F0F1E1B2-BCFA-4DB8-6128-B5968168F818}"/>
                  </a:ext>
                </a:extLst>
              </p:cNvPr>
              <p:cNvSpPr>
                <a:spLocks noChangeShapeType="1"/>
              </p:cNvSpPr>
              <p:nvPr/>
            </p:nvSpPr>
            <p:spPr bwMode="auto">
              <a:xfrm>
                <a:off x="1591"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3" name="Line 499">
                <a:extLst>
                  <a:ext uri="{FF2B5EF4-FFF2-40B4-BE49-F238E27FC236}">
                    <a16:creationId xmlns:a16="http://schemas.microsoft.com/office/drawing/2014/main" id="{9CEEAAD2-0101-649D-8D00-1C5E971D0A1D}"/>
                  </a:ext>
                </a:extLst>
              </p:cNvPr>
              <p:cNvSpPr>
                <a:spLocks noChangeShapeType="1"/>
              </p:cNvSpPr>
              <p:nvPr/>
            </p:nvSpPr>
            <p:spPr bwMode="auto">
              <a:xfrm>
                <a:off x="1591"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4" name="Line 500">
                <a:extLst>
                  <a:ext uri="{FF2B5EF4-FFF2-40B4-BE49-F238E27FC236}">
                    <a16:creationId xmlns:a16="http://schemas.microsoft.com/office/drawing/2014/main" id="{E1548C51-18DD-EECB-2740-B32C5BB9ECA0}"/>
                  </a:ext>
                </a:extLst>
              </p:cNvPr>
              <p:cNvSpPr>
                <a:spLocks noChangeShapeType="1"/>
              </p:cNvSpPr>
              <p:nvPr/>
            </p:nvSpPr>
            <p:spPr bwMode="auto">
              <a:xfrm>
                <a:off x="1591"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5" name="Line 501">
                <a:extLst>
                  <a:ext uri="{FF2B5EF4-FFF2-40B4-BE49-F238E27FC236}">
                    <a16:creationId xmlns:a16="http://schemas.microsoft.com/office/drawing/2014/main" id="{C48366EA-49A3-BBD5-8F69-71445060FD03}"/>
                  </a:ext>
                </a:extLst>
              </p:cNvPr>
              <p:cNvSpPr>
                <a:spLocks noChangeShapeType="1"/>
              </p:cNvSpPr>
              <p:nvPr/>
            </p:nvSpPr>
            <p:spPr bwMode="auto">
              <a:xfrm>
                <a:off x="1591"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6" name="Line 502">
                <a:extLst>
                  <a:ext uri="{FF2B5EF4-FFF2-40B4-BE49-F238E27FC236}">
                    <a16:creationId xmlns:a16="http://schemas.microsoft.com/office/drawing/2014/main" id="{8DD4BBB8-AD51-E4E5-340F-8303A99B6015}"/>
                  </a:ext>
                </a:extLst>
              </p:cNvPr>
              <p:cNvSpPr>
                <a:spLocks noChangeShapeType="1"/>
              </p:cNvSpPr>
              <p:nvPr/>
            </p:nvSpPr>
            <p:spPr bwMode="auto">
              <a:xfrm>
                <a:off x="1591"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7" name="Line 503">
                <a:extLst>
                  <a:ext uri="{FF2B5EF4-FFF2-40B4-BE49-F238E27FC236}">
                    <a16:creationId xmlns:a16="http://schemas.microsoft.com/office/drawing/2014/main" id="{939AE92E-A01A-C69F-5B72-15ECC4E742E5}"/>
                  </a:ext>
                </a:extLst>
              </p:cNvPr>
              <p:cNvSpPr>
                <a:spLocks noChangeShapeType="1"/>
              </p:cNvSpPr>
              <p:nvPr/>
            </p:nvSpPr>
            <p:spPr bwMode="auto">
              <a:xfrm>
                <a:off x="1591"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8" name="Line 504">
                <a:extLst>
                  <a:ext uri="{FF2B5EF4-FFF2-40B4-BE49-F238E27FC236}">
                    <a16:creationId xmlns:a16="http://schemas.microsoft.com/office/drawing/2014/main" id="{F266875E-D318-9C41-CA6A-45F3F9934547}"/>
                  </a:ext>
                </a:extLst>
              </p:cNvPr>
              <p:cNvSpPr>
                <a:spLocks noChangeShapeType="1"/>
              </p:cNvSpPr>
              <p:nvPr/>
            </p:nvSpPr>
            <p:spPr bwMode="auto">
              <a:xfrm>
                <a:off x="1591"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9" name="Line 505">
                <a:extLst>
                  <a:ext uri="{FF2B5EF4-FFF2-40B4-BE49-F238E27FC236}">
                    <a16:creationId xmlns:a16="http://schemas.microsoft.com/office/drawing/2014/main" id="{DEEDF749-CCAF-FF1E-78D4-CDE423BD7B99}"/>
                  </a:ext>
                </a:extLst>
              </p:cNvPr>
              <p:cNvSpPr>
                <a:spLocks noChangeShapeType="1"/>
              </p:cNvSpPr>
              <p:nvPr/>
            </p:nvSpPr>
            <p:spPr bwMode="auto">
              <a:xfrm>
                <a:off x="1591"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0" name="Line 506">
                <a:extLst>
                  <a:ext uri="{FF2B5EF4-FFF2-40B4-BE49-F238E27FC236}">
                    <a16:creationId xmlns:a16="http://schemas.microsoft.com/office/drawing/2014/main" id="{4B0F184D-B7E2-5350-AF84-6153821095C1}"/>
                  </a:ext>
                </a:extLst>
              </p:cNvPr>
              <p:cNvSpPr>
                <a:spLocks noChangeShapeType="1"/>
              </p:cNvSpPr>
              <p:nvPr/>
            </p:nvSpPr>
            <p:spPr bwMode="auto">
              <a:xfrm>
                <a:off x="1591"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1" name="Line 507">
                <a:extLst>
                  <a:ext uri="{FF2B5EF4-FFF2-40B4-BE49-F238E27FC236}">
                    <a16:creationId xmlns:a16="http://schemas.microsoft.com/office/drawing/2014/main" id="{1AD0B971-CAD4-F62D-E925-40986E924DA8}"/>
                  </a:ext>
                </a:extLst>
              </p:cNvPr>
              <p:cNvSpPr>
                <a:spLocks noChangeShapeType="1"/>
              </p:cNvSpPr>
              <p:nvPr/>
            </p:nvSpPr>
            <p:spPr bwMode="auto">
              <a:xfrm>
                <a:off x="1591"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2" name="Line 508">
                <a:extLst>
                  <a:ext uri="{FF2B5EF4-FFF2-40B4-BE49-F238E27FC236}">
                    <a16:creationId xmlns:a16="http://schemas.microsoft.com/office/drawing/2014/main" id="{6D86B724-16A1-1653-4C91-60CDAEBD50AF}"/>
                  </a:ext>
                </a:extLst>
              </p:cNvPr>
              <p:cNvSpPr>
                <a:spLocks noChangeShapeType="1"/>
              </p:cNvSpPr>
              <p:nvPr/>
            </p:nvSpPr>
            <p:spPr bwMode="auto">
              <a:xfrm>
                <a:off x="1591"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3" name="Line 509">
                <a:extLst>
                  <a:ext uri="{FF2B5EF4-FFF2-40B4-BE49-F238E27FC236}">
                    <a16:creationId xmlns:a16="http://schemas.microsoft.com/office/drawing/2014/main" id="{4DDC0A96-B625-266D-3EE1-6AAC998334A0}"/>
                  </a:ext>
                </a:extLst>
              </p:cNvPr>
              <p:cNvSpPr>
                <a:spLocks noChangeShapeType="1"/>
              </p:cNvSpPr>
              <p:nvPr/>
            </p:nvSpPr>
            <p:spPr bwMode="auto">
              <a:xfrm>
                <a:off x="1591"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4" name="Line 510">
                <a:extLst>
                  <a:ext uri="{FF2B5EF4-FFF2-40B4-BE49-F238E27FC236}">
                    <a16:creationId xmlns:a16="http://schemas.microsoft.com/office/drawing/2014/main" id="{3E6481CA-3503-5A4C-C207-6D6D78949F42}"/>
                  </a:ext>
                </a:extLst>
              </p:cNvPr>
              <p:cNvSpPr>
                <a:spLocks noChangeShapeType="1"/>
              </p:cNvSpPr>
              <p:nvPr/>
            </p:nvSpPr>
            <p:spPr bwMode="auto">
              <a:xfrm>
                <a:off x="1591"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5" name="Line 511">
                <a:extLst>
                  <a:ext uri="{FF2B5EF4-FFF2-40B4-BE49-F238E27FC236}">
                    <a16:creationId xmlns:a16="http://schemas.microsoft.com/office/drawing/2014/main" id="{00D8419B-6D5F-8A86-6BFD-E6DC4A7C0171}"/>
                  </a:ext>
                </a:extLst>
              </p:cNvPr>
              <p:cNvSpPr>
                <a:spLocks noChangeShapeType="1"/>
              </p:cNvSpPr>
              <p:nvPr/>
            </p:nvSpPr>
            <p:spPr bwMode="auto">
              <a:xfrm>
                <a:off x="1591"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6" name="Line 512">
                <a:extLst>
                  <a:ext uri="{FF2B5EF4-FFF2-40B4-BE49-F238E27FC236}">
                    <a16:creationId xmlns:a16="http://schemas.microsoft.com/office/drawing/2014/main" id="{5EAA7610-26E6-218D-5E1E-B7F87D1032B7}"/>
                  </a:ext>
                </a:extLst>
              </p:cNvPr>
              <p:cNvSpPr>
                <a:spLocks noChangeShapeType="1"/>
              </p:cNvSpPr>
              <p:nvPr/>
            </p:nvSpPr>
            <p:spPr bwMode="auto">
              <a:xfrm>
                <a:off x="1591"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7" name="Line 513">
                <a:extLst>
                  <a:ext uri="{FF2B5EF4-FFF2-40B4-BE49-F238E27FC236}">
                    <a16:creationId xmlns:a16="http://schemas.microsoft.com/office/drawing/2014/main" id="{DAD78A0C-22D6-7FE4-49CE-D4E4C7E45255}"/>
                  </a:ext>
                </a:extLst>
              </p:cNvPr>
              <p:cNvSpPr>
                <a:spLocks noChangeShapeType="1"/>
              </p:cNvSpPr>
              <p:nvPr/>
            </p:nvSpPr>
            <p:spPr bwMode="auto">
              <a:xfrm>
                <a:off x="1591"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8" name="Line 514">
                <a:extLst>
                  <a:ext uri="{FF2B5EF4-FFF2-40B4-BE49-F238E27FC236}">
                    <a16:creationId xmlns:a16="http://schemas.microsoft.com/office/drawing/2014/main" id="{38940B3D-7614-7119-E820-768E331EA6D1}"/>
                  </a:ext>
                </a:extLst>
              </p:cNvPr>
              <p:cNvSpPr>
                <a:spLocks noChangeShapeType="1"/>
              </p:cNvSpPr>
              <p:nvPr/>
            </p:nvSpPr>
            <p:spPr bwMode="auto">
              <a:xfrm>
                <a:off x="1591"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9" name="Line 515">
                <a:extLst>
                  <a:ext uri="{FF2B5EF4-FFF2-40B4-BE49-F238E27FC236}">
                    <a16:creationId xmlns:a16="http://schemas.microsoft.com/office/drawing/2014/main" id="{4FAED748-19CD-8FC2-8AA4-AB065C1802B3}"/>
                  </a:ext>
                </a:extLst>
              </p:cNvPr>
              <p:cNvSpPr>
                <a:spLocks noChangeShapeType="1"/>
              </p:cNvSpPr>
              <p:nvPr/>
            </p:nvSpPr>
            <p:spPr bwMode="auto">
              <a:xfrm>
                <a:off x="1591"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0" name="Line 516">
                <a:extLst>
                  <a:ext uri="{FF2B5EF4-FFF2-40B4-BE49-F238E27FC236}">
                    <a16:creationId xmlns:a16="http://schemas.microsoft.com/office/drawing/2014/main" id="{3B64DD77-3F5E-4059-916B-1EC9A441A224}"/>
                  </a:ext>
                </a:extLst>
              </p:cNvPr>
              <p:cNvSpPr>
                <a:spLocks noChangeShapeType="1"/>
              </p:cNvSpPr>
              <p:nvPr/>
            </p:nvSpPr>
            <p:spPr bwMode="auto">
              <a:xfrm>
                <a:off x="1591"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1" name="Line 517">
                <a:extLst>
                  <a:ext uri="{FF2B5EF4-FFF2-40B4-BE49-F238E27FC236}">
                    <a16:creationId xmlns:a16="http://schemas.microsoft.com/office/drawing/2014/main" id="{986BB6BD-25EA-830A-BAF5-79A48E8DA4D2}"/>
                  </a:ext>
                </a:extLst>
              </p:cNvPr>
              <p:cNvSpPr>
                <a:spLocks noChangeShapeType="1"/>
              </p:cNvSpPr>
              <p:nvPr/>
            </p:nvSpPr>
            <p:spPr bwMode="auto">
              <a:xfrm>
                <a:off x="1591"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2" name="Line 518">
                <a:extLst>
                  <a:ext uri="{FF2B5EF4-FFF2-40B4-BE49-F238E27FC236}">
                    <a16:creationId xmlns:a16="http://schemas.microsoft.com/office/drawing/2014/main" id="{A2241D48-7C4D-584E-8BB5-FCBA97D3431C}"/>
                  </a:ext>
                </a:extLst>
              </p:cNvPr>
              <p:cNvSpPr>
                <a:spLocks noChangeShapeType="1"/>
              </p:cNvSpPr>
              <p:nvPr/>
            </p:nvSpPr>
            <p:spPr bwMode="auto">
              <a:xfrm>
                <a:off x="1591"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3" name="Line 519">
                <a:extLst>
                  <a:ext uri="{FF2B5EF4-FFF2-40B4-BE49-F238E27FC236}">
                    <a16:creationId xmlns:a16="http://schemas.microsoft.com/office/drawing/2014/main" id="{A3504B82-4F1B-95DF-4DF9-1BBCA194E809}"/>
                  </a:ext>
                </a:extLst>
              </p:cNvPr>
              <p:cNvSpPr>
                <a:spLocks noChangeShapeType="1"/>
              </p:cNvSpPr>
              <p:nvPr/>
            </p:nvSpPr>
            <p:spPr bwMode="auto">
              <a:xfrm>
                <a:off x="1591"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4" name="Line 520">
                <a:extLst>
                  <a:ext uri="{FF2B5EF4-FFF2-40B4-BE49-F238E27FC236}">
                    <a16:creationId xmlns:a16="http://schemas.microsoft.com/office/drawing/2014/main" id="{7469700F-1998-72E2-069B-D6B0119D577D}"/>
                  </a:ext>
                </a:extLst>
              </p:cNvPr>
              <p:cNvSpPr>
                <a:spLocks noChangeShapeType="1"/>
              </p:cNvSpPr>
              <p:nvPr/>
            </p:nvSpPr>
            <p:spPr bwMode="auto">
              <a:xfrm>
                <a:off x="1591"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5" name="Line 521">
                <a:extLst>
                  <a:ext uri="{FF2B5EF4-FFF2-40B4-BE49-F238E27FC236}">
                    <a16:creationId xmlns:a16="http://schemas.microsoft.com/office/drawing/2014/main" id="{AA306973-31F1-1DFC-8E3E-B707921FB1D6}"/>
                  </a:ext>
                </a:extLst>
              </p:cNvPr>
              <p:cNvSpPr>
                <a:spLocks noChangeShapeType="1"/>
              </p:cNvSpPr>
              <p:nvPr/>
            </p:nvSpPr>
            <p:spPr bwMode="auto">
              <a:xfrm>
                <a:off x="4585" y="2002"/>
                <a:ext cx="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6" name="Line 522">
                <a:extLst>
                  <a:ext uri="{FF2B5EF4-FFF2-40B4-BE49-F238E27FC236}">
                    <a16:creationId xmlns:a16="http://schemas.microsoft.com/office/drawing/2014/main" id="{DA3CCCE8-BCD1-0242-A3A7-11D9AC69E53B}"/>
                  </a:ext>
                </a:extLst>
              </p:cNvPr>
              <p:cNvSpPr>
                <a:spLocks noChangeShapeType="1"/>
              </p:cNvSpPr>
              <p:nvPr/>
            </p:nvSpPr>
            <p:spPr bwMode="auto">
              <a:xfrm>
                <a:off x="460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7" name="Line 523">
                <a:extLst>
                  <a:ext uri="{FF2B5EF4-FFF2-40B4-BE49-F238E27FC236}">
                    <a16:creationId xmlns:a16="http://schemas.microsoft.com/office/drawing/2014/main" id="{76D9D69F-960C-5ABE-00D6-0D3CED0C931A}"/>
                  </a:ext>
                </a:extLst>
              </p:cNvPr>
              <p:cNvSpPr>
                <a:spLocks noChangeShapeType="1"/>
              </p:cNvSpPr>
              <p:nvPr/>
            </p:nvSpPr>
            <p:spPr bwMode="auto">
              <a:xfrm>
                <a:off x="463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8" name="Line 524">
                <a:extLst>
                  <a:ext uri="{FF2B5EF4-FFF2-40B4-BE49-F238E27FC236}">
                    <a16:creationId xmlns:a16="http://schemas.microsoft.com/office/drawing/2014/main" id="{33ADE926-1D50-097E-6976-738800E32EDE}"/>
                  </a:ext>
                </a:extLst>
              </p:cNvPr>
              <p:cNvSpPr>
                <a:spLocks noChangeShapeType="1"/>
              </p:cNvSpPr>
              <p:nvPr/>
            </p:nvSpPr>
            <p:spPr bwMode="auto">
              <a:xfrm>
                <a:off x="466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9" name="Line 525">
                <a:extLst>
                  <a:ext uri="{FF2B5EF4-FFF2-40B4-BE49-F238E27FC236}">
                    <a16:creationId xmlns:a16="http://schemas.microsoft.com/office/drawing/2014/main" id="{694F3124-EC29-A272-CC42-E6C08938FD5E}"/>
                  </a:ext>
                </a:extLst>
              </p:cNvPr>
              <p:cNvSpPr>
                <a:spLocks noChangeShapeType="1"/>
              </p:cNvSpPr>
              <p:nvPr/>
            </p:nvSpPr>
            <p:spPr bwMode="auto">
              <a:xfrm>
                <a:off x="4699"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0" name="Line 526">
                <a:extLst>
                  <a:ext uri="{FF2B5EF4-FFF2-40B4-BE49-F238E27FC236}">
                    <a16:creationId xmlns:a16="http://schemas.microsoft.com/office/drawing/2014/main" id="{349ABB22-0803-FE2C-2CFC-1491FDA87BF5}"/>
                  </a:ext>
                </a:extLst>
              </p:cNvPr>
              <p:cNvSpPr>
                <a:spLocks noChangeShapeType="1"/>
              </p:cNvSpPr>
              <p:nvPr/>
            </p:nvSpPr>
            <p:spPr bwMode="auto">
              <a:xfrm>
                <a:off x="4729"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1" name="Line 527">
                <a:extLst>
                  <a:ext uri="{FF2B5EF4-FFF2-40B4-BE49-F238E27FC236}">
                    <a16:creationId xmlns:a16="http://schemas.microsoft.com/office/drawing/2014/main" id="{A2E3FDF5-2514-B1D8-E775-E0AC394F132B}"/>
                  </a:ext>
                </a:extLst>
              </p:cNvPr>
              <p:cNvSpPr>
                <a:spLocks noChangeShapeType="1"/>
              </p:cNvSpPr>
              <p:nvPr/>
            </p:nvSpPr>
            <p:spPr bwMode="auto">
              <a:xfrm>
                <a:off x="4759"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2" name="Line 528">
                <a:extLst>
                  <a:ext uri="{FF2B5EF4-FFF2-40B4-BE49-F238E27FC236}">
                    <a16:creationId xmlns:a16="http://schemas.microsoft.com/office/drawing/2014/main" id="{D0955B71-A832-1FF9-2684-82B17D2FF097}"/>
                  </a:ext>
                </a:extLst>
              </p:cNvPr>
              <p:cNvSpPr>
                <a:spLocks noChangeShapeType="1"/>
              </p:cNvSpPr>
              <p:nvPr/>
            </p:nvSpPr>
            <p:spPr bwMode="auto">
              <a:xfrm>
                <a:off x="4789"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3" name="Line 529">
                <a:extLst>
                  <a:ext uri="{FF2B5EF4-FFF2-40B4-BE49-F238E27FC236}">
                    <a16:creationId xmlns:a16="http://schemas.microsoft.com/office/drawing/2014/main" id="{90BBFB40-8E2C-95B7-805F-CB66C72ADE5B}"/>
                  </a:ext>
                </a:extLst>
              </p:cNvPr>
              <p:cNvSpPr>
                <a:spLocks noChangeShapeType="1"/>
              </p:cNvSpPr>
              <p:nvPr/>
            </p:nvSpPr>
            <p:spPr bwMode="auto">
              <a:xfrm>
                <a:off x="4820"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4" name="Line 530">
                <a:extLst>
                  <a:ext uri="{FF2B5EF4-FFF2-40B4-BE49-F238E27FC236}">
                    <a16:creationId xmlns:a16="http://schemas.microsoft.com/office/drawing/2014/main" id="{BCE3A8CA-E95D-F433-0AC7-FB38BCEBFEFD}"/>
                  </a:ext>
                </a:extLst>
              </p:cNvPr>
              <p:cNvSpPr>
                <a:spLocks noChangeShapeType="1"/>
              </p:cNvSpPr>
              <p:nvPr/>
            </p:nvSpPr>
            <p:spPr bwMode="auto">
              <a:xfrm>
                <a:off x="4850"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5" name="Line 531">
                <a:extLst>
                  <a:ext uri="{FF2B5EF4-FFF2-40B4-BE49-F238E27FC236}">
                    <a16:creationId xmlns:a16="http://schemas.microsoft.com/office/drawing/2014/main" id="{AEF6B8FD-02F8-09B7-70E2-2C020FD671C3}"/>
                  </a:ext>
                </a:extLst>
              </p:cNvPr>
              <p:cNvSpPr>
                <a:spLocks noChangeShapeType="1"/>
              </p:cNvSpPr>
              <p:nvPr/>
            </p:nvSpPr>
            <p:spPr bwMode="auto">
              <a:xfrm>
                <a:off x="4880"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6" name="Line 532">
                <a:extLst>
                  <a:ext uri="{FF2B5EF4-FFF2-40B4-BE49-F238E27FC236}">
                    <a16:creationId xmlns:a16="http://schemas.microsoft.com/office/drawing/2014/main" id="{3C571FE6-E184-9C8C-B637-970C1B971AAB}"/>
                  </a:ext>
                </a:extLst>
              </p:cNvPr>
              <p:cNvSpPr>
                <a:spLocks noChangeShapeType="1"/>
              </p:cNvSpPr>
              <p:nvPr/>
            </p:nvSpPr>
            <p:spPr bwMode="auto">
              <a:xfrm>
                <a:off x="4910"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7" name="Line 533">
                <a:extLst>
                  <a:ext uri="{FF2B5EF4-FFF2-40B4-BE49-F238E27FC236}">
                    <a16:creationId xmlns:a16="http://schemas.microsoft.com/office/drawing/2014/main" id="{3929B49C-D677-594A-5F32-8F87E5B06A55}"/>
                  </a:ext>
                </a:extLst>
              </p:cNvPr>
              <p:cNvSpPr>
                <a:spLocks noChangeShapeType="1"/>
              </p:cNvSpPr>
              <p:nvPr/>
            </p:nvSpPr>
            <p:spPr bwMode="auto">
              <a:xfrm>
                <a:off x="4941"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8" name="Line 534">
                <a:extLst>
                  <a:ext uri="{FF2B5EF4-FFF2-40B4-BE49-F238E27FC236}">
                    <a16:creationId xmlns:a16="http://schemas.microsoft.com/office/drawing/2014/main" id="{AC3BF23C-787B-5F10-AB30-36C7AF05C6C4}"/>
                  </a:ext>
                </a:extLst>
              </p:cNvPr>
              <p:cNvSpPr>
                <a:spLocks noChangeShapeType="1"/>
              </p:cNvSpPr>
              <p:nvPr/>
            </p:nvSpPr>
            <p:spPr bwMode="auto">
              <a:xfrm>
                <a:off x="4971"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9" name="Line 535">
                <a:extLst>
                  <a:ext uri="{FF2B5EF4-FFF2-40B4-BE49-F238E27FC236}">
                    <a16:creationId xmlns:a16="http://schemas.microsoft.com/office/drawing/2014/main" id="{8CAA5AFC-4131-40D9-8DD1-019BDFE7922C}"/>
                  </a:ext>
                </a:extLst>
              </p:cNvPr>
              <p:cNvSpPr>
                <a:spLocks noChangeShapeType="1"/>
              </p:cNvSpPr>
              <p:nvPr/>
            </p:nvSpPr>
            <p:spPr bwMode="auto">
              <a:xfrm>
                <a:off x="5001"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0" name="Line 536">
                <a:extLst>
                  <a:ext uri="{FF2B5EF4-FFF2-40B4-BE49-F238E27FC236}">
                    <a16:creationId xmlns:a16="http://schemas.microsoft.com/office/drawing/2014/main" id="{B17236B7-43E8-23EC-40C1-747567AB5C4D}"/>
                  </a:ext>
                </a:extLst>
              </p:cNvPr>
              <p:cNvSpPr>
                <a:spLocks noChangeShapeType="1"/>
              </p:cNvSpPr>
              <p:nvPr/>
            </p:nvSpPr>
            <p:spPr bwMode="auto">
              <a:xfrm>
                <a:off x="5031"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1" name="Line 537">
                <a:extLst>
                  <a:ext uri="{FF2B5EF4-FFF2-40B4-BE49-F238E27FC236}">
                    <a16:creationId xmlns:a16="http://schemas.microsoft.com/office/drawing/2014/main" id="{D75480F9-5A0C-4DDA-AEE2-8B5450F7E114}"/>
                  </a:ext>
                </a:extLst>
              </p:cNvPr>
              <p:cNvSpPr>
                <a:spLocks noChangeShapeType="1"/>
              </p:cNvSpPr>
              <p:nvPr/>
            </p:nvSpPr>
            <p:spPr bwMode="auto">
              <a:xfrm>
                <a:off x="5062"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2" name="Line 538">
                <a:extLst>
                  <a:ext uri="{FF2B5EF4-FFF2-40B4-BE49-F238E27FC236}">
                    <a16:creationId xmlns:a16="http://schemas.microsoft.com/office/drawing/2014/main" id="{722C6037-0308-C2BF-91D4-6B55D7CC28F3}"/>
                  </a:ext>
                </a:extLst>
              </p:cNvPr>
              <p:cNvSpPr>
                <a:spLocks noChangeShapeType="1"/>
              </p:cNvSpPr>
              <p:nvPr/>
            </p:nvSpPr>
            <p:spPr bwMode="auto">
              <a:xfrm>
                <a:off x="5092"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3" name="Line 539">
                <a:extLst>
                  <a:ext uri="{FF2B5EF4-FFF2-40B4-BE49-F238E27FC236}">
                    <a16:creationId xmlns:a16="http://schemas.microsoft.com/office/drawing/2014/main" id="{63DCF100-4D72-286D-A8A9-9ABE7535B4F9}"/>
                  </a:ext>
                </a:extLst>
              </p:cNvPr>
              <p:cNvSpPr>
                <a:spLocks noChangeShapeType="1"/>
              </p:cNvSpPr>
              <p:nvPr/>
            </p:nvSpPr>
            <p:spPr bwMode="auto">
              <a:xfrm>
                <a:off x="5122"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4" name="Line 540">
                <a:extLst>
                  <a:ext uri="{FF2B5EF4-FFF2-40B4-BE49-F238E27FC236}">
                    <a16:creationId xmlns:a16="http://schemas.microsoft.com/office/drawing/2014/main" id="{638C885A-27FF-5E66-0657-FC64F093E6C6}"/>
                  </a:ext>
                </a:extLst>
              </p:cNvPr>
              <p:cNvSpPr>
                <a:spLocks noChangeShapeType="1"/>
              </p:cNvSpPr>
              <p:nvPr/>
            </p:nvSpPr>
            <p:spPr bwMode="auto">
              <a:xfrm>
                <a:off x="515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5" name="Line 541">
                <a:extLst>
                  <a:ext uri="{FF2B5EF4-FFF2-40B4-BE49-F238E27FC236}">
                    <a16:creationId xmlns:a16="http://schemas.microsoft.com/office/drawing/2014/main" id="{78BD3831-246B-3B3C-9DFA-420E2B36EFF3}"/>
                  </a:ext>
                </a:extLst>
              </p:cNvPr>
              <p:cNvSpPr>
                <a:spLocks noChangeShapeType="1"/>
              </p:cNvSpPr>
              <p:nvPr/>
            </p:nvSpPr>
            <p:spPr bwMode="auto">
              <a:xfrm>
                <a:off x="518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6" name="Line 542">
                <a:extLst>
                  <a:ext uri="{FF2B5EF4-FFF2-40B4-BE49-F238E27FC236}">
                    <a16:creationId xmlns:a16="http://schemas.microsoft.com/office/drawing/2014/main" id="{36A32FD7-B41B-D73E-1B9B-B7BB8EDE0DC5}"/>
                  </a:ext>
                </a:extLst>
              </p:cNvPr>
              <p:cNvSpPr>
                <a:spLocks noChangeShapeType="1"/>
              </p:cNvSpPr>
              <p:nvPr/>
            </p:nvSpPr>
            <p:spPr bwMode="auto">
              <a:xfrm>
                <a:off x="521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7" name="Line 543">
                <a:extLst>
                  <a:ext uri="{FF2B5EF4-FFF2-40B4-BE49-F238E27FC236}">
                    <a16:creationId xmlns:a16="http://schemas.microsoft.com/office/drawing/2014/main" id="{0C9347CB-560C-10A4-1676-A7A373E3603B}"/>
                  </a:ext>
                </a:extLst>
              </p:cNvPr>
              <p:cNvSpPr>
                <a:spLocks noChangeShapeType="1"/>
              </p:cNvSpPr>
              <p:nvPr/>
            </p:nvSpPr>
            <p:spPr bwMode="auto">
              <a:xfrm>
                <a:off x="5243"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8" name="Line 544">
                <a:extLst>
                  <a:ext uri="{FF2B5EF4-FFF2-40B4-BE49-F238E27FC236}">
                    <a16:creationId xmlns:a16="http://schemas.microsoft.com/office/drawing/2014/main" id="{F2E0676A-5EF1-DDA0-C449-5EAC55CD77C6}"/>
                  </a:ext>
                </a:extLst>
              </p:cNvPr>
              <p:cNvSpPr>
                <a:spLocks noChangeShapeType="1"/>
              </p:cNvSpPr>
              <p:nvPr/>
            </p:nvSpPr>
            <p:spPr bwMode="auto">
              <a:xfrm>
                <a:off x="5274"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9" name="Line 545">
                <a:extLst>
                  <a:ext uri="{FF2B5EF4-FFF2-40B4-BE49-F238E27FC236}">
                    <a16:creationId xmlns:a16="http://schemas.microsoft.com/office/drawing/2014/main" id="{399A23C4-4FE9-99D0-50A0-80B9E3C0ED02}"/>
                  </a:ext>
                </a:extLst>
              </p:cNvPr>
              <p:cNvSpPr>
                <a:spLocks noChangeShapeType="1"/>
              </p:cNvSpPr>
              <p:nvPr/>
            </p:nvSpPr>
            <p:spPr bwMode="auto">
              <a:xfrm>
                <a:off x="5304"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0" name="Line 546">
                <a:extLst>
                  <a:ext uri="{FF2B5EF4-FFF2-40B4-BE49-F238E27FC236}">
                    <a16:creationId xmlns:a16="http://schemas.microsoft.com/office/drawing/2014/main" id="{7DD49D6D-21A4-E355-5489-D580D8BD9EA3}"/>
                  </a:ext>
                </a:extLst>
              </p:cNvPr>
              <p:cNvSpPr>
                <a:spLocks noChangeShapeType="1"/>
              </p:cNvSpPr>
              <p:nvPr/>
            </p:nvSpPr>
            <p:spPr bwMode="auto">
              <a:xfrm>
                <a:off x="5334"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1" name="Line 547">
                <a:extLst>
                  <a:ext uri="{FF2B5EF4-FFF2-40B4-BE49-F238E27FC236}">
                    <a16:creationId xmlns:a16="http://schemas.microsoft.com/office/drawing/2014/main" id="{C87058C1-04FE-C4FD-A0F1-CB8339BEE6AB}"/>
                  </a:ext>
                </a:extLst>
              </p:cNvPr>
              <p:cNvSpPr>
                <a:spLocks noChangeShapeType="1"/>
              </p:cNvSpPr>
              <p:nvPr/>
            </p:nvSpPr>
            <p:spPr bwMode="auto">
              <a:xfrm>
                <a:off x="5364"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2" name="Line 548">
                <a:extLst>
                  <a:ext uri="{FF2B5EF4-FFF2-40B4-BE49-F238E27FC236}">
                    <a16:creationId xmlns:a16="http://schemas.microsoft.com/office/drawing/2014/main" id="{2EF70140-9A03-D115-3BC3-74F8CED50336}"/>
                  </a:ext>
                </a:extLst>
              </p:cNvPr>
              <p:cNvSpPr>
                <a:spLocks noChangeShapeType="1"/>
              </p:cNvSpPr>
              <p:nvPr/>
            </p:nvSpPr>
            <p:spPr bwMode="auto">
              <a:xfrm>
                <a:off x="5395"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3" name="Line 549">
                <a:extLst>
                  <a:ext uri="{FF2B5EF4-FFF2-40B4-BE49-F238E27FC236}">
                    <a16:creationId xmlns:a16="http://schemas.microsoft.com/office/drawing/2014/main" id="{EA5A1BE5-0E51-5A62-6993-8B2687D7C754}"/>
                  </a:ext>
                </a:extLst>
              </p:cNvPr>
              <p:cNvSpPr>
                <a:spLocks noChangeShapeType="1"/>
              </p:cNvSpPr>
              <p:nvPr/>
            </p:nvSpPr>
            <p:spPr bwMode="auto">
              <a:xfrm>
                <a:off x="5425"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4" name="Line 550">
                <a:extLst>
                  <a:ext uri="{FF2B5EF4-FFF2-40B4-BE49-F238E27FC236}">
                    <a16:creationId xmlns:a16="http://schemas.microsoft.com/office/drawing/2014/main" id="{01AA09DC-9FAC-8CC7-9A99-ACCF729348AE}"/>
                  </a:ext>
                </a:extLst>
              </p:cNvPr>
              <p:cNvSpPr>
                <a:spLocks noChangeShapeType="1"/>
              </p:cNvSpPr>
              <p:nvPr/>
            </p:nvSpPr>
            <p:spPr bwMode="auto">
              <a:xfrm>
                <a:off x="5455"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5" name="Line 551">
                <a:extLst>
                  <a:ext uri="{FF2B5EF4-FFF2-40B4-BE49-F238E27FC236}">
                    <a16:creationId xmlns:a16="http://schemas.microsoft.com/office/drawing/2014/main" id="{B8BB2AAD-3864-5C08-2629-1706271FE91C}"/>
                  </a:ext>
                </a:extLst>
              </p:cNvPr>
              <p:cNvSpPr>
                <a:spLocks noChangeShapeType="1"/>
              </p:cNvSpPr>
              <p:nvPr/>
            </p:nvSpPr>
            <p:spPr bwMode="auto">
              <a:xfrm>
                <a:off x="5485"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6" name="Line 552">
                <a:extLst>
                  <a:ext uri="{FF2B5EF4-FFF2-40B4-BE49-F238E27FC236}">
                    <a16:creationId xmlns:a16="http://schemas.microsoft.com/office/drawing/2014/main" id="{4E7764FE-7D9A-99AB-E41D-C59743F78073}"/>
                  </a:ext>
                </a:extLst>
              </p:cNvPr>
              <p:cNvSpPr>
                <a:spLocks noChangeShapeType="1"/>
              </p:cNvSpPr>
              <p:nvPr/>
            </p:nvSpPr>
            <p:spPr bwMode="auto">
              <a:xfrm>
                <a:off x="551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7" name="Line 553">
                <a:extLst>
                  <a:ext uri="{FF2B5EF4-FFF2-40B4-BE49-F238E27FC236}">
                    <a16:creationId xmlns:a16="http://schemas.microsoft.com/office/drawing/2014/main" id="{2487DB07-B1A8-C94D-9B05-4C132FEBB66D}"/>
                  </a:ext>
                </a:extLst>
              </p:cNvPr>
              <p:cNvSpPr>
                <a:spLocks noChangeShapeType="1"/>
              </p:cNvSpPr>
              <p:nvPr/>
            </p:nvSpPr>
            <p:spPr bwMode="auto">
              <a:xfrm>
                <a:off x="554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8" name="Line 554">
                <a:extLst>
                  <a:ext uri="{FF2B5EF4-FFF2-40B4-BE49-F238E27FC236}">
                    <a16:creationId xmlns:a16="http://schemas.microsoft.com/office/drawing/2014/main" id="{CCE101FB-54FA-7283-E485-0C77E2DE3578}"/>
                  </a:ext>
                </a:extLst>
              </p:cNvPr>
              <p:cNvSpPr>
                <a:spLocks noChangeShapeType="1"/>
              </p:cNvSpPr>
              <p:nvPr/>
            </p:nvSpPr>
            <p:spPr bwMode="auto">
              <a:xfrm>
                <a:off x="5576"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9" name="Line 555">
                <a:extLst>
                  <a:ext uri="{FF2B5EF4-FFF2-40B4-BE49-F238E27FC236}">
                    <a16:creationId xmlns:a16="http://schemas.microsoft.com/office/drawing/2014/main" id="{62E5E13E-138A-937F-385F-5BA7C9E94FCB}"/>
                  </a:ext>
                </a:extLst>
              </p:cNvPr>
              <p:cNvSpPr>
                <a:spLocks noChangeShapeType="1"/>
              </p:cNvSpPr>
              <p:nvPr/>
            </p:nvSpPr>
            <p:spPr bwMode="auto">
              <a:xfrm>
                <a:off x="5606" y="2002"/>
                <a:ext cx="1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0" name="Line 556">
                <a:extLst>
                  <a:ext uri="{FF2B5EF4-FFF2-40B4-BE49-F238E27FC236}">
                    <a16:creationId xmlns:a16="http://schemas.microsoft.com/office/drawing/2014/main" id="{C14B97E2-E3B8-18A1-BA09-2817A6349574}"/>
                  </a:ext>
                </a:extLst>
              </p:cNvPr>
              <p:cNvSpPr>
                <a:spLocks noChangeShapeType="1"/>
              </p:cNvSpPr>
              <p:nvPr/>
            </p:nvSpPr>
            <p:spPr bwMode="auto">
              <a:xfrm>
                <a:off x="563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1" name="Line 557">
                <a:extLst>
                  <a:ext uri="{FF2B5EF4-FFF2-40B4-BE49-F238E27FC236}">
                    <a16:creationId xmlns:a16="http://schemas.microsoft.com/office/drawing/2014/main" id="{0282BFF6-0652-868D-44F5-209AA67621EB}"/>
                  </a:ext>
                </a:extLst>
              </p:cNvPr>
              <p:cNvSpPr>
                <a:spLocks noChangeShapeType="1"/>
              </p:cNvSpPr>
              <p:nvPr/>
            </p:nvSpPr>
            <p:spPr bwMode="auto">
              <a:xfrm>
                <a:off x="566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2" name="Line 558">
                <a:extLst>
                  <a:ext uri="{FF2B5EF4-FFF2-40B4-BE49-F238E27FC236}">
                    <a16:creationId xmlns:a16="http://schemas.microsoft.com/office/drawing/2014/main" id="{D5DB6142-A29B-5057-8BE8-B6169C1B497E}"/>
                  </a:ext>
                </a:extLst>
              </p:cNvPr>
              <p:cNvSpPr>
                <a:spLocks noChangeShapeType="1"/>
              </p:cNvSpPr>
              <p:nvPr/>
            </p:nvSpPr>
            <p:spPr bwMode="auto">
              <a:xfrm>
                <a:off x="5697"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3" name="Line 559">
                <a:extLst>
                  <a:ext uri="{FF2B5EF4-FFF2-40B4-BE49-F238E27FC236}">
                    <a16:creationId xmlns:a16="http://schemas.microsoft.com/office/drawing/2014/main" id="{6047C975-C38D-9490-C0A8-1567BB6E633E}"/>
                  </a:ext>
                </a:extLst>
              </p:cNvPr>
              <p:cNvSpPr>
                <a:spLocks noChangeShapeType="1"/>
              </p:cNvSpPr>
              <p:nvPr/>
            </p:nvSpPr>
            <p:spPr bwMode="auto">
              <a:xfrm>
                <a:off x="572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4" name="Line 560">
                <a:extLst>
                  <a:ext uri="{FF2B5EF4-FFF2-40B4-BE49-F238E27FC236}">
                    <a16:creationId xmlns:a16="http://schemas.microsoft.com/office/drawing/2014/main" id="{5ABBE9BA-57B6-60A9-4B2F-8854DC3B093F}"/>
                  </a:ext>
                </a:extLst>
              </p:cNvPr>
              <p:cNvSpPr>
                <a:spLocks noChangeShapeType="1"/>
              </p:cNvSpPr>
              <p:nvPr/>
            </p:nvSpPr>
            <p:spPr bwMode="auto">
              <a:xfrm>
                <a:off x="575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5" name="Line 561">
                <a:extLst>
                  <a:ext uri="{FF2B5EF4-FFF2-40B4-BE49-F238E27FC236}">
                    <a16:creationId xmlns:a16="http://schemas.microsoft.com/office/drawing/2014/main" id="{68C246F1-827D-3A94-8509-ADE899BE8BCC}"/>
                  </a:ext>
                </a:extLst>
              </p:cNvPr>
              <p:cNvSpPr>
                <a:spLocks noChangeShapeType="1"/>
              </p:cNvSpPr>
              <p:nvPr/>
            </p:nvSpPr>
            <p:spPr bwMode="auto">
              <a:xfrm>
                <a:off x="578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6" name="Line 562">
                <a:extLst>
                  <a:ext uri="{FF2B5EF4-FFF2-40B4-BE49-F238E27FC236}">
                    <a16:creationId xmlns:a16="http://schemas.microsoft.com/office/drawing/2014/main" id="{5506BFC2-8B39-9806-7DF7-F6BC7B5D755C}"/>
                  </a:ext>
                </a:extLst>
              </p:cNvPr>
              <p:cNvSpPr>
                <a:spLocks noChangeShapeType="1"/>
              </p:cNvSpPr>
              <p:nvPr/>
            </p:nvSpPr>
            <p:spPr bwMode="auto">
              <a:xfrm>
                <a:off x="5818" y="2002"/>
                <a:ext cx="1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7" name="Line 563">
                <a:extLst>
                  <a:ext uri="{FF2B5EF4-FFF2-40B4-BE49-F238E27FC236}">
                    <a16:creationId xmlns:a16="http://schemas.microsoft.com/office/drawing/2014/main" id="{B585804C-5EAA-7735-257B-161AD983CBDC}"/>
                  </a:ext>
                </a:extLst>
              </p:cNvPr>
              <p:cNvSpPr>
                <a:spLocks noChangeShapeType="1"/>
              </p:cNvSpPr>
              <p:nvPr/>
            </p:nvSpPr>
            <p:spPr bwMode="auto">
              <a:xfrm>
                <a:off x="5849" y="2002"/>
                <a:ext cx="7"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8" name="Freeform 564">
                <a:extLst>
                  <a:ext uri="{FF2B5EF4-FFF2-40B4-BE49-F238E27FC236}">
                    <a16:creationId xmlns:a16="http://schemas.microsoft.com/office/drawing/2014/main" id="{A93ED64E-4599-2AF2-0C02-DBDFE1D28B28}"/>
                  </a:ext>
                </a:extLst>
              </p:cNvPr>
              <p:cNvSpPr>
                <a:spLocks/>
              </p:cNvSpPr>
              <p:nvPr/>
            </p:nvSpPr>
            <p:spPr bwMode="auto">
              <a:xfrm>
                <a:off x="5864" y="2002"/>
                <a:ext cx="7" cy="7"/>
              </a:xfrm>
              <a:custGeom>
                <a:avLst/>
                <a:gdLst>
                  <a:gd name="T0" fmla="*/ 0 w 7"/>
                  <a:gd name="T1" fmla="*/ 0 h 7"/>
                  <a:gd name="T2" fmla="*/ 7 w 7"/>
                  <a:gd name="T3" fmla="*/ 0 h 7"/>
                  <a:gd name="T4" fmla="*/ 7 w 7"/>
                  <a:gd name="T5" fmla="*/ 7 h 7"/>
                </a:gdLst>
                <a:ahLst/>
                <a:cxnLst>
                  <a:cxn ang="0">
                    <a:pos x="T0" y="T1"/>
                  </a:cxn>
                  <a:cxn ang="0">
                    <a:pos x="T2" y="T3"/>
                  </a:cxn>
                  <a:cxn ang="0">
                    <a:pos x="T4" y="T5"/>
                  </a:cxn>
                </a:cxnLst>
                <a:rect l="0" t="0" r="r" b="b"/>
                <a:pathLst>
                  <a:path w="7" h="7">
                    <a:moveTo>
                      <a:pt x="0" y="0"/>
                    </a:moveTo>
                    <a:lnTo>
                      <a:pt x="7" y="0"/>
                    </a:lnTo>
                    <a:lnTo>
                      <a:pt x="7" y="7"/>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9" name="Line 565">
                <a:extLst>
                  <a:ext uri="{FF2B5EF4-FFF2-40B4-BE49-F238E27FC236}">
                    <a16:creationId xmlns:a16="http://schemas.microsoft.com/office/drawing/2014/main" id="{D8CD4C22-B5D3-02A3-DE72-0B76817A8FE0}"/>
                  </a:ext>
                </a:extLst>
              </p:cNvPr>
              <p:cNvSpPr>
                <a:spLocks noChangeShapeType="1"/>
              </p:cNvSpPr>
              <p:nvPr/>
            </p:nvSpPr>
            <p:spPr bwMode="auto">
              <a:xfrm>
                <a:off x="5871"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0" name="Line 566">
                <a:extLst>
                  <a:ext uri="{FF2B5EF4-FFF2-40B4-BE49-F238E27FC236}">
                    <a16:creationId xmlns:a16="http://schemas.microsoft.com/office/drawing/2014/main" id="{78586FE6-12C4-BBE1-ECF6-D89E9D0CB289}"/>
                  </a:ext>
                </a:extLst>
              </p:cNvPr>
              <p:cNvSpPr>
                <a:spLocks noChangeShapeType="1"/>
              </p:cNvSpPr>
              <p:nvPr/>
            </p:nvSpPr>
            <p:spPr bwMode="auto">
              <a:xfrm>
                <a:off x="5871"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1" name="Line 567">
                <a:extLst>
                  <a:ext uri="{FF2B5EF4-FFF2-40B4-BE49-F238E27FC236}">
                    <a16:creationId xmlns:a16="http://schemas.microsoft.com/office/drawing/2014/main" id="{0E7B5CAD-9284-9C13-83B1-015456F72A02}"/>
                  </a:ext>
                </a:extLst>
              </p:cNvPr>
              <p:cNvSpPr>
                <a:spLocks noChangeShapeType="1"/>
              </p:cNvSpPr>
              <p:nvPr/>
            </p:nvSpPr>
            <p:spPr bwMode="auto">
              <a:xfrm>
                <a:off x="5871"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2" name="Line 568">
                <a:extLst>
                  <a:ext uri="{FF2B5EF4-FFF2-40B4-BE49-F238E27FC236}">
                    <a16:creationId xmlns:a16="http://schemas.microsoft.com/office/drawing/2014/main" id="{619C6037-F516-1D25-6F2D-855ED21EA71A}"/>
                  </a:ext>
                </a:extLst>
              </p:cNvPr>
              <p:cNvSpPr>
                <a:spLocks noChangeShapeType="1"/>
              </p:cNvSpPr>
              <p:nvPr/>
            </p:nvSpPr>
            <p:spPr bwMode="auto">
              <a:xfrm>
                <a:off x="5871"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3" name="Line 569">
                <a:extLst>
                  <a:ext uri="{FF2B5EF4-FFF2-40B4-BE49-F238E27FC236}">
                    <a16:creationId xmlns:a16="http://schemas.microsoft.com/office/drawing/2014/main" id="{B00E279A-44B7-EC8C-DC8F-D24A2ECAC083}"/>
                  </a:ext>
                </a:extLst>
              </p:cNvPr>
              <p:cNvSpPr>
                <a:spLocks noChangeShapeType="1"/>
              </p:cNvSpPr>
              <p:nvPr/>
            </p:nvSpPr>
            <p:spPr bwMode="auto">
              <a:xfrm>
                <a:off x="5871"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4" name="Line 570">
                <a:extLst>
                  <a:ext uri="{FF2B5EF4-FFF2-40B4-BE49-F238E27FC236}">
                    <a16:creationId xmlns:a16="http://schemas.microsoft.com/office/drawing/2014/main" id="{BCE52DED-9364-9C8D-5F27-CD7E05068E5D}"/>
                  </a:ext>
                </a:extLst>
              </p:cNvPr>
              <p:cNvSpPr>
                <a:spLocks noChangeShapeType="1"/>
              </p:cNvSpPr>
              <p:nvPr/>
            </p:nvSpPr>
            <p:spPr bwMode="auto">
              <a:xfrm>
                <a:off x="5871"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5" name="Line 571">
                <a:extLst>
                  <a:ext uri="{FF2B5EF4-FFF2-40B4-BE49-F238E27FC236}">
                    <a16:creationId xmlns:a16="http://schemas.microsoft.com/office/drawing/2014/main" id="{014CB71D-D64C-8E00-512A-47A3FA0DF5E8}"/>
                  </a:ext>
                </a:extLst>
              </p:cNvPr>
              <p:cNvSpPr>
                <a:spLocks noChangeShapeType="1"/>
              </p:cNvSpPr>
              <p:nvPr/>
            </p:nvSpPr>
            <p:spPr bwMode="auto">
              <a:xfrm>
                <a:off x="5871"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6" name="Line 572">
                <a:extLst>
                  <a:ext uri="{FF2B5EF4-FFF2-40B4-BE49-F238E27FC236}">
                    <a16:creationId xmlns:a16="http://schemas.microsoft.com/office/drawing/2014/main" id="{8E4C2334-6686-E331-BC7B-841BE06D2724}"/>
                  </a:ext>
                </a:extLst>
              </p:cNvPr>
              <p:cNvSpPr>
                <a:spLocks noChangeShapeType="1"/>
              </p:cNvSpPr>
              <p:nvPr/>
            </p:nvSpPr>
            <p:spPr bwMode="auto">
              <a:xfrm>
                <a:off x="5871"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7" name="Line 573">
                <a:extLst>
                  <a:ext uri="{FF2B5EF4-FFF2-40B4-BE49-F238E27FC236}">
                    <a16:creationId xmlns:a16="http://schemas.microsoft.com/office/drawing/2014/main" id="{E673776C-2AAA-A17A-27B3-8FABC7BC1484}"/>
                  </a:ext>
                </a:extLst>
              </p:cNvPr>
              <p:cNvSpPr>
                <a:spLocks noChangeShapeType="1"/>
              </p:cNvSpPr>
              <p:nvPr/>
            </p:nvSpPr>
            <p:spPr bwMode="auto">
              <a:xfrm>
                <a:off x="5871"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8" name="Line 574">
                <a:extLst>
                  <a:ext uri="{FF2B5EF4-FFF2-40B4-BE49-F238E27FC236}">
                    <a16:creationId xmlns:a16="http://schemas.microsoft.com/office/drawing/2014/main" id="{F6005C53-3F24-9AC2-939A-C93A54C8014F}"/>
                  </a:ext>
                </a:extLst>
              </p:cNvPr>
              <p:cNvSpPr>
                <a:spLocks noChangeShapeType="1"/>
              </p:cNvSpPr>
              <p:nvPr/>
            </p:nvSpPr>
            <p:spPr bwMode="auto">
              <a:xfrm>
                <a:off x="5871"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9" name="Line 575">
                <a:extLst>
                  <a:ext uri="{FF2B5EF4-FFF2-40B4-BE49-F238E27FC236}">
                    <a16:creationId xmlns:a16="http://schemas.microsoft.com/office/drawing/2014/main" id="{60A68E02-2851-8D4C-4853-DCF276353EF3}"/>
                  </a:ext>
                </a:extLst>
              </p:cNvPr>
              <p:cNvSpPr>
                <a:spLocks noChangeShapeType="1"/>
              </p:cNvSpPr>
              <p:nvPr/>
            </p:nvSpPr>
            <p:spPr bwMode="auto">
              <a:xfrm>
                <a:off x="5871"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0" name="Line 576">
                <a:extLst>
                  <a:ext uri="{FF2B5EF4-FFF2-40B4-BE49-F238E27FC236}">
                    <a16:creationId xmlns:a16="http://schemas.microsoft.com/office/drawing/2014/main" id="{1547D92F-3686-3CB8-1E11-74708D2797A2}"/>
                  </a:ext>
                </a:extLst>
              </p:cNvPr>
              <p:cNvSpPr>
                <a:spLocks noChangeShapeType="1"/>
              </p:cNvSpPr>
              <p:nvPr/>
            </p:nvSpPr>
            <p:spPr bwMode="auto">
              <a:xfrm>
                <a:off x="5871"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1" name="Line 577">
                <a:extLst>
                  <a:ext uri="{FF2B5EF4-FFF2-40B4-BE49-F238E27FC236}">
                    <a16:creationId xmlns:a16="http://schemas.microsoft.com/office/drawing/2014/main" id="{DCB071E3-3981-043E-686F-28748E232C92}"/>
                  </a:ext>
                </a:extLst>
              </p:cNvPr>
              <p:cNvSpPr>
                <a:spLocks noChangeShapeType="1"/>
              </p:cNvSpPr>
              <p:nvPr/>
            </p:nvSpPr>
            <p:spPr bwMode="auto">
              <a:xfrm>
                <a:off x="5871"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2" name="Line 578">
                <a:extLst>
                  <a:ext uri="{FF2B5EF4-FFF2-40B4-BE49-F238E27FC236}">
                    <a16:creationId xmlns:a16="http://schemas.microsoft.com/office/drawing/2014/main" id="{1A683AE5-2530-0365-99A1-89CBEC427ACA}"/>
                  </a:ext>
                </a:extLst>
              </p:cNvPr>
              <p:cNvSpPr>
                <a:spLocks noChangeShapeType="1"/>
              </p:cNvSpPr>
              <p:nvPr/>
            </p:nvSpPr>
            <p:spPr bwMode="auto">
              <a:xfrm>
                <a:off x="5871"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3" name="Line 579">
                <a:extLst>
                  <a:ext uri="{FF2B5EF4-FFF2-40B4-BE49-F238E27FC236}">
                    <a16:creationId xmlns:a16="http://schemas.microsoft.com/office/drawing/2014/main" id="{EE47E770-5FF4-A1C1-090B-27F454059C77}"/>
                  </a:ext>
                </a:extLst>
              </p:cNvPr>
              <p:cNvSpPr>
                <a:spLocks noChangeShapeType="1"/>
              </p:cNvSpPr>
              <p:nvPr/>
            </p:nvSpPr>
            <p:spPr bwMode="auto">
              <a:xfrm>
                <a:off x="5871"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4" name="Line 580">
                <a:extLst>
                  <a:ext uri="{FF2B5EF4-FFF2-40B4-BE49-F238E27FC236}">
                    <a16:creationId xmlns:a16="http://schemas.microsoft.com/office/drawing/2014/main" id="{E2F2AE55-719A-6CFB-99D5-B89F2BEA7694}"/>
                  </a:ext>
                </a:extLst>
              </p:cNvPr>
              <p:cNvSpPr>
                <a:spLocks noChangeShapeType="1"/>
              </p:cNvSpPr>
              <p:nvPr/>
            </p:nvSpPr>
            <p:spPr bwMode="auto">
              <a:xfrm>
                <a:off x="5871"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5" name="Line 581">
                <a:extLst>
                  <a:ext uri="{FF2B5EF4-FFF2-40B4-BE49-F238E27FC236}">
                    <a16:creationId xmlns:a16="http://schemas.microsoft.com/office/drawing/2014/main" id="{87D7AA8A-665D-C3C7-9C07-5B6B7178B463}"/>
                  </a:ext>
                </a:extLst>
              </p:cNvPr>
              <p:cNvSpPr>
                <a:spLocks noChangeShapeType="1"/>
              </p:cNvSpPr>
              <p:nvPr/>
            </p:nvSpPr>
            <p:spPr bwMode="auto">
              <a:xfrm>
                <a:off x="5871"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6" name="Line 582">
                <a:extLst>
                  <a:ext uri="{FF2B5EF4-FFF2-40B4-BE49-F238E27FC236}">
                    <a16:creationId xmlns:a16="http://schemas.microsoft.com/office/drawing/2014/main" id="{DE2458EF-42AD-972A-E33A-463F28700D36}"/>
                  </a:ext>
                </a:extLst>
              </p:cNvPr>
              <p:cNvSpPr>
                <a:spLocks noChangeShapeType="1"/>
              </p:cNvSpPr>
              <p:nvPr/>
            </p:nvSpPr>
            <p:spPr bwMode="auto">
              <a:xfrm>
                <a:off x="5871"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7" name="Line 583">
                <a:extLst>
                  <a:ext uri="{FF2B5EF4-FFF2-40B4-BE49-F238E27FC236}">
                    <a16:creationId xmlns:a16="http://schemas.microsoft.com/office/drawing/2014/main" id="{16228ABD-A1B4-DE5C-0AF3-B15B51794223}"/>
                  </a:ext>
                </a:extLst>
              </p:cNvPr>
              <p:cNvSpPr>
                <a:spLocks noChangeShapeType="1"/>
              </p:cNvSpPr>
              <p:nvPr/>
            </p:nvSpPr>
            <p:spPr bwMode="auto">
              <a:xfrm>
                <a:off x="5871"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8" name="Line 584">
                <a:extLst>
                  <a:ext uri="{FF2B5EF4-FFF2-40B4-BE49-F238E27FC236}">
                    <a16:creationId xmlns:a16="http://schemas.microsoft.com/office/drawing/2014/main" id="{3972F4C5-59DA-FEEC-B6E5-E34FC67AD71D}"/>
                  </a:ext>
                </a:extLst>
              </p:cNvPr>
              <p:cNvSpPr>
                <a:spLocks noChangeShapeType="1"/>
              </p:cNvSpPr>
              <p:nvPr/>
            </p:nvSpPr>
            <p:spPr bwMode="auto">
              <a:xfrm>
                <a:off x="5871"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9" name="Line 585">
                <a:extLst>
                  <a:ext uri="{FF2B5EF4-FFF2-40B4-BE49-F238E27FC236}">
                    <a16:creationId xmlns:a16="http://schemas.microsoft.com/office/drawing/2014/main" id="{A7E0C481-925D-5322-BB70-202159F39371}"/>
                  </a:ext>
                </a:extLst>
              </p:cNvPr>
              <p:cNvSpPr>
                <a:spLocks noChangeShapeType="1"/>
              </p:cNvSpPr>
              <p:nvPr/>
            </p:nvSpPr>
            <p:spPr bwMode="auto">
              <a:xfrm>
                <a:off x="5871"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0" name="Line 586">
                <a:extLst>
                  <a:ext uri="{FF2B5EF4-FFF2-40B4-BE49-F238E27FC236}">
                    <a16:creationId xmlns:a16="http://schemas.microsoft.com/office/drawing/2014/main" id="{AB0B8CB7-F6F7-4C00-E4FC-2226FF83DA3E}"/>
                  </a:ext>
                </a:extLst>
              </p:cNvPr>
              <p:cNvSpPr>
                <a:spLocks noChangeShapeType="1"/>
              </p:cNvSpPr>
              <p:nvPr/>
            </p:nvSpPr>
            <p:spPr bwMode="auto">
              <a:xfrm>
                <a:off x="5871"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1" name="Line 587">
                <a:extLst>
                  <a:ext uri="{FF2B5EF4-FFF2-40B4-BE49-F238E27FC236}">
                    <a16:creationId xmlns:a16="http://schemas.microsoft.com/office/drawing/2014/main" id="{191D6BFC-85B6-FBC7-8262-4E05FCD06AA7}"/>
                  </a:ext>
                </a:extLst>
              </p:cNvPr>
              <p:cNvSpPr>
                <a:spLocks noChangeShapeType="1"/>
              </p:cNvSpPr>
              <p:nvPr/>
            </p:nvSpPr>
            <p:spPr bwMode="auto">
              <a:xfrm>
                <a:off x="5871"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2" name="Line 588">
                <a:extLst>
                  <a:ext uri="{FF2B5EF4-FFF2-40B4-BE49-F238E27FC236}">
                    <a16:creationId xmlns:a16="http://schemas.microsoft.com/office/drawing/2014/main" id="{1C08908C-FD26-965E-4CFE-284B9DEF40D9}"/>
                  </a:ext>
                </a:extLst>
              </p:cNvPr>
              <p:cNvSpPr>
                <a:spLocks noChangeShapeType="1"/>
              </p:cNvSpPr>
              <p:nvPr/>
            </p:nvSpPr>
            <p:spPr bwMode="auto">
              <a:xfrm>
                <a:off x="5653" y="2002"/>
                <a:ext cx="0"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3" name="Line 589">
                <a:extLst>
                  <a:ext uri="{FF2B5EF4-FFF2-40B4-BE49-F238E27FC236}">
                    <a16:creationId xmlns:a16="http://schemas.microsoft.com/office/drawing/2014/main" id="{58ECD688-60DE-5B5A-2367-3C54042B6893}"/>
                  </a:ext>
                </a:extLst>
              </p:cNvPr>
              <p:cNvSpPr>
                <a:spLocks noChangeShapeType="1"/>
              </p:cNvSpPr>
              <p:nvPr/>
            </p:nvSpPr>
            <p:spPr bwMode="auto">
              <a:xfrm>
                <a:off x="5653"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4" name="Line 590">
                <a:extLst>
                  <a:ext uri="{FF2B5EF4-FFF2-40B4-BE49-F238E27FC236}">
                    <a16:creationId xmlns:a16="http://schemas.microsoft.com/office/drawing/2014/main" id="{D09FF2E0-AA87-AF2C-C5AD-CD96D8FD968B}"/>
                  </a:ext>
                </a:extLst>
              </p:cNvPr>
              <p:cNvSpPr>
                <a:spLocks noChangeShapeType="1"/>
              </p:cNvSpPr>
              <p:nvPr/>
            </p:nvSpPr>
            <p:spPr bwMode="auto">
              <a:xfrm>
                <a:off x="5653"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5" name="Line 591">
                <a:extLst>
                  <a:ext uri="{FF2B5EF4-FFF2-40B4-BE49-F238E27FC236}">
                    <a16:creationId xmlns:a16="http://schemas.microsoft.com/office/drawing/2014/main" id="{4B7A3BFE-333E-46E7-DA53-5AE82CD9C600}"/>
                  </a:ext>
                </a:extLst>
              </p:cNvPr>
              <p:cNvSpPr>
                <a:spLocks noChangeShapeType="1"/>
              </p:cNvSpPr>
              <p:nvPr/>
            </p:nvSpPr>
            <p:spPr bwMode="auto">
              <a:xfrm>
                <a:off x="5653"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6" name="Line 592">
                <a:extLst>
                  <a:ext uri="{FF2B5EF4-FFF2-40B4-BE49-F238E27FC236}">
                    <a16:creationId xmlns:a16="http://schemas.microsoft.com/office/drawing/2014/main" id="{37C99398-7EBB-5CAE-5FD9-5879F477C46D}"/>
                  </a:ext>
                </a:extLst>
              </p:cNvPr>
              <p:cNvSpPr>
                <a:spLocks noChangeShapeType="1"/>
              </p:cNvSpPr>
              <p:nvPr/>
            </p:nvSpPr>
            <p:spPr bwMode="auto">
              <a:xfrm>
                <a:off x="5653"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7" name="Line 593">
                <a:extLst>
                  <a:ext uri="{FF2B5EF4-FFF2-40B4-BE49-F238E27FC236}">
                    <a16:creationId xmlns:a16="http://schemas.microsoft.com/office/drawing/2014/main" id="{F6F007EA-B419-B063-1576-6C25E91EB347}"/>
                  </a:ext>
                </a:extLst>
              </p:cNvPr>
              <p:cNvSpPr>
                <a:spLocks noChangeShapeType="1"/>
              </p:cNvSpPr>
              <p:nvPr/>
            </p:nvSpPr>
            <p:spPr bwMode="auto">
              <a:xfrm>
                <a:off x="5653"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8" name="Line 594">
                <a:extLst>
                  <a:ext uri="{FF2B5EF4-FFF2-40B4-BE49-F238E27FC236}">
                    <a16:creationId xmlns:a16="http://schemas.microsoft.com/office/drawing/2014/main" id="{5BF7B4DA-86C9-9E68-5FCB-2CA0ED099E77}"/>
                  </a:ext>
                </a:extLst>
              </p:cNvPr>
              <p:cNvSpPr>
                <a:spLocks noChangeShapeType="1"/>
              </p:cNvSpPr>
              <p:nvPr/>
            </p:nvSpPr>
            <p:spPr bwMode="auto">
              <a:xfrm>
                <a:off x="5653"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9" name="Line 595">
                <a:extLst>
                  <a:ext uri="{FF2B5EF4-FFF2-40B4-BE49-F238E27FC236}">
                    <a16:creationId xmlns:a16="http://schemas.microsoft.com/office/drawing/2014/main" id="{A9835EB5-9B8B-2805-C410-02B086271ED7}"/>
                  </a:ext>
                </a:extLst>
              </p:cNvPr>
              <p:cNvSpPr>
                <a:spLocks noChangeShapeType="1"/>
              </p:cNvSpPr>
              <p:nvPr/>
            </p:nvSpPr>
            <p:spPr bwMode="auto">
              <a:xfrm>
                <a:off x="5653"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0" name="Line 596">
                <a:extLst>
                  <a:ext uri="{FF2B5EF4-FFF2-40B4-BE49-F238E27FC236}">
                    <a16:creationId xmlns:a16="http://schemas.microsoft.com/office/drawing/2014/main" id="{35DA5CF4-1B0E-98D4-2268-C65D06CD0350}"/>
                  </a:ext>
                </a:extLst>
              </p:cNvPr>
              <p:cNvSpPr>
                <a:spLocks noChangeShapeType="1"/>
              </p:cNvSpPr>
              <p:nvPr/>
            </p:nvSpPr>
            <p:spPr bwMode="auto">
              <a:xfrm>
                <a:off x="5653"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1" name="Line 597">
                <a:extLst>
                  <a:ext uri="{FF2B5EF4-FFF2-40B4-BE49-F238E27FC236}">
                    <a16:creationId xmlns:a16="http://schemas.microsoft.com/office/drawing/2014/main" id="{95A5E31D-F572-8725-D87E-A8BC62DEE18F}"/>
                  </a:ext>
                </a:extLst>
              </p:cNvPr>
              <p:cNvSpPr>
                <a:spLocks noChangeShapeType="1"/>
              </p:cNvSpPr>
              <p:nvPr/>
            </p:nvSpPr>
            <p:spPr bwMode="auto">
              <a:xfrm>
                <a:off x="5653"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2" name="Line 598">
                <a:extLst>
                  <a:ext uri="{FF2B5EF4-FFF2-40B4-BE49-F238E27FC236}">
                    <a16:creationId xmlns:a16="http://schemas.microsoft.com/office/drawing/2014/main" id="{63DE94D6-FA45-F697-2347-D5F4DB702FBE}"/>
                  </a:ext>
                </a:extLst>
              </p:cNvPr>
              <p:cNvSpPr>
                <a:spLocks noChangeShapeType="1"/>
              </p:cNvSpPr>
              <p:nvPr/>
            </p:nvSpPr>
            <p:spPr bwMode="auto">
              <a:xfrm>
                <a:off x="5653"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3" name="Line 599">
                <a:extLst>
                  <a:ext uri="{FF2B5EF4-FFF2-40B4-BE49-F238E27FC236}">
                    <a16:creationId xmlns:a16="http://schemas.microsoft.com/office/drawing/2014/main" id="{5CEAF9C9-C0BD-24D1-FE41-614987BCB4C1}"/>
                  </a:ext>
                </a:extLst>
              </p:cNvPr>
              <p:cNvSpPr>
                <a:spLocks noChangeShapeType="1"/>
              </p:cNvSpPr>
              <p:nvPr/>
            </p:nvSpPr>
            <p:spPr bwMode="auto">
              <a:xfrm>
                <a:off x="5653"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4" name="Line 600">
                <a:extLst>
                  <a:ext uri="{FF2B5EF4-FFF2-40B4-BE49-F238E27FC236}">
                    <a16:creationId xmlns:a16="http://schemas.microsoft.com/office/drawing/2014/main" id="{341D50D9-0180-3810-21BB-124358A9E077}"/>
                  </a:ext>
                </a:extLst>
              </p:cNvPr>
              <p:cNvSpPr>
                <a:spLocks noChangeShapeType="1"/>
              </p:cNvSpPr>
              <p:nvPr/>
            </p:nvSpPr>
            <p:spPr bwMode="auto">
              <a:xfrm>
                <a:off x="5653"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5" name="Line 601">
                <a:extLst>
                  <a:ext uri="{FF2B5EF4-FFF2-40B4-BE49-F238E27FC236}">
                    <a16:creationId xmlns:a16="http://schemas.microsoft.com/office/drawing/2014/main" id="{C67BD258-0AF2-2890-4D8C-A18A074BFCE9}"/>
                  </a:ext>
                </a:extLst>
              </p:cNvPr>
              <p:cNvSpPr>
                <a:spLocks noChangeShapeType="1"/>
              </p:cNvSpPr>
              <p:nvPr/>
            </p:nvSpPr>
            <p:spPr bwMode="auto">
              <a:xfrm>
                <a:off x="5653"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6" name="Line 602">
                <a:extLst>
                  <a:ext uri="{FF2B5EF4-FFF2-40B4-BE49-F238E27FC236}">
                    <a16:creationId xmlns:a16="http://schemas.microsoft.com/office/drawing/2014/main" id="{6A78F892-B257-C93A-A57C-21199499D70C}"/>
                  </a:ext>
                </a:extLst>
              </p:cNvPr>
              <p:cNvSpPr>
                <a:spLocks noChangeShapeType="1"/>
              </p:cNvSpPr>
              <p:nvPr/>
            </p:nvSpPr>
            <p:spPr bwMode="auto">
              <a:xfrm>
                <a:off x="5653"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7" name="Line 603">
                <a:extLst>
                  <a:ext uri="{FF2B5EF4-FFF2-40B4-BE49-F238E27FC236}">
                    <a16:creationId xmlns:a16="http://schemas.microsoft.com/office/drawing/2014/main" id="{BD67BBAC-C76E-4310-F1B7-7DFFB63DE20E}"/>
                  </a:ext>
                </a:extLst>
              </p:cNvPr>
              <p:cNvSpPr>
                <a:spLocks noChangeShapeType="1"/>
              </p:cNvSpPr>
              <p:nvPr/>
            </p:nvSpPr>
            <p:spPr bwMode="auto">
              <a:xfrm>
                <a:off x="5653"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8" name="Line 604">
                <a:extLst>
                  <a:ext uri="{FF2B5EF4-FFF2-40B4-BE49-F238E27FC236}">
                    <a16:creationId xmlns:a16="http://schemas.microsoft.com/office/drawing/2014/main" id="{7E163997-30B2-C8DB-6DBA-516AA18EF468}"/>
                  </a:ext>
                </a:extLst>
              </p:cNvPr>
              <p:cNvSpPr>
                <a:spLocks noChangeShapeType="1"/>
              </p:cNvSpPr>
              <p:nvPr/>
            </p:nvSpPr>
            <p:spPr bwMode="auto">
              <a:xfrm>
                <a:off x="5653"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9" name="Line 605">
                <a:extLst>
                  <a:ext uri="{FF2B5EF4-FFF2-40B4-BE49-F238E27FC236}">
                    <a16:creationId xmlns:a16="http://schemas.microsoft.com/office/drawing/2014/main" id="{2D577180-415C-C68D-6D0A-F476492DEAAD}"/>
                  </a:ext>
                </a:extLst>
              </p:cNvPr>
              <p:cNvSpPr>
                <a:spLocks noChangeShapeType="1"/>
              </p:cNvSpPr>
              <p:nvPr/>
            </p:nvSpPr>
            <p:spPr bwMode="auto">
              <a:xfrm>
                <a:off x="5653"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0" name="Line 606">
                <a:extLst>
                  <a:ext uri="{FF2B5EF4-FFF2-40B4-BE49-F238E27FC236}">
                    <a16:creationId xmlns:a16="http://schemas.microsoft.com/office/drawing/2014/main" id="{DC56D155-6521-155F-5622-446A40AE6072}"/>
                  </a:ext>
                </a:extLst>
              </p:cNvPr>
              <p:cNvSpPr>
                <a:spLocks noChangeShapeType="1"/>
              </p:cNvSpPr>
              <p:nvPr/>
            </p:nvSpPr>
            <p:spPr bwMode="auto">
              <a:xfrm>
                <a:off x="5653"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5" name="Group 808">
              <a:extLst>
                <a:ext uri="{FF2B5EF4-FFF2-40B4-BE49-F238E27FC236}">
                  <a16:creationId xmlns:a16="http://schemas.microsoft.com/office/drawing/2014/main" id="{8C69C143-A11A-FCC6-1866-1A0E60EE761D}"/>
                </a:ext>
              </a:extLst>
            </p:cNvPr>
            <p:cNvGrpSpPr>
              <a:grpSpLocks/>
            </p:cNvGrpSpPr>
            <p:nvPr/>
          </p:nvGrpSpPr>
          <p:grpSpPr bwMode="auto">
            <a:xfrm>
              <a:off x="1138" y="1327"/>
              <a:ext cx="6316" cy="1362"/>
              <a:chOff x="1138" y="1327"/>
              <a:chExt cx="6316" cy="1362"/>
            </a:xfrm>
          </p:grpSpPr>
          <p:sp>
            <p:nvSpPr>
              <p:cNvPr id="281" name="Line 608">
                <a:extLst>
                  <a:ext uri="{FF2B5EF4-FFF2-40B4-BE49-F238E27FC236}">
                    <a16:creationId xmlns:a16="http://schemas.microsoft.com/office/drawing/2014/main" id="{CA092D5B-E41A-554C-8E2B-52708B1D51FE}"/>
                  </a:ext>
                </a:extLst>
              </p:cNvPr>
              <p:cNvSpPr>
                <a:spLocks noChangeShapeType="1"/>
              </p:cNvSpPr>
              <p:nvPr/>
            </p:nvSpPr>
            <p:spPr bwMode="auto">
              <a:xfrm>
                <a:off x="5653"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2" name="Line 609">
                <a:extLst>
                  <a:ext uri="{FF2B5EF4-FFF2-40B4-BE49-F238E27FC236}">
                    <a16:creationId xmlns:a16="http://schemas.microsoft.com/office/drawing/2014/main" id="{793A9BA2-1A50-097C-A9CE-E1ED76E39C0A}"/>
                  </a:ext>
                </a:extLst>
              </p:cNvPr>
              <p:cNvSpPr>
                <a:spLocks noChangeShapeType="1"/>
              </p:cNvSpPr>
              <p:nvPr/>
            </p:nvSpPr>
            <p:spPr bwMode="auto">
              <a:xfrm>
                <a:off x="5653"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3" name="Line 610">
                <a:extLst>
                  <a:ext uri="{FF2B5EF4-FFF2-40B4-BE49-F238E27FC236}">
                    <a16:creationId xmlns:a16="http://schemas.microsoft.com/office/drawing/2014/main" id="{17614003-E2EF-61AE-A67C-390D701A1D49}"/>
                  </a:ext>
                </a:extLst>
              </p:cNvPr>
              <p:cNvSpPr>
                <a:spLocks noChangeShapeType="1"/>
              </p:cNvSpPr>
              <p:nvPr/>
            </p:nvSpPr>
            <p:spPr bwMode="auto">
              <a:xfrm>
                <a:off x="5653"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4" name="Line 611">
                <a:extLst>
                  <a:ext uri="{FF2B5EF4-FFF2-40B4-BE49-F238E27FC236}">
                    <a16:creationId xmlns:a16="http://schemas.microsoft.com/office/drawing/2014/main" id="{E2D20F65-758B-8A56-C99F-5CC89BCE4936}"/>
                  </a:ext>
                </a:extLst>
              </p:cNvPr>
              <p:cNvSpPr>
                <a:spLocks noChangeShapeType="1"/>
              </p:cNvSpPr>
              <p:nvPr/>
            </p:nvSpPr>
            <p:spPr bwMode="auto">
              <a:xfrm>
                <a:off x="5653"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5" name="Line 612">
                <a:extLst>
                  <a:ext uri="{FF2B5EF4-FFF2-40B4-BE49-F238E27FC236}">
                    <a16:creationId xmlns:a16="http://schemas.microsoft.com/office/drawing/2014/main" id="{00795F2B-21D5-F25E-3B0E-605042B50E63}"/>
                  </a:ext>
                </a:extLst>
              </p:cNvPr>
              <p:cNvSpPr>
                <a:spLocks noChangeShapeType="1"/>
              </p:cNvSpPr>
              <p:nvPr/>
            </p:nvSpPr>
            <p:spPr bwMode="auto">
              <a:xfrm>
                <a:off x="5653"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6" name="Line 613">
                <a:extLst>
                  <a:ext uri="{FF2B5EF4-FFF2-40B4-BE49-F238E27FC236}">
                    <a16:creationId xmlns:a16="http://schemas.microsoft.com/office/drawing/2014/main" id="{9676548E-4739-58A9-5A4B-40B4FA933557}"/>
                  </a:ext>
                </a:extLst>
              </p:cNvPr>
              <p:cNvSpPr>
                <a:spLocks noChangeShapeType="1"/>
              </p:cNvSpPr>
              <p:nvPr/>
            </p:nvSpPr>
            <p:spPr bwMode="auto">
              <a:xfrm>
                <a:off x="1399" y="2002"/>
                <a:ext cx="0"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7" name="Line 614">
                <a:extLst>
                  <a:ext uri="{FF2B5EF4-FFF2-40B4-BE49-F238E27FC236}">
                    <a16:creationId xmlns:a16="http://schemas.microsoft.com/office/drawing/2014/main" id="{C6AE2137-9FC9-7A96-A82F-49D9AAF6E370}"/>
                  </a:ext>
                </a:extLst>
              </p:cNvPr>
              <p:cNvSpPr>
                <a:spLocks noChangeShapeType="1"/>
              </p:cNvSpPr>
              <p:nvPr/>
            </p:nvSpPr>
            <p:spPr bwMode="auto">
              <a:xfrm>
                <a:off x="1399"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8" name="Line 615">
                <a:extLst>
                  <a:ext uri="{FF2B5EF4-FFF2-40B4-BE49-F238E27FC236}">
                    <a16:creationId xmlns:a16="http://schemas.microsoft.com/office/drawing/2014/main" id="{8029A9D1-D427-D6CC-35EF-6EF61A929D94}"/>
                  </a:ext>
                </a:extLst>
              </p:cNvPr>
              <p:cNvSpPr>
                <a:spLocks noChangeShapeType="1"/>
              </p:cNvSpPr>
              <p:nvPr/>
            </p:nvSpPr>
            <p:spPr bwMode="auto">
              <a:xfrm>
                <a:off x="1399"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9" name="Line 616">
                <a:extLst>
                  <a:ext uri="{FF2B5EF4-FFF2-40B4-BE49-F238E27FC236}">
                    <a16:creationId xmlns:a16="http://schemas.microsoft.com/office/drawing/2014/main" id="{7657F271-F205-E992-C75B-EB64240B599A}"/>
                  </a:ext>
                </a:extLst>
              </p:cNvPr>
              <p:cNvSpPr>
                <a:spLocks noChangeShapeType="1"/>
              </p:cNvSpPr>
              <p:nvPr/>
            </p:nvSpPr>
            <p:spPr bwMode="auto">
              <a:xfrm>
                <a:off x="1399"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0" name="Line 617">
                <a:extLst>
                  <a:ext uri="{FF2B5EF4-FFF2-40B4-BE49-F238E27FC236}">
                    <a16:creationId xmlns:a16="http://schemas.microsoft.com/office/drawing/2014/main" id="{81A795C5-832D-2EB8-39F7-3B74DB137EF9}"/>
                  </a:ext>
                </a:extLst>
              </p:cNvPr>
              <p:cNvSpPr>
                <a:spLocks noChangeShapeType="1"/>
              </p:cNvSpPr>
              <p:nvPr/>
            </p:nvSpPr>
            <p:spPr bwMode="auto">
              <a:xfrm>
                <a:off x="1399"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1" name="Line 618">
                <a:extLst>
                  <a:ext uri="{FF2B5EF4-FFF2-40B4-BE49-F238E27FC236}">
                    <a16:creationId xmlns:a16="http://schemas.microsoft.com/office/drawing/2014/main" id="{AB4A32A1-6ACD-11D7-69B3-26EF88F4EB4A}"/>
                  </a:ext>
                </a:extLst>
              </p:cNvPr>
              <p:cNvSpPr>
                <a:spLocks noChangeShapeType="1"/>
              </p:cNvSpPr>
              <p:nvPr/>
            </p:nvSpPr>
            <p:spPr bwMode="auto">
              <a:xfrm>
                <a:off x="1399"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2" name="Line 619">
                <a:extLst>
                  <a:ext uri="{FF2B5EF4-FFF2-40B4-BE49-F238E27FC236}">
                    <a16:creationId xmlns:a16="http://schemas.microsoft.com/office/drawing/2014/main" id="{C8433AFA-C53A-49A9-AC82-E4C9B7AD3EBB}"/>
                  </a:ext>
                </a:extLst>
              </p:cNvPr>
              <p:cNvSpPr>
                <a:spLocks noChangeShapeType="1"/>
              </p:cNvSpPr>
              <p:nvPr/>
            </p:nvSpPr>
            <p:spPr bwMode="auto">
              <a:xfrm>
                <a:off x="1399"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3" name="Line 620">
                <a:extLst>
                  <a:ext uri="{FF2B5EF4-FFF2-40B4-BE49-F238E27FC236}">
                    <a16:creationId xmlns:a16="http://schemas.microsoft.com/office/drawing/2014/main" id="{08F4F912-E97C-4067-372D-7D7FD6228EDD}"/>
                  </a:ext>
                </a:extLst>
              </p:cNvPr>
              <p:cNvSpPr>
                <a:spLocks noChangeShapeType="1"/>
              </p:cNvSpPr>
              <p:nvPr/>
            </p:nvSpPr>
            <p:spPr bwMode="auto">
              <a:xfrm>
                <a:off x="1399"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4" name="Line 621">
                <a:extLst>
                  <a:ext uri="{FF2B5EF4-FFF2-40B4-BE49-F238E27FC236}">
                    <a16:creationId xmlns:a16="http://schemas.microsoft.com/office/drawing/2014/main" id="{7CFE217A-6446-5ABF-2703-E557463A6426}"/>
                  </a:ext>
                </a:extLst>
              </p:cNvPr>
              <p:cNvSpPr>
                <a:spLocks noChangeShapeType="1"/>
              </p:cNvSpPr>
              <p:nvPr/>
            </p:nvSpPr>
            <p:spPr bwMode="auto">
              <a:xfrm>
                <a:off x="1399"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5" name="Line 622">
                <a:extLst>
                  <a:ext uri="{FF2B5EF4-FFF2-40B4-BE49-F238E27FC236}">
                    <a16:creationId xmlns:a16="http://schemas.microsoft.com/office/drawing/2014/main" id="{536D3F38-E6AB-9352-68D6-2B7558ECE3EC}"/>
                  </a:ext>
                </a:extLst>
              </p:cNvPr>
              <p:cNvSpPr>
                <a:spLocks noChangeShapeType="1"/>
              </p:cNvSpPr>
              <p:nvPr/>
            </p:nvSpPr>
            <p:spPr bwMode="auto">
              <a:xfrm>
                <a:off x="1399"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6" name="Line 623">
                <a:extLst>
                  <a:ext uri="{FF2B5EF4-FFF2-40B4-BE49-F238E27FC236}">
                    <a16:creationId xmlns:a16="http://schemas.microsoft.com/office/drawing/2014/main" id="{B2ED2ED8-E746-2E10-86B5-6C9F745F3B8A}"/>
                  </a:ext>
                </a:extLst>
              </p:cNvPr>
              <p:cNvSpPr>
                <a:spLocks noChangeShapeType="1"/>
              </p:cNvSpPr>
              <p:nvPr/>
            </p:nvSpPr>
            <p:spPr bwMode="auto">
              <a:xfrm>
                <a:off x="1399"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7" name="Line 624">
                <a:extLst>
                  <a:ext uri="{FF2B5EF4-FFF2-40B4-BE49-F238E27FC236}">
                    <a16:creationId xmlns:a16="http://schemas.microsoft.com/office/drawing/2014/main" id="{B64F4FFD-5859-49BD-79BC-C0B32461EE2F}"/>
                  </a:ext>
                </a:extLst>
              </p:cNvPr>
              <p:cNvSpPr>
                <a:spLocks noChangeShapeType="1"/>
              </p:cNvSpPr>
              <p:nvPr/>
            </p:nvSpPr>
            <p:spPr bwMode="auto">
              <a:xfrm>
                <a:off x="1399"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8" name="Line 625">
                <a:extLst>
                  <a:ext uri="{FF2B5EF4-FFF2-40B4-BE49-F238E27FC236}">
                    <a16:creationId xmlns:a16="http://schemas.microsoft.com/office/drawing/2014/main" id="{C74ECC8C-9EEA-749A-D4D3-B88E3C388992}"/>
                  </a:ext>
                </a:extLst>
              </p:cNvPr>
              <p:cNvSpPr>
                <a:spLocks noChangeShapeType="1"/>
              </p:cNvSpPr>
              <p:nvPr/>
            </p:nvSpPr>
            <p:spPr bwMode="auto">
              <a:xfrm>
                <a:off x="1399"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59" name="Line 626">
                <a:extLst>
                  <a:ext uri="{FF2B5EF4-FFF2-40B4-BE49-F238E27FC236}">
                    <a16:creationId xmlns:a16="http://schemas.microsoft.com/office/drawing/2014/main" id="{C19421A3-5505-E5A9-D3DA-0288635153B6}"/>
                  </a:ext>
                </a:extLst>
              </p:cNvPr>
              <p:cNvSpPr>
                <a:spLocks noChangeShapeType="1"/>
              </p:cNvSpPr>
              <p:nvPr/>
            </p:nvSpPr>
            <p:spPr bwMode="auto">
              <a:xfrm>
                <a:off x="1399"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0" name="Line 627">
                <a:extLst>
                  <a:ext uri="{FF2B5EF4-FFF2-40B4-BE49-F238E27FC236}">
                    <a16:creationId xmlns:a16="http://schemas.microsoft.com/office/drawing/2014/main" id="{D3B1ED60-1512-55BB-0681-DEC1867631B3}"/>
                  </a:ext>
                </a:extLst>
              </p:cNvPr>
              <p:cNvSpPr>
                <a:spLocks noChangeShapeType="1"/>
              </p:cNvSpPr>
              <p:nvPr/>
            </p:nvSpPr>
            <p:spPr bwMode="auto">
              <a:xfrm>
                <a:off x="1399"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1" name="Line 628">
                <a:extLst>
                  <a:ext uri="{FF2B5EF4-FFF2-40B4-BE49-F238E27FC236}">
                    <a16:creationId xmlns:a16="http://schemas.microsoft.com/office/drawing/2014/main" id="{6EA3A7CD-95A9-FA96-CF17-4C41018ED8BE}"/>
                  </a:ext>
                </a:extLst>
              </p:cNvPr>
              <p:cNvSpPr>
                <a:spLocks noChangeShapeType="1"/>
              </p:cNvSpPr>
              <p:nvPr/>
            </p:nvSpPr>
            <p:spPr bwMode="auto">
              <a:xfrm>
                <a:off x="1399"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2" name="Line 629">
                <a:extLst>
                  <a:ext uri="{FF2B5EF4-FFF2-40B4-BE49-F238E27FC236}">
                    <a16:creationId xmlns:a16="http://schemas.microsoft.com/office/drawing/2014/main" id="{D5ECE4DF-91D5-6C0F-0A5B-F31949A9AE95}"/>
                  </a:ext>
                </a:extLst>
              </p:cNvPr>
              <p:cNvSpPr>
                <a:spLocks noChangeShapeType="1"/>
              </p:cNvSpPr>
              <p:nvPr/>
            </p:nvSpPr>
            <p:spPr bwMode="auto">
              <a:xfrm>
                <a:off x="1399"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3" name="Line 630">
                <a:extLst>
                  <a:ext uri="{FF2B5EF4-FFF2-40B4-BE49-F238E27FC236}">
                    <a16:creationId xmlns:a16="http://schemas.microsoft.com/office/drawing/2014/main" id="{0DD089FF-295D-C8D4-E1AA-C770D8C689A5}"/>
                  </a:ext>
                </a:extLst>
              </p:cNvPr>
              <p:cNvSpPr>
                <a:spLocks noChangeShapeType="1"/>
              </p:cNvSpPr>
              <p:nvPr/>
            </p:nvSpPr>
            <p:spPr bwMode="auto">
              <a:xfrm>
                <a:off x="1399"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4" name="Line 631">
                <a:extLst>
                  <a:ext uri="{FF2B5EF4-FFF2-40B4-BE49-F238E27FC236}">
                    <a16:creationId xmlns:a16="http://schemas.microsoft.com/office/drawing/2014/main" id="{67426A6B-1EC6-CA5A-4ABD-1B4952CBC433}"/>
                  </a:ext>
                </a:extLst>
              </p:cNvPr>
              <p:cNvSpPr>
                <a:spLocks noChangeShapeType="1"/>
              </p:cNvSpPr>
              <p:nvPr/>
            </p:nvSpPr>
            <p:spPr bwMode="auto">
              <a:xfrm>
                <a:off x="1399"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5" name="Line 632">
                <a:extLst>
                  <a:ext uri="{FF2B5EF4-FFF2-40B4-BE49-F238E27FC236}">
                    <a16:creationId xmlns:a16="http://schemas.microsoft.com/office/drawing/2014/main" id="{229E57BA-3AEE-2365-4294-B11D4653B62F}"/>
                  </a:ext>
                </a:extLst>
              </p:cNvPr>
              <p:cNvSpPr>
                <a:spLocks noChangeShapeType="1"/>
              </p:cNvSpPr>
              <p:nvPr/>
            </p:nvSpPr>
            <p:spPr bwMode="auto">
              <a:xfrm>
                <a:off x="1399"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6" name="Line 633">
                <a:extLst>
                  <a:ext uri="{FF2B5EF4-FFF2-40B4-BE49-F238E27FC236}">
                    <a16:creationId xmlns:a16="http://schemas.microsoft.com/office/drawing/2014/main" id="{123EEABA-7735-52B1-8B4F-AC5C597A65DD}"/>
                  </a:ext>
                </a:extLst>
              </p:cNvPr>
              <p:cNvSpPr>
                <a:spLocks noChangeShapeType="1"/>
              </p:cNvSpPr>
              <p:nvPr/>
            </p:nvSpPr>
            <p:spPr bwMode="auto">
              <a:xfrm>
                <a:off x="1399"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7" name="Line 634">
                <a:extLst>
                  <a:ext uri="{FF2B5EF4-FFF2-40B4-BE49-F238E27FC236}">
                    <a16:creationId xmlns:a16="http://schemas.microsoft.com/office/drawing/2014/main" id="{2C241111-291D-9BF4-BA3F-DC72D9AF3831}"/>
                  </a:ext>
                </a:extLst>
              </p:cNvPr>
              <p:cNvSpPr>
                <a:spLocks noChangeShapeType="1"/>
              </p:cNvSpPr>
              <p:nvPr/>
            </p:nvSpPr>
            <p:spPr bwMode="auto">
              <a:xfrm>
                <a:off x="1399"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8" name="Line 635">
                <a:extLst>
                  <a:ext uri="{FF2B5EF4-FFF2-40B4-BE49-F238E27FC236}">
                    <a16:creationId xmlns:a16="http://schemas.microsoft.com/office/drawing/2014/main" id="{0270E558-90BF-205F-D4C2-3D32105B1318}"/>
                  </a:ext>
                </a:extLst>
              </p:cNvPr>
              <p:cNvSpPr>
                <a:spLocks noChangeShapeType="1"/>
              </p:cNvSpPr>
              <p:nvPr/>
            </p:nvSpPr>
            <p:spPr bwMode="auto">
              <a:xfrm>
                <a:off x="1399"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69" name="Line 636">
                <a:extLst>
                  <a:ext uri="{FF2B5EF4-FFF2-40B4-BE49-F238E27FC236}">
                    <a16:creationId xmlns:a16="http://schemas.microsoft.com/office/drawing/2014/main" id="{A55472CC-7C2B-E71C-FE4E-4BDDFB9F90D9}"/>
                  </a:ext>
                </a:extLst>
              </p:cNvPr>
              <p:cNvSpPr>
                <a:spLocks noChangeShapeType="1"/>
              </p:cNvSpPr>
              <p:nvPr/>
            </p:nvSpPr>
            <p:spPr bwMode="auto">
              <a:xfrm>
                <a:off x="1399"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0" name="Line 637">
                <a:extLst>
                  <a:ext uri="{FF2B5EF4-FFF2-40B4-BE49-F238E27FC236}">
                    <a16:creationId xmlns:a16="http://schemas.microsoft.com/office/drawing/2014/main" id="{6A4869A9-F3EE-5A84-5B24-916E1275C13B}"/>
                  </a:ext>
                </a:extLst>
              </p:cNvPr>
              <p:cNvSpPr>
                <a:spLocks noChangeShapeType="1"/>
              </p:cNvSpPr>
              <p:nvPr/>
            </p:nvSpPr>
            <p:spPr bwMode="auto">
              <a:xfrm>
                <a:off x="1138" y="2002"/>
                <a:ext cx="0"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1" name="Line 638">
                <a:extLst>
                  <a:ext uri="{FF2B5EF4-FFF2-40B4-BE49-F238E27FC236}">
                    <a16:creationId xmlns:a16="http://schemas.microsoft.com/office/drawing/2014/main" id="{56ABB710-F873-6883-87CC-17F4EF127E7C}"/>
                  </a:ext>
                </a:extLst>
              </p:cNvPr>
              <p:cNvSpPr>
                <a:spLocks noChangeShapeType="1"/>
              </p:cNvSpPr>
              <p:nvPr/>
            </p:nvSpPr>
            <p:spPr bwMode="auto">
              <a:xfrm>
                <a:off x="1138"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2" name="Line 639">
                <a:extLst>
                  <a:ext uri="{FF2B5EF4-FFF2-40B4-BE49-F238E27FC236}">
                    <a16:creationId xmlns:a16="http://schemas.microsoft.com/office/drawing/2014/main" id="{A6C3BD5E-587B-A0CA-7E17-DF68E5A50223}"/>
                  </a:ext>
                </a:extLst>
              </p:cNvPr>
              <p:cNvSpPr>
                <a:spLocks noChangeShapeType="1"/>
              </p:cNvSpPr>
              <p:nvPr/>
            </p:nvSpPr>
            <p:spPr bwMode="auto">
              <a:xfrm>
                <a:off x="1138"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3" name="Line 640">
                <a:extLst>
                  <a:ext uri="{FF2B5EF4-FFF2-40B4-BE49-F238E27FC236}">
                    <a16:creationId xmlns:a16="http://schemas.microsoft.com/office/drawing/2014/main" id="{F670E513-5969-7AF5-DB5B-0E264521A414}"/>
                  </a:ext>
                </a:extLst>
              </p:cNvPr>
              <p:cNvSpPr>
                <a:spLocks noChangeShapeType="1"/>
              </p:cNvSpPr>
              <p:nvPr/>
            </p:nvSpPr>
            <p:spPr bwMode="auto">
              <a:xfrm>
                <a:off x="1138"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4" name="Line 641">
                <a:extLst>
                  <a:ext uri="{FF2B5EF4-FFF2-40B4-BE49-F238E27FC236}">
                    <a16:creationId xmlns:a16="http://schemas.microsoft.com/office/drawing/2014/main" id="{A209B103-EFB7-6535-4E9E-0CF95FD08A3B}"/>
                  </a:ext>
                </a:extLst>
              </p:cNvPr>
              <p:cNvSpPr>
                <a:spLocks noChangeShapeType="1"/>
              </p:cNvSpPr>
              <p:nvPr/>
            </p:nvSpPr>
            <p:spPr bwMode="auto">
              <a:xfrm>
                <a:off x="1138"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5" name="Line 642">
                <a:extLst>
                  <a:ext uri="{FF2B5EF4-FFF2-40B4-BE49-F238E27FC236}">
                    <a16:creationId xmlns:a16="http://schemas.microsoft.com/office/drawing/2014/main" id="{8DB2250D-7A0C-FD16-220C-1A2FFC758A3D}"/>
                  </a:ext>
                </a:extLst>
              </p:cNvPr>
              <p:cNvSpPr>
                <a:spLocks noChangeShapeType="1"/>
              </p:cNvSpPr>
              <p:nvPr/>
            </p:nvSpPr>
            <p:spPr bwMode="auto">
              <a:xfrm>
                <a:off x="1138"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6" name="Line 643">
                <a:extLst>
                  <a:ext uri="{FF2B5EF4-FFF2-40B4-BE49-F238E27FC236}">
                    <a16:creationId xmlns:a16="http://schemas.microsoft.com/office/drawing/2014/main" id="{8A64F1D5-166B-DE15-4E70-5F2E7BF7D318}"/>
                  </a:ext>
                </a:extLst>
              </p:cNvPr>
              <p:cNvSpPr>
                <a:spLocks noChangeShapeType="1"/>
              </p:cNvSpPr>
              <p:nvPr/>
            </p:nvSpPr>
            <p:spPr bwMode="auto">
              <a:xfrm>
                <a:off x="1138"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7" name="Line 644">
                <a:extLst>
                  <a:ext uri="{FF2B5EF4-FFF2-40B4-BE49-F238E27FC236}">
                    <a16:creationId xmlns:a16="http://schemas.microsoft.com/office/drawing/2014/main" id="{18A2B236-D30E-6B67-5F9D-60EE0E634FD1}"/>
                  </a:ext>
                </a:extLst>
              </p:cNvPr>
              <p:cNvSpPr>
                <a:spLocks noChangeShapeType="1"/>
              </p:cNvSpPr>
              <p:nvPr/>
            </p:nvSpPr>
            <p:spPr bwMode="auto">
              <a:xfrm>
                <a:off x="1138"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8" name="Line 645">
                <a:extLst>
                  <a:ext uri="{FF2B5EF4-FFF2-40B4-BE49-F238E27FC236}">
                    <a16:creationId xmlns:a16="http://schemas.microsoft.com/office/drawing/2014/main" id="{27251A9D-8052-ECF8-D038-1D6201733A29}"/>
                  </a:ext>
                </a:extLst>
              </p:cNvPr>
              <p:cNvSpPr>
                <a:spLocks noChangeShapeType="1"/>
              </p:cNvSpPr>
              <p:nvPr/>
            </p:nvSpPr>
            <p:spPr bwMode="auto">
              <a:xfrm>
                <a:off x="1138"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79" name="Line 646">
                <a:extLst>
                  <a:ext uri="{FF2B5EF4-FFF2-40B4-BE49-F238E27FC236}">
                    <a16:creationId xmlns:a16="http://schemas.microsoft.com/office/drawing/2014/main" id="{8209126A-5BBC-ADF9-C630-31BBF97F86D8}"/>
                  </a:ext>
                </a:extLst>
              </p:cNvPr>
              <p:cNvSpPr>
                <a:spLocks noChangeShapeType="1"/>
              </p:cNvSpPr>
              <p:nvPr/>
            </p:nvSpPr>
            <p:spPr bwMode="auto">
              <a:xfrm>
                <a:off x="1138"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0" name="Line 647">
                <a:extLst>
                  <a:ext uri="{FF2B5EF4-FFF2-40B4-BE49-F238E27FC236}">
                    <a16:creationId xmlns:a16="http://schemas.microsoft.com/office/drawing/2014/main" id="{81CCA52C-4EC7-1BA7-D5FD-5DF93EA5E38F}"/>
                  </a:ext>
                </a:extLst>
              </p:cNvPr>
              <p:cNvSpPr>
                <a:spLocks noChangeShapeType="1"/>
              </p:cNvSpPr>
              <p:nvPr/>
            </p:nvSpPr>
            <p:spPr bwMode="auto">
              <a:xfrm>
                <a:off x="1138"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1" name="Line 648">
                <a:extLst>
                  <a:ext uri="{FF2B5EF4-FFF2-40B4-BE49-F238E27FC236}">
                    <a16:creationId xmlns:a16="http://schemas.microsoft.com/office/drawing/2014/main" id="{DE7FDE7D-8659-72DA-F3F7-E8050D02A772}"/>
                  </a:ext>
                </a:extLst>
              </p:cNvPr>
              <p:cNvSpPr>
                <a:spLocks noChangeShapeType="1"/>
              </p:cNvSpPr>
              <p:nvPr/>
            </p:nvSpPr>
            <p:spPr bwMode="auto">
              <a:xfrm>
                <a:off x="1138"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2" name="Line 649">
                <a:extLst>
                  <a:ext uri="{FF2B5EF4-FFF2-40B4-BE49-F238E27FC236}">
                    <a16:creationId xmlns:a16="http://schemas.microsoft.com/office/drawing/2014/main" id="{9DE95F14-DCA3-9956-4F4C-DF7AB5722E6E}"/>
                  </a:ext>
                </a:extLst>
              </p:cNvPr>
              <p:cNvSpPr>
                <a:spLocks noChangeShapeType="1"/>
              </p:cNvSpPr>
              <p:nvPr/>
            </p:nvSpPr>
            <p:spPr bwMode="auto">
              <a:xfrm>
                <a:off x="1138"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3" name="Line 650">
                <a:extLst>
                  <a:ext uri="{FF2B5EF4-FFF2-40B4-BE49-F238E27FC236}">
                    <a16:creationId xmlns:a16="http://schemas.microsoft.com/office/drawing/2014/main" id="{B1248A2D-6043-D936-5225-5DBAACAFF7DD}"/>
                  </a:ext>
                </a:extLst>
              </p:cNvPr>
              <p:cNvSpPr>
                <a:spLocks noChangeShapeType="1"/>
              </p:cNvSpPr>
              <p:nvPr/>
            </p:nvSpPr>
            <p:spPr bwMode="auto">
              <a:xfrm>
                <a:off x="1138"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4" name="Line 651">
                <a:extLst>
                  <a:ext uri="{FF2B5EF4-FFF2-40B4-BE49-F238E27FC236}">
                    <a16:creationId xmlns:a16="http://schemas.microsoft.com/office/drawing/2014/main" id="{AED315D5-4C9B-0062-889B-669FF5FC832E}"/>
                  </a:ext>
                </a:extLst>
              </p:cNvPr>
              <p:cNvSpPr>
                <a:spLocks noChangeShapeType="1"/>
              </p:cNvSpPr>
              <p:nvPr/>
            </p:nvSpPr>
            <p:spPr bwMode="auto">
              <a:xfrm>
                <a:off x="1138"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5" name="Line 652">
                <a:extLst>
                  <a:ext uri="{FF2B5EF4-FFF2-40B4-BE49-F238E27FC236}">
                    <a16:creationId xmlns:a16="http://schemas.microsoft.com/office/drawing/2014/main" id="{6FE32DB1-25B9-4116-CE79-94C7B702F737}"/>
                  </a:ext>
                </a:extLst>
              </p:cNvPr>
              <p:cNvSpPr>
                <a:spLocks noChangeShapeType="1"/>
              </p:cNvSpPr>
              <p:nvPr/>
            </p:nvSpPr>
            <p:spPr bwMode="auto">
              <a:xfrm>
                <a:off x="1138"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6" name="Line 653">
                <a:extLst>
                  <a:ext uri="{FF2B5EF4-FFF2-40B4-BE49-F238E27FC236}">
                    <a16:creationId xmlns:a16="http://schemas.microsoft.com/office/drawing/2014/main" id="{EC893CB8-D311-2A82-BD14-E7158570276B}"/>
                  </a:ext>
                </a:extLst>
              </p:cNvPr>
              <p:cNvSpPr>
                <a:spLocks noChangeShapeType="1"/>
              </p:cNvSpPr>
              <p:nvPr/>
            </p:nvSpPr>
            <p:spPr bwMode="auto">
              <a:xfrm>
                <a:off x="1138"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7" name="Line 654">
                <a:extLst>
                  <a:ext uri="{FF2B5EF4-FFF2-40B4-BE49-F238E27FC236}">
                    <a16:creationId xmlns:a16="http://schemas.microsoft.com/office/drawing/2014/main" id="{B2D85C9E-D63B-CA61-C924-9681CC7A0455}"/>
                  </a:ext>
                </a:extLst>
              </p:cNvPr>
              <p:cNvSpPr>
                <a:spLocks noChangeShapeType="1"/>
              </p:cNvSpPr>
              <p:nvPr/>
            </p:nvSpPr>
            <p:spPr bwMode="auto">
              <a:xfrm>
                <a:off x="1138"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8" name="Line 655">
                <a:extLst>
                  <a:ext uri="{FF2B5EF4-FFF2-40B4-BE49-F238E27FC236}">
                    <a16:creationId xmlns:a16="http://schemas.microsoft.com/office/drawing/2014/main" id="{365EF58A-22F6-CCFE-816F-5D262407D07E}"/>
                  </a:ext>
                </a:extLst>
              </p:cNvPr>
              <p:cNvSpPr>
                <a:spLocks noChangeShapeType="1"/>
              </p:cNvSpPr>
              <p:nvPr/>
            </p:nvSpPr>
            <p:spPr bwMode="auto">
              <a:xfrm>
                <a:off x="1138"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89" name="Line 656">
                <a:extLst>
                  <a:ext uri="{FF2B5EF4-FFF2-40B4-BE49-F238E27FC236}">
                    <a16:creationId xmlns:a16="http://schemas.microsoft.com/office/drawing/2014/main" id="{66626B36-0DD6-2857-AEE3-56E0C29D13CD}"/>
                  </a:ext>
                </a:extLst>
              </p:cNvPr>
              <p:cNvSpPr>
                <a:spLocks noChangeShapeType="1"/>
              </p:cNvSpPr>
              <p:nvPr/>
            </p:nvSpPr>
            <p:spPr bwMode="auto">
              <a:xfrm>
                <a:off x="1138"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0" name="Line 657">
                <a:extLst>
                  <a:ext uri="{FF2B5EF4-FFF2-40B4-BE49-F238E27FC236}">
                    <a16:creationId xmlns:a16="http://schemas.microsoft.com/office/drawing/2014/main" id="{608B0B36-46D5-93B4-430E-453ECA23808B}"/>
                  </a:ext>
                </a:extLst>
              </p:cNvPr>
              <p:cNvSpPr>
                <a:spLocks noChangeShapeType="1"/>
              </p:cNvSpPr>
              <p:nvPr/>
            </p:nvSpPr>
            <p:spPr bwMode="auto">
              <a:xfrm>
                <a:off x="1138"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1" name="Line 658">
                <a:extLst>
                  <a:ext uri="{FF2B5EF4-FFF2-40B4-BE49-F238E27FC236}">
                    <a16:creationId xmlns:a16="http://schemas.microsoft.com/office/drawing/2014/main" id="{59409C40-4413-3894-2714-A2AC2D297203}"/>
                  </a:ext>
                </a:extLst>
              </p:cNvPr>
              <p:cNvSpPr>
                <a:spLocks noChangeShapeType="1"/>
              </p:cNvSpPr>
              <p:nvPr/>
            </p:nvSpPr>
            <p:spPr bwMode="auto">
              <a:xfrm>
                <a:off x="1138"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2" name="Line 659">
                <a:extLst>
                  <a:ext uri="{FF2B5EF4-FFF2-40B4-BE49-F238E27FC236}">
                    <a16:creationId xmlns:a16="http://schemas.microsoft.com/office/drawing/2014/main" id="{4201962B-6221-E2EA-7E17-3118D9FA2C74}"/>
                  </a:ext>
                </a:extLst>
              </p:cNvPr>
              <p:cNvSpPr>
                <a:spLocks noChangeShapeType="1"/>
              </p:cNvSpPr>
              <p:nvPr/>
            </p:nvSpPr>
            <p:spPr bwMode="auto">
              <a:xfrm>
                <a:off x="1138"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3" name="Line 660">
                <a:extLst>
                  <a:ext uri="{FF2B5EF4-FFF2-40B4-BE49-F238E27FC236}">
                    <a16:creationId xmlns:a16="http://schemas.microsoft.com/office/drawing/2014/main" id="{E78E065E-4501-BF61-46C4-C80AD95D3B87}"/>
                  </a:ext>
                </a:extLst>
              </p:cNvPr>
              <p:cNvSpPr>
                <a:spLocks noChangeShapeType="1"/>
              </p:cNvSpPr>
              <p:nvPr/>
            </p:nvSpPr>
            <p:spPr bwMode="auto">
              <a:xfrm>
                <a:off x="1138"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4" name="Line 661">
                <a:extLst>
                  <a:ext uri="{FF2B5EF4-FFF2-40B4-BE49-F238E27FC236}">
                    <a16:creationId xmlns:a16="http://schemas.microsoft.com/office/drawing/2014/main" id="{5FF01210-74ED-A988-2663-A2897ED98248}"/>
                  </a:ext>
                </a:extLst>
              </p:cNvPr>
              <p:cNvSpPr>
                <a:spLocks noChangeShapeType="1"/>
              </p:cNvSpPr>
              <p:nvPr/>
            </p:nvSpPr>
            <p:spPr bwMode="auto">
              <a:xfrm>
                <a:off x="5518" y="2002"/>
                <a:ext cx="0"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5" name="Line 662">
                <a:extLst>
                  <a:ext uri="{FF2B5EF4-FFF2-40B4-BE49-F238E27FC236}">
                    <a16:creationId xmlns:a16="http://schemas.microsoft.com/office/drawing/2014/main" id="{53BC2BC4-258D-7BF9-9B0F-E44A5A3B09A6}"/>
                  </a:ext>
                </a:extLst>
              </p:cNvPr>
              <p:cNvSpPr>
                <a:spLocks noChangeShapeType="1"/>
              </p:cNvSpPr>
              <p:nvPr/>
            </p:nvSpPr>
            <p:spPr bwMode="auto">
              <a:xfrm>
                <a:off x="5518"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6" name="Line 663">
                <a:extLst>
                  <a:ext uri="{FF2B5EF4-FFF2-40B4-BE49-F238E27FC236}">
                    <a16:creationId xmlns:a16="http://schemas.microsoft.com/office/drawing/2014/main" id="{987B22B3-9057-B270-8F79-7C484DEC50FB}"/>
                  </a:ext>
                </a:extLst>
              </p:cNvPr>
              <p:cNvSpPr>
                <a:spLocks noChangeShapeType="1"/>
              </p:cNvSpPr>
              <p:nvPr/>
            </p:nvSpPr>
            <p:spPr bwMode="auto">
              <a:xfrm>
                <a:off x="5518"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7" name="Line 664">
                <a:extLst>
                  <a:ext uri="{FF2B5EF4-FFF2-40B4-BE49-F238E27FC236}">
                    <a16:creationId xmlns:a16="http://schemas.microsoft.com/office/drawing/2014/main" id="{62855DE5-0034-57ED-C6D4-C0EC519AB093}"/>
                  </a:ext>
                </a:extLst>
              </p:cNvPr>
              <p:cNvSpPr>
                <a:spLocks noChangeShapeType="1"/>
              </p:cNvSpPr>
              <p:nvPr/>
            </p:nvSpPr>
            <p:spPr bwMode="auto">
              <a:xfrm>
                <a:off x="5518"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8" name="Line 665">
                <a:extLst>
                  <a:ext uri="{FF2B5EF4-FFF2-40B4-BE49-F238E27FC236}">
                    <a16:creationId xmlns:a16="http://schemas.microsoft.com/office/drawing/2014/main" id="{AEC29E87-FD11-1EF5-3E97-49B14B28D86F}"/>
                  </a:ext>
                </a:extLst>
              </p:cNvPr>
              <p:cNvSpPr>
                <a:spLocks noChangeShapeType="1"/>
              </p:cNvSpPr>
              <p:nvPr/>
            </p:nvSpPr>
            <p:spPr bwMode="auto">
              <a:xfrm>
                <a:off x="5518"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899" name="Line 666">
                <a:extLst>
                  <a:ext uri="{FF2B5EF4-FFF2-40B4-BE49-F238E27FC236}">
                    <a16:creationId xmlns:a16="http://schemas.microsoft.com/office/drawing/2014/main" id="{EF240206-3547-0540-61EB-D3628F1CBCDB}"/>
                  </a:ext>
                </a:extLst>
              </p:cNvPr>
              <p:cNvSpPr>
                <a:spLocks noChangeShapeType="1"/>
              </p:cNvSpPr>
              <p:nvPr/>
            </p:nvSpPr>
            <p:spPr bwMode="auto">
              <a:xfrm>
                <a:off x="5518"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0" name="Line 667">
                <a:extLst>
                  <a:ext uri="{FF2B5EF4-FFF2-40B4-BE49-F238E27FC236}">
                    <a16:creationId xmlns:a16="http://schemas.microsoft.com/office/drawing/2014/main" id="{4CE421F0-68BB-36C5-BB7C-1AD65A3CC73E}"/>
                  </a:ext>
                </a:extLst>
              </p:cNvPr>
              <p:cNvSpPr>
                <a:spLocks noChangeShapeType="1"/>
              </p:cNvSpPr>
              <p:nvPr/>
            </p:nvSpPr>
            <p:spPr bwMode="auto">
              <a:xfrm>
                <a:off x="5518"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1" name="Line 668">
                <a:extLst>
                  <a:ext uri="{FF2B5EF4-FFF2-40B4-BE49-F238E27FC236}">
                    <a16:creationId xmlns:a16="http://schemas.microsoft.com/office/drawing/2014/main" id="{59F54FA6-53BE-4EB7-162F-142093E6DAC5}"/>
                  </a:ext>
                </a:extLst>
              </p:cNvPr>
              <p:cNvSpPr>
                <a:spLocks noChangeShapeType="1"/>
              </p:cNvSpPr>
              <p:nvPr/>
            </p:nvSpPr>
            <p:spPr bwMode="auto">
              <a:xfrm>
                <a:off x="5518"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2" name="Line 669">
                <a:extLst>
                  <a:ext uri="{FF2B5EF4-FFF2-40B4-BE49-F238E27FC236}">
                    <a16:creationId xmlns:a16="http://schemas.microsoft.com/office/drawing/2014/main" id="{4D78F392-71B3-DC06-EFC4-BF07F759DE83}"/>
                  </a:ext>
                </a:extLst>
              </p:cNvPr>
              <p:cNvSpPr>
                <a:spLocks noChangeShapeType="1"/>
              </p:cNvSpPr>
              <p:nvPr/>
            </p:nvSpPr>
            <p:spPr bwMode="auto">
              <a:xfrm>
                <a:off x="5518"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3" name="Line 670">
                <a:extLst>
                  <a:ext uri="{FF2B5EF4-FFF2-40B4-BE49-F238E27FC236}">
                    <a16:creationId xmlns:a16="http://schemas.microsoft.com/office/drawing/2014/main" id="{5BABE22B-8C87-1D2A-3DCA-02494D8680AE}"/>
                  </a:ext>
                </a:extLst>
              </p:cNvPr>
              <p:cNvSpPr>
                <a:spLocks noChangeShapeType="1"/>
              </p:cNvSpPr>
              <p:nvPr/>
            </p:nvSpPr>
            <p:spPr bwMode="auto">
              <a:xfrm>
                <a:off x="5518"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4" name="Line 671">
                <a:extLst>
                  <a:ext uri="{FF2B5EF4-FFF2-40B4-BE49-F238E27FC236}">
                    <a16:creationId xmlns:a16="http://schemas.microsoft.com/office/drawing/2014/main" id="{5101440A-14E1-9D2C-F0C0-C42184654E9D}"/>
                  </a:ext>
                </a:extLst>
              </p:cNvPr>
              <p:cNvSpPr>
                <a:spLocks noChangeShapeType="1"/>
              </p:cNvSpPr>
              <p:nvPr/>
            </p:nvSpPr>
            <p:spPr bwMode="auto">
              <a:xfrm>
                <a:off x="5518"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5" name="Line 672">
                <a:extLst>
                  <a:ext uri="{FF2B5EF4-FFF2-40B4-BE49-F238E27FC236}">
                    <a16:creationId xmlns:a16="http://schemas.microsoft.com/office/drawing/2014/main" id="{DF0C9462-FE29-BFAB-8DEE-16F6994A18A8}"/>
                  </a:ext>
                </a:extLst>
              </p:cNvPr>
              <p:cNvSpPr>
                <a:spLocks noChangeShapeType="1"/>
              </p:cNvSpPr>
              <p:nvPr/>
            </p:nvSpPr>
            <p:spPr bwMode="auto">
              <a:xfrm>
                <a:off x="5518"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6" name="Line 673">
                <a:extLst>
                  <a:ext uri="{FF2B5EF4-FFF2-40B4-BE49-F238E27FC236}">
                    <a16:creationId xmlns:a16="http://schemas.microsoft.com/office/drawing/2014/main" id="{6F7A8C5C-58EF-B753-4D7C-0C950A8F36B0}"/>
                  </a:ext>
                </a:extLst>
              </p:cNvPr>
              <p:cNvSpPr>
                <a:spLocks noChangeShapeType="1"/>
              </p:cNvSpPr>
              <p:nvPr/>
            </p:nvSpPr>
            <p:spPr bwMode="auto">
              <a:xfrm>
                <a:off x="5518"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7" name="Line 674">
                <a:extLst>
                  <a:ext uri="{FF2B5EF4-FFF2-40B4-BE49-F238E27FC236}">
                    <a16:creationId xmlns:a16="http://schemas.microsoft.com/office/drawing/2014/main" id="{04D69420-B997-036B-3C33-5E93E7765BDC}"/>
                  </a:ext>
                </a:extLst>
              </p:cNvPr>
              <p:cNvSpPr>
                <a:spLocks noChangeShapeType="1"/>
              </p:cNvSpPr>
              <p:nvPr/>
            </p:nvSpPr>
            <p:spPr bwMode="auto">
              <a:xfrm>
                <a:off x="5518"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8" name="Line 675">
                <a:extLst>
                  <a:ext uri="{FF2B5EF4-FFF2-40B4-BE49-F238E27FC236}">
                    <a16:creationId xmlns:a16="http://schemas.microsoft.com/office/drawing/2014/main" id="{B893C453-5071-5DF0-4107-A79C493E5C3C}"/>
                  </a:ext>
                </a:extLst>
              </p:cNvPr>
              <p:cNvSpPr>
                <a:spLocks noChangeShapeType="1"/>
              </p:cNvSpPr>
              <p:nvPr/>
            </p:nvSpPr>
            <p:spPr bwMode="auto">
              <a:xfrm>
                <a:off x="5518"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09" name="Line 676">
                <a:extLst>
                  <a:ext uri="{FF2B5EF4-FFF2-40B4-BE49-F238E27FC236}">
                    <a16:creationId xmlns:a16="http://schemas.microsoft.com/office/drawing/2014/main" id="{9C74356F-2692-DC51-41E2-2309772B5390}"/>
                  </a:ext>
                </a:extLst>
              </p:cNvPr>
              <p:cNvSpPr>
                <a:spLocks noChangeShapeType="1"/>
              </p:cNvSpPr>
              <p:nvPr/>
            </p:nvSpPr>
            <p:spPr bwMode="auto">
              <a:xfrm>
                <a:off x="5518"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0" name="Line 677">
                <a:extLst>
                  <a:ext uri="{FF2B5EF4-FFF2-40B4-BE49-F238E27FC236}">
                    <a16:creationId xmlns:a16="http://schemas.microsoft.com/office/drawing/2014/main" id="{6B9B29EB-EB50-62F4-599E-FB39E3F9E6E2}"/>
                  </a:ext>
                </a:extLst>
              </p:cNvPr>
              <p:cNvSpPr>
                <a:spLocks noChangeShapeType="1"/>
              </p:cNvSpPr>
              <p:nvPr/>
            </p:nvSpPr>
            <p:spPr bwMode="auto">
              <a:xfrm>
                <a:off x="5518"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1" name="Line 678">
                <a:extLst>
                  <a:ext uri="{FF2B5EF4-FFF2-40B4-BE49-F238E27FC236}">
                    <a16:creationId xmlns:a16="http://schemas.microsoft.com/office/drawing/2014/main" id="{FB9319E5-ECD3-E8CC-D5B6-C71AC918CCF8}"/>
                  </a:ext>
                </a:extLst>
              </p:cNvPr>
              <p:cNvSpPr>
                <a:spLocks noChangeShapeType="1"/>
              </p:cNvSpPr>
              <p:nvPr/>
            </p:nvSpPr>
            <p:spPr bwMode="auto">
              <a:xfrm>
                <a:off x="5518"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2" name="Line 679">
                <a:extLst>
                  <a:ext uri="{FF2B5EF4-FFF2-40B4-BE49-F238E27FC236}">
                    <a16:creationId xmlns:a16="http://schemas.microsoft.com/office/drawing/2014/main" id="{D22DB428-DEB5-4DA2-72C5-2A44DAE12C0F}"/>
                  </a:ext>
                </a:extLst>
              </p:cNvPr>
              <p:cNvSpPr>
                <a:spLocks noChangeShapeType="1"/>
              </p:cNvSpPr>
              <p:nvPr/>
            </p:nvSpPr>
            <p:spPr bwMode="auto">
              <a:xfrm>
                <a:off x="5518"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3" name="Line 680">
                <a:extLst>
                  <a:ext uri="{FF2B5EF4-FFF2-40B4-BE49-F238E27FC236}">
                    <a16:creationId xmlns:a16="http://schemas.microsoft.com/office/drawing/2014/main" id="{F261F15B-6C55-5FF8-DD01-13CC89B7FC48}"/>
                  </a:ext>
                </a:extLst>
              </p:cNvPr>
              <p:cNvSpPr>
                <a:spLocks noChangeShapeType="1"/>
              </p:cNvSpPr>
              <p:nvPr/>
            </p:nvSpPr>
            <p:spPr bwMode="auto">
              <a:xfrm>
                <a:off x="5518"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4" name="Line 681">
                <a:extLst>
                  <a:ext uri="{FF2B5EF4-FFF2-40B4-BE49-F238E27FC236}">
                    <a16:creationId xmlns:a16="http://schemas.microsoft.com/office/drawing/2014/main" id="{73501292-2F86-DFB1-AF06-9565DA131506}"/>
                  </a:ext>
                </a:extLst>
              </p:cNvPr>
              <p:cNvSpPr>
                <a:spLocks noChangeShapeType="1"/>
              </p:cNvSpPr>
              <p:nvPr/>
            </p:nvSpPr>
            <p:spPr bwMode="auto">
              <a:xfrm>
                <a:off x="5518"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5" name="Line 682">
                <a:extLst>
                  <a:ext uri="{FF2B5EF4-FFF2-40B4-BE49-F238E27FC236}">
                    <a16:creationId xmlns:a16="http://schemas.microsoft.com/office/drawing/2014/main" id="{14F60354-DFFB-E6B6-9C32-646482FB70B8}"/>
                  </a:ext>
                </a:extLst>
              </p:cNvPr>
              <p:cNvSpPr>
                <a:spLocks noChangeShapeType="1"/>
              </p:cNvSpPr>
              <p:nvPr/>
            </p:nvSpPr>
            <p:spPr bwMode="auto">
              <a:xfrm>
                <a:off x="5518"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6" name="Line 683">
                <a:extLst>
                  <a:ext uri="{FF2B5EF4-FFF2-40B4-BE49-F238E27FC236}">
                    <a16:creationId xmlns:a16="http://schemas.microsoft.com/office/drawing/2014/main" id="{330AD0A7-BD0C-1194-3D17-6EAFAEE77FF1}"/>
                  </a:ext>
                </a:extLst>
              </p:cNvPr>
              <p:cNvSpPr>
                <a:spLocks noChangeShapeType="1"/>
              </p:cNvSpPr>
              <p:nvPr/>
            </p:nvSpPr>
            <p:spPr bwMode="auto">
              <a:xfrm>
                <a:off x="5518"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7" name="Line 684">
                <a:extLst>
                  <a:ext uri="{FF2B5EF4-FFF2-40B4-BE49-F238E27FC236}">
                    <a16:creationId xmlns:a16="http://schemas.microsoft.com/office/drawing/2014/main" id="{74EEE5BD-423E-823D-ED0D-51D623592C62}"/>
                  </a:ext>
                </a:extLst>
              </p:cNvPr>
              <p:cNvSpPr>
                <a:spLocks noChangeShapeType="1"/>
              </p:cNvSpPr>
              <p:nvPr/>
            </p:nvSpPr>
            <p:spPr bwMode="auto">
              <a:xfrm>
                <a:off x="5518"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8" name="Line 685">
                <a:extLst>
                  <a:ext uri="{FF2B5EF4-FFF2-40B4-BE49-F238E27FC236}">
                    <a16:creationId xmlns:a16="http://schemas.microsoft.com/office/drawing/2014/main" id="{C21AB70B-7D01-23F3-AF28-37641D301341}"/>
                  </a:ext>
                </a:extLst>
              </p:cNvPr>
              <p:cNvSpPr>
                <a:spLocks noChangeShapeType="1"/>
              </p:cNvSpPr>
              <p:nvPr/>
            </p:nvSpPr>
            <p:spPr bwMode="auto">
              <a:xfrm>
                <a:off x="5376" y="2002"/>
                <a:ext cx="0" cy="7"/>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19" name="Line 686">
                <a:extLst>
                  <a:ext uri="{FF2B5EF4-FFF2-40B4-BE49-F238E27FC236}">
                    <a16:creationId xmlns:a16="http://schemas.microsoft.com/office/drawing/2014/main" id="{41CC44A4-36E3-205D-449E-416F5FC85ADD}"/>
                  </a:ext>
                </a:extLst>
              </p:cNvPr>
              <p:cNvSpPr>
                <a:spLocks noChangeShapeType="1"/>
              </p:cNvSpPr>
              <p:nvPr/>
            </p:nvSpPr>
            <p:spPr bwMode="auto">
              <a:xfrm>
                <a:off x="5376" y="202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0" name="Line 687">
                <a:extLst>
                  <a:ext uri="{FF2B5EF4-FFF2-40B4-BE49-F238E27FC236}">
                    <a16:creationId xmlns:a16="http://schemas.microsoft.com/office/drawing/2014/main" id="{14D77CEE-9B5E-217A-0F90-0E7D1C2C789E}"/>
                  </a:ext>
                </a:extLst>
              </p:cNvPr>
              <p:cNvSpPr>
                <a:spLocks noChangeShapeType="1"/>
              </p:cNvSpPr>
              <p:nvPr/>
            </p:nvSpPr>
            <p:spPr bwMode="auto">
              <a:xfrm>
                <a:off x="5376" y="2053"/>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1" name="Line 688">
                <a:extLst>
                  <a:ext uri="{FF2B5EF4-FFF2-40B4-BE49-F238E27FC236}">
                    <a16:creationId xmlns:a16="http://schemas.microsoft.com/office/drawing/2014/main" id="{7B163A69-1401-76D3-D2FC-F92C89C32D58}"/>
                  </a:ext>
                </a:extLst>
              </p:cNvPr>
              <p:cNvSpPr>
                <a:spLocks noChangeShapeType="1"/>
              </p:cNvSpPr>
              <p:nvPr/>
            </p:nvSpPr>
            <p:spPr bwMode="auto">
              <a:xfrm>
                <a:off x="5376" y="208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2" name="Line 689">
                <a:extLst>
                  <a:ext uri="{FF2B5EF4-FFF2-40B4-BE49-F238E27FC236}">
                    <a16:creationId xmlns:a16="http://schemas.microsoft.com/office/drawing/2014/main" id="{65264947-6D49-7A0A-815F-39B0E1F486BD}"/>
                  </a:ext>
                </a:extLst>
              </p:cNvPr>
              <p:cNvSpPr>
                <a:spLocks noChangeShapeType="1"/>
              </p:cNvSpPr>
              <p:nvPr/>
            </p:nvSpPr>
            <p:spPr bwMode="auto">
              <a:xfrm>
                <a:off x="5376" y="211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3" name="Line 690">
                <a:extLst>
                  <a:ext uri="{FF2B5EF4-FFF2-40B4-BE49-F238E27FC236}">
                    <a16:creationId xmlns:a16="http://schemas.microsoft.com/office/drawing/2014/main" id="{5AB54B93-46EC-14DB-B1CE-9BFC1BB20534}"/>
                  </a:ext>
                </a:extLst>
              </p:cNvPr>
              <p:cNvSpPr>
                <a:spLocks noChangeShapeType="1"/>
              </p:cNvSpPr>
              <p:nvPr/>
            </p:nvSpPr>
            <p:spPr bwMode="auto">
              <a:xfrm>
                <a:off x="5376" y="214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4" name="Line 691">
                <a:extLst>
                  <a:ext uri="{FF2B5EF4-FFF2-40B4-BE49-F238E27FC236}">
                    <a16:creationId xmlns:a16="http://schemas.microsoft.com/office/drawing/2014/main" id="{4EB368E6-542D-6AF5-E24B-F2EFF0C6DF5E}"/>
                  </a:ext>
                </a:extLst>
              </p:cNvPr>
              <p:cNvSpPr>
                <a:spLocks noChangeShapeType="1"/>
              </p:cNvSpPr>
              <p:nvPr/>
            </p:nvSpPr>
            <p:spPr bwMode="auto">
              <a:xfrm>
                <a:off x="5376" y="2174"/>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5" name="Line 692">
                <a:extLst>
                  <a:ext uri="{FF2B5EF4-FFF2-40B4-BE49-F238E27FC236}">
                    <a16:creationId xmlns:a16="http://schemas.microsoft.com/office/drawing/2014/main" id="{0934FCC8-A2C4-95F3-880F-A9FF6B8F838E}"/>
                  </a:ext>
                </a:extLst>
              </p:cNvPr>
              <p:cNvSpPr>
                <a:spLocks noChangeShapeType="1"/>
              </p:cNvSpPr>
              <p:nvPr/>
            </p:nvSpPr>
            <p:spPr bwMode="auto">
              <a:xfrm>
                <a:off x="5376" y="220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6" name="Line 693">
                <a:extLst>
                  <a:ext uri="{FF2B5EF4-FFF2-40B4-BE49-F238E27FC236}">
                    <a16:creationId xmlns:a16="http://schemas.microsoft.com/office/drawing/2014/main" id="{0FC627C3-561F-B418-9DD8-F077886AC38D}"/>
                  </a:ext>
                </a:extLst>
              </p:cNvPr>
              <p:cNvSpPr>
                <a:spLocks noChangeShapeType="1"/>
              </p:cNvSpPr>
              <p:nvPr/>
            </p:nvSpPr>
            <p:spPr bwMode="auto">
              <a:xfrm>
                <a:off x="5376" y="223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7" name="Line 694">
                <a:extLst>
                  <a:ext uri="{FF2B5EF4-FFF2-40B4-BE49-F238E27FC236}">
                    <a16:creationId xmlns:a16="http://schemas.microsoft.com/office/drawing/2014/main" id="{ED8C45E0-6A39-E6F4-D011-3D8C7DA8D9E9}"/>
                  </a:ext>
                </a:extLst>
              </p:cNvPr>
              <p:cNvSpPr>
                <a:spLocks noChangeShapeType="1"/>
              </p:cNvSpPr>
              <p:nvPr/>
            </p:nvSpPr>
            <p:spPr bwMode="auto">
              <a:xfrm>
                <a:off x="5376" y="2265"/>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8" name="Line 695">
                <a:extLst>
                  <a:ext uri="{FF2B5EF4-FFF2-40B4-BE49-F238E27FC236}">
                    <a16:creationId xmlns:a16="http://schemas.microsoft.com/office/drawing/2014/main" id="{ADE695AC-0214-DE90-9196-B35A938802DE}"/>
                  </a:ext>
                </a:extLst>
              </p:cNvPr>
              <p:cNvSpPr>
                <a:spLocks noChangeShapeType="1"/>
              </p:cNvSpPr>
              <p:nvPr/>
            </p:nvSpPr>
            <p:spPr bwMode="auto">
              <a:xfrm>
                <a:off x="5376" y="2295"/>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29" name="Line 696">
                <a:extLst>
                  <a:ext uri="{FF2B5EF4-FFF2-40B4-BE49-F238E27FC236}">
                    <a16:creationId xmlns:a16="http://schemas.microsoft.com/office/drawing/2014/main" id="{04A72C67-C8DC-947E-F258-1494B2F10A68}"/>
                  </a:ext>
                </a:extLst>
              </p:cNvPr>
              <p:cNvSpPr>
                <a:spLocks noChangeShapeType="1"/>
              </p:cNvSpPr>
              <p:nvPr/>
            </p:nvSpPr>
            <p:spPr bwMode="auto">
              <a:xfrm>
                <a:off x="5376" y="232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0" name="Line 697">
                <a:extLst>
                  <a:ext uri="{FF2B5EF4-FFF2-40B4-BE49-F238E27FC236}">
                    <a16:creationId xmlns:a16="http://schemas.microsoft.com/office/drawing/2014/main" id="{FE5A57A4-9943-5E51-4D9D-56BC7AE6252F}"/>
                  </a:ext>
                </a:extLst>
              </p:cNvPr>
              <p:cNvSpPr>
                <a:spLocks noChangeShapeType="1"/>
              </p:cNvSpPr>
              <p:nvPr/>
            </p:nvSpPr>
            <p:spPr bwMode="auto">
              <a:xfrm>
                <a:off x="5376" y="235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1" name="Line 698">
                <a:extLst>
                  <a:ext uri="{FF2B5EF4-FFF2-40B4-BE49-F238E27FC236}">
                    <a16:creationId xmlns:a16="http://schemas.microsoft.com/office/drawing/2014/main" id="{517E0942-FBD1-2A94-ED35-8A06EE270927}"/>
                  </a:ext>
                </a:extLst>
              </p:cNvPr>
              <p:cNvSpPr>
                <a:spLocks noChangeShapeType="1"/>
              </p:cNvSpPr>
              <p:nvPr/>
            </p:nvSpPr>
            <p:spPr bwMode="auto">
              <a:xfrm>
                <a:off x="5376" y="2386"/>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2" name="Line 699">
                <a:extLst>
                  <a:ext uri="{FF2B5EF4-FFF2-40B4-BE49-F238E27FC236}">
                    <a16:creationId xmlns:a16="http://schemas.microsoft.com/office/drawing/2014/main" id="{BA46FDD1-1E5F-DF84-C937-07C0F0EFF851}"/>
                  </a:ext>
                </a:extLst>
              </p:cNvPr>
              <p:cNvSpPr>
                <a:spLocks noChangeShapeType="1"/>
              </p:cNvSpPr>
              <p:nvPr/>
            </p:nvSpPr>
            <p:spPr bwMode="auto">
              <a:xfrm>
                <a:off x="5376" y="2416"/>
                <a:ext cx="0" cy="16"/>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3" name="Line 700">
                <a:extLst>
                  <a:ext uri="{FF2B5EF4-FFF2-40B4-BE49-F238E27FC236}">
                    <a16:creationId xmlns:a16="http://schemas.microsoft.com/office/drawing/2014/main" id="{F25DD692-3697-6646-0C39-15DCE5600DCD}"/>
                  </a:ext>
                </a:extLst>
              </p:cNvPr>
              <p:cNvSpPr>
                <a:spLocks noChangeShapeType="1"/>
              </p:cNvSpPr>
              <p:nvPr/>
            </p:nvSpPr>
            <p:spPr bwMode="auto">
              <a:xfrm>
                <a:off x="5376" y="244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4" name="Line 701">
                <a:extLst>
                  <a:ext uri="{FF2B5EF4-FFF2-40B4-BE49-F238E27FC236}">
                    <a16:creationId xmlns:a16="http://schemas.microsoft.com/office/drawing/2014/main" id="{69D0C2CC-0916-5ED6-8D24-6781AB08D6D9}"/>
                  </a:ext>
                </a:extLst>
              </p:cNvPr>
              <p:cNvSpPr>
                <a:spLocks noChangeShapeType="1"/>
              </p:cNvSpPr>
              <p:nvPr/>
            </p:nvSpPr>
            <p:spPr bwMode="auto">
              <a:xfrm>
                <a:off x="5376" y="247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5" name="Line 702">
                <a:extLst>
                  <a:ext uri="{FF2B5EF4-FFF2-40B4-BE49-F238E27FC236}">
                    <a16:creationId xmlns:a16="http://schemas.microsoft.com/office/drawing/2014/main" id="{AC8575E9-F9BD-5697-98BD-36F176541612}"/>
                  </a:ext>
                </a:extLst>
              </p:cNvPr>
              <p:cNvSpPr>
                <a:spLocks noChangeShapeType="1"/>
              </p:cNvSpPr>
              <p:nvPr/>
            </p:nvSpPr>
            <p:spPr bwMode="auto">
              <a:xfrm>
                <a:off x="5376" y="2507"/>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6" name="Line 703">
                <a:extLst>
                  <a:ext uri="{FF2B5EF4-FFF2-40B4-BE49-F238E27FC236}">
                    <a16:creationId xmlns:a16="http://schemas.microsoft.com/office/drawing/2014/main" id="{DC59D8C9-A463-14D8-3B00-9AD28AB50DC6}"/>
                  </a:ext>
                </a:extLst>
              </p:cNvPr>
              <p:cNvSpPr>
                <a:spLocks noChangeShapeType="1"/>
              </p:cNvSpPr>
              <p:nvPr/>
            </p:nvSpPr>
            <p:spPr bwMode="auto">
              <a:xfrm>
                <a:off x="5376" y="253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7" name="Line 704">
                <a:extLst>
                  <a:ext uri="{FF2B5EF4-FFF2-40B4-BE49-F238E27FC236}">
                    <a16:creationId xmlns:a16="http://schemas.microsoft.com/office/drawing/2014/main" id="{5B607F8C-5817-AA6C-DA60-AF3F826F5D64}"/>
                  </a:ext>
                </a:extLst>
              </p:cNvPr>
              <p:cNvSpPr>
                <a:spLocks noChangeShapeType="1"/>
              </p:cNvSpPr>
              <p:nvPr/>
            </p:nvSpPr>
            <p:spPr bwMode="auto">
              <a:xfrm>
                <a:off x="5376" y="256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8" name="Line 705">
                <a:extLst>
                  <a:ext uri="{FF2B5EF4-FFF2-40B4-BE49-F238E27FC236}">
                    <a16:creationId xmlns:a16="http://schemas.microsoft.com/office/drawing/2014/main" id="{A47E6AA5-E725-E65F-2AED-33DB53510F5E}"/>
                  </a:ext>
                </a:extLst>
              </p:cNvPr>
              <p:cNvSpPr>
                <a:spLocks noChangeShapeType="1"/>
              </p:cNvSpPr>
              <p:nvPr/>
            </p:nvSpPr>
            <p:spPr bwMode="auto">
              <a:xfrm>
                <a:off x="5376" y="259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39" name="Line 706">
                <a:extLst>
                  <a:ext uri="{FF2B5EF4-FFF2-40B4-BE49-F238E27FC236}">
                    <a16:creationId xmlns:a16="http://schemas.microsoft.com/office/drawing/2014/main" id="{A85B2884-B49F-35EA-1812-AFCFC5F6A033}"/>
                  </a:ext>
                </a:extLst>
              </p:cNvPr>
              <p:cNvSpPr>
                <a:spLocks noChangeShapeType="1"/>
              </p:cNvSpPr>
              <p:nvPr/>
            </p:nvSpPr>
            <p:spPr bwMode="auto">
              <a:xfrm>
                <a:off x="5376" y="2628"/>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0" name="Line 707">
                <a:extLst>
                  <a:ext uri="{FF2B5EF4-FFF2-40B4-BE49-F238E27FC236}">
                    <a16:creationId xmlns:a16="http://schemas.microsoft.com/office/drawing/2014/main" id="{1199B0D6-BD7F-CF32-A9D0-6F8627277CB2}"/>
                  </a:ext>
                </a:extLst>
              </p:cNvPr>
              <p:cNvSpPr>
                <a:spLocks noChangeShapeType="1"/>
              </p:cNvSpPr>
              <p:nvPr/>
            </p:nvSpPr>
            <p:spPr bwMode="auto">
              <a:xfrm>
                <a:off x="5376" y="2659"/>
                <a:ext cx="0" cy="1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1" name="Line 708">
                <a:extLst>
                  <a:ext uri="{FF2B5EF4-FFF2-40B4-BE49-F238E27FC236}">
                    <a16:creationId xmlns:a16="http://schemas.microsoft.com/office/drawing/2014/main" id="{EA5EC8A3-89D6-DA1E-9612-D2C2B663F03F}"/>
                  </a:ext>
                </a:extLst>
              </p:cNvPr>
              <p:cNvSpPr>
                <a:spLocks noChangeShapeType="1"/>
              </p:cNvSpPr>
              <p:nvPr/>
            </p:nvSpPr>
            <p:spPr bwMode="auto">
              <a:xfrm>
                <a:off x="5376" y="2681"/>
                <a:ext cx="0" cy="8"/>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42" name="Rectangle 709">
                <a:extLst>
                  <a:ext uri="{FF2B5EF4-FFF2-40B4-BE49-F238E27FC236}">
                    <a16:creationId xmlns:a16="http://schemas.microsoft.com/office/drawing/2014/main" id="{FCD0E1F3-1B39-8474-7A03-7CF99815623D}"/>
                  </a:ext>
                </a:extLst>
              </p:cNvPr>
              <p:cNvSpPr>
                <a:spLocks noChangeArrowheads="1"/>
              </p:cNvSpPr>
              <p:nvPr/>
            </p:nvSpPr>
            <p:spPr bwMode="auto">
              <a:xfrm>
                <a:off x="2943" y="1327"/>
                <a:ext cx="32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3" name="Rectangle 710">
                <a:extLst>
                  <a:ext uri="{FF2B5EF4-FFF2-40B4-BE49-F238E27FC236}">
                    <a16:creationId xmlns:a16="http://schemas.microsoft.com/office/drawing/2014/main" id="{3191D925-ED93-344B-1EB7-2AB1BB3A05E3}"/>
                  </a:ext>
                </a:extLst>
              </p:cNvPr>
              <p:cNvSpPr>
                <a:spLocks noChangeArrowheads="1"/>
              </p:cNvSpPr>
              <p:nvPr/>
            </p:nvSpPr>
            <p:spPr bwMode="auto">
              <a:xfrm>
                <a:off x="2942" y="1400"/>
                <a:ext cx="28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4" name="Rectangle 711">
                <a:extLst>
                  <a:ext uri="{FF2B5EF4-FFF2-40B4-BE49-F238E27FC236}">
                    <a16:creationId xmlns:a16="http://schemas.microsoft.com/office/drawing/2014/main" id="{13AA0B35-BC78-C6AA-660D-6491A50E7752}"/>
                  </a:ext>
                </a:extLst>
              </p:cNvPr>
              <p:cNvSpPr>
                <a:spLocks noChangeArrowheads="1"/>
              </p:cNvSpPr>
              <p:nvPr/>
            </p:nvSpPr>
            <p:spPr bwMode="auto">
              <a:xfrm>
                <a:off x="2965" y="1493"/>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41 (27)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5" name="Rectangle 712">
                <a:extLst>
                  <a:ext uri="{FF2B5EF4-FFF2-40B4-BE49-F238E27FC236}">
                    <a16:creationId xmlns:a16="http://schemas.microsoft.com/office/drawing/2014/main" id="{183EE78A-3ADD-9A6C-E020-B325F5306373}"/>
                  </a:ext>
                </a:extLst>
              </p:cNvPr>
              <p:cNvSpPr>
                <a:spLocks noChangeArrowheads="1"/>
              </p:cNvSpPr>
              <p:nvPr/>
            </p:nvSpPr>
            <p:spPr bwMode="auto">
              <a:xfrm>
                <a:off x="2965" y="1565"/>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72 (46)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6" name="Rectangle 713">
                <a:extLst>
                  <a:ext uri="{FF2B5EF4-FFF2-40B4-BE49-F238E27FC236}">
                    <a16:creationId xmlns:a16="http://schemas.microsoft.com/office/drawing/2014/main" id="{4D0B75D5-77CF-1F91-E99F-4EE7DC1AF5B8}"/>
                  </a:ext>
                </a:extLst>
              </p:cNvPr>
              <p:cNvSpPr>
                <a:spLocks noChangeArrowheads="1"/>
              </p:cNvSpPr>
              <p:nvPr/>
            </p:nvSpPr>
            <p:spPr bwMode="auto">
              <a:xfrm>
                <a:off x="2965" y="1638"/>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46 (38)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7" name="Rectangle 714">
                <a:extLst>
                  <a:ext uri="{FF2B5EF4-FFF2-40B4-BE49-F238E27FC236}">
                    <a16:creationId xmlns:a16="http://schemas.microsoft.com/office/drawing/2014/main" id="{A8EF3E66-70D7-2BD5-E553-2D6F6B3F12AD}"/>
                  </a:ext>
                </a:extLst>
              </p:cNvPr>
              <p:cNvSpPr>
                <a:spLocks noChangeArrowheads="1"/>
              </p:cNvSpPr>
              <p:nvPr/>
            </p:nvSpPr>
            <p:spPr bwMode="auto">
              <a:xfrm>
                <a:off x="2965" y="1710"/>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 (33)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8" name="Rectangle 715">
                <a:extLst>
                  <a:ext uri="{FF2B5EF4-FFF2-40B4-BE49-F238E27FC236}">
                    <a16:creationId xmlns:a16="http://schemas.microsoft.com/office/drawing/2014/main" id="{CE27DA4D-1E35-08F7-35F9-50A4692C5D01}"/>
                  </a:ext>
                </a:extLst>
              </p:cNvPr>
              <p:cNvSpPr>
                <a:spLocks noChangeArrowheads="1"/>
              </p:cNvSpPr>
              <p:nvPr/>
            </p:nvSpPr>
            <p:spPr bwMode="auto">
              <a:xfrm>
                <a:off x="3363" y="1327"/>
                <a:ext cx="26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9" name="Rectangle 716">
                <a:extLst>
                  <a:ext uri="{FF2B5EF4-FFF2-40B4-BE49-F238E27FC236}">
                    <a16:creationId xmlns:a16="http://schemas.microsoft.com/office/drawing/2014/main" id="{413C00FD-7009-375C-F9A1-C82C76667706}"/>
                  </a:ext>
                </a:extLst>
              </p:cNvPr>
              <p:cNvSpPr>
                <a:spLocks noChangeArrowheads="1"/>
              </p:cNvSpPr>
              <p:nvPr/>
            </p:nvSpPr>
            <p:spPr bwMode="auto">
              <a:xfrm>
                <a:off x="3329" y="1400"/>
                <a:ext cx="27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0" name="Rectangle 717">
                <a:extLst>
                  <a:ext uri="{FF2B5EF4-FFF2-40B4-BE49-F238E27FC236}">
                    <a16:creationId xmlns:a16="http://schemas.microsoft.com/office/drawing/2014/main" id="{FBF58266-632E-AE7D-A866-FB506D5167B6}"/>
                  </a:ext>
                </a:extLst>
              </p:cNvPr>
              <p:cNvSpPr>
                <a:spLocks noChangeArrowheads="1"/>
              </p:cNvSpPr>
              <p:nvPr/>
            </p:nvSpPr>
            <p:spPr bwMode="auto">
              <a:xfrm>
                <a:off x="3284" y="1493"/>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4.0 (2.0-4.2)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1" name="Rectangle 718">
                <a:extLst>
                  <a:ext uri="{FF2B5EF4-FFF2-40B4-BE49-F238E27FC236}">
                    <a16:creationId xmlns:a16="http://schemas.microsoft.com/office/drawing/2014/main" id="{DEAC8953-AAA0-7D96-25CF-B312BA3353AB}"/>
                  </a:ext>
                </a:extLst>
              </p:cNvPr>
              <p:cNvSpPr>
                <a:spLocks noChangeArrowheads="1"/>
              </p:cNvSpPr>
              <p:nvPr/>
            </p:nvSpPr>
            <p:spPr bwMode="auto">
              <a:xfrm>
                <a:off x="3284" y="1565"/>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6.4 (5.3-7.5)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2" name="Rectangle 719">
                <a:extLst>
                  <a:ext uri="{FF2B5EF4-FFF2-40B4-BE49-F238E27FC236}">
                    <a16:creationId xmlns:a16="http://schemas.microsoft.com/office/drawing/2014/main" id="{F57AFE4E-071C-8678-0F6A-AE569FE69535}"/>
                  </a:ext>
                </a:extLst>
              </p:cNvPr>
              <p:cNvSpPr>
                <a:spLocks noChangeArrowheads="1"/>
              </p:cNvSpPr>
              <p:nvPr/>
            </p:nvSpPr>
            <p:spPr bwMode="auto">
              <a:xfrm>
                <a:off x="3284" y="1638"/>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 (1.4-2.8)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3" name="Rectangle 720">
                <a:extLst>
                  <a:ext uri="{FF2B5EF4-FFF2-40B4-BE49-F238E27FC236}">
                    <a16:creationId xmlns:a16="http://schemas.microsoft.com/office/drawing/2014/main" id="{47A80AE0-0771-2438-3B99-792AE17C1682}"/>
                  </a:ext>
                </a:extLst>
              </p:cNvPr>
              <p:cNvSpPr>
                <a:spLocks noChangeArrowheads="1"/>
              </p:cNvSpPr>
              <p:nvPr/>
            </p:nvSpPr>
            <p:spPr bwMode="auto">
              <a:xfrm>
                <a:off x="3284" y="1710"/>
                <a:ext cx="3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5.8 (4.3-8.3)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4" name="Rectangle 721">
                <a:extLst>
                  <a:ext uri="{FF2B5EF4-FFF2-40B4-BE49-F238E27FC236}">
                    <a16:creationId xmlns:a16="http://schemas.microsoft.com/office/drawing/2014/main" id="{F3C5C614-DBEA-78E0-2522-FAB0754F0A7B}"/>
                  </a:ext>
                </a:extLst>
              </p:cNvPr>
              <p:cNvSpPr>
                <a:spLocks noChangeArrowheads="1"/>
              </p:cNvSpPr>
              <p:nvPr/>
            </p:nvSpPr>
            <p:spPr bwMode="auto">
              <a:xfrm>
                <a:off x="1885" y="1492"/>
                <a:ext cx="9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SG meanVAF 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5" name="Freeform 722">
                <a:extLst>
                  <a:ext uri="{FF2B5EF4-FFF2-40B4-BE49-F238E27FC236}">
                    <a16:creationId xmlns:a16="http://schemas.microsoft.com/office/drawing/2014/main" id="{76CC05F4-47FC-38D2-0AFE-C69B3A71AFD2}"/>
                  </a:ext>
                </a:extLst>
              </p:cNvPr>
              <p:cNvSpPr>
                <a:spLocks/>
              </p:cNvSpPr>
              <p:nvPr/>
            </p:nvSpPr>
            <p:spPr bwMode="auto">
              <a:xfrm>
                <a:off x="1889" y="1577"/>
                <a:ext cx="34" cy="45"/>
              </a:xfrm>
              <a:custGeom>
                <a:avLst/>
                <a:gdLst>
                  <a:gd name="T0" fmla="*/ 3 w 34"/>
                  <a:gd name="T1" fmla="*/ 37 h 45"/>
                  <a:gd name="T2" fmla="*/ 9 w 34"/>
                  <a:gd name="T3" fmla="*/ 42 h 45"/>
                  <a:gd name="T4" fmla="*/ 13 w 34"/>
                  <a:gd name="T5" fmla="*/ 44 h 45"/>
                  <a:gd name="T6" fmla="*/ 19 w 34"/>
                  <a:gd name="T7" fmla="*/ 45 h 45"/>
                  <a:gd name="T8" fmla="*/ 27 w 34"/>
                  <a:gd name="T9" fmla="*/ 42 h 45"/>
                  <a:gd name="T10" fmla="*/ 30 w 34"/>
                  <a:gd name="T11" fmla="*/ 41 h 45"/>
                  <a:gd name="T12" fmla="*/ 33 w 34"/>
                  <a:gd name="T13" fmla="*/ 39 h 45"/>
                  <a:gd name="T14" fmla="*/ 34 w 34"/>
                  <a:gd name="T15" fmla="*/ 31 h 45"/>
                  <a:gd name="T16" fmla="*/ 34 w 34"/>
                  <a:gd name="T17" fmla="*/ 29 h 45"/>
                  <a:gd name="T18" fmla="*/ 33 w 34"/>
                  <a:gd name="T19" fmla="*/ 26 h 45"/>
                  <a:gd name="T20" fmla="*/ 27 w 34"/>
                  <a:gd name="T21" fmla="*/ 21 h 45"/>
                  <a:gd name="T22" fmla="*/ 18 w 34"/>
                  <a:gd name="T23" fmla="*/ 18 h 45"/>
                  <a:gd name="T24" fmla="*/ 11 w 34"/>
                  <a:gd name="T25" fmla="*/ 17 h 45"/>
                  <a:gd name="T26" fmla="*/ 9 w 34"/>
                  <a:gd name="T27" fmla="*/ 15 h 45"/>
                  <a:gd name="T28" fmla="*/ 8 w 34"/>
                  <a:gd name="T29" fmla="*/ 11 h 45"/>
                  <a:gd name="T30" fmla="*/ 8 w 34"/>
                  <a:gd name="T31" fmla="*/ 8 h 45"/>
                  <a:gd name="T32" fmla="*/ 9 w 34"/>
                  <a:gd name="T33" fmla="*/ 7 h 45"/>
                  <a:gd name="T34" fmla="*/ 18 w 34"/>
                  <a:gd name="T35" fmla="*/ 5 h 45"/>
                  <a:gd name="T36" fmla="*/ 22 w 34"/>
                  <a:gd name="T37" fmla="*/ 6 h 45"/>
                  <a:gd name="T38" fmla="*/ 24 w 34"/>
                  <a:gd name="T39" fmla="*/ 7 h 45"/>
                  <a:gd name="T40" fmla="*/ 28 w 34"/>
                  <a:gd name="T41" fmla="*/ 13 h 45"/>
                  <a:gd name="T42" fmla="*/ 33 w 34"/>
                  <a:gd name="T43" fmla="*/ 13 h 45"/>
                  <a:gd name="T44" fmla="*/ 32 w 34"/>
                  <a:gd name="T45" fmla="*/ 6 h 45"/>
                  <a:gd name="T46" fmla="*/ 29 w 34"/>
                  <a:gd name="T47" fmla="*/ 3 h 45"/>
                  <a:gd name="T48" fmla="*/ 25 w 34"/>
                  <a:gd name="T49" fmla="*/ 1 h 45"/>
                  <a:gd name="T50" fmla="*/ 16 w 34"/>
                  <a:gd name="T51" fmla="*/ 0 h 45"/>
                  <a:gd name="T52" fmla="*/ 13 w 34"/>
                  <a:gd name="T53" fmla="*/ 1 h 45"/>
                  <a:gd name="T54" fmla="*/ 9 w 34"/>
                  <a:gd name="T55" fmla="*/ 1 h 45"/>
                  <a:gd name="T56" fmla="*/ 4 w 34"/>
                  <a:gd name="T57" fmla="*/ 6 h 45"/>
                  <a:gd name="T58" fmla="*/ 3 w 34"/>
                  <a:gd name="T59" fmla="*/ 8 h 45"/>
                  <a:gd name="T60" fmla="*/ 1 w 34"/>
                  <a:gd name="T61" fmla="*/ 12 h 45"/>
                  <a:gd name="T62" fmla="*/ 3 w 34"/>
                  <a:gd name="T63" fmla="*/ 17 h 45"/>
                  <a:gd name="T64" fmla="*/ 5 w 34"/>
                  <a:gd name="T65" fmla="*/ 20 h 45"/>
                  <a:gd name="T66" fmla="*/ 8 w 34"/>
                  <a:gd name="T67" fmla="*/ 21 h 45"/>
                  <a:gd name="T68" fmla="*/ 16 w 34"/>
                  <a:gd name="T69" fmla="*/ 24 h 45"/>
                  <a:gd name="T70" fmla="*/ 24 w 34"/>
                  <a:gd name="T71" fmla="*/ 26 h 45"/>
                  <a:gd name="T72" fmla="*/ 28 w 34"/>
                  <a:gd name="T73" fmla="*/ 29 h 45"/>
                  <a:gd name="T74" fmla="*/ 29 w 34"/>
                  <a:gd name="T75" fmla="*/ 32 h 45"/>
                  <a:gd name="T76" fmla="*/ 28 w 34"/>
                  <a:gd name="T77" fmla="*/ 36 h 45"/>
                  <a:gd name="T78" fmla="*/ 24 w 34"/>
                  <a:gd name="T79" fmla="*/ 39 h 45"/>
                  <a:gd name="T80" fmla="*/ 18 w 34"/>
                  <a:gd name="T81" fmla="*/ 40 h 45"/>
                  <a:gd name="T82" fmla="*/ 11 w 34"/>
                  <a:gd name="T83" fmla="*/ 39 h 45"/>
                  <a:gd name="T84" fmla="*/ 8 w 34"/>
                  <a:gd name="T85" fmla="*/ 35 h 45"/>
                  <a:gd name="T86" fmla="*/ 5 w 34"/>
                  <a:gd name="T87" fmla="*/ 30 h 45"/>
                  <a:gd name="T88" fmla="*/ 0 w 34"/>
                  <a:gd name="T89" fmla="*/ 30 h 45"/>
                  <a:gd name="T90" fmla="*/ 3 w 34"/>
                  <a:gd name="T91"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45">
                    <a:moveTo>
                      <a:pt x="3" y="37"/>
                    </a:moveTo>
                    <a:lnTo>
                      <a:pt x="3" y="37"/>
                    </a:lnTo>
                    <a:lnTo>
                      <a:pt x="5" y="41"/>
                    </a:lnTo>
                    <a:lnTo>
                      <a:pt x="9" y="42"/>
                    </a:lnTo>
                    <a:lnTo>
                      <a:pt x="9" y="42"/>
                    </a:lnTo>
                    <a:lnTo>
                      <a:pt x="13" y="44"/>
                    </a:lnTo>
                    <a:lnTo>
                      <a:pt x="19" y="45"/>
                    </a:lnTo>
                    <a:lnTo>
                      <a:pt x="19" y="45"/>
                    </a:lnTo>
                    <a:lnTo>
                      <a:pt x="23" y="44"/>
                    </a:lnTo>
                    <a:lnTo>
                      <a:pt x="27" y="42"/>
                    </a:lnTo>
                    <a:lnTo>
                      <a:pt x="27" y="42"/>
                    </a:lnTo>
                    <a:lnTo>
                      <a:pt x="30" y="41"/>
                    </a:lnTo>
                    <a:lnTo>
                      <a:pt x="33" y="39"/>
                    </a:lnTo>
                    <a:lnTo>
                      <a:pt x="33" y="39"/>
                    </a:lnTo>
                    <a:lnTo>
                      <a:pt x="34" y="35"/>
                    </a:lnTo>
                    <a:lnTo>
                      <a:pt x="34" y="31"/>
                    </a:lnTo>
                    <a:lnTo>
                      <a:pt x="34" y="31"/>
                    </a:lnTo>
                    <a:lnTo>
                      <a:pt x="34" y="29"/>
                    </a:lnTo>
                    <a:lnTo>
                      <a:pt x="33" y="26"/>
                    </a:lnTo>
                    <a:lnTo>
                      <a:pt x="33" y="26"/>
                    </a:lnTo>
                    <a:lnTo>
                      <a:pt x="30" y="24"/>
                    </a:lnTo>
                    <a:lnTo>
                      <a:pt x="27" y="21"/>
                    </a:lnTo>
                    <a:lnTo>
                      <a:pt x="27" y="21"/>
                    </a:lnTo>
                    <a:lnTo>
                      <a:pt x="18" y="18"/>
                    </a:lnTo>
                    <a:lnTo>
                      <a:pt x="18" y="18"/>
                    </a:lnTo>
                    <a:lnTo>
                      <a:pt x="11" y="17"/>
                    </a:lnTo>
                    <a:lnTo>
                      <a:pt x="9" y="15"/>
                    </a:lnTo>
                    <a:lnTo>
                      <a:pt x="9" y="15"/>
                    </a:lnTo>
                    <a:lnTo>
                      <a:pt x="8" y="13"/>
                    </a:lnTo>
                    <a:lnTo>
                      <a:pt x="8" y="11"/>
                    </a:lnTo>
                    <a:lnTo>
                      <a:pt x="8" y="11"/>
                    </a:lnTo>
                    <a:lnTo>
                      <a:pt x="8" y="8"/>
                    </a:lnTo>
                    <a:lnTo>
                      <a:pt x="9" y="7"/>
                    </a:lnTo>
                    <a:lnTo>
                      <a:pt x="9" y="7"/>
                    </a:lnTo>
                    <a:lnTo>
                      <a:pt x="13" y="6"/>
                    </a:lnTo>
                    <a:lnTo>
                      <a:pt x="18" y="5"/>
                    </a:lnTo>
                    <a:lnTo>
                      <a:pt x="18" y="5"/>
                    </a:lnTo>
                    <a:lnTo>
                      <a:pt x="22" y="6"/>
                    </a:lnTo>
                    <a:lnTo>
                      <a:pt x="24" y="7"/>
                    </a:lnTo>
                    <a:lnTo>
                      <a:pt x="24" y="7"/>
                    </a:lnTo>
                    <a:lnTo>
                      <a:pt x="27" y="10"/>
                    </a:lnTo>
                    <a:lnTo>
                      <a:pt x="28" y="13"/>
                    </a:lnTo>
                    <a:lnTo>
                      <a:pt x="33" y="13"/>
                    </a:lnTo>
                    <a:lnTo>
                      <a:pt x="33" y="13"/>
                    </a:lnTo>
                    <a:lnTo>
                      <a:pt x="33" y="10"/>
                    </a:lnTo>
                    <a:lnTo>
                      <a:pt x="32" y="6"/>
                    </a:lnTo>
                    <a:lnTo>
                      <a:pt x="32" y="6"/>
                    </a:lnTo>
                    <a:lnTo>
                      <a:pt x="29" y="3"/>
                    </a:lnTo>
                    <a:lnTo>
                      <a:pt x="25" y="1"/>
                    </a:lnTo>
                    <a:lnTo>
                      <a:pt x="25" y="1"/>
                    </a:lnTo>
                    <a:lnTo>
                      <a:pt x="22" y="1"/>
                    </a:lnTo>
                    <a:lnTo>
                      <a:pt x="16" y="0"/>
                    </a:lnTo>
                    <a:lnTo>
                      <a:pt x="16" y="0"/>
                    </a:lnTo>
                    <a:lnTo>
                      <a:pt x="13" y="1"/>
                    </a:lnTo>
                    <a:lnTo>
                      <a:pt x="9" y="1"/>
                    </a:lnTo>
                    <a:lnTo>
                      <a:pt x="9" y="1"/>
                    </a:lnTo>
                    <a:lnTo>
                      <a:pt x="6" y="3"/>
                    </a:lnTo>
                    <a:lnTo>
                      <a:pt x="4" y="6"/>
                    </a:lnTo>
                    <a:lnTo>
                      <a:pt x="4" y="6"/>
                    </a:lnTo>
                    <a:lnTo>
                      <a:pt x="3" y="8"/>
                    </a:lnTo>
                    <a:lnTo>
                      <a:pt x="1" y="12"/>
                    </a:lnTo>
                    <a:lnTo>
                      <a:pt x="1" y="12"/>
                    </a:lnTo>
                    <a:lnTo>
                      <a:pt x="3" y="15"/>
                    </a:lnTo>
                    <a:lnTo>
                      <a:pt x="3" y="17"/>
                    </a:lnTo>
                    <a:lnTo>
                      <a:pt x="3" y="17"/>
                    </a:lnTo>
                    <a:lnTo>
                      <a:pt x="5" y="20"/>
                    </a:lnTo>
                    <a:lnTo>
                      <a:pt x="8" y="21"/>
                    </a:lnTo>
                    <a:lnTo>
                      <a:pt x="8" y="21"/>
                    </a:lnTo>
                    <a:lnTo>
                      <a:pt x="16" y="24"/>
                    </a:lnTo>
                    <a:lnTo>
                      <a:pt x="16" y="24"/>
                    </a:lnTo>
                    <a:lnTo>
                      <a:pt x="24" y="26"/>
                    </a:lnTo>
                    <a:lnTo>
                      <a:pt x="24" y="26"/>
                    </a:lnTo>
                    <a:lnTo>
                      <a:pt x="28" y="29"/>
                    </a:lnTo>
                    <a:lnTo>
                      <a:pt x="28" y="29"/>
                    </a:lnTo>
                    <a:lnTo>
                      <a:pt x="29" y="32"/>
                    </a:lnTo>
                    <a:lnTo>
                      <a:pt x="29" y="32"/>
                    </a:lnTo>
                    <a:lnTo>
                      <a:pt x="28" y="36"/>
                    </a:lnTo>
                    <a:lnTo>
                      <a:pt x="28" y="36"/>
                    </a:lnTo>
                    <a:lnTo>
                      <a:pt x="24" y="39"/>
                    </a:lnTo>
                    <a:lnTo>
                      <a:pt x="24" y="39"/>
                    </a:lnTo>
                    <a:lnTo>
                      <a:pt x="18" y="40"/>
                    </a:lnTo>
                    <a:lnTo>
                      <a:pt x="18" y="40"/>
                    </a:lnTo>
                    <a:lnTo>
                      <a:pt x="11" y="39"/>
                    </a:lnTo>
                    <a:lnTo>
                      <a:pt x="11" y="39"/>
                    </a:lnTo>
                    <a:lnTo>
                      <a:pt x="9" y="37"/>
                    </a:lnTo>
                    <a:lnTo>
                      <a:pt x="8" y="35"/>
                    </a:lnTo>
                    <a:lnTo>
                      <a:pt x="8" y="35"/>
                    </a:lnTo>
                    <a:lnTo>
                      <a:pt x="5" y="30"/>
                    </a:lnTo>
                    <a:lnTo>
                      <a:pt x="0" y="30"/>
                    </a:lnTo>
                    <a:lnTo>
                      <a:pt x="0" y="30"/>
                    </a:lnTo>
                    <a:lnTo>
                      <a:pt x="0" y="34"/>
                    </a:lnTo>
                    <a:lnTo>
                      <a:pt x="3" y="37"/>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6" name="Freeform 723">
                <a:extLst>
                  <a:ext uri="{FF2B5EF4-FFF2-40B4-BE49-F238E27FC236}">
                    <a16:creationId xmlns:a16="http://schemas.microsoft.com/office/drawing/2014/main" id="{5B32101C-005E-1F2E-6F7D-998B5EF22FE4}"/>
                  </a:ext>
                </a:extLst>
              </p:cNvPr>
              <p:cNvSpPr>
                <a:spLocks/>
              </p:cNvSpPr>
              <p:nvPr/>
            </p:nvSpPr>
            <p:spPr bwMode="auto">
              <a:xfrm>
                <a:off x="1929" y="1577"/>
                <a:ext cx="41" cy="45"/>
              </a:xfrm>
              <a:custGeom>
                <a:avLst/>
                <a:gdLst>
                  <a:gd name="T0" fmla="*/ 36 w 41"/>
                  <a:gd name="T1" fmla="*/ 35 h 45"/>
                  <a:gd name="T2" fmla="*/ 29 w 41"/>
                  <a:gd name="T3" fmla="*/ 39 h 45"/>
                  <a:gd name="T4" fmla="*/ 23 w 41"/>
                  <a:gd name="T5" fmla="*/ 40 h 45"/>
                  <a:gd name="T6" fmla="*/ 18 w 41"/>
                  <a:gd name="T7" fmla="*/ 39 h 45"/>
                  <a:gd name="T8" fmla="*/ 14 w 41"/>
                  <a:gd name="T9" fmla="*/ 37 h 45"/>
                  <a:gd name="T10" fmla="*/ 9 w 41"/>
                  <a:gd name="T11" fmla="*/ 32 h 45"/>
                  <a:gd name="T12" fmla="*/ 7 w 41"/>
                  <a:gd name="T13" fmla="*/ 27 h 45"/>
                  <a:gd name="T14" fmla="*/ 7 w 41"/>
                  <a:gd name="T15" fmla="*/ 22 h 45"/>
                  <a:gd name="T16" fmla="*/ 8 w 41"/>
                  <a:gd name="T17" fmla="*/ 13 h 45"/>
                  <a:gd name="T18" fmla="*/ 11 w 41"/>
                  <a:gd name="T19" fmla="*/ 10 h 45"/>
                  <a:gd name="T20" fmla="*/ 16 w 41"/>
                  <a:gd name="T21" fmla="*/ 6 h 45"/>
                  <a:gd name="T22" fmla="*/ 23 w 41"/>
                  <a:gd name="T23" fmla="*/ 5 h 45"/>
                  <a:gd name="T24" fmla="*/ 28 w 41"/>
                  <a:gd name="T25" fmla="*/ 6 h 45"/>
                  <a:gd name="T26" fmla="*/ 33 w 41"/>
                  <a:gd name="T27" fmla="*/ 8 h 45"/>
                  <a:gd name="T28" fmla="*/ 34 w 41"/>
                  <a:gd name="T29" fmla="*/ 15 h 45"/>
                  <a:gd name="T30" fmla="*/ 41 w 41"/>
                  <a:gd name="T31" fmla="*/ 12 h 45"/>
                  <a:gd name="T32" fmla="*/ 37 w 41"/>
                  <a:gd name="T33" fmla="*/ 6 h 45"/>
                  <a:gd name="T34" fmla="*/ 34 w 41"/>
                  <a:gd name="T35" fmla="*/ 3 h 45"/>
                  <a:gd name="T36" fmla="*/ 31 w 41"/>
                  <a:gd name="T37" fmla="*/ 1 h 45"/>
                  <a:gd name="T38" fmla="*/ 23 w 41"/>
                  <a:gd name="T39" fmla="*/ 0 h 45"/>
                  <a:gd name="T40" fmla="*/ 17 w 41"/>
                  <a:gd name="T41" fmla="*/ 1 h 45"/>
                  <a:gd name="T42" fmla="*/ 11 w 41"/>
                  <a:gd name="T43" fmla="*/ 2 h 45"/>
                  <a:gd name="T44" fmla="*/ 3 w 41"/>
                  <a:gd name="T45" fmla="*/ 11 h 45"/>
                  <a:gd name="T46" fmla="*/ 2 w 41"/>
                  <a:gd name="T47" fmla="*/ 16 h 45"/>
                  <a:gd name="T48" fmla="*/ 0 w 41"/>
                  <a:gd name="T49" fmla="*/ 22 h 45"/>
                  <a:gd name="T50" fmla="*/ 3 w 41"/>
                  <a:gd name="T51" fmla="*/ 34 h 45"/>
                  <a:gd name="T52" fmla="*/ 7 w 41"/>
                  <a:gd name="T53" fmla="*/ 39 h 45"/>
                  <a:gd name="T54" fmla="*/ 12 w 41"/>
                  <a:gd name="T55" fmla="*/ 42 h 45"/>
                  <a:gd name="T56" fmla="*/ 23 w 41"/>
                  <a:gd name="T57" fmla="*/ 45 h 45"/>
                  <a:gd name="T58" fmla="*/ 28 w 41"/>
                  <a:gd name="T59" fmla="*/ 44 h 45"/>
                  <a:gd name="T60" fmla="*/ 32 w 41"/>
                  <a:gd name="T61" fmla="*/ 42 h 45"/>
                  <a:gd name="T62" fmla="*/ 41 w 41"/>
                  <a:gd name="T63" fmla="*/ 37 h 45"/>
                  <a:gd name="T64" fmla="*/ 23 w 41"/>
                  <a:gd name="T65" fmla="*/ 22 h 45"/>
                  <a:gd name="T66" fmla="*/ 36 w 41"/>
                  <a:gd name="T67"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5">
                    <a:moveTo>
                      <a:pt x="36" y="27"/>
                    </a:moveTo>
                    <a:lnTo>
                      <a:pt x="36" y="35"/>
                    </a:lnTo>
                    <a:lnTo>
                      <a:pt x="36" y="35"/>
                    </a:lnTo>
                    <a:lnTo>
                      <a:pt x="29" y="39"/>
                    </a:lnTo>
                    <a:lnTo>
                      <a:pt x="29" y="39"/>
                    </a:lnTo>
                    <a:lnTo>
                      <a:pt x="23" y="40"/>
                    </a:lnTo>
                    <a:lnTo>
                      <a:pt x="23" y="40"/>
                    </a:lnTo>
                    <a:lnTo>
                      <a:pt x="18" y="39"/>
                    </a:lnTo>
                    <a:lnTo>
                      <a:pt x="14" y="37"/>
                    </a:lnTo>
                    <a:lnTo>
                      <a:pt x="14" y="37"/>
                    </a:lnTo>
                    <a:lnTo>
                      <a:pt x="12" y="35"/>
                    </a:lnTo>
                    <a:lnTo>
                      <a:pt x="9" y="32"/>
                    </a:lnTo>
                    <a:lnTo>
                      <a:pt x="9" y="32"/>
                    </a:lnTo>
                    <a:lnTo>
                      <a:pt x="7" y="27"/>
                    </a:lnTo>
                    <a:lnTo>
                      <a:pt x="7" y="22"/>
                    </a:lnTo>
                    <a:lnTo>
                      <a:pt x="7" y="22"/>
                    </a:lnTo>
                    <a:lnTo>
                      <a:pt x="7" y="17"/>
                    </a:lnTo>
                    <a:lnTo>
                      <a:pt x="8" y="13"/>
                    </a:lnTo>
                    <a:lnTo>
                      <a:pt x="8" y="13"/>
                    </a:lnTo>
                    <a:lnTo>
                      <a:pt x="11" y="10"/>
                    </a:lnTo>
                    <a:lnTo>
                      <a:pt x="11" y="10"/>
                    </a:lnTo>
                    <a:lnTo>
                      <a:pt x="16" y="6"/>
                    </a:lnTo>
                    <a:lnTo>
                      <a:pt x="16" y="6"/>
                    </a:lnTo>
                    <a:lnTo>
                      <a:pt x="23" y="5"/>
                    </a:lnTo>
                    <a:lnTo>
                      <a:pt x="23" y="5"/>
                    </a:lnTo>
                    <a:lnTo>
                      <a:pt x="28" y="6"/>
                    </a:lnTo>
                    <a:lnTo>
                      <a:pt x="28" y="6"/>
                    </a:lnTo>
                    <a:lnTo>
                      <a:pt x="33" y="8"/>
                    </a:lnTo>
                    <a:lnTo>
                      <a:pt x="33" y="8"/>
                    </a:lnTo>
                    <a:lnTo>
                      <a:pt x="34" y="15"/>
                    </a:lnTo>
                    <a:lnTo>
                      <a:pt x="41" y="12"/>
                    </a:lnTo>
                    <a:lnTo>
                      <a:pt x="41" y="12"/>
                    </a:lnTo>
                    <a:lnTo>
                      <a:pt x="38" y="8"/>
                    </a:lnTo>
                    <a:lnTo>
                      <a:pt x="37" y="6"/>
                    </a:lnTo>
                    <a:lnTo>
                      <a:pt x="37" y="6"/>
                    </a:lnTo>
                    <a:lnTo>
                      <a:pt x="34" y="3"/>
                    </a:lnTo>
                    <a:lnTo>
                      <a:pt x="31" y="1"/>
                    </a:lnTo>
                    <a:lnTo>
                      <a:pt x="31" y="1"/>
                    </a:lnTo>
                    <a:lnTo>
                      <a:pt x="27" y="1"/>
                    </a:lnTo>
                    <a:lnTo>
                      <a:pt x="23" y="0"/>
                    </a:lnTo>
                    <a:lnTo>
                      <a:pt x="23" y="0"/>
                    </a:lnTo>
                    <a:lnTo>
                      <a:pt x="17" y="1"/>
                    </a:lnTo>
                    <a:lnTo>
                      <a:pt x="11" y="2"/>
                    </a:lnTo>
                    <a:lnTo>
                      <a:pt x="11" y="2"/>
                    </a:lnTo>
                    <a:lnTo>
                      <a:pt x="7" y="6"/>
                    </a:lnTo>
                    <a:lnTo>
                      <a:pt x="3" y="11"/>
                    </a:lnTo>
                    <a:lnTo>
                      <a:pt x="3" y="11"/>
                    </a:lnTo>
                    <a:lnTo>
                      <a:pt x="2" y="16"/>
                    </a:lnTo>
                    <a:lnTo>
                      <a:pt x="0" y="22"/>
                    </a:lnTo>
                    <a:lnTo>
                      <a:pt x="0" y="22"/>
                    </a:lnTo>
                    <a:lnTo>
                      <a:pt x="2" y="29"/>
                    </a:lnTo>
                    <a:lnTo>
                      <a:pt x="3" y="34"/>
                    </a:lnTo>
                    <a:lnTo>
                      <a:pt x="3" y="34"/>
                    </a:lnTo>
                    <a:lnTo>
                      <a:pt x="7" y="39"/>
                    </a:lnTo>
                    <a:lnTo>
                      <a:pt x="12" y="42"/>
                    </a:lnTo>
                    <a:lnTo>
                      <a:pt x="12" y="42"/>
                    </a:lnTo>
                    <a:lnTo>
                      <a:pt x="17" y="44"/>
                    </a:lnTo>
                    <a:lnTo>
                      <a:pt x="23" y="45"/>
                    </a:lnTo>
                    <a:lnTo>
                      <a:pt x="23" y="45"/>
                    </a:lnTo>
                    <a:lnTo>
                      <a:pt x="28" y="44"/>
                    </a:lnTo>
                    <a:lnTo>
                      <a:pt x="32" y="42"/>
                    </a:lnTo>
                    <a:lnTo>
                      <a:pt x="32" y="42"/>
                    </a:lnTo>
                    <a:lnTo>
                      <a:pt x="37" y="41"/>
                    </a:lnTo>
                    <a:lnTo>
                      <a:pt x="41" y="37"/>
                    </a:lnTo>
                    <a:lnTo>
                      <a:pt x="41" y="22"/>
                    </a:lnTo>
                    <a:lnTo>
                      <a:pt x="23" y="22"/>
                    </a:lnTo>
                    <a:lnTo>
                      <a:pt x="23" y="27"/>
                    </a:lnTo>
                    <a:lnTo>
                      <a:pt x="36" y="27"/>
                    </a:lnTo>
                    <a:lnTo>
                      <a:pt x="3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7" name="Freeform 724">
                <a:extLst>
                  <a:ext uri="{FF2B5EF4-FFF2-40B4-BE49-F238E27FC236}">
                    <a16:creationId xmlns:a16="http://schemas.microsoft.com/office/drawing/2014/main" id="{B3A28E91-C82D-42D6-CC00-3EE19CA91456}"/>
                  </a:ext>
                </a:extLst>
              </p:cNvPr>
              <p:cNvSpPr>
                <a:spLocks/>
              </p:cNvSpPr>
              <p:nvPr/>
            </p:nvSpPr>
            <p:spPr bwMode="auto">
              <a:xfrm>
                <a:off x="1995" y="1589"/>
                <a:ext cx="42" cy="32"/>
              </a:xfrm>
              <a:custGeom>
                <a:avLst/>
                <a:gdLst>
                  <a:gd name="T0" fmla="*/ 5 w 42"/>
                  <a:gd name="T1" fmla="*/ 32 h 32"/>
                  <a:gd name="T2" fmla="*/ 5 w 42"/>
                  <a:gd name="T3" fmla="*/ 15 h 32"/>
                  <a:gd name="T4" fmla="*/ 5 w 42"/>
                  <a:gd name="T5" fmla="*/ 15 h 32"/>
                  <a:gd name="T6" fmla="*/ 6 w 42"/>
                  <a:gd name="T7" fmla="*/ 9 h 32"/>
                  <a:gd name="T8" fmla="*/ 6 w 42"/>
                  <a:gd name="T9" fmla="*/ 9 h 32"/>
                  <a:gd name="T10" fmla="*/ 9 w 42"/>
                  <a:gd name="T11" fmla="*/ 5 h 32"/>
                  <a:gd name="T12" fmla="*/ 9 w 42"/>
                  <a:gd name="T13" fmla="*/ 5 h 32"/>
                  <a:gd name="T14" fmla="*/ 13 w 42"/>
                  <a:gd name="T15" fmla="*/ 4 h 32"/>
                  <a:gd name="T16" fmla="*/ 13 w 42"/>
                  <a:gd name="T17" fmla="*/ 4 h 32"/>
                  <a:gd name="T18" fmla="*/ 15 w 42"/>
                  <a:gd name="T19" fmla="*/ 5 h 32"/>
                  <a:gd name="T20" fmla="*/ 16 w 42"/>
                  <a:gd name="T21" fmla="*/ 6 h 32"/>
                  <a:gd name="T22" fmla="*/ 16 w 42"/>
                  <a:gd name="T23" fmla="*/ 6 h 32"/>
                  <a:gd name="T24" fmla="*/ 18 w 42"/>
                  <a:gd name="T25" fmla="*/ 9 h 32"/>
                  <a:gd name="T26" fmla="*/ 18 w 42"/>
                  <a:gd name="T27" fmla="*/ 12 h 32"/>
                  <a:gd name="T28" fmla="*/ 18 w 42"/>
                  <a:gd name="T29" fmla="*/ 32 h 32"/>
                  <a:gd name="T30" fmla="*/ 24 w 42"/>
                  <a:gd name="T31" fmla="*/ 32 h 32"/>
                  <a:gd name="T32" fmla="*/ 24 w 42"/>
                  <a:gd name="T33" fmla="*/ 14 h 32"/>
                  <a:gd name="T34" fmla="*/ 24 w 42"/>
                  <a:gd name="T35" fmla="*/ 14 h 32"/>
                  <a:gd name="T36" fmla="*/ 24 w 42"/>
                  <a:gd name="T37" fmla="*/ 9 h 32"/>
                  <a:gd name="T38" fmla="*/ 25 w 42"/>
                  <a:gd name="T39" fmla="*/ 6 h 32"/>
                  <a:gd name="T40" fmla="*/ 25 w 42"/>
                  <a:gd name="T41" fmla="*/ 6 h 32"/>
                  <a:gd name="T42" fmla="*/ 28 w 42"/>
                  <a:gd name="T43" fmla="*/ 5 h 32"/>
                  <a:gd name="T44" fmla="*/ 32 w 42"/>
                  <a:gd name="T45" fmla="*/ 4 h 32"/>
                  <a:gd name="T46" fmla="*/ 32 w 42"/>
                  <a:gd name="T47" fmla="*/ 4 h 32"/>
                  <a:gd name="T48" fmla="*/ 34 w 42"/>
                  <a:gd name="T49" fmla="*/ 5 h 32"/>
                  <a:gd name="T50" fmla="*/ 34 w 42"/>
                  <a:gd name="T51" fmla="*/ 5 h 32"/>
                  <a:gd name="T52" fmla="*/ 37 w 42"/>
                  <a:gd name="T53" fmla="*/ 8 h 32"/>
                  <a:gd name="T54" fmla="*/ 37 w 42"/>
                  <a:gd name="T55" fmla="*/ 8 h 32"/>
                  <a:gd name="T56" fmla="*/ 37 w 42"/>
                  <a:gd name="T57" fmla="*/ 13 h 32"/>
                  <a:gd name="T58" fmla="*/ 37 w 42"/>
                  <a:gd name="T59" fmla="*/ 32 h 32"/>
                  <a:gd name="T60" fmla="*/ 42 w 42"/>
                  <a:gd name="T61" fmla="*/ 32 h 32"/>
                  <a:gd name="T62" fmla="*/ 42 w 42"/>
                  <a:gd name="T63" fmla="*/ 10 h 32"/>
                  <a:gd name="T64" fmla="*/ 42 w 42"/>
                  <a:gd name="T65" fmla="*/ 10 h 32"/>
                  <a:gd name="T66" fmla="*/ 42 w 42"/>
                  <a:gd name="T67" fmla="*/ 5 h 32"/>
                  <a:gd name="T68" fmla="*/ 39 w 42"/>
                  <a:gd name="T69" fmla="*/ 3 h 32"/>
                  <a:gd name="T70" fmla="*/ 39 w 42"/>
                  <a:gd name="T71" fmla="*/ 3 h 32"/>
                  <a:gd name="T72" fmla="*/ 37 w 42"/>
                  <a:gd name="T73" fmla="*/ 0 h 32"/>
                  <a:gd name="T74" fmla="*/ 33 w 42"/>
                  <a:gd name="T75" fmla="*/ 0 h 32"/>
                  <a:gd name="T76" fmla="*/ 33 w 42"/>
                  <a:gd name="T77" fmla="*/ 0 h 32"/>
                  <a:gd name="T78" fmla="*/ 26 w 42"/>
                  <a:gd name="T79" fmla="*/ 1 h 32"/>
                  <a:gd name="T80" fmla="*/ 23 w 42"/>
                  <a:gd name="T81" fmla="*/ 5 h 32"/>
                  <a:gd name="T82" fmla="*/ 23 w 42"/>
                  <a:gd name="T83" fmla="*/ 5 h 32"/>
                  <a:gd name="T84" fmla="*/ 21 w 42"/>
                  <a:gd name="T85" fmla="*/ 3 h 32"/>
                  <a:gd name="T86" fmla="*/ 19 w 42"/>
                  <a:gd name="T87" fmla="*/ 1 h 32"/>
                  <a:gd name="T88" fmla="*/ 19 w 42"/>
                  <a:gd name="T89" fmla="*/ 1 h 32"/>
                  <a:gd name="T90" fmla="*/ 16 w 42"/>
                  <a:gd name="T91" fmla="*/ 0 h 32"/>
                  <a:gd name="T92" fmla="*/ 14 w 42"/>
                  <a:gd name="T93" fmla="*/ 0 h 32"/>
                  <a:gd name="T94" fmla="*/ 14 w 42"/>
                  <a:gd name="T95" fmla="*/ 0 h 32"/>
                  <a:gd name="T96" fmla="*/ 11 w 42"/>
                  <a:gd name="T97" fmla="*/ 0 h 32"/>
                  <a:gd name="T98" fmla="*/ 8 w 42"/>
                  <a:gd name="T99" fmla="*/ 1 h 32"/>
                  <a:gd name="T100" fmla="*/ 8 w 42"/>
                  <a:gd name="T101" fmla="*/ 1 h 32"/>
                  <a:gd name="T102" fmla="*/ 4 w 42"/>
                  <a:gd name="T103" fmla="*/ 5 h 32"/>
                  <a:gd name="T104" fmla="*/ 4 w 42"/>
                  <a:gd name="T105" fmla="*/ 0 h 32"/>
                  <a:gd name="T106" fmla="*/ 0 w 42"/>
                  <a:gd name="T107" fmla="*/ 0 h 32"/>
                  <a:gd name="T108" fmla="*/ 0 w 42"/>
                  <a:gd name="T109" fmla="*/ 32 h 32"/>
                  <a:gd name="T110" fmla="*/ 5 w 42"/>
                  <a:gd name="T111" fmla="*/ 32 h 32"/>
                  <a:gd name="T112" fmla="*/ 5 w 42"/>
                  <a:gd name="T11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32">
                    <a:moveTo>
                      <a:pt x="5" y="32"/>
                    </a:moveTo>
                    <a:lnTo>
                      <a:pt x="5" y="15"/>
                    </a:lnTo>
                    <a:lnTo>
                      <a:pt x="5" y="15"/>
                    </a:lnTo>
                    <a:lnTo>
                      <a:pt x="6" y="9"/>
                    </a:lnTo>
                    <a:lnTo>
                      <a:pt x="6" y="9"/>
                    </a:lnTo>
                    <a:lnTo>
                      <a:pt x="9" y="5"/>
                    </a:lnTo>
                    <a:lnTo>
                      <a:pt x="9" y="5"/>
                    </a:lnTo>
                    <a:lnTo>
                      <a:pt x="13" y="4"/>
                    </a:lnTo>
                    <a:lnTo>
                      <a:pt x="13" y="4"/>
                    </a:lnTo>
                    <a:lnTo>
                      <a:pt x="15" y="5"/>
                    </a:lnTo>
                    <a:lnTo>
                      <a:pt x="16" y="6"/>
                    </a:lnTo>
                    <a:lnTo>
                      <a:pt x="16" y="6"/>
                    </a:lnTo>
                    <a:lnTo>
                      <a:pt x="18" y="9"/>
                    </a:lnTo>
                    <a:lnTo>
                      <a:pt x="18" y="12"/>
                    </a:lnTo>
                    <a:lnTo>
                      <a:pt x="18" y="32"/>
                    </a:lnTo>
                    <a:lnTo>
                      <a:pt x="24" y="32"/>
                    </a:lnTo>
                    <a:lnTo>
                      <a:pt x="24" y="14"/>
                    </a:lnTo>
                    <a:lnTo>
                      <a:pt x="24" y="14"/>
                    </a:lnTo>
                    <a:lnTo>
                      <a:pt x="24" y="9"/>
                    </a:lnTo>
                    <a:lnTo>
                      <a:pt x="25" y="6"/>
                    </a:lnTo>
                    <a:lnTo>
                      <a:pt x="25" y="6"/>
                    </a:lnTo>
                    <a:lnTo>
                      <a:pt x="28" y="5"/>
                    </a:lnTo>
                    <a:lnTo>
                      <a:pt x="32" y="4"/>
                    </a:lnTo>
                    <a:lnTo>
                      <a:pt x="32" y="4"/>
                    </a:lnTo>
                    <a:lnTo>
                      <a:pt x="34" y="5"/>
                    </a:lnTo>
                    <a:lnTo>
                      <a:pt x="34" y="5"/>
                    </a:lnTo>
                    <a:lnTo>
                      <a:pt x="37" y="8"/>
                    </a:lnTo>
                    <a:lnTo>
                      <a:pt x="37" y="8"/>
                    </a:lnTo>
                    <a:lnTo>
                      <a:pt x="37" y="13"/>
                    </a:lnTo>
                    <a:lnTo>
                      <a:pt x="37" y="32"/>
                    </a:lnTo>
                    <a:lnTo>
                      <a:pt x="42" y="32"/>
                    </a:lnTo>
                    <a:lnTo>
                      <a:pt x="42" y="10"/>
                    </a:lnTo>
                    <a:lnTo>
                      <a:pt x="42" y="10"/>
                    </a:lnTo>
                    <a:lnTo>
                      <a:pt x="42" y="5"/>
                    </a:lnTo>
                    <a:lnTo>
                      <a:pt x="39" y="3"/>
                    </a:lnTo>
                    <a:lnTo>
                      <a:pt x="39" y="3"/>
                    </a:lnTo>
                    <a:lnTo>
                      <a:pt x="37" y="0"/>
                    </a:lnTo>
                    <a:lnTo>
                      <a:pt x="33" y="0"/>
                    </a:lnTo>
                    <a:lnTo>
                      <a:pt x="33" y="0"/>
                    </a:lnTo>
                    <a:lnTo>
                      <a:pt x="26" y="1"/>
                    </a:lnTo>
                    <a:lnTo>
                      <a:pt x="23" y="5"/>
                    </a:lnTo>
                    <a:lnTo>
                      <a:pt x="23" y="5"/>
                    </a:lnTo>
                    <a:lnTo>
                      <a:pt x="21" y="3"/>
                    </a:lnTo>
                    <a:lnTo>
                      <a:pt x="19" y="1"/>
                    </a:lnTo>
                    <a:lnTo>
                      <a:pt x="19" y="1"/>
                    </a:lnTo>
                    <a:lnTo>
                      <a:pt x="16" y="0"/>
                    </a:lnTo>
                    <a:lnTo>
                      <a:pt x="14" y="0"/>
                    </a:lnTo>
                    <a:lnTo>
                      <a:pt x="14" y="0"/>
                    </a:lnTo>
                    <a:lnTo>
                      <a:pt x="11" y="0"/>
                    </a:lnTo>
                    <a:lnTo>
                      <a:pt x="8" y="1"/>
                    </a:lnTo>
                    <a:lnTo>
                      <a:pt x="8" y="1"/>
                    </a:lnTo>
                    <a:lnTo>
                      <a:pt x="4" y="5"/>
                    </a:lnTo>
                    <a:lnTo>
                      <a:pt x="4" y="0"/>
                    </a:lnTo>
                    <a:lnTo>
                      <a:pt x="0" y="0"/>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8" name="Freeform 725">
                <a:extLst>
                  <a:ext uri="{FF2B5EF4-FFF2-40B4-BE49-F238E27FC236}">
                    <a16:creationId xmlns:a16="http://schemas.microsoft.com/office/drawing/2014/main" id="{DED8BC29-C440-1399-53F3-61451067B797}"/>
                  </a:ext>
                </a:extLst>
              </p:cNvPr>
              <p:cNvSpPr>
                <a:spLocks noEditPoints="1"/>
              </p:cNvSpPr>
              <p:nvPr/>
            </p:nvSpPr>
            <p:spPr bwMode="auto">
              <a:xfrm>
                <a:off x="2043" y="1589"/>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1 w 29"/>
                  <a:gd name="T11" fmla="*/ 28 h 33"/>
                  <a:gd name="T12" fmla="*/ 9 w 29"/>
                  <a:gd name="T13" fmla="*/ 25 h 33"/>
                  <a:gd name="T14" fmla="*/ 9 w 29"/>
                  <a:gd name="T15" fmla="*/ 25 h 33"/>
                  <a:gd name="T16" fmla="*/ 6 w 29"/>
                  <a:gd name="T17" fmla="*/ 22 h 33"/>
                  <a:gd name="T18" fmla="*/ 6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5 w 29"/>
                  <a:gd name="T31" fmla="*/ 4 h 33"/>
                  <a:gd name="T32" fmla="*/ 25 w 29"/>
                  <a:gd name="T33" fmla="*/ 4 h 33"/>
                  <a:gd name="T34" fmla="*/ 20 w 29"/>
                  <a:gd name="T35" fmla="*/ 1 h 33"/>
                  <a:gd name="T36" fmla="*/ 15 w 29"/>
                  <a:gd name="T37" fmla="*/ 0 h 33"/>
                  <a:gd name="T38" fmla="*/ 15 w 29"/>
                  <a:gd name="T39" fmla="*/ 0 h 33"/>
                  <a:gd name="T40" fmla="*/ 9 w 29"/>
                  <a:gd name="T41" fmla="*/ 1 h 33"/>
                  <a:gd name="T42" fmla="*/ 4 w 29"/>
                  <a:gd name="T43" fmla="*/ 4 h 33"/>
                  <a:gd name="T44" fmla="*/ 4 w 29"/>
                  <a:gd name="T45" fmla="*/ 4 h 33"/>
                  <a:gd name="T46" fmla="*/ 1 w 29"/>
                  <a:gd name="T47" fmla="*/ 9 h 33"/>
                  <a:gd name="T48" fmla="*/ 0 w 29"/>
                  <a:gd name="T49" fmla="*/ 17 h 33"/>
                  <a:gd name="T50" fmla="*/ 0 w 29"/>
                  <a:gd name="T51" fmla="*/ 17 h 33"/>
                  <a:gd name="T52" fmla="*/ 1 w 29"/>
                  <a:gd name="T53" fmla="*/ 23 h 33"/>
                  <a:gd name="T54" fmla="*/ 4 w 29"/>
                  <a:gd name="T55" fmla="*/ 28 h 33"/>
                  <a:gd name="T56" fmla="*/ 4 w 29"/>
                  <a:gd name="T57" fmla="*/ 28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8 w 29"/>
                  <a:gd name="T71" fmla="*/ 27 h 33"/>
                  <a:gd name="T72" fmla="*/ 29 w 29"/>
                  <a:gd name="T73" fmla="*/ 23 h 33"/>
                  <a:gd name="T74" fmla="*/ 24 w 29"/>
                  <a:gd name="T75" fmla="*/ 22 h 33"/>
                  <a:gd name="T76" fmla="*/ 24 w 29"/>
                  <a:gd name="T77" fmla="*/ 22 h 33"/>
                  <a:gd name="T78" fmla="*/ 23 w 29"/>
                  <a:gd name="T79" fmla="*/ 24 h 33"/>
                  <a:gd name="T80" fmla="*/ 20 w 29"/>
                  <a:gd name="T81" fmla="*/ 27 h 33"/>
                  <a:gd name="T82" fmla="*/ 20 w 29"/>
                  <a:gd name="T83" fmla="*/ 27 h 33"/>
                  <a:gd name="T84" fmla="*/ 9 w 29"/>
                  <a:gd name="T85" fmla="*/ 6 h 33"/>
                  <a:gd name="T86" fmla="*/ 9 w 29"/>
                  <a:gd name="T87" fmla="*/ 6 h 33"/>
                  <a:gd name="T88" fmla="*/ 11 w 29"/>
                  <a:gd name="T89" fmla="*/ 5 h 33"/>
                  <a:gd name="T90" fmla="*/ 15 w 29"/>
                  <a:gd name="T91" fmla="*/ 4 h 33"/>
                  <a:gd name="T92" fmla="*/ 15 w 29"/>
                  <a:gd name="T93" fmla="*/ 4 h 33"/>
                  <a:gd name="T94" fmla="*/ 19 w 29"/>
                  <a:gd name="T95" fmla="*/ 5 h 33"/>
                  <a:gd name="T96" fmla="*/ 21 w 29"/>
                  <a:gd name="T97" fmla="*/ 8 h 33"/>
                  <a:gd name="T98" fmla="*/ 21 w 29"/>
                  <a:gd name="T99" fmla="*/ 8 h 33"/>
                  <a:gd name="T100" fmla="*/ 23 w 29"/>
                  <a:gd name="T101" fmla="*/ 10 h 33"/>
                  <a:gd name="T102" fmla="*/ 24 w 29"/>
                  <a:gd name="T103" fmla="*/ 13 h 33"/>
                  <a:gd name="T104" fmla="*/ 6 w 29"/>
                  <a:gd name="T105" fmla="*/ 13 h 33"/>
                  <a:gd name="T106" fmla="*/ 6 w 29"/>
                  <a:gd name="T107" fmla="*/ 13 h 33"/>
                  <a:gd name="T108" fmla="*/ 6 w 29"/>
                  <a:gd name="T109" fmla="*/ 9 h 33"/>
                  <a:gd name="T110" fmla="*/ 9 w 29"/>
                  <a:gd name="T111" fmla="*/ 6 h 33"/>
                  <a:gd name="T112" fmla="*/ 9 w 29"/>
                  <a:gd name="T11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1" y="28"/>
                    </a:lnTo>
                    <a:lnTo>
                      <a:pt x="9" y="25"/>
                    </a:lnTo>
                    <a:lnTo>
                      <a:pt x="9" y="25"/>
                    </a:lnTo>
                    <a:lnTo>
                      <a:pt x="6" y="22"/>
                    </a:lnTo>
                    <a:lnTo>
                      <a:pt x="6" y="18"/>
                    </a:lnTo>
                    <a:lnTo>
                      <a:pt x="29" y="18"/>
                    </a:lnTo>
                    <a:lnTo>
                      <a:pt x="29" y="18"/>
                    </a:lnTo>
                    <a:lnTo>
                      <a:pt x="29" y="17"/>
                    </a:lnTo>
                    <a:lnTo>
                      <a:pt x="29" y="17"/>
                    </a:lnTo>
                    <a:lnTo>
                      <a:pt x="28" y="9"/>
                    </a:lnTo>
                    <a:lnTo>
                      <a:pt x="25" y="4"/>
                    </a:lnTo>
                    <a:lnTo>
                      <a:pt x="25" y="4"/>
                    </a:lnTo>
                    <a:lnTo>
                      <a:pt x="20" y="1"/>
                    </a:lnTo>
                    <a:lnTo>
                      <a:pt x="15" y="0"/>
                    </a:lnTo>
                    <a:lnTo>
                      <a:pt x="15" y="0"/>
                    </a:lnTo>
                    <a:lnTo>
                      <a:pt x="9" y="1"/>
                    </a:lnTo>
                    <a:lnTo>
                      <a:pt x="4" y="4"/>
                    </a:lnTo>
                    <a:lnTo>
                      <a:pt x="4" y="4"/>
                    </a:lnTo>
                    <a:lnTo>
                      <a:pt x="1" y="9"/>
                    </a:lnTo>
                    <a:lnTo>
                      <a:pt x="0" y="17"/>
                    </a:lnTo>
                    <a:lnTo>
                      <a:pt x="0" y="17"/>
                    </a:lnTo>
                    <a:lnTo>
                      <a:pt x="1" y="23"/>
                    </a:lnTo>
                    <a:lnTo>
                      <a:pt x="4" y="28"/>
                    </a:lnTo>
                    <a:lnTo>
                      <a:pt x="4" y="28"/>
                    </a:lnTo>
                    <a:lnTo>
                      <a:pt x="9" y="32"/>
                    </a:lnTo>
                    <a:lnTo>
                      <a:pt x="15" y="33"/>
                    </a:lnTo>
                    <a:lnTo>
                      <a:pt x="15" y="33"/>
                    </a:lnTo>
                    <a:lnTo>
                      <a:pt x="20" y="32"/>
                    </a:lnTo>
                    <a:lnTo>
                      <a:pt x="24" y="30"/>
                    </a:lnTo>
                    <a:lnTo>
                      <a:pt x="24" y="30"/>
                    </a:lnTo>
                    <a:lnTo>
                      <a:pt x="28" y="27"/>
                    </a:lnTo>
                    <a:lnTo>
                      <a:pt x="29" y="23"/>
                    </a:lnTo>
                    <a:lnTo>
                      <a:pt x="24" y="22"/>
                    </a:lnTo>
                    <a:lnTo>
                      <a:pt x="24" y="22"/>
                    </a:lnTo>
                    <a:lnTo>
                      <a:pt x="23" y="24"/>
                    </a:lnTo>
                    <a:lnTo>
                      <a:pt x="20" y="27"/>
                    </a:lnTo>
                    <a:lnTo>
                      <a:pt x="20" y="27"/>
                    </a:lnTo>
                    <a:close/>
                    <a:moveTo>
                      <a:pt x="9" y="6"/>
                    </a:moveTo>
                    <a:lnTo>
                      <a:pt x="9" y="6"/>
                    </a:lnTo>
                    <a:lnTo>
                      <a:pt x="11" y="5"/>
                    </a:lnTo>
                    <a:lnTo>
                      <a:pt x="15" y="4"/>
                    </a:lnTo>
                    <a:lnTo>
                      <a:pt x="15" y="4"/>
                    </a:lnTo>
                    <a:lnTo>
                      <a:pt x="19" y="5"/>
                    </a:lnTo>
                    <a:lnTo>
                      <a:pt x="21" y="8"/>
                    </a:lnTo>
                    <a:lnTo>
                      <a:pt x="21" y="8"/>
                    </a:lnTo>
                    <a:lnTo>
                      <a:pt x="23" y="10"/>
                    </a:lnTo>
                    <a:lnTo>
                      <a:pt x="24" y="13"/>
                    </a:lnTo>
                    <a:lnTo>
                      <a:pt x="6" y="13"/>
                    </a:lnTo>
                    <a:lnTo>
                      <a:pt x="6" y="13"/>
                    </a:lnTo>
                    <a:lnTo>
                      <a:pt x="6" y="9"/>
                    </a:lnTo>
                    <a:lnTo>
                      <a:pt x="9" y="6"/>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59" name="Freeform 726">
                <a:extLst>
                  <a:ext uri="{FF2B5EF4-FFF2-40B4-BE49-F238E27FC236}">
                    <a16:creationId xmlns:a16="http://schemas.microsoft.com/office/drawing/2014/main" id="{D4E2856B-ECBE-10A6-2A45-CFE5661A55AE}"/>
                  </a:ext>
                </a:extLst>
              </p:cNvPr>
              <p:cNvSpPr>
                <a:spLocks noEditPoints="1"/>
              </p:cNvSpPr>
              <p:nvPr/>
            </p:nvSpPr>
            <p:spPr bwMode="auto">
              <a:xfrm>
                <a:off x="2077" y="1589"/>
                <a:ext cx="29" cy="33"/>
              </a:xfrm>
              <a:custGeom>
                <a:avLst/>
                <a:gdLst>
                  <a:gd name="T0" fmla="*/ 29 w 29"/>
                  <a:gd name="T1" fmla="*/ 32 h 33"/>
                  <a:gd name="T2" fmla="*/ 28 w 29"/>
                  <a:gd name="T3" fmla="*/ 28 h 33"/>
                  <a:gd name="T4" fmla="*/ 26 w 29"/>
                  <a:gd name="T5" fmla="*/ 19 h 33"/>
                  <a:gd name="T6" fmla="*/ 26 w 29"/>
                  <a:gd name="T7" fmla="*/ 12 h 33"/>
                  <a:gd name="T8" fmla="*/ 26 w 29"/>
                  <a:gd name="T9" fmla="*/ 6 h 33"/>
                  <a:gd name="T10" fmla="*/ 25 w 29"/>
                  <a:gd name="T11" fmla="*/ 3 h 33"/>
                  <a:gd name="T12" fmla="*/ 21 w 29"/>
                  <a:gd name="T13" fmla="*/ 0 h 33"/>
                  <a:gd name="T14" fmla="*/ 15 w 29"/>
                  <a:gd name="T15" fmla="*/ 0 h 33"/>
                  <a:gd name="T16" fmla="*/ 8 w 29"/>
                  <a:gd name="T17" fmla="*/ 1 h 33"/>
                  <a:gd name="T18" fmla="*/ 2 w 29"/>
                  <a:gd name="T19" fmla="*/ 4 h 33"/>
                  <a:gd name="T20" fmla="*/ 1 w 29"/>
                  <a:gd name="T21" fmla="*/ 9 h 33"/>
                  <a:gd name="T22" fmla="*/ 6 w 29"/>
                  <a:gd name="T23" fmla="*/ 10 h 33"/>
                  <a:gd name="T24" fmla="*/ 9 w 29"/>
                  <a:gd name="T25" fmla="*/ 5 h 33"/>
                  <a:gd name="T26" fmla="*/ 11 w 29"/>
                  <a:gd name="T27" fmla="*/ 4 h 33"/>
                  <a:gd name="T28" fmla="*/ 14 w 29"/>
                  <a:gd name="T29" fmla="*/ 4 h 33"/>
                  <a:gd name="T30" fmla="*/ 20 w 29"/>
                  <a:gd name="T31" fmla="*/ 6 h 33"/>
                  <a:gd name="T32" fmla="*/ 21 w 29"/>
                  <a:gd name="T33" fmla="*/ 8 h 33"/>
                  <a:gd name="T34" fmla="*/ 21 w 29"/>
                  <a:gd name="T35" fmla="*/ 10 h 33"/>
                  <a:gd name="T36" fmla="*/ 21 w 29"/>
                  <a:gd name="T37" fmla="*/ 12 h 33"/>
                  <a:gd name="T38" fmla="*/ 13 w 29"/>
                  <a:gd name="T39" fmla="*/ 14 h 33"/>
                  <a:gd name="T40" fmla="*/ 8 w 29"/>
                  <a:gd name="T41" fmla="*/ 14 h 33"/>
                  <a:gd name="T42" fmla="*/ 4 w 29"/>
                  <a:gd name="T43" fmla="*/ 17 h 33"/>
                  <a:gd name="T44" fmla="*/ 1 w 29"/>
                  <a:gd name="T45" fmla="*/ 19 h 33"/>
                  <a:gd name="T46" fmla="*/ 0 w 29"/>
                  <a:gd name="T47" fmla="*/ 24 h 33"/>
                  <a:gd name="T48" fmla="*/ 2 w 29"/>
                  <a:gd name="T49" fmla="*/ 30 h 33"/>
                  <a:gd name="T50" fmla="*/ 6 w 29"/>
                  <a:gd name="T51" fmla="*/ 32 h 33"/>
                  <a:gd name="T52" fmla="*/ 10 w 29"/>
                  <a:gd name="T53" fmla="*/ 33 h 33"/>
                  <a:gd name="T54" fmla="*/ 16 w 29"/>
                  <a:gd name="T55" fmla="*/ 32 h 33"/>
                  <a:gd name="T56" fmla="*/ 23 w 29"/>
                  <a:gd name="T57" fmla="*/ 28 h 33"/>
                  <a:gd name="T58" fmla="*/ 23 w 29"/>
                  <a:gd name="T59" fmla="*/ 32 h 33"/>
                  <a:gd name="T60" fmla="*/ 21 w 29"/>
                  <a:gd name="T61" fmla="*/ 18 h 33"/>
                  <a:gd name="T62" fmla="*/ 20 w 29"/>
                  <a:gd name="T63" fmla="*/ 23 h 33"/>
                  <a:gd name="T64" fmla="*/ 19 w 29"/>
                  <a:gd name="T65" fmla="*/ 25 h 33"/>
                  <a:gd name="T66" fmla="*/ 18 w 29"/>
                  <a:gd name="T67" fmla="*/ 27 h 33"/>
                  <a:gd name="T68" fmla="*/ 11 w 29"/>
                  <a:gd name="T69" fmla="*/ 28 h 33"/>
                  <a:gd name="T70" fmla="*/ 8 w 29"/>
                  <a:gd name="T71" fmla="*/ 27 h 33"/>
                  <a:gd name="T72" fmla="*/ 6 w 29"/>
                  <a:gd name="T73" fmla="*/ 25 h 33"/>
                  <a:gd name="T74" fmla="*/ 5 w 29"/>
                  <a:gd name="T75" fmla="*/ 24 h 33"/>
                  <a:gd name="T76" fmla="*/ 6 w 29"/>
                  <a:gd name="T77" fmla="*/ 22 h 33"/>
                  <a:gd name="T78" fmla="*/ 9 w 29"/>
                  <a:gd name="T79" fmla="*/ 19 h 33"/>
                  <a:gd name="T80" fmla="*/ 13 w 29"/>
                  <a:gd name="T81" fmla="*/ 18 h 33"/>
                  <a:gd name="T82" fmla="*/ 21 w 29"/>
                  <a:gd name="T8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3">
                    <a:moveTo>
                      <a:pt x="23" y="32"/>
                    </a:moveTo>
                    <a:lnTo>
                      <a:pt x="29" y="32"/>
                    </a:lnTo>
                    <a:lnTo>
                      <a:pt x="29" y="32"/>
                    </a:lnTo>
                    <a:lnTo>
                      <a:pt x="28" y="28"/>
                    </a:lnTo>
                    <a:lnTo>
                      <a:pt x="28" y="28"/>
                    </a:lnTo>
                    <a:lnTo>
                      <a:pt x="26" y="19"/>
                    </a:lnTo>
                    <a:lnTo>
                      <a:pt x="26" y="12"/>
                    </a:lnTo>
                    <a:lnTo>
                      <a:pt x="26" y="12"/>
                    </a:lnTo>
                    <a:lnTo>
                      <a:pt x="26" y="6"/>
                    </a:lnTo>
                    <a:lnTo>
                      <a:pt x="26" y="6"/>
                    </a:lnTo>
                    <a:lnTo>
                      <a:pt x="25" y="3"/>
                    </a:lnTo>
                    <a:lnTo>
                      <a:pt x="25" y="3"/>
                    </a:lnTo>
                    <a:lnTo>
                      <a:pt x="21" y="0"/>
                    </a:lnTo>
                    <a:lnTo>
                      <a:pt x="21" y="0"/>
                    </a:lnTo>
                    <a:lnTo>
                      <a:pt x="15" y="0"/>
                    </a:lnTo>
                    <a:lnTo>
                      <a:pt x="15" y="0"/>
                    </a:lnTo>
                    <a:lnTo>
                      <a:pt x="8" y="1"/>
                    </a:lnTo>
                    <a:lnTo>
                      <a:pt x="8" y="1"/>
                    </a:lnTo>
                    <a:lnTo>
                      <a:pt x="5" y="3"/>
                    </a:lnTo>
                    <a:lnTo>
                      <a:pt x="2" y="4"/>
                    </a:lnTo>
                    <a:lnTo>
                      <a:pt x="2" y="4"/>
                    </a:lnTo>
                    <a:lnTo>
                      <a:pt x="1" y="9"/>
                    </a:lnTo>
                    <a:lnTo>
                      <a:pt x="6" y="10"/>
                    </a:lnTo>
                    <a:lnTo>
                      <a:pt x="6" y="10"/>
                    </a:lnTo>
                    <a:lnTo>
                      <a:pt x="8" y="8"/>
                    </a:lnTo>
                    <a:lnTo>
                      <a:pt x="9" y="5"/>
                    </a:lnTo>
                    <a:lnTo>
                      <a:pt x="9" y="5"/>
                    </a:lnTo>
                    <a:lnTo>
                      <a:pt x="11" y="4"/>
                    </a:lnTo>
                    <a:lnTo>
                      <a:pt x="14" y="4"/>
                    </a:lnTo>
                    <a:lnTo>
                      <a:pt x="14" y="4"/>
                    </a:lnTo>
                    <a:lnTo>
                      <a:pt x="18" y="5"/>
                    </a:lnTo>
                    <a:lnTo>
                      <a:pt x="20" y="6"/>
                    </a:lnTo>
                    <a:lnTo>
                      <a:pt x="20" y="6"/>
                    </a:lnTo>
                    <a:lnTo>
                      <a:pt x="21" y="8"/>
                    </a:lnTo>
                    <a:lnTo>
                      <a:pt x="21" y="10"/>
                    </a:lnTo>
                    <a:lnTo>
                      <a:pt x="21" y="10"/>
                    </a:lnTo>
                    <a:lnTo>
                      <a:pt x="21" y="12"/>
                    </a:lnTo>
                    <a:lnTo>
                      <a:pt x="21" y="12"/>
                    </a:lnTo>
                    <a:lnTo>
                      <a:pt x="13" y="14"/>
                    </a:lnTo>
                    <a:lnTo>
                      <a:pt x="13" y="14"/>
                    </a:lnTo>
                    <a:lnTo>
                      <a:pt x="8" y="14"/>
                    </a:lnTo>
                    <a:lnTo>
                      <a:pt x="8" y="14"/>
                    </a:lnTo>
                    <a:lnTo>
                      <a:pt x="4" y="17"/>
                    </a:lnTo>
                    <a:lnTo>
                      <a:pt x="4" y="17"/>
                    </a:lnTo>
                    <a:lnTo>
                      <a:pt x="1" y="19"/>
                    </a:lnTo>
                    <a:lnTo>
                      <a:pt x="1" y="19"/>
                    </a:lnTo>
                    <a:lnTo>
                      <a:pt x="0" y="24"/>
                    </a:lnTo>
                    <a:lnTo>
                      <a:pt x="0" y="24"/>
                    </a:lnTo>
                    <a:lnTo>
                      <a:pt x="0" y="27"/>
                    </a:lnTo>
                    <a:lnTo>
                      <a:pt x="2" y="30"/>
                    </a:lnTo>
                    <a:lnTo>
                      <a:pt x="2" y="30"/>
                    </a:lnTo>
                    <a:lnTo>
                      <a:pt x="6" y="32"/>
                    </a:lnTo>
                    <a:lnTo>
                      <a:pt x="10" y="33"/>
                    </a:lnTo>
                    <a:lnTo>
                      <a:pt x="10" y="33"/>
                    </a:lnTo>
                    <a:lnTo>
                      <a:pt x="16" y="32"/>
                    </a:lnTo>
                    <a:lnTo>
                      <a:pt x="16" y="32"/>
                    </a:lnTo>
                    <a:lnTo>
                      <a:pt x="23" y="28"/>
                    </a:lnTo>
                    <a:lnTo>
                      <a:pt x="23" y="28"/>
                    </a:lnTo>
                    <a:lnTo>
                      <a:pt x="23" y="32"/>
                    </a:lnTo>
                    <a:lnTo>
                      <a:pt x="23" y="32"/>
                    </a:lnTo>
                    <a:lnTo>
                      <a:pt x="23" y="32"/>
                    </a:lnTo>
                    <a:close/>
                    <a:moveTo>
                      <a:pt x="21" y="18"/>
                    </a:moveTo>
                    <a:lnTo>
                      <a:pt x="21" y="18"/>
                    </a:lnTo>
                    <a:lnTo>
                      <a:pt x="20" y="23"/>
                    </a:lnTo>
                    <a:lnTo>
                      <a:pt x="20" y="23"/>
                    </a:lnTo>
                    <a:lnTo>
                      <a:pt x="19" y="25"/>
                    </a:lnTo>
                    <a:lnTo>
                      <a:pt x="18" y="27"/>
                    </a:lnTo>
                    <a:lnTo>
                      <a:pt x="18" y="27"/>
                    </a:lnTo>
                    <a:lnTo>
                      <a:pt x="11" y="28"/>
                    </a:lnTo>
                    <a:lnTo>
                      <a:pt x="11" y="28"/>
                    </a:lnTo>
                    <a:lnTo>
                      <a:pt x="9" y="28"/>
                    </a:lnTo>
                    <a:lnTo>
                      <a:pt x="8" y="27"/>
                    </a:lnTo>
                    <a:lnTo>
                      <a:pt x="8" y="27"/>
                    </a:lnTo>
                    <a:lnTo>
                      <a:pt x="6" y="25"/>
                    </a:lnTo>
                    <a:lnTo>
                      <a:pt x="5" y="24"/>
                    </a:lnTo>
                    <a:lnTo>
                      <a:pt x="5" y="24"/>
                    </a:lnTo>
                    <a:lnTo>
                      <a:pt x="6" y="22"/>
                    </a:lnTo>
                    <a:lnTo>
                      <a:pt x="6" y="22"/>
                    </a:lnTo>
                    <a:lnTo>
                      <a:pt x="9" y="19"/>
                    </a:lnTo>
                    <a:lnTo>
                      <a:pt x="9" y="19"/>
                    </a:lnTo>
                    <a:lnTo>
                      <a:pt x="13" y="18"/>
                    </a:lnTo>
                    <a:lnTo>
                      <a:pt x="13" y="18"/>
                    </a:lnTo>
                    <a:lnTo>
                      <a:pt x="21" y="17"/>
                    </a:lnTo>
                    <a:lnTo>
                      <a:pt x="21" y="18"/>
                    </a:lnTo>
                    <a:lnTo>
                      <a:pt x="2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0" name="Freeform 727">
                <a:extLst>
                  <a:ext uri="{FF2B5EF4-FFF2-40B4-BE49-F238E27FC236}">
                    <a16:creationId xmlns:a16="http://schemas.microsoft.com/office/drawing/2014/main" id="{1AE36485-144D-15EA-3852-1994E0D67CD0}"/>
                  </a:ext>
                </a:extLst>
              </p:cNvPr>
              <p:cNvSpPr>
                <a:spLocks/>
              </p:cNvSpPr>
              <p:nvPr/>
            </p:nvSpPr>
            <p:spPr bwMode="auto">
              <a:xfrm>
                <a:off x="2112" y="1589"/>
                <a:ext cx="25" cy="32"/>
              </a:xfrm>
              <a:custGeom>
                <a:avLst/>
                <a:gdLst>
                  <a:gd name="T0" fmla="*/ 5 w 25"/>
                  <a:gd name="T1" fmla="*/ 32 h 32"/>
                  <a:gd name="T2" fmla="*/ 5 w 25"/>
                  <a:gd name="T3" fmla="*/ 15 h 32"/>
                  <a:gd name="T4" fmla="*/ 5 w 25"/>
                  <a:gd name="T5" fmla="*/ 15 h 32"/>
                  <a:gd name="T6" fmla="*/ 7 w 25"/>
                  <a:gd name="T7" fmla="*/ 10 h 32"/>
                  <a:gd name="T8" fmla="*/ 8 w 25"/>
                  <a:gd name="T9" fmla="*/ 6 h 32"/>
                  <a:gd name="T10" fmla="*/ 8 w 25"/>
                  <a:gd name="T11" fmla="*/ 6 h 32"/>
                  <a:gd name="T12" fmla="*/ 10 w 25"/>
                  <a:gd name="T13" fmla="*/ 5 h 32"/>
                  <a:gd name="T14" fmla="*/ 14 w 25"/>
                  <a:gd name="T15" fmla="*/ 4 h 32"/>
                  <a:gd name="T16" fmla="*/ 14 w 25"/>
                  <a:gd name="T17" fmla="*/ 4 h 32"/>
                  <a:gd name="T18" fmla="*/ 18 w 25"/>
                  <a:gd name="T19" fmla="*/ 5 h 32"/>
                  <a:gd name="T20" fmla="*/ 18 w 25"/>
                  <a:gd name="T21" fmla="*/ 5 h 32"/>
                  <a:gd name="T22" fmla="*/ 19 w 25"/>
                  <a:gd name="T23" fmla="*/ 8 h 32"/>
                  <a:gd name="T24" fmla="*/ 19 w 25"/>
                  <a:gd name="T25" fmla="*/ 8 h 32"/>
                  <a:gd name="T26" fmla="*/ 20 w 25"/>
                  <a:gd name="T27" fmla="*/ 13 h 32"/>
                  <a:gd name="T28" fmla="*/ 20 w 25"/>
                  <a:gd name="T29" fmla="*/ 32 h 32"/>
                  <a:gd name="T30" fmla="*/ 25 w 25"/>
                  <a:gd name="T31" fmla="*/ 32 h 32"/>
                  <a:gd name="T32" fmla="*/ 25 w 25"/>
                  <a:gd name="T33" fmla="*/ 13 h 32"/>
                  <a:gd name="T34" fmla="*/ 25 w 25"/>
                  <a:gd name="T35" fmla="*/ 13 h 32"/>
                  <a:gd name="T36" fmla="*/ 25 w 25"/>
                  <a:gd name="T37" fmla="*/ 8 h 32"/>
                  <a:gd name="T38" fmla="*/ 25 w 25"/>
                  <a:gd name="T39" fmla="*/ 8 h 32"/>
                  <a:gd name="T40" fmla="*/ 24 w 25"/>
                  <a:gd name="T41" fmla="*/ 4 h 32"/>
                  <a:gd name="T42" fmla="*/ 24 w 25"/>
                  <a:gd name="T43" fmla="*/ 4 h 32"/>
                  <a:gd name="T44" fmla="*/ 20 w 25"/>
                  <a:gd name="T45" fmla="*/ 1 h 32"/>
                  <a:gd name="T46" fmla="*/ 20 w 25"/>
                  <a:gd name="T47" fmla="*/ 1 h 32"/>
                  <a:gd name="T48" fmla="*/ 15 w 25"/>
                  <a:gd name="T49" fmla="*/ 0 h 32"/>
                  <a:gd name="T50" fmla="*/ 15 w 25"/>
                  <a:gd name="T51" fmla="*/ 0 h 32"/>
                  <a:gd name="T52" fmla="*/ 9 w 25"/>
                  <a:gd name="T53" fmla="*/ 1 h 32"/>
                  <a:gd name="T54" fmla="*/ 5 w 25"/>
                  <a:gd name="T55" fmla="*/ 5 h 32"/>
                  <a:gd name="T56" fmla="*/ 5 w 25"/>
                  <a:gd name="T57" fmla="*/ 0 h 32"/>
                  <a:gd name="T58" fmla="*/ 0 w 25"/>
                  <a:gd name="T59" fmla="*/ 0 h 32"/>
                  <a:gd name="T60" fmla="*/ 0 w 25"/>
                  <a:gd name="T61" fmla="*/ 32 h 32"/>
                  <a:gd name="T62" fmla="*/ 5 w 25"/>
                  <a:gd name="T63" fmla="*/ 32 h 32"/>
                  <a:gd name="T64" fmla="*/ 5 w 25"/>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5" y="32"/>
                    </a:moveTo>
                    <a:lnTo>
                      <a:pt x="5" y="15"/>
                    </a:lnTo>
                    <a:lnTo>
                      <a:pt x="5" y="15"/>
                    </a:lnTo>
                    <a:lnTo>
                      <a:pt x="7" y="10"/>
                    </a:lnTo>
                    <a:lnTo>
                      <a:pt x="8" y="6"/>
                    </a:lnTo>
                    <a:lnTo>
                      <a:pt x="8" y="6"/>
                    </a:lnTo>
                    <a:lnTo>
                      <a:pt x="10" y="5"/>
                    </a:lnTo>
                    <a:lnTo>
                      <a:pt x="14" y="4"/>
                    </a:lnTo>
                    <a:lnTo>
                      <a:pt x="14" y="4"/>
                    </a:lnTo>
                    <a:lnTo>
                      <a:pt x="18" y="5"/>
                    </a:lnTo>
                    <a:lnTo>
                      <a:pt x="18" y="5"/>
                    </a:lnTo>
                    <a:lnTo>
                      <a:pt x="19" y="8"/>
                    </a:lnTo>
                    <a:lnTo>
                      <a:pt x="19" y="8"/>
                    </a:lnTo>
                    <a:lnTo>
                      <a:pt x="20" y="13"/>
                    </a:lnTo>
                    <a:lnTo>
                      <a:pt x="20" y="32"/>
                    </a:lnTo>
                    <a:lnTo>
                      <a:pt x="25" y="32"/>
                    </a:lnTo>
                    <a:lnTo>
                      <a:pt x="25" y="13"/>
                    </a:lnTo>
                    <a:lnTo>
                      <a:pt x="25" y="13"/>
                    </a:lnTo>
                    <a:lnTo>
                      <a:pt x="25" y="8"/>
                    </a:lnTo>
                    <a:lnTo>
                      <a:pt x="25" y="8"/>
                    </a:lnTo>
                    <a:lnTo>
                      <a:pt x="24" y="4"/>
                    </a:lnTo>
                    <a:lnTo>
                      <a:pt x="24" y="4"/>
                    </a:lnTo>
                    <a:lnTo>
                      <a:pt x="20" y="1"/>
                    </a:lnTo>
                    <a:lnTo>
                      <a:pt x="20" y="1"/>
                    </a:lnTo>
                    <a:lnTo>
                      <a:pt x="15" y="0"/>
                    </a:lnTo>
                    <a:lnTo>
                      <a:pt x="15" y="0"/>
                    </a:lnTo>
                    <a:lnTo>
                      <a:pt x="9" y="1"/>
                    </a:lnTo>
                    <a:lnTo>
                      <a:pt x="5" y="5"/>
                    </a:lnTo>
                    <a:lnTo>
                      <a:pt x="5" y="0"/>
                    </a:lnTo>
                    <a:lnTo>
                      <a:pt x="0" y="0"/>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1" name="Freeform 728">
                <a:extLst>
                  <a:ext uri="{FF2B5EF4-FFF2-40B4-BE49-F238E27FC236}">
                    <a16:creationId xmlns:a16="http://schemas.microsoft.com/office/drawing/2014/main" id="{C5B2CC9B-8BCD-B9D3-D658-F27E346F8989}"/>
                  </a:ext>
                </a:extLst>
              </p:cNvPr>
              <p:cNvSpPr>
                <a:spLocks/>
              </p:cNvSpPr>
              <p:nvPr/>
            </p:nvSpPr>
            <p:spPr bwMode="auto">
              <a:xfrm>
                <a:off x="2143" y="1578"/>
                <a:ext cx="39" cy="43"/>
              </a:xfrm>
              <a:custGeom>
                <a:avLst/>
                <a:gdLst>
                  <a:gd name="T0" fmla="*/ 22 w 39"/>
                  <a:gd name="T1" fmla="*/ 43 h 43"/>
                  <a:gd name="T2" fmla="*/ 39 w 39"/>
                  <a:gd name="T3" fmla="*/ 0 h 43"/>
                  <a:gd name="T4" fmla="*/ 34 w 39"/>
                  <a:gd name="T5" fmla="*/ 0 h 43"/>
                  <a:gd name="T6" fmla="*/ 21 w 39"/>
                  <a:gd name="T7" fmla="*/ 31 h 43"/>
                  <a:gd name="T8" fmla="*/ 21 w 39"/>
                  <a:gd name="T9" fmla="*/ 31 h 43"/>
                  <a:gd name="T10" fmla="*/ 18 w 39"/>
                  <a:gd name="T11" fmla="*/ 38 h 43"/>
                  <a:gd name="T12" fmla="*/ 18 w 39"/>
                  <a:gd name="T13" fmla="*/ 38 h 43"/>
                  <a:gd name="T14" fmla="*/ 17 w 39"/>
                  <a:gd name="T15" fmla="*/ 31 h 43"/>
                  <a:gd name="T16" fmla="*/ 6 w 39"/>
                  <a:gd name="T17" fmla="*/ 0 h 43"/>
                  <a:gd name="T18" fmla="*/ 0 w 39"/>
                  <a:gd name="T19" fmla="*/ 0 h 43"/>
                  <a:gd name="T20" fmla="*/ 16 w 39"/>
                  <a:gd name="T21" fmla="*/ 43 h 43"/>
                  <a:gd name="T22" fmla="*/ 22 w 39"/>
                  <a:gd name="T23" fmla="*/ 43 h 43"/>
                  <a:gd name="T24" fmla="*/ 22 w 39"/>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22" y="43"/>
                    </a:moveTo>
                    <a:lnTo>
                      <a:pt x="39" y="0"/>
                    </a:lnTo>
                    <a:lnTo>
                      <a:pt x="34" y="0"/>
                    </a:lnTo>
                    <a:lnTo>
                      <a:pt x="21" y="31"/>
                    </a:lnTo>
                    <a:lnTo>
                      <a:pt x="21" y="31"/>
                    </a:lnTo>
                    <a:lnTo>
                      <a:pt x="18" y="38"/>
                    </a:lnTo>
                    <a:lnTo>
                      <a:pt x="18" y="38"/>
                    </a:lnTo>
                    <a:lnTo>
                      <a:pt x="17" y="31"/>
                    </a:lnTo>
                    <a:lnTo>
                      <a:pt x="6" y="0"/>
                    </a:lnTo>
                    <a:lnTo>
                      <a:pt x="0" y="0"/>
                    </a:lnTo>
                    <a:lnTo>
                      <a:pt x="16" y="43"/>
                    </a:lnTo>
                    <a:lnTo>
                      <a:pt x="22" y="43"/>
                    </a:lnTo>
                    <a:lnTo>
                      <a:pt x="2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2" name="Freeform 729">
                <a:extLst>
                  <a:ext uri="{FF2B5EF4-FFF2-40B4-BE49-F238E27FC236}">
                    <a16:creationId xmlns:a16="http://schemas.microsoft.com/office/drawing/2014/main" id="{7C363E71-7C06-ECD1-995C-71FA86235C8B}"/>
                  </a:ext>
                </a:extLst>
              </p:cNvPr>
              <p:cNvSpPr>
                <a:spLocks noEditPoints="1"/>
              </p:cNvSpPr>
              <p:nvPr/>
            </p:nvSpPr>
            <p:spPr bwMode="auto">
              <a:xfrm>
                <a:off x="2182" y="1578"/>
                <a:ext cx="41" cy="43"/>
              </a:xfrm>
              <a:custGeom>
                <a:avLst/>
                <a:gdLst>
                  <a:gd name="T0" fmla="*/ 6 w 41"/>
                  <a:gd name="T1" fmla="*/ 43 h 43"/>
                  <a:gd name="T2" fmla="*/ 11 w 41"/>
                  <a:gd name="T3" fmla="*/ 30 h 43"/>
                  <a:gd name="T4" fmla="*/ 29 w 41"/>
                  <a:gd name="T5" fmla="*/ 30 h 43"/>
                  <a:gd name="T6" fmla="*/ 34 w 41"/>
                  <a:gd name="T7" fmla="*/ 43 h 43"/>
                  <a:gd name="T8" fmla="*/ 41 w 41"/>
                  <a:gd name="T9" fmla="*/ 43 h 43"/>
                  <a:gd name="T10" fmla="*/ 24 w 41"/>
                  <a:gd name="T11" fmla="*/ 0 h 43"/>
                  <a:gd name="T12" fmla="*/ 17 w 41"/>
                  <a:gd name="T13" fmla="*/ 0 h 43"/>
                  <a:gd name="T14" fmla="*/ 0 w 41"/>
                  <a:gd name="T15" fmla="*/ 43 h 43"/>
                  <a:gd name="T16" fmla="*/ 6 w 41"/>
                  <a:gd name="T17" fmla="*/ 43 h 43"/>
                  <a:gd name="T18" fmla="*/ 6 w 41"/>
                  <a:gd name="T19" fmla="*/ 43 h 43"/>
                  <a:gd name="T20" fmla="*/ 17 w 41"/>
                  <a:gd name="T21" fmla="*/ 12 h 43"/>
                  <a:gd name="T22" fmla="*/ 17 w 41"/>
                  <a:gd name="T23" fmla="*/ 12 h 43"/>
                  <a:gd name="T24" fmla="*/ 20 w 41"/>
                  <a:gd name="T25" fmla="*/ 4 h 43"/>
                  <a:gd name="T26" fmla="*/ 20 w 41"/>
                  <a:gd name="T27" fmla="*/ 4 h 43"/>
                  <a:gd name="T28" fmla="*/ 22 w 41"/>
                  <a:gd name="T29" fmla="*/ 14 h 43"/>
                  <a:gd name="T30" fmla="*/ 27 w 41"/>
                  <a:gd name="T31" fmla="*/ 25 h 43"/>
                  <a:gd name="T32" fmla="*/ 12 w 41"/>
                  <a:gd name="T33" fmla="*/ 25 h 43"/>
                  <a:gd name="T34" fmla="*/ 17 w 41"/>
                  <a:gd name="T35" fmla="*/ 12 h 43"/>
                  <a:gd name="T36" fmla="*/ 17 w 41"/>
                  <a:gd name="T3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3">
                    <a:moveTo>
                      <a:pt x="6" y="43"/>
                    </a:moveTo>
                    <a:lnTo>
                      <a:pt x="11" y="30"/>
                    </a:lnTo>
                    <a:lnTo>
                      <a:pt x="29" y="30"/>
                    </a:lnTo>
                    <a:lnTo>
                      <a:pt x="34" y="43"/>
                    </a:lnTo>
                    <a:lnTo>
                      <a:pt x="41" y="43"/>
                    </a:lnTo>
                    <a:lnTo>
                      <a:pt x="24" y="0"/>
                    </a:lnTo>
                    <a:lnTo>
                      <a:pt x="17" y="0"/>
                    </a:lnTo>
                    <a:lnTo>
                      <a:pt x="0" y="43"/>
                    </a:lnTo>
                    <a:lnTo>
                      <a:pt x="6" y="43"/>
                    </a:lnTo>
                    <a:lnTo>
                      <a:pt x="6" y="43"/>
                    </a:lnTo>
                    <a:close/>
                    <a:moveTo>
                      <a:pt x="17" y="12"/>
                    </a:moveTo>
                    <a:lnTo>
                      <a:pt x="17" y="12"/>
                    </a:lnTo>
                    <a:lnTo>
                      <a:pt x="20" y="4"/>
                    </a:lnTo>
                    <a:lnTo>
                      <a:pt x="20" y="4"/>
                    </a:lnTo>
                    <a:lnTo>
                      <a:pt x="22" y="14"/>
                    </a:lnTo>
                    <a:lnTo>
                      <a:pt x="27" y="25"/>
                    </a:lnTo>
                    <a:lnTo>
                      <a:pt x="12" y="25"/>
                    </a:lnTo>
                    <a:lnTo>
                      <a:pt x="17" y="12"/>
                    </a:lnTo>
                    <a:lnTo>
                      <a:pt x="1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3" name="Freeform 730">
                <a:extLst>
                  <a:ext uri="{FF2B5EF4-FFF2-40B4-BE49-F238E27FC236}">
                    <a16:creationId xmlns:a16="http://schemas.microsoft.com/office/drawing/2014/main" id="{BC48691F-F493-F248-F779-0C50F8AA17A9}"/>
                  </a:ext>
                </a:extLst>
              </p:cNvPr>
              <p:cNvSpPr>
                <a:spLocks/>
              </p:cNvSpPr>
              <p:nvPr/>
            </p:nvSpPr>
            <p:spPr bwMode="auto">
              <a:xfrm>
                <a:off x="2227" y="1578"/>
                <a:ext cx="30" cy="43"/>
              </a:xfrm>
              <a:custGeom>
                <a:avLst/>
                <a:gdLst>
                  <a:gd name="T0" fmla="*/ 6 w 30"/>
                  <a:gd name="T1" fmla="*/ 43 h 43"/>
                  <a:gd name="T2" fmla="*/ 6 w 30"/>
                  <a:gd name="T3" fmla="*/ 24 h 43"/>
                  <a:gd name="T4" fmla="*/ 27 w 30"/>
                  <a:gd name="T5" fmla="*/ 24 h 43"/>
                  <a:gd name="T6" fmla="*/ 27 w 30"/>
                  <a:gd name="T7" fmla="*/ 19 h 43"/>
                  <a:gd name="T8" fmla="*/ 6 w 30"/>
                  <a:gd name="T9" fmla="*/ 19 h 43"/>
                  <a:gd name="T10" fmla="*/ 6 w 30"/>
                  <a:gd name="T11" fmla="*/ 5 h 43"/>
                  <a:gd name="T12" fmla="*/ 30 w 30"/>
                  <a:gd name="T13" fmla="*/ 5 h 43"/>
                  <a:gd name="T14" fmla="*/ 30 w 30"/>
                  <a:gd name="T15" fmla="*/ 0 h 43"/>
                  <a:gd name="T16" fmla="*/ 0 w 30"/>
                  <a:gd name="T17" fmla="*/ 0 h 43"/>
                  <a:gd name="T18" fmla="*/ 0 w 30"/>
                  <a:gd name="T19" fmla="*/ 43 h 43"/>
                  <a:gd name="T20" fmla="*/ 6 w 30"/>
                  <a:gd name="T21" fmla="*/ 43 h 43"/>
                  <a:gd name="T22" fmla="*/ 6 w 30"/>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3">
                    <a:moveTo>
                      <a:pt x="6" y="43"/>
                    </a:moveTo>
                    <a:lnTo>
                      <a:pt x="6" y="24"/>
                    </a:lnTo>
                    <a:lnTo>
                      <a:pt x="27" y="24"/>
                    </a:lnTo>
                    <a:lnTo>
                      <a:pt x="27" y="19"/>
                    </a:lnTo>
                    <a:lnTo>
                      <a:pt x="6" y="19"/>
                    </a:lnTo>
                    <a:lnTo>
                      <a:pt x="6" y="5"/>
                    </a:lnTo>
                    <a:lnTo>
                      <a:pt x="30" y="5"/>
                    </a:lnTo>
                    <a:lnTo>
                      <a:pt x="30" y="0"/>
                    </a:lnTo>
                    <a:lnTo>
                      <a:pt x="0" y="0"/>
                    </a:lnTo>
                    <a:lnTo>
                      <a:pt x="0" y="43"/>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4" name="Freeform 731">
                <a:extLst>
                  <a:ext uri="{FF2B5EF4-FFF2-40B4-BE49-F238E27FC236}">
                    <a16:creationId xmlns:a16="http://schemas.microsoft.com/office/drawing/2014/main" id="{904CD60D-6221-1835-D208-EFCEB43FA3C8}"/>
                  </a:ext>
                </a:extLst>
              </p:cNvPr>
              <p:cNvSpPr>
                <a:spLocks/>
              </p:cNvSpPr>
              <p:nvPr/>
            </p:nvSpPr>
            <p:spPr bwMode="auto">
              <a:xfrm>
                <a:off x="2280" y="1589"/>
                <a:ext cx="18" cy="32"/>
              </a:xfrm>
              <a:custGeom>
                <a:avLst/>
                <a:gdLst>
                  <a:gd name="T0" fmla="*/ 6 w 18"/>
                  <a:gd name="T1" fmla="*/ 32 h 32"/>
                  <a:gd name="T2" fmla="*/ 6 w 18"/>
                  <a:gd name="T3" fmla="*/ 15 h 32"/>
                  <a:gd name="T4" fmla="*/ 6 w 18"/>
                  <a:gd name="T5" fmla="*/ 15 h 32"/>
                  <a:gd name="T6" fmla="*/ 6 w 18"/>
                  <a:gd name="T7" fmla="*/ 9 h 32"/>
                  <a:gd name="T8" fmla="*/ 6 w 18"/>
                  <a:gd name="T9" fmla="*/ 9 h 32"/>
                  <a:gd name="T10" fmla="*/ 9 w 18"/>
                  <a:gd name="T11" fmla="*/ 6 h 32"/>
                  <a:gd name="T12" fmla="*/ 9 w 18"/>
                  <a:gd name="T13" fmla="*/ 6 h 32"/>
                  <a:gd name="T14" fmla="*/ 11 w 18"/>
                  <a:gd name="T15" fmla="*/ 5 h 32"/>
                  <a:gd name="T16" fmla="*/ 11 w 18"/>
                  <a:gd name="T17" fmla="*/ 5 h 32"/>
                  <a:gd name="T18" fmla="*/ 15 w 18"/>
                  <a:gd name="T19" fmla="*/ 6 h 32"/>
                  <a:gd name="T20" fmla="*/ 18 w 18"/>
                  <a:gd name="T21" fmla="*/ 1 h 32"/>
                  <a:gd name="T22" fmla="*/ 18 w 18"/>
                  <a:gd name="T23" fmla="*/ 1 h 32"/>
                  <a:gd name="T24" fmla="*/ 15 w 18"/>
                  <a:gd name="T25" fmla="*/ 0 h 32"/>
                  <a:gd name="T26" fmla="*/ 13 w 18"/>
                  <a:gd name="T27" fmla="*/ 0 h 32"/>
                  <a:gd name="T28" fmla="*/ 13 w 18"/>
                  <a:gd name="T29" fmla="*/ 0 h 32"/>
                  <a:gd name="T30" fmla="*/ 9 w 18"/>
                  <a:gd name="T31" fmla="*/ 1 h 32"/>
                  <a:gd name="T32" fmla="*/ 9 w 18"/>
                  <a:gd name="T33" fmla="*/ 1 h 32"/>
                  <a:gd name="T34" fmla="*/ 5 w 18"/>
                  <a:gd name="T35" fmla="*/ 5 h 32"/>
                  <a:gd name="T36" fmla="*/ 5 w 18"/>
                  <a:gd name="T37" fmla="*/ 0 h 32"/>
                  <a:gd name="T38" fmla="*/ 0 w 18"/>
                  <a:gd name="T39" fmla="*/ 0 h 32"/>
                  <a:gd name="T40" fmla="*/ 0 w 18"/>
                  <a:gd name="T41" fmla="*/ 32 h 32"/>
                  <a:gd name="T42" fmla="*/ 6 w 18"/>
                  <a:gd name="T43" fmla="*/ 32 h 32"/>
                  <a:gd name="T44" fmla="*/ 6 w 18"/>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2">
                    <a:moveTo>
                      <a:pt x="6" y="32"/>
                    </a:moveTo>
                    <a:lnTo>
                      <a:pt x="6" y="15"/>
                    </a:lnTo>
                    <a:lnTo>
                      <a:pt x="6" y="15"/>
                    </a:lnTo>
                    <a:lnTo>
                      <a:pt x="6" y="9"/>
                    </a:lnTo>
                    <a:lnTo>
                      <a:pt x="6" y="9"/>
                    </a:lnTo>
                    <a:lnTo>
                      <a:pt x="9" y="6"/>
                    </a:lnTo>
                    <a:lnTo>
                      <a:pt x="9" y="6"/>
                    </a:lnTo>
                    <a:lnTo>
                      <a:pt x="11" y="5"/>
                    </a:lnTo>
                    <a:lnTo>
                      <a:pt x="11" y="5"/>
                    </a:lnTo>
                    <a:lnTo>
                      <a:pt x="15" y="6"/>
                    </a:lnTo>
                    <a:lnTo>
                      <a:pt x="18" y="1"/>
                    </a:lnTo>
                    <a:lnTo>
                      <a:pt x="18" y="1"/>
                    </a:lnTo>
                    <a:lnTo>
                      <a:pt x="15" y="0"/>
                    </a:lnTo>
                    <a:lnTo>
                      <a:pt x="13" y="0"/>
                    </a:lnTo>
                    <a:lnTo>
                      <a:pt x="13" y="0"/>
                    </a:lnTo>
                    <a:lnTo>
                      <a:pt x="9" y="1"/>
                    </a:lnTo>
                    <a:lnTo>
                      <a:pt x="9" y="1"/>
                    </a:lnTo>
                    <a:lnTo>
                      <a:pt x="5" y="5"/>
                    </a:lnTo>
                    <a:lnTo>
                      <a:pt x="5" y="0"/>
                    </a:lnTo>
                    <a:lnTo>
                      <a:pt x="0" y="0"/>
                    </a:lnTo>
                    <a:lnTo>
                      <a:pt x="0" y="32"/>
                    </a:lnTo>
                    <a:lnTo>
                      <a:pt x="6"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5" name="Freeform 732">
                <a:extLst>
                  <a:ext uri="{FF2B5EF4-FFF2-40B4-BE49-F238E27FC236}">
                    <a16:creationId xmlns:a16="http://schemas.microsoft.com/office/drawing/2014/main" id="{8C543218-0A58-F80F-E85A-49BC7E8862D9}"/>
                  </a:ext>
                </a:extLst>
              </p:cNvPr>
              <p:cNvSpPr>
                <a:spLocks noEditPoints="1"/>
              </p:cNvSpPr>
              <p:nvPr/>
            </p:nvSpPr>
            <p:spPr bwMode="auto">
              <a:xfrm>
                <a:off x="2299" y="1589"/>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1 w 29"/>
                  <a:gd name="T11" fmla="*/ 28 h 33"/>
                  <a:gd name="T12" fmla="*/ 9 w 29"/>
                  <a:gd name="T13" fmla="*/ 25 h 33"/>
                  <a:gd name="T14" fmla="*/ 9 w 29"/>
                  <a:gd name="T15" fmla="*/ 25 h 33"/>
                  <a:gd name="T16" fmla="*/ 6 w 29"/>
                  <a:gd name="T17" fmla="*/ 22 h 33"/>
                  <a:gd name="T18" fmla="*/ 5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5 w 29"/>
                  <a:gd name="T31" fmla="*/ 4 h 33"/>
                  <a:gd name="T32" fmla="*/ 25 w 29"/>
                  <a:gd name="T33" fmla="*/ 4 h 33"/>
                  <a:gd name="T34" fmla="*/ 20 w 29"/>
                  <a:gd name="T35" fmla="*/ 1 h 33"/>
                  <a:gd name="T36" fmla="*/ 15 w 29"/>
                  <a:gd name="T37" fmla="*/ 0 h 33"/>
                  <a:gd name="T38" fmla="*/ 15 w 29"/>
                  <a:gd name="T39" fmla="*/ 0 h 33"/>
                  <a:gd name="T40" fmla="*/ 9 w 29"/>
                  <a:gd name="T41" fmla="*/ 1 h 33"/>
                  <a:gd name="T42" fmla="*/ 4 w 29"/>
                  <a:gd name="T43" fmla="*/ 4 h 33"/>
                  <a:gd name="T44" fmla="*/ 4 w 29"/>
                  <a:gd name="T45" fmla="*/ 4 h 33"/>
                  <a:gd name="T46" fmla="*/ 1 w 29"/>
                  <a:gd name="T47" fmla="*/ 9 h 33"/>
                  <a:gd name="T48" fmla="*/ 0 w 29"/>
                  <a:gd name="T49" fmla="*/ 17 h 33"/>
                  <a:gd name="T50" fmla="*/ 0 w 29"/>
                  <a:gd name="T51" fmla="*/ 17 h 33"/>
                  <a:gd name="T52" fmla="*/ 1 w 29"/>
                  <a:gd name="T53" fmla="*/ 23 h 33"/>
                  <a:gd name="T54" fmla="*/ 4 w 29"/>
                  <a:gd name="T55" fmla="*/ 28 h 33"/>
                  <a:gd name="T56" fmla="*/ 4 w 29"/>
                  <a:gd name="T57" fmla="*/ 28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6 w 29"/>
                  <a:gd name="T71" fmla="*/ 27 h 33"/>
                  <a:gd name="T72" fmla="*/ 29 w 29"/>
                  <a:gd name="T73" fmla="*/ 23 h 33"/>
                  <a:gd name="T74" fmla="*/ 23 w 29"/>
                  <a:gd name="T75" fmla="*/ 22 h 33"/>
                  <a:gd name="T76" fmla="*/ 23 w 29"/>
                  <a:gd name="T77" fmla="*/ 22 h 33"/>
                  <a:gd name="T78" fmla="*/ 21 w 29"/>
                  <a:gd name="T79" fmla="*/ 24 h 33"/>
                  <a:gd name="T80" fmla="*/ 20 w 29"/>
                  <a:gd name="T81" fmla="*/ 27 h 33"/>
                  <a:gd name="T82" fmla="*/ 20 w 29"/>
                  <a:gd name="T83" fmla="*/ 27 h 33"/>
                  <a:gd name="T84" fmla="*/ 9 w 29"/>
                  <a:gd name="T85" fmla="*/ 6 h 33"/>
                  <a:gd name="T86" fmla="*/ 9 w 29"/>
                  <a:gd name="T87" fmla="*/ 6 h 33"/>
                  <a:gd name="T88" fmla="*/ 11 w 29"/>
                  <a:gd name="T89" fmla="*/ 5 h 33"/>
                  <a:gd name="T90" fmla="*/ 15 w 29"/>
                  <a:gd name="T91" fmla="*/ 4 h 33"/>
                  <a:gd name="T92" fmla="*/ 15 w 29"/>
                  <a:gd name="T93" fmla="*/ 4 h 33"/>
                  <a:gd name="T94" fmla="*/ 19 w 29"/>
                  <a:gd name="T95" fmla="*/ 5 h 33"/>
                  <a:gd name="T96" fmla="*/ 21 w 29"/>
                  <a:gd name="T97" fmla="*/ 8 h 33"/>
                  <a:gd name="T98" fmla="*/ 21 w 29"/>
                  <a:gd name="T99" fmla="*/ 8 h 33"/>
                  <a:gd name="T100" fmla="*/ 23 w 29"/>
                  <a:gd name="T101" fmla="*/ 10 h 33"/>
                  <a:gd name="T102" fmla="*/ 23 w 29"/>
                  <a:gd name="T103" fmla="*/ 13 h 33"/>
                  <a:gd name="T104" fmla="*/ 6 w 29"/>
                  <a:gd name="T105" fmla="*/ 13 h 33"/>
                  <a:gd name="T106" fmla="*/ 6 w 29"/>
                  <a:gd name="T107" fmla="*/ 13 h 33"/>
                  <a:gd name="T108" fmla="*/ 6 w 29"/>
                  <a:gd name="T109" fmla="*/ 9 h 33"/>
                  <a:gd name="T110" fmla="*/ 9 w 29"/>
                  <a:gd name="T111" fmla="*/ 6 h 33"/>
                  <a:gd name="T112" fmla="*/ 9 w 29"/>
                  <a:gd name="T11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1" y="28"/>
                    </a:lnTo>
                    <a:lnTo>
                      <a:pt x="9" y="25"/>
                    </a:lnTo>
                    <a:lnTo>
                      <a:pt x="9" y="25"/>
                    </a:lnTo>
                    <a:lnTo>
                      <a:pt x="6" y="22"/>
                    </a:lnTo>
                    <a:lnTo>
                      <a:pt x="5" y="18"/>
                    </a:lnTo>
                    <a:lnTo>
                      <a:pt x="29" y="18"/>
                    </a:lnTo>
                    <a:lnTo>
                      <a:pt x="29" y="18"/>
                    </a:lnTo>
                    <a:lnTo>
                      <a:pt x="29" y="17"/>
                    </a:lnTo>
                    <a:lnTo>
                      <a:pt x="29" y="17"/>
                    </a:lnTo>
                    <a:lnTo>
                      <a:pt x="28" y="9"/>
                    </a:lnTo>
                    <a:lnTo>
                      <a:pt x="25" y="4"/>
                    </a:lnTo>
                    <a:lnTo>
                      <a:pt x="25" y="4"/>
                    </a:lnTo>
                    <a:lnTo>
                      <a:pt x="20" y="1"/>
                    </a:lnTo>
                    <a:lnTo>
                      <a:pt x="15" y="0"/>
                    </a:lnTo>
                    <a:lnTo>
                      <a:pt x="15" y="0"/>
                    </a:lnTo>
                    <a:lnTo>
                      <a:pt x="9" y="1"/>
                    </a:lnTo>
                    <a:lnTo>
                      <a:pt x="4" y="4"/>
                    </a:lnTo>
                    <a:lnTo>
                      <a:pt x="4" y="4"/>
                    </a:lnTo>
                    <a:lnTo>
                      <a:pt x="1" y="9"/>
                    </a:lnTo>
                    <a:lnTo>
                      <a:pt x="0" y="17"/>
                    </a:lnTo>
                    <a:lnTo>
                      <a:pt x="0" y="17"/>
                    </a:lnTo>
                    <a:lnTo>
                      <a:pt x="1" y="23"/>
                    </a:lnTo>
                    <a:lnTo>
                      <a:pt x="4" y="28"/>
                    </a:lnTo>
                    <a:lnTo>
                      <a:pt x="4" y="28"/>
                    </a:lnTo>
                    <a:lnTo>
                      <a:pt x="9" y="32"/>
                    </a:lnTo>
                    <a:lnTo>
                      <a:pt x="15" y="33"/>
                    </a:lnTo>
                    <a:lnTo>
                      <a:pt x="15" y="33"/>
                    </a:lnTo>
                    <a:lnTo>
                      <a:pt x="20" y="32"/>
                    </a:lnTo>
                    <a:lnTo>
                      <a:pt x="24" y="30"/>
                    </a:lnTo>
                    <a:lnTo>
                      <a:pt x="24" y="30"/>
                    </a:lnTo>
                    <a:lnTo>
                      <a:pt x="26" y="27"/>
                    </a:lnTo>
                    <a:lnTo>
                      <a:pt x="29" y="23"/>
                    </a:lnTo>
                    <a:lnTo>
                      <a:pt x="23" y="22"/>
                    </a:lnTo>
                    <a:lnTo>
                      <a:pt x="23" y="22"/>
                    </a:lnTo>
                    <a:lnTo>
                      <a:pt x="21" y="24"/>
                    </a:lnTo>
                    <a:lnTo>
                      <a:pt x="20" y="27"/>
                    </a:lnTo>
                    <a:lnTo>
                      <a:pt x="20" y="27"/>
                    </a:lnTo>
                    <a:close/>
                    <a:moveTo>
                      <a:pt x="9" y="6"/>
                    </a:moveTo>
                    <a:lnTo>
                      <a:pt x="9" y="6"/>
                    </a:lnTo>
                    <a:lnTo>
                      <a:pt x="11" y="5"/>
                    </a:lnTo>
                    <a:lnTo>
                      <a:pt x="15" y="4"/>
                    </a:lnTo>
                    <a:lnTo>
                      <a:pt x="15" y="4"/>
                    </a:lnTo>
                    <a:lnTo>
                      <a:pt x="19" y="5"/>
                    </a:lnTo>
                    <a:lnTo>
                      <a:pt x="21" y="8"/>
                    </a:lnTo>
                    <a:lnTo>
                      <a:pt x="21" y="8"/>
                    </a:lnTo>
                    <a:lnTo>
                      <a:pt x="23" y="10"/>
                    </a:lnTo>
                    <a:lnTo>
                      <a:pt x="23" y="13"/>
                    </a:lnTo>
                    <a:lnTo>
                      <a:pt x="6" y="13"/>
                    </a:lnTo>
                    <a:lnTo>
                      <a:pt x="6" y="13"/>
                    </a:lnTo>
                    <a:lnTo>
                      <a:pt x="6" y="9"/>
                    </a:lnTo>
                    <a:lnTo>
                      <a:pt x="9" y="6"/>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6" name="Freeform 733">
                <a:extLst>
                  <a:ext uri="{FF2B5EF4-FFF2-40B4-BE49-F238E27FC236}">
                    <a16:creationId xmlns:a16="http://schemas.microsoft.com/office/drawing/2014/main" id="{B44454B5-B5F9-166B-31FE-7FBDF0BD4E1B}"/>
                  </a:ext>
                </a:extLst>
              </p:cNvPr>
              <p:cNvSpPr>
                <a:spLocks noEditPoints="1"/>
              </p:cNvSpPr>
              <p:nvPr/>
            </p:nvSpPr>
            <p:spPr bwMode="auto">
              <a:xfrm>
                <a:off x="2333" y="1578"/>
                <a:ext cx="26" cy="44"/>
              </a:xfrm>
              <a:custGeom>
                <a:avLst/>
                <a:gdLst>
                  <a:gd name="T0" fmla="*/ 26 w 26"/>
                  <a:gd name="T1" fmla="*/ 43 h 44"/>
                  <a:gd name="T2" fmla="*/ 26 w 26"/>
                  <a:gd name="T3" fmla="*/ 0 h 44"/>
                  <a:gd name="T4" fmla="*/ 21 w 26"/>
                  <a:gd name="T5" fmla="*/ 0 h 44"/>
                  <a:gd name="T6" fmla="*/ 21 w 26"/>
                  <a:gd name="T7" fmla="*/ 15 h 44"/>
                  <a:gd name="T8" fmla="*/ 21 w 26"/>
                  <a:gd name="T9" fmla="*/ 15 h 44"/>
                  <a:gd name="T10" fmla="*/ 18 w 26"/>
                  <a:gd name="T11" fmla="*/ 12 h 44"/>
                  <a:gd name="T12" fmla="*/ 18 w 26"/>
                  <a:gd name="T13" fmla="*/ 12 h 44"/>
                  <a:gd name="T14" fmla="*/ 13 w 26"/>
                  <a:gd name="T15" fmla="*/ 11 h 44"/>
                  <a:gd name="T16" fmla="*/ 13 w 26"/>
                  <a:gd name="T17" fmla="*/ 11 h 44"/>
                  <a:gd name="T18" fmla="*/ 9 w 26"/>
                  <a:gd name="T19" fmla="*/ 11 h 44"/>
                  <a:gd name="T20" fmla="*/ 5 w 26"/>
                  <a:gd name="T21" fmla="*/ 12 h 44"/>
                  <a:gd name="T22" fmla="*/ 5 w 26"/>
                  <a:gd name="T23" fmla="*/ 12 h 44"/>
                  <a:gd name="T24" fmla="*/ 2 w 26"/>
                  <a:gd name="T25" fmla="*/ 15 h 44"/>
                  <a:gd name="T26" fmla="*/ 1 w 26"/>
                  <a:gd name="T27" fmla="*/ 19 h 44"/>
                  <a:gd name="T28" fmla="*/ 1 w 26"/>
                  <a:gd name="T29" fmla="*/ 19 h 44"/>
                  <a:gd name="T30" fmla="*/ 0 w 26"/>
                  <a:gd name="T31" fmla="*/ 23 h 44"/>
                  <a:gd name="T32" fmla="*/ 0 w 26"/>
                  <a:gd name="T33" fmla="*/ 28 h 44"/>
                  <a:gd name="T34" fmla="*/ 0 w 26"/>
                  <a:gd name="T35" fmla="*/ 28 h 44"/>
                  <a:gd name="T36" fmla="*/ 0 w 26"/>
                  <a:gd name="T37" fmla="*/ 31 h 44"/>
                  <a:gd name="T38" fmla="*/ 1 w 26"/>
                  <a:gd name="T39" fmla="*/ 36 h 44"/>
                  <a:gd name="T40" fmla="*/ 1 w 26"/>
                  <a:gd name="T41" fmla="*/ 36 h 44"/>
                  <a:gd name="T42" fmla="*/ 4 w 26"/>
                  <a:gd name="T43" fmla="*/ 39 h 44"/>
                  <a:gd name="T44" fmla="*/ 6 w 26"/>
                  <a:gd name="T45" fmla="*/ 41 h 44"/>
                  <a:gd name="T46" fmla="*/ 6 w 26"/>
                  <a:gd name="T47" fmla="*/ 41 h 44"/>
                  <a:gd name="T48" fmla="*/ 9 w 26"/>
                  <a:gd name="T49" fmla="*/ 43 h 44"/>
                  <a:gd name="T50" fmla="*/ 13 w 26"/>
                  <a:gd name="T51" fmla="*/ 44 h 44"/>
                  <a:gd name="T52" fmla="*/ 13 w 26"/>
                  <a:gd name="T53" fmla="*/ 44 h 44"/>
                  <a:gd name="T54" fmla="*/ 18 w 26"/>
                  <a:gd name="T55" fmla="*/ 43 h 44"/>
                  <a:gd name="T56" fmla="*/ 21 w 26"/>
                  <a:gd name="T57" fmla="*/ 39 h 44"/>
                  <a:gd name="T58" fmla="*/ 21 w 26"/>
                  <a:gd name="T59" fmla="*/ 43 h 44"/>
                  <a:gd name="T60" fmla="*/ 26 w 26"/>
                  <a:gd name="T61" fmla="*/ 43 h 44"/>
                  <a:gd name="T62" fmla="*/ 26 w 26"/>
                  <a:gd name="T63" fmla="*/ 43 h 44"/>
                  <a:gd name="T64" fmla="*/ 8 w 26"/>
                  <a:gd name="T65" fmla="*/ 19 h 44"/>
                  <a:gd name="T66" fmla="*/ 8 w 26"/>
                  <a:gd name="T67" fmla="*/ 19 h 44"/>
                  <a:gd name="T68" fmla="*/ 10 w 26"/>
                  <a:gd name="T69" fmla="*/ 16 h 44"/>
                  <a:gd name="T70" fmla="*/ 13 w 26"/>
                  <a:gd name="T71" fmla="*/ 15 h 44"/>
                  <a:gd name="T72" fmla="*/ 13 w 26"/>
                  <a:gd name="T73" fmla="*/ 15 h 44"/>
                  <a:gd name="T74" fmla="*/ 16 w 26"/>
                  <a:gd name="T75" fmla="*/ 16 h 44"/>
                  <a:gd name="T76" fmla="*/ 19 w 26"/>
                  <a:gd name="T77" fmla="*/ 19 h 44"/>
                  <a:gd name="T78" fmla="*/ 19 w 26"/>
                  <a:gd name="T79" fmla="*/ 19 h 44"/>
                  <a:gd name="T80" fmla="*/ 21 w 26"/>
                  <a:gd name="T81" fmla="*/ 23 h 44"/>
                  <a:gd name="T82" fmla="*/ 21 w 26"/>
                  <a:gd name="T83" fmla="*/ 28 h 44"/>
                  <a:gd name="T84" fmla="*/ 21 w 26"/>
                  <a:gd name="T85" fmla="*/ 28 h 44"/>
                  <a:gd name="T86" fmla="*/ 21 w 26"/>
                  <a:gd name="T87" fmla="*/ 33 h 44"/>
                  <a:gd name="T88" fmla="*/ 19 w 26"/>
                  <a:gd name="T89" fmla="*/ 36 h 44"/>
                  <a:gd name="T90" fmla="*/ 19 w 26"/>
                  <a:gd name="T91" fmla="*/ 36 h 44"/>
                  <a:gd name="T92" fmla="*/ 16 w 26"/>
                  <a:gd name="T93" fmla="*/ 39 h 44"/>
                  <a:gd name="T94" fmla="*/ 14 w 26"/>
                  <a:gd name="T95" fmla="*/ 39 h 44"/>
                  <a:gd name="T96" fmla="*/ 14 w 26"/>
                  <a:gd name="T97" fmla="*/ 39 h 44"/>
                  <a:gd name="T98" fmla="*/ 10 w 26"/>
                  <a:gd name="T99" fmla="*/ 39 h 44"/>
                  <a:gd name="T100" fmla="*/ 8 w 26"/>
                  <a:gd name="T101" fmla="*/ 36 h 44"/>
                  <a:gd name="T102" fmla="*/ 8 w 26"/>
                  <a:gd name="T103" fmla="*/ 36 h 44"/>
                  <a:gd name="T104" fmla="*/ 5 w 26"/>
                  <a:gd name="T105" fmla="*/ 33 h 44"/>
                  <a:gd name="T106" fmla="*/ 5 w 26"/>
                  <a:gd name="T107" fmla="*/ 28 h 44"/>
                  <a:gd name="T108" fmla="*/ 5 w 26"/>
                  <a:gd name="T109" fmla="*/ 28 h 44"/>
                  <a:gd name="T110" fmla="*/ 5 w 26"/>
                  <a:gd name="T111" fmla="*/ 21 h 44"/>
                  <a:gd name="T112" fmla="*/ 8 w 26"/>
                  <a:gd name="T113" fmla="*/ 19 h 44"/>
                  <a:gd name="T114" fmla="*/ 8 w 26"/>
                  <a:gd name="T11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 h="44">
                    <a:moveTo>
                      <a:pt x="26" y="43"/>
                    </a:moveTo>
                    <a:lnTo>
                      <a:pt x="26" y="0"/>
                    </a:lnTo>
                    <a:lnTo>
                      <a:pt x="21" y="0"/>
                    </a:lnTo>
                    <a:lnTo>
                      <a:pt x="21" y="15"/>
                    </a:lnTo>
                    <a:lnTo>
                      <a:pt x="21" y="15"/>
                    </a:lnTo>
                    <a:lnTo>
                      <a:pt x="18" y="12"/>
                    </a:lnTo>
                    <a:lnTo>
                      <a:pt x="18" y="12"/>
                    </a:lnTo>
                    <a:lnTo>
                      <a:pt x="13" y="11"/>
                    </a:lnTo>
                    <a:lnTo>
                      <a:pt x="13" y="11"/>
                    </a:lnTo>
                    <a:lnTo>
                      <a:pt x="9" y="11"/>
                    </a:lnTo>
                    <a:lnTo>
                      <a:pt x="5" y="12"/>
                    </a:lnTo>
                    <a:lnTo>
                      <a:pt x="5" y="12"/>
                    </a:lnTo>
                    <a:lnTo>
                      <a:pt x="2" y="15"/>
                    </a:lnTo>
                    <a:lnTo>
                      <a:pt x="1" y="19"/>
                    </a:lnTo>
                    <a:lnTo>
                      <a:pt x="1" y="19"/>
                    </a:lnTo>
                    <a:lnTo>
                      <a:pt x="0" y="23"/>
                    </a:lnTo>
                    <a:lnTo>
                      <a:pt x="0" y="28"/>
                    </a:lnTo>
                    <a:lnTo>
                      <a:pt x="0" y="28"/>
                    </a:lnTo>
                    <a:lnTo>
                      <a:pt x="0" y="31"/>
                    </a:lnTo>
                    <a:lnTo>
                      <a:pt x="1" y="36"/>
                    </a:lnTo>
                    <a:lnTo>
                      <a:pt x="1" y="36"/>
                    </a:lnTo>
                    <a:lnTo>
                      <a:pt x="4" y="39"/>
                    </a:lnTo>
                    <a:lnTo>
                      <a:pt x="6" y="41"/>
                    </a:lnTo>
                    <a:lnTo>
                      <a:pt x="6" y="41"/>
                    </a:lnTo>
                    <a:lnTo>
                      <a:pt x="9" y="43"/>
                    </a:lnTo>
                    <a:lnTo>
                      <a:pt x="13" y="44"/>
                    </a:lnTo>
                    <a:lnTo>
                      <a:pt x="13" y="44"/>
                    </a:lnTo>
                    <a:lnTo>
                      <a:pt x="18" y="43"/>
                    </a:lnTo>
                    <a:lnTo>
                      <a:pt x="21" y="39"/>
                    </a:lnTo>
                    <a:lnTo>
                      <a:pt x="21" y="43"/>
                    </a:lnTo>
                    <a:lnTo>
                      <a:pt x="26" y="43"/>
                    </a:lnTo>
                    <a:lnTo>
                      <a:pt x="26" y="43"/>
                    </a:lnTo>
                    <a:close/>
                    <a:moveTo>
                      <a:pt x="8" y="19"/>
                    </a:moveTo>
                    <a:lnTo>
                      <a:pt x="8" y="19"/>
                    </a:lnTo>
                    <a:lnTo>
                      <a:pt x="10" y="16"/>
                    </a:lnTo>
                    <a:lnTo>
                      <a:pt x="13" y="15"/>
                    </a:lnTo>
                    <a:lnTo>
                      <a:pt x="13" y="15"/>
                    </a:lnTo>
                    <a:lnTo>
                      <a:pt x="16" y="16"/>
                    </a:lnTo>
                    <a:lnTo>
                      <a:pt x="19" y="19"/>
                    </a:lnTo>
                    <a:lnTo>
                      <a:pt x="19" y="19"/>
                    </a:lnTo>
                    <a:lnTo>
                      <a:pt x="21" y="23"/>
                    </a:lnTo>
                    <a:lnTo>
                      <a:pt x="21" y="28"/>
                    </a:lnTo>
                    <a:lnTo>
                      <a:pt x="21" y="28"/>
                    </a:lnTo>
                    <a:lnTo>
                      <a:pt x="21" y="33"/>
                    </a:lnTo>
                    <a:lnTo>
                      <a:pt x="19" y="36"/>
                    </a:lnTo>
                    <a:lnTo>
                      <a:pt x="19" y="36"/>
                    </a:lnTo>
                    <a:lnTo>
                      <a:pt x="16" y="39"/>
                    </a:lnTo>
                    <a:lnTo>
                      <a:pt x="14" y="39"/>
                    </a:lnTo>
                    <a:lnTo>
                      <a:pt x="14" y="39"/>
                    </a:lnTo>
                    <a:lnTo>
                      <a:pt x="10" y="39"/>
                    </a:lnTo>
                    <a:lnTo>
                      <a:pt x="8" y="36"/>
                    </a:lnTo>
                    <a:lnTo>
                      <a:pt x="8" y="36"/>
                    </a:lnTo>
                    <a:lnTo>
                      <a:pt x="5" y="33"/>
                    </a:lnTo>
                    <a:lnTo>
                      <a:pt x="5" y="28"/>
                    </a:lnTo>
                    <a:lnTo>
                      <a:pt x="5" y="28"/>
                    </a:lnTo>
                    <a:lnTo>
                      <a:pt x="5" y="21"/>
                    </a:lnTo>
                    <a:lnTo>
                      <a:pt x="8" y="19"/>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7" name="Freeform 734">
                <a:extLst>
                  <a:ext uri="{FF2B5EF4-FFF2-40B4-BE49-F238E27FC236}">
                    <a16:creationId xmlns:a16="http://schemas.microsoft.com/office/drawing/2014/main" id="{50253742-B8C3-C5D1-B946-D7A7858C772F}"/>
                  </a:ext>
                </a:extLst>
              </p:cNvPr>
              <p:cNvSpPr>
                <a:spLocks/>
              </p:cNvSpPr>
              <p:nvPr/>
            </p:nvSpPr>
            <p:spPr bwMode="auto">
              <a:xfrm>
                <a:off x="2368" y="1589"/>
                <a:ext cx="25" cy="33"/>
              </a:xfrm>
              <a:custGeom>
                <a:avLst/>
                <a:gdLst>
                  <a:gd name="T0" fmla="*/ 25 w 25"/>
                  <a:gd name="T1" fmla="*/ 32 h 33"/>
                  <a:gd name="T2" fmla="*/ 25 w 25"/>
                  <a:gd name="T3" fmla="*/ 0 h 33"/>
                  <a:gd name="T4" fmla="*/ 20 w 25"/>
                  <a:gd name="T5" fmla="*/ 0 h 33"/>
                  <a:gd name="T6" fmla="*/ 20 w 25"/>
                  <a:gd name="T7" fmla="*/ 18 h 33"/>
                  <a:gd name="T8" fmla="*/ 20 w 25"/>
                  <a:gd name="T9" fmla="*/ 18 h 33"/>
                  <a:gd name="T10" fmla="*/ 19 w 25"/>
                  <a:gd name="T11" fmla="*/ 24 h 33"/>
                  <a:gd name="T12" fmla="*/ 19 w 25"/>
                  <a:gd name="T13" fmla="*/ 24 h 33"/>
                  <a:gd name="T14" fmla="*/ 17 w 25"/>
                  <a:gd name="T15" fmla="*/ 27 h 33"/>
                  <a:gd name="T16" fmla="*/ 17 w 25"/>
                  <a:gd name="T17" fmla="*/ 27 h 33"/>
                  <a:gd name="T18" fmla="*/ 12 w 25"/>
                  <a:gd name="T19" fmla="*/ 28 h 33"/>
                  <a:gd name="T20" fmla="*/ 12 w 25"/>
                  <a:gd name="T21" fmla="*/ 28 h 33"/>
                  <a:gd name="T22" fmla="*/ 8 w 25"/>
                  <a:gd name="T23" fmla="*/ 27 h 33"/>
                  <a:gd name="T24" fmla="*/ 8 w 25"/>
                  <a:gd name="T25" fmla="*/ 27 h 33"/>
                  <a:gd name="T26" fmla="*/ 5 w 25"/>
                  <a:gd name="T27" fmla="*/ 24 h 33"/>
                  <a:gd name="T28" fmla="*/ 5 w 25"/>
                  <a:gd name="T29" fmla="*/ 24 h 33"/>
                  <a:gd name="T30" fmla="*/ 5 w 25"/>
                  <a:gd name="T31" fmla="*/ 18 h 33"/>
                  <a:gd name="T32" fmla="*/ 5 w 25"/>
                  <a:gd name="T33" fmla="*/ 0 h 33"/>
                  <a:gd name="T34" fmla="*/ 0 w 25"/>
                  <a:gd name="T35" fmla="*/ 0 h 33"/>
                  <a:gd name="T36" fmla="*/ 0 w 25"/>
                  <a:gd name="T37" fmla="*/ 20 h 33"/>
                  <a:gd name="T38" fmla="*/ 0 w 25"/>
                  <a:gd name="T39" fmla="*/ 20 h 33"/>
                  <a:gd name="T40" fmla="*/ 0 w 25"/>
                  <a:gd name="T41" fmla="*/ 25 h 33"/>
                  <a:gd name="T42" fmla="*/ 0 w 25"/>
                  <a:gd name="T43" fmla="*/ 25 h 33"/>
                  <a:gd name="T44" fmla="*/ 2 w 25"/>
                  <a:gd name="T45" fmla="*/ 29 h 33"/>
                  <a:gd name="T46" fmla="*/ 2 w 25"/>
                  <a:gd name="T47" fmla="*/ 29 h 33"/>
                  <a:gd name="T48" fmla="*/ 5 w 25"/>
                  <a:gd name="T49" fmla="*/ 32 h 33"/>
                  <a:gd name="T50" fmla="*/ 5 w 25"/>
                  <a:gd name="T51" fmla="*/ 32 h 33"/>
                  <a:gd name="T52" fmla="*/ 10 w 25"/>
                  <a:gd name="T53" fmla="*/ 33 h 33"/>
                  <a:gd name="T54" fmla="*/ 10 w 25"/>
                  <a:gd name="T55" fmla="*/ 33 h 33"/>
                  <a:gd name="T56" fmla="*/ 17 w 25"/>
                  <a:gd name="T57" fmla="*/ 32 h 33"/>
                  <a:gd name="T58" fmla="*/ 20 w 25"/>
                  <a:gd name="T59" fmla="*/ 28 h 33"/>
                  <a:gd name="T60" fmla="*/ 20 w 25"/>
                  <a:gd name="T61" fmla="*/ 32 h 33"/>
                  <a:gd name="T62" fmla="*/ 25 w 25"/>
                  <a:gd name="T63" fmla="*/ 32 h 33"/>
                  <a:gd name="T64" fmla="*/ 25 w 25"/>
                  <a:gd name="T6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3">
                    <a:moveTo>
                      <a:pt x="25" y="32"/>
                    </a:moveTo>
                    <a:lnTo>
                      <a:pt x="25" y="0"/>
                    </a:lnTo>
                    <a:lnTo>
                      <a:pt x="20" y="0"/>
                    </a:lnTo>
                    <a:lnTo>
                      <a:pt x="20" y="18"/>
                    </a:lnTo>
                    <a:lnTo>
                      <a:pt x="20" y="18"/>
                    </a:lnTo>
                    <a:lnTo>
                      <a:pt x="19" y="24"/>
                    </a:lnTo>
                    <a:lnTo>
                      <a:pt x="19" y="24"/>
                    </a:lnTo>
                    <a:lnTo>
                      <a:pt x="17" y="27"/>
                    </a:lnTo>
                    <a:lnTo>
                      <a:pt x="17" y="27"/>
                    </a:lnTo>
                    <a:lnTo>
                      <a:pt x="12" y="28"/>
                    </a:lnTo>
                    <a:lnTo>
                      <a:pt x="12" y="28"/>
                    </a:lnTo>
                    <a:lnTo>
                      <a:pt x="8" y="27"/>
                    </a:lnTo>
                    <a:lnTo>
                      <a:pt x="8" y="27"/>
                    </a:lnTo>
                    <a:lnTo>
                      <a:pt x="5" y="24"/>
                    </a:lnTo>
                    <a:lnTo>
                      <a:pt x="5" y="24"/>
                    </a:lnTo>
                    <a:lnTo>
                      <a:pt x="5" y="18"/>
                    </a:lnTo>
                    <a:lnTo>
                      <a:pt x="5" y="0"/>
                    </a:lnTo>
                    <a:lnTo>
                      <a:pt x="0" y="0"/>
                    </a:lnTo>
                    <a:lnTo>
                      <a:pt x="0" y="20"/>
                    </a:lnTo>
                    <a:lnTo>
                      <a:pt x="0" y="20"/>
                    </a:lnTo>
                    <a:lnTo>
                      <a:pt x="0" y="25"/>
                    </a:lnTo>
                    <a:lnTo>
                      <a:pt x="0" y="25"/>
                    </a:lnTo>
                    <a:lnTo>
                      <a:pt x="2" y="29"/>
                    </a:lnTo>
                    <a:lnTo>
                      <a:pt x="2" y="29"/>
                    </a:lnTo>
                    <a:lnTo>
                      <a:pt x="5" y="32"/>
                    </a:lnTo>
                    <a:lnTo>
                      <a:pt x="5" y="32"/>
                    </a:lnTo>
                    <a:lnTo>
                      <a:pt x="10" y="33"/>
                    </a:lnTo>
                    <a:lnTo>
                      <a:pt x="10" y="33"/>
                    </a:lnTo>
                    <a:lnTo>
                      <a:pt x="17" y="32"/>
                    </a:lnTo>
                    <a:lnTo>
                      <a:pt x="20" y="28"/>
                    </a:lnTo>
                    <a:lnTo>
                      <a:pt x="20" y="32"/>
                    </a:lnTo>
                    <a:lnTo>
                      <a:pt x="25" y="32"/>
                    </a:lnTo>
                    <a:lnTo>
                      <a:pt x="2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8" name="Freeform 735">
                <a:extLst>
                  <a:ext uri="{FF2B5EF4-FFF2-40B4-BE49-F238E27FC236}">
                    <a16:creationId xmlns:a16="http://schemas.microsoft.com/office/drawing/2014/main" id="{21EAFAC8-0D9F-0DF7-D4AB-E90CD911875C}"/>
                  </a:ext>
                </a:extLst>
              </p:cNvPr>
              <p:cNvSpPr>
                <a:spLocks/>
              </p:cNvSpPr>
              <p:nvPr/>
            </p:nvSpPr>
            <p:spPr bwMode="auto">
              <a:xfrm>
                <a:off x="2400" y="1589"/>
                <a:ext cx="28" cy="33"/>
              </a:xfrm>
              <a:custGeom>
                <a:avLst/>
                <a:gdLst>
                  <a:gd name="T0" fmla="*/ 20 w 28"/>
                  <a:gd name="T1" fmla="*/ 27 h 33"/>
                  <a:gd name="T2" fmla="*/ 20 w 28"/>
                  <a:gd name="T3" fmla="*/ 27 h 33"/>
                  <a:gd name="T4" fmla="*/ 17 w 28"/>
                  <a:gd name="T5" fmla="*/ 28 h 33"/>
                  <a:gd name="T6" fmla="*/ 14 w 28"/>
                  <a:gd name="T7" fmla="*/ 28 h 33"/>
                  <a:gd name="T8" fmla="*/ 14 w 28"/>
                  <a:gd name="T9" fmla="*/ 28 h 33"/>
                  <a:gd name="T10" fmla="*/ 11 w 28"/>
                  <a:gd name="T11" fmla="*/ 28 h 33"/>
                  <a:gd name="T12" fmla="*/ 7 w 28"/>
                  <a:gd name="T13" fmla="*/ 25 h 33"/>
                  <a:gd name="T14" fmla="*/ 7 w 28"/>
                  <a:gd name="T15" fmla="*/ 25 h 33"/>
                  <a:gd name="T16" fmla="*/ 6 w 28"/>
                  <a:gd name="T17" fmla="*/ 22 h 33"/>
                  <a:gd name="T18" fmla="*/ 5 w 28"/>
                  <a:gd name="T19" fmla="*/ 17 h 33"/>
                  <a:gd name="T20" fmla="*/ 5 w 28"/>
                  <a:gd name="T21" fmla="*/ 17 h 33"/>
                  <a:gd name="T22" fmla="*/ 6 w 28"/>
                  <a:gd name="T23" fmla="*/ 10 h 33"/>
                  <a:gd name="T24" fmla="*/ 7 w 28"/>
                  <a:gd name="T25" fmla="*/ 6 h 33"/>
                  <a:gd name="T26" fmla="*/ 7 w 28"/>
                  <a:gd name="T27" fmla="*/ 6 h 33"/>
                  <a:gd name="T28" fmla="*/ 11 w 28"/>
                  <a:gd name="T29" fmla="*/ 5 h 33"/>
                  <a:gd name="T30" fmla="*/ 15 w 28"/>
                  <a:gd name="T31" fmla="*/ 4 h 33"/>
                  <a:gd name="T32" fmla="*/ 15 w 28"/>
                  <a:gd name="T33" fmla="*/ 4 h 33"/>
                  <a:gd name="T34" fmla="*/ 17 w 28"/>
                  <a:gd name="T35" fmla="*/ 5 h 33"/>
                  <a:gd name="T36" fmla="*/ 19 w 28"/>
                  <a:gd name="T37" fmla="*/ 5 h 33"/>
                  <a:gd name="T38" fmla="*/ 19 w 28"/>
                  <a:gd name="T39" fmla="*/ 5 h 33"/>
                  <a:gd name="T40" fmla="*/ 21 w 28"/>
                  <a:gd name="T41" fmla="*/ 8 h 33"/>
                  <a:gd name="T42" fmla="*/ 21 w 28"/>
                  <a:gd name="T43" fmla="*/ 10 h 33"/>
                  <a:gd name="T44" fmla="*/ 26 w 28"/>
                  <a:gd name="T45" fmla="*/ 10 h 33"/>
                  <a:gd name="T46" fmla="*/ 26 w 28"/>
                  <a:gd name="T47" fmla="*/ 10 h 33"/>
                  <a:gd name="T48" fmla="*/ 25 w 28"/>
                  <a:gd name="T49" fmla="*/ 5 h 33"/>
                  <a:gd name="T50" fmla="*/ 22 w 28"/>
                  <a:gd name="T51" fmla="*/ 3 h 33"/>
                  <a:gd name="T52" fmla="*/ 22 w 28"/>
                  <a:gd name="T53" fmla="*/ 3 h 33"/>
                  <a:gd name="T54" fmla="*/ 19 w 28"/>
                  <a:gd name="T55" fmla="*/ 0 h 33"/>
                  <a:gd name="T56" fmla="*/ 14 w 28"/>
                  <a:gd name="T57" fmla="*/ 0 h 33"/>
                  <a:gd name="T58" fmla="*/ 14 w 28"/>
                  <a:gd name="T59" fmla="*/ 0 h 33"/>
                  <a:gd name="T60" fmla="*/ 10 w 28"/>
                  <a:gd name="T61" fmla="*/ 0 h 33"/>
                  <a:gd name="T62" fmla="*/ 7 w 28"/>
                  <a:gd name="T63" fmla="*/ 1 h 33"/>
                  <a:gd name="T64" fmla="*/ 7 w 28"/>
                  <a:gd name="T65" fmla="*/ 1 h 33"/>
                  <a:gd name="T66" fmla="*/ 4 w 28"/>
                  <a:gd name="T67" fmla="*/ 4 h 33"/>
                  <a:gd name="T68" fmla="*/ 1 w 28"/>
                  <a:gd name="T69" fmla="*/ 8 h 33"/>
                  <a:gd name="T70" fmla="*/ 1 w 28"/>
                  <a:gd name="T71" fmla="*/ 8 h 33"/>
                  <a:gd name="T72" fmla="*/ 0 w 28"/>
                  <a:gd name="T73" fmla="*/ 12 h 33"/>
                  <a:gd name="T74" fmla="*/ 0 w 28"/>
                  <a:gd name="T75" fmla="*/ 17 h 33"/>
                  <a:gd name="T76" fmla="*/ 0 w 28"/>
                  <a:gd name="T77" fmla="*/ 17 h 33"/>
                  <a:gd name="T78" fmla="*/ 1 w 28"/>
                  <a:gd name="T79" fmla="*/ 23 h 33"/>
                  <a:gd name="T80" fmla="*/ 4 w 28"/>
                  <a:gd name="T81" fmla="*/ 28 h 33"/>
                  <a:gd name="T82" fmla="*/ 4 w 28"/>
                  <a:gd name="T83" fmla="*/ 28 h 33"/>
                  <a:gd name="T84" fmla="*/ 9 w 28"/>
                  <a:gd name="T85" fmla="*/ 32 h 33"/>
                  <a:gd name="T86" fmla="*/ 14 w 28"/>
                  <a:gd name="T87" fmla="*/ 33 h 33"/>
                  <a:gd name="T88" fmla="*/ 14 w 28"/>
                  <a:gd name="T89" fmla="*/ 33 h 33"/>
                  <a:gd name="T90" fmla="*/ 19 w 28"/>
                  <a:gd name="T91" fmla="*/ 32 h 33"/>
                  <a:gd name="T92" fmla="*/ 22 w 28"/>
                  <a:gd name="T93" fmla="*/ 29 h 33"/>
                  <a:gd name="T94" fmla="*/ 22 w 28"/>
                  <a:gd name="T95" fmla="*/ 29 h 33"/>
                  <a:gd name="T96" fmla="*/ 26 w 28"/>
                  <a:gd name="T97" fmla="*/ 25 h 33"/>
                  <a:gd name="T98" fmla="*/ 28 w 28"/>
                  <a:gd name="T99" fmla="*/ 22 h 33"/>
                  <a:gd name="T100" fmla="*/ 22 w 28"/>
                  <a:gd name="T101" fmla="*/ 20 h 33"/>
                  <a:gd name="T102" fmla="*/ 22 w 28"/>
                  <a:gd name="T103" fmla="*/ 20 h 33"/>
                  <a:gd name="T104" fmla="*/ 21 w 28"/>
                  <a:gd name="T105" fmla="*/ 24 h 33"/>
                  <a:gd name="T106" fmla="*/ 20 w 28"/>
                  <a:gd name="T107" fmla="*/ 27 h 33"/>
                  <a:gd name="T108" fmla="*/ 20 w 28"/>
                  <a:gd name="T10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3">
                    <a:moveTo>
                      <a:pt x="20" y="27"/>
                    </a:moveTo>
                    <a:lnTo>
                      <a:pt x="20" y="27"/>
                    </a:lnTo>
                    <a:lnTo>
                      <a:pt x="17" y="28"/>
                    </a:lnTo>
                    <a:lnTo>
                      <a:pt x="14" y="28"/>
                    </a:lnTo>
                    <a:lnTo>
                      <a:pt x="14" y="28"/>
                    </a:lnTo>
                    <a:lnTo>
                      <a:pt x="11" y="28"/>
                    </a:lnTo>
                    <a:lnTo>
                      <a:pt x="7" y="25"/>
                    </a:lnTo>
                    <a:lnTo>
                      <a:pt x="7" y="25"/>
                    </a:lnTo>
                    <a:lnTo>
                      <a:pt x="6" y="22"/>
                    </a:lnTo>
                    <a:lnTo>
                      <a:pt x="5" y="17"/>
                    </a:lnTo>
                    <a:lnTo>
                      <a:pt x="5" y="17"/>
                    </a:lnTo>
                    <a:lnTo>
                      <a:pt x="6" y="10"/>
                    </a:lnTo>
                    <a:lnTo>
                      <a:pt x="7" y="6"/>
                    </a:lnTo>
                    <a:lnTo>
                      <a:pt x="7" y="6"/>
                    </a:lnTo>
                    <a:lnTo>
                      <a:pt x="11" y="5"/>
                    </a:lnTo>
                    <a:lnTo>
                      <a:pt x="15" y="4"/>
                    </a:lnTo>
                    <a:lnTo>
                      <a:pt x="15" y="4"/>
                    </a:lnTo>
                    <a:lnTo>
                      <a:pt x="17" y="5"/>
                    </a:lnTo>
                    <a:lnTo>
                      <a:pt x="19" y="5"/>
                    </a:lnTo>
                    <a:lnTo>
                      <a:pt x="19" y="5"/>
                    </a:lnTo>
                    <a:lnTo>
                      <a:pt x="21" y="8"/>
                    </a:lnTo>
                    <a:lnTo>
                      <a:pt x="21" y="10"/>
                    </a:lnTo>
                    <a:lnTo>
                      <a:pt x="26" y="10"/>
                    </a:lnTo>
                    <a:lnTo>
                      <a:pt x="26" y="10"/>
                    </a:lnTo>
                    <a:lnTo>
                      <a:pt x="25" y="5"/>
                    </a:lnTo>
                    <a:lnTo>
                      <a:pt x="22" y="3"/>
                    </a:lnTo>
                    <a:lnTo>
                      <a:pt x="22" y="3"/>
                    </a:lnTo>
                    <a:lnTo>
                      <a:pt x="19" y="0"/>
                    </a:lnTo>
                    <a:lnTo>
                      <a:pt x="14" y="0"/>
                    </a:lnTo>
                    <a:lnTo>
                      <a:pt x="14" y="0"/>
                    </a:lnTo>
                    <a:lnTo>
                      <a:pt x="10" y="0"/>
                    </a:lnTo>
                    <a:lnTo>
                      <a:pt x="7" y="1"/>
                    </a:lnTo>
                    <a:lnTo>
                      <a:pt x="7" y="1"/>
                    </a:lnTo>
                    <a:lnTo>
                      <a:pt x="4" y="4"/>
                    </a:lnTo>
                    <a:lnTo>
                      <a:pt x="1" y="8"/>
                    </a:lnTo>
                    <a:lnTo>
                      <a:pt x="1" y="8"/>
                    </a:lnTo>
                    <a:lnTo>
                      <a:pt x="0" y="12"/>
                    </a:lnTo>
                    <a:lnTo>
                      <a:pt x="0" y="17"/>
                    </a:lnTo>
                    <a:lnTo>
                      <a:pt x="0" y="17"/>
                    </a:lnTo>
                    <a:lnTo>
                      <a:pt x="1" y="23"/>
                    </a:lnTo>
                    <a:lnTo>
                      <a:pt x="4" y="28"/>
                    </a:lnTo>
                    <a:lnTo>
                      <a:pt x="4" y="28"/>
                    </a:lnTo>
                    <a:lnTo>
                      <a:pt x="9" y="32"/>
                    </a:lnTo>
                    <a:lnTo>
                      <a:pt x="14" y="33"/>
                    </a:lnTo>
                    <a:lnTo>
                      <a:pt x="14" y="33"/>
                    </a:lnTo>
                    <a:lnTo>
                      <a:pt x="19" y="32"/>
                    </a:lnTo>
                    <a:lnTo>
                      <a:pt x="22" y="29"/>
                    </a:lnTo>
                    <a:lnTo>
                      <a:pt x="22" y="29"/>
                    </a:lnTo>
                    <a:lnTo>
                      <a:pt x="26" y="25"/>
                    </a:lnTo>
                    <a:lnTo>
                      <a:pt x="28" y="22"/>
                    </a:lnTo>
                    <a:lnTo>
                      <a:pt x="22" y="20"/>
                    </a:lnTo>
                    <a:lnTo>
                      <a:pt x="22" y="20"/>
                    </a:lnTo>
                    <a:lnTo>
                      <a:pt x="21" y="24"/>
                    </a:lnTo>
                    <a:lnTo>
                      <a:pt x="20" y="27"/>
                    </a:lnTo>
                    <a:lnTo>
                      <a:pt x="2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9" name="Freeform 736">
                <a:extLst>
                  <a:ext uri="{FF2B5EF4-FFF2-40B4-BE49-F238E27FC236}">
                    <a16:creationId xmlns:a16="http://schemas.microsoft.com/office/drawing/2014/main" id="{1A6001D2-7172-D69D-0A36-A3E3F44F672F}"/>
                  </a:ext>
                </a:extLst>
              </p:cNvPr>
              <p:cNvSpPr>
                <a:spLocks/>
              </p:cNvSpPr>
              <p:nvPr/>
            </p:nvSpPr>
            <p:spPr bwMode="auto">
              <a:xfrm>
                <a:off x="2429" y="1579"/>
                <a:ext cx="15" cy="43"/>
              </a:xfrm>
              <a:custGeom>
                <a:avLst/>
                <a:gdLst>
                  <a:gd name="T0" fmla="*/ 12 w 15"/>
                  <a:gd name="T1" fmla="*/ 38 h 43"/>
                  <a:gd name="T2" fmla="*/ 12 w 15"/>
                  <a:gd name="T3" fmla="*/ 38 h 43"/>
                  <a:gd name="T4" fmla="*/ 10 w 15"/>
                  <a:gd name="T5" fmla="*/ 37 h 43"/>
                  <a:gd name="T6" fmla="*/ 10 w 15"/>
                  <a:gd name="T7" fmla="*/ 37 h 43"/>
                  <a:gd name="T8" fmla="*/ 10 w 15"/>
                  <a:gd name="T9" fmla="*/ 35 h 43"/>
                  <a:gd name="T10" fmla="*/ 10 w 15"/>
                  <a:gd name="T11" fmla="*/ 35 h 43"/>
                  <a:gd name="T12" fmla="*/ 9 w 15"/>
                  <a:gd name="T13" fmla="*/ 33 h 43"/>
                  <a:gd name="T14" fmla="*/ 9 w 15"/>
                  <a:gd name="T15" fmla="*/ 15 h 43"/>
                  <a:gd name="T16" fmla="*/ 15 w 15"/>
                  <a:gd name="T17" fmla="*/ 15 h 43"/>
                  <a:gd name="T18" fmla="*/ 15 w 15"/>
                  <a:gd name="T19" fmla="*/ 10 h 43"/>
                  <a:gd name="T20" fmla="*/ 9 w 15"/>
                  <a:gd name="T21" fmla="*/ 10 h 43"/>
                  <a:gd name="T22" fmla="*/ 9 w 15"/>
                  <a:gd name="T23" fmla="*/ 0 h 43"/>
                  <a:gd name="T24" fmla="*/ 4 w 15"/>
                  <a:gd name="T25" fmla="*/ 3 h 43"/>
                  <a:gd name="T26" fmla="*/ 4 w 15"/>
                  <a:gd name="T27" fmla="*/ 10 h 43"/>
                  <a:gd name="T28" fmla="*/ 0 w 15"/>
                  <a:gd name="T29" fmla="*/ 10 h 43"/>
                  <a:gd name="T30" fmla="*/ 0 w 15"/>
                  <a:gd name="T31" fmla="*/ 15 h 43"/>
                  <a:gd name="T32" fmla="*/ 4 w 15"/>
                  <a:gd name="T33" fmla="*/ 15 h 43"/>
                  <a:gd name="T34" fmla="*/ 4 w 15"/>
                  <a:gd name="T35" fmla="*/ 33 h 43"/>
                  <a:gd name="T36" fmla="*/ 4 w 15"/>
                  <a:gd name="T37" fmla="*/ 33 h 43"/>
                  <a:gd name="T38" fmla="*/ 5 w 15"/>
                  <a:gd name="T39" fmla="*/ 39 h 43"/>
                  <a:gd name="T40" fmla="*/ 5 w 15"/>
                  <a:gd name="T41" fmla="*/ 39 h 43"/>
                  <a:gd name="T42" fmla="*/ 7 w 15"/>
                  <a:gd name="T43" fmla="*/ 42 h 43"/>
                  <a:gd name="T44" fmla="*/ 7 w 15"/>
                  <a:gd name="T45" fmla="*/ 42 h 43"/>
                  <a:gd name="T46" fmla="*/ 11 w 15"/>
                  <a:gd name="T47" fmla="*/ 43 h 43"/>
                  <a:gd name="T48" fmla="*/ 11 w 15"/>
                  <a:gd name="T49" fmla="*/ 43 h 43"/>
                  <a:gd name="T50" fmla="*/ 15 w 15"/>
                  <a:gd name="T51" fmla="*/ 42 h 43"/>
                  <a:gd name="T52" fmla="*/ 15 w 15"/>
                  <a:gd name="T53" fmla="*/ 37 h 43"/>
                  <a:gd name="T54" fmla="*/ 15 w 15"/>
                  <a:gd name="T55" fmla="*/ 37 h 43"/>
                  <a:gd name="T56" fmla="*/ 12 w 15"/>
                  <a:gd name="T57" fmla="*/ 38 h 43"/>
                  <a:gd name="T58" fmla="*/ 12 w 15"/>
                  <a:gd name="T59" fmla="*/ 38 h 43"/>
                  <a:gd name="T60" fmla="*/ 12 w 15"/>
                  <a:gd name="T6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43">
                    <a:moveTo>
                      <a:pt x="12" y="38"/>
                    </a:moveTo>
                    <a:lnTo>
                      <a:pt x="12" y="38"/>
                    </a:lnTo>
                    <a:lnTo>
                      <a:pt x="10" y="37"/>
                    </a:lnTo>
                    <a:lnTo>
                      <a:pt x="10" y="37"/>
                    </a:lnTo>
                    <a:lnTo>
                      <a:pt x="10" y="35"/>
                    </a:lnTo>
                    <a:lnTo>
                      <a:pt x="10" y="35"/>
                    </a:lnTo>
                    <a:lnTo>
                      <a:pt x="9" y="33"/>
                    </a:lnTo>
                    <a:lnTo>
                      <a:pt x="9" y="15"/>
                    </a:lnTo>
                    <a:lnTo>
                      <a:pt x="15" y="15"/>
                    </a:lnTo>
                    <a:lnTo>
                      <a:pt x="15" y="10"/>
                    </a:lnTo>
                    <a:lnTo>
                      <a:pt x="9" y="10"/>
                    </a:lnTo>
                    <a:lnTo>
                      <a:pt x="9" y="0"/>
                    </a:lnTo>
                    <a:lnTo>
                      <a:pt x="4" y="3"/>
                    </a:lnTo>
                    <a:lnTo>
                      <a:pt x="4" y="10"/>
                    </a:lnTo>
                    <a:lnTo>
                      <a:pt x="0" y="10"/>
                    </a:lnTo>
                    <a:lnTo>
                      <a:pt x="0" y="15"/>
                    </a:lnTo>
                    <a:lnTo>
                      <a:pt x="4" y="15"/>
                    </a:lnTo>
                    <a:lnTo>
                      <a:pt x="4" y="33"/>
                    </a:lnTo>
                    <a:lnTo>
                      <a:pt x="4" y="33"/>
                    </a:lnTo>
                    <a:lnTo>
                      <a:pt x="5" y="39"/>
                    </a:lnTo>
                    <a:lnTo>
                      <a:pt x="5" y="39"/>
                    </a:lnTo>
                    <a:lnTo>
                      <a:pt x="7" y="42"/>
                    </a:lnTo>
                    <a:lnTo>
                      <a:pt x="7" y="42"/>
                    </a:lnTo>
                    <a:lnTo>
                      <a:pt x="11" y="43"/>
                    </a:lnTo>
                    <a:lnTo>
                      <a:pt x="11" y="43"/>
                    </a:lnTo>
                    <a:lnTo>
                      <a:pt x="15" y="42"/>
                    </a:lnTo>
                    <a:lnTo>
                      <a:pt x="15" y="37"/>
                    </a:lnTo>
                    <a:lnTo>
                      <a:pt x="15" y="37"/>
                    </a:lnTo>
                    <a:lnTo>
                      <a:pt x="12" y="38"/>
                    </a:lnTo>
                    <a:lnTo>
                      <a:pt x="12" y="38"/>
                    </a:lnTo>
                    <a:lnTo>
                      <a:pt x="1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0" name="Freeform 737">
                <a:extLst>
                  <a:ext uri="{FF2B5EF4-FFF2-40B4-BE49-F238E27FC236}">
                    <a16:creationId xmlns:a16="http://schemas.microsoft.com/office/drawing/2014/main" id="{601C6D5B-B55D-F9C9-AB31-CCFB248264D1}"/>
                  </a:ext>
                </a:extLst>
              </p:cNvPr>
              <p:cNvSpPr>
                <a:spLocks noEditPoints="1"/>
              </p:cNvSpPr>
              <p:nvPr/>
            </p:nvSpPr>
            <p:spPr bwMode="auto">
              <a:xfrm>
                <a:off x="2449" y="1578"/>
                <a:ext cx="5" cy="43"/>
              </a:xfrm>
              <a:custGeom>
                <a:avLst/>
                <a:gdLst>
                  <a:gd name="T0" fmla="*/ 5 w 5"/>
                  <a:gd name="T1" fmla="*/ 6 h 43"/>
                  <a:gd name="T2" fmla="*/ 5 w 5"/>
                  <a:gd name="T3" fmla="*/ 0 h 43"/>
                  <a:gd name="T4" fmla="*/ 0 w 5"/>
                  <a:gd name="T5" fmla="*/ 0 h 43"/>
                  <a:gd name="T6" fmla="*/ 0 w 5"/>
                  <a:gd name="T7" fmla="*/ 6 h 43"/>
                  <a:gd name="T8" fmla="*/ 5 w 5"/>
                  <a:gd name="T9" fmla="*/ 6 h 43"/>
                  <a:gd name="T10" fmla="*/ 5 w 5"/>
                  <a:gd name="T11" fmla="*/ 6 h 43"/>
                  <a:gd name="T12" fmla="*/ 5 w 5"/>
                  <a:gd name="T13" fmla="*/ 43 h 43"/>
                  <a:gd name="T14" fmla="*/ 5 w 5"/>
                  <a:gd name="T15" fmla="*/ 11 h 43"/>
                  <a:gd name="T16" fmla="*/ 0 w 5"/>
                  <a:gd name="T17" fmla="*/ 11 h 43"/>
                  <a:gd name="T18" fmla="*/ 0 w 5"/>
                  <a:gd name="T19" fmla="*/ 43 h 43"/>
                  <a:gd name="T20" fmla="*/ 5 w 5"/>
                  <a:gd name="T21" fmla="*/ 43 h 43"/>
                  <a:gd name="T22" fmla="*/ 5 w 5"/>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3">
                    <a:moveTo>
                      <a:pt x="5" y="6"/>
                    </a:moveTo>
                    <a:lnTo>
                      <a:pt x="5" y="0"/>
                    </a:lnTo>
                    <a:lnTo>
                      <a:pt x="0" y="0"/>
                    </a:lnTo>
                    <a:lnTo>
                      <a:pt x="0" y="6"/>
                    </a:lnTo>
                    <a:lnTo>
                      <a:pt x="5" y="6"/>
                    </a:lnTo>
                    <a:lnTo>
                      <a:pt x="5" y="6"/>
                    </a:lnTo>
                    <a:close/>
                    <a:moveTo>
                      <a:pt x="5" y="43"/>
                    </a:moveTo>
                    <a:lnTo>
                      <a:pt x="5" y="11"/>
                    </a:lnTo>
                    <a:lnTo>
                      <a:pt x="0" y="11"/>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1" name="Freeform 738">
                <a:extLst>
                  <a:ext uri="{FF2B5EF4-FFF2-40B4-BE49-F238E27FC236}">
                    <a16:creationId xmlns:a16="http://schemas.microsoft.com/office/drawing/2014/main" id="{2AE29B9A-5A22-57F8-E1E2-4CD8BF462D9E}"/>
                  </a:ext>
                </a:extLst>
              </p:cNvPr>
              <p:cNvSpPr>
                <a:spLocks noEditPoints="1"/>
              </p:cNvSpPr>
              <p:nvPr/>
            </p:nvSpPr>
            <p:spPr bwMode="auto">
              <a:xfrm>
                <a:off x="2460" y="1589"/>
                <a:ext cx="29" cy="33"/>
              </a:xfrm>
              <a:custGeom>
                <a:avLst/>
                <a:gdLst>
                  <a:gd name="T0" fmla="*/ 4 w 29"/>
                  <a:gd name="T1" fmla="*/ 28 h 33"/>
                  <a:gd name="T2" fmla="*/ 4 w 29"/>
                  <a:gd name="T3" fmla="*/ 28 h 33"/>
                  <a:gd name="T4" fmla="*/ 9 w 29"/>
                  <a:gd name="T5" fmla="*/ 32 h 33"/>
                  <a:gd name="T6" fmla="*/ 15 w 29"/>
                  <a:gd name="T7" fmla="*/ 33 h 33"/>
                  <a:gd name="T8" fmla="*/ 15 w 29"/>
                  <a:gd name="T9" fmla="*/ 33 h 33"/>
                  <a:gd name="T10" fmla="*/ 19 w 29"/>
                  <a:gd name="T11" fmla="*/ 32 h 33"/>
                  <a:gd name="T12" fmla="*/ 23 w 29"/>
                  <a:gd name="T13" fmla="*/ 30 h 33"/>
                  <a:gd name="T14" fmla="*/ 23 w 29"/>
                  <a:gd name="T15" fmla="*/ 30 h 33"/>
                  <a:gd name="T16" fmla="*/ 26 w 29"/>
                  <a:gd name="T17" fmla="*/ 28 h 33"/>
                  <a:gd name="T18" fmla="*/ 28 w 29"/>
                  <a:gd name="T19" fmla="*/ 25 h 33"/>
                  <a:gd name="T20" fmla="*/ 28 w 29"/>
                  <a:gd name="T21" fmla="*/ 25 h 33"/>
                  <a:gd name="T22" fmla="*/ 29 w 29"/>
                  <a:gd name="T23" fmla="*/ 22 h 33"/>
                  <a:gd name="T24" fmla="*/ 29 w 29"/>
                  <a:gd name="T25" fmla="*/ 15 h 33"/>
                  <a:gd name="T26" fmla="*/ 29 w 29"/>
                  <a:gd name="T27" fmla="*/ 15 h 33"/>
                  <a:gd name="T28" fmla="*/ 28 w 29"/>
                  <a:gd name="T29" fmla="*/ 9 h 33"/>
                  <a:gd name="T30" fmla="*/ 26 w 29"/>
                  <a:gd name="T31" fmla="*/ 4 h 33"/>
                  <a:gd name="T32" fmla="*/ 26 w 29"/>
                  <a:gd name="T33" fmla="*/ 4 h 33"/>
                  <a:gd name="T34" fmla="*/ 20 w 29"/>
                  <a:gd name="T35" fmla="*/ 1 h 33"/>
                  <a:gd name="T36" fmla="*/ 15 w 29"/>
                  <a:gd name="T37" fmla="*/ 0 h 33"/>
                  <a:gd name="T38" fmla="*/ 15 w 29"/>
                  <a:gd name="T39" fmla="*/ 0 h 33"/>
                  <a:gd name="T40" fmla="*/ 9 w 29"/>
                  <a:gd name="T41" fmla="*/ 0 h 33"/>
                  <a:gd name="T42" fmla="*/ 5 w 29"/>
                  <a:gd name="T43" fmla="*/ 4 h 33"/>
                  <a:gd name="T44" fmla="*/ 5 w 29"/>
                  <a:gd name="T45" fmla="*/ 4 h 33"/>
                  <a:gd name="T46" fmla="*/ 3 w 29"/>
                  <a:gd name="T47" fmla="*/ 5 h 33"/>
                  <a:gd name="T48" fmla="*/ 2 w 29"/>
                  <a:gd name="T49" fmla="*/ 9 h 33"/>
                  <a:gd name="T50" fmla="*/ 0 w 29"/>
                  <a:gd name="T51" fmla="*/ 17 h 33"/>
                  <a:gd name="T52" fmla="*/ 0 w 29"/>
                  <a:gd name="T53" fmla="*/ 17 h 33"/>
                  <a:gd name="T54" fmla="*/ 2 w 29"/>
                  <a:gd name="T55" fmla="*/ 23 h 33"/>
                  <a:gd name="T56" fmla="*/ 4 w 29"/>
                  <a:gd name="T57" fmla="*/ 28 h 33"/>
                  <a:gd name="T58" fmla="*/ 4 w 29"/>
                  <a:gd name="T59" fmla="*/ 28 h 33"/>
                  <a:gd name="T60" fmla="*/ 8 w 29"/>
                  <a:gd name="T61" fmla="*/ 8 h 33"/>
                  <a:gd name="T62" fmla="*/ 8 w 29"/>
                  <a:gd name="T63" fmla="*/ 8 h 33"/>
                  <a:gd name="T64" fmla="*/ 12 w 29"/>
                  <a:gd name="T65" fmla="*/ 5 h 33"/>
                  <a:gd name="T66" fmla="*/ 15 w 29"/>
                  <a:gd name="T67" fmla="*/ 4 h 33"/>
                  <a:gd name="T68" fmla="*/ 15 w 29"/>
                  <a:gd name="T69" fmla="*/ 4 h 33"/>
                  <a:gd name="T70" fmla="*/ 18 w 29"/>
                  <a:gd name="T71" fmla="*/ 5 h 33"/>
                  <a:gd name="T72" fmla="*/ 22 w 29"/>
                  <a:gd name="T73" fmla="*/ 8 h 33"/>
                  <a:gd name="T74" fmla="*/ 22 w 29"/>
                  <a:gd name="T75" fmla="*/ 8 h 33"/>
                  <a:gd name="T76" fmla="*/ 23 w 29"/>
                  <a:gd name="T77" fmla="*/ 12 h 33"/>
                  <a:gd name="T78" fmla="*/ 24 w 29"/>
                  <a:gd name="T79" fmla="*/ 17 h 33"/>
                  <a:gd name="T80" fmla="*/ 24 w 29"/>
                  <a:gd name="T81" fmla="*/ 17 h 33"/>
                  <a:gd name="T82" fmla="*/ 23 w 29"/>
                  <a:gd name="T83" fmla="*/ 22 h 33"/>
                  <a:gd name="T84" fmla="*/ 22 w 29"/>
                  <a:gd name="T85" fmla="*/ 25 h 33"/>
                  <a:gd name="T86" fmla="*/ 22 w 29"/>
                  <a:gd name="T87" fmla="*/ 25 h 33"/>
                  <a:gd name="T88" fmla="*/ 18 w 29"/>
                  <a:gd name="T89" fmla="*/ 28 h 33"/>
                  <a:gd name="T90" fmla="*/ 15 w 29"/>
                  <a:gd name="T91" fmla="*/ 28 h 33"/>
                  <a:gd name="T92" fmla="*/ 15 w 29"/>
                  <a:gd name="T93" fmla="*/ 28 h 33"/>
                  <a:gd name="T94" fmla="*/ 12 w 29"/>
                  <a:gd name="T95" fmla="*/ 28 h 33"/>
                  <a:gd name="T96" fmla="*/ 8 w 29"/>
                  <a:gd name="T97" fmla="*/ 25 h 33"/>
                  <a:gd name="T98" fmla="*/ 8 w 29"/>
                  <a:gd name="T99" fmla="*/ 25 h 33"/>
                  <a:gd name="T100" fmla="*/ 7 w 29"/>
                  <a:gd name="T101" fmla="*/ 22 h 33"/>
                  <a:gd name="T102" fmla="*/ 5 w 29"/>
                  <a:gd name="T103" fmla="*/ 17 h 33"/>
                  <a:gd name="T104" fmla="*/ 5 w 29"/>
                  <a:gd name="T105" fmla="*/ 17 h 33"/>
                  <a:gd name="T106" fmla="*/ 7 w 29"/>
                  <a:gd name="T107" fmla="*/ 12 h 33"/>
                  <a:gd name="T108" fmla="*/ 8 w 29"/>
                  <a:gd name="T109" fmla="*/ 8 h 33"/>
                  <a:gd name="T110" fmla="*/ 8 w 29"/>
                  <a:gd name="T11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33">
                    <a:moveTo>
                      <a:pt x="4" y="28"/>
                    </a:moveTo>
                    <a:lnTo>
                      <a:pt x="4" y="28"/>
                    </a:lnTo>
                    <a:lnTo>
                      <a:pt x="9" y="32"/>
                    </a:lnTo>
                    <a:lnTo>
                      <a:pt x="15" y="33"/>
                    </a:lnTo>
                    <a:lnTo>
                      <a:pt x="15" y="33"/>
                    </a:lnTo>
                    <a:lnTo>
                      <a:pt x="19" y="32"/>
                    </a:lnTo>
                    <a:lnTo>
                      <a:pt x="23" y="30"/>
                    </a:lnTo>
                    <a:lnTo>
                      <a:pt x="23" y="30"/>
                    </a:lnTo>
                    <a:lnTo>
                      <a:pt x="26" y="28"/>
                    </a:lnTo>
                    <a:lnTo>
                      <a:pt x="28" y="25"/>
                    </a:lnTo>
                    <a:lnTo>
                      <a:pt x="28" y="25"/>
                    </a:lnTo>
                    <a:lnTo>
                      <a:pt x="29" y="22"/>
                    </a:lnTo>
                    <a:lnTo>
                      <a:pt x="29" y="15"/>
                    </a:lnTo>
                    <a:lnTo>
                      <a:pt x="29" y="15"/>
                    </a:lnTo>
                    <a:lnTo>
                      <a:pt x="28" y="9"/>
                    </a:lnTo>
                    <a:lnTo>
                      <a:pt x="26" y="4"/>
                    </a:lnTo>
                    <a:lnTo>
                      <a:pt x="26" y="4"/>
                    </a:lnTo>
                    <a:lnTo>
                      <a:pt x="20" y="1"/>
                    </a:lnTo>
                    <a:lnTo>
                      <a:pt x="15" y="0"/>
                    </a:lnTo>
                    <a:lnTo>
                      <a:pt x="15" y="0"/>
                    </a:lnTo>
                    <a:lnTo>
                      <a:pt x="9" y="0"/>
                    </a:lnTo>
                    <a:lnTo>
                      <a:pt x="5" y="4"/>
                    </a:lnTo>
                    <a:lnTo>
                      <a:pt x="5" y="4"/>
                    </a:lnTo>
                    <a:lnTo>
                      <a:pt x="3" y="5"/>
                    </a:lnTo>
                    <a:lnTo>
                      <a:pt x="2" y="9"/>
                    </a:lnTo>
                    <a:lnTo>
                      <a:pt x="0" y="17"/>
                    </a:lnTo>
                    <a:lnTo>
                      <a:pt x="0" y="17"/>
                    </a:lnTo>
                    <a:lnTo>
                      <a:pt x="2" y="23"/>
                    </a:lnTo>
                    <a:lnTo>
                      <a:pt x="4" y="28"/>
                    </a:lnTo>
                    <a:lnTo>
                      <a:pt x="4" y="28"/>
                    </a:lnTo>
                    <a:close/>
                    <a:moveTo>
                      <a:pt x="8" y="8"/>
                    </a:moveTo>
                    <a:lnTo>
                      <a:pt x="8" y="8"/>
                    </a:lnTo>
                    <a:lnTo>
                      <a:pt x="12" y="5"/>
                    </a:lnTo>
                    <a:lnTo>
                      <a:pt x="15" y="4"/>
                    </a:lnTo>
                    <a:lnTo>
                      <a:pt x="15" y="4"/>
                    </a:lnTo>
                    <a:lnTo>
                      <a:pt x="18" y="5"/>
                    </a:lnTo>
                    <a:lnTo>
                      <a:pt x="22" y="8"/>
                    </a:lnTo>
                    <a:lnTo>
                      <a:pt x="22" y="8"/>
                    </a:lnTo>
                    <a:lnTo>
                      <a:pt x="23" y="12"/>
                    </a:lnTo>
                    <a:lnTo>
                      <a:pt x="24" y="17"/>
                    </a:lnTo>
                    <a:lnTo>
                      <a:pt x="24" y="17"/>
                    </a:lnTo>
                    <a:lnTo>
                      <a:pt x="23" y="22"/>
                    </a:lnTo>
                    <a:lnTo>
                      <a:pt x="22" y="25"/>
                    </a:lnTo>
                    <a:lnTo>
                      <a:pt x="22" y="25"/>
                    </a:lnTo>
                    <a:lnTo>
                      <a:pt x="18" y="28"/>
                    </a:lnTo>
                    <a:lnTo>
                      <a:pt x="15" y="28"/>
                    </a:lnTo>
                    <a:lnTo>
                      <a:pt x="15" y="28"/>
                    </a:lnTo>
                    <a:lnTo>
                      <a:pt x="12" y="28"/>
                    </a:lnTo>
                    <a:lnTo>
                      <a:pt x="8" y="25"/>
                    </a:lnTo>
                    <a:lnTo>
                      <a:pt x="8" y="25"/>
                    </a:lnTo>
                    <a:lnTo>
                      <a:pt x="7" y="22"/>
                    </a:lnTo>
                    <a:lnTo>
                      <a:pt x="5" y="17"/>
                    </a:lnTo>
                    <a:lnTo>
                      <a:pt x="5" y="17"/>
                    </a:lnTo>
                    <a:lnTo>
                      <a:pt x="7" y="12"/>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2" name="Freeform 739">
                <a:extLst>
                  <a:ext uri="{FF2B5EF4-FFF2-40B4-BE49-F238E27FC236}">
                    <a16:creationId xmlns:a16="http://schemas.microsoft.com/office/drawing/2014/main" id="{39FFE2F8-F7F4-B287-7254-2C414046B936}"/>
                  </a:ext>
                </a:extLst>
              </p:cNvPr>
              <p:cNvSpPr>
                <a:spLocks/>
              </p:cNvSpPr>
              <p:nvPr/>
            </p:nvSpPr>
            <p:spPr bwMode="auto">
              <a:xfrm>
                <a:off x="2496" y="1589"/>
                <a:ext cx="25" cy="32"/>
              </a:xfrm>
              <a:custGeom>
                <a:avLst/>
                <a:gdLst>
                  <a:gd name="T0" fmla="*/ 5 w 25"/>
                  <a:gd name="T1" fmla="*/ 32 h 32"/>
                  <a:gd name="T2" fmla="*/ 5 w 25"/>
                  <a:gd name="T3" fmla="*/ 15 h 32"/>
                  <a:gd name="T4" fmla="*/ 5 w 25"/>
                  <a:gd name="T5" fmla="*/ 15 h 32"/>
                  <a:gd name="T6" fmla="*/ 6 w 25"/>
                  <a:gd name="T7" fmla="*/ 10 h 32"/>
                  <a:gd name="T8" fmla="*/ 7 w 25"/>
                  <a:gd name="T9" fmla="*/ 6 h 32"/>
                  <a:gd name="T10" fmla="*/ 7 w 25"/>
                  <a:gd name="T11" fmla="*/ 6 h 32"/>
                  <a:gd name="T12" fmla="*/ 10 w 25"/>
                  <a:gd name="T13" fmla="*/ 5 h 32"/>
                  <a:gd name="T14" fmla="*/ 13 w 25"/>
                  <a:gd name="T15" fmla="*/ 4 h 32"/>
                  <a:gd name="T16" fmla="*/ 13 w 25"/>
                  <a:gd name="T17" fmla="*/ 4 h 32"/>
                  <a:gd name="T18" fmla="*/ 17 w 25"/>
                  <a:gd name="T19" fmla="*/ 5 h 32"/>
                  <a:gd name="T20" fmla="*/ 17 w 25"/>
                  <a:gd name="T21" fmla="*/ 5 h 32"/>
                  <a:gd name="T22" fmla="*/ 20 w 25"/>
                  <a:gd name="T23" fmla="*/ 8 h 32"/>
                  <a:gd name="T24" fmla="*/ 20 w 25"/>
                  <a:gd name="T25" fmla="*/ 8 h 32"/>
                  <a:gd name="T26" fmla="*/ 20 w 25"/>
                  <a:gd name="T27" fmla="*/ 13 h 32"/>
                  <a:gd name="T28" fmla="*/ 20 w 25"/>
                  <a:gd name="T29" fmla="*/ 32 h 32"/>
                  <a:gd name="T30" fmla="*/ 25 w 25"/>
                  <a:gd name="T31" fmla="*/ 32 h 32"/>
                  <a:gd name="T32" fmla="*/ 25 w 25"/>
                  <a:gd name="T33" fmla="*/ 13 h 32"/>
                  <a:gd name="T34" fmla="*/ 25 w 25"/>
                  <a:gd name="T35" fmla="*/ 13 h 32"/>
                  <a:gd name="T36" fmla="*/ 25 w 25"/>
                  <a:gd name="T37" fmla="*/ 8 h 32"/>
                  <a:gd name="T38" fmla="*/ 25 w 25"/>
                  <a:gd name="T39" fmla="*/ 8 h 32"/>
                  <a:gd name="T40" fmla="*/ 24 w 25"/>
                  <a:gd name="T41" fmla="*/ 4 h 32"/>
                  <a:gd name="T42" fmla="*/ 24 w 25"/>
                  <a:gd name="T43" fmla="*/ 4 h 32"/>
                  <a:gd name="T44" fmla="*/ 20 w 25"/>
                  <a:gd name="T45" fmla="*/ 1 h 32"/>
                  <a:gd name="T46" fmla="*/ 20 w 25"/>
                  <a:gd name="T47" fmla="*/ 1 h 32"/>
                  <a:gd name="T48" fmla="*/ 15 w 25"/>
                  <a:gd name="T49" fmla="*/ 0 h 32"/>
                  <a:gd name="T50" fmla="*/ 15 w 25"/>
                  <a:gd name="T51" fmla="*/ 0 h 32"/>
                  <a:gd name="T52" fmla="*/ 8 w 25"/>
                  <a:gd name="T53" fmla="*/ 1 h 32"/>
                  <a:gd name="T54" fmla="*/ 5 w 25"/>
                  <a:gd name="T55" fmla="*/ 5 h 32"/>
                  <a:gd name="T56" fmla="*/ 5 w 25"/>
                  <a:gd name="T57" fmla="*/ 0 h 32"/>
                  <a:gd name="T58" fmla="*/ 0 w 25"/>
                  <a:gd name="T59" fmla="*/ 0 h 32"/>
                  <a:gd name="T60" fmla="*/ 0 w 25"/>
                  <a:gd name="T61" fmla="*/ 32 h 32"/>
                  <a:gd name="T62" fmla="*/ 5 w 25"/>
                  <a:gd name="T63" fmla="*/ 32 h 32"/>
                  <a:gd name="T64" fmla="*/ 5 w 25"/>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5" y="32"/>
                    </a:moveTo>
                    <a:lnTo>
                      <a:pt x="5" y="15"/>
                    </a:lnTo>
                    <a:lnTo>
                      <a:pt x="5" y="15"/>
                    </a:lnTo>
                    <a:lnTo>
                      <a:pt x="6" y="10"/>
                    </a:lnTo>
                    <a:lnTo>
                      <a:pt x="7" y="6"/>
                    </a:lnTo>
                    <a:lnTo>
                      <a:pt x="7" y="6"/>
                    </a:lnTo>
                    <a:lnTo>
                      <a:pt x="10" y="5"/>
                    </a:lnTo>
                    <a:lnTo>
                      <a:pt x="13" y="4"/>
                    </a:lnTo>
                    <a:lnTo>
                      <a:pt x="13" y="4"/>
                    </a:lnTo>
                    <a:lnTo>
                      <a:pt x="17" y="5"/>
                    </a:lnTo>
                    <a:lnTo>
                      <a:pt x="17" y="5"/>
                    </a:lnTo>
                    <a:lnTo>
                      <a:pt x="20" y="8"/>
                    </a:lnTo>
                    <a:lnTo>
                      <a:pt x="20" y="8"/>
                    </a:lnTo>
                    <a:lnTo>
                      <a:pt x="20" y="13"/>
                    </a:lnTo>
                    <a:lnTo>
                      <a:pt x="20" y="32"/>
                    </a:lnTo>
                    <a:lnTo>
                      <a:pt x="25" y="32"/>
                    </a:lnTo>
                    <a:lnTo>
                      <a:pt x="25" y="13"/>
                    </a:lnTo>
                    <a:lnTo>
                      <a:pt x="25" y="13"/>
                    </a:lnTo>
                    <a:lnTo>
                      <a:pt x="25" y="8"/>
                    </a:lnTo>
                    <a:lnTo>
                      <a:pt x="25" y="8"/>
                    </a:lnTo>
                    <a:lnTo>
                      <a:pt x="24" y="4"/>
                    </a:lnTo>
                    <a:lnTo>
                      <a:pt x="24" y="4"/>
                    </a:lnTo>
                    <a:lnTo>
                      <a:pt x="20" y="1"/>
                    </a:lnTo>
                    <a:lnTo>
                      <a:pt x="20" y="1"/>
                    </a:lnTo>
                    <a:lnTo>
                      <a:pt x="15" y="0"/>
                    </a:lnTo>
                    <a:lnTo>
                      <a:pt x="15" y="0"/>
                    </a:lnTo>
                    <a:lnTo>
                      <a:pt x="8" y="1"/>
                    </a:lnTo>
                    <a:lnTo>
                      <a:pt x="5" y="5"/>
                    </a:lnTo>
                    <a:lnTo>
                      <a:pt x="5" y="0"/>
                    </a:lnTo>
                    <a:lnTo>
                      <a:pt x="0" y="0"/>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3" name="Freeform 740">
                <a:extLst>
                  <a:ext uri="{FF2B5EF4-FFF2-40B4-BE49-F238E27FC236}">
                    <a16:creationId xmlns:a16="http://schemas.microsoft.com/office/drawing/2014/main" id="{583F70FA-16E0-94E5-1067-D8808E07C4B1}"/>
                  </a:ext>
                </a:extLst>
              </p:cNvPr>
              <p:cNvSpPr>
                <a:spLocks noEditPoints="1"/>
              </p:cNvSpPr>
              <p:nvPr/>
            </p:nvSpPr>
            <p:spPr bwMode="auto">
              <a:xfrm>
                <a:off x="2545" y="1582"/>
                <a:ext cx="29" cy="36"/>
              </a:xfrm>
              <a:custGeom>
                <a:avLst/>
                <a:gdLst>
                  <a:gd name="T0" fmla="*/ 29 w 29"/>
                  <a:gd name="T1" fmla="*/ 11 h 36"/>
                  <a:gd name="T2" fmla="*/ 0 w 29"/>
                  <a:gd name="T3" fmla="*/ 0 h 36"/>
                  <a:gd name="T4" fmla="*/ 0 w 29"/>
                  <a:gd name="T5" fmla="*/ 5 h 36"/>
                  <a:gd name="T6" fmla="*/ 22 w 29"/>
                  <a:gd name="T7" fmla="*/ 13 h 36"/>
                  <a:gd name="T8" fmla="*/ 0 w 29"/>
                  <a:gd name="T9" fmla="*/ 24 h 36"/>
                  <a:gd name="T10" fmla="*/ 0 w 29"/>
                  <a:gd name="T11" fmla="*/ 29 h 36"/>
                  <a:gd name="T12" fmla="*/ 29 w 29"/>
                  <a:gd name="T13" fmla="*/ 16 h 36"/>
                  <a:gd name="T14" fmla="*/ 29 w 29"/>
                  <a:gd name="T15" fmla="*/ 11 h 36"/>
                  <a:gd name="T16" fmla="*/ 29 w 29"/>
                  <a:gd name="T17" fmla="*/ 11 h 36"/>
                  <a:gd name="T18" fmla="*/ 29 w 29"/>
                  <a:gd name="T19" fmla="*/ 31 h 36"/>
                  <a:gd name="T20" fmla="*/ 0 w 29"/>
                  <a:gd name="T21" fmla="*/ 31 h 36"/>
                  <a:gd name="T22" fmla="*/ 0 w 29"/>
                  <a:gd name="T23" fmla="*/ 36 h 36"/>
                  <a:gd name="T24" fmla="*/ 29 w 29"/>
                  <a:gd name="T25" fmla="*/ 36 h 36"/>
                  <a:gd name="T26" fmla="*/ 29 w 29"/>
                  <a:gd name="T27" fmla="*/ 31 h 36"/>
                  <a:gd name="T28" fmla="*/ 29 w 29"/>
                  <a:gd name="T29"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6">
                    <a:moveTo>
                      <a:pt x="29" y="11"/>
                    </a:moveTo>
                    <a:lnTo>
                      <a:pt x="0" y="0"/>
                    </a:lnTo>
                    <a:lnTo>
                      <a:pt x="0" y="5"/>
                    </a:lnTo>
                    <a:lnTo>
                      <a:pt x="22" y="13"/>
                    </a:lnTo>
                    <a:lnTo>
                      <a:pt x="0" y="24"/>
                    </a:lnTo>
                    <a:lnTo>
                      <a:pt x="0" y="29"/>
                    </a:lnTo>
                    <a:lnTo>
                      <a:pt x="29" y="16"/>
                    </a:lnTo>
                    <a:lnTo>
                      <a:pt x="29" y="11"/>
                    </a:lnTo>
                    <a:lnTo>
                      <a:pt x="29" y="11"/>
                    </a:lnTo>
                    <a:close/>
                    <a:moveTo>
                      <a:pt x="29" y="31"/>
                    </a:moveTo>
                    <a:lnTo>
                      <a:pt x="0" y="31"/>
                    </a:lnTo>
                    <a:lnTo>
                      <a:pt x="0" y="36"/>
                    </a:lnTo>
                    <a:lnTo>
                      <a:pt x="29" y="36"/>
                    </a:lnTo>
                    <a:lnTo>
                      <a:pt x="29" y="31"/>
                    </a:lnTo>
                    <a:lnTo>
                      <a:pt x="2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4" name="Freeform 741">
                <a:extLst>
                  <a:ext uri="{FF2B5EF4-FFF2-40B4-BE49-F238E27FC236}">
                    <a16:creationId xmlns:a16="http://schemas.microsoft.com/office/drawing/2014/main" id="{B6F096F9-3DC6-E588-85E9-40B0B53164B3}"/>
                  </a:ext>
                </a:extLst>
              </p:cNvPr>
              <p:cNvSpPr>
                <a:spLocks/>
              </p:cNvSpPr>
              <p:nvPr/>
            </p:nvSpPr>
            <p:spPr bwMode="auto">
              <a:xfrm>
                <a:off x="2595" y="1578"/>
                <a:ext cx="28" cy="44"/>
              </a:xfrm>
              <a:custGeom>
                <a:avLst/>
                <a:gdLst>
                  <a:gd name="T0" fmla="*/ 4 w 28"/>
                  <a:gd name="T1" fmla="*/ 40 h 44"/>
                  <a:gd name="T2" fmla="*/ 4 w 28"/>
                  <a:gd name="T3" fmla="*/ 40 h 44"/>
                  <a:gd name="T4" fmla="*/ 8 w 28"/>
                  <a:gd name="T5" fmla="*/ 43 h 44"/>
                  <a:gd name="T6" fmla="*/ 14 w 28"/>
                  <a:gd name="T7" fmla="*/ 44 h 44"/>
                  <a:gd name="T8" fmla="*/ 14 w 28"/>
                  <a:gd name="T9" fmla="*/ 44 h 44"/>
                  <a:gd name="T10" fmla="*/ 20 w 28"/>
                  <a:gd name="T11" fmla="*/ 43 h 44"/>
                  <a:gd name="T12" fmla="*/ 25 w 28"/>
                  <a:gd name="T13" fmla="*/ 39 h 44"/>
                  <a:gd name="T14" fmla="*/ 25 w 28"/>
                  <a:gd name="T15" fmla="*/ 39 h 44"/>
                  <a:gd name="T16" fmla="*/ 28 w 28"/>
                  <a:gd name="T17" fmla="*/ 34 h 44"/>
                  <a:gd name="T18" fmla="*/ 28 w 28"/>
                  <a:gd name="T19" fmla="*/ 29 h 44"/>
                  <a:gd name="T20" fmla="*/ 28 w 28"/>
                  <a:gd name="T21" fmla="*/ 29 h 44"/>
                  <a:gd name="T22" fmla="*/ 28 w 28"/>
                  <a:gd name="T23" fmla="*/ 23 h 44"/>
                  <a:gd name="T24" fmla="*/ 24 w 28"/>
                  <a:gd name="T25" fmla="*/ 19 h 44"/>
                  <a:gd name="T26" fmla="*/ 24 w 28"/>
                  <a:gd name="T27" fmla="*/ 19 h 44"/>
                  <a:gd name="T28" fmla="*/ 20 w 28"/>
                  <a:gd name="T29" fmla="*/ 15 h 44"/>
                  <a:gd name="T30" fmla="*/ 15 w 28"/>
                  <a:gd name="T31" fmla="*/ 14 h 44"/>
                  <a:gd name="T32" fmla="*/ 15 w 28"/>
                  <a:gd name="T33" fmla="*/ 14 h 44"/>
                  <a:gd name="T34" fmla="*/ 10 w 28"/>
                  <a:gd name="T35" fmla="*/ 15 h 44"/>
                  <a:gd name="T36" fmla="*/ 7 w 28"/>
                  <a:gd name="T37" fmla="*/ 17 h 44"/>
                  <a:gd name="T38" fmla="*/ 9 w 28"/>
                  <a:gd name="T39" fmla="*/ 5 h 44"/>
                  <a:gd name="T40" fmla="*/ 27 w 28"/>
                  <a:gd name="T41" fmla="*/ 5 h 44"/>
                  <a:gd name="T42" fmla="*/ 27 w 28"/>
                  <a:gd name="T43" fmla="*/ 0 h 44"/>
                  <a:gd name="T44" fmla="*/ 5 w 28"/>
                  <a:gd name="T45" fmla="*/ 0 h 44"/>
                  <a:gd name="T46" fmla="*/ 0 w 28"/>
                  <a:gd name="T47" fmla="*/ 23 h 44"/>
                  <a:gd name="T48" fmla="*/ 5 w 28"/>
                  <a:gd name="T49" fmla="*/ 23 h 44"/>
                  <a:gd name="T50" fmla="*/ 5 w 28"/>
                  <a:gd name="T51" fmla="*/ 23 h 44"/>
                  <a:gd name="T52" fmla="*/ 9 w 28"/>
                  <a:gd name="T53" fmla="*/ 20 h 44"/>
                  <a:gd name="T54" fmla="*/ 9 w 28"/>
                  <a:gd name="T55" fmla="*/ 20 h 44"/>
                  <a:gd name="T56" fmla="*/ 14 w 28"/>
                  <a:gd name="T57" fmla="*/ 19 h 44"/>
                  <a:gd name="T58" fmla="*/ 14 w 28"/>
                  <a:gd name="T59" fmla="*/ 19 h 44"/>
                  <a:gd name="T60" fmla="*/ 18 w 28"/>
                  <a:gd name="T61" fmla="*/ 20 h 44"/>
                  <a:gd name="T62" fmla="*/ 20 w 28"/>
                  <a:gd name="T63" fmla="*/ 21 h 44"/>
                  <a:gd name="T64" fmla="*/ 20 w 28"/>
                  <a:gd name="T65" fmla="*/ 21 h 44"/>
                  <a:gd name="T66" fmla="*/ 22 w 28"/>
                  <a:gd name="T67" fmla="*/ 25 h 44"/>
                  <a:gd name="T68" fmla="*/ 23 w 28"/>
                  <a:gd name="T69" fmla="*/ 29 h 44"/>
                  <a:gd name="T70" fmla="*/ 23 w 28"/>
                  <a:gd name="T71" fmla="*/ 29 h 44"/>
                  <a:gd name="T72" fmla="*/ 22 w 28"/>
                  <a:gd name="T73" fmla="*/ 33 h 44"/>
                  <a:gd name="T74" fmla="*/ 20 w 28"/>
                  <a:gd name="T75" fmla="*/ 36 h 44"/>
                  <a:gd name="T76" fmla="*/ 20 w 28"/>
                  <a:gd name="T77" fmla="*/ 36 h 44"/>
                  <a:gd name="T78" fmla="*/ 18 w 28"/>
                  <a:gd name="T79" fmla="*/ 39 h 44"/>
                  <a:gd name="T80" fmla="*/ 14 w 28"/>
                  <a:gd name="T81" fmla="*/ 39 h 44"/>
                  <a:gd name="T82" fmla="*/ 14 w 28"/>
                  <a:gd name="T83" fmla="*/ 39 h 44"/>
                  <a:gd name="T84" fmla="*/ 10 w 28"/>
                  <a:gd name="T85" fmla="*/ 39 h 44"/>
                  <a:gd name="T86" fmla="*/ 8 w 28"/>
                  <a:gd name="T87" fmla="*/ 38 h 44"/>
                  <a:gd name="T88" fmla="*/ 8 w 28"/>
                  <a:gd name="T89" fmla="*/ 38 h 44"/>
                  <a:gd name="T90" fmla="*/ 7 w 28"/>
                  <a:gd name="T91" fmla="*/ 35 h 44"/>
                  <a:gd name="T92" fmla="*/ 5 w 28"/>
                  <a:gd name="T93" fmla="*/ 31 h 44"/>
                  <a:gd name="T94" fmla="*/ 0 w 28"/>
                  <a:gd name="T95" fmla="*/ 31 h 44"/>
                  <a:gd name="T96" fmla="*/ 0 w 28"/>
                  <a:gd name="T97" fmla="*/ 31 h 44"/>
                  <a:gd name="T98" fmla="*/ 1 w 28"/>
                  <a:gd name="T99" fmla="*/ 36 h 44"/>
                  <a:gd name="T100" fmla="*/ 4 w 28"/>
                  <a:gd name="T101" fmla="*/ 40 h 44"/>
                  <a:gd name="T102" fmla="*/ 4 w 28"/>
                  <a:gd name="T103"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44">
                    <a:moveTo>
                      <a:pt x="4" y="40"/>
                    </a:moveTo>
                    <a:lnTo>
                      <a:pt x="4" y="40"/>
                    </a:lnTo>
                    <a:lnTo>
                      <a:pt x="8" y="43"/>
                    </a:lnTo>
                    <a:lnTo>
                      <a:pt x="14" y="44"/>
                    </a:lnTo>
                    <a:lnTo>
                      <a:pt x="14" y="44"/>
                    </a:lnTo>
                    <a:lnTo>
                      <a:pt x="20" y="43"/>
                    </a:lnTo>
                    <a:lnTo>
                      <a:pt x="25" y="39"/>
                    </a:lnTo>
                    <a:lnTo>
                      <a:pt x="25" y="39"/>
                    </a:lnTo>
                    <a:lnTo>
                      <a:pt x="28" y="34"/>
                    </a:lnTo>
                    <a:lnTo>
                      <a:pt x="28" y="29"/>
                    </a:lnTo>
                    <a:lnTo>
                      <a:pt x="28" y="29"/>
                    </a:lnTo>
                    <a:lnTo>
                      <a:pt x="28" y="23"/>
                    </a:lnTo>
                    <a:lnTo>
                      <a:pt x="24" y="19"/>
                    </a:lnTo>
                    <a:lnTo>
                      <a:pt x="24" y="19"/>
                    </a:lnTo>
                    <a:lnTo>
                      <a:pt x="20" y="15"/>
                    </a:lnTo>
                    <a:lnTo>
                      <a:pt x="15" y="14"/>
                    </a:lnTo>
                    <a:lnTo>
                      <a:pt x="15" y="14"/>
                    </a:lnTo>
                    <a:lnTo>
                      <a:pt x="10" y="15"/>
                    </a:lnTo>
                    <a:lnTo>
                      <a:pt x="7" y="17"/>
                    </a:lnTo>
                    <a:lnTo>
                      <a:pt x="9" y="5"/>
                    </a:lnTo>
                    <a:lnTo>
                      <a:pt x="27" y="5"/>
                    </a:lnTo>
                    <a:lnTo>
                      <a:pt x="27" y="0"/>
                    </a:lnTo>
                    <a:lnTo>
                      <a:pt x="5" y="0"/>
                    </a:lnTo>
                    <a:lnTo>
                      <a:pt x="0" y="23"/>
                    </a:lnTo>
                    <a:lnTo>
                      <a:pt x="5" y="23"/>
                    </a:lnTo>
                    <a:lnTo>
                      <a:pt x="5" y="23"/>
                    </a:lnTo>
                    <a:lnTo>
                      <a:pt x="9" y="20"/>
                    </a:lnTo>
                    <a:lnTo>
                      <a:pt x="9" y="20"/>
                    </a:lnTo>
                    <a:lnTo>
                      <a:pt x="14" y="19"/>
                    </a:lnTo>
                    <a:lnTo>
                      <a:pt x="14" y="19"/>
                    </a:lnTo>
                    <a:lnTo>
                      <a:pt x="18" y="20"/>
                    </a:lnTo>
                    <a:lnTo>
                      <a:pt x="20" y="21"/>
                    </a:lnTo>
                    <a:lnTo>
                      <a:pt x="20" y="21"/>
                    </a:lnTo>
                    <a:lnTo>
                      <a:pt x="22" y="25"/>
                    </a:lnTo>
                    <a:lnTo>
                      <a:pt x="23" y="29"/>
                    </a:lnTo>
                    <a:lnTo>
                      <a:pt x="23" y="29"/>
                    </a:lnTo>
                    <a:lnTo>
                      <a:pt x="22" y="33"/>
                    </a:lnTo>
                    <a:lnTo>
                      <a:pt x="20" y="36"/>
                    </a:lnTo>
                    <a:lnTo>
                      <a:pt x="20" y="36"/>
                    </a:lnTo>
                    <a:lnTo>
                      <a:pt x="18" y="39"/>
                    </a:lnTo>
                    <a:lnTo>
                      <a:pt x="14" y="39"/>
                    </a:lnTo>
                    <a:lnTo>
                      <a:pt x="14" y="39"/>
                    </a:lnTo>
                    <a:lnTo>
                      <a:pt x="10" y="39"/>
                    </a:lnTo>
                    <a:lnTo>
                      <a:pt x="8" y="38"/>
                    </a:lnTo>
                    <a:lnTo>
                      <a:pt x="8" y="38"/>
                    </a:lnTo>
                    <a:lnTo>
                      <a:pt x="7" y="35"/>
                    </a:lnTo>
                    <a:lnTo>
                      <a:pt x="5" y="31"/>
                    </a:lnTo>
                    <a:lnTo>
                      <a:pt x="0" y="31"/>
                    </a:lnTo>
                    <a:lnTo>
                      <a:pt x="0" y="31"/>
                    </a:lnTo>
                    <a:lnTo>
                      <a:pt x="1" y="36"/>
                    </a:lnTo>
                    <a:lnTo>
                      <a:pt x="4" y="40"/>
                    </a:lnTo>
                    <a:lnTo>
                      <a:pt x="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5" name="Freeform 742">
                <a:extLst>
                  <a:ext uri="{FF2B5EF4-FFF2-40B4-BE49-F238E27FC236}">
                    <a16:creationId xmlns:a16="http://schemas.microsoft.com/office/drawing/2014/main" id="{00116942-A2A0-43D9-41D0-AD37451FF376}"/>
                  </a:ext>
                </a:extLst>
              </p:cNvPr>
              <p:cNvSpPr>
                <a:spLocks noEditPoints="1"/>
              </p:cNvSpPr>
              <p:nvPr/>
            </p:nvSpPr>
            <p:spPr bwMode="auto">
              <a:xfrm>
                <a:off x="2628" y="1578"/>
                <a:ext cx="29" cy="44"/>
              </a:xfrm>
              <a:custGeom>
                <a:avLst/>
                <a:gdLst>
                  <a:gd name="T0" fmla="*/ 5 w 29"/>
                  <a:gd name="T1" fmla="*/ 39 h 44"/>
                  <a:gd name="T2" fmla="*/ 15 w 29"/>
                  <a:gd name="T3" fmla="*/ 44 h 44"/>
                  <a:gd name="T4" fmla="*/ 19 w 29"/>
                  <a:gd name="T5" fmla="*/ 43 h 44"/>
                  <a:gd name="T6" fmla="*/ 23 w 29"/>
                  <a:gd name="T7" fmla="*/ 41 h 44"/>
                  <a:gd name="T8" fmla="*/ 28 w 29"/>
                  <a:gd name="T9" fmla="*/ 34 h 44"/>
                  <a:gd name="T10" fmla="*/ 28 w 29"/>
                  <a:gd name="T11" fmla="*/ 29 h 44"/>
                  <a:gd name="T12" fmla="*/ 29 w 29"/>
                  <a:gd name="T13" fmla="*/ 21 h 44"/>
                  <a:gd name="T14" fmla="*/ 28 w 29"/>
                  <a:gd name="T15" fmla="*/ 11 h 44"/>
                  <a:gd name="T16" fmla="*/ 25 w 29"/>
                  <a:gd name="T17" fmla="*/ 5 h 44"/>
                  <a:gd name="T18" fmla="*/ 20 w 29"/>
                  <a:gd name="T19" fmla="*/ 1 h 44"/>
                  <a:gd name="T20" fmla="*/ 18 w 29"/>
                  <a:gd name="T21" fmla="*/ 0 h 44"/>
                  <a:gd name="T22" fmla="*/ 15 w 29"/>
                  <a:gd name="T23" fmla="*/ 0 h 44"/>
                  <a:gd name="T24" fmla="*/ 6 w 29"/>
                  <a:gd name="T25" fmla="*/ 2 h 44"/>
                  <a:gd name="T26" fmla="*/ 4 w 29"/>
                  <a:gd name="T27" fmla="*/ 5 h 44"/>
                  <a:gd name="T28" fmla="*/ 3 w 29"/>
                  <a:gd name="T29" fmla="*/ 9 h 44"/>
                  <a:gd name="T30" fmla="*/ 0 w 29"/>
                  <a:gd name="T31" fmla="*/ 21 h 44"/>
                  <a:gd name="T32" fmla="*/ 1 w 29"/>
                  <a:gd name="T33" fmla="*/ 33 h 44"/>
                  <a:gd name="T34" fmla="*/ 5 w 29"/>
                  <a:gd name="T35" fmla="*/ 39 h 44"/>
                  <a:gd name="T36" fmla="*/ 5 w 29"/>
                  <a:gd name="T37" fmla="*/ 39 h 44"/>
                  <a:gd name="T38" fmla="*/ 9 w 29"/>
                  <a:gd name="T39" fmla="*/ 7 h 44"/>
                  <a:gd name="T40" fmla="*/ 15 w 29"/>
                  <a:gd name="T41" fmla="*/ 4 h 44"/>
                  <a:gd name="T42" fmla="*/ 18 w 29"/>
                  <a:gd name="T43" fmla="*/ 5 h 44"/>
                  <a:gd name="T44" fmla="*/ 20 w 29"/>
                  <a:gd name="T45" fmla="*/ 7 h 44"/>
                  <a:gd name="T46" fmla="*/ 23 w 29"/>
                  <a:gd name="T47" fmla="*/ 21 h 44"/>
                  <a:gd name="T48" fmla="*/ 23 w 29"/>
                  <a:gd name="T49" fmla="*/ 30 h 44"/>
                  <a:gd name="T50" fmla="*/ 20 w 29"/>
                  <a:gd name="T51" fmla="*/ 36 h 44"/>
                  <a:gd name="T52" fmla="*/ 15 w 29"/>
                  <a:gd name="T53" fmla="*/ 39 h 44"/>
                  <a:gd name="T54" fmla="*/ 11 w 29"/>
                  <a:gd name="T55" fmla="*/ 39 h 44"/>
                  <a:gd name="T56" fmla="*/ 9 w 29"/>
                  <a:gd name="T57" fmla="*/ 36 h 44"/>
                  <a:gd name="T58" fmla="*/ 6 w 29"/>
                  <a:gd name="T59" fmla="*/ 21 h 44"/>
                  <a:gd name="T60" fmla="*/ 6 w 29"/>
                  <a:gd name="T61" fmla="*/ 12 h 44"/>
                  <a:gd name="T62" fmla="*/ 9 w 29"/>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4">
                    <a:moveTo>
                      <a:pt x="5" y="39"/>
                    </a:moveTo>
                    <a:lnTo>
                      <a:pt x="5" y="39"/>
                    </a:lnTo>
                    <a:lnTo>
                      <a:pt x="9" y="43"/>
                    </a:lnTo>
                    <a:lnTo>
                      <a:pt x="15" y="44"/>
                    </a:lnTo>
                    <a:lnTo>
                      <a:pt x="15" y="44"/>
                    </a:lnTo>
                    <a:lnTo>
                      <a:pt x="19" y="43"/>
                    </a:lnTo>
                    <a:lnTo>
                      <a:pt x="23" y="41"/>
                    </a:lnTo>
                    <a:lnTo>
                      <a:pt x="23" y="41"/>
                    </a:lnTo>
                    <a:lnTo>
                      <a:pt x="25" y="38"/>
                    </a:lnTo>
                    <a:lnTo>
                      <a:pt x="28" y="34"/>
                    </a:lnTo>
                    <a:lnTo>
                      <a:pt x="28" y="34"/>
                    </a:lnTo>
                    <a:lnTo>
                      <a:pt x="28" y="29"/>
                    </a:lnTo>
                    <a:lnTo>
                      <a:pt x="29" y="21"/>
                    </a:lnTo>
                    <a:lnTo>
                      <a:pt x="29" y="21"/>
                    </a:lnTo>
                    <a:lnTo>
                      <a:pt x="28" y="11"/>
                    </a:lnTo>
                    <a:lnTo>
                      <a:pt x="28" y="11"/>
                    </a:lnTo>
                    <a:lnTo>
                      <a:pt x="25" y="5"/>
                    </a:lnTo>
                    <a:lnTo>
                      <a:pt x="25" y="5"/>
                    </a:lnTo>
                    <a:lnTo>
                      <a:pt x="23" y="2"/>
                    </a:lnTo>
                    <a:lnTo>
                      <a:pt x="20" y="1"/>
                    </a:lnTo>
                    <a:lnTo>
                      <a:pt x="20" y="1"/>
                    </a:lnTo>
                    <a:lnTo>
                      <a:pt x="18" y="0"/>
                    </a:lnTo>
                    <a:lnTo>
                      <a:pt x="15" y="0"/>
                    </a:lnTo>
                    <a:lnTo>
                      <a:pt x="15" y="0"/>
                    </a:lnTo>
                    <a:lnTo>
                      <a:pt x="10" y="0"/>
                    </a:lnTo>
                    <a:lnTo>
                      <a:pt x="6" y="2"/>
                    </a:lnTo>
                    <a:lnTo>
                      <a:pt x="6" y="2"/>
                    </a:lnTo>
                    <a:lnTo>
                      <a:pt x="4" y="5"/>
                    </a:lnTo>
                    <a:lnTo>
                      <a:pt x="3" y="9"/>
                    </a:lnTo>
                    <a:lnTo>
                      <a:pt x="3" y="9"/>
                    </a:lnTo>
                    <a:lnTo>
                      <a:pt x="1" y="15"/>
                    </a:lnTo>
                    <a:lnTo>
                      <a:pt x="0" y="21"/>
                    </a:lnTo>
                    <a:lnTo>
                      <a:pt x="0" y="21"/>
                    </a:lnTo>
                    <a:lnTo>
                      <a:pt x="1" y="33"/>
                    </a:lnTo>
                    <a:lnTo>
                      <a:pt x="3" y="36"/>
                    </a:lnTo>
                    <a:lnTo>
                      <a:pt x="5" y="39"/>
                    </a:lnTo>
                    <a:lnTo>
                      <a:pt x="5" y="39"/>
                    </a:lnTo>
                    <a:lnTo>
                      <a:pt x="5" y="39"/>
                    </a:lnTo>
                    <a:close/>
                    <a:moveTo>
                      <a:pt x="9" y="7"/>
                    </a:moveTo>
                    <a:lnTo>
                      <a:pt x="9" y="7"/>
                    </a:lnTo>
                    <a:lnTo>
                      <a:pt x="11" y="5"/>
                    </a:lnTo>
                    <a:lnTo>
                      <a:pt x="15" y="4"/>
                    </a:lnTo>
                    <a:lnTo>
                      <a:pt x="15" y="4"/>
                    </a:lnTo>
                    <a:lnTo>
                      <a:pt x="18" y="5"/>
                    </a:lnTo>
                    <a:lnTo>
                      <a:pt x="20" y="7"/>
                    </a:lnTo>
                    <a:lnTo>
                      <a:pt x="20" y="7"/>
                    </a:lnTo>
                    <a:lnTo>
                      <a:pt x="23" y="12"/>
                    </a:lnTo>
                    <a:lnTo>
                      <a:pt x="23" y="21"/>
                    </a:lnTo>
                    <a:lnTo>
                      <a:pt x="23" y="21"/>
                    </a:lnTo>
                    <a:lnTo>
                      <a:pt x="23" y="30"/>
                    </a:lnTo>
                    <a:lnTo>
                      <a:pt x="20" y="36"/>
                    </a:lnTo>
                    <a:lnTo>
                      <a:pt x="20" y="36"/>
                    </a:lnTo>
                    <a:lnTo>
                      <a:pt x="18" y="39"/>
                    </a:lnTo>
                    <a:lnTo>
                      <a:pt x="15" y="39"/>
                    </a:lnTo>
                    <a:lnTo>
                      <a:pt x="15" y="39"/>
                    </a:lnTo>
                    <a:lnTo>
                      <a:pt x="11" y="39"/>
                    </a:lnTo>
                    <a:lnTo>
                      <a:pt x="9" y="36"/>
                    </a:lnTo>
                    <a:lnTo>
                      <a:pt x="9" y="36"/>
                    </a:lnTo>
                    <a:lnTo>
                      <a:pt x="6" y="30"/>
                    </a:lnTo>
                    <a:lnTo>
                      <a:pt x="6" y="21"/>
                    </a:lnTo>
                    <a:lnTo>
                      <a:pt x="6" y="21"/>
                    </a:lnTo>
                    <a:lnTo>
                      <a:pt x="6" y="12"/>
                    </a:lnTo>
                    <a:lnTo>
                      <a:pt x="9" y="7"/>
                    </a:lnTo>
                    <a:lnTo>
                      <a:pt x="9" y="7"/>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6" name="Freeform 743">
                <a:extLst>
                  <a:ext uri="{FF2B5EF4-FFF2-40B4-BE49-F238E27FC236}">
                    <a16:creationId xmlns:a16="http://schemas.microsoft.com/office/drawing/2014/main" id="{6B26D0A6-298B-EFBE-F754-A7EF90E330B9}"/>
                  </a:ext>
                </a:extLst>
              </p:cNvPr>
              <p:cNvSpPr>
                <a:spLocks noEditPoints="1"/>
              </p:cNvSpPr>
              <p:nvPr/>
            </p:nvSpPr>
            <p:spPr bwMode="auto">
              <a:xfrm>
                <a:off x="2663" y="1577"/>
                <a:ext cx="47" cy="45"/>
              </a:xfrm>
              <a:custGeom>
                <a:avLst/>
                <a:gdLst>
                  <a:gd name="T0" fmla="*/ 3 w 47"/>
                  <a:gd name="T1" fmla="*/ 20 h 45"/>
                  <a:gd name="T2" fmla="*/ 9 w 47"/>
                  <a:gd name="T3" fmla="*/ 22 h 45"/>
                  <a:gd name="T4" fmla="*/ 13 w 47"/>
                  <a:gd name="T5" fmla="*/ 22 h 45"/>
                  <a:gd name="T6" fmla="*/ 15 w 47"/>
                  <a:gd name="T7" fmla="*/ 20 h 45"/>
                  <a:gd name="T8" fmla="*/ 19 w 47"/>
                  <a:gd name="T9" fmla="*/ 11 h 45"/>
                  <a:gd name="T10" fmla="*/ 18 w 47"/>
                  <a:gd name="T11" fmla="*/ 6 h 45"/>
                  <a:gd name="T12" fmla="*/ 15 w 47"/>
                  <a:gd name="T13" fmla="*/ 3 h 45"/>
                  <a:gd name="T14" fmla="*/ 9 w 47"/>
                  <a:gd name="T15" fmla="*/ 0 h 45"/>
                  <a:gd name="T16" fmla="*/ 5 w 47"/>
                  <a:gd name="T17" fmla="*/ 1 h 45"/>
                  <a:gd name="T18" fmla="*/ 3 w 47"/>
                  <a:gd name="T19" fmla="*/ 3 h 45"/>
                  <a:gd name="T20" fmla="*/ 0 w 47"/>
                  <a:gd name="T21" fmla="*/ 11 h 45"/>
                  <a:gd name="T22" fmla="*/ 0 w 47"/>
                  <a:gd name="T23" fmla="*/ 16 h 45"/>
                  <a:gd name="T24" fmla="*/ 3 w 47"/>
                  <a:gd name="T25" fmla="*/ 20 h 45"/>
                  <a:gd name="T26" fmla="*/ 13 w 47"/>
                  <a:gd name="T27" fmla="*/ 6 h 45"/>
                  <a:gd name="T28" fmla="*/ 14 w 47"/>
                  <a:gd name="T29" fmla="*/ 11 h 45"/>
                  <a:gd name="T30" fmla="*/ 14 w 47"/>
                  <a:gd name="T31" fmla="*/ 15 h 45"/>
                  <a:gd name="T32" fmla="*/ 13 w 47"/>
                  <a:gd name="T33" fmla="*/ 17 h 45"/>
                  <a:gd name="T34" fmla="*/ 9 w 47"/>
                  <a:gd name="T35" fmla="*/ 20 h 45"/>
                  <a:gd name="T36" fmla="*/ 8 w 47"/>
                  <a:gd name="T37" fmla="*/ 18 h 45"/>
                  <a:gd name="T38" fmla="*/ 7 w 47"/>
                  <a:gd name="T39" fmla="*/ 17 h 45"/>
                  <a:gd name="T40" fmla="*/ 5 w 47"/>
                  <a:gd name="T41" fmla="*/ 12 h 45"/>
                  <a:gd name="T42" fmla="*/ 5 w 47"/>
                  <a:gd name="T43" fmla="*/ 7 h 45"/>
                  <a:gd name="T44" fmla="*/ 7 w 47"/>
                  <a:gd name="T45" fmla="*/ 6 h 45"/>
                  <a:gd name="T46" fmla="*/ 9 w 47"/>
                  <a:gd name="T47" fmla="*/ 3 h 45"/>
                  <a:gd name="T48" fmla="*/ 12 w 47"/>
                  <a:gd name="T49" fmla="*/ 3 h 45"/>
                  <a:gd name="T50" fmla="*/ 13 w 47"/>
                  <a:gd name="T51" fmla="*/ 6 h 45"/>
                  <a:gd name="T52" fmla="*/ 37 w 47"/>
                  <a:gd name="T53" fmla="*/ 0 h 45"/>
                  <a:gd name="T54" fmla="*/ 9 w 47"/>
                  <a:gd name="T55" fmla="*/ 45 h 45"/>
                  <a:gd name="T56" fmla="*/ 14 w 47"/>
                  <a:gd name="T57" fmla="*/ 45 h 45"/>
                  <a:gd name="T58" fmla="*/ 31 w 47"/>
                  <a:gd name="T59" fmla="*/ 42 h 45"/>
                  <a:gd name="T60" fmla="*/ 37 w 47"/>
                  <a:gd name="T61" fmla="*/ 45 h 45"/>
                  <a:gd name="T62" fmla="*/ 41 w 47"/>
                  <a:gd name="T63" fmla="*/ 45 h 45"/>
                  <a:gd name="T64" fmla="*/ 44 w 47"/>
                  <a:gd name="T65" fmla="*/ 42 h 45"/>
                  <a:gd name="T66" fmla="*/ 47 w 47"/>
                  <a:gd name="T67" fmla="*/ 34 h 45"/>
                  <a:gd name="T68" fmla="*/ 46 w 47"/>
                  <a:gd name="T69" fmla="*/ 29 h 45"/>
                  <a:gd name="T70" fmla="*/ 44 w 47"/>
                  <a:gd name="T71" fmla="*/ 26 h 45"/>
                  <a:gd name="T72" fmla="*/ 37 w 47"/>
                  <a:gd name="T73" fmla="*/ 22 h 45"/>
                  <a:gd name="T74" fmla="*/ 33 w 47"/>
                  <a:gd name="T75" fmla="*/ 24 h 45"/>
                  <a:gd name="T76" fmla="*/ 31 w 47"/>
                  <a:gd name="T77" fmla="*/ 26 h 45"/>
                  <a:gd name="T78" fmla="*/ 28 w 47"/>
                  <a:gd name="T79" fmla="*/ 34 h 45"/>
                  <a:gd name="T80" fmla="*/ 29 w 47"/>
                  <a:gd name="T81" fmla="*/ 39 h 45"/>
                  <a:gd name="T82" fmla="*/ 31 w 47"/>
                  <a:gd name="T83" fmla="*/ 42 h 45"/>
                  <a:gd name="T84" fmla="*/ 41 w 47"/>
                  <a:gd name="T85" fmla="*/ 29 h 45"/>
                  <a:gd name="T86" fmla="*/ 42 w 47"/>
                  <a:gd name="T87" fmla="*/ 34 h 45"/>
                  <a:gd name="T88" fmla="*/ 42 w 47"/>
                  <a:gd name="T89" fmla="*/ 37 h 45"/>
                  <a:gd name="T90" fmla="*/ 41 w 47"/>
                  <a:gd name="T91" fmla="*/ 40 h 45"/>
                  <a:gd name="T92" fmla="*/ 37 w 47"/>
                  <a:gd name="T93" fmla="*/ 42 h 45"/>
                  <a:gd name="T94" fmla="*/ 36 w 47"/>
                  <a:gd name="T95" fmla="*/ 41 h 45"/>
                  <a:gd name="T96" fmla="*/ 34 w 47"/>
                  <a:gd name="T97" fmla="*/ 40 h 45"/>
                  <a:gd name="T98" fmla="*/ 33 w 47"/>
                  <a:gd name="T99" fmla="*/ 35 h 45"/>
                  <a:gd name="T100" fmla="*/ 33 w 47"/>
                  <a:gd name="T101" fmla="*/ 30 h 45"/>
                  <a:gd name="T102" fmla="*/ 34 w 47"/>
                  <a:gd name="T103" fmla="*/ 29 h 45"/>
                  <a:gd name="T104" fmla="*/ 37 w 47"/>
                  <a:gd name="T105" fmla="*/ 26 h 45"/>
                  <a:gd name="T106" fmla="*/ 39 w 47"/>
                  <a:gd name="T107" fmla="*/ 27 h 45"/>
                  <a:gd name="T108" fmla="*/ 41 w 47"/>
                  <a:gd name="T10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45">
                    <a:moveTo>
                      <a:pt x="3" y="20"/>
                    </a:moveTo>
                    <a:lnTo>
                      <a:pt x="3" y="20"/>
                    </a:lnTo>
                    <a:lnTo>
                      <a:pt x="5" y="22"/>
                    </a:lnTo>
                    <a:lnTo>
                      <a:pt x="9" y="22"/>
                    </a:lnTo>
                    <a:lnTo>
                      <a:pt x="9" y="22"/>
                    </a:lnTo>
                    <a:lnTo>
                      <a:pt x="13" y="22"/>
                    </a:lnTo>
                    <a:lnTo>
                      <a:pt x="15" y="20"/>
                    </a:lnTo>
                    <a:lnTo>
                      <a:pt x="15" y="20"/>
                    </a:lnTo>
                    <a:lnTo>
                      <a:pt x="18" y="16"/>
                    </a:lnTo>
                    <a:lnTo>
                      <a:pt x="19" y="11"/>
                    </a:lnTo>
                    <a:lnTo>
                      <a:pt x="19" y="11"/>
                    </a:lnTo>
                    <a:lnTo>
                      <a:pt x="18" y="6"/>
                    </a:lnTo>
                    <a:lnTo>
                      <a:pt x="15" y="3"/>
                    </a:lnTo>
                    <a:lnTo>
                      <a:pt x="15" y="3"/>
                    </a:lnTo>
                    <a:lnTo>
                      <a:pt x="13" y="1"/>
                    </a:lnTo>
                    <a:lnTo>
                      <a:pt x="9" y="0"/>
                    </a:lnTo>
                    <a:lnTo>
                      <a:pt x="9" y="0"/>
                    </a:lnTo>
                    <a:lnTo>
                      <a:pt x="5" y="1"/>
                    </a:lnTo>
                    <a:lnTo>
                      <a:pt x="3" y="3"/>
                    </a:lnTo>
                    <a:lnTo>
                      <a:pt x="3" y="3"/>
                    </a:lnTo>
                    <a:lnTo>
                      <a:pt x="0" y="7"/>
                    </a:lnTo>
                    <a:lnTo>
                      <a:pt x="0" y="11"/>
                    </a:lnTo>
                    <a:lnTo>
                      <a:pt x="0" y="11"/>
                    </a:lnTo>
                    <a:lnTo>
                      <a:pt x="0" y="16"/>
                    </a:lnTo>
                    <a:lnTo>
                      <a:pt x="3" y="20"/>
                    </a:lnTo>
                    <a:lnTo>
                      <a:pt x="3" y="20"/>
                    </a:lnTo>
                    <a:close/>
                    <a:moveTo>
                      <a:pt x="13" y="6"/>
                    </a:moveTo>
                    <a:lnTo>
                      <a:pt x="13" y="6"/>
                    </a:lnTo>
                    <a:lnTo>
                      <a:pt x="14" y="7"/>
                    </a:lnTo>
                    <a:lnTo>
                      <a:pt x="14" y="11"/>
                    </a:lnTo>
                    <a:lnTo>
                      <a:pt x="14" y="11"/>
                    </a:lnTo>
                    <a:lnTo>
                      <a:pt x="14" y="15"/>
                    </a:lnTo>
                    <a:lnTo>
                      <a:pt x="13" y="17"/>
                    </a:lnTo>
                    <a:lnTo>
                      <a:pt x="13" y="17"/>
                    </a:lnTo>
                    <a:lnTo>
                      <a:pt x="12" y="18"/>
                    </a:lnTo>
                    <a:lnTo>
                      <a:pt x="9" y="20"/>
                    </a:lnTo>
                    <a:lnTo>
                      <a:pt x="9" y="20"/>
                    </a:lnTo>
                    <a:lnTo>
                      <a:pt x="8" y="18"/>
                    </a:lnTo>
                    <a:lnTo>
                      <a:pt x="7" y="17"/>
                    </a:lnTo>
                    <a:lnTo>
                      <a:pt x="7" y="17"/>
                    </a:lnTo>
                    <a:lnTo>
                      <a:pt x="5" y="15"/>
                    </a:lnTo>
                    <a:lnTo>
                      <a:pt x="5" y="12"/>
                    </a:lnTo>
                    <a:lnTo>
                      <a:pt x="5" y="12"/>
                    </a:lnTo>
                    <a:lnTo>
                      <a:pt x="5" y="7"/>
                    </a:lnTo>
                    <a:lnTo>
                      <a:pt x="7" y="6"/>
                    </a:lnTo>
                    <a:lnTo>
                      <a:pt x="7" y="6"/>
                    </a:lnTo>
                    <a:lnTo>
                      <a:pt x="8" y="3"/>
                    </a:lnTo>
                    <a:lnTo>
                      <a:pt x="9" y="3"/>
                    </a:lnTo>
                    <a:lnTo>
                      <a:pt x="9" y="3"/>
                    </a:lnTo>
                    <a:lnTo>
                      <a:pt x="12" y="3"/>
                    </a:lnTo>
                    <a:lnTo>
                      <a:pt x="13" y="6"/>
                    </a:lnTo>
                    <a:lnTo>
                      <a:pt x="13" y="6"/>
                    </a:lnTo>
                    <a:close/>
                    <a:moveTo>
                      <a:pt x="14" y="45"/>
                    </a:moveTo>
                    <a:lnTo>
                      <a:pt x="37" y="0"/>
                    </a:lnTo>
                    <a:lnTo>
                      <a:pt x="33" y="0"/>
                    </a:lnTo>
                    <a:lnTo>
                      <a:pt x="9" y="45"/>
                    </a:lnTo>
                    <a:lnTo>
                      <a:pt x="14" y="45"/>
                    </a:lnTo>
                    <a:lnTo>
                      <a:pt x="14" y="45"/>
                    </a:lnTo>
                    <a:close/>
                    <a:moveTo>
                      <a:pt x="31" y="42"/>
                    </a:moveTo>
                    <a:lnTo>
                      <a:pt x="31" y="42"/>
                    </a:lnTo>
                    <a:lnTo>
                      <a:pt x="33" y="45"/>
                    </a:lnTo>
                    <a:lnTo>
                      <a:pt x="37" y="45"/>
                    </a:lnTo>
                    <a:lnTo>
                      <a:pt x="37" y="45"/>
                    </a:lnTo>
                    <a:lnTo>
                      <a:pt x="41" y="45"/>
                    </a:lnTo>
                    <a:lnTo>
                      <a:pt x="44" y="42"/>
                    </a:lnTo>
                    <a:lnTo>
                      <a:pt x="44" y="42"/>
                    </a:lnTo>
                    <a:lnTo>
                      <a:pt x="46" y="39"/>
                    </a:lnTo>
                    <a:lnTo>
                      <a:pt x="47" y="34"/>
                    </a:lnTo>
                    <a:lnTo>
                      <a:pt x="47" y="34"/>
                    </a:lnTo>
                    <a:lnTo>
                      <a:pt x="46" y="29"/>
                    </a:lnTo>
                    <a:lnTo>
                      <a:pt x="44" y="26"/>
                    </a:lnTo>
                    <a:lnTo>
                      <a:pt x="44" y="26"/>
                    </a:lnTo>
                    <a:lnTo>
                      <a:pt x="41" y="24"/>
                    </a:lnTo>
                    <a:lnTo>
                      <a:pt x="37" y="22"/>
                    </a:lnTo>
                    <a:lnTo>
                      <a:pt x="37" y="22"/>
                    </a:lnTo>
                    <a:lnTo>
                      <a:pt x="33" y="24"/>
                    </a:lnTo>
                    <a:lnTo>
                      <a:pt x="31" y="26"/>
                    </a:lnTo>
                    <a:lnTo>
                      <a:pt x="31" y="26"/>
                    </a:lnTo>
                    <a:lnTo>
                      <a:pt x="29" y="30"/>
                    </a:lnTo>
                    <a:lnTo>
                      <a:pt x="28" y="34"/>
                    </a:lnTo>
                    <a:lnTo>
                      <a:pt x="28" y="34"/>
                    </a:lnTo>
                    <a:lnTo>
                      <a:pt x="29" y="39"/>
                    </a:lnTo>
                    <a:lnTo>
                      <a:pt x="31" y="42"/>
                    </a:lnTo>
                    <a:lnTo>
                      <a:pt x="31" y="42"/>
                    </a:lnTo>
                    <a:close/>
                    <a:moveTo>
                      <a:pt x="41" y="29"/>
                    </a:moveTo>
                    <a:lnTo>
                      <a:pt x="41" y="29"/>
                    </a:lnTo>
                    <a:lnTo>
                      <a:pt x="42" y="30"/>
                    </a:lnTo>
                    <a:lnTo>
                      <a:pt x="42" y="34"/>
                    </a:lnTo>
                    <a:lnTo>
                      <a:pt x="42" y="34"/>
                    </a:lnTo>
                    <a:lnTo>
                      <a:pt x="42" y="37"/>
                    </a:lnTo>
                    <a:lnTo>
                      <a:pt x="41" y="40"/>
                    </a:lnTo>
                    <a:lnTo>
                      <a:pt x="41" y="40"/>
                    </a:lnTo>
                    <a:lnTo>
                      <a:pt x="39" y="41"/>
                    </a:lnTo>
                    <a:lnTo>
                      <a:pt x="37" y="42"/>
                    </a:lnTo>
                    <a:lnTo>
                      <a:pt x="37" y="42"/>
                    </a:lnTo>
                    <a:lnTo>
                      <a:pt x="36" y="41"/>
                    </a:lnTo>
                    <a:lnTo>
                      <a:pt x="34" y="40"/>
                    </a:lnTo>
                    <a:lnTo>
                      <a:pt x="34" y="40"/>
                    </a:lnTo>
                    <a:lnTo>
                      <a:pt x="33" y="37"/>
                    </a:lnTo>
                    <a:lnTo>
                      <a:pt x="33" y="35"/>
                    </a:lnTo>
                    <a:lnTo>
                      <a:pt x="33" y="35"/>
                    </a:lnTo>
                    <a:lnTo>
                      <a:pt x="33" y="30"/>
                    </a:lnTo>
                    <a:lnTo>
                      <a:pt x="34" y="29"/>
                    </a:lnTo>
                    <a:lnTo>
                      <a:pt x="34" y="29"/>
                    </a:lnTo>
                    <a:lnTo>
                      <a:pt x="36" y="27"/>
                    </a:lnTo>
                    <a:lnTo>
                      <a:pt x="37" y="26"/>
                    </a:lnTo>
                    <a:lnTo>
                      <a:pt x="37" y="26"/>
                    </a:lnTo>
                    <a:lnTo>
                      <a:pt x="39" y="27"/>
                    </a:lnTo>
                    <a:lnTo>
                      <a:pt x="41" y="29"/>
                    </a:lnTo>
                    <a:lnTo>
                      <a:pt x="4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7" name="Rectangle 744">
                <a:extLst>
                  <a:ext uri="{FF2B5EF4-FFF2-40B4-BE49-F238E27FC236}">
                    <a16:creationId xmlns:a16="http://schemas.microsoft.com/office/drawing/2014/main" id="{F0755422-E87B-B44D-7197-F94888BEC218}"/>
                  </a:ext>
                </a:extLst>
              </p:cNvPr>
              <p:cNvSpPr>
                <a:spLocks noChangeArrowheads="1"/>
              </p:cNvSpPr>
              <p:nvPr/>
            </p:nvSpPr>
            <p:spPr bwMode="auto">
              <a:xfrm>
                <a:off x="1885" y="1637"/>
                <a:ext cx="10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Chemo meanVAF 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78" name="Freeform 745">
                <a:extLst>
                  <a:ext uri="{FF2B5EF4-FFF2-40B4-BE49-F238E27FC236}">
                    <a16:creationId xmlns:a16="http://schemas.microsoft.com/office/drawing/2014/main" id="{77158070-C3E4-F0FF-4313-121810872E7E}"/>
                  </a:ext>
                </a:extLst>
              </p:cNvPr>
              <p:cNvSpPr>
                <a:spLocks/>
              </p:cNvSpPr>
              <p:nvPr/>
            </p:nvSpPr>
            <p:spPr bwMode="auto">
              <a:xfrm>
                <a:off x="1889" y="1722"/>
                <a:ext cx="39" cy="45"/>
              </a:xfrm>
              <a:custGeom>
                <a:avLst/>
                <a:gdLst>
                  <a:gd name="T0" fmla="*/ 28 w 39"/>
                  <a:gd name="T1" fmla="*/ 37 h 45"/>
                  <a:gd name="T2" fmla="*/ 28 w 39"/>
                  <a:gd name="T3" fmla="*/ 37 h 45"/>
                  <a:gd name="T4" fmla="*/ 24 w 39"/>
                  <a:gd name="T5" fmla="*/ 40 h 45"/>
                  <a:gd name="T6" fmla="*/ 20 w 39"/>
                  <a:gd name="T7" fmla="*/ 40 h 45"/>
                  <a:gd name="T8" fmla="*/ 20 w 39"/>
                  <a:gd name="T9" fmla="*/ 40 h 45"/>
                  <a:gd name="T10" fmla="*/ 16 w 39"/>
                  <a:gd name="T11" fmla="*/ 40 h 45"/>
                  <a:gd name="T12" fmla="*/ 13 w 39"/>
                  <a:gd name="T13" fmla="*/ 37 h 45"/>
                  <a:gd name="T14" fmla="*/ 13 w 39"/>
                  <a:gd name="T15" fmla="*/ 37 h 45"/>
                  <a:gd name="T16" fmla="*/ 10 w 39"/>
                  <a:gd name="T17" fmla="*/ 35 h 45"/>
                  <a:gd name="T18" fmla="*/ 8 w 39"/>
                  <a:gd name="T19" fmla="*/ 32 h 45"/>
                  <a:gd name="T20" fmla="*/ 8 w 39"/>
                  <a:gd name="T21" fmla="*/ 32 h 45"/>
                  <a:gd name="T22" fmla="*/ 6 w 39"/>
                  <a:gd name="T23" fmla="*/ 27 h 45"/>
                  <a:gd name="T24" fmla="*/ 6 w 39"/>
                  <a:gd name="T25" fmla="*/ 22 h 45"/>
                  <a:gd name="T26" fmla="*/ 6 w 39"/>
                  <a:gd name="T27" fmla="*/ 22 h 45"/>
                  <a:gd name="T28" fmla="*/ 8 w 39"/>
                  <a:gd name="T29" fmla="*/ 13 h 45"/>
                  <a:gd name="T30" fmla="*/ 8 w 39"/>
                  <a:gd name="T31" fmla="*/ 13 h 45"/>
                  <a:gd name="T32" fmla="*/ 9 w 39"/>
                  <a:gd name="T33" fmla="*/ 10 h 45"/>
                  <a:gd name="T34" fmla="*/ 13 w 39"/>
                  <a:gd name="T35" fmla="*/ 7 h 45"/>
                  <a:gd name="T36" fmla="*/ 13 w 39"/>
                  <a:gd name="T37" fmla="*/ 7 h 45"/>
                  <a:gd name="T38" fmla="*/ 16 w 39"/>
                  <a:gd name="T39" fmla="*/ 6 h 45"/>
                  <a:gd name="T40" fmla="*/ 20 w 39"/>
                  <a:gd name="T41" fmla="*/ 5 h 45"/>
                  <a:gd name="T42" fmla="*/ 20 w 39"/>
                  <a:gd name="T43" fmla="*/ 5 h 45"/>
                  <a:gd name="T44" fmla="*/ 24 w 39"/>
                  <a:gd name="T45" fmla="*/ 6 h 45"/>
                  <a:gd name="T46" fmla="*/ 28 w 39"/>
                  <a:gd name="T47" fmla="*/ 7 h 45"/>
                  <a:gd name="T48" fmla="*/ 28 w 39"/>
                  <a:gd name="T49" fmla="*/ 7 h 45"/>
                  <a:gd name="T50" fmla="*/ 30 w 39"/>
                  <a:gd name="T51" fmla="*/ 10 h 45"/>
                  <a:gd name="T52" fmla="*/ 32 w 39"/>
                  <a:gd name="T53" fmla="*/ 15 h 45"/>
                  <a:gd name="T54" fmla="*/ 38 w 39"/>
                  <a:gd name="T55" fmla="*/ 12 h 45"/>
                  <a:gd name="T56" fmla="*/ 38 w 39"/>
                  <a:gd name="T57" fmla="*/ 12 h 45"/>
                  <a:gd name="T58" fmla="*/ 35 w 39"/>
                  <a:gd name="T59" fmla="*/ 7 h 45"/>
                  <a:gd name="T60" fmla="*/ 32 w 39"/>
                  <a:gd name="T61" fmla="*/ 3 h 45"/>
                  <a:gd name="T62" fmla="*/ 32 w 39"/>
                  <a:gd name="T63" fmla="*/ 3 h 45"/>
                  <a:gd name="T64" fmla="*/ 27 w 39"/>
                  <a:gd name="T65" fmla="*/ 1 h 45"/>
                  <a:gd name="T66" fmla="*/ 20 w 39"/>
                  <a:gd name="T67" fmla="*/ 0 h 45"/>
                  <a:gd name="T68" fmla="*/ 20 w 39"/>
                  <a:gd name="T69" fmla="*/ 0 h 45"/>
                  <a:gd name="T70" fmla="*/ 15 w 39"/>
                  <a:gd name="T71" fmla="*/ 1 h 45"/>
                  <a:gd name="T72" fmla="*/ 10 w 39"/>
                  <a:gd name="T73" fmla="*/ 3 h 45"/>
                  <a:gd name="T74" fmla="*/ 10 w 39"/>
                  <a:gd name="T75" fmla="*/ 3 h 45"/>
                  <a:gd name="T76" fmla="*/ 6 w 39"/>
                  <a:gd name="T77" fmla="*/ 6 h 45"/>
                  <a:gd name="T78" fmla="*/ 3 w 39"/>
                  <a:gd name="T79" fmla="*/ 11 h 45"/>
                  <a:gd name="T80" fmla="*/ 3 w 39"/>
                  <a:gd name="T81" fmla="*/ 11 h 45"/>
                  <a:gd name="T82" fmla="*/ 1 w 39"/>
                  <a:gd name="T83" fmla="*/ 16 h 45"/>
                  <a:gd name="T84" fmla="*/ 0 w 39"/>
                  <a:gd name="T85" fmla="*/ 22 h 45"/>
                  <a:gd name="T86" fmla="*/ 0 w 39"/>
                  <a:gd name="T87" fmla="*/ 22 h 45"/>
                  <a:gd name="T88" fmla="*/ 1 w 39"/>
                  <a:gd name="T89" fmla="*/ 29 h 45"/>
                  <a:gd name="T90" fmla="*/ 3 w 39"/>
                  <a:gd name="T91" fmla="*/ 34 h 45"/>
                  <a:gd name="T92" fmla="*/ 3 w 39"/>
                  <a:gd name="T93" fmla="*/ 34 h 45"/>
                  <a:gd name="T94" fmla="*/ 5 w 39"/>
                  <a:gd name="T95" fmla="*/ 39 h 45"/>
                  <a:gd name="T96" fmla="*/ 9 w 39"/>
                  <a:gd name="T97" fmla="*/ 42 h 45"/>
                  <a:gd name="T98" fmla="*/ 9 w 39"/>
                  <a:gd name="T99" fmla="*/ 42 h 45"/>
                  <a:gd name="T100" fmla="*/ 14 w 39"/>
                  <a:gd name="T101" fmla="*/ 44 h 45"/>
                  <a:gd name="T102" fmla="*/ 20 w 39"/>
                  <a:gd name="T103" fmla="*/ 45 h 45"/>
                  <a:gd name="T104" fmla="*/ 20 w 39"/>
                  <a:gd name="T105" fmla="*/ 45 h 45"/>
                  <a:gd name="T106" fmla="*/ 27 w 39"/>
                  <a:gd name="T107" fmla="*/ 44 h 45"/>
                  <a:gd name="T108" fmla="*/ 32 w 39"/>
                  <a:gd name="T109" fmla="*/ 41 h 45"/>
                  <a:gd name="T110" fmla="*/ 32 w 39"/>
                  <a:gd name="T111" fmla="*/ 41 h 45"/>
                  <a:gd name="T112" fmla="*/ 37 w 39"/>
                  <a:gd name="T113" fmla="*/ 36 h 45"/>
                  <a:gd name="T114" fmla="*/ 39 w 39"/>
                  <a:gd name="T115" fmla="*/ 30 h 45"/>
                  <a:gd name="T116" fmla="*/ 33 w 39"/>
                  <a:gd name="T117" fmla="*/ 29 h 45"/>
                  <a:gd name="T118" fmla="*/ 33 w 39"/>
                  <a:gd name="T119" fmla="*/ 29 h 45"/>
                  <a:gd name="T120" fmla="*/ 32 w 39"/>
                  <a:gd name="T121" fmla="*/ 34 h 45"/>
                  <a:gd name="T122" fmla="*/ 28 w 39"/>
                  <a:gd name="T123" fmla="*/ 37 h 45"/>
                  <a:gd name="T124" fmla="*/ 28 w 39"/>
                  <a:gd name="T1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45">
                    <a:moveTo>
                      <a:pt x="28" y="37"/>
                    </a:moveTo>
                    <a:lnTo>
                      <a:pt x="28" y="37"/>
                    </a:lnTo>
                    <a:lnTo>
                      <a:pt x="24" y="40"/>
                    </a:lnTo>
                    <a:lnTo>
                      <a:pt x="20" y="40"/>
                    </a:lnTo>
                    <a:lnTo>
                      <a:pt x="20" y="40"/>
                    </a:lnTo>
                    <a:lnTo>
                      <a:pt x="16" y="40"/>
                    </a:lnTo>
                    <a:lnTo>
                      <a:pt x="13" y="37"/>
                    </a:lnTo>
                    <a:lnTo>
                      <a:pt x="13" y="37"/>
                    </a:lnTo>
                    <a:lnTo>
                      <a:pt x="10" y="35"/>
                    </a:lnTo>
                    <a:lnTo>
                      <a:pt x="8" y="32"/>
                    </a:lnTo>
                    <a:lnTo>
                      <a:pt x="8" y="32"/>
                    </a:lnTo>
                    <a:lnTo>
                      <a:pt x="6" y="27"/>
                    </a:lnTo>
                    <a:lnTo>
                      <a:pt x="6" y="22"/>
                    </a:lnTo>
                    <a:lnTo>
                      <a:pt x="6" y="22"/>
                    </a:lnTo>
                    <a:lnTo>
                      <a:pt x="8" y="13"/>
                    </a:lnTo>
                    <a:lnTo>
                      <a:pt x="8" y="13"/>
                    </a:lnTo>
                    <a:lnTo>
                      <a:pt x="9" y="10"/>
                    </a:lnTo>
                    <a:lnTo>
                      <a:pt x="13" y="7"/>
                    </a:lnTo>
                    <a:lnTo>
                      <a:pt x="13" y="7"/>
                    </a:lnTo>
                    <a:lnTo>
                      <a:pt x="16" y="6"/>
                    </a:lnTo>
                    <a:lnTo>
                      <a:pt x="20" y="5"/>
                    </a:lnTo>
                    <a:lnTo>
                      <a:pt x="20" y="5"/>
                    </a:lnTo>
                    <a:lnTo>
                      <a:pt x="24" y="6"/>
                    </a:lnTo>
                    <a:lnTo>
                      <a:pt x="28" y="7"/>
                    </a:lnTo>
                    <a:lnTo>
                      <a:pt x="28" y="7"/>
                    </a:lnTo>
                    <a:lnTo>
                      <a:pt x="30" y="10"/>
                    </a:lnTo>
                    <a:lnTo>
                      <a:pt x="32" y="15"/>
                    </a:lnTo>
                    <a:lnTo>
                      <a:pt x="38" y="12"/>
                    </a:lnTo>
                    <a:lnTo>
                      <a:pt x="38" y="12"/>
                    </a:lnTo>
                    <a:lnTo>
                      <a:pt x="35" y="7"/>
                    </a:lnTo>
                    <a:lnTo>
                      <a:pt x="32" y="3"/>
                    </a:lnTo>
                    <a:lnTo>
                      <a:pt x="32" y="3"/>
                    </a:lnTo>
                    <a:lnTo>
                      <a:pt x="27" y="1"/>
                    </a:lnTo>
                    <a:lnTo>
                      <a:pt x="20" y="0"/>
                    </a:lnTo>
                    <a:lnTo>
                      <a:pt x="20" y="0"/>
                    </a:lnTo>
                    <a:lnTo>
                      <a:pt x="15" y="1"/>
                    </a:lnTo>
                    <a:lnTo>
                      <a:pt x="10" y="3"/>
                    </a:lnTo>
                    <a:lnTo>
                      <a:pt x="10" y="3"/>
                    </a:lnTo>
                    <a:lnTo>
                      <a:pt x="6" y="6"/>
                    </a:lnTo>
                    <a:lnTo>
                      <a:pt x="3" y="11"/>
                    </a:lnTo>
                    <a:lnTo>
                      <a:pt x="3" y="11"/>
                    </a:lnTo>
                    <a:lnTo>
                      <a:pt x="1" y="16"/>
                    </a:lnTo>
                    <a:lnTo>
                      <a:pt x="0" y="22"/>
                    </a:lnTo>
                    <a:lnTo>
                      <a:pt x="0" y="22"/>
                    </a:lnTo>
                    <a:lnTo>
                      <a:pt x="1" y="29"/>
                    </a:lnTo>
                    <a:lnTo>
                      <a:pt x="3" y="34"/>
                    </a:lnTo>
                    <a:lnTo>
                      <a:pt x="3" y="34"/>
                    </a:lnTo>
                    <a:lnTo>
                      <a:pt x="5" y="39"/>
                    </a:lnTo>
                    <a:lnTo>
                      <a:pt x="9" y="42"/>
                    </a:lnTo>
                    <a:lnTo>
                      <a:pt x="9" y="42"/>
                    </a:lnTo>
                    <a:lnTo>
                      <a:pt x="14" y="44"/>
                    </a:lnTo>
                    <a:lnTo>
                      <a:pt x="20" y="45"/>
                    </a:lnTo>
                    <a:lnTo>
                      <a:pt x="20" y="45"/>
                    </a:lnTo>
                    <a:lnTo>
                      <a:pt x="27" y="44"/>
                    </a:lnTo>
                    <a:lnTo>
                      <a:pt x="32" y="41"/>
                    </a:lnTo>
                    <a:lnTo>
                      <a:pt x="32" y="41"/>
                    </a:lnTo>
                    <a:lnTo>
                      <a:pt x="37" y="36"/>
                    </a:lnTo>
                    <a:lnTo>
                      <a:pt x="39" y="30"/>
                    </a:lnTo>
                    <a:lnTo>
                      <a:pt x="33" y="29"/>
                    </a:lnTo>
                    <a:lnTo>
                      <a:pt x="33" y="29"/>
                    </a:lnTo>
                    <a:lnTo>
                      <a:pt x="32" y="34"/>
                    </a:lnTo>
                    <a:lnTo>
                      <a:pt x="28" y="37"/>
                    </a:lnTo>
                    <a:lnTo>
                      <a:pt x="2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9" name="Freeform 746">
                <a:extLst>
                  <a:ext uri="{FF2B5EF4-FFF2-40B4-BE49-F238E27FC236}">
                    <a16:creationId xmlns:a16="http://schemas.microsoft.com/office/drawing/2014/main" id="{3AD466DC-4A23-3BBB-4487-A3CEB48CA7E1}"/>
                  </a:ext>
                </a:extLst>
              </p:cNvPr>
              <p:cNvSpPr>
                <a:spLocks/>
              </p:cNvSpPr>
              <p:nvPr/>
            </p:nvSpPr>
            <p:spPr bwMode="auto">
              <a:xfrm>
                <a:off x="1934" y="1723"/>
                <a:ext cx="26" cy="43"/>
              </a:xfrm>
              <a:custGeom>
                <a:avLst/>
                <a:gdLst>
                  <a:gd name="T0" fmla="*/ 6 w 26"/>
                  <a:gd name="T1" fmla="*/ 43 h 43"/>
                  <a:gd name="T2" fmla="*/ 6 w 26"/>
                  <a:gd name="T3" fmla="*/ 26 h 43"/>
                  <a:gd name="T4" fmla="*/ 6 w 26"/>
                  <a:gd name="T5" fmla="*/ 26 h 43"/>
                  <a:gd name="T6" fmla="*/ 7 w 26"/>
                  <a:gd name="T7" fmla="*/ 20 h 43"/>
                  <a:gd name="T8" fmla="*/ 7 w 26"/>
                  <a:gd name="T9" fmla="*/ 20 h 43"/>
                  <a:gd name="T10" fmla="*/ 9 w 26"/>
                  <a:gd name="T11" fmla="*/ 18 h 43"/>
                  <a:gd name="T12" fmla="*/ 9 w 26"/>
                  <a:gd name="T13" fmla="*/ 18 h 43"/>
                  <a:gd name="T14" fmla="*/ 13 w 26"/>
                  <a:gd name="T15" fmla="*/ 16 h 43"/>
                  <a:gd name="T16" fmla="*/ 13 w 26"/>
                  <a:gd name="T17" fmla="*/ 16 h 43"/>
                  <a:gd name="T18" fmla="*/ 17 w 26"/>
                  <a:gd name="T19" fmla="*/ 16 h 43"/>
                  <a:gd name="T20" fmla="*/ 18 w 26"/>
                  <a:gd name="T21" fmla="*/ 18 h 43"/>
                  <a:gd name="T22" fmla="*/ 18 w 26"/>
                  <a:gd name="T23" fmla="*/ 18 h 43"/>
                  <a:gd name="T24" fmla="*/ 19 w 26"/>
                  <a:gd name="T25" fmla="*/ 20 h 43"/>
                  <a:gd name="T26" fmla="*/ 21 w 26"/>
                  <a:gd name="T27" fmla="*/ 24 h 43"/>
                  <a:gd name="T28" fmla="*/ 21 w 26"/>
                  <a:gd name="T29" fmla="*/ 43 h 43"/>
                  <a:gd name="T30" fmla="*/ 26 w 26"/>
                  <a:gd name="T31" fmla="*/ 43 h 43"/>
                  <a:gd name="T32" fmla="*/ 26 w 26"/>
                  <a:gd name="T33" fmla="*/ 24 h 43"/>
                  <a:gd name="T34" fmla="*/ 26 w 26"/>
                  <a:gd name="T35" fmla="*/ 24 h 43"/>
                  <a:gd name="T36" fmla="*/ 24 w 26"/>
                  <a:gd name="T37" fmla="*/ 16 h 43"/>
                  <a:gd name="T38" fmla="*/ 24 w 26"/>
                  <a:gd name="T39" fmla="*/ 16 h 43"/>
                  <a:gd name="T40" fmla="*/ 23 w 26"/>
                  <a:gd name="T41" fmla="*/ 14 h 43"/>
                  <a:gd name="T42" fmla="*/ 21 w 26"/>
                  <a:gd name="T43" fmla="*/ 12 h 43"/>
                  <a:gd name="T44" fmla="*/ 21 w 26"/>
                  <a:gd name="T45" fmla="*/ 12 h 43"/>
                  <a:gd name="T46" fmla="*/ 18 w 26"/>
                  <a:gd name="T47" fmla="*/ 11 h 43"/>
                  <a:gd name="T48" fmla="*/ 14 w 26"/>
                  <a:gd name="T49" fmla="*/ 11 h 43"/>
                  <a:gd name="T50" fmla="*/ 14 w 26"/>
                  <a:gd name="T51" fmla="*/ 11 h 43"/>
                  <a:gd name="T52" fmla="*/ 9 w 26"/>
                  <a:gd name="T53" fmla="*/ 12 h 43"/>
                  <a:gd name="T54" fmla="*/ 6 w 26"/>
                  <a:gd name="T55" fmla="*/ 15 h 43"/>
                  <a:gd name="T56" fmla="*/ 6 w 26"/>
                  <a:gd name="T57" fmla="*/ 0 h 43"/>
                  <a:gd name="T58" fmla="*/ 0 w 26"/>
                  <a:gd name="T59" fmla="*/ 0 h 43"/>
                  <a:gd name="T60" fmla="*/ 0 w 26"/>
                  <a:gd name="T61" fmla="*/ 43 h 43"/>
                  <a:gd name="T62" fmla="*/ 6 w 26"/>
                  <a:gd name="T63" fmla="*/ 43 h 43"/>
                  <a:gd name="T64" fmla="*/ 6 w 26"/>
                  <a:gd name="T6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43">
                    <a:moveTo>
                      <a:pt x="6" y="43"/>
                    </a:moveTo>
                    <a:lnTo>
                      <a:pt x="6" y="26"/>
                    </a:lnTo>
                    <a:lnTo>
                      <a:pt x="6" y="26"/>
                    </a:lnTo>
                    <a:lnTo>
                      <a:pt x="7" y="20"/>
                    </a:lnTo>
                    <a:lnTo>
                      <a:pt x="7" y="20"/>
                    </a:lnTo>
                    <a:lnTo>
                      <a:pt x="9" y="18"/>
                    </a:lnTo>
                    <a:lnTo>
                      <a:pt x="9" y="18"/>
                    </a:lnTo>
                    <a:lnTo>
                      <a:pt x="13" y="16"/>
                    </a:lnTo>
                    <a:lnTo>
                      <a:pt x="13" y="16"/>
                    </a:lnTo>
                    <a:lnTo>
                      <a:pt x="17" y="16"/>
                    </a:lnTo>
                    <a:lnTo>
                      <a:pt x="18" y="18"/>
                    </a:lnTo>
                    <a:lnTo>
                      <a:pt x="18" y="18"/>
                    </a:lnTo>
                    <a:lnTo>
                      <a:pt x="19" y="20"/>
                    </a:lnTo>
                    <a:lnTo>
                      <a:pt x="21" y="24"/>
                    </a:lnTo>
                    <a:lnTo>
                      <a:pt x="21" y="43"/>
                    </a:lnTo>
                    <a:lnTo>
                      <a:pt x="26" y="43"/>
                    </a:lnTo>
                    <a:lnTo>
                      <a:pt x="26" y="24"/>
                    </a:lnTo>
                    <a:lnTo>
                      <a:pt x="26" y="24"/>
                    </a:lnTo>
                    <a:lnTo>
                      <a:pt x="24" y="16"/>
                    </a:lnTo>
                    <a:lnTo>
                      <a:pt x="24" y="16"/>
                    </a:lnTo>
                    <a:lnTo>
                      <a:pt x="23" y="14"/>
                    </a:lnTo>
                    <a:lnTo>
                      <a:pt x="21" y="12"/>
                    </a:lnTo>
                    <a:lnTo>
                      <a:pt x="21" y="12"/>
                    </a:lnTo>
                    <a:lnTo>
                      <a:pt x="18" y="11"/>
                    </a:lnTo>
                    <a:lnTo>
                      <a:pt x="14" y="11"/>
                    </a:lnTo>
                    <a:lnTo>
                      <a:pt x="14" y="11"/>
                    </a:lnTo>
                    <a:lnTo>
                      <a:pt x="9" y="12"/>
                    </a:lnTo>
                    <a:lnTo>
                      <a:pt x="6" y="15"/>
                    </a:lnTo>
                    <a:lnTo>
                      <a:pt x="6" y="0"/>
                    </a:lnTo>
                    <a:lnTo>
                      <a:pt x="0" y="0"/>
                    </a:lnTo>
                    <a:lnTo>
                      <a:pt x="0" y="43"/>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0" name="Freeform 747">
                <a:extLst>
                  <a:ext uri="{FF2B5EF4-FFF2-40B4-BE49-F238E27FC236}">
                    <a16:creationId xmlns:a16="http://schemas.microsoft.com/office/drawing/2014/main" id="{C80559D6-9E82-AF8F-9677-BBB914EF2241}"/>
                  </a:ext>
                </a:extLst>
              </p:cNvPr>
              <p:cNvSpPr>
                <a:spLocks noEditPoints="1"/>
              </p:cNvSpPr>
              <p:nvPr/>
            </p:nvSpPr>
            <p:spPr bwMode="auto">
              <a:xfrm>
                <a:off x="1966" y="1734"/>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1 w 29"/>
                  <a:gd name="T11" fmla="*/ 28 h 33"/>
                  <a:gd name="T12" fmla="*/ 9 w 29"/>
                  <a:gd name="T13" fmla="*/ 25 h 33"/>
                  <a:gd name="T14" fmla="*/ 9 w 29"/>
                  <a:gd name="T15" fmla="*/ 25 h 33"/>
                  <a:gd name="T16" fmla="*/ 6 w 29"/>
                  <a:gd name="T17" fmla="*/ 23 h 33"/>
                  <a:gd name="T18" fmla="*/ 5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5 w 29"/>
                  <a:gd name="T31" fmla="*/ 4 h 33"/>
                  <a:gd name="T32" fmla="*/ 25 w 29"/>
                  <a:gd name="T33" fmla="*/ 4 h 33"/>
                  <a:gd name="T34" fmla="*/ 20 w 29"/>
                  <a:gd name="T35" fmla="*/ 1 h 33"/>
                  <a:gd name="T36" fmla="*/ 14 w 29"/>
                  <a:gd name="T37" fmla="*/ 0 h 33"/>
                  <a:gd name="T38" fmla="*/ 14 w 29"/>
                  <a:gd name="T39" fmla="*/ 0 h 33"/>
                  <a:gd name="T40" fmla="*/ 9 w 29"/>
                  <a:gd name="T41" fmla="*/ 1 h 33"/>
                  <a:gd name="T42" fmla="*/ 4 w 29"/>
                  <a:gd name="T43" fmla="*/ 4 h 33"/>
                  <a:gd name="T44" fmla="*/ 4 w 29"/>
                  <a:gd name="T45" fmla="*/ 4 h 33"/>
                  <a:gd name="T46" fmla="*/ 1 w 29"/>
                  <a:gd name="T47" fmla="*/ 10 h 33"/>
                  <a:gd name="T48" fmla="*/ 0 w 29"/>
                  <a:gd name="T49" fmla="*/ 17 h 33"/>
                  <a:gd name="T50" fmla="*/ 0 w 29"/>
                  <a:gd name="T51" fmla="*/ 17 h 33"/>
                  <a:gd name="T52" fmla="*/ 1 w 29"/>
                  <a:gd name="T53" fmla="*/ 24 h 33"/>
                  <a:gd name="T54" fmla="*/ 4 w 29"/>
                  <a:gd name="T55" fmla="*/ 29 h 33"/>
                  <a:gd name="T56" fmla="*/ 4 w 29"/>
                  <a:gd name="T57" fmla="*/ 29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6 w 29"/>
                  <a:gd name="T71" fmla="*/ 27 h 33"/>
                  <a:gd name="T72" fmla="*/ 29 w 29"/>
                  <a:gd name="T73" fmla="*/ 23 h 33"/>
                  <a:gd name="T74" fmla="*/ 23 w 29"/>
                  <a:gd name="T75" fmla="*/ 22 h 33"/>
                  <a:gd name="T76" fmla="*/ 23 w 29"/>
                  <a:gd name="T77" fmla="*/ 22 h 33"/>
                  <a:gd name="T78" fmla="*/ 21 w 29"/>
                  <a:gd name="T79" fmla="*/ 25 h 33"/>
                  <a:gd name="T80" fmla="*/ 20 w 29"/>
                  <a:gd name="T81" fmla="*/ 27 h 33"/>
                  <a:gd name="T82" fmla="*/ 20 w 29"/>
                  <a:gd name="T83" fmla="*/ 27 h 33"/>
                  <a:gd name="T84" fmla="*/ 9 w 29"/>
                  <a:gd name="T85" fmla="*/ 7 h 33"/>
                  <a:gd name="T86" fmla="*/ 9 w 29"/>
                  <a:gd name="T87" fmla="*/ 7 h 33"/>
                  <a:gd name="T88" fmla="*/ 11 w 29"/>
                  <a:gd name="T89" fmla="*/ 5 h 33"/>
                  <a:gd name="T90" fmla="*/ 15 w 29"/>
                  <a:gd name="T91" fmla="*/ 4 h 33"/>
                  <a:gd name="T92" fmla="*/ 15 w 29"/>
                  <a:gd name="T93" fmla="*/ 4 h 33"/>
                  <a:gd name="T94" fmla="*/ 18 w 29"/>
                  <a:gd name="T95" fmla="*/ 5 h 33"/>
                  <a:gd name="T96" fmla="*/ 21 w 29"/>
                  <a:gd name="T97" fmla="*/ 8 h 33"/>
                  <a:gd name="T98" fmla="*/ 21 w 29"/>
                  <a:gd name="T99" fmla="*/ 8 h 33"/>
                  <a:gd name="T100" fmla="*/ 23 w 29"/>
                  <a:gd name="T101" fmla="*/ 10 h 33"/>
                  <a:gd name="T102" fmla="*/ 23 w 29"/>
                  <a:gd name="T103" fmla="*/ 14 h 33"/>
                  <a:gd name="T104" fmla="*/ 5 w 29"/>
                  <a:gd name="T105" fmla="*/ 14 h 33"/>
                  <a:gd name="T106" fmla="*/ 5 w 29"/>
                  <a:gd name="T107" fmla="*/ 14 h 33"/>
                  <a:gd name="T108" fmla="*/ 6 w 29"/>
                  <a:gd name="T109" fmla="*/ 10 h 33"/>
                  <a:gd name="T110" fmla="*/ 9 w 29"/>
                  <a:gd name="T111" fmla="*/ 7 h 33"/>
                  <a:gd name="T112" fmla="*/ 9 w 29"/>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1" y="28"/>
                    </a:lnTo>
                    <a:lnTo>
                      <a:pt x="9" y="25"/>
                    </a:lnTo>
                    <a:lnTo>
                      <a:pt x="9" y="25"/>
                    </a:lnTo>
                    <a:lnTo>
                      <a:pt x="6" y="23"/>
                    </a:lnTo>
                    <a:lnTo>
                      <a:pt x="5" y="18"/>
                    </a:lnTo>
                    <a:lnTo>
                      <a:pt x="29" y="18"/>
                    </a:lnTo>
                    <a:lnTo>
                      <a:pt x="29" y="18"/>
                    </a:lnTo>
                    <a:lnTo>
                      <a:pt x="29" y="17"/>
                    </a:lnTo>
                    <a:lnTo>
                      <a:pt x="29" y="17"/>
                    </a:lnTo>
                    <a:lnTo>
                      <a:pt x="28" y="9"/>
                    </a:lnTo>
                    <a:lnTo>
                      <a:pt x="25" y="4"/>
                    </a:lnTo>
                    <a:lnTo>
                      <a:pt x="25" y="4"/>
                    </a:lnTo>
                    <a:lnTo>
                      <a:pt x="20" y="1"/>
                    </a:lnTo>
                    <a:lnTo>
                      <a:pt x="14" y="0"/>
                    </a:lnTo>
                    <a:lnTo>
                      <a:pt x="14" y="0"/>
                    </a:lnTo>
                    <a:lnTo>
                      <a:pt x="9" y="1"/>
                    </a:lnTo>
                    <a:lnTo>
                      <a:pt x="4" y="4"/>
                    </a:lnTo>
                    <a:lnTo>
                      <a:pt x="4" y="4"/>
                    </a:lnTo>
                    <a:lnTo>
                      <a:pt x="1" y="10"/>
                    </a:lnTo>
                    <a:lnTo>
                      <a:pt x="0" y="17"/>
                    </a:lnTo>
                    <a:lnTo>
                      <a:pt x="0" y="17"/>
                    </a:lnTo>
                    <a:lnTo>
                      <a:pt x="1" y="24"/>
                    </a:lnTo>
                    <a:lnTo>
                      <a:pt x="4" y="29"/>
                    </a:lnTo>
                    <a:lnTo>
                      <a:pt x="4" y="29"/>
                    </a:lnTo>
                    <a:lnTo>
                      <a:pt x="9" y="32"/>
                    </a:lnTo>
                    <a:lnTo>
                      <a:pt x="15" y="33"/>
                    </a:lnTo>
                    <a:lnTo>
                      <a:pt x="15" y="33"/>
                    </a:lnTo>
                    <a:lnTo>
                      <a:pt x="20" y="32"/>
                    </a:lnTo>
                    <a:lnTo>
                      <a:pt x="24" y="30"/>
                    </a:lnTo>
                    <a:lnTo>
                      <a:pt x="24" y="30"/>
                    </a:lnTo>
                    <a:lnTo>
                      <a:pt x="26" y="27"/>
                    </a:lnTo>
                    <a:lnTo>
                      <a:pt x="29" y="23"/>
                    </a:lnTo>
                    <a:lnTo>
                      <a:pt x="23" y="22"/>
                    </a:lnTo>
                    <a:lnTo>
                      <a:pt x="23" y="22"/>
                    </a:lnTo>
                    <a:lnTo>
                      <a:pt x="21" y="25"/>
                    </a:lnTo>
                    <a:lnTo>
                      <a:pt x="20" y="27"/>
                    </a:lnTo>
                    <a:lnTo>
                      <a:pt x="20" y="27"/>
                    </a:lnTo>
                    <a:close/>
                    <a:moveTo>
                      <a:pt x="9" y="7"/>
                    </a:moveTo>
                    <a:lnTo>
                      <a:pt x="9" y="7"/>
                    </a:lnTo>
                    <a:lnTo>
                      <a:pt x="11" y="5"/>
                    </a:lnTo>
                    <a:lnTo>
                      <a:pt x="15" y="4"/>
                    </a:lnTo>
                    <a:lnTo>
                      <a:pt x="15" y="4"/>
                    </a:lnTo>
                    <a:lnTo>
                      <a:pt x="18" y="5"/>
                    </a:lnTo>
                    <a:lnTo>
                      <a:pt x="21" y="8"/>
                    </a:lnTo>
                    <a:lnTo>
                      <a:pt x="21" y="8"/>
                    </a:lnTo>
                    <a:lnTo>
                      <a:pt x="23" y="10"/>
                    </a:lnTo>
                    <a:lnTo>
                      <a:pt x="23" y="14"/>
                    </a:lnTo>
                    <a:lnTo>
                      <a:pt x="5" y="14"/>
                    </a:lnTo>
                    <a:lnTo>
                      <a:pt x="5" y="14"/>
                    </a:lnTo>
                    <a:lnTo>
                      <a:pt x="6" y="10"/>
                    </a:lnTo>
                    <a:lnTo>
                      <a:pt x="9" y="7"/>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1" name="Freeform 748">
                <a:extLst>
                  <a:ext uri="{FF2B5EF4-FFF2-40B4-BE49-F238E27FC236}">
                    <a16:creationId xmlns:a16="http://schemas.microsoft.com/office/drawing/2014/main" id="{CCC91810-071D-6C47-7619-631D6E6E6FC6}"/>
                  </a:ext>
                </a:extLst>
              </p:cNvPr>
              <p:cNvSpPr>
                <a:spLocks/>
              </p:cNvSpPr>
              <p:nvPr/>
            </p:nvSpPr>
            <p:spPr bwMode="auto">
              <a:xfrm>
                <a:off x="2001" y="1734"/>
                <a:ext cx="43" cy="32"/>
              </a:xfrm>
              <a:custGeom>
                <a:avLst/>
                <a:gdLst>
                  <a:gd name="T0" fmla="*/ 5 w 43"/>
                  <a:gd name="T1" fmla="*/ 32 h 32"/>
                  <a:gd name="T2" fmla="*/ 5 w 43"/>
                  <a:gd name="T3" fmla="*/ 15 h 32"/>
                  <a:gd name="T4" fmla="*/ 5 w 43"/>
                  <a:gd name="T5" fmla="*/ 15 h 32"/>
                  <a:gd name="T6" fmla="*/ 7 w 43"/>
                  <a:gd name="T7" fmla="*/ 9 h 32"/>
                  <a:gd name="T8" fmla="*/ 7 w 43"/>
                  <a:gd name="T9" fmla="*/ 9 h 32"/>
                  <a:gd name="T10" fmla="*/ 9 w 43"/>
                  <a:gd name="T11" fmla="*/ 7 h 32"/>
                  <a:gd name="T12" fmla="*/ 9 w 43"/>
                  <a:gd name="T13" fmla="*/ 7 h 32"/>
                  <a:gd name="T14" fmla="*/ 13 w 43"/>
                  <a:gd name="T15" fmla="*/ 5 h 32"/>
                  <a:gd name="T16" fmla="*/ 13 w 43"/>
                  <a:gd name="T17" fmla="*/ 5 h 32"/>
                  <a:gd name="T18" fmla="*/ 15 w 43"/>
                  <a:gd name="T19" fmla="*/ 5 h 32"/>
                  <a:gd name="T20" fmla="*/ 18 w 43"/>
                  <a:gd name="T21" fmla="*/ 7 h 32"/>
                  <a:gd name="T22" fmla="*/ 18 w 43"/>
                  <a:gd name="T23" fmla="*/ 7 h 32"/>
                  <a:gd name="T24" fmla="*/ 19 w 43"/>
                  <a:gd name="T25" fmla="*/ 9 h 32"/>
                  <a:gd name="T26" fmla="*/ 19 w 43"/>
                  <a:gd name="T27" fmla="*/ 12 h 32"/>
                  <a:gd name="T28" fmla="*/ 19 w 43"/>
                  <a:gd name="T29" fmla="*/ 32 h 32"/>
                  <a:gd name="T30" fmla="*/ 24 w 43"/>
                  <a:gd name="T31" fmla="*/ 32 h 32"/>
                  <a:gd name="T32" fmla="*/ 24 w 43"/>
                  <a:gd name="T33" fmla="*/ 14 h 32"/>
                  <a:gd name="T34" fmla="*/ 24 w 43"/>
                  <a:gd name="T35" fmla="*/ 14 h 32"/>
                  <a:gd name="T36" fmla="*/ 24 w 43"/>
                  <a:gd name="T37" fmla="*/ 10 h 32"/>
                  <a:gd name="T38" fmla="*/ 27 w 43"/>
                  <a:gd name="T39" fmla="*/ 7 h 32"/>
                  <a:gd name="T40" fmla="*/ 27 w 43"/>
                  <a:gd name="T41" fmla="*/ 7 h 32"/>
                  <a:gd name="T42" fmla="*/ 29 w 43"/>
                  <a:gd name="T43" fmla="*/ 5 h 32"/>
                  <a:gd name="T44" fmla="*/ 32 w 43"/>
                  <a:gd name="T45" fmla="*/ 5 h 32"/>
                  <a:gd name="T46" fmla="*/ 32 w 43"/>
                  <a:gd name="T47" fmla="*/ 5 h 32"/>
                  <a:gd name="T48" fmla="*/ 36 w 43"/>
                  <a:gd name="T49" fmla="*/ 5 h 32"/>
                  <a:gd name="T50" fmla="*/ 36 w 43"/>
                  <a:gd name="T51" fmla="*/ 5 h 32"/>
                  <a:gd name="T52" fmla="*/ 37 w 43"/>
                  <a:gd name="T53" fmla="*/ 8 h 32"/>
                  <a:gd name="T54" fmla="*/ 37 w 43"/>
                  <a:gd name="T55" fmla="*/ 8 h 32"/>
                  <a:gd name="T56" fmla="*/ 38 w 43"/>
                  <a:gd name="T57" fmla="*/ 13 h 32"/>
                  <a:gd name="T58" fmla="*/ 38 w 43"/>
                  <a:gd name="T59" fmla="*/ 32 h 32"/>
                  <a:gd name="T60" fmla="*/ 43 w 43"/>
                  <a:gd name="T61" fmla="*/ 32 h 32"/>
                  <a:gd name="T62" fmla="*/ 43 w 43"/>
                  <a:gd name="T63" fmla="*/ 10 h 32"/>
                  <a:gd name="T64" fmla="*/ 43 w 43"/>
                  <a:gd name="T65" fmla="*/ 10 h 32"/>
                  <a:gd name="T66" fmla="*/ 42 w 43"/>
                  <a:gd name="T67" fmla="*/ 7 h 32"/>
                  <a:gd name="T68" fmla="*/ 41 w 43"/>
                  <a:gd name="T69" fmla="*/ 3 h 32"/>
                  <a:gd name="T70" fmla="*/ 41 w 43"/>
                  <a:gd name="T71" fmla="*/ 3 h 32"/>
                  <a:gd name="T72" fmla="*/ 37 w 43"/>
                  <a:gd name="T73" fmla="*/ 0 h 32"/>
                  <a:gd name="T74" fmla="*/ 33 w 43"/>
                  <a:gd name="T75" fmla="*/ 0 h 32"/>
                  <a:gd name="T76" fmla="*/ 33 w 43"/>
                  <a:gd name="T77" fmla="*/ 0 h 32"/>
                  <a:gd name="T78" fmla="*/ 28 w 43"/>
                  <a:gd name="T79" fmla="*/ 1 h 32"/>
                  <a:gd name="T80" fmla="*/ 23 w 43"/>
                  <a:gd name="T81" fmla="*/ 5 h 32"/>
                  <a:gd name="T82" fmla="*/ 23 w 43"/>
                  <a:gd name="T83" fmla="*/ 5 h 32"/>
                  <a:gd name="T84" fmla="*/ 22 w 43"/>
                  <a:gd name="T85" fmla="*/ 3 h 32"/>
                  <a:gd name="T86" fmla="*/ 20 w 43"/>
                  <a:gd name="T87" fmla="*/ 1 h 32"/>
                  <a:gd name="T88" fmla="*/ 20 w 43"/>
                  <a:gd name="T89" fmla="*/ 1 h 32"/>
                  <a:gd name="T90" fmla="*/ 18 w 43"/>
                  <a:gd name="T91" fmla="*/ 0 h 32"/>
                  <a:gd name="T92" fmla="*/ 14 w 43"/>
                  <a:gd name="T93" fmla="*/ 0 h 32"/>
                  <a:gd name="T94" fmla="*/ 14 w 43"/>
                  <a:gd name="T95" fmla="*/ 0 h 32"/>
                  <a:gd name="T96" fmla="*/ 12 w 43"/>
                  <a:gd name="T97" fmla="*/ 0 h 32"/>
                  <a:gd name="T98" fmla="*/ 9 w 43"/>
                  <a:gd name="T99" fmla="*/ 1 h 32"/>
                  <a:gd name="T100" fmla="*/ 9 w 43"/>
                  <a:gd name="T101" fmla="*/ 1 h 32"/>
                  <a:gd name="T102" fmla="*/ 5 w 43"/>
                  <a:gd name="T103" fmla="*/ 5 h 32"/>
                  <a:gd name="T104" fmla="*/ 5 w 43"/>
                  <a:gd name="T105" fmla="*/ 1 h 32"/>
                  <a:gd name="T106" fmla="*/ 0 w 43"/>
                  <a:gd name="T107" fmla="*/ 1 h 32"/>
                  <a:gd name="T108" fmla="*/ 0 w 43"/>
                  <a:gd name="T109" fmla="*/ 32 h 32"/>
                  <a:gd name="T110" fmla="*/ 5 w 43"/>
                  <a:gd name="T111" fmla="*/ 32 h 32"/>
                  <a:gd name="T112" fmla="*/ 5 w 43"/>
                  <a:gd name="T11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 h="32">
                    <a:moveTo>
                      <a:pt x="5" y="32"/>
                    </a:moveTo>
                    <a:lnTo>
                      <a:pt x="5" y="15"/>
                    </a:lnTo>
                    <a:lnTo>
                      <a:pt x="5" y="15"/>
                    </a:lnTo>
                    <a:lnTo>
                      <a:pt x="7" y="9"/>
                    </a:lnTo>
                    <a:lnTo>
                      <a:pt x="7" y="9"/>
                    </a:lnTo>
                    <a:lnTo>
                      <a:pt x="9" y="7"/>
                    </a:lnTo>
                    <a:lnTo>
                      <a:pt x="9" y="7"/>
                    </a:lnTo>
                    <a:lnTo>
                      <a:pt x="13" y="5"/>
                    </a:lnTo>
                    <a:lnTo>
                      <a:pt x="13" y="5"/>
                    </a:lnTo>
                    <a:lnTo>
                      <a:pt x="15" y="5"/>
                    </a:lnTo>
                    <a:lnTo>
                      <a:pt x="18" y="7"/>
                    </a:lnTo>
                    <a:lnTo>
                      <a:pt x="18" y="7"/>
                    </a:lnTo>
                    <a:lnTo>
                      <a:pt x="19" y="9"/>
                    </a:lnTo>
                    <a:lnTo>
                      <a:pt x="19" y="12"/>
                    </a:lnTo>
                    <a:lnTo>
                      <a:pt x="19" y="32"/>
                    </a:lnTo>
                    <a:lnTo>
                      <a:pt x="24" y="32"/>
                    </a:lnTo>
                    <a:lnTo>
                      <a:pt x="24" y="14"/>
                    </a:lnTo>
                    <a:lnTo>
                      <a:pt x="24" y="14"/>
                    </a:lnTo>
                    <a:lnTo>
                      <a:pt x="24" y="10"/>
                    </a:lnTo>
                    <a:lnTo>
                      <a:pt x="27" y="7"/>
                    </a:lnTo>
                    <a:lnTo>
                      <a:pt x="27" y="7"/>
                    </a:lnTo>
                    <a:lnTo>
                      <a:pt x="29" y="5"/>
                    </a:lnTo>
                    <a:lnTo>
                      <a:pt x="32" y="5"/>
                    </a:lnTo>
                    <a:lnTo>
                      <a:pt x="32" y="5"/>
                    </a:lnTo>
                    <a:lnTo>
                      <a:pt x="36" y="5"/>
                    </a:lnTo>
                    <a:lnTo>
                      <a:pt x="36" y="5"/>
                    </a:lnTo>
                    <a:lnTo>
                      <a:pt x="37" y="8"/>
                    </a:lnTo>
                    <a:lnTo>
                      <a:pt x="37" y="8"/>
                    </a:lnTo>
                    <a:lnTo>
                      <a:pt x="38" y="13"/>
                    </a:lnTo>
                    <a:lnTo>
                      <a:pt x="38" y="32"/>
                    </a:lnTo>
                    <a:lnTo>
                      <a:pt x="43" y="32"/>
                    </a:lnTo>
                    <a:lnTo>
                      <a:pt x="43" y="10"/>
                    </a:lnTo>
                    <a:lnTo>
                      <a:pt x="43" y="10"/>
                    </a:lnTo>
                    <a:lnTo>
                      <a:pt x="42" y="7"/>
                    </a:lnTo>
                    <a:lnTo>
                      <a:pt x="41" y="3"/>
                    </a:lnTo>
                    <a:lnTo>
                      <a:pt x="41" y="3"/>
                    </a:lnTo>
                    <a:lnTo>
                      <a:pt x="37" y="0"/>
                    </a:lnTo>
                    <a:lnTo>
                      <a:pt x="33" y="0"/>
                    </a:lnTo>
                    <a:lnTo>
                      <a:pt x="33" y="0"/>
                    </a:lnTo>
                    <a:lnTo>
                      <a:pt x="28" y="1"/>
                    </a:lnTo>
                    <a:lnTo>
                      <a:pt x="23" y="5"/>
                    </a:lnTo>
                    <a:lnTo>
                      <a:pt x="23" y="5"/>
                    </a:lnTo>
                    <a:lnTo>
                      <a:pt x="22" y="3"/>
                    </a:lnTo>
                    <a:lnTo>
                      <a:pt x="20" y="1"/>
                    </a:lnTo>
                    <a:lnTo>
                      <a:pt x="20" y="1"/>
                    </a:lnTo>
                    <a:lnTo>
                      <a:pt x="18" y="0"/>
                    </a:lnTo>
                    <a:lnTo>
                      <a:pt x="14" y="0"/>
                    </a:lnTo>
                    <a:lnTo>
                      <a:pt x="14" y="0"/>
                    </a:lnTo>
                    <a:lnTo>
                      <a:pt x="12" y="0"/>
                    </a:lnTo>
                    <a:lnTo>
                      <a:pt x="9" y="1"/>
                    </a:lnTo>
                    <a:lnTo>
                      <a:pt x="9" y="1"/>
                    </a:lnTo>
                    <a:lnTo>
                      <a:pt x="5" y="5"/>
                    </a:lnTo>
                    <a:lnTo>
                      <a:pt x="5"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2" name="Freeform 749">
                <a:extLst>
                  <a:ext uri="{FF2B5EF4-FFF2-40B4-BE49-F238E27FC236}">
                    <a16:creationId xmlns:a16="http://schemas.microsoft.com/office/drawing/2014/main" id="{984DEFA4-232A-F567-86FB-D50F8E07977A}"/>
                  </a:ext>
                </a:extLst>
              </p:cNvPr>
              <p:cNvSpPr>
                <a:spLocks noEditPoints="1"/>
              </p:cNvSpPr>
              <p:nvPr/>
            </p:nvSpPr>
            <p:spPr bwMode="auto">
              <a:xfrm>
                <a:off x="2049" y="1734"/>
                <a:ext cx="30" cy="33"/>
              </a:xfrm>
              <a:custGeom>
                <a:avLst/>
                <a:gdLst>
                  <a:gd name="T0" fmla="*/ 5 w 30"/>
                  <a:gd name="T1" fmla="*/ 29 h 33"/>
                  <a:gd name="T2" fmla="*/ 5 w 30"/>
                  <a:gd name="T3" fmla="*/ 29 h 33"/>
                  <a:gd name="T4" fmla="*/ 9 w 30"/>
                  <a:gd name="T5" fmla="*/ 32 h 33"/>
                  <a:gd name="T6" fmla="*/ 15 w 30"/>
                  <a:gd name="T7" fmla="*/ 33 h 33"/>
                  <a:gd name="T8" fmla="*/ 15 w 30"/>
                  <a:gd name="T9" fmla="*/ 33 h 33"/>
                  <a:gd name="T10" fmla="*/ 19 w 30"/>
                  <a:gd name="T11" fmla="*/ 33 h 33"/>
                  <a:gd name="T12" fmla="*/ 23 w 30"/>
                  <a:gd name="T13" fmla="*/ 30 h 33"/>
                  <a:gd name="T14" fmla="*/ 23 w 30"/>
                  <a:gd name="T15" fmla="*/ 30 h 33"/>
                  <a:gd name="T16" fmla="*/ 25 w 30"/>
                  <a:gd name="T17" fmla="*/ 29 h 33"/>
                  <a:gd name="T18" fmla="*/ 28 w 30"/>
                  <a:gd name="T19" fmla="*/ 25 h 33"/>
                  <a:gd name="T20" fmla="*/ 28 w 30"/>
                  <a:gd name="T21" fmla="*/ 25 h 33"/>
                  <a:gd name="T22" fmla="*/ 29 w 30"/>
                  <a:gd name="T23" fmla="*/ 22 h 33"/>
                  <a:gd name="T24" fmla="*/ 30 w 30"/>
                  <a:gd name="T25" fmla="*/ 17 h 33"/>
                  <a:gd name="T26" fmla="*/ 30 w 30"/>
                  <a:gd name="T27" fmla="*/ 17 h 33"/>
                  <a:gd name="T28" fmla="*/ 29 w 30"/>
                  <a:gd name="T29" fmla="*/ 9 h 33"/>
                  <a:gd name="T30" fmla="*/ 25 w 30"/>
                  <a:gd name="T31" fmla="*/ 4 h 33"/>
                  <a:gd name="T32" fmla="*/ 25 w 30"/>
                  <a:gd name="T33" fmla="*/ 4 h 33"/>
                  <a:gd name="T34" fmla="*/ 22 w 30"/>
                  <a:gd name="T35" fmla="*/ 1 h 33"/>
                  <a:gd name="T36" fmla="*/ 15 w 30"/>
                  <a:gd name="T37" fmla="*/ 0 h 33"/>
                  <a:gd name="T38" fmla="*/ 15 w 30"/>
                  <a:gd name="T39" fmla="*/ 0 h 33"/>
                  <a:gd name="T40" fmla="*/ 10 w 30"/>
                  <a:gd name="T41" fmla="*/ 1 h 33"/>
                  <a:gd name="T42" fmla="*/ 5 w 30"/>
                  <a:gd name="T43" fmla="*/ 4 h 33"/>
                  <a:gd name="T44" fmla="*/ 5 w 30"/>
                  <a:gd name="T45" fmla="*/ 4 h 33"/>
                  <a:gd name="T46" fmla="*/ 4 w 30"/>
                  <a:gd name="T47" fmla="*/ 7 h 33"/>
                  <a:gd name="T48" fmla="*/ 1 w 30"/>
                  <a:gd name="T49" fmla="*/ 9 h 33"/>
                  <a:gd name="T50" fmla="*/ 0 w 30"/>
                  <a:gd name="T51" fmla="*/ 17 h 33"/>
                  <a:gd name="T52" fmla="*/ 0 w 30"/>
                  <a:gd name="T53" fmla="*/ 17 h 33"/>
                  <a:gd name="T54" fmla="*/ 1 w 30"/>
                  <a:gd name="T55" fmla="*/ 24 h 33"/>
                  <a:gd name="T56" fmla="*/ 5 w 30"/>
                  <a:gd name="T57" fmla="*/ 29 h 33"/>
                  <a:gd name="T58" fmla="*/ 5 w 30"/>
                  <a:gd name="T59" fmla="*/ 29 h 33"/>
                  <a:gd name="T60" fmla="*/ 9 w 30"/>
                  <a:gd name="T61" fmla="*/ 8 h 33"/>
                  <a:gd name="T62" fmla="*/ 9 w 30"/>
                  <a:gd name="T63" fmla="*/ 8 h 33"/>
                  <a:gd name="T64" fmla="*/ 12 w 30"/>
                  <a:gd name="T65" fmla="*/ 5 h 33"/>
                  <a:gd name="T66" fmla="*/ 15 w 30"/>
                  <a:gd name="T67" fmla="*/ 4 h 33"/>
                  <a:gd name="T68" fmla="*/ 15 w 30"/>
                  <a:gd name="T69" fmla="*/ 4 h 33"/>
                  <a:gd name="T70" fmla="*/ 19 w 30"/>
                  <a:gd name="T71" fmla="*/ 5 h 33"/>
                  <a:gd name="T72" fmla="*/ 22 w 30"/>
                  <a:gd name="T73" fmla="*/ 8 h 33"/>
                  <a:gd name="T74" fmla="*/ 22 w 30"/>
                  <a:gd name="T75" fmla="*/ 8 h 33"/>
                  <a:gd name="T76" fmla="*/ 24 w 30"/>
                  <a:gd name="T77" fmla="*/ 12 h 33"/>
                  <a:gd name="T78" fmla="*/ 24 w 30"/>
                  <a:gd name="T79" fmla="*/ 17 h 33"/>
                  <a:gd name="T80" fmla="*/ 24 w 30"/>
                  <a:gd name="T81" fmla="*/ 17 h 33"/>
                  <a:gd name="T82" fmla="*/ 24 w 30"/>
                  <a:gd name="T83" fmla="*/ 22 h 33"/>
                  <a:gd name="T84" fmla="*/ 22 w 30"/>
                  <a:gd name="T85" fmla="*/ 25 h 33"/>
                  <a:gd name="T86" fmla="*/ 22 w 30"/>
                  <a:gd name="T87" fmla="*/ 25 h 33"/>
                  <a:gd name="T88" fmla="*/ 19 w 30"/>
                  <a:gd name="T89" fmla="*/ 28 h 33"/>
                  <a:gd name="T90" fmla="*/ 15 w 30"/>
                  <a:gd name="T91" fmla="*/ 28 h 33"/>
                  <a:gd name="T92" fmla="*/ 15 w 30"/>
                  <a:gd name="T93" fmla="*/ 28 h 33"/>
                  <a:gd name="T94" fmla="*/ 12 w 30"/>
                  <a:gd name="T95" fmla="*/ 28 h 33"/>
                  <a:gd name="T96" fmla="*/ 9 w 30"/>
                  <a:gd name="T97" fmla="*/ 25 h 33"/>
                  <a:gd name="T98" fmla="*/ 9 w 30"/>
                  <a:gd name="T99" fmla="*/ 25 h 33"/>
                  <a:gd name="T100" fmla="*/ 7 w 30"/>
                  <a:gd name="T101" fmla="*/ 22 h 33"/>
                  <a:gd name="T102" fmla="*/ 7 w 30"/>
                  <a:gd name="T103" fmla="*/ 17 h 33"/>
                  <a:gd name="T104" fmla="*/ 7 w 30"/>
                  <a:gd name="T105" fmla="*/ 17 h 33"/>
                  <a:gd name="T106" fmla="*/ 7 w 30"/>
                  <a:gd name="T107" fmla="*/ 12 h 33"/>
                  <a:gd name="T108" fmla="*/ 9 w 30"/>
                  <a:gd name="T109" fmla="*/ 8 h 33"/>
                  <a:gd name="T110" fmla="*/ 9 w 30"/>
                  <a:gd name="T11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33">
                    <a:moveTo>
                      <a:pt x="5" y="29"/>
                    </a:moveTo>
                    <a:lnTo>
                      <a:pt x="5" y="29"/>
                    </a:lnTo>
                    <a:lnTo>
                      <a:pt x="9" y="32"/>
                    </a:lnTo>
                    <a:lnTo>
                      <a:pt x="15" y="33"/>
                    </a:lnTo>
                    <a:lnTo>
                      <a:pt x="15" y="33"/>
                    </a:lnTo>
                    <a:lnTo>
                      <a:pt x="19" y="33"/>
                    </a:lnTo>
                    <a:lnTo>
                      <a:pt x="23" y="30"/>
                    </a:lnTo>
                    <a:lnTo>
                      <a:pt x="23" y="30"/>
                    </a:lnTo>
                    <a:lnTo>
                      <a:pt x="25" y="29"/>
                    </a:lnTo>
                    <a:lnTo>
                      <a:pt x="28" y="25"/>
                    </a:lnTo>
                    <a:lnTo>
                      <a:pt x="28" y="25"/>
                    </a:lnTo>
                    <a:lnTo>
                      <a:pt x="29" y="22"/>
                    </a:lnTo>
                    <a:lnTo>
                      <a:pt x="30" y="17"/>
                    </a:lnTo>
                    <a:lnTo>
                      <a:pt x="30" y="17"/>
                    </a:lnTo>
                    <a:lnTo>
                      <a:pt x="29" y="9"/>
                    </a:lnTo>
                    <a:lnTo>
                      <a:pt x="25" y="4"/>
                    </a:lnTo>
                    <a:lnTo>
                      <a:pt x="25" y="4"/>
                    </a:lnTo>
                    <a:lnTo>
                      <a:pt x="22" y="1"/>
                    </a:lnTo>
                    <a:lnTo>
                      <a:pt x="15" y="0"/>
                    </a:lnTo>
                    <a:lnTo>
                      <a:pt x="15" y="0"/>
                    </a:lnTo>
                    <a:lnTo>
                      <a:pt x="10" y="1"/>
                    </a:lnTo>
                    <a:lnTo>
                      <a:pt x="5" y="4"/>
                    </a:lnTo>
                    <a:lnTo>
                      <a:pt x="5" y="4"/>
                    </a:lnTo>
                    <a:lnTo>
                      <a:pt x="4" y="7"/>
                    </a:lnTo>
                    <a:lnTo>
                      <a:pt x="1" y="9"/>
                    </a:lnTo>
                    <a:lnTo>
                      <a:pt x="0" y="17"/>
                    </a:lnTo>
                    <a:lnTo>
                      <a:pt x="0" y="17"/>
                    </a:lnTo>
                    <a:lnTo>
                      <a:pt x="1" y="24"/>
                    </a:lnTo>
                    <a:lnTo>
                      <a:pt x="5" y="29"/>
                    </a:lnTo>
                    <a:lnTo>
                      <a:pt x="5" y="29"/>
                    </a:lnTo>
                    <a:close/>
                    <a:moveTo>
                      <a:pt x="9" y="8"/>
                    </a:moveTo>
                    <a:lnTo>
                      <a:pt x="9" y="8"/>
                    </a:lnTo>
                    <a:lnTo>
                      <a:pt x="12" y="5"/>
                    </a:lnTo>
                    <a:lnTo>
                      <a:pt x="15" y="4"/>
                    </a:lnTo>
                    <a:lnTo>
                      <a:pt x="15" y="4"/>
                    </a:lnTo>
                    <a:lnTo>
                      <a:pt x="19" y="5"/>
                    </a:lnTo>
                    <a:lnTo>
                      <a:pt x="22" y="8"/>
                    </a:lnTo>
                    <a:lnTo>
                      <a:pt x="22" y="8"/>
                    </a:lnTo>
                    <a:lnTo>
                      <a:pt x="24" y="12"/>
                    </a:lnTo>
                    <a:lnTo>
                      <a:pt x="24" y="17"/>
                    </a:lnTo>
                    <a:lnTo>
                      <a:pt x="24" y="17"/>
                    </a:lnTo>
                    <a:lnTo>
                      <a:pt x="24" y="22"/>
                    </a:lnTo>
                    <a:lnTo>
                      <a:pt x="22" y="25"/>
                    </a:lnTo>
                    <a:lnTo>
                      <a:pt x="22" y="25"/>
                    </a:lnTo>
                    <a:lnTo>
                      <a:pt x="19" y="28"/>
                    </a:lnTo>
                    <a:lnTo>
                      <a:pt x="15" y="28"/>
                    </a:lnTo>
                    <a:lnTo>
                      <a:pt x="15" y="28"/>
                    </a:lnTo>
                    <a:lnTo>
                      <a:pt x="12" y="28"/>
                    </a:lnTo>
                    <a:lnTo>
                      <a:pt x="9" y="25"/>
                    </a:lnTo>
                    <a:lnTo>
                      <a:pt x="9" y="25"/>
                    </a:lnTo>
                    <a:lnTo>
                      <a:pt x="7" y="22"/>
                    </a:lnTo>
                    <a:lnTo>
                      <a:pt x="7" y="17"/>
                    </a:lnTo>
                    <a:lnTo>
                      <a:pt x="7" y="17"/>
                    </a:lnTo>
                    <a:lnTo>
                      <a:pt x="7" y="12"/>
                    </a:lnTo>
                    <a:lnTo>
                      <a:pt x="9" y="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3" name="Freeform 750">
                <a:extLst>
                  <a:ext uri="{FF2B5EF4-FFF2-40B4-BE49-F238E27FC236}">
                    <a16:creationId xmlns:a16="http://schemas.microsoft.com/office/drawing/2014/main" id="{F37C603B-B256-6816-DE7F-AB50809AEF5E}"/>
                  </a:ext>
                </a:extLst>
              </p:cNvPr>
              <p:cNvSpPr>
                <a:spLocks/>
              </p:cNvSpPr>
              <p:nvPr/>
            </p:nvSpPr>
            <p:spPr bwMode="auto">
              <a:xfrm>
                <a:off x="2102" y="1734"/>
                <a:ext cx="43" cy="32"/>
              </a:xfrm>
              <a:custGeom>
                <a:avLst/>
                <a:gdLst>
                  <a:gd name="T0" fmla="*/ 5 w 43"/>
                  <a:gd name="T1" fmla="*/ 32 h 32"/>
                  <a:gd name="T2" fmla="*/ 5 w 43"/>
                  <a:gd name="T3" fmla="*/ 15 h 32"/>
                  <a:gd name="T4" fmla="*/ 5 w 43"/>
                  <a:gd name="T5" fmla="*/ 15 h 32"/>
                  <a:gd name="T6" fmla="*/ 6 w 43"/>
                  <a:gd name="T7" fmla="*/ 9 h 32"/>
                  <a:gd name="T8" fmla="*/ 6 w 43"/>
                  <a:gd name="T9" fmla="*/ 9 h 32"/>
                  <a:gd name="T10" fmla="*/ 9 w 43"/>
                  <a:gd name="T11" fmla="*/ 7 h 32"/>
                  <a:gd name="T12" fmla="*/ 9 w 43"/>
                  <a:gd name="T13" fmla="*/ 7 h 32"/>
                  <a:gd name="T14" fmla="*/ 13 w 43"/>
                  <a:gd name="T15" fmla="*/ 5 h 32"/>
                  <a:gd name="T16" fmla="*/ 13 w 43"/>
                  <a:gd name="T17" fmla="*/ 5 h 32"/>
                  <a:gd name="T18" fmla="*/ 15 w 43"/>
                  <a:gd name="T19" fmla="*/ 5 h 32"/>
                  <a:gd name="T20" fmla="*/ 18 w 43"/>
                  <a:gd name="T21" fmla="*/ 7 h 32"/>
                  <a:gd name="T22" fmla="*/ 18 w 43"/>
                  <a:gd name="T23" fmla="*/ 7 h 32"/>
                  <a:gd name="T24" fmla="*/ 19 w 43"/>
                  <a:gd name="T25" fmla="*/ 9 h 32"/>
                  <a:gd name="T26" fmla="*/ 19 w 43"/>
                  <a:gd name="T27" fmla="*/ 12 h 32"/>
                  <a:gd name="T28" fmla="*/ 19 w 43"/>
                  <a:gd name="T29" fmla="*/ 32 h 32"/>
                  <a:gd name="T30" fmla="*/ 24 w 43"/>
                  <a:gd name="T31" fmla="*/ 32 h 32"/>
                  <a:gd name="T32" fmla="*/ 24 w 43"/>
                  <a:gd name="T33" fmla="*/ 14 h 32"/>
                  <a:gd name="T34" fmla="*/ 24 w 43"/>
                  <a:gd name="T35" fmla="*/ 14 h 32"/>
                  <a:gd name="T36" fmla="*/ 24 w 43"/>
                  <a:gd name="T37" fmla="*/ 10 h 32"/>
                  <a:gd name="T38" fmla="*/ 27 w 43"/>
                  <a:gd name="T39" fmla="*/ 7 h 32"/>
                  <a:gd name="T40" fmla="*/ 27 w 43"/>
                  <a:gd name="T41" fmla="*/ 7 h 32"/>
                  <a:gd name="T42" fmla="*/ 29 w 43"/>
                  <a:gd name="T43" fmla="*/ 5 h 32"/>
                  <a:gd name="T44" fmla="*/ 32 w 43"/>
                  <a:gd name="T45" fmla="*/ 5 h 32"/>
                  <a:gd name="T46" fmla="*/ 32 w 43"/>
                  <a:gd name="T47" fmla="*/ 5 h 32"/>
                  <a:gd name="T48" fmla="*/ 35 w 43"/>
                  <a:gd name="T49" fmla="*/ 5 h 32"/>
                  <a:gd name="T50" fmla="*/ 35 w 43"/>
                  <a:gd name="T51" fmla="*/ 5 h 32"/>
                  <a:gd name="T52" fmla="*/ 37 w 43"/>
                  <a:gd name="T53" fmla="*/ 8 h 32"/>
                  <a:gd name="T54" fmla="*/ 37 w 43"/>
                  <a:gd name="T55" fmla="*/ 8 h 32"/>
                  <a:gd name="T56" fmla="*/ 38 w 43"/>
                  <a:gd name="T57" fmla="*/ 13 h 32"/>
                  <a:gd name="T58" fmla="*/ 38 w 43"/>
                  <a:gd name="T59" fmla="*/ 32 h 32"/>
                  <a:gd name="T60" fmla="*/ 43 w 43"/>
                  <a:gd name="T61" fmla="*/ 32 h 32"/>
                  <a:gd name="T62" fmla="*/ 43 w 43"/>
                  <a:gd name="T63" fmla="*/ 10 h 32"/>
                  <a:gd name="T64" fmla="*/ 43 w 43"/>
                  <a:gd name="T65" fmla="*/ 10 h 32"/>
                  <a:gd name="T66" fmla="*/ 42 w 43"/>
                  <a:gd name="T67" fmla="*/ 7 h 32"/>
                  <a:gd name="T68" fmla="*/ 41 w 43"/>
                  <a:gd name="T69" fmla="*/ 3 h 32"/>
                  <a:gd name="T70" fmla="*/ 41 w 43"/>
                  <a:gd name="T71" fmla="*/ 3 h 32"/>
                  <a:gd name="T72" fmla="*/ 37 w 43"/>
                  <a:gd name="T73" fmla="*/ 0 h 32"/>
                  <a:gd name="T74" fmla="*/ 33 w 43"/>
                  <a:gd name="T75" fmla="*/ 0 h 32"/>
                  <a:gd name="T76" fmla="*/ 33 w 43"/>
                  <a:gd name="T77" fmla="*/ 0 h 32"/>
                  <a:gd name="T78" fmla="*/ 28 w 43"/>
                  <a:gd name="T79" fmla="*/ 1 h 32"/>
                  <a:gd name="T80" fmla="*/ 23 w 43"/>
                  <a:gd name="T81" fmla="*/ 5 h 32"/>
                  <a:gd name="T82" fmla="*/ 23 w 43"/>
                  <a:gd name="T83" fmla="*/ 5 h 32"/>
                  <a:gd name="T84" fmla="*/ 22 w 43"/>
                  <a:gd name="T85" fmla="*/ 3 h 32"/>
                  <a:gd name="T86" fmla="*/ 20 w 43"/>
                  <a:gd name="T87" fmla="*/ 1 h 32"/>
                  <a:gd name="T88" fmla="*/ 20 w 43"/>
                  <a:gd name="T89" fmla="*/ 1 h 32"/>
                  <a:gd name="T90" fmla="*/ 18 w 43"/>
                  <a:gd name="T91" fmla="*/ 0 h 32"/>
                  <a:gd name="T92" fmla="*/ 14 w 43"/>
                  <a:gd name="T93" fmla="*/ 0 h 32"/>
                  <a:gd name="T94" fmla="*/ 14 w 43"/>
                  <a:gd name="T95" fmla="*/ 0 h 32"/>
                  <a:gd name="T96" fmla="*/ 12 w 43"/>
                  <a:gd name="T97" fmla="*/ 0 h 32"/>
                  <a:gd name="T98" fmla="*/ 9 w 43"/>
                  <a:gd name="T99" fmla="*/ 1 h 32"/>
                  <a:gd name="T100" fmla="*/ 9 w 43"/>
                  <a:gd name="T101" fmla="*/ 1 h 32"/>
                  <a:gd name="T102" fmla="*/ 5 w 43"/>
                  <a:gd name="T103" fmla="*/ 5 h 32"/>
                  <a:gd name="T104" fmla="*/ 5 w 43"/>
                  <a:gd name="T105" fmla="*/ 1 h 32"/>
                  <a:gd name="T106" fmla="*/ 0 w 43"/>
                  <a:gd name="T107" fmla="*/ 1 h 32"/>
                  <a:gd name="T108" fmla="*/ 0 w 43"/>
                  <a:gd name="T109" fmla="*/ 32 h 32"/>
                  <a:gd name="T110" fmla="*/ 5 w 43"/>
                  <a:gd name="T111" fmla="*/ 32 h 32"/>
                  <a:gd name="T112" fmla="*/ 5 w 43"/>
                  <a:gd name="T11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 h="32">
                    <a:moveTo>
                      <a:pt x="5" y="32"/>
                    </a:moveTo>
                    <a:lnTo>
                      <a:pt x="5" y="15"/>
                    </a:lnTo>
                    <a:lnTo>
                      <a:pt x="5" y="15"/>
                    </a:lnTo>
                    <a:lnTo>
                      <a:pt x="6" y="9"/>
                    </a:lnTo>
                    <a:lnTo>
                      <a:pt x="6" y="9"/>
                    </a:lnTo>
                    <a:lnTo>
                      <a:pt x="9" y="7"/>
                    </a:lnTo>
                    <a:lnTo>
                      <a:pt x="9" y="7"/>
                    </a:lnTo>
                    <a:lnTo>
                      <a:pt x="13" y="5"/>
                    </a:lnTo>
                    <a:lnTo>
                      <a:pt x="13" y="5"/>
                    </a:lnTo>
                    <a:lnTo>
                      <a:pt x="15" y="5"/>
                    </a:lnTo>
                    <a:lnTo>
                      <a:pt x="18" y="7"/>
                    </a:lnTo>
                    <a:lnTo>
                      <a:pt x="18" y="7"/>
                    </a:lnTo>
                    <a:lnTo>
                      <a:pt x="19" y="9"/>
                    </a:lnTo>
                    <a:lnTo>
                      <a:pt x="19" y="12"/>
                    </a:lnTo>
                    <a:lnTo>
                      <a:pt x="19" y="32"/>
                    </a:lnTo>
                    <a:lnTo>
                      <a:pt x="24" y="32"/>
                    </a:lnTo>
                    <a:lnTo>
                      <a:pt x="24" y="14"/>
                    </a:lnTo>
                    <a:lnTo>
                      <a:pt x="24" y="14"/>
                    </a:lnTo>
                    <a:lnTo>
                      <a:pt x="24" y="10"/>
                    </a:lnTo>
                    <a:lnTo>
                      <a:pt x="27" y="7"/>
                    </a:lnTo>
                    <a:lnTo>
                      <a:pt x="27" y="7"/>
                    </a:lnTo>
                    <a:lnTo>
                      <a:pt x="29" y="5"/>
                    </a:lnTo>
                    <a:lnTo>
                      <a:pt x="32" y="5"/>
                    </a:lnTo>
                    <a:lnTo>
                      <a:pt x="32" y="5"/>
                    </a:lnTo>
                    <a:lnTo>
                      <a:pt x="35" y="5"/>
                    </a:lnTo>
                    <a:lnTo>
                      <a:pt x="35" y="5"/>
                    </a:lnTo>
                    <a:lnTo>
                      <a:pt x="37" y="8"/>
                    </a:lnTo>
                    <a:lnTo>
                      <a:pt x="37" y="8"/>
                    </a:lnTo>
                    <a:lnTo>
                      <a:pt x="38" y="13"/>
                    </a:lnTo>
                    <a:lnTo>
                      <a:pt x="38" y="32"/>
                    </a:lnTo>
                    <a:lnTo>
                      <a:pt x="43" y="32"/>
                    </a:lnTo>
                    <a:lnTo>
                      <a:pt x="43" y="10"/>
                    </a:lnTo>
                    <a:lnTo>
                      <a:pt x="43" y="10"/>
                    </a:lnTo>
                    <a:lnTo>
                      <a:pt x="42" y="7"/>
                    </a:lnTo>
                    <a:lnTo>
                      <a:pt x="41" y="3"/>
                    </a:lnTo>
                    <a:lnTo>
                      <a:pt x="41" y="3"/>
                    </a:lnTo>
                    <a:lnTo>
                      <a:pt x="37" y="0"/>
                    </a:lnTo>
                    <a:lnTo>
                      <a:pt x="33" y="0"/>
                    </a:lnTo>
                    <a:lnTo>
                      <a:pt x="33" y="0"/>
                    </a:lnTo>
                    <a:lnTo>
                      <a:pt x="28" y="1"/>
                    </a:lnTo>
                    <a:lnTo>
                      <a:pt x="23" y="5"/>
                    </a:lnTo>
                    <a:lnTo>
                      <a:pt x="23" y="5"/>
                    </a:lnTo>
                    <a:lnTo>
                      <a:pt x="22" y="3"/>
                    </a:lnTo>
                    <a:lnTo>
                      <a:pt x="20" y="1"/>
                    </a:lnTo>
                    <a:lnTo>
                      <a:pt x="20" y="1"/>
                    </a:lnTo>
                    <a:lnTo>
                      <a:pt x="18" y="0"/>
                    </a:lnTo>
                    <a:lnTo>
                      <a:pt x="14" y="0"/>
                    </a:lnTo>
                    <a:lnTo>
                      <a:pt x="14" y="0"/>
                    </a:lnTo>
                    <a:lnTo>
                      <a:pt x="12" y="0"/>
                    </a:lnTo>
                    <a:lnTo>
                      <a:pt x="9" y="1"/>
                    </a:lnTo>
                    <a:lnTo>
                      <a:pt x="9" y="1"/>
                    </a:lnTo>
                    <a:lnTo>
                      <a:pt x="5" y="5"/>
                    </a:lnTo>
                    <a:lnTo>
                      <a:pt x="5"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4" name="Freeform 751">
                <a:extLst>
                  <a:ext uri="{FF2B5EF4-FFF2-40B4-BE49-F238E27FC236}">
                    <a16:creationId xmlns:a16="http://schemas.microsoft.com/office/drawing/2014/main" id="{816C29EC-2586-FFB2-7284-2EA5782AAD1D}"/>
                  </a:ext>
                </a:extLst>
              </p:cNvPr>
              <p:cNvSpPr>
                <a:spLocks noEditPoints="1"/>
              </p:cNvSpPr>
              <p:nvPr/>
            </p:nvSpPr>
            <p:spPr bwMode="auto">
              <a:xfrm>
                <a:off x="2151" y="1734"/>
                <a:ext cx="29" cy="33"/>
              </a:xfrm>
              <a:custGeom>
                <a:avLst/>
                <a:gdLst>
                  <a:gd name="T0" fmla="*/ 19 w 29"/>
                  <a:gd name="T1" fmla="*/ 27 h 33"/>
                  <a:gd name="T2" fmla="*/ 19 w 29"/>
                  <a:gd name="T3" fmla="*/ 27 h 33"/>
                  <a:gd name="T4" fmla="*/ 18 w 29"/>
                  <a:gd name="T5" fmla="*/ 28 h 33"/>
                  <a:gd name="T6" fmla="*/ 14 w 29"/>
                  <a:gd name="T7" fmla="*/ 28 h 33"/>
                  <a:gd name="T8" fmla="*/ 14 w 29"/>
                  <a:gd name="T9" fmla="*/ 28 h 33"/>
                  <a:gd name="T10" fmla="*/ 12 w 29"/>
                  <a:gd name="T11" fmla="*/ 28 h 33"/>
                  <a:gd name="T12" fmla="*/ 8 w 29"/>
                  <a:gd name="T13" fmla="*/ 25 h 33"/>
                  <a:gd name="T14" fmla="*/ 8 w 29"/>
                  <a:gd name="T15" fmla="*/ 25 h 33"/>
                  <a:gd name="T16" fmla="*/ 7 w 29"/>
                  <a:gd name="T17" fmla="*/ 23 h 33"/>
                  <a:gd name="T18" fmla="*/ 5 w 29"/>
                  <a:gd name="T19" fmla="*/ 18 h 33"/>
                  <a:gd name="T20" fmla="*/ 28 w 29"/>
                  <a:gd name="T21" fmla="*/ 18 h 33"/>
                  <a:gd name="T22" fmla="*/ 28 w 29"/>
                  <a:gd name="T23" fmla="*/ 18 h 33"/>
                  <a:gd name="T24" fmla="*/ 29 w 29"/>
                  <a:gd name="T25" fmla="*/ 17 h 33"/>
                  <a:gd name="T26" fmla="*/ 29 w 29"/>
                  <a:gd name="T27" fmla="*/ 17 h 33"/>
                  <a:gd name="T28" fmla="*/ 28 w 29"/>
                  <a:gd name="T29" fmla="*/ 9 h 33"/>
                  <a:gd name="T30" fmla="*/ 24 w 29"/>
                  <a:gd name="T31" fmla="*/ 4 h 33"/>
                  <a:gd name="T32" fmla="*/ 24 w 29"/>
                  <a:gd name="T33" fmla="*/ 4 h 33"/>
                  <a:gd name="T34" fmla="*/ 21 w 29"/>
                  <a:gd name="T35" fmla="*/ 1 h 33"/>
                  <a:gd name="T36" fmla="*/ 14 w 29"/>
                  <a:gd name="T37" fmla="*/ 0 h 33"/>
                  <a:gd name="T38" fmla="*/ 14 w 29"/>
                  <a:gd name="T39" fmla="*/ 0 h 33"/>
                  <a:gd name="T40" fmla="*/ 9 w 29"/>
                  <a:gd name="T41" fmla="*/ 1 h 33"/>
                  <a:gd name="T42" fmla="*/ 4 w 29"/>
                  <a:gd name="T43" fmla="*/ 4 h 33"/>
                  <a:gd name="T44" fmla="*/ 4 w 29"/>
                  <a:gd name="T45" fmla="*/ 4 h 33"/>
                  <a:gd name="T46" fmla="*/ 0 w 29"/>
                  <a:gd name="T47" fmla="*/ 10 h 33"/>
                  <a:gd name="T48" fmla="*/ 0 w 29"/>
                  <a:gd name="T49" fmla="*/ 17 h 33"/>
                  <a:gd name="T50" fmla="*/ 0 w 29"/>
                  <a:gd name="T51" fmla="*/ 17 h 33"/>
                  <a:gd name="T52" fmla="*/ 0 w 29"/>
                  <a:gd name="T53" fmla="*/ 24 h 33"/>
                  <a:gd name="T54" fmla="*/ 4 w 29"/>
                  <a:gd name="T55" fmla="*/ 29 h 33"/>
                  <a:gd name="T56" fmla="*/ 4 w 29"/>
                  <a:gd name="T57" fmla="*/ 29 h 33"/>
                  <a:gd name="T58" fmla="*/ 9 w 29"/>
                  <a:gd name="T59" fmla="*/ 32 h 33"/>
                  <a:gd name="T60" fmla="*/ 14 w 29"/>
                  <a:gd name="T61" fmla="*/ 33 h 33"/>
                  <a:gd name="T62" fmla="*/ 14 w 29"/>
                  <a:gd name="T63" fmla="*/ 33 h 33"/>
                  <a:gd name="T64" fmla="*/ 19 w 29"/>
                  <a:gd name="T65" fmla="*/ 32 h 33"/>
                  <a:gd name="T66" fmla="*/ 24 w 29"/>
                  <a:gd name="T67" fmla="*/ 30 h 33"/>
                  <a:gd name="T68" fmla="*/ 24 w 29"/>
                  <a:gd name="T69" fmla="*/ 30 h 33"/>
                  <a:gd name="T70" fmla="*/ 27 w 29"/>
                  <a:gd name="T71" fmla="*/ 27 h 33"/>
                  <a:gd name="T72" fmla="*/ 28 w 29"/>
                  <a:gd name="T73" fmla="*/ 23 h 33"/>
                  <a:gd name="T74" fmla="*/ 23 w 29"/>
                  <a:gd name="T75" fmla="*/ 22 h 33"/>
                  <a:gd name="T76" fmla="*/ 23 w 29"/>
                  <a:gd name="T77" fmla="*/ 22 h 33"/>
                  <a:gd name="T78" fmla="*/ 22 w 29"/>
                  <a:gd name="T79" fmla="*/ 25 h 33"/>
                  <a:gd name="T80" fmla="*/ 19 w 29"/>
                  <a:gd name="T81" fmla="*/ 27 h 33"/>
                  <a:gd name="T82" fmla="*/ 19 w 29"/>
                  <a:gd name="T83" fmla="*/ 27 h 33"/>
                  <a:gd name="T84" fmla="*/ 8 w 29"/>
                  <a:gd name="T85" fmla="*/ 7 h 33"/>
                  <a:gd name="T86" fmla="*/ 8 w 29"/>
                  <a:gd name="T87" fmla="*/ 7 h 33"/>
                  <a:gd name="T88" fmla="*/ 12 w 29"/>
                  <a:gd name="T89" fmla="*/ 5 h 33"/>
                  <a:gd name="T90" fmla="*/ 14 w 29"/>
                  <a:gd name="T91" fmla="*/ 4 h 33"/>
                  <a:gd name="T92" fmla="*/ 14 w 29"/>
                  <a:gd name="T93" fmla="*/ 4 h 33"/>
                  <a:gd name="T94" fmla="*/ 18 w 29"/>
                  <a:gd name="T95" fmla="*/ 5 h 33"/>
                  <a:gd name="T96" fmla="*/ 21 w 29"/>
                  <a:gd name="T97" fmla="*/ 8 h 33"/>
                  <a:gd name="T98" fmla="*/ 21 w 29"/>
                  <a:gd name="T99" fmla="*/ 8 h 33"/>
                  <a:gd name="T100" fmla="*/ 23 w 29"/>
                  <a:gd name="T101" fmla="*/ 10 h 33"/>
                  <a:gd name="T102" fmla="*/ 23 w 29"/>
                  <a:gd name="T103" fmla="*/ 14 h 33"/>
                  <a:gd name="T104" fmla="*/ 5 w 29"/>
                  <a:gd name="T105" fmla="*/ 14 h 33"/>
                  <a:gd name="T106" fmla="*/ 5 w 29"/>
                  <a:gd name="T107" fmla="*/ 14 h 33"/>
                  <a:gd name="T108" fmla="*/ 7 w 29"/>
                  <a:gd name="T109" fmla="*/ 10 h 33"/>
                  <a:gd name="T110" fmla="*/ 8 w 29"/>
                  <a:gd name="T111" fmla="*/ 7 h 33"/>
                  <a:gd name="T112" fmla="*/ 8 w 29"/>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19" y="27"/>
                    </a:moveTo>
                    <a:lnTo>
                      <a:pt x="19" y="27"/>
                    </a:lnTo>
                    <a:lnTo>
                      <a:pt x="18" y="28"/>
                    </a:lnTo>
                    <a:lnTo>
                      <a:pt x="14" y="28"/>
                    </a:lnTo>
                    <a:lnTo>
                      <a:pt x="14" y="28"/>
                    </a:lnTo>
                    <a:lnTo>
                      <a:pt x="12" y="28"/>
                    </a:lnTo>
                    <a:lnTo>
                      <a:pt x="8" y="25"/>
                    </a:lnTo>
                    <a:lnTo>
                      <a:pt x="8" y="25"/>
                    </a:lnTo>
                    <a:lnTo>
                      <a:pt x="7" y="23"/>
                    </a:lnTo>
                    <a:lnTo>
                      <a:pt x="5" y="18"/>
                    </a:lnTo>
                    <a:lnTo>
                      <a:pt x="28" y="18"/>
                    </a:lnTo>
                    <a:lnTo>
                      <a:pt x="28" y="18"/>
                    </a:lnTo>
                    <a:lnTo>
                      <a:pt x="29" y="17"/>
                    </a:lnTo>
                    <a:lnTo>
                      <a:pt x="29" y="17"/>
                    </a:lnTo>
                    <a:lnTo>
                      <a:pt x="28" y="9"/>
                    </a:lnTo>
                    <a:lnTo>
                      <a:pt x="24" y="4"/>
                    </a:lnTo>
                    <a:lnTo>
                      <a:pt x="24" y="4"/>
                    </a:lnTo>
                    <a:lnTo>
                      <a:pt x="21" y="1"/>
                    </a:lnTo>
                    <a:lnTo>
                      <a:pt x="14" y="0"/>
                    </a:lnTo>
                    <a:lnTo>
                      <a:pt x="14" y="0"/>
                    </a:lnTo>
                    <a:lnTo>
                      <a:pt x="9" y="1"/>
                    </a:lnTo>
                    <a:lnTo>
                      <a:pt x="4" y="4"/>
                    </a:lnTo>
                    <a:lnTo>
                      <a:pt x="4" y="4"/>
                    </a:lnTo>
                    <a:lnTo>
                      <a:pt x="0" y="10"/>
                    </a:lnTo>
                    <a:lnTo>
                      <a:pt x="0" y="17"/>
                    </a:lnTo>
                    <a:lnTo>
                      <a:pt x="0" y="17"/>
                    </a:lnTo>
                    <a:lnTo>
                      <a:pt x="0" y="24"/>
                    </a:lnTo>
                    <a:lnTo>
                      <a:pt x="4" y="29"/>
                    </a:lnTo>
                    <a:lnTo>
                      <a:pt x="4" y="29"/>
                    </a:lnTo>
                    <a:lnTo>
                      <a:pt x="9" y="32"/>
                    </a:lnTo>
                    <a:lnTo>
                      <a:pt x="14" y="33"/>
                    </a:lnTo>
                    <a:lnTo>
                      <a:pt x="14" y="33"/>
                    </a:lnTo>
                    <a:lnTo>
                      <a:pt x="19" y="32"/>
                    </a:lnTo>
                    <a:lnTo>
                      <a:pt x="24" y="30"/>
                    </a:lnTo>
                    <a:lnTo>
                      <a:pt x="24" y="30"/>
                    </a:lnTo>
                    <a:lnTo>
                      <a:pt x="27" y="27"/>
                    </a:lnTo>
                    <a:lnTo>
                      <a:pt x="28" y="23"/>
                    </a:lnTo>
                    <a:lnTo>
                      <a:pt x="23" y="22"/>
                    </a:lnTo>
                    <a:lnTo>
                      <a:pt x="23" y="22"/>
                    </a:lnTo>
                    <a:lnTo>
                      <a:pt x="22" y="25"/>
                    </a:lnTo>
                    <a:lnTo>
                      <a:pt x="19" y="27"/>
                    </a:lnTo>
                    <a:lnTo>
                      <a:pt x="19" y="27"/>
                    </a:lnTo>
                    <a:close/>
                    <a:moveTo>
                      <a:pt x="8" y="7"/>
                    </a:moveTo>
                    <a:lnTo>
                      <a:pt x="8" y="7"/>
                    </a:lnTo>
                    <a:lnTo>
                      <a:pt x="12" y="5"/>
                    </a:lnTo>
                    <a:lnTo>
                      <a:pt x="14" y="4"/>
                    </a:lnTo>
                    <a:lnTo>
                      <a:pt x="14" y="4"/>
                    </a:lnTo>
                    <a:lnTo>
                      <a:pt x="18" y="5"/>
                    </a:lnTo>
                    <a:lnTo>
                      <a:pt x="21" y="8"/>
                    </a:lnTo>
                    <a:lnTo>
                      <a:pt x="21" y="8"/>
                    </a:lnTo>
                    <a:lnTo>
                      <a:pt x="23" y="10"/>
                    </a:lnTo>
                    <a:lnTo>
                      <a:pt x="23" y="14"/>
                    </a:lnTo>
                    <a:lnTo>
                      <a:pt x="5" y="14"/>
                    </a:lnTo>
                    <a:lnTo>
                      <a:pt x="5" y="14"/>
                    </a:lnTo>
                    <a:lnTo>
                      <a:pt x="7" y="10"/>
                    </a:lnTo>
                    <a:lnTo>
                      <a:pt x="8" y="7"/>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5" name="Freeform 752">
                <a:extLst>
                  <a:ext uri="{FF2B5EF4-FFF2-40B4-BE49-F238E27FC236}">
                    <a16:creationId xmlns:a16="http://schemas.microsoft.com/office/drawing/2014/main" id="{DE5E1123-990C-F7CB-9C0F-4F61F2BEE4ED}"/>
                  </a:ext>
                </a:extLst>
              </p:cNvPr>
              <p:cNvSpPr>
                <a:spLocks noEditPoints="1"/>
              </p:cNvSpPr>
              <p:nvPr/>
            </p:nvSpPr>
            <p:spPr bwMode="auto">
              <a:xfrm>
                <a:off x="2184" y="1734"/>
                <a:ext cx="29" cy="33"/>
              </a:xfrm>
              <a:custGeom>
                <a:avLst/>
                <a:gdLst>
                  <a:gd name="T0" fmla="*/ 29 w 29"/>
                  <a:gd name="T1" fmla="*/ 32 h 33"/>
                  <a:gd name="T2" fmla="*/ 28 w 29"/>
                  <a:gd name="T3" fmla="*/ 28 h 33"/>
                  <a:gd name="T4" fmla="*/ 28 w 29"/>
                  <a:gd name="T5" fmla="*/ 19 h 33"/>
                  <a:gd name="T6" fmla="*/ 28 w 29"/>
                  <a:gd name="T7" fmla="*/ 12 h 33"/>
                  <a:gd name="T8" fmla="*/ 28 w 29"/>
                  <a:gd name="T9" fmla="*/ 7 h 33"/>
                  <a:gd name="T10" fmla="*/ 25 w 29"/>
                  <a:gd name="T11" fmla="*/ 4 h 33"/>
                  <a:gd name="T12" fmla="*/ 22 w 29"/>
                  <a:gd name="T13" fmla="*/ 1 h 33"/>
                  <a:gd name="T14" fmla="*/ 15 w 29"/>
                  <a:gd name="T15" fmla="*/ 0 h 33"/>
                  <a:gd name="T16" fmla="*/ 9 w 29"/>
                  <a:gd name="T17" fmla="*/ 1 h 33"/>
                  <a:gd name="T18" fmla="*/ 4 w 29"/>
                  <a:gd name="T19" fmla="*/ 4 h 33"/>
                  <a:gd name="T20" fmla="*/ 1 w 29"/>
                  <a:gd name="T21" fmla="*/ 10 h 33"/>
                  <a:gd name="T22" fmla="*/ 6 w 29"/>
                  <a:gd name="T23" fmla="*/ 10 h 33"/>
                  <a:gd name="T24" fmla="*/ 9 w 29"/>
                  <a:gd name="T25" fmla="*/ 5 h 33"/>
                  <a:gd name="T26" fmla="*/ 11 w 29"/>
                  <a:gd name="T27" fmla="*/ 5 h 33"/>
                  <a:gd name="T28" fmla="*/ 15 w 29"/>
                  <a:gd name="T29" fmla="*/ 4 h 33"/>
                  <a:gd name="T30" fmla="*/ 20 w 29"/>
                  <a:gd name="T31" fmla="*/ 7 h 33"/>
                  <a:gd name="T32" fmla="*/ 22 w 29"/>
                  <a:gd name="T33" fmla="*/ 8 h 33"/>
                  <a:gd name="T34" fmla="*/ 23 w 29"/>
                  <a:gd name="T35" fmla="*/ 10 h 33"/>
                  <a:gd name="T36" fmla="*/ 23 w 29"/>
                  <a:gd name="T37" fmla="*/ 13 h 33"/>
                  <a:gd name="T38" fmla="*/ 13 w 29"/>
                  <a:gd name="T39" fmla="*/ 14 h 33"/>
                  <a:gd name="T40" fmla="*/ 8 w 29"/>
                  <a:gd name="T41" fmla="*/ 15 h 33"/>
                  <a:gd name="T42" fmla="*/ 4 w 29"/>
                  <a:gd name="T43" fmla="*/ 17 h 33"/>
                  <a:gd name="T44" fmla="*/ 1 w 29"/>
                  <a:gd name="T45" fmla="*/ 19 h 33"/>
                  <a:gd name="T46" fmla="*/ 0 w 29"/>
                  <a:gd name="T47" fmla="*/ 24 h 33"/>
                  <a:gd name="T48" fmla="*/ 3 w 29"/>
                  <a:gd name="T49" fmla="*/ 30 h 33"/>
                  <a:gd name="T50" fmla="*/ 6 w 29"/>
                  <a:gd name="T51" fmla="*/ 32 h 33"/>
                  <a:gd name="T52" fmla="*/ 11 w 29"/>
                  <a:gd name="T53" fmla="*/ 33 h 33"/>
                  <a:gd name="T54" fmla="*/ 17 w 29"/>
                  <a:gd name="T55" fmla="*/ 32 h 33"/>
                  <a:gd name="T56" fmla="*/ 23 w 29"/>
                  <a:gd name="T57" fmla="*/ 28 h 33"/>
                  <a:gd name="T58" fmla="*/ 24 w 29"/>
                  <a:gd name="T59" fmla="*/ 32 h 33"/>
                  <a:gd name="T60" fmla="*/ 23 w 29"/>
                  <a:gd name="T61" fmla="*/ 18 h 33"/>
                  <a:gd name="T62" fmla="*/ 22 w 29"/>
                  <a:gd name="T63" fmla="*/ 24 h 33"/>
                  <a:gd name="T64" fmla="*/ 20 w 29"/>
                  <a:gd name="T65" fmla="*/ 25 h 33"/>
                  <a:gd name="T66" fmla="*/ 18 w 29"/>
                  <a:gd name="T67" fmla="*/ 28 h 33"/>
                  <a:gd name="T68" fmla="*/ 13 w 29"/>
                  <a:gd name="T69" fmla="*/ 29 h 33"/>
                  <a:gd name="T70" fmla="*/ 8 w 29"/>
                  <a:gd name="T71" fmla="*/ 28 h 33"/>
                  <a:gd name="T72" fmla="*/ 6 w 29"/>
                  <a:gd name="T73" fmla="*/ 25 h 33"/>
                  <a:gd name="T74" fmla="*/ 6 w 29"/>
                  <a:gd name="T75" fmla="*/ 24 h 33"/>
                  <a:gd name="T76" fmla="*/ 6 w 29"/>
                  <a:gd name="T77" fmla="*/ 22 h 33"/>
                  <a:gd name="T78" fmla="*/ 9 w 29"/>
                  <a:gd name="T79" fmla="*/ 19 h 33"/>
                  <a:gd name="T80" fmla="*/ 14 w 29"/>
                  <a:gd name="T81" fmla="*/ 18 h 33"/>
                  <a:gd name="T82" fmla="*/ 23 w 29"/>
                  <a:gd name="T8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3">
                    <a:moveTo>
                      <a:pt x="24" y="32"/>
                    </a:moveTo>
                    <a:lnTo>
                      <a:pt x="29" y="32"/>
                    </a:lnTo>
                    <a:lnTo>
                      <a:pt x="29" y="32"/>
                    </a:lnTo>
                    <a:lnTo>
                      <a:pt x="28" y="28"/>
                    </a:lnTo>
                    <a:lnTo>
                      <a:pt x="28" y="28"/>
                    </a:lnTo>
                    <a:lnTo>
                      <a:pt x="28" y="19"/>
                    </a:lnTo>
                    <a:lnTo>
                      <a:pt x="28" y="12"/>
                    </a:lnTo>
                    <a:lnTo>
                      <a:pt x="28" y="12"/>
                    </a:lnTo>
                    <a:lnTo>
                      <a:pt x="28" y="7"/>
                    </a:lnTo>
                    <a:lnTo>
                      <a:pt x="28" y="7"/>
                    </a:lnTo>
                    <a:lnTo>
                      <a:pt x="25" y="4"/>
                    </a:lnTo>
                    <a:lnTo>
                      <a:pt x="25" y="4"/>
                    </a:lnTo>
                    <a:lnTo>
                      <a:pt x="22" y="1"/>
                    </a:lnTo>
                    <a:lnTo>
                      <a:pt x="22" y="1"/>
                    </a:lnTo>
                    <a:lnTo>
                      <a:pt x="15" y="0"/>
                    </a:lnTo>
                    <a:lnTo>
                      <a:pt x="15" y="0"/>
                    </a:lnTo>
                    <a:lnTo>
                      <a:pt x="9" y="1"/>
                    </a:lnTo>
                    <a:lnTo>
                      <a:pt x="9" y="1"/>
                    </a:lnTo>
                    <a:lnTo>
                      <a:pt x="5" y="3"/>
                    </a:lnTo>
                    <a:lnTo>
                      <a:pt x="4" y="4"/>
                    </a:lnTo>
                    <a:lnTo>
                      <a:pt x="4" y="4"/>
                    </a:lnTo>
                    <a:lnTo>
                      <a:pt x="1" y="10"/>
                    </a:lnTo>
                    <a:lnTo>
                      <a:pt x="6" y="10"/>
                    </a:lnTo>
                    <a:lnTo>
                      <a:pt x="6" y="10"/>
                    </a:lnTo>
                    <a:lnTo>
                      <a:pt x="8" y="8"/>
                    </a:lnTo>
                    <a:lnTo>
                      <a:pt x="9" y="5"/>
                    </a:lnTo>
                    <a:lnTo>
                      <a:pt x="9" y="5"/>
                    </a:lnTo>
                    <a:lnTo>
                      <a:pt x="11" y="5"/>
                    </a:lnTo>
                    <a:lnTo>
                      <a:pt x="15" y="4"/>
                    </a:lnTo>
                    <a:lnTo>
                      <a:pt x="15" y="4"/>
                    </a:lnTo>
                    <a:lnTo>
                      <a:pt x="18" y="5"/>
                    </a:lnTo>
                    <a:lnTo>
                      <a:pt x="20" y="7"/>
                    </a:lnTo>
                    <a:lnTo>
                      <a:pt x="20" y="7"/>
                    </a:lnTo>
                    <a:lnTo>
                      <a:pt x="22" y="8"/>
                    </a:lnTo>
                    <a:lnTo>
                      <a:pt x="23" y="10"/>
                    </a:lnTo>
                    <a:lnTo>
                      <a:pt x="23" y="10"/>
                    </a:lnTo>
                    <a:lnTo>
                      <a:pt x="23" y="13"/>
                    </a:lnTo>
                    <a:lnTo>
                      <a:pt x="23" y="13"/>
                    </a:lnTo>
                    <a:lnTo>
                      <a:pt x="13" y="14"/>
                    </a:lnTo>
                    <a:lnTo>
                      <a:pt x="13" y="14"/>
                    </a:lnTo>
                    <a:lnTo>
                      <a:pt x="8" y="15"/>
                    </a:lnTo>
                    <a:lnTo>
                      <a:pt x="8" y="15"/>
                    </a:lnTo>
                    <a:lnTo>
                      <a:pt x="4" y="17"/>
                    </a:lnTo>
                    <a:lnTo>
                      <a:pt x="4" y="17"/>
                    </a:lnTo>
                    <a:lnTo>
                      <a:pt x="1" y="19"/>
                    </a:lnTo>
                    <a:lnTo>
                      <a:pt x="1" y="19"/>
                    </a:lnTo>
                    <a:lnTo>
                      <a:pt x="0" y="24"/>
                    </a:lnTo>
                    <a:lnTo>
                      <a:pt x="0" y="24"/>
                    </a:lnTo>
                    <a:lnTo>
                      <a:pt x="1" y="28"/>
                    </a:lnTo>
                    <a:lnTo>
                      <a:pt x="3" y="30"/>
                    </a:lnTo>
                    <a:lnTo>
                      <a:pt x="3" y="30"/>
                    </a:lnTo>
                    <a:lnTo>
                      <a:pt x="6" y="32"/>
                    </a:lnTo>
                    <a:lnTo>
                      <a:pt x="11" y="33"/>
                    </a:lnTo>
                    <a:lnTo>
                      <a:pt x="11" y="33"/>
                    </a:lnTo>
                    <a:lnTo>
                      <a:pt x="17" y="32"/>
                    </a:lnTo>
                    <a:lnTo>
                      <a:pt x="17" y="32"/>
                    </a:lnTo>
                    <a:lnTo>
                      <a:pt x="23" y="28"/>
                    </a:lnTo>
                    <a:lnTo>
                      <a:pt x="23" y="28"/>
                    </a:lnTo>
                    <a:lnTo>
                      <a:pt x="24" y="32"/>
                    </a:lnTo>
                    <a:lnTo>
                      <a:pt x="24" y="32"/>
                    </a:lnTo>
                    <a:lnTo>
                      <a:pt x="24" y="32"/>
                    </a:lnTo>
                    <a:close/>
                    <a:moveTo>
                      <a:pt x="23" y="18"/>
                    </a:moveTo>
                    <a:lnTo>
                      <a:pt x="23" y="18"/>
                    </a:lnTo>
                    <a:lnTo>
                      <a:pt x="22" y="24"/>
                    </a:lnTo>
                    <a:lnTo>
                      <a:pt x="22" y="24"/>
                    </a:lnTo>
                    <a:lnTo>
                      <a:pt x="20" y="25"/>
                    </a:lnTo>
                    <a:lnTo>
                      <a:pt x="18" y="28"/>
                    </a:lnTo>
                    <a:lnTo>
                      <a:pt x="18" y="28"/>
                    </a:lnTo>
                    <a:lnTo>
                      <a:pt x="13" y="29"/>
                    </a:lnTo>
                    <a:lnTo>
                      <a:pt x="13" y="29"/>
                    </a:lnTo>
                    <a:lnTo>
                      <a:pt x="10" y="28"/>
                    </a:lnTo>
                    <a:lnTo>
                      <a:pt x="8" y="28"/>
                    </a:lnTo>
                    <a:lnTo>
                      <a:pt x="8" y="28"/>
                    </a:lnTo>
                    <a:lnTo>
                      <a:pt x="6" y="25"/>
                    </a:lnTo>
                    <a:lnTo>
                      <a:pt x="6" y="24"/>
                    </a:lnTo>
                    <a:lnTo>
                      <a:pt x="6" y="24"/>
                    </a:lnTo>
                    <a:lnTo>
                      <a:pt x="6" y="22"/>
                    </a:lnTo>
                    <a:lnTo>
                      <a:pt x="6" y="22"/>
                    </a:lnTo>
                    <a:lnTo>
                      <a:pt x="9" y="19"/>
                    </a:lnTo>
                    <a:lnTo>
                      <a:pt x="9" y="19"/>
                    </a:lnTo>
                    <a:lnTo>
                      <a:pt x="14" y="18"/>
                    </a:lnTo>
                    <a:lnTo>
                      <a:pt x="14" y="18"/>
                    </a:lnTo>
                    <a:lnTo>
                      <a:pt x="23" y="17"/>
                    </a:lnTo>
                    <a:lnTo>
                      <a:pt x="23" y="18"/>
                    </a:lnTo>
                    <a:lnTo>
                      <a:pt x="2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6" name="Freeform 753">
                <a:extLst>
                  <a:ext uri="{FF2B5EF4-FFF2-40B4-BE49-F238E27FC236}">
                    <a16:creationId xmlns:a16="http://schemas.microsoft.com/office/drawing/2014/main" id="{8F017EC8-816C-DB81-A75E-B946673C8678}"/>
                  </a:ext>
                </a:extLst>
              </p:cNvPr>
              <p:cNvSpPr>
                <a:spLocks/>
              </p:cNvSpPr>
              <p:nvPr/>
            </p:nvSpPr>
            <p:spPr bwMode="auto">
              <a:xfrm>
                <a:off x="2219" y="1734"/>
                <a:ext cx="27" cy="32"/>
              </a:xfrm>
              <a:custGeom>
                <a:avLst/>
                <a:gdLst>
                  <a:gd name="T0" fmla="*/ 7 w 27"/>
                  <a:gd name="T1" fmla="*/ 32 h 32"/>
                  <a:gd name="T2" fmla="*/ 7 w 27"/>
                  <a:gd name="T3" fmla="*/ 15 h 32"/>
                  <a:gd name="T4" fmla="*/ 7 w 27"/>
                  <a:gd name="T5" fmla="*/ 15 h 32"/>
                  <a:gd name="T6" fmla="*/ 7 w 27"/>
                  <a:gd name="T7" fmla="*/ 10 h 32"/>
                  <a:gd name="T8" fmla="*/ 9 w 27"/>
                  <a:gd name="T9" fmla="*/ 7 h 32"/>
                  <a:gd name="T10" fmla="*/ 9 w 27"/>
                  <a:gd name="T11" fmla="*/ 7 h 32"/>
                  <a:gd name="T12" fmla="*/ 12 w 27"/>
                  <a:gd name="T13" fmla="*/ 5 h 32"/>
                  <a:gd name="T14" fmla="*/ 14 w 27"/>
                  <a:gd name="T15" fmla="*/ 5 h 32"/>
                  <a:gd name="T16" fmla="*/ 14 w 27"/>
                  <a:gd name="T17" fmla="*/ 5 h 32"/>
                  <a:gd name="T18" fmla="*/ 18 w 27"/>
                  <a:gd name="T19" fmla="*/ 5 h 32"/>
                  <a:gd name="T20" fmla="*/ 18 w 27"/>
                  <a:gd name="T21" fmla="*/ 5 h 32"/>
                  <a:gd name="T22" fmla="*/ 21 w 27"/>
                  <a:gd name="T23" fmla="*/ 8 h 32"/>
                  <a:gd name="T24" fmla="*/ 21 w 27"/>
                  <a:gd name="T25" fmla="*/ 8 h 32"/>
                  <a:gd name="T26" fmla="*/ 21 w 27"/>
                  <a:gd name="T27" fmla="*/ 13 h 32"/>
                  <a:gd name="T28" fmla="*/ 21 w 27"/>
                  <a:gd name="T29" fmla="*/ 32 h 32"/>
                  <a:gd name="T30" fmla="*/ 27 w 27"/>
                  <a:gd name="T31" fmla="*/ 32 h 32"/>
                  <a:gd name="T32" fmla="*/ 27 w 27"/>
                  <a:gd name="T33" fmla="*/ 13 h 32"/>
                  <a:gd name="T34" fmla="*/ 27 w 27"/>
                  <a:gd name="T35" fmla="*/ 13 h 32"/>
                  <a:gd name="T36" fmla="*/ 26 w 27"/>
                  <a:gd name="T37" fmla="*/ 8 h 32"/>
                  <a:gd name="T38" fmla="*/ 26 w 27"/>
                  <a:gd name="T39" fmla="*/ 8 h 32"/>
                  <a:gd name="T40" fmla="*/ 24 w 27"/>
                  <a:gd name="T41" fmla="*/ 4 h 32"/>
                  <a:gd name="T42" fmla="*/ 24 w 27"/>
                  <a:gd name="T43" fmla="*/ 4 h 32"/>
                  <a:gd name="T44" fmla="*/ 21 w 27"/>
                  <a:gd name="T45" fmla="*/ 1 h 32"/>
                  <a:gd name="T46" fmla="*/ 21 w 27"/>
                  <a:gd name="T47" fmla="*/ 1 h 32"/>
                  <a:gd name="T48" fmla="*/ 16 w 27"/>
                  <a:gd name="T49" fmla="*/ 0 h 32"/>
                  <a:gd name="T50" fmla="*/ 16 w 27"/>
                  <a:gd name="T51" fmla="*/ 0 h 32"/>
                  <a:gd name="T52" fmla="*/ 11 w 27"/>
                  <a:gd name="T53" fmla="*/ 1 h 32"/>
                  <a:gd name="T54" fmla="*/ 6 w 27"/>
                  <a:gd name="T55" fmla="*/ 5 h 32"/>
                  <a:gd name="T56" fmla="*/ 6 w 27"/>
                  <a:gd name="T57" fmla="*/ 1 h 32"/>
                  <a:gd name="T58" fmla="*/ 0 w 27"/>
                  <a:gd name="T59" fmla="*/ 1 h 32"/>
                  <a:gd name="T60" fmla="*/ 0 w 27"/>
                  <a:gd name="T61" fmla="*/ 32 h 32"/>
                  <a:gd name="T62" fmla="*/ 7 w 27"/>
                  <a:gd name="T63" fmla="*/ 32 h 32"/>
                  <a:gd name="T64" fmla="*/ 7 w 27"/>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32">
                    <a:moveTo>
                      <a:pt x="7" y="32"/>
                    </a:moveTo>
                    <a:lnTo>
                      <a:pt x="7" y="15"/>
                    </a:lnTo>
                    <a:lnTo>
                      <a:pt x="7" y="15"/>
                    </a:lnTo>
                    <a:lnTo>
                      <a:pt x="7" y="10"/>
                    </a:lnTo>
                    <a:lnTo>
                      <a:pt x="9" y="7"/>
                    </a:lnTo>
                    <a:lnTo>
                      <a:pt x="9" y="7"/>
                    </a:lnTo>
                    <a:lnTo>
                      <a:pt x="12" y="5"/>
                    </a:lnTo>
                    <a:lnTo>
                      <a:pt x="14" y="5"/>
                    </a:lnTo>
                    <a:lnTo>
                      <a:pt x="14" y="5"/>
                    </a:lnTo>
                    <a:lnTo>
                      <a:pt x="18" y="5"/>
                    </a:lnTo>
                    <a:lnTo>
                      <a:pt x="18" y="5"/>
                    </a:lnTo>
                    <a:lnTo>
                      <a:pt x="21" y="8"/>
                    </a:lnTo>
                    <a:lnTo>
                      <a:pt x="21" y="8"/>
                    </a:lnTo>
                    <a:lnTo>
                      <a:pt x="21" y="13"/>
                    </a:lnTo>
                    <a:lnTo>
                      <a:pt x="21" y="32"/>
                    </a:lnTo>
                    <a:lnTo>
                      <a:pt x="27" y="32"/>
                    </a:lnTo>
                    <a:lnTo>
                      <a:pt x="27" y="13"/>
                    </a:lnTo>
                    <a:lnTo>
                      <a:pt x="27" y="13"/>
                    </a:lnTo>
                    <a:lnTo>
                      <a:pt x="26" y="8"/>
                    </a:lnTo>
                    <a:lnTo>
                      <a:pt x="26" y="8"/>
                    </a:lnTo>
                    <a:lnTo>
                      <a:pt x="24" y="4"/>
                    </a:lnTo>
                    <a:lnTo>
                      <a:pt x="24" y="4"/>
                    </a:lnTo>
                    <a:lnTo>
                      <a:pt x="21" y="1"/>
                    </a:lnTo>
                    <a:lnTo>
                      <a:pt x="21" y="1"/>
                    </a:lnTo>
                    <a:lnTo>
                      <a:pt x="16" y="0"/>
                    </a:lnTo>
                    <a:lnTo>
                      <a:pt x="16" y="0"/>
                    </a:lnTo>
                    <a:lnTo>
                      <a:pt x="11" y="1"/>
                    </a:lnTo>
                    <a:lnTo>
                      <a:pt x="6" y="5"/>
                    </a:lnTo>
                    <a:lnTo>
                      <a:pt x="6" y="1"/>
                    </a:lnTo>
                    <a:lnTo>
                      <a:pt x="0" y="1"/>
                    </a:lnTo>
                    <a:lnTo>
                      <a:pt x="0" y="32"/>
                    </a:lnTo>
                    <a:lnTo>
                      <a:pt x="7" y="32"/>
                    </a:lnTo>
                    <a:lnTo>
                      <a:pt x="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7" name="Freeform 754">
                <a:extLst>
                  <a:ext uri="{FF2B5EF4-FFF2-40B4-BE49-F238E27FC236}">
                    <a16:creationId xmlns:a16="http://schemas.microsoft.com/office/drawing/2014/main" id="{5B074EA1-BE27-5F00-32AE-6AE878C5D797}"/>
                  </a:ext>
                </a:extLst>
              </p:cNvPr>
              <p:cNvSpPr>
                <a:spLocks/>
              </p:cNvSpPr>
              <p:nvPr/>
            </p:nvSpPr>
            <p:spPr bwMode="auto">
              <a:xfrm>
                <a:off x="2250" y="1723"/>
                <a:ext cx="40" cy="43"/>
              </a:xfrm>
              <a:custGeom>
                <a:avLst/>
                <a:gdLst>
                  <a:gd name="T0" fmla="*/ 22 w 40"/>
                  <a:gd name="T1" fmla="*/ 43 h 43"/>
                  <a:gd name="T2" fmla="*/ 40 w 40"/>
                  <a:gd name="T3" fmla="*/ 0 h 43"/>
                  <a:gd name="T4" fmla="*/ 34 w 40"/>
                  <a:gd name="T5" fmla="*/ 0 h 43"/>
                  <a:gd name="T6" fmla="*/ 22 w 40"/>
                  <a:gd name="T7" fmla="*/ 31 h 43"/>
                  <a:gd name="T8" fmla="*/ 22 w 40"/>
                  <a:gd name="T9" fmla="*/ 31 h 43"/>
                  <a:gd name="T10" fmla="*/ 20 w 40"/>
                  <a:gd name="T11" fmla="*/ 39 h 43"/>
                  <a:gd name="T12" fmla="*/ 20 w 40"/>
                  <a:gd name="T13" fmla="*/ 39 h 43"/>
                  <a:gd name="T14" fmla="*/ 17 w 40"/>
                  <a:gd name="T15" fmla="*/ 31 h 43"/>
                  <a:gd name="T16" fmla="*/ 6 w 40"/>
                  <a:gd name="T17" fmla="*/ 0 h 43"/>
                  <a:gd name="T18" fmla="*/ 0 w 40"/>
                  <a:gd name="T19" fmla="*/ 0 h 43"/>
                  <a:gd name="T20" fmla="*/ 16 w 40"/>
                  <a:gd name="T21" fmla="*/ 43 h 43"/>
                  <a:gd name="T22" fmla="*/ 22 w 40"/>
                  <a:gd name="T23" fmla="*/ 43 h 43"/>
                  <a:gd name="T24" fmla="*/ 22 w 40"/>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3">
                    <a:moveTo>
                      <a:pt x="22" y="43"/>
                    </a:moveTo>
                    <a:lnTo>
                      <a:pt x="40" y="0"/>
                    </a:lnTo>
                    <a:lnTo>
                      <a:pt x="34" y="0"/>
                    </a:lnTo>
                    <a:lnTo>
                      <a:pt x="22" y="31"/>
                    </a:lnTo>
                    <a:lnTo>
                      <a:pt x="22" y="31"/>
                    </a:lnTo>
                    <a:lnTo>
                      <a:pt x="20" y="39"/>
                    </a:lnTo>
                    <a:lnTo>
                      <a:pt x="20" y="39"/>
                    </a:lnTo>
                    <a:lnTo>
                      <a:pt x="17" y="31"/>
                    </a:lnTo>
                    <a:lnTo>
                      <a:pt x="6" y="0"/>
                    </a:lnTo>
                    <a:lnTo>
                      <a:pt x="0" y="0"/>
                    </a:lnTo>
                    <a:lnTo>
                      <a:pt x="16" y="43"/>
                    </a:lnTo>
                    <a:lnTo>
                      <a:pt x="22" y="43"/>
                    </a:lnTo>
                    <a:lnTo>
                      <a:pt x="2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8" name="Freeform 755">
                <a:extLst>
                  <a:ext uri="{FF2B5EF4-FFF2-40B4-BE49-F238E27FC236}">
                    <a16:creationId xmlns:a16="http://schemas.microsoft.com/office/drawing/2014/main" id="{7B477E18-2371-0F29-1673-B162AC52FFA1}"/>
                  </a:ext>
                </a:extLst>
              </p:cNvPr>
              <p:cNvSpPr>
                <a:spLocks noEditPoints="1"/>
              </p:cNvSpPr>
              <p:nvPr/>
            </p:nvSpPr>
            <p:spPr bwMode="auto">
              <a:xfrm>
                <a:off x="2290" y="1723"/>
                <a:ext cx="40" cy="43"/>
              </a:xfrm>
              <a:custGeom>
                <a:avLst/>
                <a:gdLst>
                  <a:gd name="T0" fmla="*/ 6 w 40"/>
                  <a:gd name="T1" fmla="*/ 43 h 43"/>
                  <a:gd name="T2" fmla="*/ 10 w 40"/>
                  <a:gd name="T3" fmla="*/ 30 h 43"/>
                  <a:gd name="T4" fmla="*/ 29 w 40"/>
                  <a:gd name="T5" fmla="*/ 30 h 43"/>
                  <a:gd name="T6" fmla="*/ 34 w 40"/>
                  <a:gd name="T7" fmla="*/ 43 h 43"/>
                  <a:gd name="T8" fmla="*/ 40 w 40"/>
                  <a:gd name="T9" fmla="*/ 43 h 43"/>
                  <a:gd name="T10" fmla="*/ 23 w 40"/>
                  <a:gd name="T11" fmla="*/ 0 h 43"/>
                  <a:gd name="T12" fmla="*/ 16 w 40"/>
                  <a:gd name="T13" fmla="*/ 0 h 43"/>
                  <a:gd name="T14" fmla="*/ 0 w 40"/>
                  <a:gd name="T15" fmla="*/ 43 h 43"/>
                  <a:gd name="T16" fmla="*/ 6 w 40"/>
                  <a:gd name="T17" fmla="*/ 43 h 43"/>
                  <a:gd name="T18" fmla="*/ 6 w 40"/>
                  <a:gd name="T19" fmla="*/ 43 h 43"/>
                  <a:gd name="T20" fmla="*/ 18 w 40"/>
                  <a:gd name="T21" fmla="*/ 12 h 43"/>
                  <a:gd name="T22" fmla="*/ 18 w 40"/>
                  <a:gd name="T23" fmla="*/ 12 h 43"/>
                  <a:gd name="T24" fmla="*/ 19 w 40"/>
                  <a:gd name="T25" fmla="*/ 5 h 43"/>
                  <a:gd name="T26" fmla="*/ 19 w 40"/>
                  <a:gd name="T27" fmla="*/ 5 h 43"/>
                  <a:gd name="T28" fmla="*/ 23 w 40"/>
                  <a:gd name="T29" fmla="*/ 14 h 43"/>
                  <a:gd name="T30" fmla="*/ 27 w 40"/>
                  <a:gd name="T31" fmla="*/ 25 h 43"/>
                  <a:gd name="T32" fmla="*/ 13 w 40"/>
                  <a:gd name="T33" fmla="*/ 25 h 43"/>
                  <a:gd name="T34" fmla="*/ 18 w 40"/>
                  <a:gd name="T35" fmla="*/ 12 h 43"/>
                  <a:gd name="T36" fmla="*/ 18 w 40"/>
                  <a:gd name="T3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43">
                    <a:moveTo>
                      <a:pt x="6" y="43"/>
                    </a:moveTo>
                    <a:lnTo>
                      <a:pt x="10" y="30"/>
                    </a:lnTo>
                    <a:lnTo>
                      <a:pt x="29" y="30"/>
                    </a:lnTo>
                    <a:lnTo>
                      <a:pt x="34" y="43"/>
                    </a:lnTo>
                    <a:lnTo>
                      <a:pt x="40" y="43"/>
                    </a:lnTo>
                    <a:lnTo>
                      <a:pt x="23" y="0"/>
                    </a:lnTo>
                    <a:lnTo>
                      <a:pt x="16" y="0"/>
                    </a:lnTo>
                    <a:lnTo>
                      <a:pt x="0" y="43"/>
                    </a:lnTo>
                    <a:lnTo>
                      <a:pt x="6" y="43"/>
                    </a:lnTo>
                    <a:lnTo>
                      <a:pt x="6" y="43"/>
                    </a:lnTo>
                    <a:close/>
                    <a:moveTo>
                      <a:pt x="18" y="12"/>
                    </a:moveTo>
                    <a:lnTo>
                      <a:pt x="18" y="12"/>
                    </a:lnTo>
                    <a:lnTo>
                      <a:pt x="19" y="5"/>
                    </a:lnTo>
                    <a:lnTo>
                      <a:pt x="19" y="5"/>
                    </a:lnTo>
                    <a:lnTo>
                      <a:pt x="23" y="14"/>
                    </a:lnTo>
                    <a:lnTo>
                      <a:pt x="27" y="25"/>
                    </a:lnTo>
                    <a:lnTo>
                      <a:pt x="13" y="25"/>
                    </a:lnTo>
                    <a:lnTo>
                      <a:pt x="18" y="12"/>
                    </a:ln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9" name="Freeform 756">
                <a:extLst>
                  <a:ext uri="{FF2B5EF4-FFF2-40B4-BE49-F238E27FC236}">
                    <a16:creationId xmlns:a16="http://schemas.microsoft.com/office/drawing/2014/main" id="{13609961-F7F2-EDE2-253A-FC880E9CD355}"/>
                  </a:ext>
                </a:extLst>
              </p:cNvPr>
              <p:cNvSpPr>
                <a:spLocks/>
              </p:cNvSpPr>
              <p:nvPr/>
            </p:nvSpPr>
            <p:spPr bwMode="auto">
              <a:xfrm>
                <a:off x="2335" y="1723"/>
                <a:ext cx="29" cy="43"/>
              </a:xfrm>
              <a:custGeom>
                <a:avLst/>
                <a:gdLst>
                  <a:gd name="T0" fmla="*/ 6 w 29"/>
                  <a:gd name="T1" fmla="*/ 43 h 43"/>
                  <a:gd name="T2" fmla="*/ 6 w 29"/>
                  <a:gd name="T3" fmla="*/ 24 h 43"/>
                  <a:gd name="T4" fmla="*/ 27 w 29"/>
                  <a:gd name="T5" fmla="*/ 24 h 43"/>
                  <a:gd name="T6" fmla="*/ 27 w 29"/>
                  <a:gd name="T7" fmla="*/ 19 h 43"/>
                  <a:gd name="T8" fmla="*/ 6 w 29"/>
                  <a:gd name="T9" fmla="*/ 19 h 43"/>
                  <a:gd name="T10" fmla="*/ 6 w 29"/>
                  <a:gd name="T11" fmla="*/ 5 h 43"/>
                  <a:gd name="T12" fmla="*/ 29 w 29"/>
                  <a:gd name="T13" fmla="*/ 5 h 43"/>
                  <a:gd name="T14" fmla="*/ 29 w 29"/>
                  <a:gd name="T15" fmla="*/ 0 h 43"/>
                  <a:gd name="T16" fmla="*/ 0 w 29"/>
                  <a:gd name="T17" fmla="*/ 0 h 43"/>
                  <a:gd name="T18" fmla="*/ 0 w 29"/>
                  <a:gd name="T19" fmla="*/ 43 h 43"/>
                  <a:gd name="T20" fmla="*/ 6 w 29"/>
                  <a:gd name="T21" fmla="*/ 43 h 43"/>
                  <a:gd name="T22" fmla="*/ 6 w 29"/>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3">
                    <a:moveTo>
                      <a:pt x="6" y="43"/>
                    </a:moveTo>
                    <a:lnTo>
                      <a:pt x="6" y="24"/>
                    </a:lnTo>
                    <a:lnTo>
                      <a:pt x="27" y="24"/>
                    </a:lnTo>
                    <a:lnTo>
                      <a:pt x="27" y="19"/>
                    </a:lnTo>
                    <a:lnTo>
                      <a:pt x="6" y="19"/>
                    </a:lnTo>
                    <a:lnTo>
                      <a:pt x="6" y="5"/>
                    </a:lnTo>
                    <a:lnTo>
                      <a:pt x="29" y="5"/>
                    </a:lnTo>
                    <a:lnTo>
                      <a:pt x="29" y="0"/>
                    </a:lnTo>
                    <a:lnTo>
                      <a:pt x="0" y="0"/>
                    </a:lnTo>
                    <a:lnTo>
                      <a:pt x="0" y="43"/>
                    </a:lnTo>
                    <a:lnTo>
                      <a:pt x="6"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0" name="Freeform 757">
                <a:extLst>
                  <a:ext uri="{FF2B5EF4-FFF2-40B4-BE49-F238E27FC236}">
                    <a16:creationId xmlns:a16="http://schemas.microsoft.com/office/drawing/2014/main" id="{3AF5A3FE-0C80-3059-B0BA-B13DA2BCDC78}"/>
                  </a:ext>
                </a:extLst>
              </p:cNvPr>
              <p:cNvSpPr>
                <a:spLocks/>
              </p:cNvSpPr>
              <p:nvPr/>
            </p:nvSpPr>
            <p:spPr bwMode="auto">
              <a:xfrm>
                <a:off x="2388" y="1734"/>
                <a:ext cx="17" cy="32"/>
              </a:xfrm>
              <a:custGeom>
                <a:avLst/>
                <a:gdLst>
                  <a:gd name="T0" fmla="*/ 5 w 17"/>
                  <a:gd name="T1" fmla="*/ 32 h 32"/>
                  <a:gd name="T2" fmla="*/ 5 w 17"/>
                  <a:gd name="T3" fmla="*/ 15 h 32"/>
                  <a:gd name="T4" fmla="*/ 5 w 17"/>
                  <a:gd name="T5" fmla="*/ 15 h 32"/>
                  <a:gd name="T6" fmla="*/ 7 w 17"/>
                  <a:gd name="T7" fmla="*/ 9 h 32"/>
                  <a:gd name="T8" fmla="*/ 7 w 17"/>
                  <a:gd name="T9" fmla="*/ 9 h 32"/>
                  <a:gd name="T10" fmla="*/ 8 w 17"/>
                  <a:gd name="T11" fmla="*/ 7 h 32"/>
                  <a:gd name="T12" fmla="*/ 8 w 17"/>
                  <a:gd name="T13" fmla="*/ 7 h 32"/>
                  <a:gd name="T14" fmla="*/ 12 w 17"/>
                  <a:gd name="T15" fmla="*/ 5 h 32"/>
                  <a:gd name="T16" fmla="*/ 12 w 17"/>
                  <a:gd name="T17" fmla="*/ 5 h 32"/>
                  <a:gd name="T18" fmla="*/ 16 w 17"/>
                  <a:gd name="T19" fmla="*/ 7 h 32"/>
                  <a:gd name="T20" fmla="*/ 17 w 17"/>
                  <a:gd name="T21" fmla="*/ 1 h 32"/>
                  <a:gd name="T22" fmla="*/ 17 w 17"/>
                  <a:gd name="T23" fmla="*/ 1 h 32"/>
                  <a:gd name="T24" fmla="*/ 14 w 17"/>
                  <a:gd name="T25" fmla="*/ 0 h 32"/>
                  <a:gd name="T26" fmla="*/ 12 w 17"/>
                  <a:gd name="T27" fmla="*/ 0 h 32"/>
                  <a:gd name="T28" fmla="*/ 12 w 17"/>
                  <a:gd name="T29" fmla="*/ 0 h 32"/>
                  <a:gd name="T30" fmla="*/ 8 w 17"/>
                  <a:gd name="T31" fmla="*/ 1 h 32"/>
                  <a:gd name="T32" fmla="*/ 8 w 17"/>
                  <a:gd name="T33" fmla="*/ 1 h 32"/>
                  <a:gd name="T34" fmla="*/ 4 w 17"/>
                  <a:gd name="T35" fmla="*/ 5 h 32"/>
                  <a:gd name="T36" fmla="*/ 4 w 17"/>
                  <a:gd name="T37" fmla="*/ 1 h 32"/>
                  <a:gd name="T38" fmla="*/ 0 w 17"/>
                  <a:gd name="T39" fmla="*/ 1 h 32"/>
                  <a:gd name="T40" fmla="*/ 0 w 17"/>
                  <a:gd name="T41" fmla="*/ 32 h 32"/>
                  <a:gd name="T42" fmla="*/ 5 w 17"/>
                  <a:gd name="T43" fmla="*/ 32 h 32"/>
                  <a:gd name="T44" fmla="*/ 5 w 17"/>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32">
                    <a:moveTo>
                      <a:pt x="5" y="32"/>
                    </a:moveTo>
                    <a:lnTo>
                      <a:pt x="5" y="15"/>
                    </a:lnTo>
                    <a:lnTo>
                      <a:pt x="5" y="15"/>
                    </a:lnTo>
                    <a:lnTo>
                      <a:pt x="7" y="9"/>
                    </a:lnTo>
                    <a:lnTo>
                      <a:pt x="7" y="9"/>
                    </a:lnTo>
                    <a:lnTo>
                      <a:pt x="8" y="7"/>
                    </a:lnTo>
                    <a:lnTo>
                      <a:pt x="8" y="7"/>
                    </a:lnTo>
                    <a:lnTo>
                      <a:pt x="12" y="5"/>
                    </a:lnTo>
                    <a:lnTo>
                      <a:pt x="12" y="5"/>
                    </a:lnTo>
                    <a:lnTo>
                      <a:pt x="16" y="7"/>
                    </a:lnTo>
                    <a:lnTo>
                      <a:pt x="17" y="1"/>
                    </a:lnTo>
                    <a:lnTo>
                      <a:pt x="17" y="1"/>
                    </a:lnTo>
                    <a:lnTo>
                      <a:pt x="14" y="0"/>
                    </a:lnTo>
                    <a:lnTo>
                      <a:pt x="12" y="0"/>
                    </a:lnTo>
                    <a:lnTo>
                      <a:pt x="12" y="0"/>
                    </a:lnTo>
                    <a:lnTo>
                      <a:pt x="8" y="1"/>
                    </a:lnTo>
                    <a:lnTo>
                      <a:pt x="8" y="1"/>
                    </a:lnTo>
                    <a:lnTo>
                      <a:pt x="4" y="5"/>
                    </a:lnTo>
                    <a:lnTo>
                      <a:pt x="4"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1" name="Freeform 758">
                <a:extLst>
                  <a:ext uri="{FF2B5EF4-FFF2-40B4-BE49-F238E27FC236}">
                    <a16:creationId xmlns:a16="http://schemas.microsoft.com/office/drawing/2014/main" id="{1F00527C-B9D0-E991-2985-FAE04CE89F5C}"/>
                  </a:ext>
                </a:extLst>
              </p:cNvPr>
              <p:cNvSpPr>
                <a:spLocks noEditPoints="1"/>
              </p:cNvSpPr>
              <p:nvPr/>
            </p:nvSpPr>
            <p:spPr bwMode="auto">
              <a:xfrm>
                <a:off x="2406" y="1734"/>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1 w 29"/>
                  <a:gd name="T11" fmla="*/ 28 h 33"/>
                  <a:gd name="T12" fmla="*/ 9 w 29"/>
                  <a:gd name="T13" fmla="*/ 25 h 33"/>
                  <a:gd name="T14" fmla="*/ 9 w 29"/>
                  <a:gd name="T15" fmla="*/ 25 h 33"/>
                  <a:gd name="T16" fmla="*/ 6 w 29"/>
                  <a:gd name="T17" fmla="*/ 23 h 33"/>
                  <a:gd name="T18" fmla="*/ 6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5 w 29"/>
                  <a:gd name="T31" fmla="*/ 4 h 33"/>
                  <a:gd name="T32" fmla="*/ 25 w 29"/>
                  <a:gd name="T33" fmla="*/ 4 h 33"/>
                  <a:gd name="T34" fmla="*/ 20 w 29"/>
                  <a:gd name="T35" fmla="*/ 1 h 33"/>
                  <a:gd name="T36" fmla="*/ 15 w 29"/>
                  <a:gd name="T37" fmla="*/ 0 h 33"/>
                  <a:gd name="T38" fmla="*/ 15 w 29"/>
                  <a:gd name="T39" fmla="*/ 0 h 33"/>
                  <a:gd name="T40" fmla="*/ 9 w 29"/>
                  <a:gd name="T41" fmla="*/ 1 h 33"/>
                  <a:gd name="T42" fmla="*/ 5 w 29"/>
                  <a:gd name="T43" fmla="*/ 4 h 33"/>
                  <a:gd name="T44" fmla="*/ 5 w 29"/>
                  <a:gd name="T45" fmla="*/ 4 h 33"/>
                  <a:gd name="T46" fmla="*/ 1 w 29"/>
                  <a:gd name="T47" fmla="*/ 10 h 33"/>
                  <a:gd name="T48" fmla="*/ 0 w 29"/>
                  <a:gd name="T49" fmla="*/ 17 h 33"/>
                  <a:gd name="T50" fmla="*/ 0 w 29"/>
                  <a:gd name="T51" fmla="*/ 17 h 33"/>
                  <a:gd name="T52" fmla="*/ 1 w 29"/>
                  <a:gd name="T53" fmla="*/ 24 h 33"/>
                  <a:gd name="T54" fmla="*/ 5 w 29"/>
                  <a:gd name="T55" fmla="*/ 29 h 33"/>
                  <a:gd name="T56" fmla="*/ 5 w 29"/>
                  <a:gd name="T57" fmla="*/ 29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8 w 29"/>
                  <a:gd name="T71" fmla="*/ 27 h 33"/>
                  <a:gd name="T72" fmla="*/ 29 w 29"/>
                  <a:gd name="T73" fmla="*/ 23 h 33"/>
                  <a:gd name="T74" fmla="*/ 24 w 29"/>
                  <a:gd name="T75" fmla="*/ 22 h 33"/>
                  <a:gd name="T76" fmla="*/ 24 w 29"/>
                  <a:gd name="T77" fmla="*/ 22 h 33"/>
                  <a:gd name="T78" fmla="*/ 23 w 29"/>
                  <a:gd name="T79" fmla="*/ 25 h 33"/>
                  <a:gd name="T80" fmla="*/ 20 w 29"/>
                  <a:gd name="T81" fmla="*/ 27 h 33"/>
                  <a:gd name="T82" fmla="*/ 20 w 29"/>
                  <a:gd name="T83" fmla="*/ 27 h 33"/>
                  <a:gd name="T84" fmla="*/ 9 w 29"/>
                  <a:gd name="T85" fmla="*/ 7 h 33"/>
                  <a:gd name="T86" fmla="*/ 9 w 29"/>
                  <a:gd name="T87" fmla="*/ 7 h 33"/>
                  <a:gd name="T88" fmla="*/ 11 w 29"/>
                  <a:gd name="T89" fmla="*/ 5 h 33"/>
                  <a:gd name="T90" fmla="*/ 15 w 29"/>
                  <a:gd name="T91" fmla="*/ 4 h 33"/>
                  <a:gd name="T92" fmla="*/ 15 w 29"/>
                  <a:gd name="T93" fmla="*/ 4 h 33"/>
                  <a:gd name="T94" fmla="*/ 19 w 29"/>
                  <a:gd name="T95" fmla="*/ 5 h 33"/>
                  <a:gd name="T96" fmla="*/ 22 w 29"/>
                  <a:gd name="T97" fmla="*/ 8 h 33"/>
                  <a:gd name="T98" fmla="*/ 22 w 29"/>
                  <a:gd name="T99" fmla="*/ 8 h 33"/>
                  <a:gd name="T100" fmla="*/ 23 w 29"/>
                  <a:gd name="T101" fmla="*/ 10 h 33"/>
                  <a:gd name="T102" fmla="*/ 24 w 29"/>
                  <a:gd name="T103" fmla="*/ 14 h 33"/>
                  <a:gd name="T104" fmla="*/ 6 w 29"/>
                  <a:gd name="T105" fmla="*/ 14 h 33"/>
                  <a:gd name="T106" fmla="*/ 6 w 29"/>
                  <a:gd name="T107" fmla="*/ 14 h 33"/>
                  <a:gd name="T108" fmla="*/ 8 w 29"/>
                  <a:gd name="T109" fmla="*/ 10 h 33"/>
                  <a:gd name="T110" fmla="*/ 9 w 29"/>
                  <a:gd name="T111" fmla="*/ 7 h 33"/>
                  <a:gd name="T112" fmla="*/ 9 w 29"/>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1" y="28"/>
                    </a:lnTo>
                    <a:lnTo>
                      <a:pt x="9" y="25"/>
                    </a:lnTo>
                    <a:lnTo>
                      <a:pt x="9" y="25"/>
                    </a:lnTo>
                    <a:lnTo>
                      <a:pt x="6" y="23"/>
                    </a:lnTo>
                    <a:lnTo>
                      <a:pt x="6" y="18"/>
                    </a:lnTo>
                    <a:lnTo>
                      <a:pt x="29" y="18"/>
                    </a:lnTo>
                    <a:lnTo>
                      <a:pt x="29" y="18"/>
                    </a:lnTo>
                    <a:lnTo>
                      <a:pt x="29" y="17"/>
                    </a:lnTo>
                    <a:lnTo>
                      <a:pt x="29" y="17"/>
                    </a:lnTo>
                    <a:lnTo>
                      <a:pt x="28" y="9"/>
                    </a:lnTo>
                    <a:lnTo>
                      <a:pt x="25" y="4"/>
                    </a:lnTo>
                    <a:lnTo>
                      <a:pt x="25" y="4"/>
                    </a:lnTo>
                    <a:lnTo>
                      <a:pt x="20" y="1"/>
                    </a:lnTo>
                    <a:lnTo>
                      <a:pt x="15" y="0"/>
                    </a:lnTo>
                    <a:lnTo>
                      <a:pt x="15" y="0"/>
                    </a:lnTo>
                    <a:lnTo>
                      <a:pt x="9" y="1"/>
                    </a:lnTo>
                    <a:lnTo>
                      <a:pt x="5" y="4"/>
                    </a:lnTo>
                    <a:lnTo>
                      <a:pt x="5" y="4"/>
                    </a:lnTo>
                    <a:lnTo>
                      <a:pt x="1" y="10"/>
                    </a:lnTo>
                    <a:lnTo>
                      <a:pt x="0" y="17"/>
                    </a:lnTo>
                    <a:lnTo>
                      <a:pt x="0" y="17"/>
                    </a:lnTo>
                    <a:lnTo>
                      <a:pt x="1" y="24"/>
                    </a:lnTo>
                    <a:lnTo>
                      <a:pt x="5" y="29"/>
                    </a:lnTo>
                    <a:lnTo>
                      <a:pt x="5" y="29"/>
                    </a:lnTo>
                    <a:lnTo>
                      <a:pt x="9" y="32"/>
                    </a:lnTo>
                    <a:lnTo>
                      <a:pt x="15" y="33"/>
                    </a:lnTo>
                    <a:lnTo>
                      <a:pt x="15" y="33"/>
                    </a:lnTo>
                    <a:lnTo>
                      <a:pt x="20" y="32"/>
                    </a:lnTo>
                    <a:lnTo>
                      <a:pt x="24" y="30"/>
                    </a:lnTo>
                    <a:lnTo>
                      <a:pt x="24" y="30"/>
                    </a:lnTo>
                    <a:lnTo>
                      <a:pt x="28" y="27"/>
                    </a:lnTo>
                    <a:lnTo>
                      <a:pt x="29" y="23"/>
                    </a:lnTo>
                    <a:lnTo>
                      <a:pt x="24" y="22"/>
                    </a:lnTo>
                    <a:lnTo>
                      <a:pt x="24" y="22"/>
                    </a:lnTo>
                    <a:lnTo>
                      <a:pt x="23" y="25"/>
                    </a:lnTo>
                    <a:lnTo>
                      <a:pt x="20" y="27"/>
                    </a:lnTo>
                    <a:lnTo>
                      <a:pt x="20" y="27"/>
                    </a:lnTo>
                    <a:close/>
                    <a:moveTo>
                      <a:pt x="9" y="7"/>
                    </a:moveTo>
                    <a:lnTo>
                      <a:pt x="9" y="7"/>
                    </a:lnTo>
                    <a:lnTo>
                      <a:pt x="11" y="5"/>
                    </a:lnTo>
                    <a:lnTo>
                      <a:pt x="15" y="4"/>
                    </a:lnTo>
                    <a:lnTo>
                      <a:pt x="15" y="4"/>
                    </a:lnTo>
                    <a:lnTo>
                      <a:pt x="19" y="5"/>
                    </a:lnTo>
                    <a:lnTo>
                      <a:pt x="22" y="8"/>
                    </a:lnTo>
                    <a:lnTo>
                      <a:pt x="22" y="8"/>
                    </a:lnTo>
                    <a:lnTo>
                      <a:pt x="23" y="10"/>
                    </a:lnTo>
                    <a:lnTo>
                      <a:pt x="24" y="14"/>
                    </a:lnTo>
                    <a:lnTo>
                      <a:pt x="6" y="14"/>
                    </a:lnTo>
                    <a:lnTo>
                      <a:pt x="6" y="14"/>
                    </a:lnTo>
                    <a:lnTo>
                      <a:pt x="8" y="10"/>
                    </a:lnTo>
                    <a:lnTo>
                      <a:pt x="9" y="7"/>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2" name="Freeform 759">
                <a:extLst>
                  <a:ext uri="{FF2B5EF4-FFF2-40B4-BE49-F238E27FC236}">
                    <a16:creationId xmlns:a16="http://schemas.microsoft.com/office/drawing/2014/main" id="{1FD409D7-A0FF-C361-3486-56EA19D66047}"/>
                  </a:ext>
                </a:extLst>
              </p:cNvPr>
              <p:cNvSpPr>
                <a:spLocks noEditPoints="1"/>
              </p:cNvSpPr>
              <p:nvPr/>
            </p:nvSpPr>
            <p:spPr bwMode="auto">
              <a:xfrm>
                <a:off x="2440" y="1723"/>
                <a:ext cx="27" cy="44"/>
              </a:xfrm>
              <a:custGeom>
                <a:avLst/>
                <a:gdLst>
                  <a:gd name="T0" fmla="*/ 27 w 27"/>
                  <a:gd name="T1" fmla="*/ 43 h 44"/>
                  <a:gd name="T2" fmla="*/ 27 w 27"/>
                  <a:gd name="T3" fmla="*/ 0 h 44"/>
                  <a:gd name="T4" fmla="*/ 22 w 27"/>
                  <a:gd name="T5" fmla="*/ 0 h 44"/>
                  <a:gd name="T6" fmla="*/ 22 w 27"/>
                  <a:gd name="T7" fmla="*/ 15 h 44"/>
                  <a:gd name="T8" fmla="*/ 22 w 27"/>
                  <a:gd name="T9" fmla="*/ 15 h 44"/>
                  <a:gd name="T10" fmla="*/ 18 w 27"/>
                  <a:gd name="T11" fmla="*/ 12 h 44"/>
                  <a:gd name="T12" fmla="*/ 18 w 27"/>
                  <a:gd name="T13" fmla="*/ 12 h 44"/>
                  <a:gd name="T14" fmla="*/ 13 w 27"/>
                  <a:gd name="T15" fmla="*/ 11 h 44"/>
                  <a:gd name="T16" fmla="*/ 13 w 27"/>
                  <a:gd name="T17" fmla="*/ 11 h 44"/>
                  <a:gd name="T18" fmla="*/ 10 w 27"/>
                  <a:gd name="T19" fmla="*/ 11 h 44"/>
                  <a:gd name="T20" fmla="*/ 6 w 27"/>
                  <a:gd name="T21" fmla="*/ 14 h 44"/>
                  <a:gd name="T22" fmla="*/ 6 w 27"/>
                  <a:gd name="T23" fmla="*/ 14 h 44"/>
                  <a:gd name="T24" fmla="*/ 4 w 27"/>
                  <a:gd name="T25" fmla="*/ 16 h 44"/>
                  <a:gd name="T26" fmla="*/ 1 w 27"/>
                  <a:gd name="T27" fmla="*/ 19 h 44"/>
                  <a:gd name="T28" fmla="*/ 1 w 27"/>
                  <a:gd name="T29" fmla="*/ 19 h 44"/>
                  <a:gd name="T30" fmla="*/ 0 w 27"/>
                  <a:gd name="T31" fmla="*/ 23 h 44"/>
                  <a:gd name="T32" fmla="*/ 0 w 27"/>
                  <a:gd name="T33" fmla="*/ 28 h 44"/>
                  <a:gd name="T34" fmla="*/ 0 w 27"/>
                  <a:gd name="T35" fmla="*/ 28 h 44"/>
                  <a:gd name="T36" fmla="*/ 0 w 27"/>
                  <a:gd name="T37" fmla="*/ 33 h 44"/>
                  <a:gd name="T38" fmla="*/ 1 w 27"/>
                  <a:gd name="T39" fmla="*/ 36 h 44"/>
                  <a:gd name="T40" fmla="*/ 1 w 27"/>
                  <a:gd name="T41" fmla="*/ 36 h 44"/>
                  <a:gd name="T42" fmla="*/ 4 w 27"/>
                  <a:gd name="T43" fmla="*/ 39 h 44"/>
                  <a:gd name="T44" fmla="*/ 6 w 27"/>
                  <a:gd name="T45" fmla="*/ 41 h 44"/>
                  <a:gd name="T46" fmla="*/ 6 w 27"/>
                  <a:gd name="T47" fmla="*/ 41 h 44"/>
                  <a:gd name="T48" fmla="*/ 10 w 27"/>
                  <a:gd name="T49" fmla="*/ 44 h 44"/>
                  <a:gd name="T50" fmla="*/ 14 w 27"/>
                  <a:gd name="T51" fmla="*/ 44 h 44"/>
                  <a:gd name="T52" fmla="*/ 14 w 27"/>
                  <a:gd name="T53" fmla="*/ 44 h 44"/>
                  <a:gd name="T54" fmla="*/ 19 w 27"/>
                  <a:gd name="T55" fmla="*/ 43 h 44"/>
                  <a:gd name="T56" fmla="*/ 23 w 27"/>
                  <a:gd name="T57" fmla="*/ 39 h 44"/>
                  <a:gd name="T58" fmla="*/ 23 w 27"/>
                  <a:gd name="T59" fmla="*/ 43 h 44"/>
                  <a:gd name="T60" fmla="*/ 27 w 27"/>
                  <a:gd name="T61" fmla="*/ 43 h 44"/>
                  <a:gd name="T62" fmla="*/ 27 w 27"/>
                  <a:gd name="T63" fmla="*/ 43 h 44"/>
                  <a:gd name="T64" fmla="*/ 8 w 27"/>
                  <a:gd name="T65" fmla="*/ 19 h 44"/>
                  <a:gd name="T66" fmla="*/ 8 w 27"/>
                  <a:gd name="T67" fmla="*/ 19 h 44"/>
                  <a:gd name="T68" fmla="*/ 10 w 27"/>
                  <a:gd name="T69" fmla="*/ 16 h 44"/>
                  <a:gd name="T70" fmla="*/ 14 w 27"/>
                  <a:gd name="T71" fmla="*/ 15 h 44"/>
                  <a:gd name="T72" fmla="*/ 14 w 27"/>
                  <a:gd name="T73" fmla="*/ 15 h 44"/>
                  <a:gd name="T74" fmla="*/ 17 w 27"/>
                  <a:gd name="T75" fmla="*/ 16 h 44"/>
                  <a:gd name="T76" fmla="*/ 20 w 27"/>
                  <a:gd name="T77" fmla="*/ 19 h 44"/>
                  <a:gd name="T78" fmla="*/ 20 w 27"/>
                  <a:gd name="T79" fmla="*/ 19 h 44"/>
                  <a:gd name="T80" fmla="*/ 22 w 27"/>
                  <a:gd name="T81" fmla="*/ 23 h 44"/>
                  <a:gd name="T82" fmla="*/ 23 w 27"/>
                  <a:gd name="T83" fmla="*/ 28 h 44"/>
                  <a:gd name="T84" fmla="*/ 23 w 27"/>
                  <a:gd name="T85" fmla="*/ 28 h 44"/>
                  <a:gd name="T86" fmla="*/ 22 w 27"/>
                  <a:gd name="T87" fmla="*/ 33 h 44"/>
                  <a:gd name="T88" fmla="*/ 20 w 27"/>
                  <a:gd name="T89" fmla="*/ 36 h 44"/>
                  <a:gd name="T90" fmla="*/ 20 w 27"/>
                  <a:gd name="T91" fmla="*/ 36 h 44"/>
                  <a:gd name="T92" fmla="*/ 18 w 27"/>
                  <a:gd name="T93" fmla="*/ 39 h 44"/>
                  <a:gd name="T94" fmla="*/ 14 w 27"/>
                  <a:gd name="T95" fmla="*/ 39 h 44"/>
                  <a:gd name="T96" fmla="*/ 14 w 27"/>
                  <a:gd name="T97" fmla="*/ 39 h 44"/>
                  <a:gd name="T98" fmla="*/ 10 w 27"/>
                  <a:gd name="T99" fmla="*/ 39 h 44"/>
                  <a:gd name="T100" fmla="*/ 8 w 27"/>
                  <a:gd name="T101" fmla="*/ 36 h 44"/>
                  <a:gd name="T102" fmla="*/ 8 w 27"/>
                  <a:gd name="T103" fmla="*/ 36 h 44"/>
                  <a:gd name="T104" fmla="*/ 6 w 27"/>
                  <a:gd name="T105" fmla="*/ 33 h 44"/>
                  <a:gd name="T106" fmla="*/ 5 w 27"/>
                  <a:gd name="T107" fmla="*/ 28 h 44"/>
                  <a:gd name="T108" fmla="*/ 5 w 27"/>
                  <a:gd name="T109" fmla="*/ 28 h 44"/>
                  <a:gd name="T110" fmla="*/ 6 w 27"/>
                  <a:gd name="T111" fmla="*/ 23 h 44"/>
                  <a:gd name="T112" fmla="*/ 8 w 27"/>
                  <a:gd name="T113" fmla="*/ 19 h 44"/>
                  <a:gd name="T114" fmla="*/ 8 w 27"/>
                  <a:gd name="T11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44">
                    <a:moveTo>
                      <a:pt x="27" y="43"/>
                    </a:moveTo>
                    <a:lnTo>
                      <a:pt x="27" y="0"/>
                    </a:lnTo>
                    <a:lnTo>
                      <a:pt x="22" y="0"/>
                    </a:lnTo>
                    <a:lnTo>
                      <a:pt x="22" y="15"/>
                    </a:lnTo>
                    <a:lnTo>
                      <a:pt x="22" y="15"/>
                    </a:lnTo>
                    <a:lnTo>
                      <a:pt x="18" y="12"/>
                    </a:lnTo>
                    <a:lnTo>
                      <a:pt x="18" y="12"/>
                    </a:lnTo>
                    <a:lnTo>
                      <a:pt x="13" y="11"/>
                    </a:lnTo>
                    <a:lnTo>
                      <a:pt x="13" y="11"/>
                    </a:lnTo>
                    <a:lnTo>
                      <a:pt x="10" y="11"/>
                    </a:lnTo>
                    <a:lnTo>
                      <a:pt x="6" y="14"/>
                    </a:lnTo>
                    <a:lnTo>
                      <a:pt x="6" y="14"/>
                    </a:lnTo>
                    <a:lnTo>
                      <a:pt x="4" y="16"/>
                    </a:lnTo>
                    <a:lnTo>
                      <a:pt x="1" y="19"/>
                    </a:lnTo>
                    <a:lnTo>
                      <a:pt x="1" y="19"/>
                    </a:lnTo>
                    <a:lnTo>
                      <a:pt x="0" y="23"/>
                    </a:lnTo>
                    <a:lnTo>
                      <a:pt x="0" y="28"/>
                    </a:lnTo>
                    <a:lnTo>
                      <a:pt x="0" y="28"/>
                    </a:lnTo>
                    <a:lnTo>
                      <a:pt x="0" y="33"/>
                    </a:lnTo>
                    <a:lnTo>
                      <a:pt x="1" y="36"/>
                    </a:lnTo>
                    <a:lnTo>
                      <a:pt x="1" y="36"/>
                    </a:lnTo>
                    <a:lnTo>
                      <a:pt x="4" y="39"/>
                    </a:lnTo>
                    <a:lnTo>
                      <a:pt x="6" y="41"/>
                    </a:lnTo>
                    <a:lnTo>
                      <a:pt x="6" y="41"/>
                    </a:lnTo>
                    <a:lnTo>
                      <a:pt x="10" y="44"/>
                    </a:lnTo>
                    <a:lnTo>
                      <a:pt x="14" y="44"/>
                    </a:lnTo>
                    <a:lnTo>
                      <a:pt x="14" y="44"/>
                    </a:lnTo>
                    <a:lnTo>
                      <a:pt x="19" y="43"/>
                    </a:lnTo>
                    <a:lnTo>
                      <a:pt x="23" y="39"/>
                    </a:lnTo>
                    <a:lnTo>
                      <a:pt x="23" y="43"/>
                    </a:lnTo>
                    <a:lnTo>
                      <a:pt x="27" y="43"/>
                    </a:lnTo>
                    <a:lnTo>
                      <a:pt x="27" y="43"/>
                    </a:lnTo>
                    <a:close/>
                    <a:moveTo>
                      <a:pt x="8" y="19"/>
                    </a:moveTo>
                    <a:lnTo>
                      <a:pt x="8" y="19"/>
                    </a:lnTo>
                    <a:lnTo>
                      <a:pt x="10" y="16"/>
                    </a:lnTo>
                    <a:lnTo>
                      <a:pt x="14" y="15"/>
                    </a:lnTo>
                    <a:lnTo>
                      <a:pt x="14" y="15"/>
                    </a:lnTo>
                    <a:lnTo>
                      <a:pt x="17" y="16"/>
                    </a:lnTo>
                    <a:lnTo>
                      <a:pt x="20" y="19"/>
                    </a:lnTo>
                    <a:lnTo>
                      <a:pt x="20" y="19"/>
                    </a:lnTo>
                    <a:lnTo>
                      <a:pt x="22" y="23"/>
                    </a:lnTo>
                    <a:lnTo>
                      <a:pt x="23" y="28"/>
                    </a:lnTo>
                    <a:lnTo>
                      <a:pt x="23" y="28"/>
                    </a:lnTo>
                    <a:lnTo>
                      <a:pt x="22" y="33"/>
                    </a:lnTo>
                    <a:lnTo>
                      <a:pt x="20" y="36"/>
                    </a:lnTo>
                    <a:lnTo>
                      <a:pt x="20" y="36"/>
                    </a:lnTo>
                    <a:lnTo>
                      <a:pt x="18" y="39"/>
                    </a:lnTo>
                    <a:lnTo>
                      <a:pt x="14" y="39"/>
                    </a:lnTo>
                    <a:lnTo>
                      <a:pt x="14" y="39"/>
                    </a:lnTo>
                    <a:lnTo>
                      <a:pt x="10" y="39"/>
                    </a:lnTo>
                    <a:lnTo>
                      <a:pt x="8" y="36"/>
                    </a:lnTo>
                    <a:lnTo>
                      <a:pt x="8" y="36"/>
                    </a:lnTo>
                    <a:lnTo>
                      <a:pt x="6" y="33"/>
                    </a:lnTo>
                    <a:lnTo>
                      <a:pt x="5" y="28"/>
                    </a:lnTo>
                    <a:lnTo>
                      <a:pt x="5" y="28"/>
                    </a:lnTo>
                    <a:lnTo>
                      <a:pt x="6" y="23"/>
                    </a:lnTo>
                    <a:lnTo>
                      <a:pt x="8" y="19"/>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3" name="Freeform 760">
                <a:extLst>
                  <a:ext uri="{FF2B5EF4-FFF2-40B4-BE49-F238E27FC236}">
                    <a16:creationId xmlns:a16="http://schemas.microsoft.com/office/drawing/2014/main" id="{5F6109A8-04E1-1D39-BE92-420330A79068}"/>
                  </a:ext>
                </a:extLst>
              </p:cNvPr>
              <p:cNvSpPr>
                <a:spLocks/>
              </p:cNvSpPr>
              <p:nvPr/>
            </p:nvSpPr>
            <p:spPr bwMode="auto">
              <a:xfrm>
                <a:off x="2475" y="1735"/>
                <a:ext cx="26" cy="32"/>
              </a:xfrm>
              <a:custGeom>
                <a:avLst/>
                <a:gdLst>
                  <a:gd name="T0" fmla="*/ 26 w 26"/>
                  <a:gd name="T1" fmla="*/ 31 h 32"/>
                  <a:gd name="T2" fmla="*/ 26 w 26"/>
                  <a:gd name="T3" fmla="*/ 0 h 32"/>
                  <a:gd name="T4" fmla="*/ 21 w 26"/>
                  <a:gd name="T5" fmla="*/ 0 h 32"/>
                  <a:gd name="T6" fmla="*/ 21 w 26"/>
                  <a:gd name="T7" fmla="*/ 17 h 32"/>
                  <a:gd name="T8" fmla="*/ 21 w 26"/>
                  <a:gd name="T9" fmla="*/ 17 h 32"/>
                  <a:gd name="T10" fmla="*/ 19 w 26"/>
                  <a:gd name="T11" fmla="*/ 23 h 32"/>
                  <a:gd name="T12" fmla="*/ 19 w 26"/>
                  <a:gd name="T13" fmla="*/ 23 h 32"/>
                  <a:gd name="T14" fmla="*/ 17 w 26"/>
                  <a:gd name="T15" fmla="*/ 26 h 32"/>
                  <a:gd name="T16" fmla="*/ 17 w 26"/>
                  <a:gd name="T17" fmla="*/ 26 h 32"/>
                  <a:gd name="T18" fmla="*/ 12 w 26"/>
                  <a:gd name="T19" fmla="*/ 27 h 32"/>
                  <a:gd name="T20" fmla="*/ 12 w 26"/>
                  <a:gd name="T21" fmla="*/ 27 h 32"/>
                  <a:gd name="T22" fmla="*/ 8 w 26"/>
                  <a:gd name="T23" fmla="*/ 26 h 32"/>
                  <a:gd name="T24" fmla="*/ 8 w 26"/>
                  <a:gd name="T25" fmla="*/ 26 h 32"/>
                  <a:gd name="T26" fmla="*/ 7 w 26"/>
                  <a:gd name="T27" fmla="*/ 23 h 32"/>
                  <a:gd name="T28" fmla="*/ 7 w 26"/>
                  <a:gd name="T29" fmla="*/ 23 h 32"/>
                  <a:gd name="T30" fmla="*/ 5 w 26"/>
                  <a:gd name="T31" fmla="*/ 17 h 32"/>
                  <a:gd name="T32" fmla="*/ 5 w 26"/>
                  <a:gd name="T33" fmla="*/ 0 h 32"/>
                  <a:gd name="T34" fmla="*/ 0 w 26"/>
                  <a:gd name="T35" fmla="*/ 0 h 32"/>
                  <a:gd name="T36" fmla="*/ 0 w 26"/>
                  <a:gd name="T37" fmla="*/ 19 h 32"/>
                  <a:gd name="T38" fmla="*/ 0 w 26"/>
                  <a:gd name="T39" fmla="*/ 19 h 32"/>
                  <a:gd name="T40" fmla="*/ 0 w 26"/>
                  <a:gd name="T41" fmla="*/ 24 h 32"/>
                  <a:gd name="T42" fmla="*/ 0 w 26"/>
                  <a:gd name="T43" fmla="*/ 24 h 32"/>
                  <a:gd name="T44" fmla="*/ 3 w 26"/>
                  <a:gd name="T45" fmla="*/ 28 h 32"/>
                  <a:gd name="T46" fmla="*/ 3 w 26"/>
                  <a:gd name="T47" fmla="*/ 28 h 32"/>
                  <a:gd name="T48" fmla="*/ 5 w 26"/>
                  <a:gd name="T49" fmla="*/ 31 h 32"/>
                  <a:gd name="T50" fmla="*/ 5 w 26"/>
                  <a:gd name="T51" fmla="*/ 31 h 32"/>
                  <a:gd name="T52" fmla="*/ 12 w 26"/>
                  <a:gd name="T53" fmla="*/ 32 h 32"/>
                  <a:gd name="T54" fmla="*/ 12 w 26"/>
                  <a:gd name="T55" fmla="*/ 32 h 32"/>
                  <a:gd name="T56" fmla="*/ 17 w 26"/>
                  <a:gd name="T57" fmla="*/ 31 h 32"/>
                  <a:gd name="T58" fmla="*/ 21 w 26"/>
                  <a:gd name="T59" fmla="*/ 27 h 32"/>
                  <a:gd name="T60" fmla="*/ 21 w 26"/>
                  <a:gd name="T61" fmla="*/ 31 h 32"/>
                  <a:gd name="T62" fmla="*/ 26 w 26"/>
                  <a:gd name="T63" fmla="*/ 31 h 32"/>
                  <a:gd name="T64" fmla="*/ 26 w 26"/>
                  <a:gd name="T6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2">
                    <a:moveTo>
                      <a:pt x="26" y="31"/>
                    </a:moveTo>
                    <a:lnTo>
                      <a:pt x="26" y="0"/>
                    </a:lnTo>
                    <a:lnTo>
                      <a:pt x="21" y="0"/>
                    </a:lnTo>
                    <a:lnTo>
                      <a:pt x="21" y="17"/>
                    </a:lnTo>
                    <a:lnTo>
                      <a:pt x="21" y="17"/>
                    </a:lnTo>
                    <a:lnTo>
                      <a:pt x="19" y="23"/>
                    </a:lnTo>
                    <a:lnTo>
                      <a:pt x="19" y="23"/>
                    </a:lnTo>
                    <a:lnTo>
                      <a:pt x="17" y="26"/>
                    </a:lnTo>
                    <a:lnTo>
                      <a:pt x="17" y="26"/>
                    </a:lnTo>
                    <a:lnTo>
                      <a:pt x="12" y="27"/>
                    </a:lnTo>
                    <a:lnTo>
                      <a:pt x="12" y="27"/>
                    </a:lnTo>
                    <a:lnTo>
                      <a:pt x="8" y="26"/>
                    </a:lnTo>
                    <a:lnTo>
                      <a:pt x="8" y="26"/>
                    </a:lnTo>
                    <a:lnTo>
                      <a:pt x="7" y="23"/>
                    </a:lnTo>
                    <a:lnTo>
                      <a:pt x="7" y="23"/>
                    </a:lnTo>
                    <a:lnTo>
                      <a:pt x="5" y="17"/>
                    </a:lnTo>
                    <a:lnTo>
                      <a:pt x="5" y="0"/>
                    </a:lnTo>
                    <a:lnTo>
                      <a:pt x="0" y="0"/>
                    </a:lnTo>
                    <a:lnTo>
                      <a:pt x="0" y="19"/>
                    </a:lnTo>
                    <a:lnTo>
                      <a:pt x="0" y="19"/>
                    </a:lnTo>
                    <a:lnTo>
                      <a:pt x="0" y="24"/>
                    </a:lnTo>
                    <a:lnTo>
                      <a:pt x="0" y="24"/>
                    </a:lnTo>
                    <a:lnTo>
                      <a:pt x="3" y="28"/>
                    </a:lnTo>
                    <a:lnTo>
                      <a:pt x="3" y="28"/>
                    </a:lnTo>
                    <a:lnTo>
                      <a:pt x="5" y="31"/>
                    </a:lnTo>
                    <a:lnTo>
                      <a:pt x="5" y="31"/>
                    </a:lnTo>
                    <a:lnTo>
                      <a:pt x="12" y="32"/>
                    </a:lnTo>
                    <a:lnTo>
                      <a:pt x="12" y="32"/>
                    </a:lnTo>
                    <a:lnTo>
                      <a:pt x="17" y="31"/>
                    </a:lnTo>
                    <a:lnTo>
                      <a:pt x="21" y="27"/>
                    </a:lnTo>
                    <a:lnTo>
                      <a:pt x="21" y="31"/>
                    </a:lnTo>
                    <a:lnTo>
                      <a:pt x="26" y="31"/>
                    </a:lnTo>
                    <a:lnTo>
                      <a:pt x="2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4" name="Freeform 761">
                <a:extLst>
                  <a:ext uri="{FF2B5EF4-FFF2-40B4-BE49-F238E27FC236}">
                    <a16:creationId xmlns:a16="http://schemas.microsoft.com/office/drawing/2014/main" id="{5D537251-6AC3-6F34-6844-A0F6E955DFB3}"/>
                  </a:ext>
                </a:extLst>
              </p:cNvPr>
              <p:cNvSpPr>
                <a:spLocks/>
              </p:cNvSpPr>
              <p:nvPr/>
            </p:nvSpPr>
            <p:spPr bwMode="auto">
              <a:xfrm>
                <a:off x="2508" y="1734"/>
                <a:ext cx="27" cy="33"/>
              </a:xfrm>
              <a:custGeom>
                <a:avLst/>
                <a:gdLst>
                  <a:gd name="T0" fmla="*/ 19 w 27"/>
                  <a:gd name="T1" fmla="*/ 27 h 33"/>
                  <a:gd name="T2" fmla="*/ 19 w 27"/>
                  <a:gd name="T3" fmla="*/ 27 h 33"/>
                  <a:gd name="T4" fmla="*/ 17 w 27"/>
                  <a:gd name="T5" fmla="*/ 28 h 33"/>
                  <a:gd name="T6" fmla="*/ 14 w 27"/>
                  <a:gd name="T7" fmla="*/ 28 h 33"/>
                  <a:gd name="T8" fmla="*/ 14 w 27"/>
                  <a:gd name="T9" fmla="*/ 28 h 33"/>
                  <a:gd name="T10" fmla="*/ 10 w 27"/>
                  <a:gd name="T11" fmla="*/ 28 h 33"/>
                  <a:gd name="T12" fmla="*/ 8 w 27"/>
                  <a:gd name="T13" fmla="*/ 25 h 33"/>
                  <a:gd name="T14" fmla="*/ 8 w 27"/>
                  <a:gd name="T15" fmla="*/ 25 h 33"/>
                  <a:gd name="T16" fmla="*/ 5 w 27"/>
                  <a:gd name="T17" fmla="*/ 22 h 33"/>
                  <a:gd name="T18" fmla="*/ 5 w 27"/>
                  <a:gd name="T19" fmla="*/ 17 h 33"/>
                  <a:gd name="T20" fmla="*/ 5 w 27"/>
                  <a:gd name="T21" fmla="*/ 17 h 33"/>
                  <a:gd name="T22" fmla="*/ 5 w 27"/>
                  <a:gd name="T23" fmla="*/ 12 h 33"/>
                  <a:gd name="T24" fmla="*/ 8 w 27"/>
                  <a:gd name="T25" fmla="*/ 8 h 33"/>
                  <a:gd name="T26" fmla="*/ 8 w 27"/>
                  <a:gd name="T27" fmla="*/ 8 h 33"/>
                  <a:gd name="T28" fmla="*/ 10 w 27"/>
                  <a:gd name="T29" fmla="*/ 5 h 33"/>
                  <a:gd name="T30" fmla="*/ 14 w 27"/>
                  <a:gd name="T31" fmla="*/ 4 h 33"/>
                  <a:gd name="T32" fmla="*/ 14 w 27"/>
                  <a:gd name="T33" fmla="*/ 4 h 33"/>
                  <a:gd name="T34" fmla="*/ 17 w 27"/>
                  <a:gd name="T35" fmla="*/ 5 h 33"/>
                  <a:gd name="T36" fmla="*/ 19 w 27"/>
                  <a:gd name="T37" fmla="*/ 7 h 33"/>
                  <a:gd name="T38" fmla="*/ 19 w 27"/>
                  <a:gd name="T39" fmla="*/ 7 h 33"/>
                  <a:gd name="T40" fmla="*/ 20 w 27"/>
                  <a:gd name="T41" fmla="*/ 8 h 33"/>
                  <a:gd name="T42" fmla="*/ 22 w 27"/>
                  <a:gd name="T43" fmla="*/ 10 h 33"/>
                  <a:gd name="T44" fmla="*/ 27 w 27"/>
                  <a:gd name="T45" fmla="*/ 10 h 33"/>
                  <a:gd name="T46" fmla="*/ 27 w 27"/>
                  <a:gd name="T47" fmla="*/ 10 h 33"/>
                  <a:gd name="T48" fmla="*/ 25 w 27"/>
                  <a:gd name="T49" fmla="*/ 5 h 33"/>
                  <a:gd name="T50" fmla="*/ 23 w 27"/>
                  <a:gd name="T51" fmla="*/ 3 h 33"/>
                  <a:gd name="T52" fmla="*/ 23 w 27"/>
                  <a:gd name="T53" fmla="*/ 3 h 33"/>
                  <a:gd name="T54" fmla="*/ 19 w 27"/>
                  <a:gd name="T55" fmla="*/ 0 h 33"/>
                  <a:gd name="T56" fmla="*/ 14 w 27"/>
                  <a:gd name="T57" fmla="*/ 0 h 33"/>
                  <a:gd name="T58" fmla="*/ 14 w 27"/>
                  <a:gd name="T59" fmla="*/ 0 h 33"/>
                  <a:gd name="T60" fmla="*/ 10 w 27"/>
                  <a:gd name="T61" fmla="*/ 0 h 33"/>
                  <a:gd name="T62" fmla="*/ 7 w 27"/>
                  <a:gd name="T63" fmla="*/ 1 h 33"/>
                  <a:gd name="T64" fmla="*/ 7 w 27"/>
                  <a:gd name="T65" fmla="*/ 1 h 33"/>
                  <a:gd name="T66" fmla="*/ 4 w 27"/>
                  <a:gd name="T67" fmla="*/ 4 h 33"/>
                  <a:gd name="T68" fmla="*/ 1 w 27"/>
                  <a:gd name="T69" fmla="*/ 8 h 33"/>
                  <a:gd name="T70" fmla="*/ 1 w 27"/>
                  <a:gd name="T71" fmla="*/ 8 h 33"/>
                  <a:gd name="T72" fmla="*/ 0 w 27"/>
                  <a:gd name="T73" fmla="*/ 12 h 33"/>
                  <a:gd name="T74" fmla="*/ 0 w 27"/>
                  <a:gd name="T75" fmla="*/ 17 h 33"/>
                  <a:gd name="T76" fmla="*/ 0 w 27"/>
                  <a:gd name="T77" fmla="*/ 17 h 33"/>
                  <a:gd name="T78" fmla="*/ 0 w 27"/>
                  <a:gd name="T79" fmla="*/ 24 h 33"/>
                  <a:gd name="T80" fmla="*/ 4 w 27"/>
                  <a:gd name="T81" fmla="*/ 29 h 33"/>
                  <a:gd name="T82" fmla="*/ 4 w 27"/>
                  <a:gd name="T83" fmla="*/ 29 h 33"/>
                  <a:gd name="T84" fmla="*/ 8 w 27"/>
                  <a:gd name="T85" fmla="*/ 32 h 33"/>
                  <a:gd name="T86" fmla="*/ 14 w 27"/>
                  <a:gd name="T87" fmla="*/ 33 h 33"/>
                  <a:gd name="T88" fmla="*/ 14 w 27"/>
                  <a:gd name="T89" fmla="*/ 33 h 33"/>
                  <a:gd name="T90" fmla="*/ 19 w 27"/>
                  <a:gd name="T91" fmla="*/ 32 h 33"/>
                  <a:gd name="T92" fmla="*/ 23 w 27"/>
                  <a:gd name="T93" fmla="*/ 30 h 33"/>
                  <a:gd name="T94" fmla="*/ 23 w 27"/>
                  <a:gd name="T95" fmla="*/ 30 h 33"/>
                  <a:gd name="T96" fmla="*/ 25 w 27"/>
                  <a:gd name="T97" fmla="*/ 27 h 33"/>
                  <a:gd name="T98" fmla="*/ 27 w 27"/>
                  <a:gd name="T99" fmla="*/ 22 h 33"/>
                  <a:gd name="T100" fmla="*/ 22 w 27"/>
                  <a:gd name="T101" fmla="*/ 20 h 33"/>
                  <a:gd name="T102" fmla="*/ 22 w 27"/>
                  <a:gd name="T103" fmla="*/ 20 h 33"/>
                  <a:gd name="T104" fmla="*/ 20 w 27"/>
                  <a:gd name="T105" fmla="*/ 24 h 33"/>
                  <a:gd name="T106" fmla="*/ 19 w 27"/>
                  <a:gd name="T107" fmla="*/ 27 h 33"/>
                  <a:gd name="T108" fmla="*/ 19 w 27"/>
                  <a:gd name="T10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33">
                    <a:moveTo>
                      <a:pt x="19" y="27"/>
                    </a:moveTo>
                    <a:lnTo>
                      <a:pt x="19" y="27"/>
                    </a:lnTo>
                    <a:lnTo>
                      <a:pt x="17" y="28"/>
                    </a:lnTo>
                    <a:lnTo>
                      <a:pt x="14" y="28"/>
                    </a:lnTo>
                    <a:lnTo>
                      <a:pt x="14" y="28"/>
                    </a:lnTo>
                    <a:lnTo>
                      <a:pt x="10" y="28"/>
                    </a:lnTo>
                    <a:lnTo>
                      <a:pt x="8" y="25"/>
                    </a:lnTo>
                    <a:lnTo>
                      <a:pt x="8" y="25"/>
                    </a:lnTo>
                    <a:lnTo>
                      <a:pt x="5" y="22"/>
                    </a:lnTo>
                    <a:lnTo>
                      <a:pt x="5" y="17"/>
                    </a:lnTo>
                    <a:lnTo>
                      <a:pt x="5" y="17"/>
                    </a:lnTo>
                    <a:lnTo>
                      <a:pt x="5" y="12"/>
                    </a:lnTo>
                    <a:lnTo>
                      <a:pt x="8" y="8"/>
                    </a:lnTo>
                    <a:lnTo>
                      <a:pt x="8" y="8"/>
                    </a:lnTo>
                    <a:lnTo>
                      <a:pt x="10" y="5"/>
                    </a:lnTo>
                    <a:lnTo>
                      <a:pt x="14" y="4"/>
                    </a:lnTo>
                    <a:lnTo>
                      <a:pt x="14" y="4"/>
                    </a:lnTo>
                    <a:lnTo>
                      <a:pt x="17" y="5"/>
                    </a:lnTo>
                    <a:lnTo>
                      <a:pt x="19" y="7"/>
                    </a:lnTo>
                    <a:lnTo>
                      <a:pt x="19" y="7"/>
                    </a:lnTo>
                    <a:lnTo>
                      <a:pt x="20" y="8"/>
                    </a:lnTo>
                    <a:lnTo>
                      <a:pt x="22" y="10"/>
                    </a:lnTo>
                    <a:lnTo>
                      <a:pt x="27" y="10"/>
                    </a:lnTo>
                    <a:lnTo>
                      <a:pt x="27" y="10"/>
                    </a:lnTo>
                    <a:lnTo>
                      <a:pt x="25" y="5"/>
                    </a:lnTo>
                    <a:lnTo>
                      <a:pt x="23" y="3"/>
                    </a:lnTo>
                    <a:lnTo>
                      <a:pt x="23" y="3"/>
                    </a:lnTo>
                    <a:lnTo>
                      <a:pt x="19" y="0"/>
                    </a:lnTo>
                    <a:lnTo>
                      <a:pt x="14" y="0"/>
                    </a:lnTo>
                    <a:lnTo>
                      <a:pt x="14" y="0"/>
                    </a:lnTo>
                    <a:lnTo>
                      <a:pt x="10" y="0"/>
                    </a:lnTo>
                    <a:lnTo>
                      <a:pt x="7" y="1"/>
                    </a:lnTo>
                    <a:lnTo>
                      <a:pt x="7" y="1"/>
                    </a:lnTo>
                    <a:lnTo>
                      <a:pt x="4" y="4"/>
                    </a:lnTo>
                    <a:lnTo>
                      <a:pt x="1" y="8"/>
                    </a:lnTo>
                    <a:lnTo>
                      <a:pt x="1" y="8"/>
                    </a:lnTo>
                    <a:lnTo>
                      <a:pt x="0" y="12"/>
                    </a:lnTo>
                    <a:lnTo>
                      <a:pt x="0" y="17"/>
                    </a:lnTo>
                    <a:lnTo>
                      <a:pt x="0" y="17"/>
                    </a:lnTo>
                    <a:lnTo>
                      <a:pt x="0" y="24"/>
                    </a:lnTo>
                    <a:lnTo>
                      <a:pt x="4" y="29"/>
                    </a:lnTo>
                    <a:lnTo>
                      <a:pt x="4" y="29"/>
                    </a:lnTo>
                    <a:lnTo>
                      <a:pt x="8" y="32"/>
                    </a:lnTo>
                    <a:lnTo>
                      <a:pt x="14" y="33"/>
                    </a:lnTo>
                    <a:lnTo>
                      <a:pt x="14" y="33"/>
                    </a:lnTo>
                    <a:lnTo>
                      <a:pt x="19" y="32"/>
                    </a:lnTo>
                    <a:lnTo>
                      <a:pt x="23" y="30"/>
                    </a:lnTo>
                    <a:lnTo>
                      <a:pt x="23" y="30"/>
                    </a:lnTo>
                    <a:lnTo>
                      <a:pt x="25" y="27"/>
                    </a:lnTo>
                    <a:lnTo>
                      <a:pt x="27" y="22"/>
                    </a:lnTo>
                    <a:lnTo>
                      <a:pt x="22" y="20"/>
                    </a:lnTo>
                    <a:lnTo>
                      <a:pt x="22" y="20"/>
                    </a:lnTo>
                    <a:lnTo>
                      <a:pt x="20" y="24"/>
                    </a:lnTo>
                    <a:lnTo>
                      <a:pt x="19" y="27"/>
                    </a:lnTo>
                    <a:lnTo>
                      <a:pt x="1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5" name="Freeform 762">
                <a:extLst>
                  <a:ext uri="{FF2B5EF4-FFF2-40B4-BE49-F238E27FC236}">
                    <a16:creationId xmlns:a16="http://schemas.microsoft.com/office/drawing/2014/main" id="{0ABBEF81-90ED-6BA4-2D4A-511D79922C1E}"/>
                  </a:ext>
                </a:extLst>
              </p:cNvPr>
              <p:cNvSpPr>
                <a:spLocks/>
              </p:cNvSpPr>
              <p:nvPr/>
            </p:nvSpPr>
            <p:spPr bwMode="auto">
              <a:xfrm>
                <a:off x="2536" y="1724"/>
                <a:ext cx="16" cy="43"/>
              </a:xfrm>
              <a:custGeom>
                <a:avLst/>
                <a:gdLst>
                  <a:gd name="T0" fmla="*/ 13 w 16"/>
                  <a:gd name="T1" fmla="*/ 38 h 43"/>
                  <a:gd name="T2" fmla="*/ 13 w 16"/>
                  <a:gd name="T3" fmla="*/ 38 h 43"/>
                  <a:gd name="T4" fmla="*/ 11 w 16"/>
                  <a:gd name="T5" fmla="*/ 37 h 43"/>
                  <a:gd name="T6" fmla="*/ 11 w 16"/>
                  <a:gd name="T7" fmla="*/ 37 h 43"/>
                  <a:gd name="T8" fmla="*/ 10 w 16"/>
                  <a:gd name="T9" fmla="*/ 37 h 43"/>
                  <a:gd name="T10" fmla="*/ 10 w 16"/>
                  <a:gd name="T11" fmla="*/ 37 h 43"/>
                  <a:gd name="T12" fmla="*/ 10 w 16"/>
                  <a:gd name="T13" fmla="*/ 33 h 43"/>
                  <a:gd name="T14" fmla="*/ 10 w 16"/>
                  <a:gd name="T15" fmla="*/ 15 h 43"/>
                  <a:gd name="T16" fmla="*/ 15 w 16"/>
                  <a:gd name="T17" fmla="*/ 15 h 43"/>
                  <a:gd name="T18" fmla="*/ 15 w 16"/>
                  <a:gd name="T19" fmla="*/ 11 h 43"/>
                  <a:gd name="T20" fmla="*/ 10 w 16"/>
                  <a:gd name="T21" fmla="*/ 11 h 43"/>
                  <a:gd name="T22" fmla="*/ 10 w 16"/>
                  <a:gd name="T23" fmla="*/ 0 h 43"/>
                  <a:gd name="T24" fmla="*/ 5 w 16"/>
                  <a:gd name="T25" fmla="*/ 3 h 43"/>
                  <a:gd name="T26" fmla="*/ 5 w 16"/>
                  <a:gd name="T27" fmla="*/ 11 h 43"/>
                  <a:gd name="T28" fmla="*/ 0 w 16"/>
                  <a:gd name="T29" fmla="*/ 11 h 43"/>
                  <a:gd name="T30" fmla="*/ 0 w 16"/>
                  <a:gd name="T31" fmla="*/ 15 h 43"/>
                  <a:gd name="T32" fmla="*/ 5 w 16"/>
                  <a:gd name="T33" fmla="*/ 15 h 43"/>
                  <a:gd name="T34" fmla="*/ 5 w 16"/>
                  <a:gd name="T35" fmla="*/ 33 h 43"/>
                  <a:gd name="T36" fmla="*/ 5 w 16"/>
                  <a:gd name="T37" fmla="*/ 33 h 43"/>
                  <a:gd name="T38" fmla="*/ 5 w 16"/>
                  <a:gd name="T39" fmla="*/ 39 h 43"/>
                  <a:gd name="T40" fmla="*/ 5 w 16"/>
                  <a:gd name="T41" fmla="*/ 39 h 43"/>
                  <a:gd name="T42" fmla="*/ 8 w 16"/>
                  <a:gd name="T43" fmla="*/ 42 h 43"/>
                  <a:gd name="T44" fmla="*/ 8 w 16"/>
                  <a:gd name="T45" fmla="*/ 42 h 43"/>
                  <a:gd name="T46" fmla="*/ 11 w 16"/>
                  <a:gd name="T47" fmla="*/ 43 h 43"/>
                  <a:gd name="T48" fmla="*/ 11 w 16"/>
                  <a:gd name="T49" fmla="*/ 43 h 43"/>
                  <a:gd name="T50" fmla="*/ 16 w 16"/>
                  <a:gd name="T51" fmla="*/ 42 h 43"/>
                  <a:gd name="T52" fmla="*/ 15 w 16"/>
                  <a:gd name="T53" fmla="*/ 38 h 43"/>
                  <a:gd name="T54" fmla="*/ 15 w 16"/>
                  <a:gd name="T55" fmla="*/ 38 h 43"/>
                  <a:gd name="T56" fmla="*/ 13 w 16"/>
                  <a:gd name="T57" fmla="*/ 38 h 43"/>
                  <a:gd name="T58" fmla="*/ 13 w 16"/>
                  <a:gd name="T59" fmla="*/ 38 h 43"/>
                  <a:gd name="T60" fmla="*/ 13 w 16"/>
                  <a:gd name="T6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43">
                    <a:moveTo>
                      <a:pt x="13" y="38"/>
                    </a:moveTo>
                    <a:lnTo>
                      <a:pt x="13" y="38"/>
                    </a:lnTo>
                    <a:lnTo>
                      <a:pt x="11" y="37"/>
                    </a:lnTo>
                    <a:lnTo>
                      <a:pt x="11" y="37"/>
                    </a:lnTo>
                    <a:lnTo>
                      <a:pt x="10" y="37"/>
                    </a:lnTo>
                    <a:lnTo>
                      <a:pt x="10" y="37"/>
                    </a:lnTo>
                    <a:lnTo>
                      <a:pt x="10" y="33"/>
                    </a:lnTo>
                    <a:lnTo>
                      <a:pt x="10" y="15"/>
                    </a:lnTo>
                    <a:lnTo>
                      <a:pt x="15" y="15"/>
                    </a:lnTo>
                    <a:lnTo>
                      <a:pt x="15" y="11"/>
                    </a:lnTo>
                    <a:lnTo>
                      <a:pt x="10" y="11"/>
                    </a:lnTo>
                    <a:lnTo>
                      <a:pt x="10" y="0"/>
                    </a:lnTo>
                    <a:lnTo>
                      <a:pt x="5" y="3"/>
                    </a:lnTo>
                    <a:lnTo>
                      <a:pt x="5" y="11"/>
                    </a:lnTo>
                    <a:lnTo>
                      <a:pt x="0" y="11"/>
                    </a:lnTo>
                    <a:lnTo>
                      <a:pt x="0" y="15"/>
                    </a:lnTo>
                    <a:lnTo>
                      <a:pt x="5" y="15"/>
                    </a:lnTo>
                    <a:lnTo>
                      <a:pt x="5" y="33"/>
                    </a:lnTo>
                    <a:lnTo>
                      <a:pt x="5" y="33"/>
                    </a:lnTo>
                    <a:lnTo>
                      <a:pt x="5" y="39"/>
                    </a:lnTo>
                    <a:lnTo>
                      <a:pt x="5" y="39"/>
                    </a:lnTo>
                    <a:lnTo>
                      <a:pt x="8" y="42"/>
                    </a:lnTo>
                    <a:lnTo>
                      <a:pt x="8" y="42"/>
                    </a:lnTo>
                    <a:lnTo>
                      <a:pt x="11" y="43"/>
                    </a:lnTo>
                    <a:lnTo>
                      <a:pt x="11" y="43"/>
                    </a:lnTo>
                    <a:lnTo>
                      <a:pt x="16" y="42"/>
                    </a:lnTo>
                    <a:lnTo>
                      <a:pt x="15" y="38"/>
                    </a:lnTo>
                    <a:lnTo>
                      <a:pt x="15" y="38"/>
                    </a:lnTo>
                    <a:lnTo>
                      <a:pt x="13" y="38"/>
                    </a:lnTo>
                    <a:lnTo>
                      <a:pt x="13" y="38"/>
                    </a:lnTo>
                    <a:lnTo>
                      <a:pt x="1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6" name="Freeform 763">
                <a:extLst>
                  <a:ext uri="{FF2B5EF4-FFF2-40B4-BE49-F238E27FC236}">
                    <a16:creationId xmlns:a16="http://schemas.microsoft.com/office/drawing/2014/main" id="{8543DFD9-25EB-9B1A-5473-0A99F3FA22F1}"/>
                  </a:ext>
                </a:extLst>
              </p:cNvPr>
              <p:cNvSpPr>
                <a:spLocks noEditPoints="1"/>
              </p:cNvSpPr>
              <p:nvPr/>
            </p:nvSpPr>
            <p:spPr bwMode="auto">
              <a:xfrm>
                <a:off x="2556" y="1723"/>
                <a:ext cx="5" cy="43"/>
              </a:xfrm>
              <a:custGeom>
                <a:avLst/>
                <a:gdLst>
                  <a:gd name="T0" fmla="*/ 5 w 5"/>
                  <a:gd name="T1" fmla="*/ 6 h 43"/>
                  <a:gd name="T2" fmla="*/ 5 w 5"/>
                  <a:gd name="T3" fmla="*/ 0 h 43"/>
                  <a:gd name="T4" fmla="*/ 0 w 5"/>
                  <a:gd name="T5" fmla="*/ 0 h 43"/>
                  <a:gd name="T6" fmla="*/ 0 w 5"/>
                  <a:gd name="T7" fmla="*/ 6 h 43"/>
                  <a:gd name="T8" fmla="*/ 5 w 5"/>
                  <a:gd name="T9" fmla="*/ 6 h 43"/>
                  <a:gd name="T10" fmla="*/ 5 w 5"/>
                  <a:gd name="T11" fmla="*/ 6 h 43"/>
                  <a:gd name="T12" fmla="*/ 5 w 5"/>
                  <a:gd name="T13" fmla="*/ 43 h 43"/>
                  <a:gd name="T14" fmla="*/ 5 w 5"/>
                  <a:gd name="T15" fmla="*/ 12 h 43"/>
                  <a:gd name="T16" fmla="*/ 0 w 5"/>
                  <a:gd name="T17" fmla="*/ 12 h 43"/>
                  <a:gd name="T18" fmla="*/ 0 w 5"/>
                  <a:gd name="T19" fmla="*/ 43 h 43"/>
                  <a:gd name="T20" fmla="*/ 5 w 5"/>
                  <a:gd name="T21" fmla="*/ 43 h 43"/>
                  <a:gd name="T22" fmla="*/ 5 w 5"/>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3">
                    <a:moveTo>
                      <a:pt x="5" y="6"/>
                    </a:moveTo>
                    <a:lnTo>
                      <a:pt x="5" y="0"/>
                    </a:lnTo>
                    <a:lnTo>
                      <a:pt x="0" y="0"/>
                    </a:lnTo>
                    <a:lnTo>
                      <a:pt x="0" y="6"/>
                    </a:lnTo>
                    <a:lnTo>
                      <a:pt x="5" y="6"/>
                    </a:lnTo>
                    <a:lnTo>
                      <a:pt x="5" y="6"/>
                    </a:lnTo>
                    <a:close/>
                    <a:moveTo>
                      <a:pt x="5" y="43"/>
                    </a:moveTo>
                    <a:lnTo>
                      <a:pt x="5" y="12"/>
                    </a:lnTo>
                    <a:lnTo>
                      <a:pt x="0" y="12"/>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7" name="Freeform 764">
                <a:extLst>
                  <a:ext uri="{FF2B5EF4-FFF2-40B4-BE49-F238E27FC236}">
                    <a16:creationId xmlns:a16="http://schemas.microsoft.com/office/drawing/2014/main" id="{73FFDB17-6ECD-CC65-255D-D39305152924}"/>
                  </a:ext>
                </a:extLst>
              </p:cNvPr>
              <p:cNvSpPr>
                <a:spLocks noEditPoints="1"/>
              </p:cNvSpPr>
              <p:nvPr/>
            </p:nvSpPr>
            <p:spPr bwMode="auto">
              <a:xfrm>
                <a:off x="2567" y="1734"/>
                <a:ext cx="31" cy="33"/>
              </a:xfrm>
              <a:custGeom>
                <a:avLst/>
                <a:gdLst>
                  <a:gd name="T0" fmla="*/ 4 w 31"/>
                  <a:gd name="T1" fmla="*/ 29 h 33"/>
                  <a:gd name="T2" fmla="*/ 4 w 31"/>
                  <a:gd name="T3" fmla="*/ 29 h 33"/>
                  <a:gd name="T4" fmla="*/ 9 w 31"/>
                  <a:gd name="T5" fmla="*/ 32 h 33"/>
                  <a:gd name="T6" fmla="*/ 16 w 31"/>
                  <a:gd name="T7" fmla="*/ 33 h 33"/>
                  <a:gd name="T8" fmla="*/ 16 w 31"/>
                  <a:gd name="T9" fmla="*/ 33 h 33"/>
                  <a:gd name="T10" fmla="*/ 19 w 31"/>
                  <a:gd name="T11" fmla="*/ 33 h 33"/>
                  <a:gd name="T12" fmla="*/ 23 w 31"/>
                  <a:gd name="T13" fmla="*/ 30 h 33"/>
                  <a:gd name="T14" fmla="*/ 23 w 31"/>
                  <a:gd name="T15" fmla="*/ 30 h 33"/>
                  <a:gd name="T16" fmla="*/ 26 w 31"/>
                  <a:gd name="T17" fmla="*/ 29 h 33"/>
                  <a:gd name="T18" fmla="*/ 28 w 31"/>
                  <a:gd name="T19" fmla="*/ 25 h 33"/>
                  <a:gd name="T20" fmla="*/ 28 w 31"/>
                  <a:gd name="T21" fmla="*/ 25 h 33"/>
                  <a:gd name="T22" fmla="*/ 29 w 31"/>
                  <a:gd name="T23" fmla="*/ 22 h 33"/>
                  <a:gd name="T24" fmla="*/ 31 w 31"/>
                  <a:gd name="T25" fmla="*/ 17 h 33"/>
                  <a:gd name="T26" fmla="*/ 31 w 31"/>
                  <a:gd name="T27" fmla="*/ 17 h 33"/>
                  <a:gd name="T28" fmla="*/ 29 w 31"/>
                  <a:gd name="T29" fmla="*/ 9 h 33"/>
                  <a:gd name="T30" fmla="*/ 26 w 31"/>
                  <a:gd name="T31" fmla="*/ 4 h 33"/>
                  <a:gd name="T32" fmla="*/ 26 w 31"/>
                  <a:gd name="T33" fmla="*/ 4 h 33"/>
                  <a:gd name="T34" fmla="*/ 22 w 31"/>
                  <a:gd name="T35" fmla="*/ 1 h 33"/>
                  <a:gd name="T36" fmla="*/ 16 w 31"/>
                  <a:gd name="T37" fmla="*/ 0 h 33"/>
                  <a:gd name="T38" fmla="*/ 16 w 31"/>
                  <a:gd name="T39" fmla="*/ 0 h 33"/>
                  <a:gd name="T40" fmla="*/ 11 w 31"/>
                  <a:gd name="T41" fmla="*/ 1 h 33"/>
                  <a:gd name="T42" fmla="*/ 6 w 31"/>
                  <a:gd name="T43" fmla="*/ 4 h 33"/>
                  <a:gd name="T44" fmla="*/ 6 w 31"/>
                  <a:gd name="T45" fmla="*/ 4 h 33"/>
                  <a:gd name="T46" fmla="*/ 3 w 31"/>
                  <a:gd name="T47" fmla="*/ 7 h 33"/>
                  <a:gd name="T48" fmla="*/ 2 w 31"/>
                  <a:gd name="T49" fmla="*/ 9 h 33"/>
                  <a:gd name="T50" fmla="*/ 0 w 31"/>
                  <a:gd name="T51" fmla="*/ 17 h 33"/>
                  <a:gd name="T52" fmla="*/ 0 w 31"/>
                  <a:gd name="T53" fmla="*/ 17 h 33"/>
                  <a:gd name="T54" fmla="*/ 2 w 31"/>
                  <a:gd name="T55" fmla="*/ 24 h 33"/>
                  <a:gd name="T56" fmla="*/ 4 w 31"/>
                  <a:gd name="T57" fmla="*/ 29 h 33"/>
                  <a:gd name="T58" fmla="*/ 4 w 31"/>
                  <a:gd name="T59" fmla="*/ 29 h 33"/>
                  <a:gd name="T60" fmla="*/ 9 w 31"/>
                  <a:gd name="T61" fmla="*/ 8 h 33"/>
                  <a:gd name="T62" fmla="*/ 9 w 31"/>
                  <a:gd name="T63" fmla="*/ 8 h 33"/>
                  <a:gd name="T64" fmla="*/ 12 w 31"/>
                  <a:gd name="T65" fmla="*/ 5 h 33"/>
                  <a:gd name="T66" fmla="*/ 16 w 31"/>
                  <a:gd name="T67" fmla="*/ 4 h 33"/>
                  <a:gd name="T68" fmla="*/ 16 w 31"/>
                  <a:gd name="T69" fmla="*/ 4 h 33"/>
                  <a:gd name="T70" fmla="*/ 19 w 31"/>
                  <a:gd name="T71" fmla="*/ 5 h 33"/>
                  <a:gd name="T72" fmla="*/ 22 w 31"/>
                  <a:gd name="T73" fmla="*/ 8 h 33"/>
                  <a:gd name="T74" fmla="*/ 22 w 31"/>
                  <a:gd name="T75" fmla="*/ 8 h 33"/>
                  <a:gd name="T76" fmla="*/ 24 w 31"/>
                  <a:gd name="T77" fmla="*/ 12 h 33"/>
                  <a:gd name="T78" fmla="*/ 24 w 31"/>
                  <a:gd name="T79" fmla="*/ 17 h 33"/>
                  <a:gd name="T80" fmla="*/ 24 w 31"/>
                  <a:gd name="T81" fmla="*/ 17 h 33"/>
                  <a:gd name="T82" fmla="*/ 24 w 31"/>
                  <a:gd name="T83" fmla="*/ 22 h 33"/>
                  <a:gd name="T84" fmla="*/ 22 w 31"/>
                  <a:gd name="T85" fmla="*/ 25 h 33"/>
                  <a:gd name="T86" fmla="*/ 22 w 31"/>
                  <a:gd name="T87" fmla="*/ 25 h 33"/>
                  <a:gd name="T88" fmla="*/ 19 w 31"/>
                  <a:gd name="T89" fmla="*/ 28 h 33"/>
                  <a:gd name="T90" fmla="*/ 16 w 31"/>
                  <a:gd name="T91" fmla="*/ 28 h 33"/>
                  <a:gd name="T92" fmla="*/ 16 w 31"/>
                  <a:gd name="T93" fmla="*/ 28 h 33"/>
                  <a:gd name="T94" fmla="*/ 12 w 31"/>
                  <a:gd name="T95" fmla="*/ 28 h 33"/>
                  <a:gd name="T96" fmla="*/ 9 w 31"/>
                  <a:gd name="T97" fmla="*/ 25 h 33"/>
                  <a:gd name="T98" fmla="*/ 9 w 31"/>
                  <a:gd name="T99" fmla="*/ 25 h 33"/>
                  <a:gd name="T100" fmla="*/ 7 w 31"/>
                  <a:gd name="T101" fmla="*/ 22 h 33"/>
                  <a:gd name="T102" fmla="*/ 7 w 31"/>
                  <a:gd name="T103" fmla="*/ 17 h 33"/>
                  <a:gd name="T104" fmla="*/ 7 w 31"/>
                  <a:gd name="T105" fmla="*/ 17 h 33"/>
                  <a:gd name="T106" fmla="*/ 7 w 31"/>
                  <a:gd name="T107" fmla="*/ 12 h 33"/>
                  <a:gd name="T108" fmla="*/ 9 w 31"/>
                  <a:gd name="T109" fmla="*/ 8 h 33"/>
                  <a:gd name="T110" fmla="*/ 9 w 31"/>
                  <a:gd name="T11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33">
                    <a:moveTo>
                      <a:pt x="4" y="29"/>
                    </a:moveTo>
                    <a:lnTo>
                      <a:pt x="4" y="29"/>
                    </a:lnTo>
                    <a:lnTo>
                      <a:pt x="9" y="32"/>
                    </a:lnTo>
                    <a:lnTo>
                      <a:pt x="16" y="33"/>
                    </a:lnTo>
                    <a:lnTo>
                      <a:pt x="16" y="33"/>
                    </a:lnTo>
                    <a:lnTo>
                      <a:pt x="19" y="33"/>
                    </a:lnTo>
                    <a:lnTo>
                      <a:pt x="23" y="30"/>
                    </a:lnTo>
                    <a:lnTo>
                      <a:pt x="23" y="30"/>
                    </a:lnTo>
                    <a:lnTo>
                      <a:pt x="26" y="29"/>
                    </a:lnTo>
                    <a:lnTo>
                      <a:pt x="28" y="25"/>
                    </a:lnTo>
                    <a:lnTo>
                      <a:pt x="28" y="25"/>
                    </a:lnTo>
                    <a:lnTo>
                      <a:pt x="29" y="22"/>
                    </a:lnTo>
                    <a:lnTo>
                      <a:pt x="31" y="17"/>
                    </a:lnTo>
                    <a:lnTo>
                      <a:pt x="31" y="17"/>
                    </a:lnTo>
                    <a:lnTo>
                      <a:pt x="29" y="9"/>
                    </a:lnTo>
                    <a:lnTo>
                      <a:pt x="26" y="4"/>
                    </a:lnTo>
                    <a:lnTo>
                      <a:pt x="26" y="4"/>
                    </a:lnTo>
                    <a:lnTo>
                      <a:pt x="22" y="1"/>
                    </a:lnTo>
                    <a:lnTo>
                      <a:pt x="16" y="0"/>
                    </a:lnTo>
                    <a:lnTo>
                      <a:pt x="16" y="0"/>
                    </a:lnTo>
                    <a:lnTo>
                      <a:pt x="11" y="1"/>
                    </a:lnTo>
                    <a:lnTo>
                      <a:pt x="6" y="4"/>
                    </a:lnTo>
                    <a:lnTo>
                      <a:pt x="6" y="4"/>
                    </a:lnTo>
                    <a:lnTo>
                      <a:pt x="3" y="7"/>
                    </a:lnTo>
                    <a:lnTo>
                      <a:pt x="2" y="9"/>
                    </a:lnTo>
                    <a:lnTo>
                      <a:pt x="0" y="17"/>
                    </a:lnTo>
                    <a:lnTo>
                      <a:pt x="0" y="17"/>
                    </a:lnTo>
                    <a:lnTo>
                      <a:pt x="2" y="24"/>
                    </a:lnTo>
                    <a:lnTo>
                      <a:pt x="4" y="29"/>
                    </a:lnTo>
                    <a:lnTo>
                      <a:pt x="4" y="29"/>
                    </a:lnTo>
                    <a:close/>
                    <a:moveTo>
                      <a:pt x="9" y="8"/>
                    </a:moveTo>
                    <a:lnTo>
                      <a:pt x="9" y="8"/>
                    </a:lnTo>
                    <a:lnTo>
                      <a:pt x="12" y="5"/>
                    </a:lnTo>
                    <a:lnTo>
                      <a:pt x="16" y="4"/>
                    </a:lnTo>
                    <a:lnTo>
                      <a:pt x="16" y="4"/>
                    </a:lnTo>
                    <a:lnTo>
                      <a:pt x="19" y="5"/>
                    </a:lnTo>
                    <a:lnTo>
                      <a:pt x="22" y="8"/>
                    </a:lnTo>
                    <a:lnTo>
                      <a:pt x="22" y="8"/>
                    </a:lnTo>
                    <a:lnTo>
                      <a:pt x="24" y="12"/>
                    </a:lnTo>
                    <a:lnTo>
                      <a:pt x="24" y="17"/>
                    </a:lnTo>
                    <a:lnTo>
                      <a:pt x="24" y="17"/>
                    </a:lnTo>
                    <a:lnTo>
                      <a:pt x="24" y="22"/>
                    </a:lnTo>
                    <a:lnTo>
                      <a:pt x="22" y="25"/>
                    </a:lnTo>
                    <a:lnTo>
                      <a:pt x="22" y="25"/>
                    </a:lnTo>
                    <a:lnTo>
                      <a:pt x="19" y="28"/>
                    </a:lnTo>
                    <a:lnTo>
                      <a:pt x="16" y="28"/>
                    </a:lnTo>
                    <a:lnTo>
                      <a:pt x="16" y="28"/>
                    </a:lnTo>
                    <a:lnTo>
                      <a:pt x="12" y="28"/>
                    </a:lnTo>
                    <a:lnTo>
                      <a:pt x="9" y="25"/>
                    </a:lnTo>
                    <a:lnTo>
                      <a:pt x="9" y="25"/>
                    </a:lnTo>
                    <a:lnTo>
                      <a:pt x="7" y="22"/>
                    </a:lnTo>
                    <a:lnTo>
                      <a:pt x="7" y="17"/>
                    </a:lnTo>
                    <a:lnTo>
                      <a:pt x="7" y="17"/>
                    </a:lnTo>
                    <a:lnTo>
                      <a:pt x="7" y="12"/>
                    </a:lnTo>
                    <a:lnTo>
                      <a:pt x="9" y="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8" name="Freeform 765">
                <a:extLst>
                  <a:ext uri="{FF2B5EF4-FFF2-40B4-BE49-F238E27FC236}">
                    <a16:creationId xmlns:a16="http://schemas.microsoft.com/office/drawing/2014/main" id="{B622FBBE-2EB9-375E-BDCC-64605E347FAF}"/>
                  </a:ext>
                </a:extLst>
              </p:cNvPr>
              <p:cNvSpPr>
                <a:spLocks/>
              </p:cNvSpPr>
              <p:nvPr/>
            </p:nvSpPr>
            <p:spPr bwMode="auto">
              <a:xfrm>
                <a:off x="2604" y="1734"/>
                <a:ext cx="25" cy="32"/>
              </a:xfrm>
              <a:custGeom>
                <a:avLst/>
                <a:gdLst>
                  <a:gd name="T0" fmla="*/ 5 w 25"/>
                  <a:gd name="T1" fmla="*/ 32 h 32"/>
                  <a:gd name="T2" fmla="*/ 5 w 25"/>
                  <a:gd name="T3" fmla="*/ 15 h 32"/>
                  <a:gd name="T4" fmla="*/ 5 w 25"/>
                  <a:gd name="T5" fmla="*/ 15 h 32"/>
                  <a:gd name="T6" fmla="*/ 5 w 25"/>
                  <a:gd name="T7" fmla="*/ 10 h 32"/>
                  <a:gd name="T8" fmla="*/ 8 w 25"/>
                  <a:gd name="T9" fmla="*/ 7 h 32"/>
                  <a:gd name="T10" fmla="*/ 8 w 25"/>
                  <a:gd name="T11" fmla="*/ 7 h 32"/>
                  <a:gd name="T12" fmla="*/ 10 w 25"/>
                  <a:gd name="T13" fmla="*/ 5 h 32"/>
                  <a:gd name="T14" fmla="*/ 13 w 25"/>
                  <a:gd name="T15" fmla="*/ 5 h 32"/>
                  <a:gd name="T16" fmla="*/ 13 w 25"/>
                  <a:gd name="T17" fmla="*/ 5 h 32"/>
                  <a:gd name="T18" fmla="*/ 16 w 25"/>
                  <a:gd name="T19" fmla="*/ 5 h 32"/>
                  <a:gd name="T20" fmla="*/ 16 w 25"/>
                  <a:gd name="T21" fmla="*/ 5 h 32"/>
                  <a:gd name="T22" fmla="*/ 19 w 25"/>
                  <a:gd name="T23" fmla="*/ 8 h 32"/>
                  <a:gd name="T24" fmla="*/ 19 w 25"/>
                  <a:gd name="T25" fmla="*/ 8 h 32"/>
                  <a:gd name="T26" fmla="*/ 20 w 25"/>
                  <a:gd name="T27" fmla="*/ 13 h 32"/>
                  <a:gd name="T28" fmla="*/ 20 w 25"/>
                  <a:gd name="T29" fmla="*/ 32 h 32"/>
                  <a:gd name="T30" fmla="*/ 25 w 25"/>
                  <a:gd name="T31" fmla="*/ 32 h 32"/>
                  <a:gd name="T32" fmla="*/ 25 w 25"/>
                  <a:gd name="T33" fmla="*/ 13 h 32"/>
                  <a:gd name="T34" fmla="*/ 25 w 25"/>
                  <a:gd name="T35" fmla="*/ 13 h 32"/>
                  <a:gd name="T36" fmla="*/ 25 w 25"/>
                  <a:gd name="T37" fmla="*/ 8 h 32"/>
                  <a:gd name="T38" fmla="*/ 25 w 25"/>
                  <a:gd name="T39" fmla="*/ 8 h 32"/>
                  <a:gd name="T40" fmla="*/ 23 w 25"/>
                  <a:gd name="T41" fmla="*/ 4 h 32"/>
                  <a:gd name="T42" fmla="*/ 23 w 25"/>
                  <a:gd name="T43" fmla="*/ 4 h 32"/>
                  <a:gd name="T44" fmla="*/ 19 w 25"/>
                  <a:gd name="T45" fmla="*/ 1 h 32"/>
                  <a:gd name="T46" fmla="*/ 19 w 25"/>
                  <a:gd name="T47" fmla="*/ 1 h 32"/>
                  <a:gd name="T48" fmla="*/ 14 w 25"/>
                  <a:gd name="T49" fmla="*/ 0 h 32"/>
                  <a:gd name="T50" fmla="*/ 14 w 25"/>
                  <a:gd name="T51" fmla="*/ 0 h 32"/>
                  <a:gd name="T52" fmla="*/ 9 w 25"/>
                  <a:gd name="T53" fmla="*/ 1 h 32"/>
                  <a:gd name="T54" fmla="*/ 4 w 25"/>
                  <a:gd name="T55" fmla="*/ 5 h 32"/>
                  <a:gd name="T56" fmla="*/ 4 w 25"/>
                  <a:gd name="T57" fmla="*/ 1 h 32"/>
                  <a:gd name="T58" fmla="*/ 0 w 25"/>
                  <a:gd name="T59" fmla="*/ 1 h 32"/>
                  <a:gd name="T60" fmla="*/ 0 w 25"/>
                  <a:gd name="T61" fmla="*/ 32 h 32"/>
                  <a:gd name="T62" fmla="*/ 5 w 25"/>
                  <a:gd name="T63" fmla="*/ 32 h 32"/>
                  <a:gd name="T64" fmla="*/ 5 w 25"/>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5" y="32"/>
                    </a:moveTo>
                    <a:lnTo>
                      <a:pt x="5" y="15"/>
                    </a:lnTo>
                    <a:lnTo>
                      <a:pt x="5" y="15"/>
                    </a:lnTo>
                    <a:lnTo>
                      <a:pt x="5" y="10"/>
                    </a:lnTo>
                    <a:lnTo>
                      <a:pt x="8" y="7"/>
                    </a:lnTo>
                    <a:lnTo>
                      <a:pt x="8" y="7"/>
                    </a:lnTo>
                    <a:lnTo>
                      <a:pt x="10" y="5"/>
                    </a:lnTo>
                    <a:lnTo>
                      <a:pt x="13" y="5"/>
                    </a:lnTo>
                    <a:lnTo>
                      <a:pt x="13" y="5"/>
                    </a:lnTo>
                    <a:lnTo>
                      <a:pt x="16" y="5"/>
                    </a:lnTo>
                    <a:lnTo>
                      <a:pt x="16" y="5"/>
                    </a:lnTo>
                    <a:lnTo>
                      <a:pt x="19" y="8"/>
                    </a:lnTo>
                    <a:lnTo>
                      <a:pt x="19" y="8"/>
                    </a:lnTo>
                    <a:lnTo>
                      <a:pt x="20" y="13"/>
                    </a:lnTo>
                    <a:lnTo>
                      <a:pt x="20" y="32"/>
                    </a:lnTo>
                    <a:lnTo>
                      <a:pt x="25" y="32"/>
                    </a:lnTo>
                    <a:lnTo>
                      <a:pt x="25" y="13"/>
                    </a:lnTo>
                    <a:lnTo>
                      <a:pt x="25" y="13"/>
                    </a:lnTo>
                    <a:lnTo>
                      <a:pt x="25" y="8"/>
                    </a:lnTo>
                    <a:lnTo>
                      <a:pt x="25" y="8"/>
                    </a:lnTo>
                    <a:lnTo>
                      <a:pt x="23" y="4"/>
                    </a:lnTo>
                    <a:lnTo>
                      <a:pt x="23" y="4"/>
                    </a:lnTo>
                    <a:lnTo>
                      <a:pt x="19" y="1"/>
                    </a:lnTo>
                    <a:lnTo>
                      <a:pt x="19" y="1"/>
                    </a:lnTo>
                    <a:lnTo>
                      <a:pt x="14" y="0"/>
                    </a:lnTo>
                    <a:lnTo>
                      <a:pt x="14" y="0"/>
                    </a:lnTo>
                    <a:lnTo>
                      <a:pt x="9" y="1"/>
                    </a:lnTo>
                    <a:lnTo>
                      <a:pt x="4" y="5"/>
                    </a:lnTo>
                    <a:lnTo>
                      <a:pt x="4"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9" name="Freeform 766">
                <a:extLst>
                  <a:ext uri="{FF2B5EF4-FFF2-40B4-BE49-F238E27FC236}">
                    <a16:creationId xmlns:a16="http://schemas.microsoft.com/office/drawing/2014/main" id="{72EA4567-0837-40CB-5A1B-CA4A88D79D58}"/>
                  </a:ext>
                </a:extLst>
              </p:cNvPr>
              <p:cNvSpPr>
                <a:spLocks noEditPoints="1"/>
              </p:cNvSpPr>
              <p:nvPr/>
            </p:nvSpPr>
            <p:spPr bwMode="auto">
              <a:xfrm>
                <a:off x="2652" y="1727"/>
                <a:ext cx="29" cy="36"/>
              </a:xfrm>
              <a:custGeom>
                <a:avLst/>
                <a:gdLst>
                  <a:gd name="T0" fmla="*/ 29 w 29"/>
                  <a:gd name="T1" fmla="*/ 12 h 36"/>
                  <a:gd name="T2" fmla="*/ 0 w 29"/>
                  <a:gd name="T3" fmla="*/ 0 h 36"/>
                  <a:gd name="T4" fmla="*/ 0 w 29"/>
                  <a:gd name="T5" fmla="*/ 5 h 36"/>
                  <a:gd name="T6" fmla="*/ 23 w 29"/>
                  <a:gd name="T7" fmla="*/ 15 h 36"/>
                  <a:gd name="T8" fmla="*/ 0 w 29"/>
                  <a:gd name="T9" fmla="*/ 24 h 36"/>
                  <a:gd name="T10" fmla="*/ 0 w 29"/>
                  <a:gd name="T11" fmla="*/ 29 h 36"/>
                  <a:gd name="T12" fmla="*/ 29 w 29"/>
                  <a:gd name="T13" fmla="*/ 17 h 36"/>
                  <a:gd name="T14" fmla="*/ 29 w 29"/>
                  <a:gd name="T15" fmla="*/ 12 h 36"/>
                  <a:gd name="T16" fmla="*/ 29 w 29"/>
                  <a:gd name="T17" fmla="*/ 12 h 36"/>
                  <a:gd name="T18" fmla="*/ 29 w 29"/>
                  <a:gd name="T19" fmla="*/ 31 h 36"/>
                  <a:gd name="T20" fmla="*/ 0 w 29"/>
                  <a:gd name="T21" fmla="*/ 31 h 36"/>
                  <a:gd name="T22" fmla="*/ 0 w 29"/>
                  <a:gd name="T23" fmla="*/ 36 h 36"/>
                  <a:gd name="T24" fmla="*/ 29 w 29"/>
                  <a:gd name="T25" fmla="*/ 36 h 36"/>
                  <a:gd name="T26" fmla="*/ 29 w 29"/>
                  <a:gd name="T27" fmla="*/ 31 h 36"/>
                  <a:gd name="T28" fmla="*/ 29 w 29"/>
                  <a:gd name="T29"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6">
                    <a:moveTo>
                      <a:pt x="29" y="12"/>
                    </a:moveTo>
                    <a:lnTo>
                      <a:pt x="0" y="0"/>
                    </a:lnTo>
                    <a:lnTo>
                      <a:pt x="0" y="5"/>
                    </a:lnTo>
                    <a:lnTo>
                      <a:pt x="23" y="15"/>
                    </a:lnTo>
                    <a:lnTo>
                      <a:pt x="0" y="24"/>
                    </a:lnTo>
                    <a:lnTo>
                      <a:pt x="0" y="29"/>
                    </a:lnTo>
                    <a:lnTo>
                      <a:pt x="29" y="17"/>
                    </a:lnTo>
                    <a:lnTo>
                      <a:pt x="29" y="12"/>
                    </a:lnTo>
                    <a:lnTo>
                      <a:pt x="29" y="12"/>
                    </a:lnTo>
                    <a:close/>
                    <a:moveTo>
                      <a:pt x="29" y="31"/>
                    </a:moveTo>
                    <a:lnTo>
                      <a:pt x="0" y="31"/>
                    </a:lnTo>
                    <a:lnTo>
                      <a:pt x="0" y="36"/>
                    </a:lnTo>
                    <a:lnTo>
                      <a:pt x="29" y="36"/>
                    </a:lnTo>
                    <a:lnTo>
                      <a:pt x="29" y="31"/>
                    </a:lnTo>
                    <a:lnTo>
                      <a:pt x="2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0" name="Freeform 767">
                <a:extLst>
                  <a:ext uri="{FF2B5EF4-FFF2-40B4-BE49-F238E27FC236}">
                    <a16:creationId xmlns:a16="http://schemas.microsoft.com/office/drawing/2014/main" id="{5D89CF48-B589-BE88-4E7E-C4195AD305DC}"/>
                  </a:ext>
                </a:extLst>
              </p:cNvPr>
              <p:cNvSpPr>
                <a:spLocks/>
              </p:cNvSpPr>
              <p:nvPr/>
            </p:nvSpPr>
            <p:spPr bwMode="auto">
              <a:xfrm>
                <a:off x="2702" y="1724"/>
                <a:ext cx="29" cy="43"/>
              </a:xfrm>
              <a:custGeom>
                <a:avLst/>
                <a:gdLst>
                  <a:gd name="T0" fmla="*/ 4 w 29"/>
                  <a:gd name="T1" fmla="*/ 39 h 43"/>
                  <a:gd name="T2" fmla="*/ 4 w 29"/>
                  <a:gd name="T3" fmla="*/ 39 h 43"/>
                  <a:gd name="T4" fmla="*/ 9 w 29"/>
                  <a:gd name="T5" fmla="*/ 42 h 43"/>
                  <a:gd name="T6" fmla="*/ 14 w 29"/>
                  <a:gd name="T7" fmla="*/ 43 h 43"/>
                  <a:gd name="T8" fmla="*/ 14 w 29"/>
                  <a:gd name="T9" fmla="*/ 43 h 43"/>
                  <a:gd name="T10" fmla="*/ 21 w 29"/>
                  <a:gd name="T11" fmla="*/ 42 h 43"/>
                  <a:gd name="T12" fmla="*/ 26 w 29"/>
                  <a:gd name="T13" fmla="*/ 38 h 43"/>
                  <a:gd name="T14" fmla="*/ 26 w 29"/>
                  <a:gd name="T15" fmla="*/ 38 h 43"/>
                  <a:gd name="T16" fmla="*/ 28 w 29"/>
                  <a:gd name="T17" fmla="*/ 33 h 43"/>
                  <a:gd name="T18" fmla="*/ 29 w 29"/>
                  <a:gd name="T19" fmla="*/ 28 h 43"/>
                  <a:gd name="T20" fmla="*/ 29 w 29"/>
                  <a:gd name="T21" fmla="*/ 28 h 43"/>
                  <a:gd name="T22" fmla="*/ 28 w 29"/>
                  <a:gd name="T23" fmla="*/ 22 h 43"/>
                  <a:gd name="T24" fmla="*/ 26 w 29"/>
                  <a:gd name="T25" fmla="*/ 18 h 43"/>
                  <a:gd name="T26" fmla="*/ 26 w 29"/>
                  <a:gd name="T27" fmla="*/ 18 h 43"/>
                  <a:gd name="T28" fmla="*/ 21 w 29"/>
                  <a:gd name="T29" fmla="*/ 14 h 43"/>
                  <a:gd name="T30" fmla="*/ 16 w 29"/>
                  <a:gd name="T31" fmla="*/ 14 h 43"/>
                  <a:gd name="T32" fmla="*/ 16 w 29"/>
                  <a:gd name="T33" fmla="*/ 14 h 43"/>
                  <a:gd name="T34" fmla="*/ 12 w 29"/>
                  <a:gd name="T35" fmla="*/ 14 h 43"/>
                  <a:gd name="T36" fmla="*/ 8 w 29"/>
                  <a:gd name="T37" fmla="*/ 17 h 43"/>
                  <a:gd name="T38" fmla="*/ 11 w 29"/>
                  <a:gd name="T39" fmla="*/ 5 h 43"/>
                  <a:gd name="T40" fmla="*/ 27 w 29"/>
                  <a:gd name="T41" fmla="*/ 5 h 43"/>
                  <a:gd name="T42" fmla="*/ 27 w 29"/>
                  <a:gd name="T43" fmla="*/ 0 h 43"/>
                  <a:gd name="T44" fmla="*/ 5 w 29"/>
                  <a:gd name="T45" fmla="*/ 0 h 43"/>
                  <a:gd name="T46" fmla="*/ 2 w 29"/>
                  <a:gd name="T47" fmla="*/ 22 h 43"/>
                  <a:gd name="T48" fmla="*/ 7 w 29"/>
                  <a:gd name="T49" fmla="*/ 23 h 43"/>
                  <a:gd name="T50" fmla="*/ 7 w 29"/>
                  <a:gd name="T51" fmla="*/ 23 h 43"/>
                  <a:gd name="T52" fmla="*/ 9 w 29"/>
                  <a:gd name="T53" fmla="*/ 19 h 43"/>
                  <a:gd name="T54" fmla="*/ 9 w 29"/>
                  <a:gd name="T55" fmla="*/ 19 h 43"/>
                  <a:gd name="T56" fmla="*/ 14 w 29"/>
                  <a:gd name="T57" fmla="*/ 18 h 43"/>
                  <a:gd name="T58" fmla="*/ 14 w 29"/>
                  <a:gd name="T59" fmla="*/ 18 h 43"/>
                  <a:gd name="T60" fmla="*/ 18 w 29"/>
                  <a:gd name="T61" fmla="*/ 19 h 43"/>
                  <a:gd name="T62" fmla="*/ 21 w 29"/>
                  <a:gd name="T63" fmla="*/ 20 h 43"/>
                  <a:gd name="T64" fmla="*/ 21 w 29"/>
                  <a:gd name="T65" fmla="*/ 20 h 43"/>
                  <a:gd name="T66" fmla="*/ 23 w 29"/>
                  <a:gd name="T67" fmla="*/ 24 h 43"/>
                  <a:gd name="T68" fmla="*/ 23 w 29"/>
                  <a:gd name="T69" fmla="*/ 28 h 43"/>
                  <a:gd name="T70" fmla="*/ 23 w 29"/>
                  <a:gd name="T71" fmla="*/ 28 h 43"/>
                  <a:gd name="T72" fmla="*/ 23 w 29"/>
                  <a:gd name="T73" fmla="*/ 33 h 43"/>
                  <a:gd name="T74" fmla="*/ 21 w 29"/>
                  <a:gd name="T75" fmla="*/ 35 h 43"/>
                  <a:gd name="T76" fmla="*/ 21 w 29"/>
                  <a:gd name="T77" fmla="*/ 35 h 43"/>
                  <a:gd name="T78" fmla="*/ 18 w 29"/>
                  <a:gd name="T79" fmla="*/ 38 h 43"/>
                  <a:gd name="T80" fmla="*/ 14 w 29"/>
                  <a:gd name="T81" fmla="*/ 39 h 43"/>
                  <a:gd name="T82" fmla="*/ 14 w 29"/>
                  <a:gd name="T83" fmla="*/ 39 h 43"/>
                  <a:gd name="T84" fmla="*/ 12 w 29"/>
                  <a:gd name="T85" fmla="*/ 38 h 43"/>
                  <a:gd name="T86" fmla="*/ 9 w 29"/>
                  <a:gd name="T87" fmla="*/ 37 h 43"/>
                  <a:gd name="T88" fmla="*/ 9 w 29"/>
                  <a:gd name="T89" fmla="*/ 37 h 43"/>
                  <a:gd name="T90" fmla="*/ 7 w 29"/>
                  <a:gd name="T91" fmla="*/ 34 h 43"/>
                  <a:gd name="T92" fmla="*/ 5 w 29"/>
                  <a:gd name="T93" fmla="*/ 30 h 43"/>
                  <a:gd name="T94" fmla="*/ 0 w 29"/>
                  <a:gd name="T95" fmla="*/ 30 h 43"/>
                  <a:gd name="T96" fmla="*/ 0 w 29"/>
                  <a:gd name="T97" fmla="*/ 30 h 43"/>
                  <a:gd name="T98" fmla="*/ 2 w 29"/>
                  <a:gd name="T99" fmla="*/ 35 h 43"/>
                  <a:gd name="T100" fmla="*/ 4 w 29"/>
                  <a:gd name="T101" fmla="*/ 39 h 43"/>
                  <a:gd name="T102" fmla="*/ 4 w 29"/>
                  <a:gd name="T10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43">
                    <a:moveTo>
                      <a:pt x="4" y="39"/>
                    </a:moveTo>
                    <a:lnTo>
                      <a:pt x="4" y="39"/>
                    </a:lnTo>
                    <a:lnTo>
                      <a:pt x="9" y="42"/>
                    </a:lnTo>
                    <a:lnTo>
                      <a:pt x="14" y="43"/>
                    </a:lnTo>
                    <a:lnTo>
                      <a:pt x="14" y="43"/>
                    </a:lnTo>
                    <a:lnTo>
                      <a:pt x="21" y="42"/>
                    </a:lnTo>
                    <a:lnTo>
                      <a:pt x="26" y="38"/>
                    </a:lnTo>
                    <a:lnTo>
                      <a:pt x="26" y="38"/>
                    </a:lnTo>
                    <a:lnTo>
                      <a:pt x="28" y="33"/>
                    </a:lnTo>
                    <a:lnTo>
                      <a:pt x="29" y="28"/>
                    </a:lnTo>
                    <a:lnTo>
                      <a:pt x="29" y="28"/>
                    </a:lnTo>
                    <a:lnTo>
                      <a:pt x="28" y="22"/>
                    </a:lnTo>
                    <a:lnTo>
                      <a:pt x="26" y="18"/>
                    </a:lnTo>
                    <a:lnTo>
                      <a:pt x="26" y="18"/>
                    </a:lnTo>
                    <a:lnTo>
                      <a:pt x="21" y="14"/>
                    </a:lnTo>
                    <a:lnTo>
                      <a:pt x="16" y="14"/>
                    </a:lnTo>
                    <a:lnTo>
                      <a:pt x="16" y="14"/>
                    </a:lnTo>
                    <a:lnTo>
                      <a:pt x="12" y="14"/>
                    </a:lnTo>
                    <a:lnTo>
                      <a:pt x="8" y="17"/>
                    </a:lnTo>
                    <a:lnTo>
                      <a:pt x="11" y="5"/>
                    </a:lnTo>
                    <a:lnTo>
                      <a:pt x="27" y="5"/>
                    </a:lnTo>
                    <a:lnTo>
                      <a:pt x="27" y="0"/>
                    </a:lnTo>
                    <a:lnTo>
                      <a:pt x="5" y="0"/>
                    </a:lnTo>
                    <a:lnTo>
                      <a:pt x="2" y="22"/>
                    </a:lnTo>
                    <a:lnTo>
                      <a:pt x="7" y="23"/>
                    </a:lnTo>
                    <a:lnTo>
                      <a:pt x="7" y="23"/>
                    </a:lnTo>
                    <a:lnTo>
                      <a:pt x="9" y="19"/>
                    </a:lnTo>
                    <a:lnTo>
                      <a:pt x="9" y="19"/>
                    </a:lnTo>
                    <a:lnTo>
                      <a:pt x="14" y="18"/>
                    </a:lnTo>
                    <a:lnTo>
                      <a:pt x="14" y="18"/>
                    </a:lnTo>
                    <a:lnTo>
                      <a:pt x="18" y="19"/>
                    </a:lnTo>
                    <a:lnTo>
                      <a:pt x="21" y="20"/>
                    </a:lnTo>
                    <a:lnTo>
                      <a:pt x="21" y="20"/>
                    </a:lnTo>
                    <a:lnTo>
                      <a:pt x="23" y="24"/>
                    </a:lnTo>
                    <a:lnTo>
                      <a:pt x="23" y="28"/>
                    </a:lnTo>
                    <a:lnTo>
                      <a:pt x="23" y="28"/>
                    </a:lnTo>
                    <a:lnTo>
                      <a:pt x="23" y="33"/>
                    </a:lnTo>
                    <a:lnTo>
                      <a:pt x="21" y="35"/>
                    </a:lnTo>
                    <a:lnTo>
                      <a:pt x="21" y="35"/>
                    </a:lnTo>
                    <a:lnTo>
                      <a:pt x="18" y="38"/>
                    </a:lnTo>
                    <a:lnTo>
                      <a:pt x="14" y="39"/>
                    </a:lnTo>
                    <a:lnTo>
                      <a:pt x="14" y="39"/>
                    </a:lnTo>
                    <a:lnTo>
                      <a:pt x="12" y="38"/>
                    </a:lnTo>
                    <a:lnTo>
                      <a:pt x="9" y="37"/>
                    </a:lnTo>
                    <a:lnTo>
                      <a:pt x="9" y="37"/>
                    </a:lnTo>
                    <a:lnTo>
                      <a:pt x="7" y="34"/>
                    </a:lnTo>
                    <a:lnTo>
                      <a:pt x="5" y="30"/>
                    </a:lnTo>
                    <a:lnTo>
                      <a:pt x="0" y="30"/>
                    </a:lnTo>
                    <a:lnTo>
                      <a:pt x="0" y="30"/>
                    </a:lnTo>
                    <a:lnTo>
                      <a:pt x="2" y="35"/>
                    </a:lnTo>
                    <a:lnTo>
                      <a:pt x="4" y="39"/>
                    </a:lnTo>
                    <a:lnTo>
                      <a:pt x="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1" name="Freeform 768">
                <a:extLst>
                  <a:ext uri="{FF2B5EF4-FFF2-40B4-BE49-F238E27FC236}">
                    <a16:creationId xmlns:a16="http://schemas.microsoft.com/office/drawing/2014/main" id="{308BDFCC-133F-6FEF-A7C2-9322EADD645A}"/>
                  </a:ext>
                </a:extLst>
              </p:cNvPr>
              <p:cNvSpPr>
                <a:spLocks noEditPoints="1"/>
              </p:cNvSpPr>
              <p:nvPr/>
            </p:nvSpPr>
            <p:spPr bwMode="auto">
              <a:xfrm>
                <a:off x="2736" y="1723"/>
                <a:ext cx="28" cy="44"/>
              </a:xfrm>
              <a:custGeom>
                <a:avLst/>
                <a:gdLst>
                  <a:gd name="T0" fmla="*/ 4 w 28"/>
                  <a:gd name="T1" fmla="*/ 39 h 44"/>
                  <a:gd name="T2" fmla="*/ 14 w 28"/>
                  <a:gd name="T3" fmla="*/ 44 h 44"/>
                  <a:gd name="T4" fmla="*/ 18 w 28"/>
                  <a:gd name="T5" fmla="*/ 43 h 44"/>
                  <a:gd name="T6" fmla="*/ 22 w 28"/>
                  <a:gd name="T7" fmla="*/ 41 h 44"/>
                  <a:gd name="T8" fmla="*/ 27 w 28"/>
                  <a:gd name="T9" fmla="*/ 34 h 44"/>
                  <a:gd name="T10" fmla="*/ 28 w 28"/>
                  <a:gd name="T11" fmla="*/ 29 h 44"/>
                  <a:gd name="T12" fmla="*/ 28 w 28"/>
                  <a:gd name="T13" fmla="*/ 21 h 44"/>
                  <a:gd name="T14" fmla="*/ 27 w 28"/>
                  <a:gd name="T15" fmla="*/ 11 h 44"/>
                  <a:gd name="T16" fmla="*/ 24 w 28"/>
                  <a:gd name="T17" fmla="*/ 5 h 44"/>
                  <a:gd name="T18" fmla="*/ 21 w 28"/>
                  <a:gd name="T19" fmla="*/ 1 h 44"/>
                  <a:gd name="T20" fmla="*/ 18 w 28"/>
                  <a:gd name="T21" fmla="*/ 0 h 44"/>
                  <a:gd name="T22" fmla="*/ 14 w 28"/>
                  <a:gd name="T23" fmla="*/ 0 h 44"/>
                  <a:gd name="T24" fmla="*/ 7 w 28"/>
                  <a:gd name="T25" fmla="*/ 2 h 44"/>
                  <a:gd name="T26" fmla="*/ 4 w 28"/>
                  <a:gd name="T27" fmla="*/ 5 h 44"/>
                  <a:gd name="T28" fmla="*/ 2 w 28"/>
                  <a:gd name="T29" fmla="*/ 10 h 44"/>
                  <a:gd name="T30" fmla="*/ 0 w 28"/>
                  <a:gd name="T31" fmla="*/ 21 h 44"/>
                  <a:gd name="T32" fmla="*/ 2 w 28"/>
                  <a:gd name="T33" fmla="*/ 33 h 44"/>
                  <a:gd name="T34" fmla="*/ 4 w 28"/>
                  <a:gd name="T35" fmla="*/ 39 h 44"/>
                  <a:gd name="T36" fmla="*/ 4 w 28"/>
                  <a:gd name="T37" fmla="*/ 39 h 44"/>
                  <a:gd name="T38" fmla="*/ 8 w 28"/>
                  <a:gd name="T39" fmla="*/ 7 h 44"/>
                  <a:gd name="T40" fmla="*/ 14 w 28"/>
                  <a:gd name="T41" fmla="*/ 4 h 44"/>
                  <a:gd name="T42" fmla="*/ 18 w 28"/>
                  <a:gd name="T43" fmla="*/ 5 h 44"/>
                  <a:gd name="T44" fmla="*/ 21 w 28"/>
                  <a:gd name="T45" fmla="*/ 7 h 44"/>
                  <a:gd name="T46" fmla="*/ 23 w 28"/>
                  <a:gd name="T47" fmla="*/ 21 h 44"/>
                  <a:gd name="T48" fmla="*/ 22 w 28"/>
                  <a:gd name="T49" fmla="*/ 30 h 44"/>
                  <a:gd name="T50" fmla="*/ 21 w 28"/>
                  <a:gd name="T51" fmla="*/ 36 h 44"/>
                  <a:gd name="T52" fmla="*/ 14 w 28"/>
                  <a:gd name="T53" fmla="*/ 40 h 44"/>
                  <a:gd name="T54" fmla="*/ 11 w 28"/>
                  <a:gd name="T55" fmla="*/ 39 h 44"/>
                  <a:gd name="T56" fmla="*/ 8 w 28"/>
                  <a:gd name="T57" fmla="*/ 36 h 44"/>
                  <a:gd name="T58" fmla="*/ 6 w 28"/>
                  <a:gd name="T59" fmla="*/ 21 h 44"/>
                  <a:gd name="T60" fmla="*/ 7 w 28"/>
                  <a:gd name="T61" fmla="*/ 12 h 44"/>
                  <a:gd name="T62" fmla="*/ 8 w 28"/>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44">
                    <a:moveTo>
                      <a:pt x="4" y="39"/>
                    </a:moveTo>
                    <a:lnTo>
                      <a:pt x="4" y="39"/>
                    </a:lnTo>
                    <a:lnTo>
                      <a:pt x="9" y="43"/>
                    </a:lnTo>
                    <a:lnTo>
                      <a:pt x="14" y="44"/>
                    </a:lnTo>
                    <a:lnTo>
                      <a:pt x="14" y="44"/>
                    </a:lnTo>
                    <a:lnTo>
                      <a:pt x="18" y="43"/>
                    </a:lnTo>
                    <a:lnTo>
                      <a:pt x="22" y="41"/>
                    </a:lnTo>
                    <a:lnTo>
                      <a:pt x="22" y="41"/>
                    </a:lnTo>
                    <a:lnTo>
                      <a:pt x="24" y="39"/>
                    </a:lnTo>
                    <a:lnTo>
                      <a:pt x="27" y="34"/>
                    </a:lnTo>
                    <a:lnTo>
                      <a:pt x="27" y="34"/>
                    </a:lnTo>
                    <a:lnTo>
                      <a:pt x="28" y="29"/>
                    </a:lnTo>
                    <a:lnTo>
                      <a:pt x="28" y="21"/>
                    </a:lnTo>
                    <a:lnTo>
                      <a:pt x="28" y="21"/>
                    </a:lnTo>
                    <a:lnTo>
                      <a:pt x="27" y="11"/>
                    </a:lnTo>
                    <a:lnTo>
                      <a:pt x="27" y="11"/>
                    </a:lnTo>
                    <a:lnTo>
                      <a:pt x="24" y="5"/>
                    </a:lnTo>
                    <a:lnTo>
                      <a:pt x="24" y="5"/>
                    </a:lnTo>
                    <a:lnTo>
                      <a:pt x="23" y="2"/>
                    </a:lnTo>
                    <a:lnTo>
                      <a:pt x="21" y="1"/>
                    </a:lnTo>
                    <a:lnTo>
                      <a:pt x="21" y="1"/>
                    </a:lnTo>
                    <a:lnTo>
                      <a:pt x="18" y="0"/>
                    </a:lnTo>
                    <a:lnTo>
                      <a:pt x="14" y="0"/>
                    </a:lnTo>
                    <a:lnTo>
                      <a:pt x="14" y="0"/>
                    </a:lnTo>
                    <a:lnTo>
                      <a:pt x="11" y="0"/>
                    </a:lnTo>
                    <a:lnTo>
                      <a:pt x="7" y="2"/>
                    </a:lnTo>
                    <a:lnTo>
                      <a:pt x="7" y="2"/>
                    </a:lnTo>
                    <a:lnTo>
                      <a:pt x="4" y="5"/>
                    </a:lnTo>
                    <a:lnTo>
                      <a:pt x="2" y="10"/>
                    </a:lnTo>
                    <a:lnTo>
                      <a:pt x="2" y="10"/>
                    </a:lnTo>
                    <a:lnTo>
                      <a:pt x="0" y="15"/>
                    </a:lnTo>
                    <a:lnTo>
                      <a:pt x="0" y="21"/>
                    </a:lnTo>
                    <a:lnTo>
                      <a:pt x="0" y="21"/>
                    </a:lnTo>
                    <a:lnTo>
                      <a:pt x="2" y="33"/>
                    </a:lnTo>
                    <a:lnTo>
                      <a:pt x="3" y="36"/>
                    </a:lnTo>
                    <a:lnTo>
                      <a:pt x="4" y="39"/>
                    </a:lnTo>
                    <a:lnTo>
                      <a:pt x="4" y="39"/>
                    </a:lnTo>
                    <a:lnTo>
                      <a:pt x="4" y="39"/>
                    </a:lnTo>
                    <a:close/>
                    <a:moveTo>
                      <a:pt x="8" y="7"/>
                    </a:moveTo>
                    <a:lnTo>
                      <a:pt x="8" y="7"/>
                    </a:lnTo>
                    <a:lnTo>
                      <a:pt x="11" y="5"/>
                    </a:lnTo>
                    <a:lnTo>
                      <a:pt x="14" y="4"/>
                    </a:lnTo>
                    <a:lnTo>
                      <a:pt x="14" y="4"/>
                    </a:lnTo>
                    <a:lnTo>
                      <a:pt x="18" y="5"/>
                    </a:lnTo>
                    <a:lnTo>
                      <a:pt x="21" y="7"/>
                    </a:lnTo>
                    <a:lnTo>
                      <a:pt x="21" y="7"/>
                    </a:lnTo>
                    <a:lnTo>
                      <a:pt x="22" y="12"/>
                    </a:lnTo>
                    <a:lnTo>
                      <a:pt x="23" y="21"/>
                    </a:lnTo>
                    <a:lnTo>
                      <a:pt x="23" y="21"/>
                    </a:lnTo>
                    <a:lnTo>
                      <a:pt x="22" y="30"/>
                    </a:lnTo>
                    <a:lnTo>
                      <a:pt x="21" y="36"/>
                    </a:lnTo>
                    <a:lnTo>
                      <a:pt x="21" y="36"/>
                    </a:lnTo>
                    <a:lnTo>
                      <a:pt x="18" y="39"/>
                    </a:lnTo>
                    <a:lnTo>
                      <a:pt x="14" y="40"/>
                    </a:lnTo>
                    <a:lnTo>
                      <a:pt x="14" y="40"/>
                    </a:lnTo>
                    <a:lnTo>
                      <a:pt x="11" y="39"/>
                    </a:lnTo>
                    <a:lnTo>
                      <a:pt x="8" y="36"/>
                    </a:lnTo>
                    <a:lnTo>
                      <a:pt x="8" y="36"/>
                    </a:lnTo>
                    <a:lnTo>
                      <a:pt x="7" y="30"/>
                    </a:lnTo>
                    <a:lnTo>
                      <a:pt x="6" y="21"/>
                    </a:lnTo>
                    <a:lnTo>
                      <a:pt x="6" y="21"/>
                    </a:lnTo>
                    <a:lnTo>
                      <a:pt x="7" y="12"/>
                    </a:lnTo>
                    <a:lnTo>
                      <a:pt x="8" y="7"/>
                    </a:lnTo>
                    <a:lnTo>
                      <a:pt x="8" y="7"/>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2" name="Freeform 769">
                <a:extLst>
                  <a:ext uri="{FF2B5EF4-FFF2-40B4-BE49-F238E27FC236}">
                    <a16:creationId xmlns:a16="http://schemas.microsoft.com/office/drawing/2014/main" id="{D9CBF6EF-4D07-667E-B753-168E1E8E515D}"/>
                  </a:ext>
                </a:extLst>
              </p:cNvPr>
              <p:cNvSpPr>
                <a:spLocks noEditPoints="1"/>
              </p:cNvSpPr>
              <p:nvPr/>
            </p:nvSpPr>
            <p:spPr bwMode="auto">
              <a:xfrm>
                <a:off x="2771" y="1722"/>
                <a:ext cx="46" cy="46"/>
              </a:xfrm>
              <a:custGeom>
                <a:avLst/>
                <a:gdLst>
                  <a:gd name="T0" fmla="*/ 2 w 46"/>
                  <a:gd name="T1" fmla="*/ 20 h 46"/>
                  <a:gd name="T2" fmla="*/ 10 w 46"/>
                  <a:gd name="T3" fmla="*/ 24 h 46"/>
                  <a:gd name="T4" fmla="*/ 12 w 46"/>
                  <a:gd name="T5" fmla="*/ 22 h 46"/>
                  <a:gd name="T6" fmla="*/ 16 w 46"/>
                  <a:gd name="T7" fmla="*/ 20 h 46"/>
                  <a:gd name="T8" fmla="*/ 18 w 46"/>
                  <a:gd name="T9" fmla="*/ 12 h 46"/>
                  <a:gd name="T10" fmla="*/ 17 w 46"/>
                  <a:gd name="T11" fmla="*/ 7 h 46"/>
                  <a:gd name="T12" fmla="*/ 16 w 46"/>
                  <a:gd name="T13" fmla="*/ 3 h 46"/>
                  <a:gd name="T14" fmla="*/ 8 w 46"/>
                  <a:gd name="T15" fmla="*/ 0 h 46"/>
                  <a:gd name="T16" fmla="*/ 5 w 46"/>
                  <a:gd name="T17" fmla="*/ 1 h 46"/>
                  <a:gd name="T18" fmla="*/ 2 w 46"/>
                  <a:gd name="T19" fmla="*/ 3 h 46"/>
                  <a:gd name="T20" fmla="*/ 0 w 46"/>
                  <a:gd name="T21" fmla="*/ 11 h 46"/>
                  <a:gd name="T22" fmla="*/ 1 w 46"/>
                  <a:gd name="T23" fmla="*/ 16 h 46"/>
                  <a:gd name="T24" fmla="*/ 2 w 46"/>
                  <a:gd name="T25" fmla="*/ 20 h 46"/>
                  <a:gd name="T26" fmla="*/ 12 w 46"/>
                  <a:gd name="T27" fmla="*/ 6 h 46"/>
                  <a:gd name="T28" fmla="*/ 13 w 46"/>
                  <a:gd name="T29" fmla="*/ 11 h 46"/>
                  <a:gd name="T30" fmla="*/ 13 w 46"/>
                  <a:gd name="T31" fmla="*/ 15 h 46"/>
                  <a:gd name="T32" fmla="*/ 12 w 46"/>
                  <a:gd name="T33" fmla="*/ 17 h 46"/>
                  <a:gd name="T34" fmla="*/ 10 w 46"/>
                  <a:gd name="T35" fmla="*/ 20 h 46"/>
                  <a:gd name="T36" fmla="*/ 7 w 46"/>
                  <a:gd name="T37" fmla="*/ 19 h 46"/>
                  <a:gd name="T38" fmla="*/ 6 w 46"/>
                  <a:gd name="T39" fmla="*/ 17 h 46"/>
                  <a:gd name="T40" fmla="*/ 5 w 46"/>
                  <a:gd name="T41" fmla="*/ 12 h 46"/>
                  <a:gd name="T42" fmla="*/ 5 w 46"/>
                  <a:gd name="T43" fmla="*/ 8 h 46"/>
                  <a:gd name="T44" fmla="*/ 6 w 46"/>
                  <a:gd name="T45" fmla="*/ 6 h 46"/>
                  <a:gd name="T46" fmla="*/ 10 w 46"/>
                  <a:gd name="T47" fmla="*/ 3 h 46"/>
                  <a:gd name="T48" fmla="*/ 11 w 46"/>
                  <a:gd name="T49" fmla="*/ 5 h 46"/>
                  <a:gd name="T50" fmla="*/ 12 w 46"/>
                  <a:gd name="T51" fmla="*/ 6 h 46"/>
                  <a:gd name="T52" fmla="*/ 37 w 46"/>
                  <a:gd name="T53" fmla="*/ 0 h 46"/>
                  <a:gd name="T54" fmla="*/ 10 w 46"/>
                  <a:gd name="T55" fmla="*/ 46 h 46"/>
                  <a:gd name="T56" fmla="*/ 13 w 46"/>
                  <a:gd name="T57" fmla="*/ 46 h 46"/>
                  <a:gd name="T58" fmla="*/ 31 w 46"/>
                  <a:gd name="T59" fmla="*/ 42 h 46"/>
                  <a:gd name="T60" fmla="*/ 37 w 46"/>
                  <a:gd name="T61" fmla="*/ 46 h 46"/>
                  <a:gd name="T62" fmla="*/ 41 w 46"/>
                  <a:gd name="T63" fmla="*/ 45 h 46"/>
                  <a:gd name="T64" fmla="*/ 44 w 46"/>
                  <a:gd name="T65" fmla="*/ 42 h 46"/>
                  <a:gd name="T66" fmla="*/ 46 w 46"/>
                  <a:gd name="T67" fmla="*/ 35 h 46"/>
                  <a:gd name="T68" fmla="*/ 46 w 46"/>
                  <a:gd name="T69" fmla="*/ 30 h 46"/>
                  <a:gd name="T70" fmla="*/ 44 w 46"/>
                  <a:gd name="T71" fmla="*/ 26 h 46"/>
                  <a:gd name="T72" fmla="*/ 37 w 46"/>
                  <a:gd name="T73" fmla="*/ 22 h 46"/>
                  <a:gd name="T74" fmla="*/ 34 w 46"/>
                  <a:gd name="T75" fmla="*/ 24 h 46"/>
                  <a:gd name="T76" fmla="*/ 30 w 46"/>
                  <a:gd name="T77" fmla="*/ 26 h 46"/>
                  <a:gd name="T78" fmla="*/ 27 w 46"/>
                  <a:gd name="T79" fmla="*/ 34 h 46"/>
                  <a:gd name="T80" fmla="*/ 29 w 46"/>
                  <a:gd name="T81" fmla="*/ 39 h 46"/>
                  <a:gd name="T82" fmla="*/ 31 w 46"/>
                  <a:gd name="T83" fmla="*/ 42 h 46"/>
                  <a:gd name="T84" fmla="*/ 40 w 46"/>
                  <a:gd name="T85" fmla="*/ 29 h 46"/>
                  <a:gd name="T86" fmla="*/ 41 w 46"/>
                  <a:gd name="T87" fmla="*/ 34 h 46"/>
                  <a:gd name="T88" fmla="*/ 41 w 46"/>
                  <a:gd name="T89" fmla="*/ 37 h 46"/>
                  <a:gd name="T90" fmla="*/ 40 w 46"/>
                  <a:gd name="T91" fmla="*/ 40 h 46"/>
                  <a:gd name="T92" fmla="*/ 37 w 46"/>
                  <a:gd name="T93" fmla="*/ 42 h 46"/>
                  <a:gd name="T94" fmla="*/ 35 w 46"/>
                  <a:gd name="T95" fmla="*/ 41 h 46"/>
                  <a:gd name="T96" fmla="*/ 34 w 46"/>
                  <a:gd name="T97" fmla="*/ 40 h 46"/>
                  <a:gd name="T98" fmla="*/ 32 w 46"/>
                  <a:gd name="T99" fmla="*/ 35 h 46"/>
                  <a:gd name="T100" fmla="*/ 32 w 46"/>
                  <a:gd name="T101" fmla="*/ 31 h 46"/>
                  <a:gd name="T102" fmla="*/ 34 w 46"/>
                  <a:gd name="T103" fmla="*/ 29 h 46"/>
                  <a:gd name="T104" fmla="*/ 37 w 46"/>
                  <a:gd name="T105" fmla="*/ 26 h 46"/>
                  <a:gd name="T106" fmla="*/ 39 w 46"/>
                  <a:gd name="T107" fmla="*/ 27 h 46"/>
                  <a:gd name="T108" fmla="*/ 40 w 46"/>
                  <a:gd name="T109"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6">
                    <a:moveTo>
                      <a:pt x="2" y="20"/>
                    </a:moveTo>
                    <a:lnTo>
                      <a:pt x="2" y="20"/>
                    </a:lnTo>
                    <a:lnTo>
                      <a:pt x="6" y="22"/>
                    </a:lnTo>
                    <a:lnTo>
                      <a:pt x="10" y="24"/>
                    </a:lnTo>
                    <a:lnTo>
                      <a:pt x="10" y="24"/>
                    </a:lnTo>
                    <a:lnTo>
                      <a:pt x="12" y="22"/>
                    </a:lnTo>
                    <a:lnTo>
                      <a:pt x="16" y="20"/>
                    </a:lnTo>
                    <a:lnTo>
                      <a:pt x="16" y="20"/>
                    </a:lnTo>
                    <a:lnTo>
                      <a:pt x="17" y="16"/>
                    </a:lnTo>
                    <a:lnTo>
                      <a:pt x="18" y="12"/>
                    </a:lnTo>
                    <a:lnTo>
                      <a:pt x="18" y="12"/>
                    </a:lnTo>
                    <a:lnTo>
                      <a:pt x="17" y="7"/>
                    </a:lnTo>
                    <a:lnTo>
                      <a:pt x="16" y="3"/>
                    </a:lnTo>
                    <a:lnTo>
                      <a:pt x="16" y="3"/>
                    </a:lnTo>
                    <a:lnTo>
                      <a:pt x="12" y="1"/>
                    </a:lnTo>
                    <a:lnTo>
                      <a:pt x="8" y="0"/>
                    </a:lnTo>
                    <a:lnTo>
                      <a:pt x="8" y="0"/>
                    </a:lnTo>
                    <a:lnTo>
                      <a:pt x="5" y="1"/>
                    </a:lnTo>
                    <a:lnTo>
                      <a:pt x="2" y="3"/>
                    </a:lnTo>
                    <a:lnTo>
                      <a:pt x="2" y="3"/>
                    </a:lnTo>
                    <a:lnTo>
                      <a:pt x="1" y="7"/>
                    </a:lnTo>
                    <a:lnTo>
                      <a:pt x="0" y="11"/>
                    </a:lnTo>
                    <a:lnTo>
                      <a:pt x="0" y="11"/>
                    </a:lnTo>
                    <a:lnTo>
                      <a:pt x="1" y="16"/>
                    </a:lnTo>
                    <a:lnTo>
                      <a:pt x="2" y="20"/>
                    </a:lnTo>
                    <a:lnTo>
                      <a:pt x="2" y="20"/>
                    </a:lnTo>
                    <a:close/>
                    <a:moveTo>
                      <a:pt x="12" y="6"/>
                    </a:moveTo>
                    <a:lnTo>
                      <a:pt x="12" y="6"/>
                    </a:lnTo>
                    <a:lnTo>
                      <a:pt x="13" y="8"/>
                    </a:lnTo>
                    <a:lnTo>
                      <a:pt x="13" y="11"/>
                    </a:lnTo>
                    <a:lnTo>
                      <a:pt x="13" y="11"/>
                    </a:lnTo>
                    <a:lnTo>
                      <a:pt x="13" y="15"/>
                    </a:lnTo>
                    <a:lnTo>
                      <a:pt x="12" y="17"/>
                    </a:lnTo>
                    <a:lnTo>
                      <a:pt x="12" y="17"/>
                    </a:lnTo>
                    <a:lnTo>
                      <a:pt x="11" y="19"/>
                    </a:lnTo>
                    <a:lnTo>
                      <a:pt x="10" y="20"/>
                    </a:lnTo>
                    <a:lnTo>
                      <a:pt x="10" y="20"/>
                    </a:lnTo>
                    <a:lnTo>
                      <a:pt x="7" y="19"/>
                    </a:lnTo>
                    <a:lnTo>
                      <a:pt x="6" y="17"/>
                    </a:lnTo>
                    <a:lnTo>
                      <a:pt x="6" y="17"/>
                    </a:lnTo>
                    <a:lnTo>
                      <a:pt x="5" y="16"/>
                    </a:lnTo>
                    <a:lnTo>
                      <a:pt x="5" y="12"/>
                    </a:lnTo>
                    <a:lnTo>
                      <a:pt x="5" y="12"/>
                    </a:lnTo>
                    <a:lnTo>
                      <a:pt x="5" y="8"/>
                    </a:lnTo>
                    <a:lnTo>
                      <a:pt x="6" y="6"/>
                    </a:lnTo>
                    <a:lnTo>
                      <a:pt x="6" y="6"/>
                    </a:lnTo>
                    <a:lnTo>
                      <a:pt x="7" y="5"/>
                    </a:lnTo>
                    <a:lnTo>
                      <a:pt x="10" y="3"/>
                    </a:lnTo>
                    <a:lnTo>
                      <a:pt x="10" y="3"/>
                    </a:lnTo>
                    <a:lnTo>
                      <a:pt x="11" y="5"/>
                    </a:lnTo>
                    <a:lnTo>
                      <a:pt x="12" y="6"/>
                    </a:lnTo>
                    <a:lnTo>
                      <a:pt x="12" y="6"/>
                    </a:lnTo>
                    <a:close/>
                    <a:moveTo>
                      <a:pt x="13" y="46"/>
                    </a:moveTo>
                    <a:lnTo>
                      <a:pt x="37" y="0"/>
                    </a:lnTo>
                    <a:lnTo>
                      <a:pt x="32" y="0"/>
                    </a:lnTo>
                    <a:lnTo>
                      <a:pt x="10" y="46"/>
                    </a:lnTo>
                    <a:lnTo>
                      <a:pt x="13" y="46"/>
                    </a:lnTo>
                    <a:lnTo>
                      <a:pt x="13" y="46"/>
                    </a:lnTo>
                    <a:close/>
                    <a:moveTo>
                      <a:pt x="31" y="42"/>
                    </a:moveTo>
                    <a:lnTo>
                      <a:pt x="31" y="42"/>
                    </a:lnTo>
                    <a:lnTo>
                      <a:pt x="34" y="45"/>
                    </a:lnTo>
                    <a:lnTo>
                      <a:pt x="37" y="46"/>
                    </a:lnTo>
                    <a:lnTo>
                      <a:pt x="37" y="46"/>
                    </a:lnTo>
                    <a:lnTo>
                      <a:pt x="41" y="45"/>
                    </a:lnTo>
                    <a:lnTo>
                      <a:pt x="44" y="42"/>
                    </a:lnTo>
                    <a:lnTo>
                      <a:pt x="44" y="42"/>
                    </a:lnTo>
                    <a:lnTo>
                      <a:pt x="46" y="39"/>
                    </a:lnTo>
                    <a:lnTo>
                      <a:pt x="46" y="35"/>
                    </a:lnTo>
                    <a:lnTo>
                      <a:pt x="46" y="35"/>
                    </a:lnTo>
                    <a:lnTo>
                      <a:pt x="46" y="30"/>
                    </a:lnTo>
                    <a:lnTo>
                      <a:pt x="44" y="26"/>
                    </a:lnTo>
                    <a:lnTo>
                      <a:pt x="44" y="26"/>
                    </a:lnTo>
                    <a:lnTo>
                      <a:pt x="41" y="24"/>
                    </a:lnTo>
                    <a:lnTo>
                      <a:pt x="37" y="22"/>
                    </a:lnTo>
                    <a:lnTo>
                      <a:pt x="37" y="22"/>
                    </a:lnTo>
                    <a:lnTo>
                      <a:pt x="34" y="24"/>
                    </a:lnTo>
                    <a:lnTo>
                      <a:pt x="30" y="26"/>
                    </a:lnTo>
                    <a:lnTo>
                      <a:pt x="30" y="26"/>
                    </a:lnTo>
                    <a:lnTo>
                      <a:pt x="29" y="30"/>
                    </a:lnTo>
                    <a:lnTo>
                      <a:pt x="27" y="34"/>
                    </a:lnTo>
                    <a:lnTo>
                      <a:pt x="27" y="34"/>
                    </a:lnTo>
                    <a:lnTo>
                      <a:pt x="29" y="39"/>
                    </a:lnTo>
                    <a:lnTo>
                      <a:pt x="31" y="42"/>
                    </a:lnTo>
                    <a:lnTo>
                      <a:pt x="31" y="42"/>
                    </a:lnTo>
                    <a:close/>
                    <a:moveTo>
                      <a:pt x="40" y="29"/>
                    </a:moveTo>
                    <a:lnTo>
                      <a:pt x="40" y="29"/>
                    </a:lnTo>
                    <a:lnTo>
                      <a:pt x="41" y="31"/>
                    </a:lnTo>
                    <a:lnTo>
                      <a:pt x="41" y="34"/>
                    </a:lnTo>
                    <a:lnTo>
                      <a:pt x="41" y="34"/>
                    </a:lnTo>
                    <a:lnTo>
                      <a:pt x="41" y="37"/>
                    </a:lnTo>
                    <a:lnTo>
                      <a:pt x="40" y="40"/>
                    </a:lnTo>
                    <a:lnTo>
                      <a:pt x="40" y="40"/>
                    </a:lnTo>
                    <a:lnTo>
                      <a:pt x="39" y="41"/>
                    </a:lnTo>
                    <a:lnTo>
                      <a:pt x="37" y="42"/>
                    </a:lnTo>
                    <a:lnTo>
                      <a:pt x="37" y="42"/>
                    </a:lnTo>
                    <a:lnTo>
                      <a:pt x="35" y="41"/>
                    </a:lnTo>
                    <a:lnTo>
                      <a:pt x="34" y="40"/>
                    </a:lnTo>
                    <a:lnTo>
                      <a:pt x="34" y="40"/>
                    </a:lnTo>
                    <a:lnTo>
                      <a:pt x="32" y="39"/>
                    </a:lnTo>
                    <a:lnTo>
                      <a:pt x="32" y="35"/>
                    </a:lnTo>
                    <a:lnTo>
                      <a:pt x="32" y="35"/>
                    </a:lnTo>
                    <a:lnTo>
                      <a:pt x="32" y="31"/>
                    </a:lnTo>
                    <a:lnTo>
                      <a:pt x="34" y="29"/>
                    </a:lnTo>
                    <a:lnTo>
                      <a:pt x="34" y="29"/>
                    </a:lnTo>
                    <a:lnTo>
                      <a:pt x="35" y="27"/>
                    </a:lnTo>
                    <a:lnTo>
                      <a:pt x="37" y="26"/>
                    </a:lnTo>
                    <a:lnTo>
                      <a:pt x="37" y="26"/>
                    </a:lnTo>
                    <a:lnTo>
                      <a:pt x="39" y="27"/>
                    </a:lnTo>
                    <a:lnTo>
                      <a:pt x="40" y="29"/>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3" name="Rectangle 770">
                <a:extLst>
                  <a:ext uri="{FF2B5EF4-FFF2-40B4-BE49-F238E27FC236}">
                    <a16:creationId xmlns:a16="http://schemas.microsoft.com/office/drawing/2014/main" id="{58214520-5917-F467-8145-9DA2F9856AF7}"/>
                  </a:ext>
                </a:extLst>
              </p:cNvPr>
              <p:cNvSpPr>
                <a:spLocks noChangeArrowheads="1"/>
              </p:cNvSpPr>
              <p:nvPr/>
            </p:nvSpPr>
            <p:spPr bwMode="auto">
              <a:xfrm>
                <a:off x="2695" y="1805"/>
                <a:ext cx="7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SG: = 0.548 (0.336-0.893)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04" name="Rectangle 771">
                <a:extLst>
                  <a:ext uri="{FF2B5EF4-FFF2-40B4-BE49-F238E27FC236}">
                    <a16:creationId xmlns:a16="http://schemas.microsoft.com/office/drawing/2014/main" id="{FD9B903C-17BC-2381-8314-75F55985CF84}"/>
                  </a:ext>
                </a:extLst>
              </p:cNvPr>
              <p:cNvSpPr>
                <a:spLocks noChangeArrowheads="1"/>
              </p:cNvSpPr>
              <p:nvPr/>
            </p:nvSpPr>
            <p:spPr bwMode="auto">
              <a:xfrm>
                <a:off x="2462" y="1876"/>
                <a:ext cx="124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Chemo HR (95% CI) = 0.328 (0.201-0.535)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05" name="Line 772">
                <a:extLst>
                  <a:ext uri="{FF2B5EF4-FFF2-40B4-BE49-F238E27FC236}">
                    <a16:creationId xmlns:a16="http://schemas.microsoft.com/office/drawing/2014/main" id="{FFB9E18F-99C0-5827-ACE4-68F85D30BECC}"/>
                  </a:ext>
                </a:extLst>
              </p:cNvPr>
              <p:cNvSpPr>
                <a:spLocks noChangeShapeType="1"/>
              </p:cNvSpPr>
              <p:nvPr/>
            </p:nvSpPr>
            <p:spPr bwMode="auto">
              <a:xfrm>
                <a:off x="1880" y="1483"/>
                <a:ext cx="175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6" name="Line 773">
                <a:extLst>
                  <a:ext uri="{FF2B5EF4-FFF2-40B4-BE49-F238E27FC236}">
                    <a16:creationId xmlns:a16="http://schemas.microsoft.com/office/drawing/2014/main" id="{BF16961F-C812-91E8-FFD0-B821D24CB160}"/>
                  </a:ext>
                </a:extLst>
              </p:cNvPr>
              <p:cNvSpPr>
                <a:spLocks noChangeShapeType="1"/>
              </p:cNvSpPr>
              <p:nvPr/>
            </p:nvSpPr>
            <p:spPr bwMode="auto">
              <a:xfrm>
                <a:off x="1880" y="1792"/>
                <a:ext cx="175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7" name="Rectangle 774">
                <a:extLst>
                  <a:ext uri="{FF2B5EF4-FFF2-40B4-BE49-F238E27FC236}">
                    <a16:creationId xmlns:a16="http://schemas.microsoft.com/office/drawing/2014/main" id="{BF6BA877-BF9F-00B1-F943-14F23B134348}"/>
                  </a:ext>
                </a:extLst>
              </p:cNvPr>
              <p:cNvSpPr>
                <a:spLocks noChangeArrowheads="1"/>
              </p:cNvSpPr>
              <p:nvPr/>
            </p:nvSpPr>
            <p:spPr bwMode="auto">
              <a:xfrm>
                <a:off x="6706" y="1327"/>
                <a:ext cx="32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Bold" panose="020B0704020202020204" pitchFamily="34" charset="0"/>
                    <a:ea typeface="+mn-ea"/>
                    <a:cs typeface="+mn-cs"/>
                  </a:rPr>
                  <a:t>Patients</a:t>
                </a:r>
                <a:endParaRPr kumimoji="0" lang="en-US" altLang="en-US" sz="1800" b="0" i="0" u="none" strike="noStrike" kern="1200" cap="none" spc="0" normalizeH="0" baseline="0" noProof="0" dirty="0">
                  <a:ln>
                    <a:noFill/>
                  </a:ln>
                  <a:solidFill>
                    <a:srgbClr val="54565B"/>
                  </a:solidFill>
                  <a:effectLst/>
                  <a:uLnTx/>
                  <a:uFillTx/>
                  <a:latin typeface="Arial" panose="020B0604020202020204" pitchFamily="34" charset="0"/>
                  <a:ea typeface="+mn-ea"/>
                  <a:cs typeface="+mn-cs"/>
                </a:endParaRPr>
              </a:p>
            </p:txBody>
          </p:sp>
          <p:sp>
            <p:nvSpPr>
              <p:cNvPr id="1008" name="Rectangle 775">
                <a:extLst>
                  <a:ext uri="{FF2B5EF4-FFF2-40B4-BE49-F238E27FC236}">
                    <a16:creationId xmlns:a16="http://schemas.microsoft.com/office/drawing/2014/main" id="{71DA5206-1BD4-27E0-5491-FAEC3D5F4919}"/>
                  </a:ext>
                </a:extLst>
              </p:cNvPr>
              <p:cNvSpPr>
                <a:spLocks noChangeArrowheads="1"/>
              </p:cNvSpPr>
              <p:nvPr/>
            </p:nvSpPr>
            <p:spPr bwMode="auto">
              <a:xfrm>
                <a:off x="6705" y="1400"/>
                <a:ext cx="28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09" name="Rectangle 776">
                <a:extLst>
                  <a:ext uri="{FF2B5EF4-FFF2-40B4-BE49-F238E27FC236}">
                    <a16:creationId xmlns:a16="http://schemas.microsoft.com/office/drawing/2014/main" id="{671B2189-387F-0A96-98CF-646A74B7F3B5}"/>
                  </a:ext>
                </a:extLst>
              </p:cNvPr>
              <p:cNvSpPr>
                <a:spLocks noChangeArrowheads="1"/>
              </p:cNvSpPr>
              <p:nvPr/>
            </p:nvSpPr>
            <p:spPr bwMode="auto">
              <a:xfrm>
                <a:off x="6729" y="1493"/>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41 (32)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0" name="Rectangle 777">
                <a:extLst>
                  <a:ext uri="{FF2B5EF4-FFF2-40B4-BE49-F238E27FC236}">
                    <a16:creationId xmlns:a16="http://schemas.microsoft.com/office/drawing/2014/main" id="{1F4B8F08-437B-EFAB-D228-5F525FBE0D5F}"/>
                  </a:ext>
                </a:extLst>
              </p:cNvPr>
              <p:cNvSpPr>
                <a:spLocks noChangeArrowheads="1"/>
              </p:cNvSpPr>
              <p:nvPr/>
            </p:nvSpPr>
            <p:spPr bwMode="auto">
              <a:xfrm>
                <a:off x="6729" y="1565"/>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72 (49)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1" name="Rectangle 778">
                <a:extLst>
                  <a:ext uri="{FF2B5EF4-FFF2-40B4-BE49-F238E27FC236}">
                    <a16:creationId xmlns:a16="http://schemas.microsoft.com/office/drawing/2014/main" id="{51561735-B2F5-B276-7DC5-1D09340017BF}"/>
                  </a:ext>
                </a:extLst>
              </p:cNvPr>
              <p:cNvSpPr>
                <a:spLocks noChangeArrowheads="1"/>
              </p:cNvSpPr>
              <p:nvPr/>
            </p:nvSpPr>
            <p:spPr bwMode="auto">
              <a:xfrm>
                <a:off x="6729" y="1638"/>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46 (38)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2" name="Rectangle 779">
                <a:extLst>
                  <a:ext uri="{FF2B5EF4-FFF2-40B4-BE49-F238E27FC236}">
                    <a16:creationId xmlns:a16="http://schemas.microsoft.com/office/drawing/2014/main" id="{6194E5BD-258A-ABAF-DAA0-85A712367AA9}"/>
                  </a:ext>
                </a:extLst>
              </p:cNvPr>
              <p:cNvSpPr>
                <a:spLocks noChangeArrowheads="1"/>
              </p:cNvSpPr>
              <p:nvPr/>
            </p:nvSpPr>
            <p:spPr bwMode="auto">
              <a:xfrm>
                <a:off x="6729" y="1710"/>
                <a:ext cx="2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51 (37)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3" name="Rectangle 780">
                <a:extLst>
                  <a:ext uri="{FF2B5EF4-FFF2-40B4-BE49-F238E27FC236}">
                    <a16:creationId xmlns:a16="http://schemas.microsoft.com/office/drawing/2014/main" id="{71411D67-E0CF-D9F6-D7D6-745BEC606A39}"/>
                  </a:ext>
                </a:extLst>
              </p:cNvPr>
              <p:cNvSpPr>
                <a:spLocks noChangeArrowheads="1"/>
              </p:cNvSpPr>
              <p:nvPr/>
            </p:nvSpPr>
            <p:spPr bwMode="auto">
              <a:xfrm>
                <a:off x="7102" y="1327"/>
                <a:ext cx="1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sv-SE" altLang="en-US" sz="800" b="1" dirty="0">
                    <a:solidFill>
                      <a:srgbClr val="000000"/>
                    </a:solidFill>
                    <a:latin typeface="Arial Bold" panose="020B0704020202020204" pitchFamily="34" charset="0"/>
                  </a:rPr>
                  <a:t>m</a:t>
                </a:r>
                <a:r>
                  <a:rPr lang="en-US" altLang="en-US" sz="800" b="1" dirty="0">
                    <a:solidFill>
                      <a:srgbClr val="000000"/>
                    </a:solidFill>
                    <a:latin typeface="Arial Bold" panose="020B0704020202020204" pitchFamily="34" charset="0"/>
                  </a:rPr>
                  <a:t>OS</a:t>
                </a:r>
                <a:endParaRPr kumimoji="0" lang="en-US" altLang="en-US" sz="1800" b="0" i="0" u="none" strike="noStrike" kern="1200" cap="none" spc="0" normalizeH="0" baseline="0" noProof="0" dirty="0">
                  <a:ln>
                    <a:noFill/>
                  </a:ln>
                  <a:solidFill>
                    <a:srgbClr val="54565B"/>
                  </a:solidFill>
                  <a:effectLst/>
                  <a:uLnTx/>
                  <a:uFillTx/>
                  <a:latin typeface="Arial" panose="020B0604020202020204" pitchFamily="34" charset="0"/>
                  <a:ea typeface="+mn-ea"/>
                  <a:cs typeface="+mn-cs"/>
                </a:endParaRPr>
              </a:p>
            </p:txBody>
          </p:sp>
          <p:sp>
            <p:nvSpPr>
              <p:cNvPr id="1014" name="Rectangle 781">
                <a:extLst>
                  <a:ext uri="{FF2B5EF4-FFF2-40B4-BE49-F238E27FC236}">
                    <a16:creationId xmlns:a16="http://schemas.microsoft.com/office/drawing/2014/main" id="{DFDD298E-8D5E-C479-598C-EE85DECB4A9C}"/>
                  </a:ext>
                </a:extLst>
              </p:cNvPr>
              <p:cNvSpPr>
                <a:spLocks noChangeArrowheads="1"/>
              </p:cNvSpPr>
              <p:nvPr/>
            </p:nvSpPr>
            <p:spPr bwMode="auto">
              <a:xfrm>
                <a:off x="7068" y="1400"/>
                <a:ext cx="27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5" name="Rectangle 782">
                <a:extLst>
                  <a:ext uri="{FF2B5EF4-FFF2-40B4-BE49-F238E27FC236}">
                    <a16:creationId xmlns:a16="http://schemas.microsoft.com/office/drawing/2014/main" id="{F7E5B86F-5018-7356-FB82-99FF8318CE7F}"/>
                  </a:ext>
                </a:extLst>
              </p:cNvPr>
              <p:cNvSpPr>
                <a:spLocks noChangeArrowheads="1"/>
              </p:cNvSpPr>
              <p:nvPr/>
            </p:nvSpPr>
            <p:spPr bwMode="auto">
              <a:xfrm>
                <a:off x="6989" y="1493"/>
                <a:ext cx="44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11.7 (9.6-14.1)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6" name="Rectangle 783">
                <a:extLst>
                  <a:ext uri="{FF2B5EF4-FFF2-40B4-BE49-F238E27FC236}">
                    <a16:creationId xmlns:a16="http://schemas.microsoft.com/office/drawing/2014/main" id="{1BDBDD5A-639A-C9BC-D58A-E4708104EBD2}"/>
                  </a:ext>
                </a:extLst>
              </p:cNvPr>
              <p:cNvSpPr>
                <a:spLocks noChangeArrowheads="1"/>
              </p:cNvSpPr>
              <p:nvPr/>
            </p:nvSpPr>
            <p:spPr bwMode="auto">
              <a:xfrm>
                <a:off x="6972" y="1565"/>
                <a:ext cx="4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16.3 (13.9-22.0)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7" name="Rectangle 784">
                <a:extLst>
                  <a:ext uri="{FF2B5EF4-FFF2-40B4-BE49-F238E27FC236}">
                    <a16:creationId xmlns:a16="http://schemas.microsoft.com/office/drawing/2014/main" id="{D8AE6268-81B0-D814-EF9C-2F89EC050813}"/>
                  </a:ext>
                </a:extLst>
              </p:cNvPr>
              <p:cNvSpPr>
                <a:spLocks noChangeArrowheads="1"/>
              </p:cNvSpPr>
              <p:nvPr/>
            </p:nvSpPr>
            <p:spPr bwMode="auto">
              <a:xfrm>
                <a:off x="7006" y="1638"/>
                <a:ext cx="41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9.9 (6.3-12.4)</a:t>
                </a:r>
                <a:endParaRPr kumimoji="0" lang="en-US" altLang="en-US" sz="1800" b="0" i="0" u="none" strike="noStrike" kern="1200" cap="none" spc="0" normalizeH="0" baseline="0" noProof="0" dirty="0">
                  <a:ln>
                    <a:noFill/>
                  </a:ln>
                  <a:solidFill>
                    <a:srgbClr val="54565B"/>
                  </a:solidFill>
                  <a:effectLst/>
                  <a:uLnTx/>
                  <a:uFillTx/>
                  <a:latin typeface="Arial" panose="020B0604020202020204" pitchFamily="34" charset="0"/>
                  <a:ea typeface="+mn-ea"/>
                  <a:cs typeface="+mn-cs"/>
                </a:endParaRPr>
              </a:p>
            </p:txBody>
          </p:sp>
          <p:sp>
            <p:nvSpPr>
              <p:cNvPr id="1018" name="Rectangle 785">
                <a:extLst>
                  <a:ext uri="{FF2B5EF4-FFF2-40B4-BE49-F238E27FC236}">
                    <a16:creationId xmlns:a16="http://schemas.microsoft.com/office/drawing/2014/main" id="{2E8973AF-44A0-9316-903E-B3CB0A16B4B2}"/>
                  </a:ext>
                </a:extLst>
              </p:cNvPr>
              <p:cNvSpPr>
                <a:spLocks noChangeArrowheads="1"/>
              </p:cNvSpPr>
              <p:nvPr/>
            </p:nvSpPr>
            <p:spPr bwMode="auto">
              <a:xfrm>
                <a:off x="6972" y="1710"/>
                <a:ext cx="4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13.5 (10.6-20.1)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19" name="Rectangle 786">
                <a:extLst>
                  <a:ext uri="{FF2B5EF4-FFF2-40B4-BE49-F238E27FC236}">
                    <a16:creationId xmlns:a16="http://schemas.microsoft.com/office/drawing/2014/main" id="{316C631B-46D5-F5BE-F402-92C7222B0083}"/>
                  </a:ext>
                </a:extLst>
              </p:cNvPr>
              <p:cNvSpPr>
                <a:spLocks noChangeArrowheads="1"/>
              </p:cNvSpPr>
              <p:nvPr/>
            </p:nvSpPr>
            <p:spPr bwMode="auto">
              <a:xfrm>
                <a:off x="5733" y="1492"/>
                <a:ext cx="9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SG </a:t>
                </a:r>
                <a:r>
                  <a:rPr kumimoji="0" lang="en-US" alt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meanVAF</a:t>
                </a: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reduction &lt; 50%</a:t>
                </a:r>
                <a:endParaRPr kumimoji="0" lang="en-US" altLang="en-US" sz="1800" b="0" i="0" u="none" strike="noStrike" kern="1200" cap="none" spc="0" normalizeH="0" baseline="0" noProof="0" dirty="0">
                  <a:ln>
                    <a:noFill/>
                  </a:ln>
                  <a:solidFill>
                    <a:srgbClr val="54565B"/>
                  </a:solidFill>
                  <a:effectLst/>
                  <a:uLnTx/>
                  <a:uFillTx/>
                  <a:latin typeface="Arial" panose="020B0604020202020204" pitchFamily="34" charset="0"/>
                  <a:ea typeface="+mn-ea"/>
                  <a:cs typeface="+mn-cs"/>
                </a:endParaRPr>
              </a:p>
            </p:txBody>
          </p:sp>
          <p:sp>
            <p:nvSpPr>
              <p:cNvPr id="1020" name="Freeform 787">
                <a:extLst>
                  <a:ext uri="{FF2B5EF4-FFF2-40B4-BE49-F238E27FC236}">
                    <a16:creationId xmlns:a16="http://schemas.microsoft.com/office/drawing/2014/main" id="{7D40EE1D-9835-2794-ACED-37CD084A620E}"/>
                  </a:ext>
                </a:extLst>
              </p:cNvPr>
              <p:cNvSpPr>
                <a:spLocks/>
              </p:cNvSpPr>
              <p:nvPr/>
            </p:nvSpPr>
            <p:spPr bwMode="auto">
              <a:xfrm>
                <a:off x="5736" y="1577"/>
                <a:ext cx="34" cy="45"/>
              </a:xfrm>
              <a:custGeom>
                <a:avLst/>
                <a:gdLst>
                  <a:gd name="T0" fmla="*/ 3 w 34"/>
                  <a:gd name="T1" fmla="*/ 37 h 45"/>
                  <a:gd name="T2" fmla="*/ 9 w 34"/>
                  <a:gd name="T3" fmla="*/ 42 h 45"/>
                  <a:gd name="T4" fmla="*/ 13 w 34"/>
                  <a:gd name="T5" fmla="*/ 44 h 45"/>
                  <a:gd name="T6" fmla="*/ 19 w 34"/>
                  <a:gd name="T7" fmla="*/ 45 h 45"/>
                  <a:gd name="T8" fmla="*/ 27 w 34"/>
                  <a:gd name="T9" fmla="*/ 42 h 45"/>
                  <a:gd name="T10" fmla="*/ 31 w 34"/>
                  <a:gd name="T11" fmla="*/ 41 h 45"/>
                  <a:gd name="T12" fmla="*/ 33 w 34"/>
                  <a:gd name="T13" fmla="*/ 39 h 45"/>
                  <a:gd name="T14" fmla="*/ 34 w 34"/>
                  <a:gd name="T15" fmla="*/ 31 h 45"/>
                  <a:gd name="T16" fmla="*/ 34 w 34"/>
                  <a:gd name="T17" fmla="*/ 29 h 45"/>
                  <a:gd name="T18" fmla="*/ 33 w 34"/>
                  <a:gd name="T19" fmla="*/ 26 h 45"/>
                  <a:gd name="T20" fmla="*/ 27 w 34"/>
                  <a:gd name="T21" fmla="*/ 21 h 45"/>
                  <a:gd name="T22" fmla="*/ 18 w 34"/>
                  <a:gd name="T23" fmla="*/ 18 h 45"/>
                  <a:gd name="T24" fmla="*/ 12 w 34"/>
                  <a:gd name="T25" fmla="*/ 17 h 45"/>
                  <a:gd name="T26" fmla="*/ 9 w 34"/>
                  <a:gd name="T27" fmla="*/ 15 h 45"/>
                  <a:gd name="T28" fmla="*/ 8 w 34"/>
                  <a:gd name="T29" fmla="*/ 11 h 45"/>
                  <a:gd name="T30" fmla="*/ 8 w 34"/>
                  <a:gd name="T31" fmla="*/ 8 h 45"/>
                  <a:gd name="T32" fmla="*/ 10 w 34"/>
                  <a:gd name="T33" fmla="*/ 7 h 45"/>
                  <a:gd name="T34" fmla="*/ 18 w 34"/>
                  <a:gd name="T35" fmla="*/ 5 h 45"/>
                  <a:gd name="T36" fmla="*/ 22 w 34"/>
                  <a:gd name="T37" fmla="*/ 6 h 45"/>
                  <a:gd name="T38" fmla="*/ 26 w 34"/>
                  <a:gd name="T39" fmla="*/ 7 h 45"/>
                  <a:gd name="T40" fmla="*/ 28 w 34"/>
                  <a:gd name="T41" fmla="*/ 13 h 45"/>
                  <a:gd name="T42" fmla="*/ 33 w 34"/>
                  <a:gd name="T43" fmla="*/ 13 h 45"/>
                  <a:gd name="T44" fmla="*/ 32 w 34"/>
                  <a:gd name="T45" fmla="*/ 6 h 45"/>
                  <a:gd name="T46" fmla="*/ 29 w 34"/>
                  <a:gd name="T47" fmla="*/ 3 h 45"/>
                  <a:gd name="T48" fmla="*/ 26 w 34"/>
                  <a:gd name="T49" fmla="*/ 1 h 45"/>
                  <a:gd name="T50" fmla="*/ 17 w 34"/>
                  <a:gd name="T51" fmla="*/ 0 h 45"/>
                  <a:gd name="T52" fmla="*/ 13 w 34"/>
                  <a:gd name="T53" fmla="*/ 1 h 45"/>
                  <a:gd name="T54" fmla="*/ 9 w 34"/>
                  <a:gd name="T55" fmla="*/ 1 h 45"/>
                  <a:gd name="T56" fmla="*/ 4 w 34"/>
                  <a:gd name="T57" fmla="*/ 6 h 45"/>
                  <a:gd name="T58" fmla="*/ 3 w 34"/>
                  <a:gd name="T59" fmla="*/ 8 h 45"/>
                  <a:gd name="T60" fmla="*/ 2 w 34"/>
                  <a:gd name="T61" fmla="*/ 12 h 45"/>
                  <a:gd name="T62" fmla="*/ 3 w 34"/>
                  <a:gd name="T63" fmla="*/ 17 h 45"/>
                  <a:gd name="T64" fmla="*/ 5 w 34"/>
                  <a:gd name="T65" fmla="*/ 20 h 45"/>
                  <a:gd name="T66" fmla="*/ 8 w 34"/>
                  <a:gd name="T67" fmla="*/ 21 h 45"/>
                  <a:gd name="T68" fmla="*/ 17 w 34"/>
                  <a:gd name="T69" fmla="*/ 24 h 45"/>
                  <a:gd name="T70" fmla="*/ 24 w 34"/>
                  <a:gd name="T71" fmla="*/ 26 h 45"/>
                  <a:gd name="T72" fmla="*/ 28 w 34"/>
                  <a:gd name="T73" fmla="*/ 29 h 45"/>
                  <a:gd name="T74" fmla="*/ 29 w 34"/>
                  <a:gd name="T75" fmla="*/ 32 h 45"/>
                  <a:gd name="T76" fmla="*/ 28 w 34"/>
                  <a:gd name="T77" fmla="*/ 36 h 45"/>
                  <a:gd name="T78" fmla="*/ 24 w 34"/>
                  <a:gd name="T79" fmla="*/ 39 h 45"/>
                  <a:gd name="T80" fmla="*/ 18 w 34"/>
                  <a:gd name="T81" fmla="*/ 40 h 45"/>
                  <a:gd name="T82" fmla="*/ 12 w 34"/>
                  <a:gd name="T83" fmla="*/ 39 h 45"/>
                  <a:gd name="T84" fmla="*/ 8 w 34"/>
                  <a:gd name="T85" fmla="*/ 35 h 45"/>
                  <a:gd name="T86" fmla="*/ 5 w 34"/>
                  <a:gd name="T87" fmla="*/ 30 h 45"/>
                  <a:gd name="T88" fmla="*/ 0 w 34"/>
                  <a:gd name="T89" fmla="*/ 30 h 45"/>
                  <a:gd name="T90" fmla="*/ 3 w 34"/>
                  <a:gd name="T91"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45">
                    <a:moveTo>
                      <a:pt x="3" y="37"/>
                    </a:moveTo>
                    <a:lnTo>
                      <a:pt x="3" y="37"/>
                    </a:lnTo>
                    <a:lnTo>
                      <a:pt x="5" y="41"/>
                    </a:lnTo>
                    <a:lnTo>
                      <a:pt x="9" y="42"/>
                    </a:lnTo>
                    <a:lnTo>
                      <a:pt x="9" y="42"/>
                    </a:lnTo>
                    <a:lnTo>
                      <a:pt x="13" y="44"/>
                    </a:lnTo>
                    <a:lnTo>
                      <a:pt x="19" y="45"/>
                    </a:lnTo>
                    <a:lnTo>
                      <a:pt x="19" y="45"/>
                    </a:lnTo>
                    <a:lnTo>
                      <a:pt x="23" y="44"/>
                    </a:lnTo>
                    <a:lnTo>
                      <a:pt x="27" y="42"/>
                    </a:lnTo>
                    <a:lnTo>
                      <a:pt x="27" y="42"/>
                    </a:lnTo>
                    <a:lnTo>
                      <a:pt x="31" y="41"/>
                    </a:lnTo>
                    <a:lnTo>
                      <a:pt x="33" y="39"/>
                    </a:lnTo>
                    <a:lnTo>
                      <a:pt x="33" y="39"/>
                    </a:lnTo>
                    <a:lnTo>
                      <a:pt x="34" y="35"/>
                    </a:lnTo>
                    <a:lnTo>
                      <a:pt x="34" y="31"/>
                    </a:lnTo>
                    <a:lnTo>
                      <a:pt x="34" y="31"/>
                    </a:lnTo>
                    <a:lnTo>
                      <a:pt x="34" y="29"/>
                    </a:lnTo>
                    <a:lnTo>
                      <a:pt x="33" y="26"/>
                    </a:lnTo>
                    <a:lnTo>
                      <a:pt x="33" y="26"/>
                    </a:lnTo>
                    <a:lnTo>
                      <a:pt x="31" y="24"/>
                    </a:lnTo>
                    <a:lnTo>
                      <a:pt x="27" y="21"/>
                    </a:lnTo>
                    <a:lnTo>
                      <a:pt x="27" y="21"/>
                    </a:lnTo>
                    <a:lnTo>
                      <a:pt x="18" y="18"/>
                    </a:lnTo>
                    <a:lnTo>
                      <a:pt x="18" y="18"/>
                    </a:lnTo>
                    <a:lnTo>
                      <a:pt x="12" y="17"/>
                    </a:lnTo>
                    <a:lnTo>
                      <a:pt x="9" y="15"/>
                    </a:lnTo>
                    <a:lnTo>
                      <a:pt x="9" y="15"/>
                    </a:lnTo>
                    <a:lnTo>
                      <a:pt x="8" y="13"/>
                    </a:lnTo>
                    <a:lnTo>
                      <a:pt x="8" y="11"/>
                    </a:lnTo>
                    <a:lnTo>
                      <a:pt x="8" y="11"/>
                    </a:lnTo>
                    <a:lnTo>
                      <a:pt x="8" y="8"/>
                    </a:lnTo>
                    <a:lnTo>
                      <a:pt x="10" y="7"/>
                    </a:lnTo>
                    <a:lnTo>
                      <a:pt x="10" y="7"/>
                    </a:lnTo>
                    <a:lnTo>
                      <a:pt x="13" y="6"/>
                    </a:lnTo>
                    <a:lnTo>
                      <a:pt x="18" y="5"/>
                    </a:lnTo>
                    <a:lnTo>
                      <a:pt x="18" y="5"/>
                    </a:lnTo>
                    <a:lnTo>
                      <a:pt x="22" y="6"/>
                    </a:lnTo>
                    <a:lnTo>
                      <a:pt x="26" y="7"/>
                    </a:lnTo>
                    <a:lnTo>
                      <a:pt x="26" y="7"/>
                    </a:lnTo>
                    <a:lnTo>
                      <a:pt x="27" y="10"/>
                    </a:lnTo>
                    <a:lnTo>
                      <a:pt x="28" y="13"/>
                    </a:lnTo>
                    <a:lnTo>
                      <a:pt x="33" y="13"/>
                    </a:lnTo>
                    <a:lnTo>
                      <a:pt x="33" y="13"/>
                    </a:lnTo>
                    <a:lnTo>
                      <a:pt x="33" y="10"/>
                    </a:lnTo>
                    <a:lnTo>
                      <a:pt x="32" y="6"/>
                    </a:lnTo>
                    <a:lnTo>
                      <a:pt x="32" y="6"/>
                    </a:lnTo>
                    <a:lnTo>
                      <a:pt x="29" y="3"/>
                    </a:lnTo>
                    <a:lnTo>
                      <a:pt x="26" y="1"/>
                    </a:lnTo>
                    <a:lnTo>
                      <a:pt x="26" y="1"/>
                    </a:lnTo>
                    <a:lnTo>
                      <a:pt x="22" y="1"/>
                    </a:lnTo>
                    <a:lnTo>
                      <a:pt x="17" y="0"/>
                    </a:lnTo>
                    <a:lnTo>
                      <a:pt x="17" y="0"/>
                    </a:lnTo>
                    <a:lnTo>
                      <a:pt x="13" y="1"/>
                    </a:lnTo>
                    <a:lnTo>
                      <a:pt x="9" y="1"/>
                    </a:lnTo>
                    <a:lnTo>
                      <a:pt x="9" y="1"/>
                    </a:lnTo>
                    <a:lnTo>
                      <a:pt x="7" y="3"/>
                    </a:lnTo>
                    <a:lnTo>
                      <a:pt x="4" y="6"/>
                    </a:lnTo>
                    <a:lnTo>
                      <a:pt x="4" y="6"/>
                    </a:lnTo>
                    <a:lnTo>
                      <a:pt x="3" y="8"/>
                    </a:lnTo>
                    <a:lnTo>
                      <a:pt x="2" y="12"/>
                    </a:lnTo>
                    <a:lnTo>
                      <a:pt x="2" y="12"/>
                    </a:lnTo>
                    <a:lnTo>
                      <a:pt x="3" y="15"/>
                    </a:lnTo>
                    <a:lnTo>
                      <a:pt x="3" y="17"/>
                    </a:lnTo>
                    <a:lnTo>
                      <a:pt x="3" y="17"/>
                    </a:lnTo>
                    <a:lnTo>
                      <a:pt x="5" y="20"/>
                    </a:lnTo>
                    <a:lnTo>
                      <a:pt x="8" y="21"/>
                    </a:lnTo>
                    <a:lnTo>
                      <a:pt x="8" y="21"/>
                    </a:lnTo>
                    <a:lnTo>
                      <a:pt x="17" y="24"/>
                    </a:lnTo>
                    <a:lnTo>
                      <a:pt x="17" y="24"/>
                    </a:lnTo>
                    <a:lnTo>
                      <a:pt x="24" y="26"/>
                    </a:lnTo>
                    <a:lnTo>
                      <a:pt x="24" y="26"/>
                    </a:lnTo>
                    <a:lnTo>
                      <a:pt x="28" y="29"/>
                    </a:lnTo>
                    <a:lnTo>
                      <a:pt x="28" y="29"/>
                    </a:lnTo>
                    <a:lnTo>
                      <a:pt x="29" y="32"/>
                    </a:lnTo>
                    <a:lnTo>
                      <a:pt x="29" y="32"/>
                    </a:lnTo>
                    <a:lnTo>
                      <a:pt x="28" y="36"/>
                    </a:lnTo>
                    <a:lnTo>
                      <a:pt x="28" y="36"/>
                    </a:lnTo>
                    <a:lnTo>
                      <a:pt x="24" y="39"/>
                    </a:lnTo>
                    <a:lnTo>
                      <a:pt x="24" y="39"/>
                    </a:lnTo>
                    <a:lnTo>
                      <a:pt x="18" y="40"/>
                    </a:lnTo>
                    <a:lnTo>
                      <a:pt x="18" y="40"/>
                    </a:lnTo>
                    <a:lnTo>
                      <a:pt x="12" y="39"/>
                    </a:lnTo>
                    <a:lnTo>
                      <a:pt x="12" y="39"/>
                    </a:lnTo>
                    <a:lnTo>
                      <a:pt x="9" y="37"/>
                    </a:lnTo>
                    <a:lnTo>
                      <a:pt x="8" y="35"/>
                    </a:lnTo>
                    <a:lnTo>
                      <a:pt x="8" y="35"/>
                    </a:lnTo>
                    <a:lnTo>
                      <a:pt x="5" y="30"/>
                    </a:lnTo>
                    <a:lnTo>
                      <a:pt x="0" y="30"/>
                    </a:lnTo>
                    <a:lnTo>
                      <a:pt x="0" y="30"/>
                    </a:lnTo>
                    <a:lnTo>
                      <a:pt x="0" y="34"/>
                    </a:lnTo>
                    <a:lnTo>
                      <a:pt x="3" y="37"/>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1" name="Freeform 788">
                <a:extLst>
                  <a:ext uri="{FF2B5EF4-FFF2-40B4-BE49-F238E27FC236}">
                    <a16:creationId xmlns:a16="http://schemas.microsoft.com/office/drawing/2014/main" id="{B961FEBF-691F-CED3-6189-595DB8032DAB}"/>
                  </a:ext>
                </a:extLst>
              </p:cNvPr>
              <p:cNvSpPr>
                <a:spLocks/>
              </p:cNvSpPr>
              <p:nvPr/>
            </p:nvSpPr>
            <p:spPr bwMode="auto">
              <a:xfrm>
                <a:off x="5777" y="1577"/>
                <a:ext cx="40" cy="45"/>
              </a:xfrm>
              <a:custGeom>
                <a:avLst/>
                <a:gdLst>
                  <a:gd name="T0" fmla="*/ 35 w 40"/>
                  <a:gd name="T1" fmla="*/ 35 h 45"/>
                  <a:gd name="T2" fmla="*/ 29 w 40"/>
                  <a:gd name="T3" fmla="*/ 39 h 45"/>
                  <a:gd name="T4" fmla="*/ 22 w 40"/>
                  <a:gd name="T5" fmla="*/ 40 h 45"/>
                  <a:gd name="T6" fmla="*/ 17 w 40"/>
                  <a:gd name="T7" fmla="*/ 39 h 45"/>
                  <a:gd name="T8" fmla="*/ 14 w 40"/>
                  <a:gd name="T9" fmla="*/ 37 h 45"/>
                  <a:gd name="T10" fmla="*/ 9 w 40"/>
                  <a:gd name="T11" fmla="*/ 32 h 45"/>
                  <a:gd name="T12" fmla="*/ 6 w 40"/>
                  <a:gd name="T13" fmla="*/ 27 h 45"/>
                  <a:gd name="T14" fmla="*/ 6 w 40"/>
                  <a:gd name="T15" fmla="*/ 22 h 45"/>
                  <a:gd name="T16" fmla="*/ 7 w 40"/>
                  <a:gd name="T17" fmla="*/ 13 h 45"/>
                  <a:gd name="T18" fmla="*/ 11 w 40"/>
                  <a:gd name="T19" fmla="*/ 10 h 45"/>
                  <a:gd name="T20" fmla="*/ 15 w 40"/>
                  <a:gd name="T21" fmla="*/ 6 h 45"/>
                  <a:gd name="T22" fmla="*/ 22 w 40"/>
                  <a:gd name="T23" fmla="*/ 5 h 45"/>
                  <a:gd name="T24" fmla="*/ 27 w 40"/>
                  <a:gd name="T25" fmla="*/ 6 h 45"/>
                  <a:gd name="T26" fmla="*/ 32 w 40"/>
                  <a:gd name="T27" fmla="*/ 8 h 45"/>
                  <a:gd name="T28" fmla="*/ 35 w 40"/>
                  <a:gd name="T29" fmla="*/ 15 h 45"/>
                  <a:gd name="T30" fmla="*/ 40 w 40"/>
                  <a:gd name="T31" fmla="*/ 12 h 45"/>
                  <a:gd name="T32" fmla="*/ 36 w 40"/>
                  <a:gd name="T33" fmla="*/ 6 h 45"/>
                  <a:gd name="T34" fmla="*/ 34 w 40"/>
                  <a:gd name="T35" fmla="*/ 3 h 45"/>
                  <a:gd name="T36" fmla="*/ 30 w 40"/>
                  <a:gd name="T37" fmla="*/ 1 h 45"/>
                  <a:gd name="T38" fmla="*/ 22 w 40"/>
                  <a:gd name="T39" fmla="*/ 0 h 45"/>
                  <a:gd name="T40" fmla="*/ 16 w 40"/>
                  <a:gd name="T41" fmla="*/ 1 h 45"/>
                  <a:gd name="T42" fmla="*/ 10 w 40"/>
                  <a:gd name="T43" fmla="*/ 2 h 45"/>
                  <a:gd name="T44" fmla="*/ 2 w 40"/>
                  <a:gd name="T45" fmla="*/ 11 h 45"/>
                  <a:gd name="T46" fmla="*/ 1 w 40"/>
                  <a:gd name="T47" fmla="*/ 16 h 45"/>
                  <a:gd name="T48" fmla="*/ 0 w 40"/>
                  <a:gd name="T49" fmla="*/ 22 h 45"/>
                  <a:gd name="T50" fmla="*/ 2 w 40"/>
                  <a:gd name="T51" fmla="*/ 34 h 45"/>
                  <a:gd name="T52" fmla="*/ 6 w 40"/>
                  <a:gd name="T53" fmla="*/ 39 h 45"/>
                  <a:gd name="T54" fmla="*/ 11 w 40"/>
                  <a:gd name="T55" fmla="*/ 42 h 45"/>
                  <a:gd name="T56" fmla="*/ 22 w 40"/>
                  <a:gd name="T57" fmla="*/ 45 h 45"/>
                  <a:gd name="T58" fmla="*/ 27 w 40"/>
                  <a:gd name="T59" fmla="*/ 44 h 45"/>
                  <a:gd name="T60" fmla="*/ 31 w 40"/>
                  <a:gd name="T61" fmla="*/ 42 h 45"/>
                  <a:gd name="T62" fmla="*/ 40 w 40"/>
                  <a:gd name="T63" fmla="*/ 37 h 45"/>
                  <a:gd name="T64" fmla="*/ 22 w 40"/>
                  <a:gd name="T65" fmla="*/ 22 h 45"/>
                  <a:gd name="T66" fmla="*/ 35 w 40"/>
                  <a:gd name="T67"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5">
                    <a:moveTo>
                      <a:pt x="35" y="27"/>
                    </a:moveTo>
                    <a:lnTo>
                      <a:pt x="35" y="35"/>
                    </a:lnTo>
                    <a:lnTo>
                      <a:pt x="35" y="35"/>
                    </a:lnTo>
                    <a:lnTo>
                      <a:pt x="29" y="39"/>
                    </a:lnTo>
                    <a:lnTo>
                      <a:pt x="29" y="39"/>
                    </a:lnTo>
                    <a:lnTo>
                      <a:pt x="22" y="40"/>
                    </a:lnTo>
                    <a:lnTo>
                      <a:pt x="22" y="40"/>
                    </a:lnTo>
                    <a:lnTo>
                      <a:pt x="17" y="39"/>
                    </a:lnTo>
                    <a:lnTo>
                      <a:pt x="14" y="37"/>
                    </a:lnTo>
                    <a:lnTo>
                      <a:pt x="14" y="37"/>
                    </a:lnTo>
                    <a:lnTo>
                      <a:pt x="11" y="35"/>
                    </a:lnTo>
                    <a:lnTo>
                      <a:pt x="9" y="32"/>
                    </a:lnTo>
                    <a:lnTo>
                      <a:pt x="9" y="32"/>
                    </a:lnTo>
                    <a:lnTo>
                      <a:pt x="6" y="27"/>
                    </a:lnTo>
                    <a:lnTo>
                      <a:pt x="6" y="22"/>
                    </a:lnTo>
                    <a:lnTo>
                      <a:pt x="6" y="22"/>
                    </a:lnTo>
                    <a:lnTo>
                      <a:pt x="6" y="17"/>
                    </a:lnTo>
                    <a:lnTo>
                      <a:pt x="7" y="13"/>
                    </a:lnTo>
                    <a:lnTo>
                      <a:pt x="7" y="13"/>
                    </a:lnTo>
                    <a:lnTo>
                      <a:pt x="11" y="10"/>
                    </a:lnTo>
                    <a:lnTo>
                      <a:pt x="11" y="10"/>
                    </a:lnTo>
                    <a:lnTo>
                      <a:pt x="15" y="6"/>
                    </a:lnTo>
                    <a:lnTo>
                      <a:pt x="15" y="6"/>
                    </a:lnTo>
                    <a:lnTo>
                      <a:pt x="22" y="5"/>
                    </a:lnTo>
                    <a:lnTo>
                      <a:pt x="22" y="5"/>
                    </a:lnTo>
                    <a:lnTo>
                      <a:pt x="27" y="6"/>
                    </a:lnTo>
                    <a:lnTo>
                      <a:pt x="27" y="6"/>
                    </a:lnTo>
                    <a:lnTo>
                      <a:pt x="32" y="8"/>
                    </a:lnTo>
                    <a:lnTo>
                      <a:pt x="32" y="8"/>
                    </a:lnTo>
                    <a:lnTo>
                      <a:pt x="35" y="15"/>
                    </a:lnTo>
                    <a:lnTo>
                      <a:pt x="40" y="12"/>
                    </a:lnTo>
                    <a:lnTo>
                      <a:pt x="40" y="12"/>
                    </a:lnTo>
                    <a:lnTo>
                      <a:pt x="39" y="8"/>
                    </a:lnTo>
                    <a:lnTo>
                      <a:pt x="36" y="6"/>
                    </a:lnTo>
                    <a:lnTo>
                      <a:pt x="36" y="6"/>
                    </a:lnTo>
                    <a:lnTo>
                      <a:pt x="34" y="3"/>
                    </a:lnTo>
                    <a:lnTo>
                      <a:pt x="30" y="1"/>
                    </a:lnTo>
                    <a:lnTo>
                      <a:pt x="30" y="1"/>
                    </a:lnTo>
                    <a:lnTo>
                      <a:pt x="26" y="1"/>
                    </a:lnTo>
                    <a:lnTo>
                      <a:pt x="22" y="0"/>
                    </a:lnTo>
                    <a:lnTo>
                      <a:pt x="22" y="0"/>
                    </a:lnTo>
                    <a:lnTo>
                      <a:pt x="16" y="1"/>
                    </a:lnTo>
                    <a:lnTo>
                      <a:pt x="10" y="2"/>
                    </a:lnTo>
                    <a:lnTo>
                      <a:pt x="10" y="2"/>
                    </a:lnTo>
                    <a:lnTo>
                      <a:pt x="6" y="6"/>
                    </a:lnTo>
                    <a:lnTo>
                      <a:pt x="2" y="11"/>
                    </a:lnTo>
                    <a:lnTo>
                      <a:pt x="2" y="11"/>
                    </a:lnTo>
                    <a:lnTo>
                      <a:pt x="1" y="16"/>
                    </a:lnTo>
                    <a:lnTo>
                      <a:pt x="0" y="22"/>
                    </a:lnTo>
                    <a:lnTo>
                      <a:pt x="0" y="22"/>
                    </a:lnTo>
                    <a:lnTo>
                      <a:pt x="1" y="29"/>
                    </a:lnTo>
                    <a:lnTo>
                      <a:pt x="2" y="34"/>
                    </a:lnTo>
                    <a:lnTo>
                      <a:pt x="2" y="34"/>
                    </a:lnTo>
                    <a:lnTo>
                      <a:pt x="6" y="39"/>
                    </a:lnTo>
                    <a:lnTo>
                      <a:pt x="11" y="42"/>
                    </a:lnTo>
                    <a:lnTo>
                      <a:pt x="11" y="42"/>
                    </a:lnTo>
                    <a:lnTo>
                      <a:pt x="16" y="44"/>
                    </a:lnTo>
                    <a:lnTo>
                      <a:pt x="22" y="45"/>
                    </a:lnTo>
                    <a:lnTo>
                      <a:pt x="22" y="45"/>
                    </a:lnTo>
                    <a:lnTo>
                      <a:pt x="27" y="44"/>
                    </a:lnTo>
                    <a:lnTo>
                      <a:pt x="31" y="42"/>
                    </a:lnTo>
                    <a:lnTo>
                      <a:pt x="31" y="42"/>
                    </a:lnTo>
                    <a:lnTo>
                      <a:pt x="36" y="41"/>
                    </a:lnTo>
                    <a:lnTo>
                      <a:pt x="40" y="37"/>
                    </a:lnTo>
                    <a:lnTo>
                      <a:pt x="40" y="22"/>
                    </a:lnTo>
                    <a:lnTo>
                      <a:pt x="22" y="22"/>
                    </a:lnTo>
                    <a:lnTo>
                      <a:pt x="22" y="27"/>
                    </a:lnTo>
                    <a:lnTo>
                      <a:pt x="35" y="27"/>
                    </a:lnTo>
                    <a:lnTo>
                      <a:pt x="3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2" name="Freeform 789">
                <a:extLst>
                  <a:ext uri="{FF2B5EF4-FFF2-40B4-BE49-F238E27FC236}">
                    <a16:creationId xmlns:a16="http://schemas.microsoft.com/office/drawing/2014/main" id="{ABFEC2D8-C111-1120-238C-C2FC0F1B3118}"/>
                  </a:ext>
                </a:extLst>
              </p:cNvPr>
              <p:cNvSpPr>
                <a:spLocks/>
              </p:cNvSpPr>
              <p:nvPr/>
            </p:nvSpPr>
            <p:spPr bwMode="auto">
              <a:xfrm>
                <a:off x="5842" y="1589"/>
                <a:ext cx="42" cy="32"/>
              </a:xfrm>
              <a:custGeom>
                <a:avLst/>
                <a:gdLst>
                  <a:gd name="T0" fmla="*/ 5 w 42"/>
                  <a:gd name="T1" fmla="*/ 32 h 32"/>
                  <a:gd name="T2" fmla="*/ 5 w 42"/>
                  <a:gd name="T3" fmla="*/ 15 h 32"/>
                  <a:gd name="T4" fmla="*/ 5 w 42"/>
                  <a:gd name="T5" fmla="*/ 15 h 32"/>
                  <a:gd name="T6" fmla="*/ 7 w 42"/>
                  <a:gd name="T7" fmla="*/ 9 h 32"/>
                  <a:gd name="T8" fmla="*/ 7 w 42"/>
                  <a:gd name="T9" fmla="*/ 9 h 32"/>
                  <a:gd name="T10" fmla="*/ 9 w 42"/>
                  <a:gd name="T11" fmla="*/ 5 h 32"/>
                  <a:gd name="T12" fmla="*/ 9 w 42"/>
                  <a:gd name="T13" fmla="*/ 5 h 32"/>
                  <a:gd name="T14" fmla="*/ 13 w 42"/>
                  <a:gd name="T15" fmla="*/ 4 h 32"/>
                  <a:gd name="T16" fmla="*/ 13 w 42"/>
                  <a:gd name="T17" fmla="*/ 4 h 32"/>
                  <a:gd name="T18" fmla="*/ 15 w 42"/>
                  <a:gd name="T19" fmla="*/ 5 h 32"/>
                  <a:gd name="T20" fmla="*/ 17 w 42"/>
                  <a:gd name="T21" fmla="*/ 6 h 32"/>
                  <a:gd name="T22" fmla="*/ 17 w 42"/>
                  <a:gd name="T23" fmla="*/ 6 h 32"/>
                  <a:gd name="T24" fmla="*/ 18 w 42"/>
                  <a:gd name="T25" fmla="*/ 9 h 32"/>
                  <a:gd name="T26" fmla="*/ 18 w 42"/>
                  <a:gd name="T27" fmla="*/ 12 h 32"/>
                  <a:gd name="T28" fmla="*/ 18 w 42"/>
                  <a:gd name="T29" fmla="*/ 32 h 32"/>
                  <a:gd name="T30" fmla="*/ 24 w 42"/>
                  <a:gd name="T31" fmla="*/ 32 h 32"/>
                  <a:gd name="T32" fmla="*/ 24 w 42"/>
                  <a:gd name="T33" fmla="*/ 14 h 32"/>
                  <a:gd name="T34" fmla="*/ 24 w 42"/>
                  <a:gd name="T35" fmla="*/ 14 h 32"/>
                  <a:gd name="T36" fmla="*/ 24 w 42"/>
                  <a:gd name="T37" fmla="*/ 9 h 32"/>
                  <a:gd name="T38" fmla="*/ 26 w 42"/>
                  <a:gd name="T39" fmla="*/ 6 h 32"/>
                  <a:gd name="T40" fmla="*/ 26 w 42"/>
                  <a:gd name="T41" fmla="*/ 6 h 32"/>
                  <a:gd name="T42" fmla="*/ 28 w 42"/>
                  <a:gd name="T43" fmla="*/ 5 h 32"/>
                  <a:gd name="T44" fmla="*/ 32 w 42"/>
                  <a:gd name="T45" fmla="*/ 4 h 32"/>
                  <a:gd name="T46" fmla="*/ 32 w 42"/>
                  <a:gd name="T47" fmla="*/ 4 h 32"/>
                  <a:gd name="T48" fmla="*/ 34 w 42"/>
                  <a:gd name="T49" fmla="*/ 5 h 32"/>
                  <a:gd name="T50" fmla="*/ 34 w 42"/>
                  <a:gd name="T51" fmla="*/ 5 h 32"/>
                  <a:gd name="T52" fmla="*/ 37 w 42"/>
                  <a:gd name="T53" fmla="*/ 8 h 32"/>
                  <a:gd name="T54" fmla="*/ 37 w 42"/>
                  <a:gd name="T55" fmla="*/ 8 h 32"/>
                  <a:gd name="T56" fmla="*/ 37 w 42"/>
                  <a:gd name="T57" fmla="*/ 13 h 32"/>
                  <a:gd name="T58" fmla="*/ 37 w 42"/>
                  <a:gd name="T59" fmla="*/ 32 h 32"/>
                  <a:gd name="T60" fmla="*/ 42 w 42"/>
                  <a:gd name="T61" fmla="*/ 32 h 32"/>
                  <a:gd name="T62" fmla="*/ 42 w 42"/>
                  <a:gd name="T63" fmla="*/ 10 h 32"/>
                  <a:gd name="T64" fmla="*/ 42 w 42"/>
                  <a:gd name="T65" fmla="*/ 10 h 32"/>
                  <a:gd name="T66" fmla="*/ 42 w 42"/>
                  <a:gd name="T67" fmla="*/ 5 h 32"/>
                  <a:gd name="T68" fmla="*/ 39 w 42"/>
                  <a:gd name="T69" fmla="*/ 3 h 32"/>
                  <a:gd name="T70" fmla="*/ 39 w 42"/>
                  <a:gd name="T71" fmla="*/ 3 h 32"/>
                  <a:gd name="T72" fmla="*/ 37 w 42"/>
                  <a:gd name="T73" fmla="*/ 0 h 32"/>
                  <a:gd name="T74" fmla="*/ 33 w 42"/>
                  <a:gd name="T75" fmla="*/ 0 h 32"/>
                  <a:gd name="T76" fmla="*/ 33 w 42"/>
                  <a:gd name="T77" fmla="*/ 0 h 32"/>
                  <a:gd name="T78" fmla="*/ 27 w 42"/>
                  <a:gd name="T79" fmla="*/ 1 h 32"/>
                  <a:gd name="T80" fmla="*/ 23 w 42"/>
                  <a:gd name="T81" fmla="*/ 5 h 32"/>
                  <a:gd name="T82" fmla="*/ 23 w 42"/>
                  <a:gd name="T83" fmla="*/ 5 h 32"/>
                  <a:gd name="T84" fmla="*/ 22 w 42"/>
                  <a:gd name="T85" fmla="*/ 3 h 32"/>
                  <a:gd name="T86" fmla="*/ 19 w 42"/>
                  <a:gd name="T87" fmla="*/ 1 h 32"/>
                  <a:gd name="T88" fmla="*/ 19 w 42"/>
                  <a:gd name="T89" fmla="*/ 1 h 32"/>
                  <a:gd name="T90" fmla="*/ 17 w 42"/>
                  <a:gd name="T91" fmla="*/ 0 h 32"/>
                  <a:gd name="T92" fmla="*/ 14 w 42"/>
                  <a:gd name="T93" fmla="*/ 0 h 32"/>
                  <a:gd name="T94" fmla="*/ 14 w 42"/>
                  <a:gd name="T95" fmla="*/ 0 h 32"/>
                  <a:gd name="T96" fmla="*/ 12 w 42"/>
                  <a:gd name="T97" fmla="*/ 0 h 32"/>
                  <a:gd name="T98" fmla="*/ 9 w 42"/>
                  <a:gd name="T99" fmla="*/ 1 h 32"/>
                  <a:gd name="T100" fmla="*/ 9 w 42"/>
                  <a:gd name="T101" fmla="*/ 1 h 32"/>
                  <a:gd name="T102" fmla="*/ 4 w 42"/>
                  <a:gd name="T103" fmla="*/ 5 h 32"/>
                  <a:gd name="T104" fmla="*/ 4 w 42"/>
                  <a:gd name="T105" fmla="*/ 0 h 32"/>
                  <a:gd name="T106" fmla="*/ 0 w 42"/>
                  <a:gd name="T107" fmla="*/ 0 h 32"/>
                  <a:gd name="T108" fmla="*/ 0 w 42"/>
                  <a:gd name="T109" fmla="*/ 32 h 32"/>
                  <a:gd name="T110" fmla="*/ 5 w 42"/>
                  <a:gd name="T111" fmla="*/ 32 h 32"/>
                  <a:gd name="T112" fmla="*/ 5 w 42"/>
                  <a:gd name="T11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32">
                    <a:moveTo>
                      <a:pt x="5" y="32"/>
                    </a:moveTo>
                    <a:lnTo>
                      <a:pt x="5" y="15"/>
                    </a:lnTo>
                    <a:lnTo>
                      <a:pt x="5" y="15"/>
                    </a:lnTo>
                    <a:lnTo>
                      <a:pt x="7" y="9"/>
                    </a:lnTo>
                    <a:lnTo>
                      <a:pt x="7" y="9"/>
                    </a:lnTo>
                    <a:lnTo>
                      <a:pt x="9" y="5"/>
                    </a:lnTo>
                    <a:lnTo>
                      <a:pt x="9" y="5"/>
                    </a:lnTo>
                    <a:lnTo>
                      <a:pt x="13" y="4"/>
                    </a:lnTo>
                    <a:lnTo>
                      <a:pt x="13" y="4"/>
                    </a:lnTo>
                    <a:lnTo>
                      <a:pt x="15" y="5"/>
                    </a:lnTo>
                    <a:lnTo>
                      <a:pt x="17" y="6"/>
                    </a:lnTo>
                    <a:lnTo>
                      <a:pt x="17" y="6"/>
                    </a:lnTo>
                    <a:lnTo>
                      <a:pt x="18" y="9"/>
                    </a:lnTo>
                    <a:lnTo>
                      <a:pt x="18" y="12"/>
                    </a:lnTo>
                    <a:lnTo>
                      <a:pt x="18" y="32"/>
                    </a:lnTo>
                    <a:lnTo>
                      <a:pt x="24" y="32"/>
                    </a:lnTo>
                    <a:lnTo>
                      <a:pt x="24" y="14"/>
                    </a:lnTo>
                    <a:lnTo>
                      <a:pt x="24" y="14"/>
                    </a:lnTo>
                    <a:lnTo>
                      <a:pt x="24" y="9"/>
                    </a:lnTo>
                    <a:lnTo>
                      <a:pt x="26" y="6"/>
                    </a:lnTo>
                    <a:lnTo>
                      <a:pt x="26" y="6"/>
                    </a:lnTo>
                    <a:lnTo>
                      <a:pt x="28" y="5"/>
                    </a:lnTo>
                    <a:lnTo>
                      <a:pt x="32" y="4"/>
                    </a:lnTo>
                    <a:lnTo>
                      <a:pt x="32" y="4"/>
                    </a:lnTo>
                    <a:lnTo>
                      <a:pt x="34" y="5"/>
                    </a:lnTo>
                    <a:lnTo>
                      <a:pt x="34" y="5"/>
                    </a:lnTo>
                    <a:lnTo>
                      <a:pt x="37" y="8"/>
                    </a:lnTo>
                    <a:lnTo>
                      <a:pt x="37" y="8"/>
                    </a:lnTo>
                    <a:lnTo>
                      <a:pt x="37" y="13"/>
                    </a:lnTo>
                    <a:lnTo>
                      <a:pt x="37" y="32"/>
                    </a:lnTo>
                    <a:lnTo>
                      <a:pt x="42" y="32"/>
                    </a:lnTo>
                    <a:lnTo>
                      <a:pt x="42" y="10"/>
                    </a:lnTo>
                    <a:lnTo>
                      <a:pt x="42" y="10"/>
                    </a:lnTo>
                    <a:lnTo>
                      <a:pt x="42" y="5"/>
                    </a:lnTo>
                    <a:lnTo>
                      <a:pt x="39" y="3"/>
                    </a:lnTo>
                    <a:lnTo>
                      <a:pt x="39" y="3"/>
                    </a:lnTo>
                    <a:lnTo>
                      <a:pt x="37" y="0"/>
                    </a:lnTo>
                    <a:lnTo>
                      <a:pt x="33" y="0"/>
                    </a:lnTo>
                    <a:lnTo>
                      <a:pt x="33" y="0"/>
                    </a:lnTo>
                    <a:lnTo>
                      <a:pt x="27" y="1"/>
                    </a:lnTo>
                    <a:lnTo>
                      <a:pt x="23" y="5"/>
                    </a:lnTo>
                    <a:lnTo>
                      <a:pt x="23" y="5"/>
                    </a:lnTo>
                    <a:lnTo>
                      <a:pt x="22" y="3"/>
                    </a:lnTo>
                    <a:lnTo>
                      <a:pt x="19" y="1"/>
                    </a:lnTo>
                    <a:lnTo>
                      <a:pt x="19" y="1"/>
                    </a:lnTo>
                    <a:lnTo>
                      <a:pt x="17" y="0"/>
                    </a:lnTo>
                    <a:lnTo>
                      <a:pt x="14" y="0"/>
                    </a:lnTo>
                    <a:lnTo>
                      <a:pt x="14" y="0"/>
                    </a:lnTo>
                    <a:lnTo>
                      <a:pt x="12" y="0"/>
                    </a:lnTo>
                    <a:lnTo>
                      <a:pt x="9" y="1"/>
                    </a:lnTo>
                    <a:lnTo>
                      <a:pt x="9" y="1"/>
                    </a:lnTo>
                    <a:lnTo>
                      <a:pt x="4" y="5"/>
                    </a:lnTo>
                    <a:lnTo>
                      <a:pt x="4" y="0"/>
                    </a:lnTo>
                    <a:lnTo>
                      <a:pt x="0" y="0"/>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3" name="Freeform 790">
                <a:extLst>
                  <a:ext uri="{FF2B5EF4-FFF2-40B4-BE49-F238E27FC236}">
                    <a16:creationId xmlns:a16="http://schemas.microsoft.com/office/drawing/2014/main" id="{27087E09-1B18-C05F-021E-77C0FE3CB14D}"/>
                  </a:ext>
                </a:extLst>
              </p:cNvPr>
              <p:cNvSpPr>
                <a:spLocks noEditPoints="1"/>
              </p:cNvSpPr>
              <p:nvPr/>
            </p:nvSpPr>
            <p:spPr bwMode="auto">
              <a:xfrm>
                <a:off x="5890" y="1589"/>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2 w 29"/>
                  <a:gd name="T11" fmla="*/ 28 h 33"/>
                  <a:gd name="T12" fmla="*/ 9 w 29"/>
                  <a:gd name="T13" fmla="*/ 25 h 33"/>
                  <a:gd name="T14" fmla="*/ 9 w 29"/>
                  <a:gd name="T15" fmla="*/ 25 h 33"/>
                  <a:gd name="T16" fmla="*/ 7 w 29"/>
                  <a:gd name="T17" fmla="*/ 22 h 33"/>
                  <a:gd name="T18" fmla="*/ 7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5 w 29"/>
                  <a:gd name="T31" fmla="*/ 4 h 33"/>
                  <a:gd name="T32" fmla="*/ 25 w 29"/>
                  <a:gd name="T33" fmla="*/ 4 h 33"/>
                  <a:gd name="T34" fmla="*/ 20 w 29"/>
                  <a:gd name="T35" fmla="*/ 1 h 33"/>
                  <a:gd name="T36" fmla="*/ 15 w 29"/>
                  <a:gd name="T37" fmla="*/ 0 h 33"/>
                  <a:gd name="T38" fmla="*/ 15 w 29"/>
                  <a:gd name="T39" fmla="*/ 0 h 33"/>
                  <a:gd name="T40" fmla="*/ 9 w 29"/>
                  <a:gd name="T41" fmla="*/ 1 h 33"/>
                  <a:gd name="T42" fmla="*/ 4 w 29"/>
                  <a:gd name="T43" fmla="*/ 4 h 33"/>
                  <a:gd name="T44" fmla="*/ 4 w 29"/>
                  <a:gd name="T45" fmla="*/ 4 h 33"/>
                  <a:gd name="T46" fmla="*/ 1 w 29"/>
                  <a:gd name="T47" fmla="*/ 9 h 33"/>
                  <a:gd name="T48" fmla="*/ 0 w 29"/>
                  <a:gd name="T49" fmla="*/ 17 h 33"/>
                  <a:gd name="T50" fmla="*/ 0 w 29"/>
                  <a:gd name="T51" fmla="*/ 17 h 33"/>
                  <a:gd name="T52" fmla="*/ 1 w 29"/>
                  <a:gd name="T53" fmla="*/ 23 h 33"/>
                  <a:gd name="T54" fmla="*/ 4 w 29"/>
                  <a:gd name="T55" fmla="*/ 28 h 33"/>
                  <a:gd name="T56" fmla="*/ 4 w 29"/>
                  <a:gd name="T57" fmla="*/ 28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8 w 29"/>
                  <a:gd name="T71" fmla="*/ 27 h 33"/>
                  <a:gd name="T72" fmla="*/ 29 w 29"/>
                  <a:gd name="T73" fmla="*/ 23 h 33"/>
                  <a:gd name="T74" fmla="*/ 24 w 29"/>
                  <a:gd name="T75" fmla="*/ 22 h 33"/>
                  <a:gd name="T76" fmla="*/ 24 w 29"/>
                  <a:gd name="T77" fmla="*/ 22 h 33"/>
                  <a:gd name="T78" fmla="*/ 23 w 29"/>
                  <a:gd name="T79" fmla="*/ 24 h 33"/>
                  <a:gd name="T80" fmla="*/ 20 w 29"/>
                  <a:gd name="T81" fmla="*/ 27 h 33"/>
                  <a:gd name="T82" fmla="*/ 20 w 29"/>
                  <a:gd name="T83" fmla="*/ 27 h 33"/>
                  <a:gd name="T84" fmla="*/ 9 w 29"/>
                  <a:gd name="T85" fmla="*/ 6 h 33"/>
                  <a:gd name="T86" fmla="*/ 9 w 29"/>
                  <a:gd name="T87" fmla="*/ 6 h 33"/>
                  <a:gd name="T88" fmla="*/ 12 w 29"/>
                  <a:gd name="T89" fmla="*/ 5 h 33"/>
                  <a:gd name="T90" fmla="*/ 15 w 29"/>
                  <a:gd name="T91" fmla="*/ 4 h 33"/>
                  <a:gd name="T92" fmla="*/ 15 w 29"/>
                  <a:gd name="T93" fmla="*/ 4 h 33"/>
                  <a:gd name="T94" fmla="*/ 19 w 29"/>
                  <a:gd name="T95" fmla="*/ 5 h 33"/>
                  <a:gd name="T96" fmla="*/ 22 w 29"/>
                  <a:gd name="T97" fmla="*/ 8 h 33"/>
                  <a:gd name="T98" fmla="*/ 22 w 29"/>
                  <a:gd name="T99" fmla="*/ 8 h 33"/>
                  <a:gd name="T100" fmla="*/ 23 w 29"/>
                  <a:gd name="T101" fmla="*/ 10 h 33"/>
                  <a:gd name="T102" fmla="*/ 24 w 29"/>
                  <a:gd name="T103" fmla="*/ 13 h 33"/>
                  <a:gd name="T104" fmla="*/ 7 w 29"/>
                  <a:gd name="T105" fmla="*/ 13 h 33"/>
                  <a:gd name="T106" fmla="*/ 7 w 29"/>
                  <a:gd name="T107" fmla="*/ 13 h 33"/>
                  <a:gd name="T108" fmla="*/ 7 w 29"/>
                  <a:gd name="T109" fmla="*/ 9 h 33"/>
                  <a:gd name="T110" fmla="*/ 9 w 29"/>
                  <a:gd name="T111" fmla="*/ 6 h 33"/>
                  <a:gd name="T112" fmla="*/ 9 w 29"/>
                  <a:gd name="T11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2" y="28"/>
                    </a:lnTo>
                    <a:lnTo>
                      <a:pt x="9" y="25"/>
                    </a:lnTo>
                    <a:lnTo>
                      <a:pt x="9" y="25"/>
                    </a:lnTo>
                    <a:lnTo>
                      <a:pt x="7" y="22"/>
                    </a:lnTo>
                    <a:lnTo>
                      <a:pt x="7" y="18"/>
                    </a:lnTo>
                    <a:lnTo>
                      <a:pt x="29" y="18"/>
                    </a:lnTo>
                    <a:lnTo>
                      <a:pt x="29" y="18"/>
                    </a:lnTo>
                    <a:lnTo>
                      <a:pt x="29" y="17"/>
                    </a:lnTo>
                    <a:lnTo>
                      <a:pt x="29" y="17"/>
                    </a:lnTo>
                    <a:lnTo>
                      <a:pt x="28" y="9"/>
                    </a:lnTo>
                    <a:lnTo>
                      <a:pt x="25" y="4"/>
                    </a:lnTo>
                    <a:lnTo>
                      <a:pt x="25" y="4"/>
                    </a:lnTo>
                    <a:lnTo>
                      <a:pt x="20" y="1"/>
                    </a:lnTo>
                    <a:lnTo>
                      <a:pt x="15" y="0"/>
                    </a:lnTo>
                    <a:lnTo>
                      <a:pt x="15" y="0"/>
                    </a:lnTo>
                    <a:lnTo>
                      <a:pt x="9" y="1"/>
                    </a:lnTo>
                    <a:lnTo>
                      <a:pt x="4" y="4"/>
                    </a:lnTo>
                    <a:lnTo>
                      <a:pt x="4" y="4"/>
                    </a:lnTo>
                    <a:lnTo>
                      <a:pt x="1" y="9"/>
                    </a:lnTo>
                    <a:lnTo>
                      <a:pt x="0" y="17"/>
                    </a:lnTo>
                    <a:lnTo>
                      <a:pt x="0" y="17"/>
                    </a:lnTo>
                    <a:lnTo>
                      <a:pt x="1" y="23"/>
                    </a:lnTo>
                    <a:lnTo>
                      <a:pt x="4" y="28"/>
                    </a:lnTo>
                    <a:lnTo>
                      <a:pt x="4" y="28"/>
                    </a:lnTo>
                    <a:lnTo>
                      <a:pt x="9" y="32"/>
                    </a:lnTo>
                    <a:lnTo>
                      <a:pt x="15" y="33"/>
                    </a:lnTo>
                    <a:lnTo>
                      <a:pt x="15" y="33"/>
                    </a:lnTo>
                    <a:lnTo>
                      <a:pt x="20" y="32"/>
                    </a:lnTo>
                    <a:lnTo>
                      <a:pt x="24" y="30"/>
                    </a:lnTo>
                    <a:lnTo>
                      <a:pt x="24" y="30"/>
                    </a:lnTo>
                    <a:lnTo>
                      <a:pt x="28" y="27"/>
                    </a:lnTo>
                    <a:lnTo>
                      <a:pt x="29" y="23"/>
                    </a:lnTo>
                    <a:lnTo>
                      <a:pt x="24" y="22"/>
                    </a:lnTo>
                    <a:lnTo>
                      <a:pt x="24" y="22"/>
                    </a:lnTo>
                    <a:lnTo>
                      <a:pt x="23" y="24"/>
                    </a:lnTo>
                    <a:lnTo>
                      <a:pt x="20" y="27"/>
                    </a:lnTo>
                    <a:lnTo>
                      <a:pt x="20" y="27"/>
                    </a:lnTo>
                    <a:close/>
                    <a:moveTo>
                      <a:pt x="9" y="6"/>
                    </a:moveTo>
                    <a:lnTo>
                      <a:pt x="9" y="6"/>
                    </a:lnTo>
                    <a:lnTo>
                      <a:pt x="12" y="5"/>
                    </a:lnTo>
                    <a:lnTo>
                      <a:pt x="15" y="4"/>
                    </a:lnTo>
                    <a:lnTo>
                      <a:pt x="15" y="4"/>
                    </a:lnTo>
                    <a:lnTo>
                      <a:pt x="19" y="5"/>
                    </a:lnTo>
                    <a:lnTo>
                      <a:pt x="22" y="8"/>
                    </a:lnTo>
                    <a:lnTo>
                      <a:pt x="22" y="8"/>
                    </a:lnTo>
                    <a:lnTo>
                      <a:pt x="23" y="10"/>
                    </a:lnTo>
                    <a:lnTo>
                      <a:pt x="24" y="13"/>
                    </a:lnTo>
                    <a:lnTo>
                      <a:pt x="7" y="13"/>
                    </a:lnTo>
                    <a:lnTo>
                      <a:pt x="7" y="13"/>
                    </a:lnTo>
                    <a:lnTo>
                      <a:pt x="7" y="9"/>
                    </a:lnTo>
                    <a:lnTo>
                      <a:pt x="9" y="6"/>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4" name="Freeform 791">
                <a:extLst>
                  <a:ext uri="{FF2B5EF4-FFF2-40B4-BE49-F238E27FC236}">
                    <a16:creationId xmlns:a16="http://schemas.microsoft.com/office/drawing/2014/main" id="{98C624AB-B849-AFE9-4D50-38A193B32119}"/>
                  </a:ext>
                </a:extLst>
              </p:cNvPr>
              <p:cNvSpPr>
                <a:spLocks noEditPoints="1"/>
              </p:cNvSpPr>
              <p:nvPr/>
            </p:nvSpPr>
            <p:spPr bwMode="auto">
              <a:xfrm>
                <a:off x="5924" y="1589"/>
                <a:ext cx="29" cy="33"/>
              </a:xfrm>
              <a:custGeom>
                <a:avLst/>
                <a:gdLst>
                  <a:gd name="T0" fmla="*/ 29 w 29"/>
                  <a:gd name="T1" fmla="*/ 32 h 33"/>
                  <a:gd name="T2" fmla="*/ 28 w 29"/>
                  <a:gd name="T3" fmla="*/ 28 h 33"/>
                  <a:gd name="T4" fmla="*/ 27 w 29"/>
                  <a:gd name="T5" fmla="*/ 19 h 33"/>
                  <a:gd name="T6" fmla="*/ 27 w 29"/>
                  <a:gd name="T7" fmla="*/ 12 h 33"/>
                  <a:gd name="T8" fmla="*/ 27 w 29"/>
                  <a:gd name="T9" fmla="*/ 6 h 33"/>
                  <a:gd name="T10" fmla="*/ 25 w 29"/>
                  <a:gd name="T11" fmla="*/ 3 h 33"/>
                  <a:gd name="T12" fmla="*/ 22 w 29"/>
                  <a:gd name="T13" fmla="*/ 0 h 33"/>
                  <a:gd name="T14" fmla="*/ 15 w 29"/>
                  <a:gd name="T15" fmla="*/ 0 h 33"/>
                  <a:gd name="T16" fmla="*/ 8 w 29"/>
                  <a:gd name="T17" fmla="*/ 1 h 33"/>
                  <a:gd name="T18" fmla="*/ 3 w 29"/>
                  <a:gd name="T19" fmla="*/ 4 h 33"/>
                  <a:gd name="T20" fmla="*/ 2 w 29"/>
                  <a:gd name="T21" fmla="*/ 9 h 33"/>
                  <a:gd name="T22" fmla="*/ 7 w 29"/>
                  <a:gd name="T23" fmla="*/ 10 h 33"/>
                  <a:gd name="T24" fmla="*/ 9 w 29"/>
                  <a:gd name="T25" fmla="*/ 5 h 33"/>
                  <a:gd name="T26" fmla="*/ 12 w 29"/>
                  <a:gd name="T27" fmla="*/ 4 h 33"/>
                  <a:gd name="T28" fmla="*/ 14 w 29"/>
                  <a:gd name="T29" fmla="*/ 4 h 33"/>
                  <a:gd name="T30" fmla="*/ 20 w 29"/>
                  <a:gd name="T31" fmla="*/ 6 h 33"/>
                  <a:gd name="T32" fmla="*/ 22 w 29"/>
                  <a:gd name="T33" fmla="*/ 8 h 33"/>
                  <a:gd name="T34" fmla="*/ 22 w 29"/>
                  <a:gd name="T35" fmla="*/ 10 h 33"/>
                  <a:gd name="T36" fmla="*/ 22 w 29"/>
                  <a:gd name="T37" fmla="*/ 12 h 33"/>
                  <a:gd name="T38" fmla="*/ 13 w 29"/>
                  <a:gd name="T39" fmla="*/ 14 h 33"/>
                  <a:gd name="T40" fmla="*/ 8 w 29"/>
                  <a:gd name="T41" fmla="*/ 14 h 33"/>
                  <a:gd name="T42" fmla="*/ 4 w 29"/>
                  <a:gd name="T43" fmla="*/ 17 h 33"/>
                  <a:gd name="T44" fmla="*/ 2 w 29"/>
                  <a:gd name="T45" fmla="*/ 19 h 33"/>
                  <a:gd name="T46" fmla="*/ 0 w 29"/>
                  <a:gd name="T47" fmla="*/ 24 h 33"/>
                  <a:gd name="T48" fmla="*/ 3 w 29"/>
                  <a:gd name="T49" fmla="*/ 30 h 33"/>
                  <a:gd name="T50" fmla="*/ 7 w 29"/>
                  <a:gd name="T51" fmla="*/ 32 h 33"/>
                  <a:gd name="T52" fmla="*/ 10 w 29"/>
                  <a:gd name="T53" fmla="*/ 33 h 33"/>
                  <a:gd name="T54" fmla="*/ 17 w 29"/>
                  <a:gd name="T55" fmla="*/ 32 h 33"/>
                  <a:gd name="T56" fmla="*/ 23 w 29"/>
                  <a:gd name="T57" fmla="*/ 28 h 33"/>
                  <a:gd name="T58" fmla="*/ 23 w 29"/>
                  <a:gd name="T59" fmla="*/ 32 h 33"/>
                  <a:gd name="T60" fmla="*/ 22 w 29"/>
                  <a:gd name="T61" fmla="*/ 18 h 33"/>
                  <a:gd name="T62" fmla="*/ 22 w 29"/>
                  <a:gd name="T63" fmla="*/ 23 h 33"/>
                  <a:gd name="T64" fmla="*/ 19 w 29"/>
                  <a:gd name="T65" fmla="*/ 25 h 33"/>
                  <a:gd name="T66" fmla="*/ 18 w 29"/>
                  <a:gd name="T67" fmla="*/ 27 h 33"/>
                  <a:gd name="T68" fmla="*/ 12 w 29"/>
                  <a:gd name="T69" fmla="*/ 28 h 33"/>
                  <a:gd name="T70" fmla="*/ 8 w 29"/>
                  <a:gd name="T71" fmla="*/ 27 h 33"/>
                  <a:gd name="T72" fmla="*/ 7 w 29"/>
                  <a:gd name="T73" fmla="*/ 25 h 33"/>
                  <a:gd name="T74" fmla="*/ 5 w 29"/>
                  <a:gd name="T75" fmla="*/ 24 h 33"/>
                  <a:gd name="T76" fmla="*/ 7 w 29"/>
                  <a:gd name="T77" fmla="*/ 22 h 33"/>
                  <a:gd name="T78" fmla="*/ 9 w 29"/>
                  <a:gd name="T79" fmla="*/ 19 h 33"/>
                  <a:gd name="T80" fmla="*/ 13 w 29"/>
                  <a:gd name="T81" fmla="*/ 18 h 33"/>
                  <a:gd name="T82" fmla="*/ 22 w 29"/>
                  <a:gd name="T8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3">
                    <a:moveTo>
                      <a:pt x="23" y="32"/>
                    </a:moveTo>
                    <a:lnTo>
                      <a:pt x="29" y="32"/>
                    </a:lnTo>
                    <a:lnTo>
                      <a:pt x="29" y="32"/>
                    </a:lnTo>
                    <a:lnTo>
                      <a:pt x="28" y="28"/>
                    </a:lnTo>
                    <a:lnTo>
                      <a:pt x="28" y="28"/>
                    </a:lnTo>
                    <a:lnTo>
                      <a:pt x="27" y="19"/>
                    </a:lnTo>
                    <a:lnTo>
                      <a:pt x="27" y="12"/>
                    </a:lnTo>
                    <a:lnTo>
                      <a:pt x="27" y="12"/>
                    </a:lnTo>
                    <a:lnTo>
                      <a:pt x="27" y="6"/>
                    </a:lnTo>
                    <a:lnTo>
                      <a:pt x="27" y="6"/>
                    </a:lnTo>
                    <a:lnTo>
                      <a:pt x="25" y="3"/>
                    </a:lnTo>
                    <a:lnTo>
                      <a:pt x="25" y="3"/>
                    </a:lnTo>
                    <a:lnTo>
                      <a:pt x="22" y="0"/>
                    </a:lnTo>
                    <a:lnTo>
                      <a:pt x="22" y="0"/>
                    </a:lnTo>
                    <a:lnTo>
                      <a:pt x="15" y="0"/>
                    </a:lnTo>
                    <a:lnTo>
                      <a:pt x="15" y="0"/>
                    </a:lnTo>
                    <a:lnTo>
                      <a:pt x="8" y="1"/>
                    </a:lnTo>
                    <a:lnTo>
                      <a:pt x="8" y="1"/>
                    </a:lnTo>
                    <a:lnTo>
                      <a:pt x="5" y="3"/>
                    </a:lnTo>
                    <a:lnTo>
                      <a:pt x="3" y="4"/>
                    </a:lnTo>
                    <a:lnTo>
                      <a:pt x="3" y="4"/>
                    </a:lnTo>
                    <a:lnTo>
                      <a:pt x="2" y="9"/>
                    </a:lnTo>
                    <a:lnTo>
                      <a:pt x="7" y="10"/>
                    </a:lnTo>
                    <a:lnTo>
                      <a:pt x="7" y="10"/>
                    </a:lnTo>
                    <a:lnTo>
                      <a:pt x="8" y="8"/>
                    </a:lnTo>
                    <a:lnTo>
                      <a:pt x="9" y="5"/>
                    </a:lnTo>
                    <a:lnTo>
                      <a:pt x="9" y="5"/>
                    </a:lnTo>
                    <a:lnTo>
                      <a:pt x="12" y="4"/>
                    </a:lnTo>
                    <a:lnTo>
                      <a:pt x="14" y="4"/>
                    </a:lnTo>
                    <a:lnTo>
                      <a:pt x="14" y="4"/>
                    </a:lnTo>
                    <a:lnTo>
                      <a:pt x="18" y="5"/>
                    </a:lnTo>
                    <a:lnTo>
                      <a:pt x="20" y="6"/>
                    </a:lnTo>
                    <a:lnTo>
                      <a:pt x="20" y="6"/>
                    </a:lnTo>
                    <a:lnTo>
                      <a:pt x="22" y="8"/>
                    </a:lnTo>
                    <a:lnTo>
                      <a:pt x="22" y="10"/>
                    </a:lnTo>
                    <a:lnTo>
                      <a:pt x="22" y="10"/>
                    </a:lnTo>
                    <a:lnTo>
                      <a:pt x="22" y="12"/>
                    </a:lnTo>
                    <a:lnTo>
                      <a:pt x="22" y="12"/>
                    </a:lnTo>
                    <a:lnTo>
                      <a:pt x="13" y="14"/>
                    </a:lnTo>
                    <a:lnTo>
                      <a:pt x="13" y="14"/>
                    </a:lnTo>
                    <a:lnTo>
                      <a:pt x="8" y="14"/>
                    </a:lnTo>
                    <a:lnTo>
                      <a:pt x="8" y="14"/>
                    </a:lnTo>
                    <a:lnTo>
                      <a:pt x="4" y="17"/>
                    </a:lnTo>
                    <a:lnTo>
                      <a:pt x="4" y="17"/>
                    </a:lnTo>
                    <a:lnTo>
                      <a:pt x="2" y="19"/>
                    </a:lnTo>
                    <a:lnTo>
                      <a:pt x="2" y="19"/>
                    </a:lnTo>
                    <a:lnTo>
                      <a:pt x="0" y="24"/>
                    </a:lnTo>
                    <a:lnTo>
                      <a:pt x="0" y="24"/>
                    </a:lnTo>
                    <a:lnTo>
                      <a:pt x="0" y="27"/>
                    </a:lnTo>
                    <a:lnTo>
                      <a:pt x="3" y="30"/>
                    </a:lnTo>
                    <a:lnTo>
                      <a:pt x="3" y="30"/>
                    </a:lnTo>
                    <a:lnTo>
                      <a:pt x="7" y="32"/>
                    </a:lnTo>
                    <a:lnTo>
                      <a:pt x="10" y="33"/>
                    </a:lnTo>
                    <a:lnTo>
                      <a:pt x="10" y="33"/>
                    </a:lnTo>
                    <a:lnTo>
                      <a:pt x="17" y="32"/>
                    </a:lnTo>
                    <a:lnTo>
                      <a:pt x="17" y="32"/>
                    </a:lnTo>
                    <a:lnTo>
                      <a:pt x="23" y="28"/>
                    </a:lnTo>
                    <a:lnTo>
                      <a:pt x="23" y="28"/>
                    </a:lnTo>
                    <a:lnTo>
                      <a:pt x="23" y="32"/>
                    </a:lnTo>
                    <a:lnTo>
                      <a:pt x="23" y="32"/>
                    </a:lnTo>
                    <a:lnTo>
                      <a:pt x="23" y="32"/>
                    </a:lnTo>
                    <a:close/>
                    <a:moveTo>
                      <a:pt x="22" y="18"/>
                    </a:moveTo>
                    <a:lnTo>
                      <a:pt x="22" y="18"/>
                    </a:lnTo>
                    <a:lnTo>
                      <a:pt x="22" y="23"/>
                    </a:lnTo>
                    <a:lnTo>
                      <a:pt x="22" y="23"/>
                    </a:lnTo>
                    <a:lnTo>
                      <a:pt x="19" y="25"/>
                    </a:lnTo>
                    <a:lnTo>
                      <a:pt x="18" y="27"/>
                    </a:lnTo>
                    <a:lnTo>
                      <a:pt x="18" y="27"/>
                    </a:lnTo>
                    <a:lnTo>
                      <a:pt x="12" y="28"/>
                    </a:lnTo>
                    <a:lnTo>
                      <a:pt x="12" y="28"/>
                    </a:lnTo>
                    <a:lnTo>
                      <a:pt x="9" y="28"/>
                    </a:lnTo>
                    <a:lnTo>
                      <a:pt x="8" y="27"/>
                    </a:lnTo>
                    <a:lnTo>
                      <a:pt x="8" y="27"/>
                    </a:lnTo>
                    <a:lnTo>
                      <a:pt x="7" y="25"/>
                    </a:lnTo>
                    <a:lnTo>
                      <a:pt x="5" y="24"/>
                    </a:lnTo>
                    <a:lnTo>
                      <a:pt x="5" y="24"/>
                    </a:lnTo>
                    <a:lnTo>
                      <a:pt x="7" y="22"/>
                    </a:lnTo>
                    <a:lnTo>
                      <a:pt x="7" y="22"/>
                    </a:lnTo>
                    <a:lnTo>
                      <a:pt x="9" y="19"/>
                    </a:lnTo>
                    <a:lnTo>
                      <a:pt x="9" y="19"/>
                    </a:lnTo>
                    <a:lnTo>
                      <a:pt x="13" y="18"/>
                    </a:lnTo>
                    <a:lnTo>
                      <a:pt x="13" y="18"/>
                    </a:lnTo>
                    <a:lnTo>
                      <a:pt x="22" y="17"/>
                    </a:lnTo>
                    <a:lnTo>
                      <a:pt x="22" y="18"/>
                    </a:lnTo>
                    <a:lnTo>
                      <a:pt x="2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5" name="Freeform 792">
                <a:extLst>
                  <a:ext uri="{FF2B5EF4-FFF2-40B4-BE49-F238E27FC236}">
                    <a16:creationId xmlns:a16="http://schemas.microsoft.com/office/drawing/2014/main" id="{81EF9155-7D8D-0143-2016-1F0B4A482503}"/>
                  </a:ext>
                </a:extLst>
              </p:cNvPr>
              <p:cNvSpPr>
                <a:spLocks/>
              </p:cNvSpPr>
              <p:nvPr/>
            </p:nvSpPr>
            <p:spPr bwMode="auto">
              <a:xfrm>
                <a:off x="5960" y="1589"/>
                <a:ext cx="25" cy="32"/>
              </a:xfrm>
              <a:custGeom>
                <a:avLst/>
                <a:gdLst>
                  <a:gd name="T0" fmla="*/ 5 w 25"/>
                  <a:gd name="T1" fmla="*/ 32 h 32"/>
                  <a:gd name="T2" fmla="*/ 5 w 25"/>
                  <a:gd name="T3" fmla="*/ 15 h 32"/>
                  <a:gd name="T4" fmla="*/ 5 w 25"/>
                  <a:gd name="T5" fmla="*/ 15 h 32"/>
                  <a:gd name="T6" fmla="*/ 6 w 25"/>
                  <a:gd name="T7" fmla="*/ 10 h 32"/>
                  <a:gd name="T8" fmla="*/ 7 w 25"/>
                  <a:gd name="T9" fmla="*/ 6 h 32"/>
                  <a:gd name="T10" fmla="*/ 7 w 25"/>
                  <a:gd name="T11" fmla="*/ 6 h 32"/>
                  <a:gd name="T12" fmla="*/ 10 w 25"/>
                  <a:gd name="T13" fmla="*/ 5 h 32"/>
                  <a:gd name="T14" fmla="*/ 13 w 25"/>
                  <a:gd name="T15" fmla="*/ 4 h 32"/>
                  <a:gd name="T16" fmla="*/ 13 w 25"/>
                  <a:gd name="T17" fmla="*/ 4 h 32"/>
                  <a:gd name="T18" fmla="*/ 17 w 25"/>
                  <a:gd name="T19" fmla="*/ 5 h 32"/>
                  <a:gd name="T20" fmla="*/ 17 w 25"/>
                  <a:gd name="T21" fmla="*/ 5 h 32"/>
                  <a:gd name="T22" fmla="*/ 20 w 25"/>
                  <a:gd name="T23" fmla="*/ 8 h 32"/>
                  <a:gd name="T24" fmla="*/ 20 w 25"/>
                  <a:gd name="T25" fmla="*/ 8 h 32"/>
                  <a:gd name="T26" fmla="*/ 20 w 25"/>
                  <a:gd name="T27" fmla="*/ 13 h 32"/>
                  <a:gd name="T28" fmla="*/ 20 w 25"/>
                  <a:gd name="T29" fmla="*/ 32 h 32"/>
                  <a:gd name="T30" fmla="*/ 25 w 25"/>
                  <a:gd name="T31" fmla="*/ 32 h 32"/>
                  <a:gd name="T32" fmla="*/ 25 w 25"/>
                  <a:gd name="T33" fmla="*/ 13 h 32"/>
                  <a:gd name="T34" fmla="*/ 25 w 25"/>
                  <a:gd name="T35" fmla="*/ 13 h 32"/>
                  <a:gd name="T36" fmla="*/ 25 w 25"/>
                  <a:gd name="T37" fmla="*/ 8 h 32"/>
                  <a:gd name="T38" fmla="*/ 25 w 25"/>
                  <a:gd name="T39" fmla="*/ 8 h 32"/>
                  <a:gd name="T40" fmla="*/ 24 w 25"/>
                  <a:gd name="T41" fmla="*/ 4 h 32"/>
                  <a:gd name="T42" fmla="*/ 24 w 25"/>
                  <a:gd name="T43" fmla="*/ 4 h 32"/>
                  <a:gd name="T44" fmla="*/ 20 w 25"/>
                  <a:gd name="T45" fmla="*/ 1 h 32"/>
                  <a:gd name="T46" fmla="*/ 20 w 25"/>
                  <a:gd name="T47" fmla="*/ 1 h 32"/>
                  <a:gd name="T48" fmla="*/ 15 w 25"/>
                  <a:gd name="T49" fmla="*/ 0 h 32"/>
                  <a:gd name="T50" fmla="*/ 15 w 25"/>
                  <a:gd name="T51" fmla="*/ 0 h 32"/>
                  <a:gd name="T52" fmla="*/ 8 w 25"/>
                  <a:gd name="T53" fmla="*/ 1 h 32"/>
                  <a:gd name="T54" fmla="*/ 5 w 25"/>
                  <a:gd name="T55" fmla="*/ 5 h 32"/>
                  <a:gd name="T56" fmla="*/ 5 w 25"/>
                  <a:gd name="T57" fmla="*/ 0 h 32"/>
                  <a:gd name="T58" fmla="*/ 0 w 25"/>
                  <a:gd name="T59" fmla="*/ 0 h 32"/>
                  <a:gd name="T60" fmla="*/ 0 w 25"/>
                  <a:gd name="T61" fmla="*/ 32 h 32"/>
                  <a:gd name="T62" fmla="*/ 5 w 25"/>
                  <a:gd name="T63" fmla="*/ 32 h 32"/>
                  <a:gd name="T64" fmla="*/ 5 w 25"/>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5" y="32"/>
                    </a:moveTo>
                    <a:lnTo>
                      <a:pt x="5" y="15"/>
                    </a:lnTo>
                    <a:lnTo>
                      <a:pt x="5" y="15"/>
                    </a:lnTo>
                    <a:lnTo>
                      <a:pt x="6" y="10"/>
                    </a:lnTo>
                    <a:lnTo>
                      <a:pt x="7" y="6"/>
                    </a:lnTo>
                    <a:lnTo>
                      <a:pt x="7" y="6"/>
                    </a:lnTo>
                    <a:lnTo>
                      <a:pt x="10" y="5"/>
                    </a:lnTo>
                    <a:lnTo>
                      <a:pt x="13" y="4"/>
                    </a:lnTo>
                    <a:lnTo>
                      <a:pt x="13" y="4"/>
                    </a:lnTo>
                    <a:lnTo>
                      <a:pt x="17" y="5"/>
                    </a:lnTo>
                    <a:lnTo>
                      <a:pt x="17" y="5"/>
                    </a:lnTo>
                    <a:lnTo>
                      <a:pt x="20" y="8"/>
                    </a:lnTo>
                    <a:lnTo>
                      <a:pt x="20" y="8"/>
                    </a:lnTo>
                    <a:lnTo>
                      <a:pt x="20" y="13"/>
                    </a:lnTo>
                    <a:lnTo>
                      <a:pt x="20" y="32"/>
                    </a:lnTo>
                    <a:lnTo>
                      <a:pt x="25" y="32"/>
                    </a:lnTo>
                    <a:lnTo>
                      <a:pt x="25" y="13"/>
                    </a:lnTo>
                    <a:lnTo>
                      <a:pt x="25" y="13"/>
                    </a:lnTo>
                    <a:lnTo>
                      <a:pt x="25" y="8"/>
                    </a:lnTo>
                    <a:lnTo>
                      <a:pt x="25" y="8"/>
                    </a:lnTo>
                    <a:lnTo>
                      <a:pt x="24" y="4"/>
                    </a:lnTo>
                    <a:lnTo>
                      <a:pt x="24" y="4"/>
                    </a:lnTo>
                    <a:lnTo>
                      <a:pt x="20" y="1"/>
                    </a:lnTo>
                    <a:lnTo>
                      <a:pt x="20" y="1"/>
                    </a:lnTo>
                    <a:lnTo>
                      <a:pt x="15" y="0"/>
                    </a:lnTo>
                    <a:lnTo>
                      <a:pt x="15" y="0"/>
                    </a:lnTo>
                    <a:lnTo>
                      <a:pt x="8" y="1"/>
                    </a:lnTo>
                    <a:lnTo>
                      <a:pt x="5" y="5"/>
                    </a:lnTo>
                    <a:lnTo>
                      <a:pt x="5" y="0"/>
                    </a:lnTo>
                    <a:lnTo>
                      <a:pt x="0" y="0"/>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6" name="Freeform 793">
                <a:extLst>
                  <a:ext uri="{FF2B5EF4-FFF2-40B4-BE49-F238E27FC236}">
                    <a16:creationId xmlns:a16="http://schemas.microsoft.com/office/drawing/2014/main" id="{5EAE9C80-3E6D-363B-45D4-403F2369BF0B}"/>
                  </a:ext>
                </a:extLst>
              </p:cNvPr>
              <p:cNvSpPr>
                <a:spLocks/>
              </p:cNvSpPr>
              <p:nvPr/>
            </p:nvSpPr>
            <p:spPr bwMode="auto">
              <a:xfrm>
                <a:off x="5990" y="1578"/>
                <a:ext cx="39" cy="43"/>
              </a:xfrm>
              <a:custGeom>
                <a:avLst/>
                <a:gdLst>
                  <a:gd name="T0" fmla="*/ 23 w 39"/>
                  <a:gd name="T1" fmla="*/ 43 h 43"/>
                  <a:gd name="T2" fmla="*/ 39 w 39"/>
                  <a:gd name="T3" fmla="*/ 0 h 43"/>
                  <a:gd name="T4" fmla="*/ 34 w 39"/>
                  <a:gd name="T5" fmla="*/ 0 h 43"/>
                  <a:gd name="T6" fmla="*/ 21 w 39"/>
                  <a:gd name="T7" fmla="*/ 31 h 43"/>
                  <a:gd name="T8" fmla="*/ 21 w 39"/>
                  <a:gd name="T9" fmla="*/ 31 h 43"/>
                  <a:gd name="T10" fmla="*/ 19 w 39"/>
                  <a:gd name="T11" fmla="*/ 38 h 43"/>
                  <a:gd name="T12" fmla="*/ 19 w 39"/>
                  <a:gd name="T13" fmla="*/ 38 h 43"/>
                  <a:gd name="T14" fmla="*/ 17 w 39"/>
                  <a:gd name="T15" fmla="*/ 31 h 43"/>
                  <a:gd name="T16" fmla="*/ 6 w 39"/>
                  <a:gd name="T17" fmla="*/ 0 h 43"/>
                  <a:gd name="T18" fmla="*/ 0 w 39"/>
                  <a:gd name="T19" fmla="*/ 0 h 43"/>
                  <a:gd name="T20" fmla="*/ 16 w 39"/>
                  <a:gd name="T21" fmla="*/ 43 h 43"/>
                  <a:gd name="T22" fmla="*/ 23 w 39"/>
                  <a:gd name="T23" fmla="*/ 43 h 43"/>
                  <a:gd name="T24" fmla="*/ 23 w 39"/>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3">
                    <a:moveTo>
                      <a:pt x="23" y="43"/>
                    </a:moveTo>
                    <a:lnTo>
                      <a:pt x="39" y="0"/>
                    </a:lnTo>
                    <a:lnTo>
                      <a:pt x="34" y="0"/>
                    </a:lnTo>
                    <a:lnTo>
                      <a:pt x="21" y="31"/>
                    </a:lnTo>
                    <a:lnTo>
                      <a:pt x="21" y="31"/>
                    </a:lnTo>
                    <a:lnTo>
                      <a:pt x="19" y="38"/>
                    </a:lnTo>
                    <a:lnTo>
                      <a:pt x="19" y="38"/>
                    </a:lnTo>
                    <a:lnTo>
                      <a:pt x="17" y="31"/>
                    </a:lnTo>
                    <a:lnTo>
                      <a:pt x="6" y="0"/>
                    </a:lnTo>
                    <a:lnTo>
                      <a:pt x="0" y="0"/>
                    </a:lnTo>
                    <a:lnTo>
                      <a:pt x="16" y="43"/>
                    </a:lnTo>
                    <a:lnTo>
                      <a:pt x="23" y="43"/>
                    </a:lnTo>
                    <a:lnTo>
                      <a:pt x="2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7" name="Freeform 794">
                <a:extLst>
                  <a:ext uri="{FF2B5EF4-FFF2-40B4-BE49-F238E27FC236}">
                    <a16:creationId xmlns:a16="http://schemas.microsoft.com/office/drawing/2014/main" id="{8AC69A74-9CCB-3E4F-8643-A7DEFC8AC237}"/>
                  </a:ext>
                </a:extLst>
              </p:cNvPr>
              <p:cNvSpPr>
                <a:spLocks noEditPoints="1"/>
              </p:cNvSpPr>
              <p:nvPr/>
            </p:nvSpPr>
            <p:spPr bwMode="auto">
              <a:xfrm>
                <a:off x="6029" y="1578"/>
                <a:ext cx="42" cy="43"/>
              </a:xfrm>
              <a:custGeom>
                <a:avLst/>
                <a:gdLst>
                  <a:gd name="T0" fmla="*/ 6 w 42"/>
                  <a:gd name="T1" fmla="*/ 43 h 43"/>
                  <a:gd name="T2" fmla="*/ 11 w 42"/>
                  <a:gd name="T3" fmla="*/ 30 h 43"/>
                  <a:gd name="T4" fmla="*/ 29 w 42"/>
                  <a:gd name="T5" fmla="*/ 30 h 43"/>
                  <a:gd name="T6" fmla="*/ 34 w 42"/>
                  <a:gd name="T7" fmla="*/ 43 h 43"/>
                  <a:gd name="T8" fmla="*/ 42 w 42"/>
                  <a:gd name="T9" fmla="*/ 43 h 43"/>
                  <a:gd name="T10" fmla="*/ 24 w 42"/>
                  <a:gd name="T11" fmla="*/ 0 h 43"/>
                  <a:gd name="T12" fmla="*/ 18 w 42"/>
                  <a:gd name="T13" fmla="*/ 0 h 43"/>
                  <a:gd name="T14" fmla="*/ 0 w 42"/>
                  <a:gd name="T15" fmla="*/ 43 h 43"/>
                  <a:gd name="T16" fmla="*/ 6 w 42"/>
                  <a:gd name="T17" fmla="*/ 43 h 43"/>
                  <a:gd name="T18" fmla="*/ 6 w 42"/>
                  <a:gd name="T19" fmla="*/ 43 h 43"/>
                  <a:gd name="T20" fmla="*/ 18 w 42"/>
                  <a:gd name="T21" fmla="*/ 12 h 43"/>
                  <a:gd name="T22" fmla="*/ 18 w 42"/>
                  <a:gd name="T23" fmla="*/ 12 h 43"/>
                  <a:gd name="T24" fmla="*/ 20 w 42"/>
                  <a:gd name="T25" fmla="*/ 4 h 43"/>
                  <a:gd name="T26" fmla="*/ 20 w 42"/>
                  <a:gd name="T27" fmla="*/ 4 h 43"/>
                  <a:gd name="T28" fmla="*/ 23 w 42"/>
                  <a:gd name="T29" fmla="*/ 14 h 43"/>
                  <a:gd name="T30" fmla="*/ 28 w 42"/>
                  <a:gd name="T31" fmla="*/ 25 h 43"/>
                  <a:gd name="T32" fmla="*/ 13 w 42"/>
                  <a:gd name="T33" fmla="*/ 25 h 43"/>
                  <a:gd name="T34" fmla="*/ 18 w 42"/>
                  <a:gd name="T35" fmla="*/ 12 h 43"/>
                  <a:gd name="T36" fmla="*/ 18 w 42"/>
                  <a:gd name="T3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3">
                    <a:moveTo>
                      <a:pt x="6" y="43"/>
                    </a:moveTo>
                    <a:lnTo>
                      <a:pt x="11" y="30"/>
                    </a:lnTo>
                    <a:lnTo>
                      <a:pt x="29" y="30"/>
                    </a:lnTo>
                    <a:lnTo>
                      <a:pt x="34" y="43"/>
                    </a:lnTo>
                    <a:lnTo>
                      <a:pt x="42" y="43"/>
                    </a:lnTo>
                    <a:lnTo>
                      <a:pt x="24" y="0"/>
                    </a:lnTo>
                    <a:lnTo>
                      <a:pt x="18" y="0"/>
                    </a:lnTo>
                    <a:lnTo>
                      <a:pt x="0" y="43"/>
                    </a:lnTo>
                    <a:lnTo>
                      <a:pt x="6" y="43"/>
                    </a:lnTo>
                    <a:lnTo>
                      <a:pt x="6" y="43"/>
                    </a:lnTo>
                    <a:close/>
                    <a:moveTo>
                      <a:pt x="18" y="12"/>
                    </a:moveTo>
                    <a:lnTo>
                      <a:pt x="18" y="12"/>
                    </a:lnTo>
                    <a:lnTo>
                      <a:pt x="20" y="4"/>
                    </a:lnTo>
                    <a:lnTo>
                      <a:pt x="20" y="4"/>
                    </a:lnTo>
                    <a:lnTo>
                      <a:pt x="23" y="14"/>
                    </a:lnTo>
                    <a:lnTo>
                      <a:pt x="28" y="25"/>
                    </a:lnTo>
                    <a:lnTo>
                      <a:pt x="13" y="25"/>
                    </a:lnTo>
                    <a:lnTo>
                      <a:pt x="18" y="12"/>
                    </a:ln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8" name="Freeform 795">
                <a:extLst>
                  <a:ext uri="{FF2B5EF4-FFF2-40B4-BE49-F238E27FC236}">
                    <a16:creationId xmlns:a16="http://schemas.microsoft.com/office/drawing/2014/main" id="{A6F1DF2E-18AD-9376-8790-B0295865E6B3}"/>
                  </a:ext>
                </a:extLst>
              </p:cNvPr>
              <p:cNvSpPr>
                <a:spLocks/>
              </p:cNvSpPr>
              <p:nvPr/>
            </p:nvSpPr>
            <p:spPr bwMode="auto">
              <a:xfrm>
                <a:off x="6076" y="1578"/>
                <a:ext cx="29" cy="43"/>
              </a:xfrm>
              <a:custGeom>
                <a:avLst/>
                <a:gdLst>
                  <a:gd name="T0" fmla="*/ 5 w 29"/>
                  <a:gd name="T1" fmla="*/ 43 h 43"/>
                  <a:gd name="T2" fmla="*/ 5 w 29"/>
                  <a:gd name="T3" fmla="*/ 24 h 43"/>
                  <a:gd name="T4" fmla="*/ 25 w 29"/>
                  <a:gd name="T5" fmla="*/ 24 h 43"/>
                  <a:gd name="T6" fmla="*/ 25 w 29"/>
                  <a:gd name="T7" fmla="*/ 19 h 43"/>
                  <a:gd name="T8" fmla="*/ 5 w 29"/>
                  <a:gd name="T9" fmla="*/ 19 h 43"/>
                  <a:gd name="T10" fmla="*/ 5 w 29"/>
                  <a:gd name="T11" fmla="*/ 5 h 43"/>
                  <a:gd name="T12" fmla="*/ 29 w 29"/>
                  <a:gd name="T13" fmla="*/ 5 h 43"/>
                  <a:gd name="T14" fmla="*/ 29 w 29"/>
                  <a:gd name="T15" fmla="*/ 0 h 43"/>
                  <a:gd name="T16" fmla="*/ 0 w 29"/>
                  <a:gd name="T17" fmla="*/ 0 h 43"/>
                  <a:gd name="T18" fmla="*/ 0 w 29"/>
                  <a:gd name="T19" fmla="*/ 43 h 43"/>
                  <a:gd name="T20" fmla="*/ 5 w 29"/>
                  <a:gd name="T21" fmla="*/ 43 h 43"/>
                  <a:gd name="T22" fmla="*/ 5 w 29"/>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3">
                    <a:moveTo>
                      <a:pt x="5" y="43"/>
                    </a:moveTo>
                    <a:lnTo>
                      <a:pt x="5" y="24"/>
                    </a:lnTo>
                    <a:lnTo>
                      <a:pt x="25" y="24"/>
                    </a:lnTo>
                    <a:lnTo>
                      <a:pt x="25" y="19"/>
                    </a:lnTo>
                    <a:lnTo>
                      <a:pt x="5" y="19"/>
                    </a:lnTo>
                    <a:lnTo>
                      <a:pt x="5" y="5"/>
                    </a:lnTo>
                    <a:lnTo>
                      <a:pt x="29" y="5"/>
                    </a:lnTo>
                    <a:lnTo>
                      <a:pt x="29" y="0"/>
                    </a:lnTo>
                    <a:lnTo>
                      <a:pt x="0" y="0"/>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9" name="Freeform 796">
                <a:extLst>
                  <a:ext uri="{FF2B5EF4-FFF2-40B4-BE49-F238E27FC236}">
                    <a16:creationId xmlns:a16="http://schemas.microsoft.com/office/drawing/2014/main" id="{338519CE-0DD2-A207-C934-B08CD4430B16}"/>
                  </a:ext>
                </a:extLst>
              </p:cNvPr>
              <p:cNvSpPr>
                <a:spLocks/>
              </p:cNvSpPr>
              <p:nvPr/>
            </p:nvSpPr>
            <p:spPr bwMode="auto">
              <a:xfrm>
                <a:off x="6127" y="1589"/>
                <a:ext cx="18" cy="32"/>
              </a:xfrm>
              <a:custGeom>
                <a:avLst/>
                <a:gdLst>
                  <a:gd name="T0" fmla="*/ 7 w 18"/>
                  <a:gd name="T1" fmla="*/ 32 h 32"/>
                  <a:gd name="T2" fmla="*/ 7 w 18"/>
                  <a:gd name="T3" fmla="*/ 15 h 32"/>
                  <a:gd name="T4" fmla="*/ 7 w 18"/>
                  <a:gd name="T5" fmla="*/ 15 h 32"/>
                  <a:gd name="T6" fmla="*/ 7 w 18"/>
                  <a:gd name="T7" fmla="*/ 9 h 32"/>
                  <a:gd name="T8" fmla="*/ 7 w 18"/>
                  <a:gd name="T9" fmla="*/ 9 h 32"/>
                  <a:gd name="T10" fmla="*/ 9 w 18"/>
                  <a:gd name="T11" fmla="*/ 6 h 32"/>
                  <a:gd name="T12" fmla="*/ 9 w 18"/>
                  <a:gd name="T13" fmla="*/ 6 h 32"/>
                  <a:gd name="T14" fmla="*/ 12 w 18"/>
                  <a:gd name="T15" fmla="*/ 5 h 32"/>
                  <a:gd name="T16" fmla="*/ 12 w 18"/>
                  <a:gd name="T17" fmla="*/ 5 h 32"/>
                  <a:gd name="T18" fmla="*/ 15 w 18"/>
                  <a:gd name="T19" fmla="*/ 6 h 32"/>
                  <a:gd name="T20" fmla="*/ 18 w 18"/>
                  <a:gd name="T21" fmla="*/ 1 h 32"/>
                  <a:gd name="T22" fmla="*/ 18 w 18"/>
                  <a:gd name="T23" fmla="*/ 1 h 32"/>
                  <a:gd name="T24" fmla="*/ 15 w 18"/>
                  <a:gd name="T25" fmla="*/ 0 h 32"/>
                  <a:gd name="T26" fmla="*/ 13 w 18"/>
                  <a:gd name="T27" fmla="*/ 0 h 32"/>
                  <a:gd name="T28" fmla="*/ 13 w 18"/>
                  <a:gd name="T29" fmla="*/ 0 h 32"/>
                  <a:gd name="T30" fmla="*/ 9 w 18"/>
                  <a:gd name="T31" fmla="*/ 1 h 32"/>
                  <a:gd name="T32" fmla="*/ 9 w 18"/>
                  <a:gd name="T33" fmla="*/ 1 h 32"/>
                  <a:gd name="T34" fmla="*/ 5 w 18"/>
                  <a:gd name="T35" fmla="*/ 5 h 32"/>
                  <a:gd name="T36" fmla="*/ 5 w 18"/>
                  <a:gd name="T37" fmla="*/ 0 h 32"/>
                  <a:gd name="T38" fmla="*/ 0 w 18"/>
                  <a:gd name="T39" fmla="*/ 0 h 32"/>
                  <a:gd name="T40" fmla="*/ 0 w 18"/>
                  <a:gd name="T41" fmla="*/ 32 h 32"/>
                  <a:gd name="T42" fmla="*/ 7 w 18"/>
                  <a:gd name="T43" fmla="*/ 32 h 32"/>
                  <a:gd name="T44" fmla="*/ 7 w 18"/>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2">
                    <a:moveTo>
                      <a:pt x="7" y="32"/>
                    </a:moveTo>
                    <a:lnTo>
                      <a:pt x="7" y="15"/>
                    </a:lnTo>
                    <a:lnTo>
                      <a:pt x="7" y="15"/>
                    </a:lnTo>
                    <a:lnTo>
                      <a:pt x="7" y="9"/>
                    </a:lnTo>
                    <a:lnTo>
                      <a:pt x="7" y="9"/>
                    </a:lnTo>
                    <a:lnTo>
                      <a:pt x="9" y="6"/>
                    </a:lnTo>
                    <a:lnTo>
                      <a:pt x="9" y="6"/>
                    </a:lnTo>
                    <a:lnTo>
                      <a:pt x="12" y="5"/>
                    </a:lnTo>
                    <a:lnTo>
                      <a:pt x="12" y="5"/>
                    </a:lnTo>
                    <a:lnTo>
                      <a:pt x="15" y="6"/>
                    </a:lnTo>
                    <a:lnTo>
                      <a:pt x="18" y="1"/>
                    </a:lnTo>
                    <a:lnTo>
                      <a:pt x="18" y="1"/>
                    </a:lnTo>
                    <a:lnTo>
                      <a:pt x="15" y="0"/>
                    </a:lnTo>
                    <a:lnTo>
                      <a:pt x="13" y="0"/>
                    </a:lnTo>
                    <a:lnTo>
                      <a:pt x="13" y="0"/>
                    </a:lnTo>
                    <a:lnTo>
                      <a:pt x="9" y="1"/>
                    </a:lnTo>
                    <a:lnTo>
                      <a:pt x="9" y="1"/>
                    </a:lnTo>
                    <a:lnTo>
                      <a:pt x="5" y="5"/>
                    </a:lnTo>
                    <a:lnTo>
                      <a:pt x="5" y="0"/>
                    </a:lnTo>
                    <a:lnTo>
                      <a:pt x="0" y="0"/>
                    </a:lnTo>
                    <a:lnTo>
                      <a:pt x="0" y="32"/>
                    </a:lnTo>
                    <a:lnTo>
                      <a:pt x="7" y="32"/>
                    </a:lnTo>
                    <a:lnTo>
                      <a:pt x="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0" name="Freeform 797">
                <a:extLst>
                  <a:ext uri="{FF2B5EF4-FFF2-40B4-BE49-F238E27FC236}">
                    <a16:creationId xmlns:a16="http://schemas.microsoft.com/office/drawing/2014/main" id="{AFB8A111-CA50-CC66-6380-9772797557EB}"/>
                  </a:ext>
                </a:extLst>
              </p:cNvPr>
              <p:cNvSpPr>
                <a:spLocks noEditPoints="1"/>
              </p:cNvSpPr>
              <p:nvPr/>
            </p:nvSpPr>
            <p:spPr bwMode="auto">
              <a:xfrm>
                <a:off x="6146" y="1589"/>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2 w 29"/>
                  <a:gd name="T11" fmla="*/ 28 h 33"/>
                  <a:gd name="T12" fmla="*/ 9 w 29"/>
                  <a:gd name="T13" fmla="*/ 25 h 33"/>
                  <a:gd name="T14" fmla="*/ 9 w 29"/>
                  <a:gd name="T15" fmla="*/ 25 h 33"/>
                  <a:gd name="T16" fmla="*/ 6 w 29"/>
                  <a:gd name="T17" fmla="*/ 22 h 33"/>
                  <a:gd name="T18" fmla="*/ 5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5 w 29"/>
                  <a:gd name="T31" fmla="*/ 4 h 33"/>
                  <a:gd name="T32" fmla="*/ 25 w 29"/>
                  <a:gd name="T33" fmla="*/ 4 h 33"/>
                  <a:gd name="T34" fmla="*/ 20 w 29"/>
                  <a:gd name="T35" fmla="*/ 1 h 33"/>
                  <a:gd name="T36" fmla="*/ 15 w 29"/>
                  <a:gd name="T37" fmla="*/ 0 h 33"/>
                  <a:gd name="T38" fmla="*/ 15 w 29"/>
                  <a:gd name="T39" fmla="*/ 0 h 33"/>
                  <a:gd name="T40" fmla="*/ 9 w 29"/>
                  <a:gd name="T41" fmla="*/ 1 h 33"/>
                  <a:gd name="T42" fmla="*/ 4 w 29"/>
                  <a:gd name="T43" fmla="*/ 4 h 33"/>
                  <a:gd name="T44" fmla="*/ 4 w 29"/>
                  <a:gd name="T45" fmla="*/ 4 h 33"/>
                  <a:gd name="T46" fmla="*/ 1 w 29"/>
                  <a:gd name="T47" fmla="*/ 9 h 33"/>
                  <a:gd name="T48" fmla="*/ 0 w 29"/>
                  <a:gd name="T49" fmla="*/ 17 h 33"/>
                  <a:gd name="T50" fmla="*/ 0 w 29"/>
                  <a:gd name="T51" fmla="*/ 17 h 33"/>
                  <a:gd name="T52" fmla="*/ 1 w 29"/>
                  <a:gd name="T53" fmla="*/ 23 h 33"/>
                  <a:gd name="T54" fmla="*/ 4 w 29"/>
                  <a:gd name="T55" fmla="*/ 28 h 33"/>
                  <a:gd name="T56" fmla="*/ 4 w 29"/>
                  <a:gd name="T57" fmla="*/ 28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7 w 29"/>
                  <a:gd name="T71" fmla="*/ 27 h 33"/>
                  <a:gd name="T72" fmla="*/ 29 w 29"/>
                  <a:gd name="T73" fmla="*/ 23 h 33"/>
                  <a:gd name="T74" fmla="*/ 23 w 29"/>
                  <a:gd name="T75" fmla="*/ 22 h 33"/>
                  <a:gd name="T76" fmla="*/ 23 w 29"/>
                  <a:gd name="T77" fmla="*/ 22 h 33"/>
                  <a:gd name="T78" fmla="*/ 22 w 29"/>
                  <a:gd name="T79" fmla="*/ 24 h 33"/>
                  <a:gd name="T80" fmla="*/ 20 w 29"/>
                  <a:gd name="T81" fmla="*/ 27 h 33"/>
                  <a:gd name="T82" fmla="*/ 20 w 29"/>
                  <a:gd name="T83" fmla="*/ 27 h 33"/>
                  <a:gd name="T84" fmla="*/ 9 w 29"/>
                  <a:gd name="T85" fmla="*/ 6 h 33"/>
                  <a:gd name="T86" fmla="*/ 9 w 29"/>
                  <a:gd name="T87" fmla="*/ 6 h 33"/>
                  <a:gd name="T88" fmla="*/ 12 w 29"/>
                  <a:gd name="T89" fmla="*/ 5 h 33"/>
                  <a:gd name="T90" fmla="*/ 15 w 29"/>
                  <a:gd name="T91" fmla="*/ 4 h 33"/>
                  <a:gd name="T92" fmla="*/ 15 w 29"/>
                  <a:gd name="T93" fmla="*/ 4 h 33"/>
                  <a:gd name="T94" fmla="*/ 19 w 29"/>
                  <a:gd name="T95" fmla="*/ 5 h 33"/>
                  <a:gd name="T96" fmla="*/ 22 w 29"/>
                  <a:gd name="T97" fmla="*/ 8 h 33"/>
                  <a:gd name="T98" fmla="*/ 22 w 29"/>
                  <a:gd name="T99" fmla="*/ 8 h 33"/>
                  <a:gd name="T100" fmla="*/ 23 w 29"/>
                  <a:gd name="T101" fmla="*/ 10 h 33"/>
                  <a:gd name="T102" fmla="*/ 23 w 29"/>
                  <a:gd name="T103" fmla="*/ 13 h 33"/>
                  <a:gd name="T104" fmla="*/ 6 w 29"/>
                  <a:gd name="T105" fmla="*/ 13 h 33"/>
                  <a:gd name="T106" fmla="*/ 6 w 29"/>
                  <a:gd name="T107" fmla="*/ 13 h 33"/>
                  <a:gd name="T108" fmla="*/ 6 w 29"/>
                  <a:gd name="T109" fmla="*/ 9 h 33"/>
                  <a:gd name="T110" fmla="*/ 9 w 29"/>
                  <a:gd name="T111" fmla="*/ 6 h 33"/>
                  <a:gd name="T112" fmla="*/ 9 w 29"/>
                  <a:gd name="T113"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2" y="28"/>
                    </a:lnTo>
                    <a:lnTo>
                      <a:pt x="9" y="25"/>
                    </a:lnTo>
                    <a:lnTo>
                      <a:pt x="9" y="25"/>
                    </a:lnTo>
                    <a:lnTo>
                      <a:pt x="6" y="22"/>
                    </a:lnTo>
                    <a:lnTo>
                      <a:pt x="5" y="18"/>
                    </a:lnTo>
                    <a:lnTo>
                      <a:pt x="29" y="18"/>
                    </a:lnTo>
                    <a:lnTo>
                      <a:pt x="29" y="18"/>
                    </a:lnTo>
                    <a:lnTo>
                      <a:pt x="29" y="17"/>
                    </a:lnTo>
                    <a:lnTo>
                      <a:pt x="29" y="17"/>
                    </a:lnTo>
                    <a:lnTo>
                      <a:pt x="28" y="9"/>
                    </a:lnTo>
                    <a:lnTo>
                      <a:pt x="25" y="4"/>
                    </a:lnTo>
                    <a:lnTo>
                      <a:pt x="25" y="4"/>
                    </a:lnTo>
                    <a:lnTo>
                      <a:pt x="20" y="1"/>
                    </a:lnTo>
                    <a:lnTo>
                      <a:pt x="15" y="0"/>
                    </a:lnTo>
                    <a:lnTo>
                      <a:pt x="15" y="0"/>
                    </a:lnTo>
                    <a:lnTo>
                      <a:pt x="9" y="1"/>
                    </a:lnTo>
                    <a:lnTo>
                      <a:pt x="4" y="4"/>
                    </a:lnTo>
                    <a:lnTo>
                      <a:pt x="4" y="4"/>
                    </a:lnTo>
                    <a:lnTo>
                      <a:pt x="1" y="9"/>
                    </a:lnTo>
                    <a:lnTo>
                      <a:pt x="0" y="17"/>
                    </a:lnTo>
                    <a:lnTo>
                      <a:pt x="0" y="17"/>
                    </a:lnTo>
                    <a:lnTo>
                      <a:pt x="1" y="23"/>
                    </a:lnTo>
                    <a:lnTo>
                      <a:pt x="4" y="28"/>
                    </a:lnTo>
                    <a:lnTo>
                      <a:pt x="4" y="28"/>
                    </a:lnTo>
                    <a:lnTo>
                      <a:pt x="9" y="32"/>
                    </a:lnTo>
                    <a:lnTo>
                      <a:pt x="15" y="33"/>
                    </a:lnTo>
                    <a:lnTo>
                      <a:pt x="15" y="33"/>
                    </a:lnTo>
                    <a:lnTo>
                      <a:pt x="20" y="32"/>
                    </a:lnTo>
                    <a:lnTo>
                      <a:pt x="24" y="30"/>
                    </a:lnTo>
                    <a:lnTo>
                      <a:pt x="24" y="30"/>
                    </a:lnTo>
                    <a:lnTo>
                      <a:pt x="27" y="27"/>
                    </a:lnTo>
                    <a:lnTo>
                      <a:pt x="29" y="23"/>
                    </a:lnTo>
                    <a:lnTo>
                      <a:pt x="23" y="22"/>
                    </a:lnTo>
                    <a:lnTo>
                      <a:pt x="23" y="22"/>
                    </a:lnTo>
                    <a:lnTo>
                      <a:pt x="22" y="24"/>
                    </a:lnTo>
                    <a:lnTo>
                      <a:pt x="20" y="27"/>
                    </a:lnTo>
                    <a:lnTo>
                      <a:pt x="20" y="27"/>
                    </a:lnTo>
                    <a:close/>
                    <a:moveTo>
                      <a:pt x="9" y="6"/>
                    </a:moveTo>
                    <a:lnTo>
                      <a:pt x="9" y="6"/>
                    </a:lnTo>
                    <a:lnTo>
                      <a:pt x="12" y="5"/>
                    </a:lnTo>
                    <a:lnTo>
                      <a:pt x="15" y="4"/>
                    </a:lnTo>
                    <a:lnTo>
                      <a:pt x="15" y="4"/>
                    </a:lnTo>
                    <a:lnTo>
                      <a:pt x="19" y="5"/>
                    </a:lnTo>
                    <a:lnTo>
                      <a:pt x="22" y="8"/>
                    </a:lnTo>
                    <a:lnTo>
                      <a:pt x="22" y="8"/>
                    </a:lnTo>
                    <a:lnTo>
                      <a:pt x="23" y="10"/>
                    </a:lnTo>
                    <a:lnTo>
                      <a:pt x="23" y="13"/>
                    </a:lnTo>
                    <a:lnTo>
                      <a:pt x="6" y="13"/>
                    </a:lnTo>
                    <a:lnTo>
                      <a:pt x="6" y="13"/>
                    </a:lnTo>
                    <a:lnTo>
                      <a:pt x="6" y="9"/>
                    </a:lnTo>
                    <a:lnTo>
                      <a:pt x="9" y="6"/>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1" name="Freeform 798">
                <a:extLst>
                  <a:ext uri="{FF2B5EF4-FFF2-40B4-BE49-F238E27FC236}">
                    <a16:creationId xmlns:a16="http://schemas.microsoft.com/office/drawing/2014/main" id="{8C24E137-9E25-EAE9-3CC1-3AC1FDC1557C}"/>
                  </a:ext>
                </a:extLst>
              </p:cNvPr>
              <p:cNvSpPr>
                <a:spLocks noEditPoints="1"/>
              </p:cNvSpPr>
              <p:nvPr/>
            </p:nvSpPr>
            <p:spPr bwMode="auto">
              <a:xfrm>
                <a:off x="6180" y="1578"/>
                <a:ext cx="27" cy="44"/>
              </a:xfrm>
              <a:custGeom>
                <a:avLst/>
                <a:gdLst>
                  <a:gd name="T0" fmla="*/ 27 w 27"/>
                  <a:gd name="T1" fmla="*/ 43 h 44"/>
                  <a:gd name="T2" fmla="*/ 27 w 27"/>
                  <a:gd name="T3" fmla="*/ 0 h 44"/>
                  <a:gd name="T4" fmla="*/ 22 w 27"/>
                  <a:gd name="T5" fmla="*/ 0 h 44"/>
                  <a:gd name="T6" fmla="*/ 22 w 27"/>
                  <a:gd name="T7" fmla="*/ 15 h 44"/>
                  <a:gd name="T8" fmla="*/ 22 w 27"/>
                  <a:gd name="T9" fmla="*/ 15 h 44"/>
                  <a:gd name="T10" fmla="*/ 18 w 27"/>
                  <a:gd name="T11" fmla="*/ 12 h 44"/>
                  <a:gd name="T12" fmla="*/ 18 w 27"/>
                  <a:gd name="T13" fmla="*/ 12 h 44"/>
                  <a:gd name="T14" fmla="*/ 13 w 27"/>
                  <a:gd name="T15" fmla="*/ 11 h 44"/>
                  <a:gd name="T16" fmla="*/ 13 w 27"/>
                  <a:gd name="T17" fmla="*/ 11 h 44"/>
                  <a:gd name="T18" fmla="*/ 9 w 27"/>
                  <a:gd name="T19" fmla="*/ 11 h 44"/>
                  <a:gd name="T20" fmla="*/ 7 w 27"/>
                  <a:gd name="T21" fmla="*/ 12 h 44"/>
                  <a:gd name="T22" fmla="*/ 7 w 27"/>
                  <a:gd name="T23" fmla="*/ 12 h 44"/>
                  <a:gd name="T24" fmla="*/ 3 w 27"/>
                  <a:gd name="T25" fmla="*/ 15 h 44"/>
                  <a:gd name="T26" fmla="*/ 1 w 27"/>
                  <a:gd name="T27" fmla="*/ 19 h 44"/>
                  <a:gd name="T28" fmla="*/ 1 w 27"/>
                  <a:gd name="T29" fmla="*/ 19 h 44"/>
                  <a:gd name="T30" fmla="*/ 0 w 27"/>
                  <a:gd name="T31" fmla="*/ 23 h 44"/>
                  <a:gd name="T32" fmla="*/ 0 w 27"/>
                  <a:gd name="T33" fmla="*/ 28 h 44"/>
                  <a:gd name="T34" fmla="*/ 0 w 27"/>
                  <a:gd name="T35" fmla="*/ 28 h 44"/>
                  <a:gd name="T36" fmla="*/ 0 w 27"/>
                  <a:gd name="T37" fmla="*/ 31 h 44"/>
                  <a:gd name="T38" fmla="*/ 1 w 27"/>
                  <a:gd name="T39" fmla="*/ 36 h 44"/>
                  <a:gd name="T40" fmla="*/ 1 w 27"/>
                  <a:gd name="T41" fmla="*/ 36 h 44"/>
                  <a:gd name="T42" fmla="*/ 4 w 27"/>
                  <a:gd name="T43" fmla="*/ 39 h 44"/>
                  <a:gd name="T44" fmla="*/ 7 w 27"/>
                  <a:gd name="T45" fmla="*/ 41 h 44"/>
                  <a:gd name="T46" fmla="*/ 7 w 27"/>
                  <a:gd name="T47" fmla="*/ 41 h 44"/>
                  <a:gd name="T48" fmla="*/ 9 w 27"/>
                  <a:gd name="T49" fmla="*/ 43 h 44"/>
                  <a:gd name="T50" fmla="*/ 13 w 27"/>
                  <a:gd name="T51" fmla="*/ 44 h 44"/>
                  <a:gd name="T52" fmla="*/ 13 w 27"/>
                  <a:gd name="T53" fmla="*/ 44 h 44"/>
                  <a:gd name="T54" fmla="*/ 18 w 27"/>
                  <a:gd name="T55" fmla="*/ 43 h 44"/>
                  <a:gd name="T56" fmla="*/ 22 w 27"/>
                  <a:gd name="T57" fmla="*/ 39 h 44"/>
                  <a:gd name="T58" fmla="*/ 22 w 27"/>
                  <a:gd name="T59" fmla="*/ 43 h 44"/>
                  <a:gd name="T60" fmla="*/ 27 w 27"/>
                  <a:gd name="T61" fmla="*/ 43 h 44"/>
                  <a:gd name="T62" fmla="*/ 27 w 27"/>
                  <a:gd name="T63" fmla="*/ 43 h 44"/>
                  <a:gd name="T64" fmla="*/ 8 w 27"/>
                  <a:gd name="T65" fmla="*/ 19 h 44"/>
                  <a:gd name="T66" fmla="*/ 8 w 27"/>
                  <a:gd name="T67" fmla="*/ 19 h 44"/>
                  <a:gd name="T68" fmla="*/ 10 w 27"/>
                  <a:gd name="T69" fmla="*/ 16 h 44"/>
                  <a:gd name="T70" fmla="*/ 13 w 27"/>
                  <a:gd name="T71" fmla="*/ 15 h 44"/>
                  <a:gd name="T72" fmla="*/ 13 w 27"/>
                  <a:gd name="T73" fmla="*/ 15 h 44"/>
                  <a:gd name="T74" fmla="*/ 17 w 27"/>
                  <a:gd name="T75" fmla="*/ 16 h 44"/>
                  <a:gd name="T76" fmla="*/ 19 w 27"/>
                  <a:gd name="T77" fmla="*/ 19 h 44"/>
                  <a:gd name="T78" fmla="*/ 19 w 27"/>
                  <a:gd name="T79" fmla="*/ 19 h 44"/>
                  <a:gd name="T80" fmla="*/ 22 w 27"/>
                  <a:gd name="T81" fmla="*/ 23 h 44"/>
                  <a:gd name="T82" fmla="*/ 22 w 27"/>
                  <a:gd name="T83" fmla="*/ 28 h 44"/>
                  <a:gd name="T84" fmla="*/ 22 w 27"/>
                  <a:gd name="T85" fmla="*/ 28 h 44"/>
                  <a:gd name="T86" fmla="*/ 22 w 27"/>
                  <a:gd name="T87" fmla="*/ 33 h 44"/>
                  <a:gd name="T88" fmla="*/ 19 w 27"/>
                  <a:gd name="T89" fmla="*/ 36 h 44"/>
                  <a:gd name="T90" fmla="*/ 19 w 27"/>
                  <a:gd name="T91" fmla="*/ 36 h 44"/>
                  <a:gd name="T92" fmla="*/ 17 w 27"/>
                  <a:gd name="T93" fmla="*/ 39 h 44"/>
                  <a:gd name="T94" fmla="*/ 14 w 27"/>
                  <a:gd name="T95" fmla="*/ 39 h 44"/>
                  <a:gd name="T96" fmla="*/ 14 w 27"/>
                  <a:gd name="T97" fmla="*/ 39 h 44"/>
                  <a:gd name="T98" fmla="*/ 10 w 27"/>
                  <a:gd name="T99" fmla="*/ 39 h 44"/>
                  <a:gd name="T100" fmla="*/ 8 w 27"/>
                  <a:gd name="T101" fmla="*/ 36 h 44"/>
                  <a:gd name="T102" fmla="*/ 8 w 27"/>
                  <a:gd name="T103" fmla="*/ 36 h 44"/>
                  <a:gd name="T104" fmla="*/ 5 w 27"/>
                  <a:gd name="T105" fmla="*/ 33 h 44"/>
                  <a:gd name="T106" fmla="*/ 5 w 27"/>
                  <a:gd name="T107" fmla="*/ 28 h 44"/>
                  <a:gd name="T108" fmla="*/ 5 w 27"/>
                  <a:gd name="T109" fmla="*/ 28 h 44"/>
                  <a:gd name="T110" fmla="*/ 5 w 27"/>
                  <a:gd name="T111" fmla="*/ 21 h 44"/>
                  <a:gd name="T112" fmla="*/ 8 w 27"/>
                  <a:gd name="T113" fmla="*/ 19 h 44"/>
                  <a:gd name="T114" fmla="*/ 8 w 27"/>
                  <a:gd name="T11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44">
                    <a:moveTo>
                      <a:pt x="27" y="43"/>
                    </a:moveTo>
                    <a:lnTo>
                      <a:pt x="27" y="0"/>
                    </a:lnTo>
                    <a:lnTo>
                      <a:pt x="22" y="0"/>
                    </a:lnTo>
                    <a:lnTo>
                      <a:pt x="22" y="15"/>
                    </a:lnTo>
                    <a:lnTo>
                      <a:pt x="22" y="15"/>
                    </a:lnTo>
                    <a:lnTo>
                      <a:pt x="18" y="12"/>
                    </a:lnTo>
                    <a:lnTo>
                      <a:pt x="18" y="12"/>
                    </a:lnTo>
                    <a:lnTo>
                      <a:pt x="13" y="11"/>
                    </a:lnTo>
                    <a:lnTo>
                      <a:pt x="13" y="11"/>
                    </a:lnTo>
                    <a:lnTo>
                      <a:pt x="9" y="11"/>
                    </a:lnTo>
                    <a:lnTo>
                      <a:pt x="7" y="12"/>
                    </a:lnTo>
                    <a:lnTo>
                      <a:pt x="7" y="12"/>
                    </a:lnTo>
                    <a:lnTo>
                      <a:pt x="3" y="15"/>
                    </a:lnTo>
                    <a:lnTo>
                      <a:pt x="1" y="19"/>
                    </a:lnTo>
                    <a:lnTo>
                      <a:pt x="1" y="19"/>
                    </a:lnTo>
                    <a:lnTo>
                      <a:pt x="0" y="23"/>
                    </a:lnTo>
                    <a:lnTo>
                      <a:pt x="0" y="28"/>
                    </a:lnTo>
                    <a:lnTo>
                      <a:pt x="0" y="28"/>
                    </a:lnTo>
                    <a:lnTo>
                      <a:pt x="0" y="31"/>
                    </a:lnTo>
                    <a:lnTo>
                      <a:pt x="1" y="36"/>
                    </a:lnTo>
                    <a:lnTo>
                      <a:pt x="1" y="36"/>
                    </a:lnTo>
                    <a:lnTo>
                      <a:pt x="4" y="39"/>
                    </a:lnTo>
                    <a:lnTo>
                      <a:pt x="7" y="41"/>
                    </a:lnTo>
                    <a:lnTo>
                      <a:pt x="7" y="41"/>
                    </a:lnTo>
                    <a:lnTo>
                      <a:pt x="9" y="43"/>
                    </a:lnTo>
                    <a:lnTo>
                      <a:pt x="13" y="44"/>
                    </a:lnTo>
                    <a:lnTo>
                      <a:pt x="13" y="44"/>
                    </a:lnTo>
                    <a:lnTo>
                      <a:pt x="18" y="43"/>
                    </a:lnTo>
                    <a:lnTo>
                      <a:pt x="22" y="39"/>
                    </a:lnTo>
                    <a:lnTo>
                      <a:pt x="22" y="43"/>
                    </a:lnTo>
                    <a:lnTo>
                      <a:pt x="27" y="43"/>
                    </a:lnTo>
                    <a:lnTo>
                      <a:pt x="27" y="43"/>
                    </a:lnTo>
                    <a:close/>
                    <a:moveTo>
                      <a:pt x="8" y="19"/>
                    </a:moveTo>
                    <a:lnTo>
                      <a:pt x="8" y="19"/>
                    </a:lnTo>
                    <a:lnTo>
                      <a:pt x="10" y="16"/>
                    </a:lnTo>
                    <a:lnTo>
                      <a:pt x="13" y="15"/>
                    </a:lnTo>
                    <a:lnTo>
                      <a:pt x="13" y="15"/>
                    </a:lnTo>
                    <a:lnTo>
                      <a:pt x="17" y="16"/>
                    </a:lnTo>
                    <a:lnTo>
                      <a:pt x="19" y="19"/>
                    </a:lnTo>
                    <a:lnTo>
                      <a:pt x="19" y="19"/>
                    </a:lnTo>
                    <a:lnTo>
                      <a:pt x="22" y="23"/>
                    </a:lnTo>
                    <a:lnTo>
                      <a:pt x="22" y="28"/>
                    </a:lnTo>
                    <a:lnTo>
                      <a:pt x="22" y="28"/>
                    </a:lnTo>
                    <a:lnTo>
                      <a:pt x="22" y="33"/>
                    </a:lnTo>
                    <a:lnTo>
                      <a:pt x="19" y="36"/>
                    </a:lnTo>
                    <a:lnTo>
                      <a:pt x="19" y="36"/>
                    </a:lnTo>
                    <a:lnTo>
                      <a:pt x="17" y="39"/>
                    </a:lnTo>
                    <a:lnTo>
                      <a:pt x="14" y="39"/>
                    </a:lnTo>
                    <a:lnTo>
                      <a:pt x="14" y="39"/>
                    </a:lnTo>
                    <a:lnTo>
                      <a:pt x="10" y="39"/>
                    </a:lnTo>
                    <a:lnTo>
                      <a:pt x="8" y="36"/>
                    </a:lnTo>
                    <a:lnTo>
                      <a:pt x="8" y="36"/>
                    </a:lnTo>
                    <a:lnTo>
                      <a:pt x="5" y="33"/>
                    </a:lnTo>
                    <a:lnTo>
                      <a:pt x="5" y="28"/>
                    </a:lnTo>
                    <a:lnTo>
                      <a:pt x="5" y="28"/>
                    </a:lnTo>
                    <a:lnTo>
                      <a:pt x="5" y="21"/>
                    </a:lnTo>
                    <a:lnTo>
                      <a:pt x="8" y="19"/>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2" name="Freeform 799">
                <a:extLst>
                  <a:ext uri="{FF2B5EF4-FFF2-40B4-BE49-F238E27FC236}">
                    <a16:creationId xmlns:a16="http://schemas.microsoft.com/office/drawing/2014/main" id="{E8740AE2-FBEA-9396-151A-DEFB6539A888}"/>
                  </a:ext>
                </a:extLst>
              </p:cNvPr>
              <p:cNvSpPr>
                <a:spLocks/>
              </p:cNvSpPr>
              <p:nvPr/>
            </p:nvSpPr>
            <p:spPr bwMode="auto">
              <a:xfrm>
                <a:off x="6216" y="1589"/>
                <a:ext cx="25" cy="33"/>
              </a:xfrm>
              <a:custGeom>
                <a:avLst/>
                <a:gdLst>
                  <a:gd name="T0" fmla="*/ 25 w 25"/>
                  <a:gd name="T1" fmla="*/ 32 h 33"/>
                  <a:gd name="T2" fmla="*/ 25 w 25"/>
                  <a:gd name="T3" fmla="*/ 0 h 33"/>
                  <a:gd name="T4" fmla="*/ 20 w 25"/>
                  <a:gd name="T5" fmla="*/ 0 h 33"/>
                  <a:gd name="T6" fmla="*/ 20 w 25"/>
                  <a:gd name="T7" fmla="*/ 18 h 33"/>
                  <a:gd name="T8" fmla="*/ 20 w 25"/>
                  <a:gd name="T9" fmla="*/ 18 h 33"/>
                  <a:gd name="T10" fmla="*/ 18 w 25"/>
                  <a:gd name="T11" fmla="*/ 24 h 33"/>
                  <a:gd name="T12" fmla="*/ 18 w 25"/>
                  <a:gd name="T13" fmla="*/ 24 h 33"/>
                  <a:gd name="T14" fmla="*/ 16 w 25"/>
                  <a:gd name="T15" fmla="*/ 27 h 33"/>
                  <a:gd name="T16" fmla="*/ 16 w 25"/>
                  <a:gd name="T17" fmla="*/ 27 h 33"/>
                  <a:gd name="T18" fmla="*/ 11 w 25"/>
                  <a:gd name="T19" fmla="*/ 28 h 33"/>
                  <a:gd name="T20" fmla="*/ 11 w 25"/>
                  <a:gd name="T21" fmla="*/ 28 h 33"/>
                  <a:gd name="T22" fmla="*/ 7 w 25"/>
                  <a:gd name="T23" fmla="*/ 27 h 33"/>
                  <a:gd name="T24" fmla="*/ 7 w 25"/>
                  <a:gd name="T25" fmla="*/ 27 h 33"/>
                  <a:gd name="T26" fmla="*/ 5 w 25"/>
                  <a:gd name="T27" fmla="*/ 24 h 33"/>
                  <a:gd name="T28" fmla="*/ 5 w 25"/>
                  <a:gd name="T29" fmla="*/ 24 h 33"/>
                  <a:gd name="T30" fmla="*/ 5 w 25"/>
                  <a:gd name="T31" fmla="*/ 18 h 33"/>
                  <a:gd name="T32" fmla="*/ 5 w 25"/>
                  <a:gd name="T33" fmla="*/ 0 h 33"/>
                  <a:gd name="T34" fmla="*/ 0 w 25"/>
                  <a:gd name="T35" fmla="*/ 0 h 33"/>
                  <a:gd name="T36" fmla="*/ 0 w 25"/>
                  <a:gd name="T37" fmla="*/ 20 h 33"/>
                  <a:gd name="T38" fmla="*/ 0 w 25"/>
                  <a:gd name="T39" fmla="*/ 20 h 33"/>
                  <a:gd name="T40" fmla="*/ 0 w 25"/>
                  <a:gd name="T41" fmla="*/ 25 h 33"/>
                  <a:gd name="T42" fmla="*/ 0 w 25"/>
                  <a:gd name="T43" fmla="*/ 25 h 33"/>
                  <a:gd name="T44" fmla="*/ 1 w 25"/>
                  <a:gd name="T45" fmla="*/ 29 h 33"/>
                  <a:gd name="T46" fmla="*/ 1 w 25"/>
                  <a:gd name="T47" fmla="*/ 29 h 33"/>
                  <a:gd name="T48" fmla="*/ 5 w 25"/>
                  <a:gd name="T49" fmla="*/ 32 h 33"/>
                  <a:gd name="T50" fmla="*/ 5 w 25"/>
                  <a:gd name="T51" fmla="*/ 32 h 33"/>
                  <a:gd name="T52" fmla="*/ 10 w 25"/>
                  <a:gd name="T53" fmla="*/ 33 h 33"/>
                  <a:gd name="T54" fmla="*/ 10 w 25"/>
                  <a:gd name="T55" fmla="*/ 33 h 33"/>
                  <a:gd name="T56" fmla="*/ 16 w 25"/>
                  <a:gd name="T57" fmla="*/ 32 h 33"/>
                  <a:gd name="T58" fmla="*/ 20 w 25"/>
                  <a:gd name="T59" fmla="*/ 28 h 33"/>
                  <a:gd name="T60" fmla="*/ 20 w 25"/>
                  <a:gd name="T61" fmla="*/ 32 h 33"/>
                  <a:gd name="T62" fmla="*/ 25 w 25"/>
                  <a:gd name="T63" fmla="*/ 32 h 33"/>
                  <a:gd name="T64" fmla="*/ 25 w 25"/>
                  <a:gd name="T6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3">
                    <a:moveTo>
                      <a:pt x="25" y="32"/>
                    </a:moveTo>
                    <a:lnTo>
                      <a:pt x="25" y="0"/>
                    </a:lnTo>
                    <a:lnTo>
                      <a:pt x="20" y="0"/>
                    </a:lnTo>
                    <a:lnTo>
                      <a:pt x="20" y="18"/>
                    </a:lnTo>
                    <a:lnTo>
                      <a:pt x="20" y="18"/>
                    </a:lnTo>
                    <a:lnTo>
                      <a:pt x="18" y="24"/>
                    </a:lnTo>
                    <a:lnTo>
                      <a:pt x="18" y="24"/>
                    </a:lnTo>
                    <a:lnTo>
                      <a:pt x="16" y="27"/>
                    </a:lnTo>
                    <a:lnTo>
                      <a:pt x="16" y="27"/>
                    </a:lnTo>
                    <a:lnTo>
                      <a:pt x="11" y="28"/>
                    </a:lnTo>
                    <a:lnTo>
                      <a:pt x="11" y="28"/>
                    </a:lnTo>
                    <a:lnTo>
                      <a:pt x="7" y="27"/>
                    </a:lnTo>
                    <a:lnTo>
                      <a:pt x="7" y="27"/>
                    </a:lnTo>
                    <a:lnTo>
                      <a:pt x="5" y="24"/>
                    </a:lnTo>
                    <a:lnTo>
                      <a:pt x="5" y="24"/>
                    </a:lnTo>
                    <a:lnTo>
                      <a:pt x="5" y="18"/>
                    </a:lnTo>
                    <a:lnTo>
                      <a:pt x="5" y="0"/>
                    </a:lnTo>
                    <a:lnTo>
                      <a:pt x="0" y="0"/>
                    </a:lnTo>
                    <a:lnTo>
                      <a:pt x="0" y="20"/>
                    </a:lnTo>
                    <a:lnTo>
                      <a:pt x="0" y="20"/>
                    </a:lnTo>
                    <a:lnTo>
                      <a:pt x="0" y="25"/>
                    </a:lnTo>
                    <a:lnTo>
                      <a:pt x="0" y="25"/>
                    </a:lnTo>
                    <a:lnTo>
                      <a:pt x="1" y="29"/>
                    </a:lnTo>
                    <a:lnTo>
                      <a:pt x="1" y="29"/>
                    </a:lnTo>
                    <a:lnTo>
                      <a:pt x="5" y="32"/>
                    </a:lnTo>
                    <a:lnTo>
                      <a:pt x="5" y="32"/>
                    </a:lnTo>
                    <a:lnTo>
                      <a:pt x="10" y="33"/>
                    </a:lnTo>
                    <a:lnTo>
                      <a:pt x="10" y="33"/>
                    </a:lnTo>
                    <a:lnTo>
                      <a:pt x="16" y="32"/>
                    </a:lnTo>
                    <a:lnTo>
                      <a:pt x="20" y="28"/>
                    </a:lnTo>
                    <a:lnTo>
                      <a:pt x="20" y="32"/>
                    </a:lnTo>
                    <a:lnTo>
                      <a:pt x="25" y="32"/>
                    </a:lnTo>
                    <a:lnTo>
                      <a:pt x="2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3" name="Freeform 800">
                <a:extLst>
                  <a:ext uri="{FF2B5EF4-FFF2-40B4-BE49-F238E27FC236}">
                    <a16:creationId xmlns:a16="http://schemas.microsoft.com/office/drawing/2014/main" id="{9D2E4DD2-1822-0C3B-14AA-F456F78951D3}"/>
                  </a:ext>
                </a:extLst>
              </p:cNvPr>
              <p:cNvSpPr>
                <a:spLocks/>
              </p:cNvSpPr>
              <p:nvPr/>
            </p:nvSpPr>
            <p:spPr bwMode="auto">
              <a:xfrm>
                <a:off x="6247" y="1589"/>
                <a:ext cx="28" cy="33"/>
              </a:xfrm>
              <a:custGeom>
                <a:avLst/>
                <a:gdLst>
                  <a:gd name="T0" fmla="*/ 20 w 28"/>
                  <a:gd name="T1" fmla="*/ 27 h 33"/>
                  <a:gd name="T2" fmla="*/ 20 w 28"/>
                  <a:gd name="T3" fmla="*/ 27 h 33"/>
                  <a:gd name="T4" fmla="*/ 18 w 28"/>
                  <a:gd name="T5" fmla="*/ 28 h 33"/>
                  <a:gd name="T6" fmla="*/ 14 w 28"/>
                  <a:gd name="T7" fmla="*/ 28 h 33"/>
                  <a:gd name="T8" fmla="*/ 14 w 28"/>
                  <a:gd name="T9" fmla="*/ 28 h 33"/>
                  <a:gd name="T10" fmla="*/ 11 w 28"/>
                  <a:gd name="T11" fmla="*/ 28 h 33"/>
                  <a:gd name="T12" fmla="*/ 8 w 28"/>
                  <a:gd name="T13" fmla="*/ 25 h 33"/>
                  <a:gd name="T14" fmla="*/ 8 w 28"/>
                  <a:gd name="T15" fmla="*/ 25 h 33"/>
                  <a:gd name="T16" fmla="*/ 6 w 28"/>
                  <a:gd name="T17" fmla="*/ 22 h 33"/>
                  <a:gd name="T18" fmla="*/ 6 w 28"/>
                  <a:gd name="T19" fmla="*/ 17 h 33"/>
                  <a:gd name="T20" fmla="*/ 6 w 28"/>
                  <a:gd name="T21" fmla="*/ 17 h 33"/>
                  <a:gd name="T22" fmla="*/ 6 w 28"/>
                  <a:gd name="T23" fmla="*/ 10 h 33"/>
                  <a:gd name="T24" fmla="*/ 9 w 28"/>
                  <a:gd name="T25" fmla="*/ 6 h 33"/>
                  <a:gd name="T26" fmla="*/ 9 w 28"/>
                  <a:gd name="T27" fmla="*/ 6 h 33"/>
                  <a:gd name="T28" fmla="*/ 11 w 28"/>
                  <a:gd name="T29" fmla="*/ 5 h 33"/>
                  <a:gd name="T30" fmla="*/ 15 w 28"/>
                  <a:gd name="T31" fmla="*/ 4 h 33"/>
                  <a:gd name="T32" fmla="*/ 15 w 28"/>
                  <a:gd name="T33" fmla="*/ 4 h 33"/>
                  <a:gd name="T34" fmla="*/ 18 w 28"/>
                  <a:gd name="T35" fmla="*/ 5 h 33"/>
                  <a:gd name="T36" fmla="*/ 19 w 28"/>
                  <a:gd name="T37" fmla="*/ 5 h 33"/>
                  <a:gd name="T38" fmla="*/ 19 w 28"/>
                  <a:gd name="T39" fmla="*/ 5 h 33"/>
                  <a:gd name="T40" fmla="*/ 21 w 28"/>
                  <a:gd name="T41" fmla="*/ 8 h 33"/>
                  <a:gd name="T42" fmla="*/ 21 w 28"/>
                  <a:gd name="T43" fmla="*/ 10 h 33"/>
                  <a:gd name="T44" fmla="*/ 27 w 28"/>
                  <a:gd name="T45" fmla="*/ 10 h 33"/>
                  <a:gd name="T46" fmla="*/ 27 w 28"/>
                  <a:gd name="T47" fmla="*/ 10 h 33"/>
                  <a:gd name="T48" fmla="*/ 25 w 28"/>
                  <a:gd name="T49" fmla="*/ 5 h 33"/>
                  <a:gd name="T50" fmla="*/ 23 w 28"/>
                  <a:gd name="T51" fmla="*/ 3 h 33"/>
                  <a:gd name="T52" fmla="*/ 23 w 28"/>
                  <a:gd name="T53" fmla="*/ 3 h 33"/>
                  <a:gd name="T54" fmla="*/ 19 w 28"/>
                  <a:gd name="T55" fmla="*/ 0 h 33"/>
                  <a:gd name="T56" fmla="*/ 15 w 28"/>
                  <a:gd name="T57" fmla="*/ 0 h 33"/>
                  <a:gd name="T58" fmla="*/ 15 w 28"/>
                  <a:gd name="T59" fmla="*/ 0 h 33"/>
                  <a:gd name="T60" fmla="*/ 10 w 28"/>
                  <a:gd name="T61" fmla="*/ 0 h 33"/>
                  <a:gd name="T62" fmla="*/ 8 w 28"/>
                  <a:gd name="T63" fmla="*/ 1 h 33"/>
                  <a:gd name="T64" fmla="*/ 8 w 28"/>
                  <a:gd name="T65" fmla="*/ 1 h 33"/>
                  <a:gd name="T66" fmla="*/ 4 w 28"/>
                  <a:gd name="T67" fmla="*/ 4 h 33"/>
                  <a:gd name="T68" fmla="*/ 3 w 28"/>
                  <a:gd name="T69" fmla="*/ 8 h 33"/>
                  <a:gd name="T70" fmla="*/ 3 w 28"/>
                  <a:gd name="T71" fmla="*/ 8 h 33"/>
                  <a:gd name="T72" fmla="*/ 1 w 28"/>
                  <a:gd name="T73" fmla="*/ 12 h 33"/>
                  <a:gd name="T74" fmla="*/ 0 w 28"/>
                  <a:gd name="T75" fmla="*/ 17 h 33"/>
                  <a:gd name="T76" fmla="*/ 0 w 28"/>
                  <a:gd name="T77" fmla="*/ 17 h 33"/>
                  <a:gd name="T78" fmla="*/ 1 w 28"/>
                  <a:gd name="T79" fmla="*/ 23 h 33"/>
                  <a:gd name="T80" fmla="*/ 4 w 28"/>
                  <a:gd name="T81" fmla="*/ 28 h 33"/>
                  <a:gd name="T82" fmla="*/ 4 w 28"/>
                  <a:gd name="T83" fmla="*/ 28 h 33"/>
                  <a:gd name="T84" fmla="*/ 9 w 28"/>
                  <a:gd name="T85" fmla="*/ 32 h 33"/>
                  <a:gd name="T86" fmla="*/ 15 w 28"/>
                  <a:gd name="T87" fmla="*/ 33 h 33"/>
                  <a:gd name="T88" fmla="*/ 15 w 28"/>
                  <a:gd name="T89" fmla="*/ 33 h 33"/>
                  <a:gd name="T90" fmla="*/ 19 w 28"/>
                  <a:gd name="T91" fmla="*/ 32 h 33"/>
                  <a:gd name="T92" fmla="*/ 23 w 28"/>
                  <a:gd name="T93" fmla="*/ 29 h 33"/>
                  <a:gd name="T94" fmla="*/ 23 w 28"/>
                  <a:gd name="T95" fmla="*/ 29 h 33"/>
                  <a:gd name="T96" fmla="*/ 27 w 28"/>
                  <a:gd name="T97" fmla="*/ 25 h 33"/>
                  <a:gd name="T98" fmla="*/ 28 w 28"/>
                  <a:gd name="T99" fmla="*/ 22 h 33"/>
                  <a:gd name="T100" fmla="*/ 23 w 28"/>
                  <a:gd name="T101" fmla="*/ 20 h 33"/>
                  <a:gd name="T102" fmla="*/ 23 w 28"/>
                  <a:gd name="T103" fmla="*/ 20 h 33"/>
                  <a:gd name="T104" fmla="*/ 21 w 28"/>
                  <a:gd name="T105" fmla="*/ 24 h 33"/>
                  <a:gd name="T106" fmla="*/ 20 w 28"/>
                  <a:gd name="T107" fmla="*/ 27 h 33"/>
                  <a:gd name="T108" fmla="*/ 20 w 28"/>
                  <a:gd name="T10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3">
                    <a:moveTo>
                      <a:pt x="20" y="27"/>
                    </a:moveTo>
                    <a:lnTo>
                      <a:pt x="20" y="27"/>
                    </a:lnTo>
                    <a:lnTo>
                      <a:pt x="18" y="28"/>
                    </a:lnTo>
                    <a:lnTo>
                      <a:pt x="14" y="28"/>
                    </a:lnTo>
                    <a:lnTo>
                      <a:pt x="14" y="28"/>
                    </a:lnTo>
                    <a:lnTo>
                      <a:pt x="11" y="28"/>
                    </a:lnTo>
                    <a:lnTo>
                      <a:pt x="8" y="25"/>
                    </a:lnTo>
                    <a:lnTo>
                      <a:pt x="8" y="25"/>
                    </a:lnTo>
                    <a:lnTo>
                      <a:pt x="6" y="22"/>
                    </a:lnTo>
                    <a:lnTo>
                      <a:pt x="6" y="17"/>
                    </a:lnTo>
                    <a:lnTo>
                      <a:pt x="6" y="17"/>
                    </a:lnTo>
                    <a:lnTo>
                      <a:pt x="6" y="10"/>
                    </a:lnTo>
                    <a:lnTo>
                      <a:pt x="9" y="6"/>
                    </a:lnTo>
                    <a:lnTo>
                      <a:pt x="9" y="6"/>
                    </a:lnTo>
                    <a:lnTo>
                      <a:pt x="11" y="5"/>
                    </a:lnTo>
                    <a:lnTo>
                      <a:pt x="15" y="4"/>
                    </a:lnTo>
                    <a:lnTo>
                      <a:pt x="15" y="4"/>
                    </a:lnTo>
                    <a:lnTo>
                      <a:pt x="18" y="5"/>
                    </a:lnTo>
                    <a:lnTo>
                      <a:pt x="19" y="5"/>
                    </a:lnTo>
                    <a:lnTo>
                      <a:pt x="19" y="5"/>
                    </a:lnTo>
                    <a:lnTo>
                      <a:pt x="21" y="8"/>
                    </a:lnTo>
                    <a:lnTo>
                      <a:pt x="21" y="10"/>
                    </a:lnTo>
                    <a:lnTo>
                      <a:pt x="27" y="10"/>
                    </a:lnTo>
                    <a:lnTo>
                      <a:pt x="27" y="10"/>
                    </a:lnTo>
                    <a:lnTo>
                      <a:pt x="25" y="5"/>
                    </a:lnTo>
                    <a:lnTo>
                      <a:pt x="23" y="3"/>
                    </a:lnTo>
                    <a:lnTo>
                      <a:pt x="23" y="3"/>
                    </a:lnTo>
                    <a:lnTo>
                      <a:pt x="19" y="0"/>
                    </a:lnTo>
                    <a:lnTo>
                      <a:pt x="15" y="0"/>
                    </a:lnTo>
                    <a:lnTo>
                      <a:pt x="15" y="0"/>
                    </a:lnTo>
                    <a:lnTo>
                      <a:pt x="10" y="0"/>
                    </a:lnTo>
                    <a:lnTo>
                      <a:pt x="8" y="1"/>
                    </a:lnTo>
                    <a:lnTo>
                      <a:pt x="8" y="1"/>
                    </a:lnTo>
                    <a:lnTo>
                      <a:pt x="4" y="4"/>
                    </a:lnTo>
                    <a:lnTo>
                      <a:pt x="3" y="8"/>
                    </a:lnTo>
                    <a:lnTo>
                      <a:pt x="3" y="8"/>
                    </a:lnTo>
                    <a:lnTo>
                      <a:pt x="1" y="12"/>
                    </a:lnTo>
                    <a:lnTo>
                      <a:pt x="0" y="17"/>
                    </a:lnTo>
                    <a:lnTo>
                      <a:pt x="0" y="17"/>
                    </a:lnTo>
                    <a:lnTo>
                      <a:pt x="1" y="23"/>
                    </a:lnTo>
                    <a:lnTo>
                      <a:pt x="4" y="28"/>
                    </a:lnTo>
                    <a:lnTo>
                      <a:pt x="4" y="28"/>
                    </a:lnTo>
                    <a:lnTo>
                      <a:pt x="9" y="32"/>
                    </a:lnTo>
                    <a:lnTo>
                      <a:pt x="15" y="33"/>
                    </a:lnTo>
                    <a:lnTo>
                      <a:pt x="15" y="33"/>
                    </a:lnTo>
                    <a:lnTo>
                      <a:pt x="19" y="32"/>
                    </a:lnTo>
                    <a:lnTo>
                      <a:pt x="23" y="29"/>
                    </a:lnTo>
                    <a:lnTo>
                      <a:pt x="23" y="29"/>
                    </a:lnTo>
                    <a:lnTo>
                      <a:pt x="27" y="25"/>
                    </a:lnTo>
                    <a:lnTo>
                      <a:pt x="28" y="22"/>
                    </a:lnTo>
                    <a:lnTo>
                      <a:pt x="23" y="20"/>
                    </a:lnTo>
                    <a:lnTo>
                      <a:pt x="23" y="20"/>
                    </a:lnTo>
                    <a:lnTo>
                      <a:pt x="21" y="24"/>
                    </a:lnTo>
                    <a:lnTo>
                      <a:pt x="20" y="27"/>
                    </a:lnTo>
                    <a:lnTo>
                      <a:pt x="2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4" name="Freeform 801">
                <a:extLst>
                  <a:ext uri="{FF2B5EF4-FFF2-40B4-BE49-F238E27FC236}">
                    <a16:creationId xmlns:a16="http://schemas.microsoft.com/office/drawing/2014/main" id="{2D11176F-4EAB-30E1-4818-8F0324E3C879}"/>
                  </a:ext>
                </a:extLst>
              </p:cNvPr>
              <p:cNvSpPr>
                <a:spLocks/>
              </p:cNvSpPr>
              <p:nvPr/>
            </p:nvSpPr>
            <p:spPr bwMode="auto">
              <a:xfrm>
                <a:off x="6276" y="1579"/>
                <a:ext cx="15" cy="43"/>
              </a:xfrm>
              <a:custGeom>
                <a:avLst/>
                <a:gdLst>
                  <a:gd name="T0" fmla="*/ 13 w 15"/>
                  <a:gd name="T1" fmla="*/ 38 h 43"/>
                  <a:gd name="T2" fmla="*/ 13 w 15"/>
                  <a:gd name="T3" fmla="*/ 38 h 43"/>
                  <a:gd name="T4" fmla="*/ 10 w 15"/>
                  <a:gd name="T5" fmla="*/ 37 h 43"/>
                  <a:gd name="T6" fmla="*/ 10 w 15"/>
                  <a:gd name="T7" fmla="*/ 37 h 43"/>
                  <a:gd name="T8" fmla="*/ 10 w 15"/>
                  <a:gd name="T9" fmla="*/ 35 h 43"/>
                  <a:gd name="T10" fmla="*/ 10 w 15"/>
                  <a:gd name="T11" fmla="*/ 35 h 43"/>
                  <a:gd name="T12" fmla="*/ 9 w 15"/>
                  <a:gd name="T13" fmla="*/ 33 h 43"/>
                  <a:gd name="T14" fmla="*/ 9 w 15"/>
                  <a:gd name="T15" fmla="*/ 15 h 43"/>
                  <a:gd name="T16" fmla="*/ 15 w 15"/>
                  <a:gd name="T17" fmla="*/ 15 h 43"/>
                  <a:gd name="T18" fmla="*/ 15 w 15"/>
                  <a:gd name="T19" fmla="*/ 10 h 43"/>
                  <a:gd name="T20" fmla="*/ 9 w 15"/>
                  <a:gd name="T21" fmla="*/ 10 h 43"/>
                  <a:gd name="T22" fmla="*/ 9 w 15"/>
                  <a:gd name="T23" fmla="*/ 0 h 43"/>
                  <a:gd name="T24" fmla="*/ 4 w 15"/>
                  <a:gd name="T25" fmla="*/ 3 h 43"/>
                  <a:gd name="T26" fmla="*/ 4 w 15"/>
                  <a:gd name="T27" fmla="*/ 10 h 43"/>
                  <a:gd name="T28" fmla="*/ 0 w 15"/>
                  <a:gd name="T29" fmla="*/ 10 h 43"/>
                  <a:gd name="T30" fmla="*/ 0 w 15"/>
                  <a:gd name="T31" fmla="*/ 15 h 43"/>
                  <a:gd name="T32" fmla="*/ 4 w 15"/>
                  <a:gd name="T33" fmla="*/ 15 h 43"/>
                  <a:gd name="T34" fmla="*/ 4 w 15"/>
                  <a:gd name="T35" fmla="*/ 33 h 43"/>
                  <a:gd name="T36" fmla="*/ 4 w 15"/>
                  <a:gd name="T37" fmla="*/ 33 h 43"/>
                  <a:gd name="T38" fmla="*/ 5 w 15"/>
                  <a:gd name="T39" fmla="*/ 39 h 43"/>
                  <a:gd name="T40" fmla="*/ 5 w 15"/>
                  <a:gd name="T41" fmla="*/ 39 h 43"/>
                  <a:gd name="T42" fmla="*/ 8 w 15"/>
                  <a:gd name="T43" fmla="*/ 42 h 43"/>
                  <a:gd name="T44" fmla="*/ 8 w 15"/>
                  <a:gd name="T45" fmla="*/ 42 h 43"/>
                  <a:gd name="T46" fmla="*/ 11 w 15"/>
                  <a:gd name="T47" fmla="*/ 43 h 43"/>
                  <a:gd name="T48" fmla="*/ 11 w 15"/>
                  <a:gd name="T49" fmla="*/ 43 h 43"/>
                  <a:gd name="T50" fmla="*/ 15 w 15"/>
                  <a:gd name="T51" fmla="*/ 42 h 43"/>
                  <a:gd name="T52" fmla="*/ 15 w 15"/>
                  <a:gd name="T53" fmla="*/ 37 h 43"/>
                  <a:gd name="T54" fmla="*/ 15 w 15"/>
                  <a:gd name="T55" fmla="*/ 37 h 43"/>
                  <a:gd name="T56" fmla="*/ 13 w 15"/>
                  <a:gd name="T57" fmla="*/ 38 h 43"/>
                  <a:gd name="T58" fmla="*/ 13 w 15"/>
                  <a:gd name="T59" fmla="*/ 38 h 43"/>
                  <a:gd name="T60" fmla="*/ 13 w 15"/>
                  <a:gd name="T6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43">
                    <a:moveTo>
                      <a:pt x="13" y="38"/>
                    </a:moveTo>
                    <a:lnTo>
                      <a:pt x="13" y="38"/>
                    </a:lnTo>
                    <a:lnTo>
                      <a:pt x="10" y="37"/>
                    </a:lnTo>
                    <a:lnTo>
                      <a:pt x="10" y="37"/>
                    </a:lnTo>
                    <a:lnTo>
                      <a:pt x="10" y="35"/>
                    </a:lnTo>
                    <a:lnTo>
                      <a:pt x="10" y="35"/>
                    </a:lnTo>
                    <a:lnTo>
                      <a:pt x="9" y="33"/>
                    </a:lnTo>
                    <a:lnTo>
                      <a:pt x="9" y="15"/>
                    </a:lnTo>
                    <a:lnTo>
                      <a:pt x="15" y="15"/>
                    </a:lnTo>
                    <a:lnTo>
                      <a:pt x="15" y="10"/>
                    </a:lnTo>
                    <a:lnTo>
                      <a:pt x="9" y="10"/>
                    </a:lnTo>
                    <a:lnTo>
                      <a:pt x="9" y="0"/>
                    </a:lnTo>
                    <a:lnTo>
                      <a:pt x="4" y="3"/>
                    </a:lnTo>
                    <a:lnTo>
                      <a:pt x="4" y="10"/>
                    </a:lnTo>
                    <a:lnTo>
                      <a:pt x="0" y="10"/>
                    </a:lnTo>
                    <a:lnTo>
                      <a:pt x="0" y="15"/>
                    </a:lnTo>
                    <a:lnTo>
                      <a:pt x="4" y="15"/>
                    </a:lnTo>
                    <a:lnTo>
                      <a:pt x="4" y="33"/>
                    </a:lnTo>
                    <a:lnTo>
                      <a:pt x="4" y="33"/>
                    </a:lnTo>
                    <a:lnTo>
                      <a:pt x="5" y="39"/>
                    </a:lnTo>
                    <a:lnTo>
                      <a:pt x="5" y="39"/>
                    </a:lnTo>
                    <a:lnTo>
                      <a:pt x="8" y="42"/>
                    </a:lnTo>
                    <a:lnTo>
                      <a:pt x="8" y="42"/>
                    </a:lnTo>
                    <a:lnTo>
                      <a:pt x="11" y="43"/>
                    </a:lnTo>
                    <a:lnTo>
                      <a:pt x="11" y="43"/>
                    </a:lnTo>
                    <a:lnTo>
                      <a:pt x="15" y="42"/>
                    </a:lnTo>
                    <a:lnTo>
                      <a:pt x="15" y="37"/>
                    </a:lnTo>
                    <a:lnTo>
                      <a:pt x="15" y="37"/>
                    </a:lnTo>
                    <a:lnTo>
                      <a:pt x="13" y="38"/>
                    </a:lnTo>
                    <a:lnTo>
                      <a:pt x="13" y="38"/>
                    </a:lnTo>
                    <a:lnTo>
                      <a:pt x="1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5" name="Freeform 802">
                <a:extLst>
                  <a:ext uri="{FF2B5EF4-FFF2-40B4-BE49-F238E27FC236}">
                    <a16:creationId xmlns:a16="http://schemas.microsoft.com/office/drawing/2014/main" id="{0F5C6DDC-3F5A-CDB2-C240-F9D0F6B612BB}"/>
                  </a:ext>
                </a:extLst>
              </p:cNvPr>
              <p:cNvSpPr>
                <a:spLocks noEditPoints="1"/>
              </p:cNvSpPr>
              <p:nvPr/>
            </p:nvSpPr>
            <p:spPr bwMode="auto">
              <a:xfrm>
                <a:off x="6296" y="1578"/>
                <a:ext cx="5" cy="43"/>
              </a:xfrm>
              <a:custGeom>
                <a:avLst/>
                <a:gdLst>
                  <a:gd name="T0" fmla="*/ 5 w 5"/>
                  <a:gd name="T1" fmla="*/ 6 h 43"/>
                  <a:gd name="T2" fmla="*/ 5 w 5"/>
                  <a:gd name="T3" fmla="*/ 0 h 43"/>
                  <a:gd name="T4" fmla="*/ 0 w 5"/>
                  <a:gd name="T5" fmla="*/ 0 h 43"/>
                  <a:gd name="T6" fmla="*/ 0 w 5"/>
                  <a:gd name="T7" fmla="*/ 6 h 43"/>
                  <a:gd name="T8" fmla="*/ 5 w 5"/>
                  <a:gd name="T9" fmla="*/ 6 h 43"/>
                  <a:gd name="T10" fmla="*/ 5 w 5"/>
                  <a:gd name="T11" fmla="*/ 6 h 43"/>
                  <a:gd name="T12" fmla="*/ 5 w 5"/>
                  <a:gd name="T13" fmla="*/ 43 h 43"/>
                  <a:gd name="T14" fmla="*/ 5 w 5"/>
                  <a:gd name="T15" fmla="*/ 11 h 43"/>
                  <a:gd name="T16" fmla="*/ 0 w 5"/>
                  <a:gd name="T17" fmla="*/ 11 h 43"/>
                  <a:gd name="T18" fmla="*/ 0 w 5"/>
                  <a:gd name="T19" fmla="*/ 43 h 43"/>
                  <a:gd name="T20" fmla="*/ 5 w 5"/>
                  <a:gd name="T21" fmla="*/ 43 h 43"/>
                  <a:gd name="T22" fmla="*/ 5 w 5"/>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3">
                    <a:moveTo>
                      <a:pt x="5" y="6"/>
                    </a:moveTo>
                    <a:lnTo>
                      <a:pt x="5" y="0"/>
                    </a:lnTo>
                    <a:lnTo>
                      <a:pt x="0" y="0"/>
                    </a:lnTo>
                    <a:lnTo>
                      <a:pt x="0" y="6"/>
                    </a:lnTo>
                    <a:lnTo>
                      <a:pt x="5" y="6"/>
                    </a:lnTo>
                    <a:lnTo>
                      <a:pt x="5" y="6"/>
                    </a:lnTo>
                    <a:close/>
                    <a:moveTo>
                      <a:pt x="5" y="43"/>
                    </a:moveTo>
                    <a:lnTo>
                      <a:pt x="5" y="11"/>
                    </a:lnTo>
                    <a:lnTo>
                      <a:pt x="0" y="11"/>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6" name="Freeform 803">
                <a:extLst>
                  <a:ext uri="{FF2B5EF4-FFF2-40B4-BE49-F238E27FC236}">
                    <a16:creationId xmlns:a16="http://schemas.microsoft.com/office/drawing/2014/main" id="{E0EB2750-A16B-FB4C-2F84-EBB760657CDD}"/>
                  </a:ext>
                </a:extLst>
              </p:cNvPr>
              <p:cNvSpPr>
                <a:spLocks noEditPoints="1"/>
              </p:cNvSpPr>
              <p:nvPr/>
            </p:nvSpPr>
            <p:spPr bwMode="auto">
              <a:xfrm>
                <a:off x="6308" y="1589"/>
                <a:ext cx="29" cy="33"/>
              </a:xfrm>
              <a:custGeom>
                <a:avLst/>
                <a:gdLst>
                  <a:gd name="T0" fmla="*/ 3 w 29"/>
                  <a:gd name="T1" fmla="*/ 28 h 33"/>
                  <a:gd name="T2" fmla="*/ 3 w 29"/>
                  <a:gd name="T3" fmla="*/ 28 h 33"/>
                  <a:gd name="T4" fmla="*/ 8 w 29"/>
                  <a:gd name="T5" fmla="*/ 32 h 33"/>
                  <a:gd name="T6" fmla="*/ 15 w 29"/>
                  <a:gd name="T7" fmla="*/ 33 h 33"/>
                  <a:gd name="T8" fmla="*/ 15 w 29"/>
                  <a:gd name="T9" fmla="*/ 33 h 33"/>
                  <a:gd name="T10" fmla="*/ 19 w 29"/>
                  <a:gd name="T11" fmla="*/ 32 h 33"/>
                  <a:gd name="T12" fmla="*/ 22 w 29"/>
                  <a:gd name="T13" fmla="*/ 30 h 33"/>
                  <a:gd name="T14" fmla="*/ 22 w 29"/>
                  <a:gd name="T15" fmla="*/ 30 h 33"/>
                  <a:gd name="T16" fmla="*/ 25 w 29"/>
                  <a:gd name="T17" fmla="*/ 28 h 33"/>
                  <a:gd name="T18" fmla="*/ 27 w 29"/>
                  <a:gd name="T19" fmla="*/ 25 h 33"/>
                  <a:gd name="T20" fmla="*/ 27 w 29"/>
                  <a:gd name="T21" fmla="*/ 25 h 33"/>
                  <a:gd name="T22" fmla="*/ 29 w 29"/>
                  <a:gd name="T23" fmla="*/ 22 h 33"/>
                  <a:gd name="T24" fmla="*/ 29 w 29"/>
                  <a:gd name="T25" fmla="*/ 15 h 33"/>
                  <a:gd name="T26" fmla="*/ 29 w 29"/>
                  <a:gd name="T27" fmla="*/ 15 h 33"/>
                  <a:gd name="T28" fmla="*/ 27 w 29"/>
                  <a:gd name="T29" fmla="*/ 9 h 33"/>
                  <a:gd name="T30" fmla="*/ 25 w 29"/>
                  <a:gd name="T31" fmla="*/ 4 h 33"/>
                  <a:gd name="T32" fmla="*/ 25 w 29"/>
                  <a:gd name="T33" fmla="*/ 4 h 33"/>
                  <a:gd name="T34" fmla="*/ 20 w 29"/>
                  <a:gd name="T35" fmla="*/ 1 h 33"/>
                  <a:gd name="T36" fmla="*/ 15 w 29"/>
                  <a:gd name="T37" fmla="*/ 0 h 33"/>
                  <a:gd name="T38" fmla="*/ 15 w 29"/>
                  <a:gd name="T39" fmla="*/ 0 h 33"/>
                  <a:gd name="T40" fmla="*/ 8 w 29"/>
                  <a:gd name="T41" fmla="*/ 0 h 33"/>
                  <a:gd name="T42" fmla="*/ 5 w 29"/>
                  <a:gd name="T43" fmla="*/ 4 h 33"/>
                  <a:gd name="T44" fmla="*/ 5 w 29"/>
                  <a:gd name="T45" fmla="*/ 4 h 33"/>
                  <a:gd name="T46" fmla="*/ 2 w 29"/>
                  <a:gd name="T47" fmla="*/ 5 h 33"/>
                  <a:gd name="T48" fmla="*/ 1 w 29"/>
                  <a:gd name="T49" fmla="*/ 9 h 33"/>
                  <a:gd name="T50" fmla="*/ 0 w 29"/>
                  <a:gd name="T51" fmla="*/ 17 h 33"/>
                  <a:gd name="T52" fmla="*/ 0 w 29"/>
                  <a:gd name="T53" fmla="*/ 17 h 33"/>
                  <a:gd name="T54" fmla="*/ 1 w 29"/>
                  <a:gd name="T55" fmla="*/ 23 h 33"/>
                  <a:gd name="T56" fmla="*/ 3 w 29"/>
                  <a:gd name="T57" fmla="*/ 28 h 33"/>
                  <a:gd name="T58" fmla="*/ 3 w 29"/>
                  <a:gd name="T59" fmla="*/ 28 h 33"/>
                  <a:gd name="T60" fmla="*/ 7 w 29"/>
                  <a:gd name="T61" fmla="*/ 8 h 33"/>
                  <a:gd name="T62" fmla="*/ 7 w 29"/>
                  <a:gd name="T63" fmla="*/ 8 h 33"/>
                  <a:gd name="T64" fmla="*/ 11 w 29"/>
                  <a:gd name="T65" fmla="*/ 5 h 33"/>
                  <a:gd name="T66" fmla="*/ 15 w 29"/>
                  <a:gd name="T67" fmla="*/ 4 h 33"/>
                  <a:gd name="T68" fmla="*/ 15 w 29"/>
                  <a:gd name="T69" fmla="*/ 4 h 33"/>
                  <a:gd name="T70" fmla="*/ 17 w 29"/>
                  <a:gd name="T71" fmla="*/ 5 h 33"/>
                  <a:gd name="T72" fmla="*/ 21 w 29"/>
                  <a:gd name="T73" fmla="*/ 8 h 33"/>
                  <a:gd name="T74" fmla="*/ 21 w 29"/>
                  <a:gd name="T75" fmla="*/ 8 h 33"/>
                  <a:gd name="T76" fmla="*/ 22 w 29"/>
                  <a:gd name="T77" fmla="*/ 12 h 33"/>
                  <a:gd name="T78" fmla="*/ 24 w 29"/>
                  <a:gd name="T79" fmla="*/ 17 h 33"/>
                  <a:gd name="T80" fmla="*/ 24 w 29"/>
                  <a:gd name="T81" fmla="*/ 17 h 33"/>
                  <a:gd name="T82" fmla="*/ 22 w 29"/>
                  <a:gd name="T83" fmla="*/ 22 h 33"/>
                  <a:gd name="T84" fmla="*/ 21 w 29"/>
                  <a:gd name="T85" fmla="*/ 25 h 33"/>
                  <a:gd name="T86" fmla="*/ 21 w 29"/>
                  <a:gd name="T87" fmla="*/ 25 h 33"/>
                  <a:gd name="T88" fmla="*/ 17 w 29"/>
                  <a:gd name="T89" fmla="*/ 28 h 33"/>
                  <a:gd name="T90" fmla="*/ 15 w 29"/>
                  <a:gd name="T91" fmla="*/ 28 h 33"/>
                  <a:gd name="T92" fmla="*/ 15 w 29"/>
                  <a:gd name="T93" fmla="*/ 28 h 33"/>
                  <a:gd name="T94" fmla="*/ 11 w 29"/>
                  <a:gd name="T95" fmla="*/ 28 h 33"/>
                  <a:gd name="T96" fmla="*/ 7 w 29"/>
                  <a:gd name="T97" fmla="*/ 25 h 33"/>
                  <a:gd name="T98" fmla="*/ 7 w 29"/>
                  <a:gd name="T99" fmla="*/ 25 h 33"/>
                  <a:gd name="T100" fmla="*/ 6 w 29"/>
                  <a:gd name="T101" fmla="*/ 22 h 33"/>
                  <a:gd name="T102" fmla="*/ 5 w 29"/>
                  <a:gd name="T103" fmla="*/ 17 h 33"/>
                  <a:gd name="T104" fmla="*/ 5 w 29"/>
                  <a:gd name="T105" fmla="*/ 17 h 33"/>
                  <a:gd name="T106" fmla="*/ 6 w 29"/>
                  <a:gd name="T107" fmla="*/ 12 h 33"/>
                  <a:gd name="T108" fmla="*/ 7 w 29"/>
                  <a:gd name="T109" fmla="*/ 8 h 33"/>
                  <a:gd name="T110" fmla="*/ 7 w 29"/>
                  <a:gd name="T11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 h="33">
                    <a:moveTo>
                      <a:pt x="3" y="28"/>
                    </a:moveTo>
                    <a:lnTo>
                      <a:pt x="3" y="28"/>
                    </a:lnTo>
                    <a:lnTo>
                      <a:pt x="8" y="32"/>
                    </a:lnTo>
                    <a:lnTo>
                      <a:pt x="15" y="33"/>
                    </a:lnTo>
                    <a:lnTo>
                      <a:pt x="15" y="33"/>
                    </a:lnTo>
                    <a:lnTo>
                      <a:pt x="19" y="32"/>
                    </a:lnTo>
                    <a:lnTo>
                      <a:pt x="22" y="30"/>
                    </a:lnTo>
                    <a:lnTo>
                      <a:pt x="22" y="30"/>
                    </a:lnTo>
                    <a:lnTo>
                      <a:pt x="25" y="28"/>
                    </a:lnTo>
                    <a:lnTo>
                      <a:pt x="27" y="25"/>
                    </a:lnTo>
                    <a:lnTo>
                      <a:pt x="27" y="25"/>
                    </a:lnTo>
                    <a:lnTo>
                      <a:pt x="29" y="22"/>
                    </a:lnTo>
                    <a:lnTo>
                      <a:pt x="29" y="15"/>
                    </a:lnTo>
                    <a:lnTo>
                      <a:pt x="29" y="15"/>
                    </a:lnTo>
                    <a:lnTo>
                      <a:pt x="27" y="9"/>
                    </a:lnTo>
                    <a:lnTo>
                      <a:pt x="25" y="4"/>
                    </a:lnTo>
                    <a:lnTo>
                      <a:pt x="25" y="4"/>
                    </a:lnTo>
                    <a:lnTo>
                      <a:pt x="20" y="1"/>
                    </a:lnTo>
                    <a:lnTo>
                      <a:pt x="15" y="0"/>
                    </a:lnTo>
                    <a:lnTo>
                      <a:pt x="15" y="0"/>
                    </a:lnTo>
                    <a:lnTo>
                      <a:pt x="8" y="0"/>
                    </a:lnTo>
                    <a:lnTo>
                      <a:pt x="5" y="4"/>
                    </a:lnTo>
                    <a:lnTo>
                      <a:pt x="5" y="4"/>
                    </a:lnTo>
                    <a:lnTo>
                      <a:pt x="2" y="5"/>
                    </a:lnTo>
                    <a:lnTo>
                      <a:pt x="1" y="9"/>
                    </a:lnTo>
                    <a:lnTo>
                      <a:pt x="0" y="17"/>
                    </a:lnTo>
                    <a:lnTo>
                      <a:pt x="0" y="17"/>
                    </a:lnTo>
                    <a:lnTo>
                      <a:pt x="1" y="23"/>
                    </a:lnTo>
                    <a:lnTo>
                      <a:pt x="3" y="28"/>
                    </a:lnTo>
                    <a:lnTo>
                      <a:pt x="3" y="28"/>
                    </a:lnTo>
                    <a:close/>
                    <a:moveTo>
                      <a:pt x="7" y="8"/>
                    </a:moveTo>
                    <a:lnTo>
                      <a:pt x="7" y="8"/>
                    </a:lnTo>
                    <a:lnTo>
                      <a:pt x="11" y="5"/>
                    </a:lnTo>
                    <a:lnTo>
                      <a:pt x="15" y="4"/>
                    </a:lnTo>
                    <a:lnTo>
                      <a:pt x="15" y="4"/>
                    </a:lnTo>
                    <a:lnTo>
                      <a:pt x="17" y="5"/>
                    </a:lnTo>
                    <a:lnTo>
                      <a:pt x="21" y="8"/>
                    </a:lnTo>
                    <a:lnTo>
                      <a:pt x="21" y="8"/>
                    </a:lnTo>
                    <a:lnTo>
                      <a:pt x="22" y="12"/>
                    </a:lnTo>
                    <a:lnTo>
                      <a:pt x="24" y="17"/>
                    </a:lnTo>
                    <a:lnTo>
                      <a:pt x="24" y="17"/>
                    </a:lnTo>
                    <a:lnTo>
                      <a:pt x="22" y="22"/>
                    </a:lnTo>
                    <a:lnTo>
                      <a:pt x="21" y="25"/>
                    </a:lnTo>
                    <a:lnTo>
                      <a:pt x="21" y="25"/>
                    </a:lnTo>
                    <a:lnTo>
                      <a:pt x="17" y="28"/>
                    </a:lnTo>
                    <a:lnTo>
                      <a:pt x="15" y="28"/>
                    </a:lnTo>
                    <a:lnTo>
                      <a:pt x="15" y="28"/>
                    </a:lnTo>
                    <a:lnTo>
                      <a:pt x="11" y="28"/>
                    </a:lnTo>
                    <a:lnTo>
                      <a:pt x="7" y="25"/>
                    </a:lnTo>
                    <a:lnTo>
                      <a:pt x="7" y="25"/>
                    </a:lnTo>
                    <a:lnTo>
                      <a:pt x="6" y="22"/>
                    </a:lnTo>
                    <a:lnTo>
                      <a:pt x="5" y="17"/>
                    </a:lnTo>
                    <a:lnTo>
                      <a:pt x="5" y="17"/>
                    </a:lnTo>
                    <a:lnTo>
                      <a:pt x="6" y="12"/>
                    </a:lnTo>
                    <a:lnTo>
                      <a:pt x="7" y="8"/>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7" name="Freeform 804">
                <a:extLst>
                  <a:ext uri="{FF2B5EF4-FFF2-40B4-BE49-F238E27FC236}">
                    <a16:creationId xmlns:a16="http://schemas.microsoft.com/office/drawing/2014/main" id="{AE6DA0CA-5DBE-3D6D-6682-0E591C9D4E92}"/>
                  </a:ext>
                </a:extLst>
              </p:cNvPr>
              <p:cNvSpPr>
                <a:spLocks/>
              </p:cNvSpPr>
              <p:nvPr/>
            </p:nvSpPr>
            <p:spPr bwMode="auto">
              <a:xfrm>
                <a:off x="6343" y="1589"/>
                <a:ext cx="25" cy="32"/>
              </a:xfrm>
              <a:custGeom>
                <a:avLst/>
                <a:gdLst>
                  <a:gd name="T0" fmla="*/ 5 w 25"/>
                  <a:gd name="T1" fmla="*/ 32 h 32"/>
                  <a:gd name="T2" fmla="*/ 5 w 25"/>
                  <a:gd name="T3" fmla="*/ 15 h 32"/>
                  <a:gd name="T4" fmla="*/ 5 w 25"/>
                  <a:gd name="T5" fmla="*/ 15 h 32"/>
                  <a:gd name="T6" fmla="*/ 6 w 25"/>
                  <a:gd name="T7" fmla="*/ 10 h 32"/>
                  <a:gd name="T8" fmla="*/ 7 w 25"/>
                  <a:gd name="T9" fmla="*/ 6 h 32"/>
                  <a:gd name="T10" fmla="*/ 7 w 25"/>
                  <a:gd name="T11" fmla="*/ 6 h 32"/>
                  <a:gd name="T12" fmla="*/ 10 w 25"/>
                  <a:gd name="T13" fmla="*/ 5 h 32"/>
                  <a:gd name="T14" fmla="*/ 14 w 25"/>
                  <a:gd name="T15" fmla="*/ 4 h 32"/>
                  <a:gd name="T16" fmla="*/ 14 w 25"/>
                  <a:gd name="T17" fmla="*/ 4 h 32"/>
                  <a:gd name="T18" fmla="*/ 18 w 25"/>
                  <a:gd name="T19" fmla="*/ 5 h 32"/>
                  <a:gd name="T20" fmla="*/ 18 w 25"/>
                  <a:gd name="T21" fmla="*/ 5 h 32"/>
                  <a:gd name="T22" fmla="*/ 20 w 25"/>
                  <a:gd name="T23" fmla="*/ 8 h 32"/>
                  <a:gd name="T24" fmla="*/ 20 w 25"/>
                  <a:gd name="T25" fmla="*/ 8 h 32"/>
                  <a:gd name="T26" fmla="*/ 20 w 25"/>
                  <a:gd name="T27" fmla="*/ 13 h 32"/>
                  <a:gd name="T28" fmla="*/ 20 w 25"/>
                  <a:gd name="T29" fmla="*/ 32 h 32"/>
                  <a:gd name="T30" fmla="*/ 25 w 25"/>
                  <a:gd name="T31" fmla="*/ 32 h 32"/>
                  <a:gd name="T32" fmla="*/ 25 w 25"/>
                  <a:gd name="T33" fmla="*/ 13 h 32"/>
                  <a:gd name="T34" fmla="*/ 25 w 25"/>
                  <a:gd name="T35" fmla="*/ 13 h 32"/>
                  <a:gd name="T36" fmla="*/ 25 w 25"/>
                  <a:gd name="T37" fmla="*/ 8 h 32"/>
                  <a:gd name="T38" fmla="*/ 25 w 25"/>
                  <a:gd name="T39" fmla="*/ 8 h 32"/>
                  <a:gd name="T40" fmla="*/ 24 w 25"/>
                  <a:gd name="T41" fmla="*/ 4 h 32"/>
                  <a:gd name="T42" fmla="*/ 24 w 25"/>
                  <a:gd name="T43" fmla="*/ 4 h 32"/>
                  <a:gd name="T44" fmla="*/ 20 w 25"/>
                  <a:gd name="T45" fmla="*/ 1 h 32"/>
                  <a:gd name="T46" fmla="*/ 20 w 25"/>
                  <a:gd name="T47" fmla="*/ 1 h 32"/>
                  <a:gd name="T48" fmla="*/ 15 w 25"/>
                  <a:gd name="T49" fmla="*/ 0 h 32"/>
                  <a:gd name="T50" fmla="*/ 15 w 25"/>
                  <a:gd name="T51" fmla="*/ 0 h 32"/>
                  <a:gd name="T52" fmla="*/ 9 w 25"/>
                  <a:gd name="T53" fmla="*/ 1 h 32"/>
                  <a:gd name="T54" fmla="*/ 5 w 25"/>
                  <a:gd name="T55" fmla="*/ 5 h 32"/>
                  <a:gd name="T56" fmla="*/ 5 w 25"/>
                  <a:gd name="T57" fmla="*/ 0 h 32"/>
                  <a:gd name="T58" fmla="*/ 0 w 25"/>
                  <a:gd name="T59" fmla="*/ 0 h 32"/>
                  <a:gd name="T60" fmla="*/ 0 w 25"/>
                  <a:gd name="T61" fmla="*/ 32 h 32"/>
                  <a:gd name="T62" fmla="*/ 5 w 25"/>
                  <a:gd name="T63" fmla="*/ 32 h 32"/>
                  <a:gd name="T64" fmla="*/ 5 w 25"/>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5" y="32"/>
                    </a:moveTo>
                    <a:lnTo>
                      <a:pt x="5" y="15"/>
                    </a:lnTo>
                    <a:lnTo>
                      <a:pt x="5" y="15"/>
                    </a:lnTo>
                    <a:lnTo>
                      <a:pt x="6" y="10"/>
                    </a:lnTo>
                    <a:lnTo>
                      <a:pt x="7" y="6"/>
                    </a:lnTo>
                    <a:lnTo>
                      <a:pt x="7" y="6"/>
                    </a:lnTo>
                    <a:lnTo>
                      <a:pt x="10" y="5"/>
                    </a:lnTo>
                    <a:lnTo>
                      <a:pt x="14" y="4"/>
                    </a:lnTo>
                    <a:lnTo>
                      <a:pt x="14" y="4"/>
                    </a:lnTo>
                    <a:lnTo>
                      <a:pt x="18" y="5"/>
                    </a:lnTo>
                    <a:lnTo>
                      <a:pt x="18" y="5"/>
                    </a:lnTo>
                    <a:lnTo>
                      <a:pt x="20" y="8"/>
                    </a:lnTo>
                    <a:lnTo>
                      <a:pt x="20" y="8"/>
                    </a:lnTo>
                    <a:lnTo>
                      <a:pt x="20" y="13"/>
                    </a:lnTo>
                    <a:lnTo>
                      <a:pt x="20" y="32"/>
                    </a:lnTo>
                    <a:lnTo>
                      <a:pt x="25" y="32"/>
                    </a:lnTo>
                    <a:lnTo>
                      <a:pt x="25" y="13"/>
                    </a:lnTo>
                    <a:lnTo>
                      <a:pt x="25" y="13"/>
                    </a:lnTo>
                    <a:lnTo>
                      <a:pt x="25" y="8"/>
                    </a:lnTo>
                    <a:lnTo>
                      <a:pt x="25" y="8"/>
                    </a:lnTo>
                    <a:lnTo>
                      <a:pt x="24" y="4"/>
                    </a:lnTo>
                    <a:lnTo>
                      <a:pt x="24" y="4"/>
                    </a:lnTo>
                    <a:lnTo>
                      <a:pt x="20" y="1"/>
                    </a:lnTo>
                    <a:lnTo>
                      <a:pt x="20" y="1"/>
                    </a:lnTo>
                    <a:lnTo>
                      <a:pt x="15" y="0"/>
                    </a:lnTo>
                    <a:lnTo>
                      <a:pt x="15" y="0"/>
                    </a:lnTo>
                    <a:lnTo>
                      <a:pt x="9" y="1"/>
                    </a:lnTo>
                    <a:lnTo>
                      <a:pt x="5" y="5"/>
                    </a:lnTo>
                    <a:lnTo>
                      <a:pt x="5" y="0"/>
                    </a:lnTo>
                    <a:lnTo>
                      <a:pt x="0" y="0"/>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8" name="Freeform 805">
                <a:extLst>
                  <a:ext uri="{FF2B5EF4-FFF2-40B4-BE49-F238E27FC236}">
                    <a16:creationId xmlns:a16="http://schemas.microsoft.com/office/drawing/2014/main" id="{93A28468-C4CD-67D0-DA7A-7D8B0B0C34D0}"/>
                  </a:ext>
                </a:extLst>
              </p:cNvPr>
              <p:cNvSpPr>
                <a:spLocks noEditPoints="1"/>
              </p:cNvSpPr>
              <p:nvPr/>
            </p:nvSpPr>
            <p:spPr bwMode="auto">
              <a:xfrm>
                <a:off x="6392" y="1582"/>
                <a:ext cx="29" cy="36"/>
              </a:xfrm>
              <a:custGeom>
                <a:avLst/>
                <a:gdLst>
                  <a:gd name="T0" fmla="*/ 29 w 29"/>
                  <a:gd name="T1" fmla="*/ 11 h 36"/>
                  <a:gd name="T2" fmla="*/ 0 w 29"/>
                  <a:gd name="T3" fmla="*/ 0 h 36"/>
                  <a:gd name="T4" fmla="*/ 0 w 29"/>
                  <a:gd name="T5" fmla="*/ 5 h 36"/>
                  <a:gd name="T6" fmla="*/ 23 w 29"/>
                  <a:gd name="T7" fmla="*/ 13 h 36"/>
                  <a:gd name="T8" fmla="*/ 0 w 29"/>
                  <a:gd name="T9" fmla="*/ 24 h 36"/>
                  <a:gd name="T10" fmla="*/ 0 w 29"/>
                  <a:gd name="T11" fmla="*/ 29 h 36"/>
                  <a:gd name="T12" fmla="*/ 29 w 29"/>
                  <a:gd name="T13" fmla="*/ 16 h 36"/>
                  <a:gd name="T14" fmla="*/ 29 w 29"/>
                  <a:gd name="T15" fmla="*/ 11 h 36"/>
                  <a:gd name="T16" fmla="*/ 29 w 29"/>
                  <a:gd name="T17" fmla="*/ 11 h 36"/>
                  <a:gd name="T18" fmla="*/ 29 w 29"/>
                  <a:gd name="T19" fmla="*/ 31 h 36"/>
                  <a:gd name="T20" fmla="*/ 0 w 29"/>
                  <a:gd name="T21" fmla="*/ 31 h 36"/>
                  <a:gd name="T22" fmla="*/ 0 w 29"/>
                  <a:gd name="T23" fmla="*/ 36 h 36"/>
                  <a:gd name="T24" fmla="*/ 29 w 29"/>
                  <a:gd name="T25" fmla="*/ 36 h 36"/>
                  <a:gd name="T26" fmla="*/ 29 w 29"/>
                  <a:gd name="T27" fmla="*/ 31 h 36"/>
                  <a:gd name="T28" fmla="*/ 29 w 29"/>
                  <a:gd name="T29"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6">
                    <a:moveTo>
                      <a:pt x="29" y="11"/>
                    </a:moveTo>
                    <a:lnTo>
                      <a:pt x="0" y="0"/>
                    </a:lnTo>
                    <a:lnTo>
                      <a:pt x="0" y="5"/>
                    </a:lnTo>
                    <a:lnTo>
                      <a:pt x="23" y="13"/>
                    </a:lnTo>
                    <a:lnTo>
                      <a:pt x="0" y="24"/>
                    </a:lnTo>
                    <a:lnTo>
                      <a:pt x="0" y="29"/>
                    </a:lnTo>
                    <a:lnTo>
                      <a:pt x="29" y="16"/>
                    </a:lnTo>
                    <a:lnTo>
                      <a:pt x="29" y="11"/>
                    </a:lnTo>
                    <a:lnTo>
                      <a:pt x="29" y="11"/>
                    </a:lnTo>
                    <a:close/>
                    <a:moveTo>
                      <a:pt x="29" y="31"/>
                    </a:moveTo>
                    <a:lnTo>
                      <a:pt x="0" y="31"/>
                    </a:lnTo>
                    <a:lnTo>
                      <a:pt x="0" y="36"/>
                    </a:lnTo>
                    <a:lnTo>
                      <a:pt x="29" y="36"/>
                    </a:lnTo>
                    <a:lnTo>
                      <a:pt x="29" y="31"/>
                    </a:lnTo>
                    <a:lnTo>
                      <a:pt x="2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9" name="Freeform 806">
                <a:extLst>
                  <a:ext uri="{FF2B5EF4-FFF2-40B4-BE49-F238E27FC236}">
                    <a16:creationId xmlns:a16="http://schemas.microsoft.com/office/drawing/2014/main" id="{1E9324A8-2127-D667-B4F0-E1507D2C665D}"/>
                  </a:ext>
                </a:extLst>
              </p:cNvPr>
              <p:cNvSpPr>
                <a:spLocks/>
              </p:cNvSpPr>
              <p:nvPr/>
            </p:nvSpPr>
            <p:spPr bwMode="auto">
              <a:xfrm>
                <a:off x="6443" y="1578"/>
                <a:ext cx="27" cy="44"/>
              </a:xfrm>
              <a:custGeom>
                <a:avLst/>
                <a:gdLst>
                  <a:gd name="T0" fmla="*/ 3 w 27"/>
                  <a:gd name="T1" fmla="*/ 40 h 44"/>
                  <a:gd name="T2" fmla="*/ 3 w 27"/>
                  <a:gd name="T3" fmla="*/ 40 h 44"/>
                  <a:gd name="T4" fmla="*/ 7 w 27"/>
                  <a:gd name="T5" fmla="*/ 43 h 44"/>
                  <a:gd name="T6" fmla="*/ 13 w 27"/>
                  <a:gd name="T7" fmla="*/ 44 h 44"/>
                  <a:gd name="T8" fmla="*/ 13 w 27"/>
                  <a:gd name="T9" fmla="*/ 44 h 44"/>
                  <a:gd name="T10" fmla="*/ 20 w 27"/>
                  <a:gd name="T11" fmla="*/ 43 h 44"/>
                  <a:gd name="T12" fmla="*/ 25 w 27"/>
                  <a:gd name="T13" fmla="*/ 39 h 44"/>
                  <a:gd name="T14" fmla="*/ 25 w 27"/>
                  <a:gd name="T15" fmla="*/ 39 h 44"/>
                  <a:gd name="T16" fmla="*/ 27 w 27"/>
                  <a:gd name="T17" fmla="*/ 34 h 44"/>
                  <a:gd name="T18" fmla="*/ 27 w 27"/>
                  <a:gd name="T19" fmla="*/ 29 h 44"/>
                  <a:gd name="T20" fmla="*/ 27 w 27"/>
                  <a:gd name="T21" fmla="*/ 29 h 44"/>
                  <a:gd name="T22" fmla="*/ 27 w 27"/>
                  <a:gd name="T23" fmla="*/ 23 h 44"/>
                  <a:gd name="T24" fmla="*/ 23 w 27"/>
                  <a:gd name="T25" fmla="*/ 19 h 44"/>
                  <a:gd name="T26" fmla="*/ 23 w 27"/>
                  <a:gd name="T27" fmla="*/ 19 h 44"/>
                  <a:gd name="T28" fmla="*/ 20 w 27"/>
                  <a:gd name="T29" fmla="*/ 15 h 44"/>
                  <a:gd name="T30" fmla="*/ 15 w 27"/>
                  <a:gd name="T31" fmla="*/ 14 h 44"/>
                  <a:gd name="T32" fmla="*/ 15 w 27"/>
                  <a:gd name="T33" fmla="*/ 14 h 44"/>
                  <a:gd name="T34" fmla="*/ 10 w 27"/>
                  <a:gd name="T35" fmla="*/ 15 h 44"/>
                  <a:gd name="T36" fmla="*/ 6 w 27"/>
                  <a:gd name="T37" fmla="*/ 17 h 44"/>
                  <a:gd name="T38" fmla="*/ 8 w 27"/>
                  <a:gd name="T39" fmla="*/ 5 h 44"/>
                  <a:gd name="T40" fmla="*/ 26 w 27"/>
                  <a:gd name="T41" fmla="*/ 5 h 44"/>
                  <a:gd name="T42" fmla="*/ 26 w 27"/>
                  <a:gd name="T43" fmla="*/ 0 h 44"/>
                  <a:gd name="T44" fmla="*/ 5 w 27"/>
                  <a:gd name="T45" fmla="*/ 0 h 44"/>
                  <a:gd name="T46" fmla="*/ 0 w 27"/>
                  <a:gd name="T47" fmla="*/ 23 h 44"/>
                  <a:gd name="T48" fmla="*/ 5 w 27"/>
                  <a:gd name="T49" fmla="*/ 23 h 44"/>
                  <a:gd name="T50" fmla="*/ 5 w 27"/>
                  <a:gd name="T51" fmla="*/ 23 h 44"/>
                  <a:gd name="T52" fmla="*/ 8 w 27"/>
                  <a:gd name="T53" fmla="*/ 20 h 44"/>
                  <a:gd name="T54" fmla="*/ 8 w 27"/>
                  <a:gd name="T55" fmla="*/ 20 h 44"/>
                  <a:gd name="T56" fmla="*/ 13 w 27"/>
                  <a:gd name="T57" fmla="*/ 19 h 44"/>
                  <a:gd name="T58" fmla="*/ 13 w 27"/>
                  <a:gd name="T59" fmla="*/ 19 h 44"/>
                  <a:gd name="T60" fmla="*/ 17 w 27"/>
                  <a:gd name="T61" fmla="*/ 20 h 44"/>
                  <a:gd name="T62" fmla="*/ 20 w 27"/>
                  <a:gd name="T63" fmla="*/ 21 h 44"/>
                  <a:gd name="T64" fmla="*/ 20 w 27"/>
                  <a:gd name="T65" fmla="*/ 21 h 44"/>
                  <a:gd name="T66" fmla="*/ 22 w 27"/>
                  <a:gd name="T67" fmla="*/ 25 h 44"/>
                  <a:gd name="T68" fmla="*/ 22 w 27"/>
                  <a:gd name="T69" fmla="*/ 29 h 44"/>
                  <a:gd name="T70" fmla="*/ 22 w 27"/>
                  <a:gd name="T71" fmla="*/ 29 h 44"/>
                  <a:gd name="T72" fmla="*/ 21 w 27"/>
                  <a:gd name="T73" fmla="*/ 33 h 44"/>
                  <a:gd name="T74" fmla="*/ 20 w 27"/>
                  <a:gd name="T75" fmla="*/ 36 h 44"/>
                  <a:gd name="T76" fmla="*/ 20 w 27"/>
                  <a:gd name="T77" fmla="*/ 36 h 44"/>
                  <a:gd name="T78" fmla="*/ 17 w 27"/>
                  <a:gd name="T79" fmla="*/ 39 h 44"/>
                  <a:gd name="T80" fmla="*/ 13 w 27"/>
                  <a:gd name="T81" fmla="*/ 39 h 44"/>
                  <a:gd name="T82" fmla="*/ 13 w 27"/>
                  <a:gd name="T83" fmla="*/ 39 h 44"/>
                  <a:gd name="T84" fmla="*/ 10 w 27"/>
                  <a:gd name="T85" fmla="*/ 39 h 44"/>
                  <a:gd name="T86" fmla="*/ 7 w 27"/>
                  <a:gd name="T87" fmla="*/ 38 h 44"/>
                  <a:gd name="T88" fmla="*/ 7 w 27"/>
                  <a:gd name="T89" fmla="*/ 38 h 44"/>
                  <a:gd name="T90" fmla="*/ 6 w 27"/>
                  <a:gd name="T91" fmla="*/ 35 h 44"/>
                  <a:gd name="T92" fmla="*/ 5 w 27"/>
                  <a:gd name="T93" fmla="*/ 31 h 44"/>
                  <a:gd name="T94" fmla="*/ 0 w 27"/>
                  <a:gd name="T95" fmla="*/ 31 h 44"/>
                  <a:gd name="T96" fmla="*/ 0 w 27"/>
                  <a:gd name="T97" fmla="*/ 31 h 44"/>
                  <a:gd name="T98" fmla="*/ 1 w 27"/>
                  <a:gd name="T99" fmla="*/ 36 h 44"/>
                  <a:gd name="T100" fmla="*/ 3 w 27"/>
                  <a:gd name="T101" fmla="*/ 40 h 44"/>
                  <a:gd name="T102" fmla="*/ 3 w 27"/>
                  <a:gd name="T103"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44">
                    <a:moveTo>
                      <a:pt x="3" y="40"/>
                    </a:moveTo>
                    <a:lnTo>
                      <a:pt x="3" y="40"/>
                    </a:lnTo>
                    <a:lnTo>
                      <a:pt x="7" y="43"/>
                    </a:lnTo>
                    <a:lnTo>
                      <a:pt x="13" y="44"/>
                    </a:lnTo>
                    <a:lnTo>
                      <a:pt x="13" y="44"/>
                    </a:lnTo>
                    <a:lnTo>
                      <a:pt x="20" y="43"/>
                    </a:lnTo>
                    <a:lnTo>
                      <a:pt x="25" y="39"/>
                    </a:lnTo>
                    <a:lnTo>
                      <a:pt x="25" y="39"/>
                    </a:lnTo>
                    <a:lnTo>
                      <a:pt x="27" y="34"/>
                    </a:lnTo>
                    <a:lnTo>
                      <a:pt x="27" y="29"/>
                    </a:lnTo>
                    <a:lnTo>
                      <a:pt x="27" y="29"/>
                    </a:lnTo>
                    <a:lnTo>
                      <a:pt x="27" y="23"/>
                    </a:lnTo>
                    <a:lnTo>
                      <a:pt x="23" y="19"/>
                    </a:lnTo>
                    <a:lnTo>
                      <a:pt x="23" y="19"/>
                    </a:lnTo>
                    <a:lnTo>
                      <a:pt x="20" y="15"/>
                    </a:lnTo>
                    <a:lnTo>
                      <a:pt x="15" y="14"/>
                    </a:lnTo>
                    <a:lnTo>
                      <a:pt x="15" y="14"/>
                    </a:lnTo>
                    <a:lnTo>
                      <a:pt x="10" y="15"/>
                    </a:lnTo>
                    <a:lnTo>
                      <a:pt x="6" y="17"/>
                    </a:lnTo>
                    <a:lnTo>
                      <a:pt x="8" y="5"/>
                    </a:lnTo>
                    <a:lnTo>
                      <a:pt x="26" y="5"/>
                    </a:lnTo>
                    <a:lnTo>
                      <a:pt x="26" y="0"/>
                    </a:lnTo>
                    <a:lnTo>
                      <a:pt x="5" y="0"/>
                    </a:lnTo>
                    <a:lnTo>
                      <a:pt x="0" y="23"/>
                    </a:lnTo>
                    <a:lnTo>
                      <a:pt x="5" y="23"/>
                    </a:lnTo>
                    <a:lnTo>
                      <a:pt x="5" y="23"/>
                    </a:lnTo>
                    <a:lnTo>
                      <a:pt x="8" y="20"/>
                    </a:lnTo>
                    <a:lnTo>
                      <a:pt x="8" y="20"/>
                    </a:lnTo>
                    <a:lnTo>
                      <a:pt x="13" y="19"/>
                    </a:lnTo>
                    <a:lnTo>
                      <a:pt x="13" y="19"/>
                    </a:lnTo>
                    <a:lnTo>
                      <a:pt x="17" y="20"/>
                    </a:lnTo>
                    <a:lnTo>
                      <a:pt x="20" y="21"/>
                    </a:lnTo>
                    <a:lnTo>
                      <a:pt x="20" y="21"/>
                    </a:lnTo>
                    <a:lnTo>
                      <a:pt x="22" y="25"/>
                    </a:lnTo>
                    <a:lnTo>
                      <a:pt x="22" y="29"/>
                    </a:lnTo>
                    <a:lnTo>
                      <a:pt x="22" y="29"/>
                    </a:lnTo>
                    <a:lnTo>
                      <a:pt x="21" y="33"/>
                    </a:lnTo>
                    <a:lnTo>
                      <a:pt x="20" y="36"/>
                    </a:lnTo>
                    <a:lnTo>
                      <a:pt x="20" y="36"/>
                    </a:lnTo>
                    <a:lnTo>
                      <a:pt x="17" y="39"/>
                    </a:lnTo>
                    <a:lnTo>
                      <a:pt x="13" y="39"/>
                    </a:lnTo>
                    <a:lnTo>
                      <a:pt x="13" y="39"/>
                    </a:lnTo>
                    <a:lnTo>
                      <a:pt x="10" y="39"/>
                    </a:lnTo>
                    <a:lnTo>
                      <a:pt x="7" y="38"/>
                    </a:lnTo>
                    <a:lnTo>
                      <a:pt x="7" y="38"/>
                    </a:lnTo>
                    <a:lnTo>
                      <a:pt x="6" y="35"/>
                    </a:lnTo>
                    <a:lnTo>
                      <a:pt x="5" y="31"/>
                    </a:lnTo>
                    <a:lnTo>
                      <a:pt x="0" y="31"/>
                    </a:lnTo>
                    <a:lnTo>
                      <a:pt x="0" y="31"/>
                    </a:lnTo>
                    <a:lnTo>
                      <a:pt x="1" y="36"/>
                    </a:lnTo>
                    <a:lnTo>
                      <a:pt x="3" y="40"/>
                    </a:lnTo>
                    <a:lnTo>
                      <a:pt x="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0" name="Freeform 807">
                <a:extLst>
                  <a:ext uri="{FF2B5EF4-FFF2-40B4-BE49-F238E27FC236}">
                    <a16:creationId xmlns:a16="http://schemas.microsoft.com/office/drawing/2014/main" id="{0A97D6B3-B309-FA64-502C-E99B9712A997}"/>
                  </a:ext>
                </a:extLst>
              </p:cNvPr>
              <p:cNvSpPr>
                <a:spLocks noEditPoints="1"/>
              </p:cNvSpPr>
              <p:nvPr/>
            </p:nvSpPr>
            <p:spPr bwMode="auto">
              <a:xfrm>
                <a:off x="6475" y="1578"/>
                <a:ext cx="29" cy="44"/>
              </a:xfrm>
              <a:custGeom>
                <a:avLst/>
                <a:gdLst>
                  <a:gd name="T0" fmla="*/ 5 w 29"/>
                  <a:gd name="T1" fmla="*/ 39 h 44"/>
                  <a:gd name="T2" fmla="*/ 15 w 29"/>
                  <a:gd name="T3" fmla="*/ 44 h 44"/>
                  <a:gd name="T4" fmla="*/ 19 w 29"/>
                  <a:gd name="T5" fmla="*/ 43 h 44"/>
                  <a:gd name="T6" fmla="*/ 23 w 29"/>
                  <a:gd name="T7" fmla="*/ 41 h 44"/>
                  <a:gd name="T8" fmla="*/ 28 w 29"/>
                  <a:gd name="T9" fmla="*/ 34 h 44"/>
                  <a:gd name="T10" fmla="*/ 28 w 29"/>
                  <a:gd name="T11" fmla="*/ 29 h 44"/>
                  <a:gd name="T12" fmla="*/ 29 w 29"/>
                  <a:gd name="T13" fmla="*/ 21 h 44"/>
                  <a:gd name="T14" fmla="*/ 28 w 29"/>
                  <a:gd name="T15" fmla="*/ 11 h 44"/>
                  <a:gd name="T16" fmla="*/ 26 w 29"/>
                  <a:gd name="T17" fmla="*/ 5 h 44"/>
                  <a:gd name="T18" fmla="*/ 20 w 29"/>
                  <a:gd name="T19" fmla="*/ 1 h 44"/>
                  <a:gd name="T20" fmla="*/ 18 w 29"/>
                  <a:gd name="T21" fmla="*/ 0 h 44"/>
                  <a:gd name="T22" fmla="*/ 15 w 29"/>
                  <a:gd name="T23" fmla="*/ 0 h 44"/>
                  <a:gd name="T24" fmla="*/ 7 w 29"/>
                  <a:gd name="T25" fmla="*/ 2 h 44"/>
                  <a:gd name="T26" fmla="*/ 4 w 29"/>
                  <a:gd name="T27" fmla="*/ 5 h 44"/>
                  <a:gd name="T28" fmla="*/ 3 w 29"/>
                  <a:gd name="T29" fmla="*/ 9 h 44"/>
                  <a:gd name="T30" fmla="*/ 0 w 29"/>
                  <a:gd name="T31" fmla="*/ 21 h 44"/>
                  <a:gd name="T32" fmla="*/ 2 w 29"/>
                  <a:gd name="T33" fmla="*/ 33 h 44"/>
                  <a:gd name="T34" fmla="*/ 5 w 29"/>
                  <a:gd name="T35" fmla="*/ 39 h 44"/>
                  <a:gd name="T36" fmla="*/ 5 w 29"/>
                  <a:gd name="T37" fmla="*/ 39 h 44"/>
                  <a:gd name="T38" fmla="*/ 9 w 29"/>
                  <a:gd name="T39" fmla="*/ 7 h 44"/>
                  <a:gd name="T40" fmla="*/ 15 w 29"/>
                  <a:gd name="T41" fmla="*/ 4 h 44"/>
                  <a:gd name="T42" fmla="*/ 18 w 29"/>
                  <a:gd name="T43" fmla="*/ 5 h 44"/>
                  <a:gd name="T44" fmla="*/ 20 w 29"/>
                  <a:gd name="T45" fmla="*/ 7 h 44"/>
                  <a:gd name="T46" fmla="*/ 23 w 29"/>
                  <a:gd name="T47" fmla="*/ 21 h 44"/>
                  <a:gd name="T48" fmla="*/ 23 w 29"/>
                  <a:gd name="T49" fmla="*/ 30 h 44"/>
                  <a:gd name="T50" fmla="*/ 20 w 29"/>
                  <a:gd name="T51" fmla="*/ 35 h 44"/>
                  <a:gd name="T52" fmla="*/ 15 w 29"/>
                  <a:gd name="T53" fmla="*/ 39 h 44"/>
                  <a:gd name="T54" fmla="*/ 12 w 29"/>
                  <a:gd name="T55" fmla="*/ 39 h 44"/>
                  <a:gd name="T56" fmla="*/ 9 w 29"/>
                  <a:gd name="T57" fmla="*/ 36 h 44"/>
                  <a:gd name="T58" fmla="*/ 7 w 29"/>
                  <a:gd name="T59" fmla="*/ 21 h 44"/>
                  <a:gd name="T60" fmla="*/ 7 w 29"/>
                  <a:gd name="T61" fmla="*/ 12 h 44"/>
                  <a:gd name="T62" fmla="*/ 9 w 29"/>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4">
                    <a:moveTo>
                      <a:pt x="5" y="39"/>
                    </a:moveTo>
                    <a:lnTo>
                      <a:pt x="5" y="39"/>
                    </a:lnTo>
                    <a:lnTo>
                      <a:pt x="9" y="43"/>
                    </a:lnTo>
                    <a:lnTo>
                      <a:pt x="15" y="44"/>
                    </a:lnTo>
                    <a:lnTo>
                      <a:pt x="15" y="44"/>
                    </a:lnTo>
                    <a:lnTo>
                      <a:pt x="19" y="43"/>
                    </a:lnTo>
                    <a:lnTo>
                      <a:pt x="23" y="41"/>
                    </a:lnTo>
                    <a:lnTo>
                      <a:pt x="23" y="41"/>
                    </a:lnTo>
                    <a:lnTo>
                      <a:pt x="26" y="38"/>
                    </a:lnTo>
                    <a:lnTo>
                      <a:pt x="28" y="34"/>
                    </a:lnTo>
                    <a:lnTo>
                      <a:pt x="28" y="34"/>
                    </a:lnTo>
                    <a:lnTo>
                      <a:pt x="28" y="29"/>
                    </a:lnTo>
                    <a:lnTo>
                      <a:pt x="29" y="21"/>
                    </a:lnTo>
                    <a:lnTo>
                      <a:pt x="29" y="21"/>
                    </a:lnTo>
                    <a:lnTo>
                      <a:pt x="28" y="11"/>
                    </a:lnTo>
                    <a:lnTo>
                      <a:pt x="28" y="11"/>
                    </a:lnTo>
                    <a:lnTo>
                      <a:pt x="26" y="5"/>
                    </a:lnTo>
                    <a:lnTo>
                      <a:pt x="26" y="5"/>
                    </a:lnTo>
                    <a:lnTo>
                      <a:pt x="23" y="2"/>
                    </a:lnTo>
                    <a:lnTo>
                      <a:pt x="20" y="1"/>
                    </a:lnTo>
                    <a:lnTo>
                      <a:pt x="20" y="1"/>
                    </a:lnTo>
                    <a:lnTo>
                      <a:pt x="18" y="0"/>
                    </a:lnTo>
                    <a:lnTo>
                      <a:pt x="15" y="0"/>
                    </a:lnTo>
                    <a:lnTo>
                      <a:pt x="15" y="0"/>
                    </a:lnTo>
                    <a:lnTo>
                      <a:pt x="10" y="0"/>
                    </a:lnTo>
                    <a:lnTo>
                      <a:pt x="7" y="2"/>
                    </a:lnTo>
                    <a:lnTo>
                      <a:pt x="7" y="2"/>
                    </a:lnTo>
                    <a:lnTo>
                      <a:pt x="4" y="5"/>
                    </a:lnTo>
                    <a:lnTo>
                      <a:pt x="3" y="9"/>
                    </a:lnTo>
                    <a:lnTo>
                      <a:pt x="3" y="9"/>
                    </a:lnTo>
                    <a:lnTo>
                      <a:pt x="2" y="15"/>
                    </a:lnTo>
                    <a:lnTo>
                      <a:pt x="0" y="21"/>
                    </a:lnTo>
                    <a:lnTo>
                      <a:pt x="0" y="21"/>
                    </a:lnTo>
                    <a:lnTo>
                      <a:pt x="2" y="33"/>
                    </a:lnTo>
                    <a:lnTo>
                      <a:pt x="3" y="36"/>
                    </a:lnTo>
                    <a:lnTo>
                      <a:pt x="5" y="39"/>
                    </a:lnTo>
                    <a:lnTo>
                      <a:pt x="5" y="39"/>
                    </a:lnTo>
                    <a:lnTo>
                      <a:pt x="5" y="39"/>
                    </a:lnTo>
                    <a:close/>
                    <a:moveTo>
                      <a:pt x="9" y="7"/>
                    </a:moveTo>
                    <a:lnTo>
                      <a:pt x="9" y="7"/>
                    </a:lnTo>
                    <a:lnTo>
                      <a:pt x="12" y="5"/>
                    </a:lnTo>
                    <a:lnTo>
                      <a:pt x="15" y="4"/>
                    </a:lnTo>
                    <a:lnTo>
                      <a:pt x="15" y="4"/>
                    </a:lnTo>
                    <a:lnTo>
                      <a:pt x="18" y="5"/>
                    </a:lnTo>
                    <a:lnTo>
                      <a:pt x="20" y="7"/>
                    </a:lnTo>
                    <a:lnTo>
                      <a:pt x="20" y="7"/>
                    </a:lnTo>
                    <a:lnTo>
                      <a:pt x="23" y="12"/>
                    </a:lnTo>
                    <a:lnTo>
                      <a:pt x="23" y="21"/>
                    </a:lnTo>
                    <a:lnTo>
                      <a:pt x="23" y="21"/>
                    </a:lnTo>
                    <a:lnTo>
                      <a:pt x="23" y="30"/>
                    </a:lnTo>
                    <a:lnTo>
                      <a:pt x="20" y="35"/>
                    </a:lnTo>
                    <a:lnTo>
                      <a:pt x="20" y="35"/>
                    </a:lnTo>
                    <a:lnTo>
                      <a:pt x="18" y="39"/>
                    </a:lnTo>
                    <a:lnTo>
                      <a:pt x="15" y="39"/>
                    </a:lnTo>
                    <a:lnTo>
                      <a:pt x="15" y="39"/>
                    </a:lnTo>
                    <a:lnTo>
                      <a:pt x="12" y="39"/>
                    </a:lnTo>
                    <a:lnTo>
                      <a:pt x="9" y="36"/>
                    </a:lnTo>
                    <a:lnTo>
                      <a:pt x="9" y="36"/>
                    </a:lnTo>
                    <a:lnTo>
                      <a:pt x="7" y="30"/>
                    </a:lnTo>
                    <a:lnTo>
                      <a:pt x="7" y="21"/>
                    </a:lnTo>
                    <a:lnTo>
                      <a:pt x="7" y="21"/>
                    </a:lnTo>
                    <a:lnTo>
                      <a:pt x="7" y="12"/>
                    </a:lnTo>
                    <a:lnTo>
                      <a:pt x="9" y="7"/>
                    </a:lnTo>
                    <a:lnTo>
                      <a:pt x="9" y="7"/>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16" name="Freeform 809">
              <a:extLst>
                <a:ext uri="{FF2B5EF4-FFF2-40B4-BE49-F238E27FC236}">
                  <a16:creationId xmlns:a16="http://schemas.microsoft.com/office/drawing/2014/main" id="{AA09934A-6625-5813-5D97-FEDCEDA170A3}"/>
                </a:ext>
              </a:extLst>
            </p:cNvPr>
            <p:cNvSpPr>
              <a:spLocks noEditPoints="1"/>
            </p:cNvSpPr>
            <p:nvPr/>
          </p:nvSpPr>
          <p:spPr bwMode="auto">
            <a:xfrm>
              <a:off x="6511" y="1577"/>
              <a:ext cx="46" cy="45"/>
            </a:xfrm>
            <a:custGeom>
              <a:avLst/>
              <a:gdLst>
                <a:gd name="T0" fmla="*/ 2 w 46"/>
                <a:gd name="T1" fmla="*/ 20 h 45"/>
                <a:gd name="T2" fmla="*/ 8 w 46"/>
                <a:gd name="T3" fmla="*/ 22 h 45"/>
                <a:gd name="T4" fmla="*/ 12 w 46"/>
                <a:gd name="T5" fmla="*/ 22 h 45"/>
                <a:gd name="T6" fmla="*/ 15 w 46"/>
                <a:gd name="T7" fmla="*/ 20 h 45"/>
                <a:gd name="T8" fmla="*/ 19 w 46"/>
                <a:gd name="T9" fmla="*/ 11 h 45"/>
                <a:gd name="T10" fmla="*/ 17 w 46"/>
                <a:gd name="T11" fmla="*/ 6 h 45"/>
                <a:gd name="T12" fmla="*/ 15 w 46"/>
                <a:gd name="T13" fmla="*/ 3 h 45"/>
                <a:gd name="T14" fmla="*/ 8 w 46"/>
                <a:gd name="T15" fmla="*/ 0 h 45"/>
                <a:gd name="T16" fmla="*/ 5 w 46"/>
                <a:gd name="T17" fmla="*/ 1 h 45"/>
                <a:gd name="T18" fmla="*/ 2 w 46"/>
                <a:gd name="T19" fmla="*/ 3 h 45"/>
                <a:gd name="T20" fmla="*/ 0 w 46"/>
                <a:gd name="T21" fmla="*/ 11 h 45"/>
                <a:gd name="T22" fmla="*/ 0 w 46"/>
                <a:gd name="T23" fmla="*/ 16 h 45"/>
                <a:gd name="T24" fmla="*/ 2 w 46"/>
                <a:gd name="T25" fmla="*/ 20 h 45"/>
                <a:gd name="T26" fmla="*/ 12 w 46"/>
                <a:gd name="T27" fmla="*/ 6 h 45"/>
                <a:gd name="T28" fmla="*/ 13 w 46"/>
                <a:gd name="T29" fmla="*/ 11 h 45"/>
                <a:gd name="T30" fmla="*/ 13 w 46"/>
                <a:gd name="T31" fmla="*/ 15 h 45"/>
                <a:gd name="T32" fmla="*/ 12 w 46"/>
                <a:gd name="T33" fmla="*/ 17 h 45"/>
                <a:gd name="T34" fmla="*/ 8 w 46"/>
                <a:gd name="T35" fmla="*/ 20 h 45"/>
                <a:gd name="T36" fmla="*/ 7 w 46"/>
                <a:gd name="T37" fmla="*/ 18 h 45"/>
                <a:gd name="T38" fmla="*/ 6 w 46"/>
                <a:gd name="T39" fmla="*/ 17 h 45"/>
                <a:gd name="T40" fmla="*/ 5 w 46"/>
                <a:gd name="T41" fmla="*/ 12 h 45"/>
                <a:gd name="T42" fmla="*/ 5 w 46"/>
                <a:gd name="T43" fmla="*/ 7 h 45"/>
                <a:gd name="T44" fmla="*/ 6 w 46"/>
                <a:gd name="T45" fmla="*/ 6 h 45"/>
                <a:gd name="T46" fmla="*/ 8 w 46"/>
                <a:gd name="T47" fmla="*/ 3 h 45"/>
                <a:gd name="T48" fmla="*/ 11 w 46"/>
                <a:gd name="T49" fmla="*/ 3 h 45"/>
                <a:gd name="T50" fmla="*/ 12 w 46"/>
                <a:gd name="T51" fmla="*/ 6 h 45"/>
                <a:gd name="T52" fmla="*/ 36 w 46"/>
                <a:gd name="T53" fmla="*/ 0 h 45"/>
                <a:gd name="T54" fmla="*/ 8 w 46"/>
                <a:gd name="T55" fmla="*/ 45 h 45"/>
                <a:gd name="T56" fmla="*/ 13 w 46"/>
                <a:gd name="T57" fmla="*/ 45 h 45"/>
                <a:gd name="T58" fmla="*/ 30 w 46"/>
                <a:gd name="T59" fmla="*/ 42 h 45"/>
                <a:gd name="T60" fmla="*/ 36 w 46"/>
                <a:gd name="T61" fmla="*/ 45 h 45"/>
                <a:gd name="T62" fmla="*/ 40 w 46"/>
                <a:gd name="T63" fmla="*/ 45 h 45"/>
                <a:gd name="T64" fmla="*/ 44 w 46"/>
                <a:gd name="T65" fmla="*/ 42 h 45"/>
                <a:gd name="T66" fmla="*/ 46 w 46"/>
                <a:gd name="T67" fmla="*/ 34 h 45"/>
                <a:gd name="T68" fmla="*/ 45 w 46"/>
                <a:gd name="T69" fmla="*/ 29 h 45"/>
                <a:gd name="T70" fmla="*/ 44 w 46"/>
                <a:gd name="T71" fmla="*/ 26 h 45"/>
                <a:gd name="T72" fmla="*/ 36 w 46"/>
                <a:gd name="T73" fmla="*/ 22 h 45"/>
                <a:gd name="T74" fmla="*/ 32 w 46"/>
                <a:gd name="T75" fmla="*/ 24 h 45"/>
                <a:gd name="T76" fmla="*/ 30 w 46"/>
                <a:gd name="T77" fmla="*/ 26 h 45"/>
                <a:gd name="T78" fmla="*/ 27 w 46"/>
                <a:gd name="T79" fmla="*/ 34 h 45"/>
                <a:gd name="T80" fmla="*/ 29 w 46"/>
                <a:gd name="T81" fmla="*/ 39 h 45"/>
                <a:gd name="T82" fmla="*/ 30 w 46"/>
                <a:gd name="T83" fmla="*/ 42 h 45"/>
                <a:gd name="T84" fmla="*/ 40 w 46"/>
                <a:gd name="T85" fmla="*/ 29 h 45"/>
                <a:gd name="T86" fmla="*/ 41 w 46"/>
                <a:gd name="T87" fmla="*/ 34 h 45"/>
                <a:gd name="T88" fmla="*/ 41 w 46"/>
                <a:gd name="T89" fmla="*/ 37 h 45"/>
                <a:gd name="T90" fmla="*/ 40 w 46"/>
                <a:gd name="T91" fmla="*/ 40 h 45"/>
                <a:gd name="T92" fmla="*/ 36 w 46"/>
                <a:gd name="T93" fmla="*/ 42 h 45"/>
                <a:gd name="T94" fmla="*/ 35 w 46"/>
                <a:gd name="T95" fmla="*/ 41 h 45"/>
                <a:gd name="T96" fmla="*/ 34 w 46"/>
                <a:gd name="T97" fmla="*/ 40 h 45"/>
                <a:gd name="T98" fmla="*/ 32 w 46"/>
                <a:gd name="T99" fmla="*/ 35 h 45"/>
                <a:gd name="T100" fmla="*/ 32 w 46"/>
                <a:gd name="T101" fmla="*/ 30 h 45"/>
                <a:gd name="T102" fmla="*/ 34 w 46"/>
                <a:gd name="T103" fmla="*/ 29 h 45"/>
                <a:gd name="T104" fmla="*/ 36 w 46"/>
                <a:gd name="T105" fmla="*/ 26 h 45"/>
                <a:gd name="T106" fmla="*/ 39 w 46"/>
                <a:gd name="T107" fmla="*/ 27 h 45"/>
                <a:gd name="T108" fmla="*/ 40 w 46"/>
                <a:gd name="T109"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5">
                  <a:moveTo>
                    <a:pt x="2" y="20"/>
                  </a:moveTo>
                  <a:lnTo>
                    <a:pt x="2" y="20"/>
                  </a:lnTo>
                  <a:lnTo>
                    <a:pt x="5" y="22"/>
                  </a:lnTo>
                  <a:lnTo>
                    <a:pt x="8" y="22"/>
                  </a:lnTo>
                  <a:lnTo>
                    <a:pt x="8" y="22"/>
                  </a:lnTo>
                  <a:lnTo>
                    <a:pt x="12" y="22"/>
                  </a:lnTo>
                  <a:lnTo>
                    <a:pt x="15" y="20"/>
                  </a:lnTo>
                  <a:lnTo>
                    <a:pt x="15" y="20"/>
                  </a:lnTo>
                  <a:lnTo>
                    <a:pt x="17" y="16"/>
                  </a:lnTo>
                  <a:lnTo>
                    <a:pt x="19" y="11"/>
                  </a:lnTo>
                  <a:lnTo>
                    <a:pt x="19" y="11"/>
                  </a:lnTo>
                  <a:lnTo>
                    <a:pt x="17" y="6"/>
                  </a:lnTo>
                  <a:lnTo>
                    <a:pt x="15" y="3"/>
                  </a:lnTo>
                  <a:lnTo>
                    <a:pt x="15" y="3"/>
                  </a:lnTo>
                  <a:lnTo>
                    <a:pt x="12" y="1"/>
                  </a:lnTo>
                  <a:lnTo>
                    <a:pt x="8" y="0"/>
                  </a:lnTo>
                  <a:lnTo>
                    <a:pt x="8" y="0"/>
                  </a:lnTo>
                  <a:lnTo>
                    <a:pt x="5" y="1"/>
                  </a:lnTo>
                  <a:lnTo>
                    <a:pt x="2" y="3"/>
                  </a:lnTo>
                  <a:lnTo>
                    <a:pt x="2" y="3"/>
                  </a:lnTo>
                  <a:lnTo>
                    <a:pt x="0" y="7"/>
                  </a:lnTo>
                  <a:lnTo>
                    <a:pt x="0" y="11"/>
                  </a:lnTo>
                  <a:lnTo>
                    <a:pt x="0" y="11"/>
                  </a:lnTo>
                  <a:lnTo>
                    <a:pt x="0" y="16"/>
                  </a:lnTo>
                  <a:lnTo>
                    <a:pt x="2" y="20"/>
                  </a:lnTo>
                  <a:lnTo>
                    <a:pt x="2" y="20"/>
                  </a:lnTo>
                  <a:close/>
                  <a:moveTo>
                    <a:pt x="12" y="6"/>
                  </a:moveTo>
                  <a:lnTo>
                    <a:pt x="12" y="6"/>
                  </a:lnTo>
                  <a:lnTo>
                    <a:pt x="13" y="7"/>
                  </a:lnTo>
                  <a:lnTo>
                    <a:pt x="13" y="11"/>
                  </a:lnTo>
                  <a:lnTo>
                    <a:pt x="13" y="11"/>
                  </a:lnTo>
                  <a:lnTo>
                    <a:pt x="13" y="15"/>
                  </a:lnTo>
                  <a:lnTo>
                    <a:pt x="12" y="17"/>
                  </a:lnTo>
                  <a:lnTo>
                    <a:pt x="12" y="17"/>
                  </a:lnTo>
                  <a:lnTo>
                    <a:pt x="11" y="18"/>
                  </a:lnTo>
                  <a:lnTo>
                    <a:pt x="8" y="20"/>
                  </a:lnTo>
                  <a:lnTo>
                    <a:pt x="8" y="20"/>
                  </a:lnTo>
                  <a:lnTo>
                    <a:pt x="7" y="18"/>
                  </a:lnTo>
                  <a:lnTo>
                    <a:pt x="6" y="17"/>
                  </a:lnTo>
                  <a:lnTo>
                    <a:pt x="6" y="17"/>
                  </a:lnTo>
                  <a:lnTo>
                    <a:pt x="5" y="15"/>
                  </a:lnTo>
                  <a:lnTo>
                    <a:pt x="5" y="12"/>
                  </a:lnTo>
                  <a:lnTo>
                    <a:pt x="5" y="12"/>
                  </a:lnTo>
                  <a:lnTo>
                    <a:pt x="5" y="7"/>
                  </a:lnTo>
                  <a:lnTo>
                    <a:pt x="6" y="6"/>
                  </a:lnTo>
                  <a:lnTo>
                    <a:pt x="6" y="6"/>
                  </a:lnTo>
                  <a:lnTo>
                    <a:pt x="7" y="3"/>
                  </a:lnTo>
                  <a:lnTo>
                    <a:pt x="8" y="3"/>
                  </a:lnTo>
                  <a:lnTo>
                    <a:pt x="8" y="3"/>
                  </a:lnTo>
                  <a:lnTo>
                    <a:pt x="11" y="3"/>
                  </a:lnTo>
                  <a:lnTo>
                    <a:pt x="12" y="6"/>
                  </a:lnTo>
                  <a:lnTo>
                    <a:pt x="12" y="6"/>
                  </a:lnTo>
                  <a:close/>
                  <a:moveTo>
                    <a:pt x="13" y="45"/>
                  </a:moveTo>
                  <a:lnTo>
                    <a:pt x="36" y="0"/>
                  </a:lnTo>
                  <a:lnTo>
                    <a:pt x="32" y="0"/>
                  </a:lnTo>
                  <a:lnTo>
                    <a:pt x="8" y="45"/>
                  </a:lnTo>
                  <a:lnTo>
                    <a:pt x="13" y="45"/>
                  </a:lnTo>
                  <a:lnTo>
                    <a:pt x="13" y="45"/>
                  </a:lnTo>
                  <a:close/>
                  <a:moveTo>
                    <a:pt x="30" y="42"/>
                  </a:moveTo>
                  <a:lnTo>
                    <a:pt x="30" y="42"/>
                  </a:lnTo>
                  <a:lnTo>
                    <a:pt x="34" y="45"/>
                  </a:lnTo>
                  <a:lnTo>
                    <a:pt x="36" y="45"/>
                  </a:lnTo>
                  <a:lnTo>
                    <a:pt x="36" y="45"/>
                  </a:lnTo>
                  <a:lnTo>
                    <a:pt x="40" y="45"/>
                  </a:lnTo>
                  <a:lnTo>
                    <a:pt x="44" y="42"/>
                  </a:lnTo>
                  <a:lnTo>
                    <a:pt x="44" y="42"/>
                  </a:lnTo>
                  <a:lnTo>
                    <a:pt x="45" y="39"/>
                  </a:lnTo>
                  <a:lnTo>
                    <a:pt x="46" y="34"/>
                  </a:lnTo>
                  <a:lnTo>
                    <a:pt x="46" y="34"/>
                  </a:lnTo>
                  <a:lnTo>
                    <a:pt x="45" y="29"/>
                  </a:lnTo>
                  <a:lnTo>
                    <a:pt x="44" y="26"/>
                  </a:lnTo>
                  <a:lnTo>
                    <a:pt x="44" y="26"/>
                  </a:lnTo>
                  <a:lnTo>
                    <a:pt x="40" y="24"/>
                  </a:lnTo>
                  <a:lnTo>
                    <a:pt x="36" y="22"/>
                  </a:lnTo>
                  <a:lnTo>
                    <a:pt x="36" y="22"/>
                  </a:lnTo>
                  <a:lnTo>
                    <a:pt x="32" y="24"/>
                  </a:lnTo>
                  <a:lnTo>
                    <a:pt x="30" y="26"/>
                  </a:lnTo>
                  <a:lnTo>
                    <a:pt x="30" y="26"/>
                  </a:lnTo>
                  <a:lnTo>
                    <a:pt x="29" y="30"/>
                  </a:lnTo>
                  <a:lnTo>
                    <a:pt x="27" y="34"/>
                  </a:lnTo>
                  <a:lnTo>
                    <a:pt x="27" y="34"/>
                  </a:lnTo>
                  <a:lnTo>
                    <a:pt x="29" y="39"/>
                  </a:lnTo>
                  <a:lnTo>
                    <a:pt x="30" y="42"/>
                  </a:lnTo>
                  <a:lnTo>
                    <a:pt x="30" y="42"/>
                  </a:lnTo>
                  <a:close/>
                  <a:moveTo>
                    <a:pt x="40" y="29"/>
                  </a:moveTo>
                  <a:lnTo>
                    <a:pt x="40" y="29"/>
                  </a:lnTo>
                  <a:lnTo>
                    <a:pt x="41" y="30"/>
                  </a:lnTo>
                  <a:lnTo>
                    <a:pt x="41" y="34"/>
                  </a:lnTo>
                  <a:lnTo>
                    <a:pt x="41" y="34"/>
                  </a:lnTo>
                  <a:lnTo>
                    <a:pt x="41" y="37"/>
                  </a:lnTo>
                  <a:lnTo>
                    <a:pt x="40" y="40"/>
                  </a:lnTo>
                  <a:lnTo>
                    <a:pt x="40" y="40"/>
                  </a:lnTo>
                  <a:lnTo>
                    <a:pt x="39" y="41"/>
                  </a:lnTo>
                  <a:lnTo>
                    <a:pt x="36" y="42"/>
                  </a:lnTo>
                  <a:lnTo>
                    <a:pt x="36" y="42"/>
                  </a:lnTo>
                  <a:lnTo>
                    <a:pt x="35" y="41"/>
                  </a:lnTo>
                  <a:lnTo>
                    <a:pt x="34" y="40"/>
                  </a:lnTo>
                  <a:lnTo>
                    <a:pt x="34" y="40"/>
                  </a:lnTo>
                  <a:lnTo>
                    <a:pt x="32" y="37"/>
                  </a:lnTo>
                  <a:lnTo>
                    <a:pt x="32" y="35"/>
                  </a:lnTo>
                  <a:lnTo>
                    <a:pt x="32" y="35"/>
                  </a:lnTo>
                  <a:lnTo>
                    <a:pt x="32" y="30"/>
                  </a:lnTo>
                  <a:lnTo>
                    <a:pt x="34" y="29"/>
                  </a:lnTo>
                  <a:lnTo>
                    <a:pt x="34" y="29"/>
                  </a:lnTo>
                  <a:lnTo>
                    <a:pt x="35" y="27"/>
                  </a:lnTo>
                  <a:lnTo>
                    <a:pt x="36" y="26"/>
                  </a:lnTo>
                  <a:lnTo>
                    <a:pt x="36" y="26"/>
                  </a:lnTo>
                  <a:lnTo>
                    <a:pt x="39" y="27"/>
                  </a:lnTo>
                  <a:lnTo>
                    <a:pt x="40" y="29"/>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 name="Rectangle 810">
              <a:extLst>
                <a:ext uri="{FF2B5EF4-FFF2-40B4-BE49-F238E27FC236}">
                  <a16:creationId xmlns:a16="http://schemas.microsoft.com/office/drawing/2014/main" id="{C11B04F3-CEE1-71E6-CB64-9931C9F38AF5}"/>
                </a:ext>
              </a:extLst>
            </p:cNvPr>
            <p:cNvSpPr>
              <a:spLocks noChangeArrowheads="1"/>
            </p:cNvSpPr>
            <p:nvPr/>
          </p:nvSpPr>
          <p:spPr bwMode="auto">
            <a:xfrm>
              <a:off x="5727" y="1631"/>
              <a:ext cx="9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Chemo </a:t>
              </a:r>
              <a:r>
                <a:rPr kumimoji="0" lang="en-US" alt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meanVAF</a:t>
              </a: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reduction &lt;50%</a:t>
              </a:r>
              <a:endParaRPr kumimoji="0" lang="en-US" altLang="en-US" sz="1800" b="0" i="0" u="none" strike="noStrike" kern="1200" cap="none" spc="0" normalizeH="0" baseline="0" noProof="0" dirty="0">
                <a:ln>
                  <a:noFill/>
                </a:ln>
                <a:solidFill>
                  <a:srgbClr val="54565B"/>
                </a:solidFill>
                <a:effectLst/>
                <a:uLnTx/>
                <a:uFillTx/>
                <a:latin typeface="Arial" panose="020B0604020202020204" pitchFamily="34" charset="0"/>
                <a:ea typeface="+mn-ea"/>
                <a:cs typeface="+mn-cs"/>
              </a:endParaRPr>
            </a:p>
          </p:txBody>
        </p:sp>
        <p:sp>
          <p:nvSpPr>
            <p:cNvPr id="18" name="Freeform 811">
              <a:extLst>
                <a:ext uri="{FF2B5EF4-FFF2-40B4-BE49-F238E27FC236}">
                  <a16:creationId xmlns:a16="http://schemas.microsoft.com/office/drawing/2014/main" id="{B81D1422-AE9A-9661-B6C3-1EB8A14414DE}"/>
                </a:ext>
              </a:extLst>
            </p:cNvPr>
            <p:cNvSpPr>
              <a:spLocks/>
            </p:cNvSpPr>
            <p:nvPr/>
          </p:nvSpPr>
          <p:spPr bwMode="auto">
            <a:xfrm>
              <a:off x="5736" y="1722"/>
              <a:ext cx="39" cy="45"/>
            </a:xfrm>
            <a:custGeom>
              <a:avLst/>
              <a:gdLst>
                <a:gd name="T0" fmla="*/ 28 w 39"/>
                <a:gd name="T1" fmla="*/ 37 h 45"/>
                <a:gd name="T2" fmla="*/ 28 w 39"/>
                <a:gd name="T3" fmla="*/ 37 h 45"/>
                <a:gd name="T4" fmla="*/ 24 w 39"/>
                <a:gd name="T5" fmla="*/ 40 h 45"/>
                <a:gd name="T6" fmla="*/ 21 w 39"/>
                <a:gd name="T7" fmla="*/ 40 h 45"/>
                <a:gd name="T8" fmla="*/ 21 w 39"/>
                <a:gd name="T9" fmla="*/ 40 h 45"/>
                <a:gd name="T10" fmla="*/ 17 w 39"/>
                <a:gd name="T11" fmla="*/ 40 h 45"/>
                <a:gd name="T12" fmla="*/ 13 w 39"/>
                <a:gd name="T13" fmla="*/ 37 h 45"/>
                <a:gd name="T14" fmla="*/ 13 w 39"/>
                <a:gd name="T15" fmla="*/ 37 h 45"/>
                <a:gd name="T16" fmla="*/ 10 w 39"/>
                <a:gd name="T17" fmla="*/ 35 h 45"/>
                <a:gd name="T18" fmla="*/ 8 w 39"/>
                <a:gd name="T19" fmla="*/ 32 h 45"/>
                <a:gd name="T20" fmla="*/ 8 w 39"/>
                <a:gd name="T21" fmla="*/ 32 h 45"/>
                <a:gd name="T22" fmla="*/ 7 w 39"/>
                <a:gd name="T23" fmla="*/ 27 h 45"/>
                <a:gd name="T24" fmla="*/ 7 w 39"/>
                <a:gd name="T25" fmla="*/ 22 h 45"/>
                <a:gd name="T26" fmla="*/ 7 w 39"/>
                <a:gd name="T27" fmla="*/ 22 h 45"/>
                <a:gd name="T28" fmla="*/ 8 w 39"/>
                <a:gd name="T29" fmla="*/ 13 h 45"/>
                <a:gd name="T30" fmla="*/ 8 w 39"/>
                <a:gd name="T31" fmla="*/ 13 h 45"/>
                <a:gd name="T32" fmla="*/ 9 w 39"/>
                <a:gd name="T33" fmla="*/ 10 h 45"/>
                <a:gd name="T34" fmla="*/ 13 w 39"/>
                <a:gd name="T35" fmla="*/ 7 h 45"/>
                <a:gd name="T36" fmla="*/ 13 w 39"/>
                <a:gd name="T37" fmla="*/ 7 h 45"/>
                <a:gd name="T38" fmla="*/ 17 w 39"/>
                <a:gd name="T39" fmla="*/ 6 h 45"/>
                <a:gd name="T40" fmla="*/ 21 w 39"/>
                <a:gd name="T41" fmla="*/ 5 h 45"/>
                <a:gd name="T42" fmla="*/ 21 w 39"/>
                <a:gd name="T43" fmla="*/ 5 h 45"/>
                <a:gd name="T44" fmla="*/ 24 w 39"/>
                <a:gd name="T45" fmla="*/ 6 h 45"/>
                <a:gd name="T46" fmla="*/ 28 w 39"/>
                <a:gd name="T47" fmla="*/ 7 h 45"/>
                <a:gd name="T48" fmla="*/ 28 w 39"/>
                <a:gd name="T49" fmla="*/ 7 h 45"/>
                <a:gd name="T50" fmla="*/ 31 w 39"/>
                <a:gd name="T51" fmla="*/ 10 h 45"/>
                <a:gd name="T52" fmla="*/ 32 w 39"/>
                <a:gd name="T53" fmla="*/ 15 h 45"/>
                <a:gd name="T54" fmla="*/ 38 w 39"/>
                <a:gd name="T55" fmla="*/ 12 h 45"/>
                <a:gd name="T56" fmla="*/ 38 w 39"/>
                <a:gd name="T57" fmla="*/ 12 h 45"/>
                <a:gd name="T58" fmla="*/ 36 w 39"/>
                <a:gd name="T59" fmla="*/ 7 h 45"/>
                <a:gd name="T60" fmla="*/ 32 w 39"/>
                <a:gd name="T61" fmla="*/ 3 h 45"/>
                <a:gd name="T62" fmla="*/ 32 w 39"/>
                <a:gd name="T63" fmla="*/ 3 h 45"/>
                <a:gd name="T64" fmla="*/ 27 w 39"/>
                <a:gd name="T65" fmla="*/ 1 h 45"/>
                <a:gd name="T66" fmla="*/ 21 w 39"/>
                <a:gd name="T67" fmla="*/ 0 h 45"/>
                <a:gd name="T68" fmla="*/ 21 w 39"/>
                <a:gd name="T69" fmla="*/ 0 h 45"/>
                <a:gd name="T70" fmla="*/ 15 w 39"/>
                <a:gd name="T71" fmla="*/ 1 h 45"/>
                <a:gd name="T72" fmla="*/ 10 w 39"/>
                <a:gd name="T73" fmla="*/ 3 h 45"/>
                <a:gd name="T74" fmla="*/ 10 w 39"/>
                <a:gd name="T75" fmla="*/ 3 h 45"/>
                <a:gd name="T76" fmla="*/ 7 w 39"/>
                <a:gd name="T77" fmla="*/ 6 h 45"/>
                <a:gd name="T78" fmla="*/ 3 w 39"/>
                <a:gd name="T79" fmla="*/ 11 h 45"/>
                <a:gd name="T80" fmla="*/ 3 w 39"/>
                <a:gd name="T81" fmla="*/ 11 h 45"/>
                <a:gd name="T82" fmla="*/ 2 w 39"/>
                <a:gd name="T83" fmla="*/ 16 h 45"/>
                <a:gd name="T84" fmla="*/ 0 w 39"/>
                <a:gd name="T85" fmla="*/ 22 h 45"/>
                <a:gd name="T86" fmla="*/ 0 w 39"/>
                <a:gd name="T87" fmla="*/ 22 h 45"/>
                <a:gd name="T88" fmla="*/ 2 w 39"/>
                <a:gd name="T89" fmla="*/ 29 h 45"/>
                <a:gd name="T90" fmla="*/ 3 w 39"/>
                <a:gd name="T91" fmla="*/ 34 h 45"/>
                <a:gd name="T92" fmla="*/ 3 w 39"/>
                <a:gd name="T93" fmla="*/ 34 h 45"/>
                <a:gd name="T94" fmla="*/ 5 w 39"/>
                <a:gd name="T95" fmla="*/ 39 h 45"/>
                <a:gd name="T96" fmla="*/ 9 w 39"/>
                <a:gd name="T97" fmla="*/ 42 h 45"/>
                <a:gd name="T98" fmla="*/ 9 w 39"/>
                <a:gd name="T99" fmla="*/ 42 h 45"/>
                <a:gd name="T100" fmla="*/ 14 w 39"/>
                <a:gd name="T101" fmla="*/ 44 h 45"/>
                <a:gd name="T102" fmla="*/ 21 w 39"/>
                <a:gd name="T103" fmla="*/ 45 h 45"/>
                <a:gd name="T104" fmla="*/ 21 w 39"/>
                <a:gd name="T105" fmla="*/ 45 h 45"/>
                <a:gd name="T106" fmla="*/ 27 w 39"/>
                <a:gd name="T107" fmla="*/ 44 h 45"/>
                <a:gd name="T108" fmla="*/ 32 w 39"/>
                <a:gd name="T109" fmla="*/ 41 h 45"/>
                <a:gd name="T110" fmla="*/ 32 w 39"/>
                <a:gd name="T111" fmla="*/ 41 h 45"/>
                <a:gd name="T112" fmla="*/ 37 w 39"/>
                <a:gd name="T113" fmla="*/ 36 h 45"/>
                <a:gd name="T114" fmla="*/ 39 w 39"/>
                <a:gd name="T115" fmla="*/ 30 h 45"/>
                <a:gd name="T116" fmla="*/ 33 w 39"/>
                <a:gd name="T117" fmla="*/ 29 h 45"/>
                <a:gd name="T118" fmla="*/ 33 w 39"/>
                <a:gd name="T119" fmla="*/ 29 h 45"/>
                <a:gd name="T120" fmla="*/ 32 w 39"/>
                <a:gd name="T121" fmla="*/ 34 h 45"/>
                <a:gd name="T122" fmla="*/ 28 w 39"/>
                <a:gd name="T123" fmla="*/ 37 h 45"/>
                <a:gd name="T124" fmla="*/ 28 w 39"/>
                <a:gd name="T1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45">
                  <a:moveTo>
                    <a:pt x="28" y="37"/>
                  </a:moveTo>
                  <a:lnTo>
                    <a:pt x="28" y="37"/>
                  </a:lnTo>
                  <a:lnTo>
                    <a:pt x="24" y="40"/>
                  </a:lnTo>
                  <a:lnTo>
                    <a:pt x="21" y="40"/>
                  </a:lnTo>
                  <a:lnTo>
                    <a:pt x="21" y="40"/>
                  </a:lnTo>
                  <a:lnTo>
                    <a:pt x="17" y="40"/>
                  </a:lnTo>
                  <a:lnTo>
                    <a:pt x="13" y="37"/>
                  </a:lnTo>
                  <a:lnTo>
                    <a:pt x="13" y="37"/>
                  </a:lnTo>
                  <a:lnTo>
                    <a:pt x="10" y="35"/>
                  </a:lnTo>
                  <a:lnTo>
                    <a:pt x="8" y="32"/>
                  </a:lnTo>
                  <a:lnTo>
                    <a:pt x="8" y="32"/>
                  </a:lnTo>
                  <a:lnTo>
                    <a:pt x="7" y="27"/>
                  </a:lnTo>
                  <a:lnTo>
                    <a:pt x="7" y="22"/>
                  </a:lnTo>
                  <a:lnTo>
                    <a:pt x="7" y="22"/>
                  </a:lnTo>
                  <a:lnTo>
                    <a:pt x="8" y="13"/>
                  </a:lnTo>
                  <a:lnTo>
                    <a:pt x="8" y="13"/>
                  </a:lnTo>
                  <a:lnTo>
                    <a:pt x="9" y="10"/>
                  </a:lnTo>
                  <a:lnTo>
                    <a:pt x="13" y="7"/>
                  </a:lnTo>
                  <a:lnTo>
                    <a:pt x="13" y="7"/>
                  </a:lnTo>
                  <a:lnTo>
                    <a:pt x="17" y="6"/>
                  </a:lnTo>
                  <a:lnTo>
                    <a:pt x="21" y="5"/>
                  </a:lnTo>
                  <a:lnTo>
                    <a:pt x="21" y="5"/>
                  </a:lnTo>
                  <a:lnTo>
                    <a:pt x="24" y="6"/>
                  </a:lnTo>
                  <a:lnTo>
                    <a:pt x="28" y="7"/>
                  </a:lnTo>
                  <a:lnTo>
                    <a:pt x="28" y="7"/>
                  </a:lnTo>
                  <a:lnTo>
                    <a:pt x="31" y="10"/>
                  </a:lnTo>
                  <a:lnTo>
                    <a:pt x="32" y="15"/>
                  </a:lnTo>
                  <a:lnTo>
                    <a:pt x="38" y="12"/>
                  </a:lnTo>
                  <a:lnTo>
                    <a:pt x="38" y="12"/>
                  </a:lnTo>
                  <a:lnTo>
                    <a:pt x="36" y="7"/>
                  </a:lnTo>
                  <a:lnTo>
                    <a:pt x="32" y="3"/>
                  </a:lnTo>
                  <a:lnTo>
                    <a:pt x="32" y="3"/>
                  </a:lnTo>
                  <a:lnTo>
                    <a:pt x="27" y="1"/>
                  </a:lnTo>
                  <a:lnTo>
                    <a:pt x="21" y="0"/>
                  </a:lnTo>
                  <a:lnTo>
                    <a:pt x="21" y="0"/>
                  </a:lnTo>
                  <a:lnTo>
                    <a:pt x="15" y="1"/>
                  </a:lnTo>
                  <a:lnTo>
                    <a:pt x="10" y="3"/>
                  </a:lnTo>
                  <a:lnTo>
                    <a:pt x="10" y="3"/>
                  </a:lnTo>
                  <a:lnTo>
                    <a:pt x="7" y="6"/>
                  </a:lnTo>
                  <a:lnTo>
                    <a:pt x="3" y="11"/>
                  </a:lnTo>
                  <a:lnTo>
                    <a:pt x="3" y="11"/>
                  </a:lnTo>
                  <a:lnTo>
                    <a:pt x="2" y="16"/>
                  </a:lnTo>
                  <a:lnTo>
                    <a:pt x="0" y="22"/>
                  </a:lnTo>
                  <a:lnTo>
                    <a:pt x="0" y="22"/>
                  </a:lnTo>
                  <a:lnTo>
                    <a:pt x="2" y="29"/>
                  </a:lnTo>
                  <a:lnTo>
                    <a:pt x="3" y="34"/>
                  </a:lnTo>
                  <a:lnTo>
                    <a:pt x="3" y="34"/>
                  </a:lnTo>
                  <a:lnTo>
                    <a:pt x="5" y="39"/>
                  </a:lnTo>
                  <a:lnTo>
                    <a:pt x="9" y="42"/>
                  </a:lnTo>
                  <a:lnTo>
                    <a:pt x="9" y="42"/>
                  </a:lnTo>
                  <a:lnTo>
                    <a:pt x="14" y="44"/>
                  </a:lnTo>
                  <a:lnTo>
                    <a:pt x="21" y="45"/>
                  </a:lnTo>
                  <a:lnTo>
                    <a:pt x="21" y="45"/>
                  </a:lnTo>
                  <a:lnTo>
                    <a:pt x="27" y="44"/>
                  </a:lnTo>
                  <a:lnTo>
                    <a:pt x="32" y="41"/>
                  </a:lnTo>
                  <a:lnTo>
                    <a:pt x="32" y="41"/>
                  </a:lnTo>
                  <a:lnTo>
                    <a:pt x="37" y="36"/>
                  </a:lnTo>
                  <a:lnTo>
                    <a:pt x="39" y="30"/>
                  </a:lnTo>
                  <a:lnTo>
                    <a:pt x="33" y="29"/>
                  </a:lnTo>
                  <a:lnTo>
                    <a:pt x="33" y="29"/>
                  </a:lnTo>
                  <a:lnTo>
                    <a:pt x="32" y="34"/>
                  </a:lnTo>
                  <a:lnTo>
                    <a:pt x="28" y="37"/>
                  </a:lnTo>
                  <a:lnTo>
                    <a:pt x="2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 name="Freeform 812">
              <a:extLst>
                <a:ext uri="{FF2B5EF4-FFF2-40B4-BE49-F238E27FC236}">
                  <a16:creationId xmlns:a16="http://schemas.microsoft.com/office/drawing/2014/main" id="{C61B9535-EAB0-31CA-C676-D0364D6DBDDB}"/>
                </a:ext>
              </a:extLst>
            </p:cNvPr>
            <p:cNvSpPr>
              <a:spLocks/>
            </p:cNvSpPr>
            <p:nvPr/>
          </p:nvSpPr>
          <p:spPr bwMode="auto">
            <a:xfrm>
              <a:off x="5782" y="1723"/>
              <a:ext cx="25" cy="43"/>
            </a:xfrm>
            <a:custGeom>
              <a:avLst/>
              <a:gdLst>
                <a:gd name="T0" fmla="*/ 5 w 25"/>
                <a:gd name="T1" fmla="*/ 43 h 43"/>
                <a:gd name="T2" fmla="*/ 5 w 25"/>
                <a:gd name="T3" fmla="*/ 26 h 43"/>
                <a:gd name="T4" fmla="*/ 5 w 25"/>
                <a:gd name="T5" fmla="*/ 26 h 43"/>
                <a:gd name="T6" fmla="*/ 6 w 25"/>
                <a:gd name="T7" fmla="*/ 20 h 43"/>
                <a:gd name="T8" fmla="*/ 6 w 25"/>
                <a:gd name="T9" fmla="*/ 20 h 43"/>
                <a:gd name="T10" fmla="*/ 9 w 25"/>
                <a:gd name="T11" fmla="*/ 18 h 43"/>
                <a:gd name="T12" fmla="*/ 9 w 25"/>
                <a:gd name="T13" fmla="*/ 18 h 43"/>
                <a:gd name="T14" fmla="*/ 12 w 25"/>
                <a:gd name="T15" fmla="*/ 16 h 43"/>
                <a:gd name="T16" fmla="*/ 12 w 25"/>
                <a:gd name="T17" fmla="*/ 16 h 43"/>
                <a:gd name="T18" fmla="*/ 16 w 25"/>
                <a:gd name="T19" fmla="*/ 16 h 43"/>
                <a:gd name="T20" fmla="*/ 17 w 25"/>
                <a:gd name="T21" fmla="*/ 18 h 43"/>
                <a:gd name="T22" fmla="*/ 17 w 25"/>
                <a:gd name="T23" fmla="*/ 18 h 43"/>
                <a:gd name="T24" fmla="*/ 19 w 25"/>
                <a:gd name="T25" fmla="*/ 20 h 43"/>
                <a:gd name="T26" fmla="*/ 20 w 25"/>
                <a:gd name="T27" fmla="*/ 24 h 43"/>
                <a:gd name="T28" fmla="*/ 20 w 25"/>
                <a:gd name="T29" fmla="*/ 43 h 43"/>
                <a:gd name="T30" fmla="*/ 25 w 25"/>
                <a:gd name="T31" fmla="*/ 43 h 43"/>
                <a:gd name="T32" fmla="*/ 25 w 25"/>
                <a:gd name="T33" fmla="*/ 24 h 43"/>
                <a:gd name="T34" fmla="*/ 25 w 25"/>
                <a:gd name="T35" fmla="*/ 24 h 43"/>
                <a:gd name="T36" fmla="*/ 24 w 25"/>
                <a:gd name="T37" fmla="*/ 16 h 43"/>
                <a:gd name="T38" fmla="*/ 24 w 25"/>
                <a:gd name="T39" fmla="*/ 16 h 43"/>
                <a:gd name="T40" fmla="*/ 22 w 25"/>
                <a:gd name="T41" fmla="*/ 14 h 43"/>
                <a:gd name="T42" fmla="*/ 20 w 25"/>
                <a:gd name="T43" fmla="*/ 12 h 43"/>
                <a:gd name="T44" fmla="*/ 20 w 25"/>
                <a:gd name="T45" fmla="*/ 12 h 43"/>
                <a:gd name="T46" fmla="*/ 17 w 25"/>
                <a:gd name="T47" fmla="*/ 11 h 43"/>
                <a:gd name="T48" fmla="*/ 14 w 25"/>
                <a:gd name="T49" fmla="*/ 11 h 43"/>
                <a:gd name="T50" fmla="*/ 14 w 25"/>
                <a:gd name="T51" fmla="*/ 11 h 43"/>
                <a:gd name="T52" fmla="*/ 9 w 25"/>
                <a:gd name="T53" fmla="*/ 12 h 43"/>
                <a:gd name="T54" fmla="*/ 5 w 25"/>
                <a:gd name="T55" fmla="*/ 15 h 43"/>
                <a:gd name="T56" fmla="*/ 5 w 25"/>
                <a:gd name="T57" fmla="*/ 0 h 43"/>
                <a:gd name="T58" fmla="*/ 0 w 25"/>
                <a:gd name="T59" fmla="*/ 0 h 43"/>
                <a:gd name="T60" fmla="*/ 0 w 25"/>
                <a:gd name="T61" fmla="*/ 43 h 43"/>
                <a:gd name="T62" fmla="*/ 5 w 25"/>
                <a:gd name="T63" fmla="*/ 43 h 43"/>
                <a:gd name="T64" fmla="*/ 5 w 25"/>
                <a:gd name="T6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43">
                  <a:moveTo>
                    <a:pt x="5" y="43"/>
                  </a:moveTo>
                  <a:lnTo>
                    <a:pt x="5" y="26"/>
                  </a:lnTo>
                  <a:lnTo>
                    <a:pt x="5" y="26"/>
                  </a:lnTo>
                  <a:lnTo>
                    <a:pt x="6" y="20"/>
                  </a:lnTo>
                  <a:lnTo>
                    <a:pt x="6" y="20"/>
                  </a:lnTo>
                  <a:lnTo>
                    <a:pt x="9" y="18"/>
                  </a:lnTo>
                  <a:lnTo>
                    <a:pt x="9" y="18"/>
                  </a:lnTo>
                  <a:lnTo>
                    <a:pt x="12" y="16"/>
                  </a:lnTo>
                  <a:lnTo>
                    <a:pt x="12" y="16"/>
                  </a:lnTo>
                  <a:lnTo>
                    <a:pt x="16" y="16"/>
                  </a:lnTo>
                  <a:lnTo>
                    <a:pt x="17" y="18"/>
                  </a:lnTo>
                  <a:lnTo>
                    <a:pt x="17" y="18"/>
                  </a:lnTo>
                  <a:lnTo>
                    <a:pt x="19" y="20"/>
                  </a:lnTo>
                  <a:lnTo>
                    <a:pt x="20" y="24"/>
                  </a:lnTo>
                  <a:lnTo>
                    <a:pt x="20" y="43"/>
                  </a:lnTo>
                  <a:lnTo>
                    <a:pt x="25" y="43"/>
                  </a:lnTo>
                  <a:lnTo>
                    <a:pt x="25" y="24"/>
                  </a:lnTo>
                  <a:lnTo>
                    <a:pt x="25" y="24"/>
                  </a:lnTo>
                  <a:lnTo>
                    <a:pt x="24" y="16"/>
                  </a:lnTo>
                  <a:lnTo>
                    <a:pt x="24" y="16"/>
                  </a:lnTo>
                  <a:lnTo>
                    <a:pt x="22" y="14"/>
                  </a:lnTo>
                  <a:lnTo>
                    <a:pt x="20" y="12"/>
                  </a:lnTo>
                  <a:lnTo>
                    <a:pt x="20" y="12"/>
                  </a:lnTo>
                  <a:lnTo>
                    <a:pt x="17" y="11"/>
                  </a:lnTo>
                  <a:lnTo>
                    <a:pt x="14" y="11"/>
                  </a:lnTo>
                  <a:lnTo>
                    <a:pt x="14" y="11"/>
                  </a:lnTo>
                  <a:lnTo>
                    <a:pt x="9" y="12"/>
                  </a:lnTo>
                  <a:lnTo>
                    <a:pt x="5" y="15"/>
                  </a:lnTo>
                  <a:lnTo>
                    <a:pt x="5" y="0"/>
                  </a:lnTo>
                  <a:lnTo>
                    <a:pt x="0" y="0"/>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 name="Freeform 813">
              <a:extLst>
                <a:ext uri="{FF2B5EF4-FFF2-40B4-BE49-F238E27FC236}">
                  <a16:creationId xmlns:a16="http://schemas.microsoft.com/office/drawing/2014/main" id="{DFD95EBA-C44E-8419-D026-8A8619A06B91}"/>
                </a:ext>
              </a:extLst>
            </p:cNvPr>
            <p:cNvSpPr>
              <a:spLocks noEditPoints="1"/>
            </p:cNvSpPr>
            <p:nvPr/>
          </p:nvSpPr>
          <p:spPr bwMode="auto">
            <a:xfrm>
              <a:off x="5813" y="1734"/>
              <a:ext cx="29" cy="33"/>
            </a:xfrm>
            <a:custGeom>
              <a:avLst/>
              <a:gdLst>
                <a:gd name="T0" fmla="*/ 20 w 29"/>
                <a:gd name="T1" fmla="*/ 27 h 33"/>
                <a:gd name="T2" fmla="*/ 20 w 29"/>
                <a:gd name="T3" fmla="*/ 27 h 33"/>
                <a:gd name="T4" fmla="*/ 18 w 29"/>
                <a:gd name="T5" fmla="*/ 28 h 33"/>
                <a:gd name="T6" fmla="*/ 15 w 29"/>
                <a:gd name="T7" fmla="*/ 28 h 33"/>
                <a:gd name="T8" fmla="*/ 15 w 29"/>
                <a:gd name="T9" fmla="*/ 28 h 33"/>
                <a:gd name="T10" fmla="*/ 12 w 29"/>
                <a:gd name="T11" fmla="*/ 28 h 33"/>
                <a:gd name="T12" fmla="*/ 9 w 29"/>
                <a:gd name="T13" fmla="*/ 25 h 33"/>
                <a:gd name="T14" fmla="*/ 9 w 29"/>
                <a:gd name="T15" fmla="*/ 25 h 33"/>
                <a:gd name="T16" fmla="*/ 7 w 29"/>
                <a:gd name="T17" fmla="*/ 23 h 33"/>
                <a:gd name="T18" fmla="*/ 5 w 29"/>
                <a:gd name="T19" fmla="*/ 18 h 33"/>
                <a:gd name="T20" fmla="*/ 29 w 29"/>
                <a:gd name="T21" fmla="*/ 18 h 33"/>
                <a:gd name="T22" fmla="*/ 29 w 29"/>
                <a:gd name="T23" fmla="*/ 18 h 33"/>
                <a:gd name="T24" fmla="*/ 29 w 29"/>
                <a:gd name="T25" fmla="*/ 17 h 33"/>
                <a:gd name="T26" fmla="*/ 29 w 29"/>
                <a:gd name="T27" fmla="*/ 17 h 33"/>
                <a:gd name="T28" fmla="*/ 28 w 29"/>
                <a:gd name="T29" fmla="*/ 9 h 33"/>
                <a:gd name="T30" fmla="*/ 26 w 29"/>
                <a:gd name="T31" fmla="*/ 4 h 33"/>
                <a:gd name="T32" fmla="*/ 26 w 29"/>
                <a:gd name="T33" fmla="*/ 4 h 33"/>
                <a:gd name="T34" fmla="*/ 20 w 29"/>
                <a:gd name="T35" fmla="*/ 1 h 33"/>
                <a:gd name="T36" fmla="*/ 15 w 29"/>
                <a:gd name="T37" fmla="*/ 0 h 33"/>
                <a:gd name="T38" fmla="*/ 15 w 29"/>
                <a:gd name="T39" fmla="*/ 0 h 33"/>
                <a:gd name="T40" fmla="*/ 9 w 29"/>
                <a:gd name="T41" fmla="*/ 1 h 33"/>
                <a:gd name="T42" fmla="*/ 4 w 29"/>
                <a:gd name="T43" fmla="*/ 4 h 33"/>
                <a:gd name="T44" fmla="*/ 4 w 29"/>
                <a:gd name="T45" fmla="*/ 4 h 33"/>
                <a:gd name="T46" fmla="*/ 2 w 29"/>
                <a:gd name="T47" fmla="*/ 10 h 33"/>
                <a:gd name="T48" fmla="*/ 0 w 29"/>
                <a:gd name="T49" fmla="*/ 17 h 33"/>
                <a:gd name="T50" fmla="*/ 0 w 29"/>
                <a:gd name="T51" fmla="*/ 17 h 33"/>
                <a:gd name="T52" fmla="*/ 2 w 29"/>
                <a:gd name="T53" fmla="*/ 24 h 33"/>
                <a:gd name="T54" fmla="*/ 4 w 29"/>
                <a:gd name="T55" fmla="*/ 29 h 33"/>
                <a:gd name="T56" fmla="*/ 4 w 29"/>
                <a:gd name="T57" fmla="*/ 29 h 33"/>
                <a:gd name="T58" fmla="*/ 9 w 29"/>
                <a:gd name="T59" fmla="*/ 32 h 33"/>
                <a:gd name="T60" fmla="*/ 15 w 29"/>
                <a:gd name="T61" fmla="*/ 33 h 33"/>
                <a:gd name="T62" fmla="*/ 15 w 29"/>
                <a:gd name="T63" fmla="*/ 33 h 33"/>
                <a:gd name="T64" fmla="*/ 20 w 29"/>
                <a:gd name="T65" fmla="*/ 32 h 33"/>
                <a:gd name="T66" fmla="*/ 24 w 29"/>
                <a:gd name="T67" fmla="*/ 30 h 33"/>
                <a:gd name="T68" fmla="*/ 24 w 29"/>
                <a:gd name="T69" fmla="*/ 30 h 33"/>
                <a:gd name="T70" fmla="*/ 27 w 29"/>
                <a:gd name="T71" fmla="*/ 27 h 33"/>
                <a:gd name="T72" fmla="*/ 29 w 29"/>
                <a:gd name="T73" fmla="*/ 23 h 33"/>
                <a:gd name="T74" fmla="*/ 23 w 29"/>
                <a:gd name="T75" fmla="*/ 22 h 33"/>
                <a:gd name="T76" fmla="*/ 23 w 29"/>
                <a:gd name="T77" fmla="*/ 22 h 33"/>
                <a:gd name="T78" fmla="*/ 22 w 29"/>
                <a:gd name="T79" fmla="*/ 25 h 33"/>
                <a:gd name="T80" fmla="*/ 20 w 29"/>
                <a:gd name="T81" fmla="*/ 27 h 33"/>
                <a:gd name="T82" fmla="*/ 20 w 29"/>
                <a:gd name="T83" fmla="*/ 27 h 33"/>
                <a:gd name="T84" fmla="*/ 9 w 29"/>
                <a:gd name="T85" fmla="*/ 7 h 33"/>
                <a:gd name="T86" fmla="*/ 9 w 29"/>
                <a:gd name="T87" fmla="*/ 7 h 33"/>
                <a:gd name="T88" fmla="*/ 12 w 29"/>
                <a:gd name="T89" fmla="*/ 5 h 33"/>
                <a:gd name="T90" fmla="*/ 15 w 29"/>
                <a:gd name="T91" fmla="*/ 4 h 33"/>
                <a:gd name="T92" fmla="*/ 15 w 29"/>
                <a:gd name="T93" fmla="*/ 4 h 33"/>
                <a:gd name="T94" fmla="*/ 18 w 29"/>
                <a:gd name="T95" fmla="*/ 5 h 33"/>
                <a:gd name="T96" fmla="*/ 22 w 29"/>
                <a:gd name="T97" fmla="*/ 8 h 33"/>
                <a:gd name="T98" fmla="*/ 22 w 29"/>
                <a:gd name="T99" fmla="*/ 8 h 33"/>
                <a:gd name="T100" fmla="*/ 23 w 29"/>
                <a:gd name="T101" fmla="*/ 10 h 33"/>
                <a:gd name="T102" fmla="*/ 23 w 29"/>
                <a:gd name="T103" fmla="*/ 14 h 33"/>
                <a:gd name="T104" fmla="*/ 7 w 29"/>
                <a:gd name="T105" fmla="*/ 14 h 33"/>
                <a:gd name="T106" fmla="*/ 7 w 29"/>
                <a:gd name="T107" fmla="*/ 14 h 33"/>
                <a:gd name="T108" fmla="*/ 7 w 29"/>
                <a:gd name="T109" fmla="*/ 10 h 33"/>
                <a:gd name="T110" fmla="*/ 9 w 29"/>
                <a:gd name="T111" fmla="*/ 7 h 33"/>
                <a:gd name="T112" fmla="*/ 9 w 29"/>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0" y="27"/>
                  </a:moveTo>
                  <a:lnTo>
                    <a:pt x="20" y="27"/>
                  </a:lnTo>
                  <a:lnTo>
                    <a:pt x="18" y="28"/>
                  </a:lnTo>
                  <a:lnTo>
                    <a:pt x="15" y="28"/>
                  </a:lnTo>
                  <a:lnTo>
                    <a:pt x="15" y="28"/>
                  </a:lnTo>
                  <a:lnTo>
                    <a:pt x="12" y="28"/>
                  </a:lnTo>
                  <a:lnTo>
                    <a:pt x="9" y="25"/>
                  </a:lnTo>
                  <a:lnTo>
                    <a:pt x="9" y="25"/>
                  </a:lnTo>
                  <a:lnTo>
                    <a:pt x="7" y="23"/>
                  </a:lnTo>
                  <a:lnTo>
                    <a:pt x="5" y="18"/>
                  </a:lnTo>
                  <a:lnTo>
                    <a:pt x="29" y="18"/>
                  </a:lnTo>
                  <a:lnTo>
                    <a:pt x="29" y="18"/>
                  </a:lnTo>
                  <a:lnTo>
                    <a:pt x="29" y="17"/>
                  </a:lnTo>
                  <a:lnTo>
                    <a:pt x="29" y="17"/>
                  </a:lnTo>
                  <a:lnTo>
                    <a:pt x="28" y="9"/>
                  </a:lnTo>
                  <a:lnTo>
                    <a:pt x="26" y="4"/>
                  </a:lnTo>
                  <a:lnTo>
                    <a:pt x="26" y="4"/>
                  </a:lnTo>
                  <a:lnTo>
                    <a:pt x="20" y="1"/>
                  </a:lnTo>
                  <a:lnTo>
                    <a:pt x="15" y="0"/>
                  </a:lnTo>
                  <a:lnTo>
                    <a:pt x="15" y="0"/>
                  </a:lnTo>
                  <a:lnTo>
                    <a:pt x="9" y="1"/>
                  </a:lnTo>
                  <a:lnTo>
                    <a:pt x="4" y="4"/>
                  </a:lnTo>
                  <a:lnTo>
                    <a:pt x="4" y="4"/>
                  </a:lnTo>
                  <a:lnTo>
                    <a:pt x="2" y="10"/>
                  </a:lnTo>
                  <a:lnTo>
                    <a:pt x="0" y="17"/>
                  </a:lnTo>
                  <a:lnTo>
                    <a:pt x="0" y="17"/>
                  </a:lnTo>
                  <a:lnTo>
                    <a:pt x="2" y="24"/>
                  </a:lnTo>
                  <a:lnTo>
                    <a:pt x="4" y="29"/>
                  </a:lnTo>
                  <a:lnTo>
                    <a:pt x="4" y="29"/>
                  </a:lnTo>
                  <a:lnTo>
                    <a:pt x="9" y="32"/>
                  </a:lnTo>
                  <a:lnTo>
                    <a:pt x="15" y="33"/>
                  </a:lnTo>
                  <a:lnTo>
                    <a:pt x="15" y="33"/>
                  </a:lnTo>
                  <a:lnTo>
                    <a:pt x="20" y="32"/>
                  </a:lnTo>
                  <a:lnTo>
                    <a:pt x="24" y="30"/>
                  </a:lnTo>
                  <a:lnTo>
                    <a:pt x="24" y="30"/>
                  </a:lnTo>
                  <a:lnTo>
                    <a:pt x="27" y="27"/>
                  </a:lnTo>
                  <a:lnTo>
                    <a:pt x="29" y="23"/>
                  </a:lnTo>
                  <a:lnTo>
                    <a:pt x="23" y="22"/>
                  </a:lnTo>
                  <a:lnTo>
                    <a:pt x="23" y="22"/>
                  </a:lnTo>
                  <a:lnTo>
                    <a:pt x="22" y="25"/>
                  </a:lnTo>
                  <a:lnTo>
                    <a:pt x="20" y="27"/>
                  </a:lnTo>
                  <a:lnTo>
                    <a:pt x="20" y="27"/>
                  </a:lnTo>
                  <a:close/>
                  <a:moveTo>
                    <a:pt x="9" y="7"/>
                  </a:moveTo>
                  <a:lnTo>
                    <a:pt x="9" y="7"/>
                  </a:lnTo>
                  <a:lnTo>
                    <a:pt x="12" y="5"/>
                  </a:lnTo>
                  <a:lnTo>
                    <a:pt x="15" y="4"/>
                  </a:lnTo>
                  <a:lnTo>
                    <a:pt x="15" y="4"/>
                  </a:lnTo>
                  <a:lnTo>
                    <a:pt x="18" y="5"/>
                  </a:lnTo>
                  <a:lnTo>
                    <a:pt x="22" y="8"/>
                  </a:lnTo>
                  <a:lnTo>
                    <a:pt x="22" y="8"/>
                  </a:lnTo>
                  <a:lnTo>
                    <a:pt x="23" y="10"/>
                  </a:lnTo>
                  <a:lnTo>
                    <a:pt x="23" y="14"/>
                  </a:lnTo>
                  <a:lnTo>
                    <a:pt x="7" y="14"/>
                  </a:lnTo>
                  <a:lnTo>
                    <a:pt x="7" y="14"/>
                  </a:lnTo>
                  <a:lnTo>
                    <a:pt x="7" y="10"/>
                  </a:lnTo>
                  <a:lnTo>
                    <a:pt x="9" y="7"/>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 name="Freeform 814">
              <a:extLst>
                <a:ext uri="{FF2B5EF4-FFF2-40B4-BE49-F238E27FC236}">
                  <a16:creationId xmlns:a16="http://schemas.microsoft.com/office/drawing/2014/main" id="{9DE87F6C-D5D7-5C5A-FCAA-88AC933B6567}"/>
                </a:ext>
              </a:extLst>
            </p:cNvPr>
            <p:cNvSpPr>
              <a:spLocks/>
            </p:cNvSpPr>
            <p:nvPr/>
          </p:nvSpPr>
          <p:spPr bwMode="auto">
            <a:xfrm>
              <a:off x="5849" y="1734"/>
              <a:ext cx="42" cy="32"/>
            </a:xfrm>
            <a:custGeom>
              <a:avLst/>
              <a:gdLst>
                <a:gd name="T0" fmla="*/ 5 w 42"/>
                <a:gd name="T1" fmla="*/ 32 h 32"/>
                <a:gd name="T2" fmla="*/ 5 w 42"/>
                <a:gd name="T3" fmla="*/ 15 h 32"/>
                <a:gd name="T4" fmla="*/ 5 w 42"/>
                <a:gd name="T5" fmla="*/ 15 h 32"/>
                <a:gd name="T6" fmla="*/ 6 w 42"/>
                <a:gd name="T7" fmla="*/ 9 h 32"/>
                <a:gd name="T8" fmla="*/ 6 w 42"/>
                <a:gd name="T9" fmla="*/ 9 h 32"/>
                <a:gd name="T10" fmla="*/ 8 w 42"/>
                <a:gd name="T11" fmla="*/ 7 h 32"/>
                <a:gd name="T12" fmla="*/ 8 w 42"/>
                <a:gd name="T13" fmla="*/ 7 h 32"/>
                <a:gd name="T14" fmla="*/ 12 w 42"/>
                <a:gd name="T15" fmla="*/ 5 h 32"/>
                <a:gd name="T16" fmla="*/ 12 w 42"/>
                <a:gd name="T17" fmla="*/ 5 h 32"/>
                <a:gd name="T18" fmla="*/ 15 w 42"/>
                <a:gd name="T19" fmla="*/ 5 h 32"/>
                <a:gd name="T20" fmla="*/ 17 w 42"/>
                <a:gd name="T21" fmla="*/ 7 h 32"/>
                <a:gd name="T22" fmla="*/ 17 w 42"/>
                <a:gd name="T23" fmla="*/ 7 h 32"/>
                <a:gd name="T24" fmla="*/ 19 w 42"/>
                <a:gd name="T25" fmla="*/ 9 h 32"/>
                <a:gd name="T26" fmla="*/ 19 w 42"/>
                <a:gd name="T27" fmla="*/ 12 h 32"/>
                <a:gd name="T28" fmla="*/ 19 w 42"/>
                <a:gd name="T29" fmla="*/ 32 h 32"/>
                <a:gd name="T30" fmla="*/ 24 w 42"/>
                <a:gd name="T31" fmla="*/ 32 h 32"/>
                <a:gd name="T32" fmla="*/ 24 w 42"/>
                <a:gd name="T33" fmla="*/ 14 h 32"/>
                <a:gd name="T34" fmla="*/ 24 w 42"/>
                <a:gd name="T35" fmla="*/ 14 h 32"/>
                <a:gd name="T36" fmla="*/ 24 w 42"/>
                <a:gd name="T37" fmla="*/ 10 h 32"/>
                <a:gd name="T38" fmla="*/ 26 w 42"/>
                <a:gd name="T39" fmla="*/ 7 h 32"/>
                <a:gd name="T40" fmla="*/ 26 w 42"/>
                <a:gd name="T41" fmla="*/ 7 h 32"/>
                <a:gd name="T42" fmla="*/ 29 w 42"/>
                <a:gd name="T43" fmla="*/ 5 h 32"/>
                <a:gd name="T44" fmla="*/ 31 w 42"/>
                <a:gd name="T45" fmla="*/ 5 h 32"/>
                <a:gd name="T46" fmla="*/ 31 w 42"/>
                <a:gd name="T47" fmla="*/ 5 h 32"/>
                <a:gd name="T48" fmla="*/ 35 w 42"/>
                <a:gd name="T49" fmla="*/ 5 h 32"/>
                <a:gd name="T50" fmla="*/ 35 w 42"/>
                <a:gd name="T51" fmla="*/ 5 h 32"/>
                <a:gd name="T52" fmla="*/ 36 w 42"/>
                <a:gd name="T53" fmla="*/ 8 h 32"/>
                <a:gd name="T54" fmla="*/ 36 w 42"/>
                <a:gd name="T55" fmla="*/ 8 h 32"/>
                <a:gd name="T56" fmla="*/ 37 w 42"/>
                <a:gd name="T57" fmla="*/ 13 h 32"/>
                <a:gd name="T58" fmla="*/ 37 w 42"/>
                <a:gd name="T59" fmla="*/ 32 h 32"/>
                <a:gd name="T60" fmla="*/ 42 w 42"/>
                <a:gd name="T61" fmla="*/ 32 h 32"/>
                <a:gd name="T62" fmla="*/ 42 w 42"/>
                <a:gd name="T63" fmla="*/ 10 h 32"/>
                <a:gd name="T64" fmla="*/ 42 w 42"/>
                <a:gd name="T65" fmla="*/ 10 h 32"/>
                <a:gd name="T66" fmla="*/ 41 w 42"/>
                <a:gd name="T67" fmla="*/ 7 h 32"/>
                <a:gd name="T68" fmla="*/ 40 w 42"/>
                <a:gd name="T69" fmla="*/ 3 h 32"/>
                <a:gd name="T70" fmla="*/ 40 w 42"/>
                <a:gd name="T71" fmla="*/ 3 h 32"/>
                <a:gd name="T72" fmla="*/ 36 w 42"/>
                <a:gd name="T73" fmla="*/ 0 h 32"/>
                <a:gd name="T74" fmla="*/ 32 w 42"/>
                <a:gd name="T75" fmla="*/ 0 h 32"/>
                <a:gd name="T76" fmla="*/ 32 w 42"/>
                <a:gd name="T77" fmla="*/ 0 h 32"/>
                <a:gd name="T78" fmla="*/ 27 w 42"/>
                <a:gd name="T79" fmla="*/ 1 h 32"/>
                <a:gd name="T80" fmla="*/ 22 w 42"/>
                <a:gd name="T81" fmla="*/ 5 h 32"/>
                <a:gd name="T82" fmla="*/ 22 w 42"/>
                <a:gd name="T83" fmla="*/ 5 h 32"/>
                <a:gd name="T84" fmla="*/ 21 w 42"/>
                <a:gd name="T85" fmla="*/ 3 h 32"/>
                <a:gd name="T86" fmla="*/ 20 w 42"/>
                <a:gd name="T87" fmla="*/ 1 h 32"/>
                <a:gd name="T88" fmla="*/ 20 w 42"/>
                <a:gd name="T89" fmla="*/ 1 h 32"/>
                <a:gd name="T90" fmla="*/ 17 w 42"/>
                <a:gd name="T91" fmla="*/ 0 h 32"/>
                <a:gd name="T92" fmla="*/ 13 w 42"/>
                <a:gd name="T93" fmla="*/ 0 h 32"/>
                <a:gd name="T94" fmla="*/ 13 w 42"/>
                <a:gd name="T95" fmla="*/ 0 h 32"/>
                <a:gd name="T96" fmla="*/ 11 w 42"/>
                <a:gd name="T97" fmla="*/ 0 h 32"/>
                <a:gd name="T98" fmla="*/ 8 w 42"/>
                <a:gd name="T99" fmla="*/ 1 h 32"/>
                <a:gd name="T100" fmla="*/ 8 w 42"/>
                <a:gd name="T101" fmla="*/ 1 h 32"/>
                <a:gd name="T102" fmla="*/ 5 w 42"/>
                <a:gd name="T103" fmla="*/ 5 h 32"/>
                <a:gd name="T104" fmla="*/ 5 w 42"/>
                <a:gd name="T105" fmla="*/ 1 h 32"/>
                <a:gd name="T106" fmla="*/ 0 w 42"/>
                <a:gd name="T107" fmla="*/ 1 h 32"/>
                <a:gd name="T108" fmla="*/ 0 w 42"/>
                <a:gd name="T109" fmla="*/ 32 h 32"/>
                <a:gd name="T110" fmla="*/ 5 w 42"/>
                <a:gd name="T111" fmla="*/ 32 h 32"/>
                <a:gd name="T112" fmla="*/ 5 w 42"/>
                <a:gd name="T11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32">
                  <a:moveTo>
                    <a:pt x="5" y="32"/>
                  </a:moveTo>
                  <a:lnTo>
                    <a:pt x="5" y="15"/>
                  </a:lnTo>
                  <a:lnTo>
                    <a:pt x="5" y="15"/>
                  </a:lnTo>
                  <a:lnTo>
                    <a:pt x="6" y="9"/>
                  </a:lnTo>
                  <a:lnTo>
                    <a:pt x="6" y="9"/>
                  </a:lnTo>
                  <a:lnTo>
                    <a:pt x="8" y="7"/>
                  </a:lnTo>
                  <a:lnTo>
                    <a:pt x="8" y="7"/>
                  </a:lnTo>
                  <a:lnTo>
                    <a:pt x="12" y="5"/>
                  </a:lnTo>
                  <a:lnTo>
                    <a:pt x="12" y="5"/>
                  </a:lnTo>
                  <a:lnTo>
                    <a:pt x="15" y="5"/>
                  </a:lnTo>
                  <a:lnTo>
                    <a:pt x="17" y="7"/>
                  </a:lnTo>
                  <a:lnTo>
                    <a:pt x="17" y="7"/>
                  </a:lnTo>
                  <a:lnTo>
                    <a:pt x="19" y="9"/>
                  </a:lnTo>
                  <a:lnTo>
                    <a:pt x="19" y="12"/>
                  </a:lnTo>
                  <a:lnTo>
                    <a:pt x="19" y="32"/>
                  </a:lnTo>
                  <a:lnTo>
                    <a:pt x="24" y="32"/>
                  </a:lnTo>
                  <a:lnTo>
                    <a:pt x="24" y="14"/>
                  </a:lnTo>
                  <a:lnTo>
                    <a:pt x="24" y="14"/>
                  </a:lnTo>
                  <a:lnTo>
                    <a:pt x="24" y="10"/>
                  </a:lnTo>
                  <a:lnTo>
                    <a:pt x="26" y="7"/>
                  </a:lnTo>
                  <a:lnTo>
                    <a:pt x="26" y="7"/>
                  </a:lnTo>
                  <a:lnTo>
                    <a:pt x="29" y="5"/>
                  </a:lnTo>
                  <a:lnTo>
                    <a:pt x="31" y="5"/>
                  </a:lnTo>
                  <a:lnTo>
                    <a:pt x="31" y="5"/>
                  </a:lnTo>
                  <a:lnTo>
                    <a:pt x="35" y="5"/>
                  </a:lnTo>
                  <a:lnTo>
                    <a:pt x="35" y="5"/>
                  </a:lnTo>
                  <a:lnTo>
                    <a:pt x="36" y="8"/>
                  </a:lnTo>
                  <a:lnTo>
                    <a:pt x="36" y="8"/>
                  </a:lnTo>
                  <a:lnTo>
                    <a:pt x="37" y="13"/>
                  </a:lnTo>
                  <a:lnTo>
                    <a:pt x="37" y="32"/>
                  </a:lnTo>
                  <a:lnTo>
                    <a:pt x="42" y="32"/>
                  </a:lnTo>
                  <a:lnTo>
                    <a:pt x="42" y="10"/>
                  </a:lnTo>
                  <a:lnTo>
                    <a:pt x="42" y="10"/>
                  </a:lnTo>
                  <a:lnTo>
                    <a:pt x="41" y="7"/>
                  </a:lnTo>
                  <a:lnTo>
                    <a:pt x="40" y="3"/>
                  </a:lnTo>
                  <a:lnTo>
                    <a:pt x="40" y="3"/>
                  </a:lnTo>
                  <a:lnTo>
                    <a:pt x="36" y="0"/>
                  </a:lnTo>
                  <a:lnTo>
                    <a:pt x="32" y="0"/>
                  </a:lnTo>
                  <a:lnTo>
                    <a:pt x="32" y="0"/>
                  </a:lnTo>
                  <a:lnTo>
                    <a:pt x="27" y="1"/>
                  </a:lnTo>
                  <a:lnTo>
                    <a:pt x="22" y="5"/>
                  </a:lnTo>
                  <a:lnTo>
                    <a:pt x="22" y="5"/>
                  </a:lnTo>
                  <a:lnTo>
                    <a:pt x="21" y="3"/>
                  </a:lnTo>
                  <a:lnTo>
                    <a:pt x="20" y="1"/>
                  </a:lnTo>
                  <a:lnTo>
                    <a:pt x="20" y="1"/>
                  </a:lnTo>
                  <a:lnTo>
                    <a:pt x="17" y="0"/>
                  </a:lnTo>
                  <a:lnTo>
                    <a:pt x="13" y="0"/>
                  </a:lnTo>
                  <a:lnTo>
                    <a:pt x="13" y="0"/>
                  </a:lnTo>
                  <a:lnTo>
                    <a:pt x="11" y="0"/>
                  </a:lnTo>
                  <a:lnTo>
                    <a:pt x="8" y="1"/>
                  </a:lnTo>
                  <a:lnTo>
                    <a:pt x="8" y="1"/>
                  </a:lnTo>
                  <a:lnTo>
                    <a:pt x="5" y="5"/>
                  </a:lnTo>
                  <a:lnTo>
                    <a:pt x="5"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 name="Freeform 815">
              <a:extLst>
                <a:ext uri="{FF2B5EF4-FFF2-40B4-BE49-F238E27FC236}">
                  <a16:creationId xmlns:a16="http://schemas.microsoft.com/office/drawing/2014/main" id="{39006727-63D7-CE5F-6287-4E039D2F1362}"/>
                </a:ext>
              </a:extLst>
            </p:cNvPr>
            <p:cNvSpPr>
              <a:spLocks noEditPoints="1"/>
            </p:cNvSpPr>
            <p:nvPr/>
          </p:nvSpPr>
          <p:spPr bwMode="auto">
            <a:xfrm>
              <a:off x="5897" y="1734"/>
              <a:ext cx="30" cy="33"/>
            </a:xfrm>
            <a:custGeom>
              <a:avLst/>
              <a:gdLst>
                <a:gd name="T0" fmla="*/ 5 w 30"/>
                <a:gd name="T1" fmla="*/ 29 h 33"/>
                <a:gd name="T2" fmla="*/ 5 w 30"/>
                <a:gd name="T3" fmla="*/ 29 h 33"/>
                <a:gd name="T4" fmla="*/ 8 w 30"/>
                <a:gd name="T5" fmla="*/ 32 h 33"/>
                <a:gd name="T6" fmla="*/ 15 w 30"/>
                <a:gd name="T7" fmla="*/ 33 h 33"/>
                <a:gd name="T8" fmla="*/ 15 w 30"/>
                <a:gd name="T9" fmla="*/ 33 h 33"/>
                <a:gd name="T10" fmla="*/ 18 w 30"/>
                <a:gd name="T11" fmla="*/ 33 h 33"/>
                <a:gd name="T12" fmla="*/ 22 w 30"/>
                <a:gd name="T13" fmla="*/ 30 h 33"/>
                <a:gd name="T14" fmla="*/ 22 w 30"/>
                <a:gd name="T15" fmla="*/ 30 h 33"/>
                <a:gd name="T16" fmla="*/ 26 w 30"/>
                <a:gd name="T17" fmla="*/ 29 h 33"/>
                <a:gd name="T18" fmla="*/ 27 w 30"/>
                <a:gd name="T19" fmla="*/ 25 h 33"/>
                <a:gd name="T20" fmla="*/ 27 w 30"/>
                <a:gd name="T21" fmla="*/ 25 h 33"/>
                <a:gd name="T22" fmla="*/ 29 w 30"/>
                <a:gd name="T23" fmla="*/ 22 h 33"/>
                <a:gd name="T24" fmla="*/ 30 w 30"/>
                <a:gd name="T25" fmla="*/ 17 h 33"/>
                <a:gd name="T26" fmla="*/ 30 w 30"/>
                <a:gd name="T27" fmla="*/ 17 h 33"/>
                <a:gd name="T28" fmla="*/ 29 w 30"/>
                <a:gd name="T29" fmla="*/ 9 h 33"/>
                <a:gd name="T30" fmla="*/ 25 w 30"/>
                <a:gd name="T31" fmla="*/ 4 h 33"/>
                <a:gd name="T32" fmla="*/ 25 w 30"/>
                <a:gd name="T33" fmla="*/ 4 h 33"/>
                <a:gd name="T34" fmla="*/ 21 w 30"/>
                <a:gd name="T35" fmla="*/ 1 h 33"/>
                <a:gd name="T36" fmla="*/ 15 w 30"/>
                <a:gd name="T37" fmla="*/ 0 h 33"/>
                <a:gd name="T38" fmla="*/ 15 w 30"/>
                <a:gd name="T39" fmla="*/ 0 h 33"/>
                <a:gd name="T40" fmla="*/ 10 w 30"/>
                <a:gd name="T41" fmla="*/ 1 h 33"/>
                <a:gd name="T42" fmla="*/ 5 w 30"/>
                <a:gd name="T43" fmla="*/ 4 h 33"/>
                <a:gd name="T44" fmla="*/ 5 w 30"/>
                <a:gd name="T45" fmla="*/ 4 h 33"/>
                <a:gd name="T46" fmla="*/ 3 w 30"/>
                <a:gd name="T47" fmla="*/ 7 h 33"/>
                <a:gd name="T48" fmla="*/ 1 w 30"/>
                <a:gd name="T49" fmla="*/ 9 h 33"/>
                <a:gd name="T50" fmla="*/ 0 w 30"/>
                <a:gd name="T51" fmla="*/ 17 h 33"/>
                <a:gd name="T52" fmla="*/ 0 w 30"/>
                <a:gd name="T53" fmla="*/ 17 h 33"/>
                <a:gd name="T54" fmla="*/ 1 w 30"/>
                <a:gd name="T55" fmla="*/ 24 h 33"/>
                <a:gd name="T56" fmla="*/ 5 w 30"/>
                <a:gd name="T57" fmla="*/ 29 h 33"/>
                <a:gd name="T58" fmla="*/ 5 w 30"/>
                <a:gd name="T59" fmla="*/ 29 h 33"/>
                <a:gd name="T60" fmla="*/ 8 w 30"/>
                <a:gd name="T61" fmla="*/ 8 h 33"/>
                <a:gd name="T62" fmla="*/ 8 w 30"/>
                <a:gd name="T63" fmla="*/ 8 h 33"/>
                <a:gd name="T64" fmla="*/ 11 w 30"/>
                <a:gd name="T65" fmla="*/ 5 h 33"/>
                <a:gd name="T66" fmla="*/ 15 w 30"/>
                <a:gd name="T67" fmla="*/ 4 h 33"/>
                <a:gd name="T68" fmla="*/ 15 w 30"/>
                <a:gd name="T69" fmla="*/ 4 h 33"/>
                <a:gd name="T70" fmla="*/ 18 w 30"/>
                <a:gd name="T71" fmla="*/ 5 h 33"/>
                <a:gd name="T72" fmla="*/ 21 w 30"/>
                <a:gd name="T73" fmla="*/ 8 h 33"/>
                <a:gd name="T74" fmla="*/ 21 w 30"/>
                <a:gd name="T75" fmla="*/ 8 h 33"/>
                <a:gd name="T76" fmla="*/ 23 w 30"/>
                <a:gd name="T77" fmla="*/ 12 h 33"/>
                <a:gd name="T78" fmla="*/ 23 w 30"/>
                <a:gd name="T79" fmla="*/ 17 h 33"/>
                <a:gd name="T80" fmla="*/ 23 w 30"/>
                <a:gd name="T81" fmla="*/ 17 h 33"/>
                <a:gd name="T82" fmla="*/ 23 w 30"/>
                <a:gd name="T83" fmla="*/ 22 h 33"/>
                <a:gd name="T84" fmla="*/ 21 w 30"/>
                <a:gd name="T85" fmla="*/ 25 h 33"/>
                <a:gd name="T86" fmla="*/ 21 w 30"/>
                <a:gd name="T87" fmla="*/ 25 h 33"/>
                <a:gd name="T88" fmla="*/ 18 w 30"/>
                <a:gd name="T89" fmla="*/ 28 h 33"/>
                <a:gd name="T90" fmla="*/ 15 w 30"/>
                <a:gd name="T91" fmla="*/ 28 h 33"/>
                <a:gd name="T92" fmla="*/ 15 w 30"/>
                <a:gd name="T93" fmla="*/ 28 h 33"/>
                <a:gd name="T94" fmla="*/ 11 w 30"/>
                <a:gd name="T95" fmla="*/ 28 h 33"/>
                <a:gd name="T96" fmla="*/ 8 w 30"/>
                <a:gd name="T97" fmla="*/ 25 h 33"/>
                <a:gd name="T98" fmla="*/ 8 w 30"/>
                <a:gd name="T99" fmla="*/ 25 h 33"/>
                <a:gd name="T100" fmla="*/ 6 w 30"/>
                <a:gd name="T101" fmla="*/ 22 h 33"/>
                <a:gd name="T102" fmla="*/ 6 w 30"/>
                <a:gd name="T103" fmla="*/ 17 h 33"/>
                <a:gd name="T104" fmla="*/ 6 w 30"/>
                <a:gd name="T105" fmla="*/ 17 h 33"/>
                <a:gd name="T106" fmla="*/ 6 w 30"/>
                <a:gd name="T107" fmla="*/ 12 h 33"/>
                <a:gd name="T108" fmla="*/ 8 w 30"/>
                <a:gd name="T109" fmla="*/ 8 h 33"/>
                <a:gd name="T110" fmla="*/ 8 w 30"/>
                <a:gd name="T11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33">
                  <a:moveTo>
                    <a:pt x="5" y="29"/>
                  </a:moveTo>
                  <a:lnTo>
                    <a:pt x="5" y="29"/>
                  </a:lnTo>
                  <a:lnTo>
                    <a:pt x="8" y="32"/>
                  </a:lnTo>
                  <a:lnTo>
                    <a:pt x="15" y="33"/>
                  </a:lnTo>
                  <a:lnTo>
                    <a:pt x="15" y="33"/>
                  </a:lnTo>
                  <a:lnTo>
                    <a:pt x="18" y="33"/>
                  </a:lnTo>
                  <a:lnTo>
                    <a:pt x="22" y="30"/>
                  </a:lnTo>
                  <a:lnTo>
                    <a:pt x="22" y="30"/>
                  </a:lnTo>
                  <a:lnTo>
                    <a:pt x="26" y="29"/>
                  </a:lnTo>
                  <a:lnTo>
                    <a:pt x="27" y="25"/>
                  </a:lnTo>
                  <a:lnTo>
                    <a:pt x="27" y="25"/>
                  </a:lnTo>
                  <a:lnTo>
                    <a:pt x="29" y="22"/>
                  </a:lnTo>
                  <a:lnTo>
                    <a:pt x="30" y="17"/>
                  </a:lnTo>
                  <a:lnTo>
                    <a:pt x="30" y="17"/>
                  </a:lnTo>
                  <a:lnTo>
                    <a:pt x="29" y="9"/>
                  </a:lnTo>
                  <a:lnTo>
                    <a:pt x="25" y="4"/>
                  </a:lnTo>
                  <a:lnTo>
                    <a:pt x="25" y="4"/>
                  </a:lnTo>
                  <a:lnTo>
                    <a:pt x="21" y="1"/>
                  </a:lnTo>
                  <a:lnTo>
                    <a:pt x="15" y="0"/>
                  </a:lnTo>
                  <a:lnTo>
                    <a:pt x="15" y="0"/>
                  </a:lnTo>
                  <a:lnTo>
                    <a:pt x="10" y="1"/>
                  </a:lnTo>
                  <a:lnTo>
                    <a:pt x="5" y="4"/>
                  </a:lnTo>
                  <a:lnTo>
                    <a:pt x="5" y="4"/>
                  </a:lnTo>
                  <a:lnTo>
                    <a:pt x="3" y="7"/>
                  </a:lnTo>
                  <a:lnTo>
                    <a:pt x="1" y="9"/>
                  </a:lnTo>
                  <a:lnTo>
                    <a:pt x="0" y="17"/>
                  </a:lnTo>
                  <a:lnTo>
                    <a:pt x="0" y="17"/>
                  </a:lnTo>
                  <a:lnTo>
                    <a:pt x="1" y="24"/>
                  </a:lnTo>
                  <a:lnTo>
                    <a:pt x="5" y="29"/>
                  </a:lnTo>
                  <a:lnTo>
                    <a:pt x="5" y="29"/>
                  </a:lnTo>
                  <a:close/>
                  <a:moveTo>
                    <a:pt x="8" y="8"/>
                  </a:moveTo>
                  <a:lnTo>
                    <a:pt x="8" y="8"/>
                  </a:lnTo>
                  <a:lnTo>
                    <a:pt x="11" y="5"/>
                  </a:lnTo>
                  <a:lnTo>
                    <a:pt x="15" y="4"/>
                  </a:lnTo>
                  <a:lnTo>
                    <a:pt x="15" y="4"/>
                  </a:lnTo>
                  <a:lnTo>
                    <a:pt x="18" y="5"/>
                  </a:lnTo>
                  <a:lnTo>
                    <a:pt x="21" y="8"/>
                  </a:lnTo>
                  <a:lnTo>
                    <a:pt x="21" y="8"/>
                  </a:lnTo>
                  <a:lnTo>
                    <a:pt x="23" y="12"/>
                  </a:lnTo>
                  <a:lnTo>
                    <a:pt x="23" y="17"/>
                  </a:lnTo>
                  <a:lnTo>
                    <a:pt x="23" y="17"/>
                  </a:lnTo>
                  <a:lnTo>
                    <a:pt x="23" y="22"/>
                  </a:lnTo>
                  <a:lnTo>
                    <a:pt x="21" y="25"/>
                  </a:lnTo>
                  <a:lnTo>
                    <a:pt x="21" y="25"/>
                  </a:lnTo>
                  <a:lnTo>
                    <a:pt x="18" y="28"/>
                  </a:lnTo>
                  <a:lnTo>
                    <a:pt x="15" y="28"/>
                  </a:lnTo>
                  <a:lnTo>
                    <a:pt x="15" y="28"/>
                  </a:lnTo>
                  <a:lnTo>
                    <a:pt x="11" y="28"/>
                  </a:lnTo>
                  <a:lnTo>
                    <a:pt x="8" y="25"/>
                  </a:lnTo>
                  <a:lnTo>
                    <a:pt x="8" y="25"/>
                  </a:lnTo>
                  <a:lnTo>
                    <a:pt x="6" y="22"/>
                  </a:lnTo>
                  <a:lnTo>
                    <a:pt x="6" y="17"/>
                  </a:lnTo>
                  <a:lnTo>
                    <a:pt x="6" y="17"/>
                  </a:lnTo>
                  <a:lnTo>
                    <a:pt x="6" y="12"/>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 name="Freeform 816">
              <a:extLst>
                <a:ext uri="{FF2B5EF4-FFF2-40B4-BE49-F238E27FC236}">
                  <a16:creationId xmlns:a16="http://schemas.microsoft.com/office/drawing/2014/main" id="{4CE2799F-A9BD-3F56-9D5D-AB908173C01A}"/>
                </a:ext>
              </a:extLst>
            </p:cNvPr>
            <p:cNvSpPr>
              <a:spLocks/>
            </p:cNvSpPr>
            <p:nvPr/>
          </p:nvSpPr>
          <p:spPr bwMode="auto">
            <a:xfrm>
              <a:off x="5949" y="1734"/>
              <a:ext cx="43" cy="32"/>
            </a:xfrm>
            <a:custGeom>
              <a:avLst/>
              <a:gdLst>
                <a:gd name="T0" fmla="*/ 6 w 43"/>
                <a:gd name="T1" fmla="*/ 32 h 32"/>
                <a:gd name="T2" fmla="*/ 6 w 43"/>
                <a:gd name="T3" fmla="*/ 15 h 32"/>
                <a:gd name="T4" fmla="*/ 6 w 43"/>
                <a:gd name="T5" fmla="*/ 15 h 32"/>
                <a:gd name="T6" fmla="*/ 7 w 43"/>
                <a:gd name="T7" fmla="*/ 9 h 32"/>
                <a:gd name="T8" fmla="*/ 7 w 43"/>
                <a:gd name="T9" fmla="*/ 9 h 32"/>
                <a:gd name="T10" fmla="*/ 9 w 43"/>
                <a:gd name="T11" fmla="*/ 7 h 32"/>
                <a:gd name="T12" fmla="*/ 9 w 43"/>
                <a:gd name="T13" fmla="*/ 7 h 32"/>
                <a:gd name="T14" fmla="*/ 13 w 43"/>
                <a:gd name="T15" fmla="*/ 5 h 32"/>
                <a:gd name="T16" fmla="*/ 13 w 43"/>
                <a:gd name="T17" fmla="*/ 5 h 32"/>
                <a:gd name="T18" fmla="*/ 16 w 43"/>
                <a:gd name="T19" fmla="*/ 5 h 32"/>
                <a:gd name="T20" fmla="*/ 18 w 43"/>
                <a:gd name="T21" fmla="*/ 7 h 32"/>
                <a:gd name="T22" fmla="*/ 18 w 43"/>
                <a:gd name="T23" fmla="*/ 7 h 32"/>
                <a:gd name="T24" fmla="*/ 19 w 43"/>
                <a:gd name="T25" fmla="*/ 9 h 32"/>
                <a:gd name="T26" fmla="*/ 19 w 43"/>
                <a:gd name="T27" fmla="*/ 12 h 32"/>
                <a:gd name="T28" fmla="*/ 19 w 43"/>
                <a:gd name="T29" fmla="*/ 32 h 32"/>
                <a:gd name="T30" fmla="*/ 24 w 43"/>
                <a:gd name="T31" fmla="*/ 32 h 32"/>
                <a:gd name="T32" fmla="*/ 24 w 43"/>
                <a:gd name="T33" fmla="*/ 14 h 32"/>
                <a:gd name="T34" fmla="*/ 24 w 43"/>
                <a:gd name="T35" fmla="*/ 14 h 32"/>
                <a:gd name="T36" fmla="*/ 24 w 43"/>
                <a:gd name="T37" fmla="*/ 10 h 32"/>
                <a:gd name="T38" fmla="*/ 27 w 43"/>
                <a:gd name="T39" fmla="*/ 7 h 32"/>
                <a:gd name="T40" fmla="*/ 27 w 43"/>
                <a:gd name="T41" fmla="*/ 7 h 32"/>
                <a:gd name="T42" fmla="*/ 29 w 43"/>
                <a:gd name="T43" fmla="*/ 5 h 32"/>
                <a:gd name="T44" fmla="*/ 32 w 43"/>
                <a:gd name="T45" fmla="*/ 5 h 32"/>
                <a:gd name="T46" fmla="*/ 32 w 43"/>
                <a:gd name="T47" fmla="*/ 5 h 32"/>
                <a:gd name="T48" fmla="*/ 36 w 43"/>
                <a:gd name="T49" fmla="*/ 5 h 32"/>
                <a:gd name="T50" fmla="*/ 36 w 43"/>
                <a:gd name="T51" fmla="*/ 5 h 32"/>
                <a:gd name="T52" fmla="*/ 37 w 43"/>
                <a:gd name="T53" fmla="*/ 8 h 32"/>
                <a:gd name="T54" fmla="*/ 37 w 43"/>
                <a:gd name="T55" fmla="*/ 8 h 32"/>
                <a:gd name="T56" fmla="*/ 38 w 43"/>
                <a:gd name="T57" fmla="*/ 13 h 32"/>
                <a:gd name="T58" fmla="*/ 38 w 43"/>
                <a:gd name="T59" fmla="*/ 32 h 32"/>
                <a:gd name="T60" fmla="*/ 43 w 43"/>
                <a:gd name="T61" fmla="*/ 32 h 32"/>
                <a:gd name="T62" fmla="*/ 43 w 43"/>
                <a:gd name="T63" fmla="*/ 10 h 32"/>
                <a:gd name="T64" fmla="*/ 43 w 43"/>
                <a:gd name="T65" fmla="*/ 10 h 32"/>
                <a:gd name="T66" fmla="*/ 42 w 43"/>
                <a:gd name="T67" fmla="*/ 7 h 32"/>
                <a:gd name="T68" fmla="*/ 41 w 43"/>
                <a:gd name="T69" fmla="*/ 3 h 32"/>
                <a:gd name="T70" fmla="*/ 41 w 43"/>
                <a:gd name="T71" fmla="*/ 3 h 32"/>
                <a:gd name="T72" fmla="*/ 37 w 43"/>
                <a:gd name="T73" fmla="*/ 0 h 32"/>
                <a:gd name="T74" fmla="*/ 33 w 43"/>
                <a:gd name="T75" fmla="*/ 0 h 32"/>
                <a:gd name="T76" fmla="*/ 33 w 43"/>
                <a:gd name="T77" fmla="*/ 0 h 32"/>
                <a:gd name="T78" fmla="*/ 28 w 43"/>
                <a:gd name="T79" fmla="*/ 1 h 32"/>
                <a:gd name="T80" fmla="*/ 23 w 43"/>
                <a:gd name="T81" fmla="*/ 5 h 32"/>
                <a:gd name="T82" fmla="*/ 23 w 43"/>
                <a:gd name="T83" fmla="*/ 5 h 32"/>
                <a:gd name="T84" fmla="*/ 22 w 43"/>
                <a:gd name="T85" fmla="*/ 3 h 32"/>
                <a:gd name="T86" fmla="*/ 21 w 43"/>
                <a:gd name="T87" fmla="*/ 1 h 32"/>
                <a:gd name="T88" fmla="*/ 21 w 43"/>
                <a:gd name="T89" fmla="*/ 1 h 32"/>
                <a:gd name="T90" fmla="*/ 18 w 43"/>
                <a:gd name="T91" fmla="*/ 0 h 32"/>
                <a:gd name="T92" fmla="*/ 14 w 43"/>
                <a:gd name="T93" fmla="*/ 0 h 32"/>
                <a:gd name="T94" fmla="*/ 14 w 43"/>
                <a:gd name="T95" fmla="*/ 0 h 32"/>
                <a:gd name="T96" fmla="*/ 12 w 43"/>
                <a:gd name="T97" fmla="*/ 0 h 32"/>
                <a:gd name="T98" fmla="*/ 9 w 43"/>
                <a:gd name="T99" fmla="*/ 1 h 32"/>
                <a:gd name="T100" fmla="*/ 9 w 43"/>
                <a:gd name="T101" fmla="*/ 1 h 32"/>
                <a:gd name="T102" fmla="*/ 6 w 43"/>
                <a:gd name="T103" fmla="*/ 5 h 32"/>
                <a:gd name="T104" fmla="*/ 6 w 43"/>
                <a:gd name="T105" fmla="*/ 1 h 32"/>
                <a:gd name="T106" fmla="*/ 0 w 43"/>
                <a:gd name="T107" fmla="*/ 1 h 32"/>
                <a:gd name="T108" fmla="*/ 0 w 43"/>
                <a:gd name="T109" fmla="*/ 32 h 32"/>
                <a:gd name="T110" fmla="*/ 6 w 43"/>
                <a:gd name="T111" fmla="*/ 32 h 32"/>
                <a:gd name="T112" fmla="*/ 6 w 43"/>
                <a:gd name="T11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 h="32">
                  <a:moveTo>
                    <a:pt x="6" y="32"/>
                  </a:moveTo>
                  <a:lnTo>
                    <a:pt x="6" y="15"/>
                  </a:lnTo>
                  <a:lnTo>
                    <a:pt x="6" y="15"/>
                  </a:lnTo>
                  <a:lnTo>
                    <a:pt x="7" y="9"/>
                  </a:lnTo>
                  <a:lnTo>
                    <a:pt x="7" y="9"/>
                  </a:lnTo>
                  <a:lnTo>
                    <a:pt x="9" y="7"/>
                  </a:lnTo>
                  <a:lnTo>
                    <a:pt x="9" y="7"/>
                  </a:lnTo>
                  <a:lnTo>
                    <a:pt x="13" y="5"/>
                  </a:lnTo>
                  <a:lnTo>
                    <a:pt x="13" y="5"/>
                  </a:lnTo>
                  <a:lnTo>
                    <a:pt x="16" y="5"/>
                  </a:lnTo>
                  <a:lnTo>
                    <a:pt x="18" y="7"/>
                  </a:lnTo>
                  <a:lnTo>
                    <a:pt x="18" y="7"/>
                  </a:lnTo>
                  <a:lnTo>
                    <a:pt x="19" y="9"/>
                  </a:lnTo>
                  <a:lnTo>
                    <a:pt x="19" y="12"/>
                  </a:lnTo>
                  <a:lnTo>
                    <a:pt x="19" y="32"/>
                  </a:lnTo>
                  <a:lnTo>
                    <a:pt x="24" y="32"/>
                  </a:lnTo>
                  <a:lnTo>
                    <a:pt x="24" y="14"/>
                  </a:lnTo>
                  <a:lnTo>
                    <a:pt x="24" y="14"/>
                  </a:lnTo>
                  <a:lnTo>
                    <a:pt x="24" y="10"/>
                  </a:lnTo>
                  <a:lnTo>
                    <a:pt x="27" y="7"/>
                  </a:lnTo>
                  <a:lnTo>
                    <a:pt x="27" y="7"/>
                  </a:lnTo>
                  <a:lnTo>
                    <a:pt x="29" y="5"/>
                  </a:lnTo>
                  <a:lnTo>
                    <a:pt x="32" y="5"/>
                  </a:lnTo>
                  <a:lnTo>
                    <a:pt x="32" y="5"/>
                  </a:lnTo>
                  <a:lnTo>
                    <a:pt x="36" y="5"/>
                  </a:lnTo>
                  <a:lnTo>
                    <a:pt x="36" y="5"/>
                  </a:lnTo>
                  <a:lnTo>
                    <a:pt x="37" y="8"/>
                  </a:lnTo>
                  <a:lnTo>
                    <a:pt x="37" y="8"/>
                  </a:lnTo>
                  <a:lnTo>
                    <a:pt x="38" y="13"/>
                  </a:lnTo>
                  <a:lnTo>
                    <a:pt x="38" y="32"/>
                  </a:lnTo>
                  <a:lnTo>
                    <a:pt x="43" y="32"/>
                  </a:lnTo>
                  <a:lnTo>
                    <a:pt x="43" y="10"/>
                  </a:lnTo>
                  <a:lnTo>
                    <a:pt x="43" y="10"/>
                  </a:lnTo>
                  <a:lnTo>
                    <a:pt x="42" y="7"/>
                  </a:lnTo>
                  <a:lnTo>
                    <a:pt x="41" y="3"/>
                  </a:lnTo>
                  <a:lnTo>
                    <a:pt x="41" y="3"/>
                  </a:lnTo>
                  <a:lnTo>
                    <a:pt x="37" y="0"/>
                  </a:lnTo>
                  <a:lnTo>
                    <a:pt x="33" y="0"/>
                  </a:lnTo>
                  <a:lnTo>
                    <a:pt x="33" y="0"/>
                  </a:lnTo>
                  <a:lnTo>
                    <a:pt x="28" y="1"/>
                  </a:lnTo>
                  <a:lnTo>
                    <a:pt x="23" y="5"/>
                  </a:lnTo>
                  <a:lnTo>
                    <a:pt x="23" y="5"/>
                  </a:lnTo>
                  <a:lnTo>
                    <a:pt x="22" y="3"/>
                  </a:lnTo>
                  <a:lnTo>
                    <a:pt x="21" y="1"/>
                  </a:lnTo>
                  <a:lnTo>
                    <a:pt x="21" y="1"/>
                  </a:lnTo>
                  <a:lnTo>
                    <a:pt x="18" y="0"/>
                  </a:lnTo>
                  <a:lnTo>
                    <a:pt x="14" y="0"/>
                  </a:lnTo>
                  <a:lnTo>
                    <a:pt x="14" y="0"/>
                  </a:lnTo>
                  <a:lnTo>
                    <a:pt x="12" y="0"/>
                  </a:lnTo>
                  <a:lnTo>
                    <a:pt x="9" y="1"/>
                  </a:lnTo>
                  <a:lnTo>
                    <a:pt x="9" y="1"/>
                  </a:lnTo>
                  <a:lnTo>
                    <a:pt x="6" y="5"/>
                  </a:lnTo>
                  <a:lnTo>
                    <a:pt x="6" y="1"/>
                  </a:lnTo>
                  <a:lnTo>
                    <a:pt x="0" y="1"/>
                  </a:lnTo>
                  <a:lnTo>
                    <a:pt x="0" y="32"/>
                  </a:lnTo>
                  <a:lnTo>
                    <a:pt x="6"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 name="Freeform 817">
              <a:extLst>
                <a:ext uri="{FF2B5EF4-FFF2-40B4-BE49-F238E27FC236}">
                  <a16:creationId xmlns:a16="http://schemas.microsoft.com/office/drawing/2014/main" id="{497DD0F3-4ECE-7BF7-0FDA-C055EF521FC7}"/>
                </a:ext>
              </a:extLst>
            </p:cNvPr>
            <p:cNvSpPr>
              <a:spLocks noEditPoints="1"/>
            </p:cNvSpPr>
            <p:nvPr/>
          </p:nvSpPr>
          <p:spPr bwMode="auto">
            <a:xfrm>
              <a:off x="5999" y="1734"/>
              <a:ext cx="29" cy="33"/>
            </a:xfrm>
            <a:custGeom>
              <a:avLst/>
              <a:gdLst>
                <a:gd name="T0" fmla="*/ 19 w 29"/>
                <a:gd name="T1" fmla="*/ 27 h 33"/>
                <a:gd name="T2" fmla="*/ 19 w 29"/>
                <a:gd name="T3" fmla="*/ 27 h 33"/>
                <a:gd name="T4" fmla="*/ 17 w 29"/>
                <a:gd name="T5" fmla="*/ 28 h 33"/>
                <a:gd name="T6" fmla="*/ 14 w 29"/>
                <a:gd name="T7" fmla="*/ 28 h 33"/>
                <a:gd name="T8" fmla="*/ 14 w 29"/>
                <a:gd name="T9" fmla="*/ 28 h 33"/>
                <a:gd name="T10" fmla="*/ 11 w 29"/>
                <a:gd name="T11" fmla="*/ 28 h 33"/>
                <a:gd name="T12" fmla="*/ 7 w 29"/>
                <a:gd name="T13" fmla="*/ 25 h 33"/>
                <a:gd name="T14" fmla="*/ 7 w 29"/>
                <a:gd name="T15" fmla="*/ 25 h 33"/>
                <a:gd name="T16" fmla="*/ 6 w 29"/>
                <a:gd name="T17" fmla="*/ 23 h 33"/>
                <a:gd name="T18" fmla="*/ 5 w 29"/>
                <a:gd name="T19" fmla="*/ 18 h 33"/>
                <a:gd name="T20" fmla="*/ 29 w 29"/>
                <a:gd name="T21" fmla="*/ 18 h 33"/>
                <a:gd name="T22" fmla="*/ 29 w 29"/>
                <a:gd name="T23" fmla="*/ 18 h 33"/>
                <a:gd name="T24" fmla="*/ 29 w 29"/>
                <a:gd name="T25" fmla="*/ 17 h 33"/>
                <a:gd name="T26" fmla="*/ 29 w 29"/>
                <a:gd name="T27" fmla="*/ 17 h 33"/>
                <a:gd name="T28" fmla="*/ 27 w 29"/>
                <a:gd name="T29" fmla="*/ 9 h 33"/>
                <a:gd name="T30" fmla="*/ 24 w 29"/>
                <a:gd name="T31" fmla="*/ 4 h 33"/>
                <a:gd name="T32" fmla="*/ 24 w 29"/>
                <a:gd name="T33" fmla="*/ 4 h 33"/>
                <a:gd name="T34" fmla="*/ 20 w 29"/>
                <a:gd name="T35" fmla="*/ 1 h 33"/>
                <a:gd name="T36" fmla="*/ 14 w 29"/>
                <a:gd name="T37" fmla="*/ 0 h 33"/>
                <a:gd name="T38" fmla="*/ 14 w 29"/>
                <a:gd name="T39" fmla="*/ 0 h 33"/>
                <a:gd name="T40" fmla="*/ 8 w 29"/>
                <a:gd name="T41" fmla="*/ 1 h 33"/>
                <a:gd name="T42" fmla="*/ 3 w 29"/>
                <a:gd name="T43" fmla="*/ 4 h 33"/>
                <a:gd name="T44" fmla="*/ 3 w 29"/>
                <a:gd name="T45" fmla="*/ 4 h 33"/>
                <a:gd name="T46" fmla="*/ 0 w 29"/>
                <a:gd name="T47" fmla="*/ 10 h 33"/>
                <a:gd name="T48" fmla="*/ 0 w 29"/>
                <a:gd name="T49" fmla="*/ 17 h 33"/>
                <a:gd name="T50" fmla="*/ 0 w 29"/>
                <a:gd name="T51" fmla="*/ 17 h 33"/>
                <a:gd name="T52" fmla="*/ 0 w 29"/>
                <a:gd name="T53" fmla="*/ 24 h 33"/>
                <a:gd name="T54" fmla="*/ 3 w 29"/>
                <a:gd name="T55" fmla="*/ 29 h 33"/>
                <a:gd name="T56" fmla="*/ 3 w 29"/>
                <a:gd name="T57" fmla="*/ 29 h 33"/>
                <a:gd name="T58" fmla="*/ 8 w 29"/>
                <a:gd name="T59" fmla="*/ 32 h 33"/>
                <a:gd name="T60" fmla="*/ 14 w 29"/>
                <a:gd name="T61" fmla="*/ 33 h 33"/>
                <a:gd name="T62" fmla="*/ 14 w 29"/>
                <a:gd name="T63" fmla="*/ 33 h 33"/>
                <a:gd name="T64" fmla="*/ 19 w 29"/>
                <a:gd name="T65" fmla="*/ 32 h 33"/>
                <a:gd name="T66" fmla="*/ 24 w 29"/>
                <a:gd name="T67" fmla="*/ 30 h 33"/>
                <a:gd name="T68" fmla="*/ 24 w 29"/>
                <a:gd name="T69" fmla="*/ 30 h 33"/>
                <a:gd name="T70" fmla="*/ 26 w 29"/>
                <a:gd name="T71" fmla="*/ 27 h 33"/>
                <a:gd name="T72" fmla="*/ 27 w 29"/>
                <a:gd name="T73" fmla="*/ 23 h 33"/>
                <a:gd name="T74" fmla="*/ 22 w 29"/>
                <a:gd name="T75" fmla="*/ 22 h 33"/>
                <a:gd name="T76" fmla="*/ 22 w 29"/>
                <a:gd name="T77" fmla="*/ 22 h 33"/>
                <a:gd name="T78" fmla="*/ 21 w 29"/>
                <a:gd name="T79" fmla="*/ 25 h 33"/>
                <a:gd name="T80" fmla="*/ 19 w 29"/>
                <a:gd name="T81" fmla="*/ 27 h 33"/>
                <a:gd name="T82" fmla="*/ 19 w 29"/>
                <a:gd name="T83" fmla="*/ 27 h 33"/>
                <a:gd name="T84" fmla="*/ 7 w 29"/>
                <a:gd name="T85" fmla="*/ 7 h 33"/>
                <a:gd name="T86" fmla="*/ 7 w 29"/>
                <a:gd name="T87" fmla="*/ 7 h 33"/>
                <a:gd name="T88" fmla="*/ 11 w 29"/>
                <a:gd name="T89" fmla="*/ 5 h 33"/>
                <a:gd name="T90" fmla="*/ 14 w 29"/>
                <a:gd name="T91" fmla="*/ 4 h 33"/>
                <a:gd name="T92" fmla="*/ 14 w 29"/>
                <a:gd name="T93" fmla="*/ 4 h 33"/>
                <a:gd name="T94" fmla="*/ 17 w 29"/>
                <a:gd name="T95" fmla="*/ 5 h 33"/>
                <a:gd name="T96" fmla="*/ 21 w 29"/>
                <a:gd name="T97" fmla="*/ 8 h 33"/>
                <a:gd name="T98" fmla="*/ 21 w 29"/>
                <a:gd name="T99" fmla="*/ 8 h 33"/>
                <a:gd name="T100" fmla="*/ 22 w 29"/>
                <a:gd name="T101" fmla="*/ 10 h 33"/>
                <a:gd name="T102" fmla="*/ 22 w 29"/>
                <a:gd name="T103" fmla="*/ 14 h 33"/>
                <a:gd name="T104" fmla="*/ 5 w 29"/>
                <a:gd name="T105" fmla="*/ 14 h 33"/>
                <a:gd name="T106" fmla="*/ 5 w 29"/>
                <a:gd name="T107" fmla="*/ 14 h 33"/>
                <a:gd name="T108" fmla="*/ 6 w 29"/>
                <a:gd name="T109" fmla="*/ 10 h 33"/>
                <a:gd name="T110" fmla="*/ 7 w 29"/>
                <a:gd name="T111" fmla="*/ 7 h 33"/>
                <a:gd name="T112" fmla="*/ 7 w 29"/>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19" y="27"/>
                  </a:moveTo>
                  <a:lnTo>
                    <a:pt x="19" y="27"/>
                  </a:lnTo>
                  <a:lnTo>
                    <a:pt x="17" y="28"/>
                  </a:lnTo>
                  <a:lnTo>
                    <a:pt x="14" y="28"/>
                  </a:lnTo>
                  <a:lnTo>
                    <a:pt x="14" y="28"/>
                  </a:lnTo>
                  <a:lnTo>
                    <a:pt x="11" y="28"/>
                  </a:lnTo>
                  <a:lnTo>
                    <a:pt x="7" y="25"/>
                  </a:lnTo>
                  <a:lnTo>
                    <a:pt x="7" y="25"/>
                  </a:lnTo>
                  <a:lnTo>
                    <a:pt x="6" y="23"/>
                  </a:lnTo>
                  <a:lnTo>
                    <a:pt x="5" y="18"/>
                  </a:lnTo>
                  <a:lnTo>
                    <a:pt x="29" y="18"/>
                  </a:lnTo>
                  <a:lnTo>
                    <a:pt x="29" y="18"/>
                  </a:lnTo>
                  <a:lnTo>
                    <a:pt x="29" y="17"/>
                  </a:lnTo>
                  <a:lnTo>
                    <a:pt x="29" y="17"/>
                  </a:lnTo>
                  <a:lnTo>
                    <a:pt x="27" y="9"/>
                  </a:lnTo>
                  <a:lnTo>
                    <a:pt x="24" y="4"/>
                  </a:lnTo>
                  <a:lnTo>
                    <a:pt x="24" y="4"/>
                  </a:lnTo>
                  <a:lnTo>
                    <a:pt x="20" y="1"/>
                  </a:lnTo>
                  <a:lnTo>
                    <a:pt x="14" y="0"/>
                  </a:lnTo>
                  <a:lnTo>
                    <a:pt x="14" y="0"/>
                  </a:lnTo>
                  <a:lnTo>
                    <a:pt x="8" y="1"/>
                  </a:lnTo>
                  <a:lnTo>
                    <a:pt x="3" y="4"/>
                  </a:lnTo>
                  <a:lnTo>
                    <a:pt x="3" y="4"/>
                  </a:lnTo>
                  <a:lnTo>
                    <a:pt x="0" y="10"/>
                  </a:lnTo>
                  <a:lnTo>
                    <a:pt x="0" y="17"/>
                  </a:lnTo>
                  <a:lnTo>
                    <a:pt x="0" y="17"/>
                  </a:lnTo>
                  <a:lnTo>
                    <a:pt x="0" y="24"/>
                  </a:lnTo>
                  <a:lnTo>
                    <a:pt x="3" y="29"/>
                  </a:lnTo>
                  <a:lnTo>
                    <a:pt x="3" y="29"/>
                  </a:lnTo>
                  <a:lnTo>
                    <a:pt x="8" y="32"/>
                  </a:lnTo>
                  <a:lnTo>
                    <a:pt x="14" y="33"/>
                  </a:lnTo>
                  <a:lnTo>
                    <a:pt x="14" y="33"/>
                  </a:lnTo>
                  <a:lnTo>
                    <a:pt x="19" y="32"/>
                  </a:lnTo>
                  <a:lnTo>
                    <a:pt x="24" y="30"/>
                  </a:lnTo>
                  <a:lnTo>
                    <a:pt x="24" y="30"/>
                  </a:lnTo>
                  <a:lnTo>
                    <a:pt x="26" y="27"/>
                  </a:lnTo>
                  <a:lnTo>
                    <a:pt x="27" y="23"/>
                  </a:lnTo>
                  <a:lnTo>
                    <a:pt x="22" y="22"/>
                  </a:lnTo>
                  <a:lnTo>
                    <a:pt x="22" y="22"/>
                  </a:lnTo>
                  <a:lnTo>
                    <a:pt x="21" y="25"/>
                  </a:lnTo>
                  <a:lnTo>
                    <a:pt x="19" y="27"/>
                  </a:lnTo>
                  <a:lnTo>
                    <a:pt x="19" y="27"/>
                  </a:lnTo>
                  <a:close/>
                  <a:moveTo>
                    <a:pt x="7" y="7"/>
                  </a:moveTo>
                  <a:lnTo>
                    <a:pt x="7" y="7"/>
                  </a:lnTo>
                  <a:lnTo>
                    <a:pt x="11" y="5"/>
                  </a:lnTo>
                  <a:lnTo>
                    <a:pt x="14" y="4"/>
                  </a:lnTo>
                  <a:lnTo>
                    <a:pt x="14" y="4"/>
                  </a:lnTo>
                  <a:lnTo>
                    <a:pt x="17" y="5"/>
                  </a:lnTo>
                  <a:lnTo>
                    <a:pt x="21" y="8"/>
                  </a:lnTo>
                  <a:lnTo>
                    <a:pt x="21" y="8"/>
                  </a:lnTo>
                  <a:lnTo>
                    <a:pt x="22" y="10"/>
                  </a:lnTo>
                  <a:lnTo>
                    <a:pt x="22" y="14"/>
                  </a:lnTo>
                  <a:lnTo>
                    <a:pt x="5" y="14"/>
                  </a:lnTo>
                  <a:lnTo>
                    <a:pt x="5" y="14"/>
                  </a:lnTo>
                  <a:lnTo>
                    <a:pt x="6" y="10"/>
                  </a:lnTo>
                  <a:lnTo>
                    <a:pt x="7"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9" name="Freeform 818">
              <a:extLst>
                <a:ext uri="{FF2B5EF4-FFF2-40B4-BE49-F238E27FC236}">
                  <a16:creationId xmlns:a16="http://schemas.microsoft.com/office/drawing/2014/main" id="{766BD78C-D5AF-C8EC-AB1C-6BD396EAD193}"/>
                </a:ext>
              </a:extLst>
            </p:cNvPr>
            <p:cNvSpPr>
              <a:spLocks noEditPoints="1"/>
            </p:cNvSpPr>
            <p:nvPr/>
          </p:nvSpPr>
          <p:spPr bwMode="auto">
            <a:xfrm>
              <a:off x="6031" y="1734"/>
              <a:ext cx="29" cy="33"/>
            </a:xfrm>
            <a:custGeom>
              <a:avLst/>
              <a:gdLst>
                <a:gd name="T0" fmla="*/ 29 w 29"/>
                <a:gd name="T1" fmla="*/ 32 h 33"/>
                <a:gd name="T2" fmla="*/ 28 w 29"/>
                <a:gd name="T3" fmla="*/ 28 h 33"/>
                <a:gd name="T4" fmla="*/ 28 w 29"/>
                <a:gd name="T5" fmla="*/ 19 h 33"/>
                <a:gd name="T6" fmla="*/ 28 w 29"/>
                <a:gd name="T7" fmla="*/ 12 h 33"/>
                <a:gd name="T8" fmla="*/ 28 w 29"/>
                <a:gd name="T9" fmla="*/ 7 h 33"/>
                <a:gd name="T10" fmla="*/ 26 w 29"/>
                <a:gd name="T11" fmla="*/ 4 h 33"/>
                <a:gd name="T12" fmla="*/ 22 w 29"/>
                <a:gd name="T13" fmla="*/ 1 h 33"/>
                <a:gd name="T14" fmla="*/ 16 w 29"/>
                <a:gd name="T15" fmla="*/ 0 h 33"/>
                <a:gd name="T16" fmla="*/ 9 w 29"/>
                <a:gd name="T17" fmla="*/ 1 h 33"/>
                <a:gd name="T18" fmla="*/ 4 w 29"/>
                <a:gd name="T19" fmla="*/ 4 h 33"/>
                <a:gd name="T20" fmla="*/ 2 w 29"/>
                <a:gd name="T21" fmla="*/ 10 h 33"/>
                <a:gd name="T22" fmla="*/ 7 w 29"/>
                <a:gd name="T23" fmla="*/ 10 h 33"/>
                <a:gd name="T24" fmla="*/ 9 w 29"/>
                <a:gd name="T25" fmla="*/ 5 h 33"/>
                <a:gd name="T26" fmla="*/ 12 w 29"/>
                <a:gd name="T27" fmla="*/ 5 h 33"/>
                <a:gd name="T28" fmla="*/ 16 w 29"/>
                <a:gd name="T29" fmla="*/ 4 h 33"/>
                <a:gd name="T30" fmla="*/ 21 w 29"/>
                <a:gd name="T31" fmla="*/ 7 h 33"/>
                <a:gd name="T32" fmla="*/ 22 w 29"/>
                <a:gd name="T33" fmla="*/ 8 h 33"/>
                <a:gd name="T34" fmla="*/ 23 w 29"/>
                <a:gd name="T35" fmla="*/ 10 h 33"/>
                <a:gd name="T36" fmla="*/ 23 w 29"/>
                <a:gd name="T37" fmla="*/ 13 h 33"/>
                <a:gd name="T38" fmla="*/ 13 w 29"/>
                <a:gd name="T39" fmla="*/ 14 h 33"/>
                <a:gd name="T40" fmla="*/ 8 w 29"/>
                <a:gd name="T41" fmla="*/ 15 h 33"/>
                <a:gd name="T42" fmla="*/ 4 w 29"/>
                <a:gd name="T43" fmla="*/ 17 h 33"/>
                <a:gd name="T44" fmla="*/ 2 w 29"/>
                <a:gd name="T45" fmla="*/ 19 h 33"/>
                <a:gd name="T46" fmla="*/ 0 w 29"/>
                <a:gd name="T47" fmla="*/ 24 h 33"/>
                <a:gd name="T48" fmla="*/ 3 w 29"/>
                <a:gd name="T49" fmla="*/ 30 h 33"/>
                <a:gd name="T50" fmla="*/ 7 w 29"/>
                <a:gd name="T51" fmla="*/ 32 h 33"/>
                <a:gd name="T52" fmla="*/ 12 w 29"/>
                <a:gd name="T53" fmla="*/ 33 h 33"/>
                <a:gd name="T54" fmla="*/ 17 w 29"/>
                <a:gd name="T55" fmla="*/ 32 h 33"/>
                <a:gd name="T56" fmla="*/ 23 w 29"/>
                <a:gd name="T57" fmla="*/ 28 h 33"/>
                <a:gd name="T58" fmla="*/ 24 w 29"/>
                <a:gd name="T59" fmla="*/ 32 h 33"/>
                <a:gd name="T60" fmla="*/ 23 w 29"/>
                <a:gd name="T61" fmla="*/ 18 h 33"/>
                <a:gd name="T62" fmla="*/ 22 w 29"/>
                <a:gd name="T63" fmla="*/ 24 h 33"/>
                <a:gd name="T64" fmla="*/ 21 w 29"/>
                <a:gd name="T65" fmla="*/ 25 h 33"/>
                <a:gd name="T66" fmla="*/ 18 w 29"/>
                <a:gd name="T67" fmla="*/ 28 h 33"/>
                <a:gd name="T68" fmla="*/ 13 w 29"/>
                <a:gd name="T69" fmla="*/ 29 h 33"/>
                <a:gd name="T70" fmla="*/ 8 w 29"/>
                <a:gd name="T71" fmla="*/ 28 h 33"/>
                <a:gd name="T72" fmla="*/ 7 w 29"/>
                <a:gd name="T73" fmla="*/ 25 h 33"/>
                <a:gd name="T74" fmla="*/ 7 w 29"/>
                <a:gd name="T75" fmla="*/ 24 h 33"/>
                <a:gd name="T76" fmla="*/ 7 w 29"/>
                <a:gd name="T77" fmla="*/ 22 h 33"/>
                <a:gd name="T78" fmla="*/ 9 w 29"/>
                <a:gd name="T79" fmla="*/ 19 h 33"/>
                <a:gd name="T80" fmla="*/ 14 w 29"/>
                <a:gd name="T81" fmla="*/ 18 h 33"/>
                <a:gd name="T82" fmla="*/ 23 w 29"/>
                <a:gd name="T83"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 h="33">
                  <a:moveTo>
                    <a:pt x="24" y="32"/>
                  </a:moveTo>
                  <a:lnTo>
                    <a:pt x="29" y="32"/>
                  </a:lnTo>
                  <a:lnTo>
                    <a:pt x="29" y="32"/>
                  </a:lnTo>
                  <a:lnTo>
                    <a:pt x="28" y="28"/>
                  </a:lnTo>
                  <a:lnTo>
                    <a:pt x="28" y="28"/>
                  </a:lnTo>
                  <a:lnTo>
                    <a:pt x="28" y="19"/>
                  </a:lnTo>
                  <a:lnTo>
                    <a:pt x="28" y="12"/>
                  </a:lnTo>
                  <a:lnTo>
                    <a:pt x="28" y="12"/>
                  </a:lnTo>
                  <a:lnTo>
                    <a:pt x="28" y="7"/>
                  </a:lnTo>
                  <a:lnTo>
                    <a:pt x="28" y="7"/>
                  </a:lnTo>
                  <a:lnTo>
                    <a:pt x="26" y="4"/>
                  </a:lnTo>
                  <a:lnTo>
                    <a:pt x="26" y="4"/>
                  </a:lnTo>
                  <a:lnTo>
                    <a:pt x="22" y="1"/>
                  </a:lnTo>
                  <a:lnTo>
                    <a:pt x="22" y="1"/>
                  </a:lnTo>
                  <a:lnTo>
                    <a:pt x="16" y="0"/>
                  </a:lnTo>
                  <a:lnTo>
                    <a:pt x="16" y="0"/>
                  </a:lnTo>
                  <a:lnTo>
                    <a:pt x="9" y="1"/>
                  </a:lnTo>
                  <a:lnTo>
                    <a:pt x="9" y="1"/>
                  </a:lnTo>
                  <a:lnTo>
                    <a:pt x="5" y="3"/>
                  </a:lnTo>
                  <a:lnTo>
                    <a:pt x="4" y="4"/>
                  </a:lnTo>
                  <a:lnTo>
                    <a:pt x="4" y="4"/>
                  </a:lnTo>
                  <a:lnTo>
                    <a:pt x="2" y="10"/>
                  </a:lnTo>
                  <a:lnTo>
                    <a:pt x="7" y="10"/>
                  </a:lnTo>
                  <a:lnTo>
                    <a:pt x="7" y="10"/>
                  </a:lnTo>
                  <a:lnTo>
                    <a:pt x="8" y="8"/>
                  </a:lnTo>
                  <a:lnTo>
                    <a:pt x="9" y="5"/>
                  </a:lnTo>
                  <a:lnTo>
                    <a:pt x="9" y="5"/>
                  </a:lnTo>
                  <a:lnTo>
                    <a:pt x="12" y="5"/>
                  </a:lnTo>
                  <a:lnTo>
                    <a:pt x="16" y="4"/>
                  </a:lnTo>
                  <a:lnTo>
                    <a:pt x="16" y="4"/>
                  </a:lnTo>
                  <a:lnTo>
                    <a:pt x="18" y="5"/>
                  </a:lnTo>
                  <a:lnTo>
                    <a:pt x="21" y="7"/>
                  </a:lnTo>
                  <a:lnTo>
                    <a:pt x="21" y="7"/>
                  </a:lnTo>
                  <a:lnTo>
                    <a:pt x="22" y="8"/>
                  </a:lnTo>
                  <a:lnTo>
                    <a:pt x="23" y="10"/>
                  </a:lnTo>
                  <a:lnTo>
                    <a:pt x="23" y="10"/>
                  </a:lnTo>
                  <a:lnTo>
                    <a:pt x="23" y="13"/>
                  </a:lnTo>
                  <a:lnTo>
                    <a:pt x="23" y="13"/>
                  </a:lnTo>
                  <a:lnTo>
                    <a:pt x="13" y="14"/>
                  </a:lnTo>
                  <a:lnTo>
                    <a:pt x="13" y="14"/>
                  </a:lnTo>
                  <a:lnTo>
                    <a:pt x="8" y="15"/>
                  </a:lnTo>
                  <a:lnTo>
                    <a:pt x="8" y="15"/>
                  </a:lnTo>
                  <a:lnTo>
                    <a:pt x="4" y="17"/>
                  </a:lnTo>
                  <a:lnTo>
                    <a:pt x="4" y="17"/>
                  </a:lnTo>
                  <a:lnTo>
                    <a:pt x="2" y="19"/>
                  </a:lnTo>
                  <a:lnTo>
                    <a:pt x="2" y="19"/>
                  </a:lnTo>
                  <a:lnTo>
                    <a:pt x="0" y="24"/>
                  </a:lnTo>
                  <a:lnTo>
                    <a:pt x="0" y="24"/>
                  </a:lnTo>
                  <a:lnTo>
                    <a:pt x="2" y="28"/>
                  </a:lnTo>
                  <a:lnTo>
                    <a:pt x="3" y="30"/>
                  </a:lnTo>
                  <a:lnTo>
                    <a:pt x="3" y="30"/>
                  </a:lnTo>
                  <a:lnTo>
                    <a:pt x="7" y="32"/>
                  </a:lnTo>
                  <a:lnTo>
                    <a:pt x="12" y="33"/>
                  </a:lnTo>
                  <a:lnTo>
                    <a:pt x="12" y="33"/>
                  </a:lnTo>
                  <a:lnTo>
                    <a:pt x="17" y="32"/>
                  </a:lnTo>
                  <a:lnTo>
                    <a:pt x="17" y="32"/>
                  </a:lnTo>
                  <a:lnTo>
                    <a:pt x="23" y="28"/>
                  </a:lnTo>
                  <a:lnTo>
                    <a:pt x="23" y="28"/>
                  </a:lnTo>
                  <a:lnTo>
                    <a:pt x="24" y="32"/>
                  </a:lnTo>
                  <a:lnTo>
                    <a:pt x="24" y="32"/>
                  </a:lnTo>
                  <a:lnTo>
                    <a:pt x="24" y="32"/>
                  </a:lnTo>
                  <a:close/>
                  <a:moveTo>
                    <a:pt x="23" y="18"/>
                  </a:moveTo>
                  <a:lnTo>
                    <a:pt x="23" y="18"/>
                  </a:lnTo>
                  <a:lnTo>
                    <a:pt x="22" y="24"/>
                  </a:lnTo>
                  <a:lnTo>
                    <a:pt x="22" y="24"/>
                  </a:lnTo>
                  <a:lnTo>
                    <a:pt x="21" y="25"/>
                  </a:lnTo>
                  <a:lnTo>
                    <a:pt x="18" y="28"/>
                  </a:lnTo>
                  <a:lnTo>
                    <a:pt x="18" y="28"/>
                  </a:lnTo>
                  <a:lnTo>
                    <a:pt x="13" y="29"/>
                  </a:lnTo>
                  <a:lnTo>
                    <a:pt x="13" y="29"/>
                  </a:lnTo>
                  <a:lnTo>
                    <a:pt x="11" y="28"/>
                  </a:lnTo>
                  <a:lnTo>
                    <a:pt x="8" y="28"/>
                  </a:lnTo>
                  <a:lnTo>
                    <a:pt x="8" y="28"/>
                  </a:lnTo>
                  <a:lnTo>
                    <a:pt x="7" y="25"/>
                  </a:lnTo>
                  <a:lnTo>
                    <a:pt x="7" y="24"/>
                  </a:lnTo>
                  <a:lnTo>
                    <a:pt x="7" y="24"/>
                  </a:lnTo>
                  <a:lnTo>
                    <a:pt x="7" y="22"/>
                  </a:lnTo>
                  <a:lnTo>
                    <a:pt x="7" y="22"/>
                  </a:lnTo>
                  <a:lnTo>
                    <a:pt x="9" y="19"/>
                  </a:lnTo>
                  <a:lnTo>
                    <a:pt x="9" y="19"/>
                  </a:lnTo>
                  <a:lnTo>
                    <a:pt x="14" y="18"/>
                  </a:lnTo>
                  <a:lnTo>
                    <a:pt x="14" y="18"/>
                  </a:lnTo>
                  <a:lnTo>
                    <a:pt x="23" y="17"/>
                  </a:lnTo>
                  <a:lnTo>
                    <a:pt x="23" y="18"/>
                  </a:lnTo>
                  <a:lnTo>
                    <a:pt x="2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0" name="Freeform 819">
              <a:extLst>
                <a:ext uri="{FF2B5EF4-FFF2-40B4-BE49-F238E27FC236}">
                  <a16:creationId xmlns:a16="http://schemas.microsoft.com/office/drawing/2014/main" id="{26AA7D5B-5E66-55A5-6CBD-F0F07481B16C}"/>
                </a:ext>
              </a:extLst>
            </p:cNvPr>
            <p:cNvSpPr>
              <a:spLocks/>
            </p:cNvSpPr>
            <p:nvPr/>
          </p:nvSpPr>
          <p:spPr bwMode="auto">
            <a:xfrm>
              <a:off x="6067" y="1734"/>
              <a:ext cx="26" cy="32"/>
            </a:xfrm>
            <a:custGeom>
              <a:avLst/>
              <a:gdLst>
                <a:gd name="T0" fmla="*/ 6 w 26"/>
                <a:gd name="T1" fmla="*/ 32 h 32"/>
                <a:gd name="T2" fmla="*/ 6 w 26"/>
                <a:gd name="T3" fmla="*/ 15 h 32"/>
                <a:gd name="T4" fmla="*/ 6 w 26"/>
                <a:gd name="T5" fmla="*/ 15 h 32"/>
                <a:gd name="T6" fmla="*/ 6 w 26"/>
                <a:gd name="T7" fmla="*/ 10 h 32"/>
                <a:gd name="T8" fmla="*/ 9 w 26"/>
                <a:gd name="T9" fmla="*/ 7 h 32"/>
                <a:gd name="T10" fmla="*/ 9 w 26"/>
                <a:gd name="T11" fmla="*/ 7 h 32"/>
                <a:gd name="T12" fmla="*/ 11 w 26"/>
                <a:gd name="T13" fmla="*/ 5 h 32"/>
                <a:gd name="T14" fmla="*/ 14 w 26"/>
                <a:gd name="T15" fmla="*/ 5 h 32"/>
                <a:gd name="T16" fmla="*/ 14 w 26"/>
                <a:gd name="T17" fmla="*/ 5 h 32"/>
                <a:gd name="T18" fmla="*/ 17 w 26"/>
                <a:gd name="T19" fmla="*/ 5 h 32"/>
                <a:gd name="T20" fmla="*/ 17 w 26"/>
                <a:gd name="T21" fmla="*/ 5 h 32"/>
                <a:gd name="T22" fmla="*/ 20 w 26"/>
                <a:gd name="T23" fmla="*/ 8 h 32"/>
                <a:gd name="T24" fmla="*/ 20 w 26"/>
                <a:gd name="T25" fmla="*/ 8 h 32"/>
                <a:gd name="T26" fmla="*/ 20 w 26"/>
                <a:gd name="T27" fmla="*/ 13 h 32"/>
                <a:gd name="T28" fmla="*/ 20 w 26"/>
                <a:gd name="T29" fmla="*/ 32 h 32"/>
                <a:gd name="T30" fmla="*/ 26 w 26"/>
                <a:gd name="T31" fmla="*/ 32 h 32"/>
                <a:gd name="T32" fmla="*/ 26 w 26"/>
                <a:gd name="T33" fmla="*/ 13 h 32"/>
                <a:gd name="T34" fmla="*/ 26 w 26"/>
                <a:gd name="T35" fmla="*/ 13 h 32"/>
                <a:gd name="T36" fmla="*/ 25 w 26"/>
                <a:gd name="T37" fmla="*/ 8 h 32"/>
                <a:gd name="T38" fmla="*/ 25 w 26"/>
                <a:gd name="T39" fmla="*/ 8 h 32"/>
                <a:gd name="T40" fmla="*/ 24 w 26"/>
                <a:gd name="T41" fmla="*/ 4 h 32"/>
                <a:gd name="T42" fmla="*/ 24 w 26"/>
                <a:gd name="T43" fmla="*/ 4 h 32"/>
                <a:gd name="T44" fmla="*/ 20 w 26"/>
                <a:gd name="T45" fmla="*/ 1 h 32"/>
                <a:gd name="T46" fmla="*/ 20 w 26"/>
                <a:gd name="T47" fmla="*/ 1 h 32"/>
                <a:gd name="T48" fmla="*/ 15 w 26"/>
                <a:gd name="T49" fmla="*/ 0 h 32"/>
                <a:gd name="T50" fmla="*/ 15 w 26"/>
                <a:gd name="T51" fmla="*/ 0 h 32"/>
                <a:gd name="T52" fmla="*/ 10 w 26"/>
                <a:gd name="T53" fmla="*/ 1 h 32"/>
                <a:gd name="T54" fmla="*/ 5 w 26"/>
                <a:gd name="T55" fmla="*/ 5 h 32"/>
                <a:gd name="T56" fmla="*/ 5 w 26"/>
                <a:gd name="T57" fmla="*/ 1 h 32"/>
                <a:gd name="T58" fmla="*/ 0 w 26"/>
                <a:gd name="T59" fmla="*/ 1 h 32"/>
                <a:gd name="T60" fmla="*/ 0 w 26"/>
                <a:gd name="T61" fmla="*/ 32 h 32"/>
                <a:gd name="T62" fmla="*/ 6 w 26"/>
                <a:gd name="T63" fmla="*/ 32 h 32"/>
                <a:gd name="T64" fmla="*/ 6 w 26"/>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2">
                  <a:moveTo>
                    <a:pt x="6" y="32"/>
                  </a:moveTo>
                  <a:lnTo>
                    <a:pt x="6" y="15"/>
                  </a:lnTo>
                  <a:lnTo>
                    <a:pt x="6" y="15"/>
                  </a:lnTo>
                  <a:lnTo>
                    <a:pt x="6" y="10"/>
                  </a:lnTo>
                  <a:lnTo>
                    <a:pt x="9" y="7"/>
                  </a:lnTo>
                  <a:lnTo>
                    <a:pt x="9" y="7"/>
                  </a:lnTo>
                  <a:lnTo>
                    <a:pt x="11" y="5"/>
                  </a:lnTo>
                  <a:lnTo>
                    <a:pt x="14" y="5"/>
                  </a:lnTo>
                  <a:lnTo>
                    <a:pt x="14" y="5"/>
                  </a:lnTo>
                  <a:lnTo>
                    <a:pt x="17" y="5"/>
                  </a:lnTo>
                  <a:lnTo>
                    <a:pt x="17" y="5"/>
                  </a:lnTo>
                  <a:lnTo>
                    <a:pt x="20" y="8"/>
                  </a:lnTo>
                  <a:lnTo>
                    <a:pt x="20" y="8"/>
                  </a:lnTo>
                  <a:lnTo>
                    <a:pt x="20" y="13"/>
                  </a:lnTo>
                  <a:lnTo>
                    <a:pt x="20" y="32"/>
                  </a:lnTo>
                  <a:lnTo>
                    <a:pt x="26" y="32"/>
                  </a:lnTo>
                  <a:lnTo>
                    <a:pt x="26" y="13"/>
                  </a:lnTo>
                  <a:lnTo>
                    <a:pt x="26" y="13"/>
                  </a:lnTo>
                  <a:lnTo>
                    <a:pt x="25" y="8"/>
                  </a:lnTo>
                  <a:lnTo>
                    <a:pt x="25" y="8"/>
                  </a:lnTo>
                  <a:lnTo>
                    <a:pt x="24" y="4"/>
                  </a:lnTo>
                  <a:lnTo>
                    <a:pt x="24" y="4"/>
                  </a:lnTo>
                  <a:lnTo>
                    <a:pt x="20" y="1"/>
                  </a:lnTo>
                  <a:lnTo>
                    <a:pt x="20" y="1"/>
                  </a:lnTo>
                  <a:lnTo>
                    <a:pt x="15" y="0"/>
                  </a:lnTo>
                  <a:lnTo>
                    <a:pt x="15" y="0"/>
                  </a:lnTo>
                  <a:lnTo>
                    <a:pt x="10" y="1"/>
                  </a:lnTo>
                  <a:lnTo>
                    <a:pt x="5" y="5"/>
                  </a:lnTo>
                  <a:lnTo>
                    <a:pt x="5" y="1"/>
                  </a:lnTo>
                  <a:lnTo>
                    <a:pt x="0" y="1"/>
                  </a:lnTo>
                  <a:lnTo>
                    <a:pt x="0" y="32"/>
                  </a:lnTo>
                  <a:lnTo>
                    <a:pt x="6" y="32"/>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1" name="Freeform 820">
              <a:extLst>
                <a:ext uri="{FF2B5EF4-FFF2-40B4-BE49-F238E27FC236}">
                  <a16:creationId xmlns:a16="http://schemas.microsoft.com/office/drawing/2014/main" id="{CA4AAD40-413D-C46C-5412-355F9CD4E7BA}"/>
                </a:ext>
              </a:extLst>
            </p:cNvPr>
            <p:cNvSpPr>
              <a:spLocks/>
            </p:cNvSpPr>
            <p:nvPr/>
          </p:nvSpPr>
          <p:spPr bwMode="auto">
            <a:xfrm>
              <a:off x="6097" y="1723"/>
              <a:ext cx="40" cy="43"/>
            </a:xfrm>
            <a:custGeom>
              <a:avLst/>
              <a:gdLst>
                <a:gd name="T0" fmla="*/ 23 w 40"/>
                <a:gd name="T1" fmla="*/ 43 h 43"/>
                <a:gd name="T2" fmla="*/ 40 w 40"/>
                <a:gd name="T3" fmla="*/ 0 h 43"/>
                <a:gd name="T4" fmla="*/ 34 w 40"/>
                <a:gd name="T5" fmla="*/ 0 h 43"/>
                <a:gd name="T6" fmla="*/ 23 w 40"/>
                <a:gd name="T7" fmla="*/ 31 h 43"/>
                <a:gd name="T8" fmla="*/ 23 w 40"/>
                <a:gd name="T9" fmla="*/ 31 h 43"/>
                <a:gd name="T10" fmla="*/ 20 w 40"/>
                <a:gd name="T11" fmla="*/ 39 h 43"/>
                <a:gd name="T12" fmla="*/ 20 w 40"/>
                <a:gd name="T13" fmla="*/ 39 h 43"/>
                <a:gd name="T14" fmla="*/ 18 w 40"/>
                <a:gd name="T15" fmla="*/ 31 h 43"/>
                <a:gd name="T16" fmla="*/ 6 w 40"/>
                <a:gd name="T17" fmla="*/ 0 h 43"/>
                <a:gd name="T18" fmla="*/ 0 w 40"/>
                <a:gd name="T19" fmla="*/ 0 h 43"/>
                <a:gd name="T20" fmla="*/ 16 w 40"/>
                <a:gd name="T21" fmla="*/ 43 h 43"/>
                <a:gd name="T22" fmla="*/ 23 w 40"/>
                <a:gd name="T23" fmla="*/ 43 h 43"/>
                <a:gd name="T24" fmla="*/ 23 w 40"/>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3">
                  <a:moveTo>
                    <a:pt x="23" y="43"/>
                  </a:moveTo>
                  <a:lnTo>
                    <a:pt x="40" y="0"/>
                  </a:lnTo>
                  <a:lnTo>
                    <a:pt x="34" y="0"/>
                  </a:lnTo>
                  <a:lnTo>
                    <a:pt x="23" y="31"/>
                  </a:lnTo>
                  <a:lnTo>
                    <a:pt x="23" y="31"/>
                  </a:lnTo>
                  <a:lnTo>
                    <a:pt x="20" y="39"/>
                  </a:lnTo>
                  <a:lnTo>
                    <a:pt x="20" y="39"/>
                  </a:lnTo>
                  <a:lnTo>
                    <a:pt x="18" y="31"/>
                  </a:lnTo>
                  <a:lnTo>
                    <a:pt x="6" y="0"/>
                  </a:lnTo>
                  <a:lnTo>
                    <a:pt x="0" y="0"/>
                  </a:lnTo>
                  <a:lnTo>
                    <a:pt x="16" y="43"/>
                  </a:lnTo>
                  <a:lnTo>
                    <a:pt x="23" y="43"/>
                  </a:lnTo>
                  <a:lnTo>
                    <a:pt x="23"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2" name="Freeform 821">
              <a:extLst>
                <a:ext uri="{FF2B5EF4-FFF2-40B4-BE49-F238E27FC236}">
                  <a16:creationId xmlns:a16="http://schemas.microsoft.com/office/drawing/2014/main" id="{7A657C81-2023-B3FE-6318-FCD228A6152C}"/>
                </a:ext>
              </a:extLst>
            </p:cNvPr>
            <p:cNvSpPr>
              <a:spLocks noEditPoints="1"/>
            </p:cNvSpPr>
            <p:nvPr/>
          </p:nvSpPr>
          <p:spPr bwMode="auto">
            <a:xfrm>
              <a:off x="6137" y="1723"/>
              <a:ext cx="41" cy="43"/>
            </a:xfrm>
            <a:custGeom>
              <a:avLst/>
              <a:gdLst>
                <a:gd name="T0" fmla="*/ 7 w 41"/>
                <a:gd name="T1" fmla="*/ 43 h 43"/>
                <a:gd name="T2" fmla="*/ 10 w 41"/>
                <a:gd name="T3" fmla="*/ 30 h 43"/>
                <a:gd name="T4" fmla="*/ 29 w 41"/>
                <a:gd name="T5" fmla="*/ 30 h 43"/>
                <a:gd name="T6" fmla="*/ 34 w 41"/>
                <a:gd name="T7" fmla="*/ 43 h 43"/>
                <a:gd name="T8" fmla="*/ 41 w 41"/>
                <a:gd name="T9" fmla="*/ 43 h 43"/>
                <a:gd name="T10" fmla="*/ 23 w 41"/>
                <a:gd name="T11" fmla="*/ 0 h 43"/>
                <a:gd name="T12" fmla="*/ 17 w 41"/>
                <a:gd name="T13" fmla="*/ 0 h 43"/>
                <a:gd name="T14" fmla="*/ 0 w 41"/>
                <a:gd name="T15" fmla="*/ 43 h 43"/>
                <a:gd name="T16" fmla="*/ 7 w 41"/>
                <a:gd name="T17" fmla="*/ 43 h 43"/>
                <a:gd name="T18" fmla="*/ 7 w 41"/>
                <a:gd name="T19" fmla="*/ 43 h 43"/>
                <a:gd name="T20" fmla="*/ 18 w 41"/>
                <a:gd name="T21" fmla="*/ 12 h 43"/>
                <a:gd name="T22" fmla="*/ 18 w 41"/>
                <a:gd name="T23" fmla="*/ 12 h 43"/>
                <a:gd name="T24" fmla="*/ 19 w 41"/>
                <a:gd name="T25" fmla="*/ 5 h 43"/>
                <a:gd name="T26" fmla="*/ 19 w 41"/>
                <a:gd name="T27" fmla="*/ 5 h 43"/>
                <a:gd name="T28" fmla="*/ 23 w 41"/>
                <a:gd name="T29" fmla="*/ 14 h 43"/>
                <a:gd name="T30" fmla="*/ 27 w 41"/>
                <a:gd name="T31" fmla="*/ 25 h 43"/>
                <a:gd name="T32" fmla="*/ 13 w 41"/>
                <a:gd name="T33" fmla="*/ 25 h 43"/>
                <a:gd name="T34" fmla="*/ 18 w 41"/>
                <a:gd name="T35" fmla="*/ 12 h 43"/>
                <a:gd name="T36" fmla="*/ 18 w 41"/>
                <a:gd name="T3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3">
                  <a:moveTo>
                    <a:pt x="7" y="43"/>
                  </a:moveTo>
                  <a:lnTo>
                    <a:pt x="10" y="30"/>
                  </a:lnTo>
                  <a:lnTo>
                    <a:pt x="29" y="30"/>
                  </a:lnTo>
                  <a:lnTo>
                    <a:pt x="34" y="43"/>
                  </a:lnTo>
                  <a:lnTo>
                    <a:pt x="41" y="43"/>
                  </a:lnTo>
                  <a:lnTo>
                    <a:pt x="23" y="0"/>
                  </a:lnTo>
                  <a:lnTo>
                    <a:pt x="17" y="0"/>
                  </a:lnTo>
                  <a:lnTo>
                    <a:pt x="0" y="43"/>
                  </a:lnTo>
                  <a:lnTo>
                    <a:pt x="7" y="43"/>
                  </a:lnTo>
                  <a:lnTo>
                    <a:pt x="7" y="43"/>
                  </a:lnTo>
                  <a:close/>
                  <a:moveTo>
                    <a:pt x="18" y="12"/>
                  </a:moveTo>
                  <a:lnTo>
                    <a:pt x="18" y="12"/>
                  </a:lnTo>
                  <a:lnTo>
                    <a:pt x="19" y="5"/>
                  </a:lnTo>
                  <a:lnTo>
                    <a:pt x="19" y="5"/>
                  </a:lnTo>
                  <a:lnTo>
                    <a:pt x="23" y="14"/>
                  </a:lnTo>
                  <a:lnTo>
                    <a:pt x="27" y="25"/>
                  </a:lnTo>
                  <a:lnTo>
                    <a:pt x="13" y="25"/>
                  </a:lnTo>
                  <a:lnTo>
                    <a:pt x="18" y="12"/>
                  </a:lnTo>
                  <a:lnTo>
                    <a:pt x="1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3" name="Freeform 822">
              <a:extLst>
                <a:ext uri="{FF2B5EF4-FFF2-40B4-BE49-F238E27FC236}">
                  <a16:creationId xmlns:a16="http://schemas.microsoft.com/office/drawing/2014/main" id="{D7ADFEDB-F638-F226-EC5D-6F8530A7188C}"/>
                </a:ext>
              </a:extLst>
            </p:cNvPr>
            <p:cNvSpPr>
              <a:spLocks/>
            </p:cNvSpPr>
            <p:nvPr/>
          </p:nvSpPr>
          <p:spPr bwMode="auto">
            <a:xfrm>
              <a:off x="6183" y="1723"/>
              <a:ext cx="29" cy="43"/>
            </a:xfrm>
            <a:custGeom>
              <a:avLst/>
              <a:gdLst>
                <a:gd name="T0" fmla="*/ 5 w 29"/>
                <a:gd name="T1" fmla="*/ 43 h 43"/>
                <a:gd name="T2" fmla="*/ 5 w 29"/>
                <a:gd name="T3" fmla="*/ 24 h 43"/>
                <a:gd name="T4" fmla="*/ 26 w 29"/>
                <a:gd name="T5" fmla="*/ 24 h 43"/>
                <a:gd name="T6" fmla="*/ 26 w 29"/>
                <a:gd name="T7" fmla="*/ 19 h 43"/>
                <a:gd name="T8" fmla="*/ 5 w 29"/>
                <a:gd name="T9" fmla="*/ 19 h 43"/>
                <a:gd name="T10" fmla="*/ 5 w 29"/>
                <a:gd name="T11" fmla="*/ 5 h 43"/>
                <a:gd name="T12" fmla="*/ 29 w 29"/>
                <a:gd name="T13" fmla="*/ 5 h 43"/>
                <a:gd name="T14" fmla="*/ 29 w 29"/>
                <a:gd name="T15" fmla="*/ 0 h 43"/>
                <a:gd name="T16" fmla="*/ 0 w 29"/>
                <a:gd name="T17" fmla="*/ 0 h 43"/>
                <a:gd name="T18" fmla="*/ 0 w 29"/>
                <a:gd name="T19" fmla="*/ 43 h 43"/>
                <a:gd name="T20" fmla="*/ 5 w 29"/>
                <a:gd name="T21" fmla="*/ 43 h 43"/>
                <a:gd name="T22" fmla="*/ 5 w 29"/>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3">
                  <a:moveTo>
                    <a:pt x="5" y="43"/>
                  </a:moveTo>
                  <a:lnTo>
                    <a:pt x="5" y="24"/>
                  </a:lnTo>
                  <a:lnTo>
                    <a:pt x="26" y="24"/>
                  </a:lnTo>
                  <a:lnTo>
                    <a:pt x="26" y="19"/>
                  </a:lnTo>
                  <a:lnTo>
                    <a:pt x="5" y="19"/>
                  </a:lnTo>
                  <a:lnTo>
                    <a:pt x="5" y="5"/>
                  </a:lnTo>
                  <a:lnTo>
                    <a:pt x="29" y="5"/>
                  </a:lnTo>
                  <a:lnTo>
                    <a:pt x="29" y="0"/>
                  </a:lnTo>
                  <a:lnTo>
                    <a:pt x="0" y="0"/>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4" name="Freeform 823">
              <a:extLst>
                <a:ext uri="{FF2B5EF4-FFF2-40B4-BE49-F238E27FC236}">
                  <a16:creationId xmlns:a16="http://schemas.microsoft.com/office/drawing/2014/main" id="{D5BC9A35-C5AC-9204-EEDB-7281F19B356F}"/>
                </a:ext>
              </a:extLst>
            </p:cNvPr>
            <p:cNvSpPr>
              <a:spLocks/>
            </p:cNvSpPr>
            <p:nvPr/>
          </p:nvSpPr>
          <p:spPr bwMode="auto">
            <a:xfrm>
              <a:off x="6236" y="1734"/>
              <a:ext cx="16" cy="32"/>
            </a:xfrm>
            <a:custGeom>
              <a:avLst/>
              <a:gdLst>
                <a:gd name="T0" fmla="*/ 5 w 16"/>
                <a:gd name="T1" fmla="*/ 32 h 32"/>
                <a:gd name="T2" fmla="*/ 5 w 16"/>
                <a:gd name="T3" fmla="*/ 15 h 32"/>
                <a:gd name="T4" fmla="*/ 5 w 16"/>
                <a:gd name="T5" fmla="*/ 15 h 32"/>
                <a:gd name="T6" fmla="*/ 6 w 16"/>
                <a:gd name="T7" fmla="*/ 9 h 32"/>
                <a:gd name="T8" fmla="*/ 6 w 16"/>
                <a:gd name="T9" fmla="*/ 9 h 32"/>
                <a:gd name="T10" fmla="*/ 7 w 16"/>
                <a:gd name="T11" fmla="*/ 7 h 32"/>
                <a:gd name="T12" fmla="*/ 7 w 16"/>
                <a:gd name="T13" fmla="*/ 7 h 32"/>
                <a:gd name="T14" fmla="*/ 11 w 16"/>
                <a:gd name="T15" fmla="*/ 5 h 32"/>
                <a:gd name="T16" fmla="*/ 11 w 16"/>
                <a:gd name="T17" fmla="*/ 5 h 32"/>
                <a:gd name="T18" fmla="*/ 15 w 16"/>
                <a:gd name="T19" fmla="*/ 7 h 32"/>
                <a:gd name="T20" fmla="*/ 16 w 16"/>
                <a:gd name="T21" fmla="*/ 1 h 32"/>
                <a:gd name="T22" fmla="*/ 16 w 16"/>
                <a:gd name="T23" fmla="*/ 1 h 32"/>
                <a:gd name="T24" fmla="*/ 14 w 16"/>
                <a:gd name="T25" fmla="*/ 0 h 32"/>
                <a:gd name="T26" fmla="*/ 11 w 16"/>
                <a:gd name="T27" fmla="*/ 0 h 32"/>
                <a:gd name="T28" fmla="*/ 11 w 16"/>
                <a:gd name="T29" fmla="*/ 0 h 32"/>
                <a:gd name="T30" fmla="*/ 7 w 16"/>
                <a:gd name="T31" fmla="*/ 1 h 32"/>
                <a:gd name="T32" fmla="*/ 7 w 16"/>
                <a:gd name="T33" fmla="*/ 1 h 32"/>
                <a:gd name="T34" fmla="*/ 5 w 16"/>
                <a:gd name="T35" fmla="*/ 5 h 32"/>
                <a:gd name="T36" fmla="*/ 5 w 16"/>
                <a:gd name="T37" fmla="*/ 1 h 32"/>
                <a:gd name="T38" fmla="*/ 0 w 16"/>
                <a:gd name="T39" fmla="*/ 1 h 32"/>
                <a:gd name="T40" fmla="*/ 0 w 16"/>
                <a:gd name="T41" fmla="*/ 32 h 32"/>
                <a:gd name="T42" fmla="*/ 5 w 16"/>
                <a:gd name="T43" fmla="*/ 32 h 32"/>
                <a:gd name="T44" fmla="*/ 5 w 16"/>
                <a:gd name="T4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32">
                  <a:moveTo>
                    <a:pt x="5" y="32"/>
                  </a:moveTo>
                  <a:lnTo>
                    <a:pt x="5" y="15"/>
                  </a:lnTo>
                  <a:lnTo>
                    <a:pt x="5" y="15"/>
                  </a:lnTo>
                  <a:lnTo>
                    <a:pt x="6" y="9"/>
                  </a:lnTo>
                  <a:lnTo>
                    <a:pt x="6" y="9"/>
                  </a:lnTo>
                  <a:lnTo>
                    <a:pt x="7" y="7"/>
                  </a:lnTo>
                  <a:lnTo>
                    <a:pt x="7" y="7"/>
                  </a:lnTo>
                  <a:lnTo>
                    <a:pt x="11" y="5"/>
                  </a:lnTo>
                  <a:lnTo>
                    <a:pt x="11" y="5"/>
                  </a:lnTo>
                  <a:lnTo>
                    <a:pt x="15" y="7"/>
                  </a:lnTo>
                  <a:lnTo>
                    <a:pt x="16" y="1"/>
                  </a:lnTo>
                  <a:lnTo>
                    <a:pt x="16" y="1"/>
                  </a:lnTo>
                  <a:lnTo>
                    <a:pt x="14" y="0"/>
                  </a:lnTo>
                  <a:lnTo>
                    <a:pt x="11" y="0"/>
                  </a:lnTo>
                  <a:lnTo>
                    <a:pt x="11" y="0"/>
                  </a:lnTo>
                  <a:lnTo>
                    <a:pt x="7" y="1"/>
                  </a:lnTo>
                  <a:lnTo>
                    <a:pt x="7" y="1"/>
                  </a:lnTo>
                  <a:lnTo>
                    <a:pt x="5" y="5"/>
                  </a:lnTo>
                  <a:lnTo>
                    <a:pt x="5"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5" name="Freeform 824">
              <a:extLst>
                <a:ext uri="{FF2B5EF4-FFF2-40B4-BE49-F238E27FC236}">
                  <a16:creationId xmlns:a16="http://schemas.microsoft.com/office/drawing/2014/main" id="{8DFF1017-A174-F14F-6D4B-B9C7779E86E3}"/>
                </a:ext>
              </a:extLst>
            </p:cNvPr>
            <p:cNvSpPr>
              <a:spLocks noEditPoints="1"/>
            </p:cNvSpPr>
            <p:nvPr/>
          </p:nvSpPr>
          <p:spPr bwMode="auto">
            <a:xfrm>
              <a:off x="6253" y="1734"/>
              <a:ext cx="29" cy="33"/>
            </a:xfrm>
            <a:custGeom>
              <a:avLst/>
              <a:gdLst>
                <a:gd name="T0" fmla="*/ 21 w 29"/>
                <a:gd name="T1" fmla="*/ 27 h 33"/>
                <a:gd name="T2" fmla="*/ 21 w 29"/>
                <a:gd name="T3" fmla="*/ 27 h 33"/>
                <a:gd name="T4" fmla="*/ 18 w 29"/>
                <a:gd name="T5" fmla="*/ 28 h 33"/>
                <a:gd name="T6" fmla="*/ 15 w 29"/>
                <a:gd name="T7" fmla="*/ 28 h 33"/>
                <a:gd name="T8" fmla="*/ 15 w 29"/>
                <a:gd name="T9" fmla="*/ 28 h 33"/>
                <a:gd name="T10" fmla="*/ 12 w 29"/>
                <a:gd name="T11" fmla="*/ 28 h 33"/>
                <a:gd name="T12" fmla="*/ 9 w 29"/>
                <a:gd name="T13" fmla="*/ 25 h 33"/>
                <a:gd name="T14" fmla="*/ 9 w 29"/>
                <a:gd name="T15" fmla="*/ 25 h 33"/>
                <a:gd name="T16" fmla="*/ 7 w 29"/>
                <a:gd name="T17" fmla="*/ 23 h 33"/>
                <a:gd name="T18" fmla="*/ 7 w 29"/>
                <a:gd name="T19" fmla="*/ 18 h 33"/>
                <a:gd name="T20" fmla="*/ 29 w 29"/>
                <a:gd name="T21" fmla="*/ 18 h 33"/>
                <a:gd name="T22" fmla="*/ 29 w 29"/>
                <a:gd name="T23" fmla="*/ 18 h 33"/>
                <a:gd name="T24" fmla="*/ 29 w 29"/>
                <a:gd name="T25" fmla="*/ 17 h 33"/>
                <a:gd name="T26" fmla="*/ 29 w 29"/>
                <a:gd name="T27" fmla="*/ 17 h 33"/>
                <a:gd name="T28" fmla="*/ 29 w 29"/>
                <a:gd name="T29" fmla="*/ 9 h 33"/>
                <a:gd name="T30" fmla="*/ 26 w 29"/>
                <a:gd name="T31" fmla="*/ 4 h 33"/>
                <a:gd name="T32" fmla="*/ 26 w 29"/>
                <a:gd name="T33" fmla="*/ 4 h 33"/>
                <a:gd name="T34" fmla="*/ 22 w 29"/>
                <a:gd name="T35" fmla="*/ 1 h 33"/>
                <a:gd name="T36" fmla="*/ 15 w 29"/>
                <a:gd name="T37" fmla="*/ 0 h 33"/>
                <a:gd name="T38" fmla="*/ 15 w 29"/>
                <a:gd name="T39" fmla="*/ 0 h 33"/>
                <a:gd name="T40" fmla="*/ 9 w 29"/>
                <a:gd name="T41" fmla="*/ 1 h 33"/>
                <a:gd name="T42" fmla="*/ 5 w 29"/>
                <a:gd name="T43" fmla="*/ 4 h 33"/>
                <a:gd name="T44" fmla="*/ 5 w 29"/>
                <a:gd name="T45" fmla="*/ 4 h 33"/>
                <a:gd name="T46" fmla="*/ 2 w 29"/>
                <a:gd name="T47" fmla="*/ 10 h 33"/>
                <a:gd name="T48" fmla="*/ 0 w 29"/>
                <a:gd name="T49" fmla="*/ 17 h 33"/>
                <a:gd name="T50" fmla="*/ 0 w 29"/>
                <a:gd name="T51" fmla="*/ 17 h 33"/>
                <a:gd name="T52" fmla="*/ 2 w 29"/>
                <a:gd name="T53" fmla="*/ 24 h 33"/>
                <a:gd name="T54" fmla="*/ 5 w 29"/>
                <a:gd name="T55" fmla="*/ 29 h 33"/>
                <a:gd name="T56" fmla="*/ 5 w 29"/>
                <a:gd name="T57" fmla="*/ 29 h 33"/>
                <a:gd name="T58" fmla="*/ 9 w 29"/>
                <a:gd name="T59" fmla="*/ 32 h 33"/>
                <a:gd name="T60" fmla="*/ 15 w 29"/>
                <a:gd name="T61" fmla="*/ 33 h 33"/>
                <a:gd name="T62" fmla="*/ 15 w 29"/>
                <a:gd name="T63" fmla="*/ 33 h 33"/>
                <a:gd name="T64" fmla="*/ 21 w 29"/>
                <a:gd name="T65" fmla="*/ 32 h 33"/>
                <a:gd name="T66" fmla="*/ 24 w 29"/>
                <a:gd name="T67" fmla="*/ 30 h 33"/>
                <a:gd name="T68" fmla="*/ 24 w 29"/>
                <a:gd name="T69" fmla="*/ 30 h 33"/>
                <a:gd name="T70" fmla="*/ 28 w 29"/>
                <a:gd name="T71" fmla="*/ 27 h 33"/>
                <a:gd name="T72" fmla="*/ 29 w 29"/>
                <a:gd name="T73" fmla="*/ 23 h 33"/>
                <a:gd name="T74" fmla="*/ 24 w 29"/>
                <a:gd name="T75" fmla="*/ 22 h 33"/>
                <a:gd name="T76" fmla="*/ 24 w 29"/>
                <a:gd name="T77" fmla="*/ 22 h 33"/>
                <a:gd name="T78" fmla="*/ 23 w 29"/>
                <a:gd name="T79" fmla="*/ 25 h 33"/>
                <a:gd name="T80" fmla="*/ 21 w 29"/>
                <a:gd name="T81" fmla="*/ 27 h 33"/>
                <a:gd name="T82" fmla="*/ 21 w 29"/>
                <a:gd name="T83" fmla="*/ 27 h 33"/>
                <a:gd name="T84" fmla="*/ 9 w 29"/>
                <a:gd name="T85" fmla="*/ 7 h 33"/>
                <a:gd name="T86" fmla="*/ 9 w 29"/>
                <a:gd name="T87" fmla="*/ 7 h 33"/>
                <a:gd name="T88" fmla="*/ 12 w 29"/>
                <a:gd name="T89" fmla="*/ 5 h 33"/>
                <a:gd name="T90" fmla="*/ 15 w 29"/>
                <a:gd name="T91" fmla="*/ 4 h 33"/>
                <a:gd name="T92" fmla="*/ 15 w 29"/>
                <a:gd name="T93" fmla="*/ 4 h 33"/>
                <a:gd name="T94" fmla="*/ 19 w 29"/>
                <a:gd name="T95" fmla="*/ 5 h 33"/>
                <a:gd name="T96" fmla="*/ 22 w 29"/>
                <a:gd name="T97" fmla="*/ 8 h 33"/>
                <a:gd name="T98" fmla="*/ 22 w 29"/>
                <a:gd name="T99" fmla="*/ 8 h 33"/>
                <a:gd name="T100" fmla="*/ 23 w 29"/>
                <a:gd name="T101" fmla="*/ 10 h 33"/>
                <a:gd name="T102" fmla="*/ 24 w 29"/>
                <a:gd name="T103" fmla="*/ 14 h 33"/>
                <a:gd name="T104" fmla="*/ 7 w 29"/>
                <a:gd name="T105" fmla="*/ 14 h 33"/>
                <a:gd name="T106" fmla="*/ 7 w 29"/>
                <a:gd name="T107" fmla="*/ 14 h 33"/>
                <a:gd name="T108" fmla="*/ 8 w 29"/>
                <a:gd name="T109" fmla="*/ 10 h 33"/>
                <a:gd name="T110" fmla="*/ 9 w 29"/>
                <a:gd name="T111" fmla="*/ 7 h 33"/>
                <a:gd name="T112" fmla="*/ 9 w 29"/>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 h="33">
                  <a:moveTo>
                    <a:pt x="21" y="27"/>
                  </a:moveTo>
                  <a:lnTo>
                    <a:pt x="21" y="27"/>
                  </a:lnTo>
                  <a:lnTo>
                    <a:pt x="18" y="28"/>
                  </a:lnTo>
                  <a:lnTo>
                    <a:pt x="15" y="28"/>
                  </a:lnTo>
                  <a:lnTo>
                    <a:pt x="15" y="28"/>
                  </a:lnTo>
                  <a:lnTo>
                    <a:pt x="12" y="28"/>
                  </a:lnTo>
                  <a:lnTo>
                    <a:pt x="9" y="25"/>
                  </a:lnTo>
                  <a:lnTo>
                    <a:pt x="9" y="25"/>
                  </a:lnTo>
                  <a:lnTo>
                    <a:pt x="7" y="23"/>
                  </a:lnTo>
                  <a:lnTo>
                    <a:pt x="7" y="18"/>
                  </a:lnTo>
                  <a:lnTo>
                    <a:pt x="29" y="18"/>
                  </a:lnTo>
                  <a:lnTo>
                    <a:pt x="29" y="18"/>
                  </a:lnTo>
                  <a:lnTo>
                    <a:pt x="29" y="17"/>
                  </a:lnTo>
                  <a:lnTo>
                    <a:pt x="29" y="17"/>
                  </a:lnTo>
                  <a:lnTo>
                    <a:pt x="29" y="9"/>
                  </a:lnTo>
                  <a:lnTo>
                    <a:pt x="26" y="4"/>
                  </a:lnTo>
                  <a:lnTo>
                    <a:pt x="26" y="4"/>
                  </a:lnTo>
                  <a:lnTo>
                    <a:pt x="22" y="1"/>
                  </a:lnTo>
                  <a:lnTo>
                    <a:pt x="15" y="0"/>
                  </a:lnTo>
                  <a:lnTo>
                    <a:pt x="15" y="0"/>
                  </a:lnTo>
                  <a:lnTo>
                    <a:pt x="9" y="1"/>
                  </a:lnTo>
                  <a:lnTo>
                    <a:pt x="5" y="4"/>
                  </a:lnTo>
                  <a:lnTo>
                    <a:pt x="5" y="4"/>
                  </a:lnTo>
                  <a:lnTo>
                    <a:pt x="2" y="10"/>
                  </a:lnTo>
                  <a:lnTo>
                    <a:pt x="0" y="17"/>
                  </a:lnTo>
                  <a:lnTo>
                    <a:pt x="0" y="17"/>
                  </a:lnTo>
                  <a:lnTo>
                    <a:pt x="2" y="24"/>
                  </a:lnTo>
                  <a:lnTo>
                    <a:pt x="5" y="29"/>
                  </a:lnTo>
                  <a:lnTo>
                    <a:pt x="5" y="29"/>
                  </a:lnTo>
                  <a:lnTo>
                    <a:pt x="9" y="32"/>
                  </a:lnTo>
                  <a:lnTo>
                    <a:pt x="15" y="33"/>
                  </a:lnTo>
                  <a:lnTo>
                    <a:pt x="15" y="33"/>
                  </a:lnTo>
                  <a:lnTo>
                    <a:pt x="21" y="32"/>
                  </a:lnTo>
                  <a:lnTo>
                    <a:pt x="24" y="30"/>
                  </a:lnTo>
                  <a:lnTo>
                    <a:pt x="24" y="30"/>
                  </a:lnTo>
                  <a:lnTo>
                    <a:pt x="28" y="27"/>
                  </a:lnTo>
                  <a:lnTo>
                    <a:pt x="29" y="23"/>
                  </a:lnTo>
                  <a:lnTo>
                    <a:pt x="24" y="22"/>
                  </a:lnTo>
                  <a:lnTo>
                    <a:pt x="24" y="22"/>
                  </a:lnTo>
                  <a:lnTo>
                    <a:pt x="23" y="25"/>
                  </a:lnTo>
                  <a:lnTo>
                    <a:pt x="21" y="27"/>
                  </a:lnTo>
                  <a:lnTo>
                    <a:pt x="21" y="27"/>
                  </a:lnTo>
                  <a:close/>
                  <a:moveTo>
                    <a:pt x="9" y="7"/>
                  </a:moveTo>
                  <a:lnTo>
                    <a:pt x="9" y="7"/>
                  </a:lnTo>
                  <a:lnTo>
                    <a:pt x="12" y="5"/>
                  </a:lnTo>
                  <a:lnTo>
                    <a:pt x="15" y="4"/>
                  </a:lnTo>
                  <a:lnTo>
                    <a:pt x="15" y="4"/>
                  </a:lnTo>
                  <a:lnTo>
                    <a:pt x="19" y="5"/>
                  </a:lnTo>
                  <a:lnTo>
                    <a:pt x="22" y="8"/>
                  </a:lnTo>
                  <a:lnTo>
                    <a:pt x="22" y="8"/>
                  </a:lnTo>
                  <a:lnTo>
                    <a:pt x="23" y="10"/>
                  </a:lnTo>
                  <a:lnTo>
                    <a:pt x="24" y="14"/>
                  </a:lnTo>
                  <a:lnTo>
                    <a:pt x="7" y="14"/>
                  </a:lnTo>
                  <a:lnTo>
                    <a:pt x="7" y="14"/>
                  </a:lnTo>
                  <a:lnTo>
                    <a:pt x="8" y="10"/>
                  </a:lnTo>
                  <a:lnTo>
                    <a:pt x="9" y="7"/>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6" name="Freeform 825">
              <a:extLst>
                <a:ext uri="{FF2B5EF4-FFF2-40B4-BE49-F238E27FC236}">
                  <a16:creationId xmlns:a16="http://schemas.microsoft.com/office/drawing/2014/main" id="{66124E3E-017D-442F-0126-2B8C86128F53}"/>
                </a:ext>
              </a:extLst>
            </p:cNvPr>
            <p:cNvSpPr>
              <a:spLocks noEditPoints="1"/>
            </p:cNvSpPr>
            <p:nvPr/>
          </p:nvSpPr>
          <p:spPr bwMode="auto">
            <a:xfrm>
              <a:off x="6287" y="1723"/>
              <a:ext cx="28" cy="44"/>
            </a:xfrm>
            <a:custGeom>
              <a:avLst/>
              <a:gdLst>
                <a:gd name="T0" fmla="*/ 28 w 28"/>
                <a:gd name="T1" fmla="*/ 43 h 44"/>
                <a:gd name="T2" fmla="*/ 28 w 28"/>
                <a:gd name="T3" fmla="*/ 0 h 44"/>
                <a:gd name="T4" fmla="*/ 22 w 28"/>
                <a:gd name="T5" fmla="*/ 0 h 44"/>
                <a:gd name="T6" fmla="*/ 22 w 28"/>
                <a:gd name="T7" fmla="*/ 15 h 44"/>
                <a:gd name="T8" fmla="*/ 22 w 28"/>
                <a:gd name="T9" fmla="*/ 15 h 44"/>
                <a:gd name="T10" fmla="*/ 18 w 28"/>
                <a:gd name="T11" fmla="*/ 12 h 44"/>
                <a:gd name="T12" fmla="*/ 18 w 28"/>
                <a:gd name="T13" fmla="*/ 12 h 44"/>
                <a:gd name="T14" fmla="*/ 13 w 28"/>
                <a:gd name="T15" fmla="*/ 11 h 44"/>
                <a:gd name="T16" fmla="*/ 13 w 28"/>
                <a:gd name="T17" fmla="*/ 11 h 44"/>
                <a:gd name="T18" fmla="*/ 11 w 28"/>
                <a:gd name="T19" fmla="*/ 11 h 44"/>
                <a:gd name="T20" fmla="*/ 7 w 28"/>
                <a:gd name="T21" fmla="*/ 14 h 44"/>
                <a:gd name="T22" fmla="*/ 7 w 28"/>
                <a:gd name="T23" fmla="*/ 14 h 44"/>
                <a:gd name="T24" fmla="*/ 4 w 28"/>
                <a:gd name="T25" fmla="*/ 16 h 44"/>
                <a:gd name="T26" fmla="*/ 2 w 28"/>
                <a:gd name="T27" fmla="*/ 19 h 44"/>
                <a:gd name="T28" fmla="*/ 2 w 28"/>
                <a:gd name="T29" fmla="*/ 19 h 44"/>
                <a:gd name="T30" fmla="*/ 0 w 28"/>
                <a:gd name="T31" fmla="*/ 23 h 44"/>
                <a:gd name="T32" fmla="*/ 0 w 28"/>
                <a:gd name="T33" fmla="*/ 28 h 44"/>
                <a:gd name="T34" fmla="*/ 0 w 28"/>
                <a:gd name="T35" fmla="*/ 28 h 44"/>
                <a:gd name="T36" fmla="*/ 0 w 28"/>
                <a:gd name="T37" fmla="*/ 33 h 44"/>
                <a:gd name="T38" fmla="*/ 2 w 28"/>
                <a:gd name="T39" fmla="*/ 36 h 44"/>
                <a:gd name="T40" fmla="*/ 2 w 28"/>
                <a:gd name="T41" fmla="*/ 36 h 44"/>
                <a:gd name="T42" fmla="*/ 4 w 28"/>
                <a:gd name="T43" fmla="*/ 39 h 44"/>
                <a:gd name="T44" fmla="*/ 7 w 28"/>
                <a:gd name="T45" fmla="*/ 41 h 44"/>
                <a:gd name="T46" fmla="*/ 7 w 28"/>
                <a:gd name="T47" fmla="*/ 41 h 44"/>
                <a:gd name="T48" fmla="*/ 11 w 28"/>
                <a:gd name="T49" fmla="*/ 44 h 44"/>
                <a:gd name="T50" fmla="*/ 14 w 28"/>
                <a:gd name="T51" fmla="*/ 44 h 44"/>
                <a:gd name="T52" fmla="*/ 14 w 28"/>
                <a:gd name="T53" fmla="*/ 44 h 44"/>
                <a:gd name="T54" fmla="*/ 19 w 28"/>
                <a:gd name="T55" fmla="*/ 43 h 44"/>
                <a:gd name="T56" fmla="*/ 23 w 28"/>
                <a:gd name="T57" fmla="*/ 39 h 44"/>
                <a:gd name="T58" fmla="*/ 23 w 28"/>
                <a:gd name="T59" fmla="*/ 43 h 44"/>
                <a:gd name="T60" fmla="*/ 28 w 28"/>
                <a:gd name="T61" fmla="*/ 43 h 44"/>
                <a:gd name="T62" fmla="*/ 28 w 28"/>
                <a:gd name="T63" fmla="*/ 43 h 44"/>
                <a:gd name="T64" fmla="*/ 8 w 28"/>
                <a:gd name="T65" fmla="*/ 19 h 44"/>
                <a:gd name="T66" fmla="*/ 8 w 28"/>
                <a:gd name="T67" fmla="*/ 19 h 44"/>
                <a:gd name="T68" fmla="*/ 11 w 28"/>
                <a:gd name="T69" fmla="*/ 16 h 44"/>
                <a:gd name="T70" fmla="*/ 14 w 28"/>
                <a:gd name="T71" fmla="*/ 15 h 44"/>
                <a:gd name="T72" fmla="*/ 14 w 28"/>
                <a:gd name="T73" fmla="*/ 15 h 44"/>
                <a:gd name="T74" fmla="*/ 18 w 28"/>
                <a:gd name="T75" fmla="*/ 16 h 44"/>
                <a:gd name="T76" fmla="*/ 21 w 28"/>
                <a:gd name="T77" fmla="*/ 19 h 44"/>
                <a:gd name="T78" fmla="*/ 21 w 28"/>
                <a:gd name="T79" fmla="*/ 19 h 44"/>
                <a:gd name="T80" fmla="*/ 22 w 28"/>
                <a:gd name="T81" fmla="*/ 23 h 44"/>
                <a:gd name="T82" fmla="*/ 23 w 28"/>
                <a:gd name="T83" fmla="*/ 28 h 44"/>
                <a:gd name="T84" fmla="*/ 23 w 28"/>
                <a:gd name="T85" fmla="*/ 28 h 44"/>
                <a:gd name="T86" fmla="*/ 22 w 28"/>
                <a:gd name="T87" fmla="*/ 33 h 44"/>
                <a:gd name="T88" fmla="*/ 21 w 28"/>
                <a:gd name="T89" fmla="*/ 36 h 44"/>
                <a:gd name="T90" fmla="*/ 21 w 28"/>
                <a:gd name="T91" fmla="*/ 36 h 44"/>
                <a:gd name="T92" fmla="*/ 18 w 28"/>
                <a:gd name="T93" fmla="*/ 39 h 44"/>
                <a:gd name="T94" fmla="*/ 14 w 28"/>
                <a:gd name="T95" fmla="*/ 39 h 44"/>
                <a:gd name="T96" fmla="*/ 14 w 28"/>
                <a:gd name="T97" fmla="*/ 39 h 44"/>
                <a:gd name="T98" fmla="*/ 11 w 28"/>
                <a:gd name="T99" fmla="*/ 39 h 44"/>
                <a:gd name="T100" fmla="*/ 8 w 28"/>
                <a:gd name="T101" fmla="*/ 36 h 44"/>
                <a:gd name="T102" fmla="*/ 8 w 28"/>
                <a:gd name="T103" fmla="*/ 36 h 44"/>
                <a:gd name="T104" fmla="*/ 7 w 28"/>
                <a:gd name="T105" fmla="*/ 33 h 44"/>
                <a:gd name="T106" fmla="*/ 5 w 28"/>
                <a:gd name="T107" fmla="*/ 28 h 44"/>
                <a:gd name="T108" fmla="*/ 5 w 28"/>
                <a:gd name="T109" fmla="*/ 28 h 44"/>
                <a:gd name="T110" fmla="*/ 7 w 28"/>
                <a:gd name="T111" fmla="*/ 23 h 44"/>
                <a:gd name="T112" fmla="*/ 8 w 28"/>
                <a:gd name="T113" fmla="*/ 19 h 44"/>
                <a:gd name="T114" fmla="*/ 8 w 28"/>
                <a:gd name="T115"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 h="44">
                  <a:moveTo>
                    <a:pt x="28" y="43"/>
                  </a:moveTo>
                  <a:lnTo>
                    <a:pt x="28" y="0"/>
                  </a:lnTo>
                  <a:lnTo>
                    <a:pt x="22" y="0"/>
                  </a:lnTo>
                  <a:lnTo>
                    <a:pt x="22" y="15"/>
                  </a:lnTo>
                  <a:lnTo>
                    <a:pt x="22" y="15"/>
                  </a:lnTo>
                  <a:lnTo>
                    <a:pt x="18" y="12"/>
                  </a:lnTo>
                  <a:lnTo>
                    <a:pt x="18" y="12"/>
                  </a:lnTo>
                  <a:lnTo>
                    <a:pt x="13" y="11"/>
                  </a:lnTo>
                  <a:lnTo>
                    <a:pt x="13" y="11"/>
                  </a:lnTo>
                  <a:lnTo>
                    <a:pt x="11" y="11"/>
                  </a:lnTo>
                  <a:lnTo>
                    <a:pt x="7" y="14"/>
                  </a:lnTo>
                  <a:lnTo>
                    <a:pt x="7" y="14"/>
                  </a:lnTo>
                  <a:lnTo>
                    <a:pt x="4" y="16"/>
                  </a:lnTo>
                  <a:lnTo>
                    <a:pt x="2" y="19"/>
                  </a:lnTo>
                  <a:lnTo>
                    <a:pt x="2" y="19"/>
                  </a:lnTo>
                  <a:lnTo>
                    <a:pt x="0" y="23"/>
                  </a:lnTo>
                  <a:lnTo>
                    <a:pt x="0" y="28"/>
                  </a:lnTo>
                  <a:lnTo>
                    <a:pt x="0" y="28"/>
                  </a:lnTo>
                  <a:lnTo>
                    <a:pt x="0" y="33"/>
                  </a:lnTo>
                  <a:lnTo>
                    <a:pt x="2" y="36"/>
                  </a:lnTo>
                  <a:lnTo>
                    <a:pt x="2" y="36"/>
                  </a:lnTo>
                  <a:lnTo>
                    <a:pt x="4" y="39"/>
                  </a:lnTo>
                  <a:lnTo>
                    <a:pt x="7" y="41"/>
                  </a:lnTo>
                  <a:lnTo>
                    <a:pt x="7" y="41"/>
                  </a:lnTo>
                  <a:lnTo>
                    <a:pt x="11" y="44"/>
                  </a:lnTo>
                  <a:lnTo>
                    <a:pt x="14" y="44"/>
                  </a:lnTo>
                  <a:lnTo>
                    <a:pt x="14" y="44"/>
                  </a:lnTo>
                  <a:lnTo>
                    <a:pt x="19" y="43"/>
                  </a:lnTo>
                  <a:lnTo>
                    <a:pt x="23" y="39"/>
                  </a:lnTo>
                  <a:lnTo>
                    <a:pt x="23" y="43"/>
                  </a:lnTo>
                  <a:lnTo>
                    <a:pt x="28" y="43"/>
                  </a:lnTo>
                  <a:lnTo>
                    <a:pt x="28" y="43"/>
                  </a:lnTo>
                  <a:close/>
                  <a:moveTo>
                    <a:pt x="8" y="19"/>
                  </a:moveTo>
                  <a:lnTo>
                    <a:pt x="8" y="19"/>
                  </a:lnTo>
                  <a:lnTo>
                    <a:pt x="11" y="16"/>
                  </a:lnTo>
                  <a:lnTo>
                    <a:pt x="14" y="15"/>
                  </a:lnTo>
                  <a:lnTo>
                    <a:pt x="14" y="15"/>
                  </a:lnTo>
                  <a:lnTo>
                    <a:pt x="18" y="16"/>
                  </a:lnTo>
                  <a:lnTo>
                    <a:pt x="21" y="19"/>
                  </a:lnTo>
                  <a:lnTo>
                    <a:pt x="21" y="19"/>
                  </a:lnTo>
                  <a:lnTo>
                    <a:pt x="22" y="23"/>
                  </a:lnTo>
                  <a:lnTo>
                    <a:pt x="23" y="28"/>
                  </a:lnTo>
                  <a:lnTo>
                    <a:pt x="23" y="28"/>
                  </a:lnTo>
                  <a:lnTo>
                    <a:pt x="22" y="33"/>
                  </a:lnTo>
                  <a:lnTo>
                    <a:pt x="21" y="36"/>
                  </a:lnTo>
                  <a:lnTo>
                    <a:pt x="21" y="36"/>
                  </a:lnTo>
                  <a:lnTo>
                    <a:pt x="18" y="39"/>
                  </a:lnTo>
                  <a:lnTo>
                    <a:pt x="14" y="39"/>
                  </a:lnTo>
                  <a:lnTo>
                    <a:pt x="14" y="39"/>
                  </a:lnTo>
                  <a:lnTo>
                    <a:pt x="11" y="39"/>
                  </a:lnTo>
                  <a:lnTo>
                    <a:pt x="8" y="36"/>
                  </a:lnTo>
                  <a:lnTo>
                    <a:pt x="8" y="36"/>
                  </a:lnTo>
                  <a:lnTo>
                    <a:pt x="7" y="33"/>
                  </a:lnTo>
                  <a:lnTo>
                    <a:pt x="5" y="28"/>
                  </a:lnTo>
                  <a:lnTo>
                    <a:pt x="5" y="28"/>
                  </a:lnTo>
                  <a:lnTo>
                    <a:pt x="7" y="23"/>
                  </a:lnTo>
                  <a:lnTo>
                    <a:pt x="8" y="19"/>
                  </a:lnTo>
                  <a:lnTo>
                    <a:pt x="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7" name="Freeform 826">
              <a:extLst>
                <a:ext uri="{FF2B5EF4-FFF2-40B4-BE49-F238E27FC236}">
                  <a16:creationId xmlns:a16="http://schemas.microsoft.com/office/drawing/2014/main" id="{FFA51CCA-A12D-2A4A-E05F-7B8502F2E984}"/>
                </a:ext>
              </a:extLst>
            </p:cNvPr>
            <p:cNvSpPr>
              <a:spLocks/>
            </p:cNvSpPr>
            <p:nvPr/>
          </p:nvSpPr>
          <p:spPr bwMode="auto">
            <a:xfrm>
              <a:off x="6323" y="1735"/>
              <a:ext cx="25" cy="32"/>
            </a:xfrm>
            <a:custGeom>
              <a:avLst/>
              <a:gdLst>
                <a:gd name="T0" fmla="*/ 25 w 25"/>
                <a:gd name="T1" fmla="*/ 31 h 32"/>
                <a:gd name="T2" fmla="*/ 25 w 25"/>
                <a:gd name="T3" fmla="*/ 0 h 32"/>
                <a:gd name="T4" fmla="*/ 20 w 25"/>
                <a:gd name="T5" fmla="*/ 0 h 32"/>
                <a:gd name="T6" fmla="*/ 20 w 25"/>
                <a:gd name="T7" fmla="*/ 17 h 32"/>
                <a:gd name="T8" fmla="*/ 20 w 25"/>
                <a:gd name="T9" fmla="*/ 17 h 32"/>
                <a:gd name="T10" fmla="*/ 19 w 25"/>
                <a:gd name="T11" fmla="*/ 23 h 32"/>
                <a:gd name="T12" fmla="*/ 19 w 25"/>
                <a:gd name="T13" fmla="*/ 23 h 32"/>
                <a:gd name="T14" fmla="*/ 16 w 25"/>
                <a:gd name="T15" fmla="*/ 26 h 32"/>
                <a:gd name="T16" fmla="*/ 16 w 25"/>
                <a:gd name="T17" fmla="*/ 26 h 32"/>
                <a:gd name="T18" fmla="*/ 11 w 25"/>
                <a:gd name="T19" fmla="*/ 27 h 32"/>
                <a:gd name="T20" fmla="*/ 11 w 25"/>
                <a:gd name="T21" fmla="*/ 27 h 32"/>
                <a:gd name="T22" fmla="*/ 7 w 25"/>
                <a:gd name="T23" fmla="*/ 26 h 32"/>
                <a:gd name="T24" fmla="*/ 7 w 25"/>
                <a:gd name="T25" fmla="*/ 26 h 32"/>
                <a:gd name="T26" fmla="*/ 6 w 25"/>
                <a:gd name="T27" fmla="*/ 23 h 32"/>
                <a:gd name="T28" fmla="*/ 6 w 25"/>
                <a:gd name="T29" fmla="*/ 23 h 32"/>
                <a:gd name="T30" fmla="*/ 5 w 25"/>
                <a:gd name="T31" fmla="*/ 17 h 32"/>
                <a:gd name="T32" fmla="*/ 5 w 25"/>
                <a:gd name="T33" fmla="*/ 0 h 32"/>
                <a:gd name="T34" fmla="*/ 0 w 25"/>
                <a:gd name="T35" fmla="*/ 0 h 32"/>
                <a:gd name="T36" fmla="*/ 0 w 25"/>
                <a:gd name="T37" fmla="*/ 19 h 32"/>
                <a:gd name="T38" fmla="*/ 0 w 25"/>
                <a:gd name="T39" fmla="*/ 19 h 32"/>
                <a:gd name="T40" fmla="*/ 0 w 25"/>
                <a:gd name="T41" fmla="*/ 24 h 32"/>
                <a:gd name="T42" fmla="*/ 0 w 25"/>
                <a:gd name="T43" fmla="*/ 24 h 32"/>
                <a:gd name="T44" fmla="*/ 2 w 25"/>
                <a:gd name="T45" fmla="*/ 28 h 32"/>
                <a:gd name="T46" fmla="*/ 2 w 25"/>
                <a:gd name="T47" fmla="*/ 28 h 32"/>
                <a:gd name="T48" fmla="*/ 5 w 25"/>
                <a:gd name="T49" fmla="*/ 31 h 32"/>
                <a:gd name="T50" fmla="*/ 5 w 25"/>
                <a:gd name="T51" fmla="*/ 31 h 32"/>
                <a:gd name="T52" fmla="*/ 11 w 25"/>
                <a:gd name="T53" fmla="*/ 32 h 32"/>
                <a:gd name="T54" fmla="*/ 11 w 25"/>
                <a:gd name="T55" fmla="*/ 32 h 32"/>
                <a:gd name="T56" fmla="*/ 16 w 25"/>
                <a:gd name="T57" fmla="*/ 31 h 32"/>
                <a:gd name="T58" fmla="*/ 20 w 25"/>
                <a:gd name="T59" fmla="*/ 27 h 32"/>
                <a:gd name="T60" fmla="*/ 20 w 25"/>
                <a:gd name="T61" fmla="*/ 31 h 32"/>
                <a:gd name="T62" fmla="*/ 25 w 25"/>
                <a:gd name="T63" fmla="*/ 31 h 32"/>
                <a:gd name="T64" fmla="*/ 25 w 25"/>
                <a:gd name="T6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32">
                  <a:moveTo>
                    <a:pt x="25" y="31"/>
                  </a:moveTo>
                  <a:lnTo>
                    <a:pt x="25" y="0"/>
                  </a:lnTo>
                  <a:lnTo>
                    <a:pt x="20" y="0"/>
                  </a:lnTo>
                  <a:lnTo>
                    <a:pt x="20" y="17"/>
                  </a:lnTo>
                  <a:lnTo>
                    <a:pt x="20" y="17"/>
                  </a:lnTo>
                  <a:lnTo>
                    <a:pt x="19" y="23"/>
                  </a:lnTo>
                  <a:lnTo>
                    <a:pt x="19" y="23"/>
                  </a:lnTo>
                  <a:lnTo>
                    <a:pt x="16" y="26"/>
                  </a:lnTo>
                  <a:lnTo>
                    <a:pt x="16" y="26"/>
                  </a:lnTo>
                  <a:lnTo>
                    <a:pt x="11" y="27"/>
                  </a:lnTo>
                  <a:lnTo>
                    <a:pt x="11" y="27"/>
                  </a:lnTo>
                  <a:lnTo>
                    <a:pt x="7" y="26"/>
                  </a:lnTo>
                  <a:lnTo>
                    <a:pt x="7" y="26"/>
                  </a:lnTo>
                  <a:lnTo>
                    <a:pt x="6" y="23"/>
                  </a:lnTo>
                  <a:lnTo>
                    <a:pt x="6" y="23"/>
                  </a:lnTo>
                  <a:lnTo>
                    <a:pt x="5" y="17"/>
                  </a:lnTo>
                  <a:lnTo>
                    <a:pt x="5" y="0"/>
                  </a:lnTo>
                  <a:lnTo>
                    <a:pt x="0" y="0"/>
                  </a:lnTo>
                  <a:lnTo>
                    <a:pt x="0" y="19"/>
                  </a:lnTo>
                  <a:lnTo>
                    <a:pt x="0" y="19"/>
                  </a:lnTo>
                  <a:lnTo>
                    <a:pt x="0" y="24"/>
                  </a:lnTo>
                  <a:lnTo>
                    <a:pt x="0" y="24"/>
                  </a:lnTo>
                  <a:lnTo>
                    <a:pt x="2" y="28"/>
                  </a:lnTo>
                  <a:lnTo>
                    <a:pt x="2" y="28"/>
                  </a:lnTo>
                  <a:lnTo>
                    <a:pt x="5" y="31"/>
                  </a:lnTo>
                  <a:lnTo>
                    <a:pt x="5" y="31"/>
                  </a:lnTo>
                  <a:lnTo>
                    <a:pt x="11" y="32"/>
                  </a:lnTo>
                  <a:lnTo>
                    <a:pt x="11" y="32"/>
                  </a:lnTo>
                  <a:lnTo>
                    <a:pt x="16" y="31"/>
                  </a:lnTo>
                  <a:lnTo>
                    <a:pt x="20" y="27"/>
                  </a:lnTo>
                  <a:lnTo>
                    <a:pt x="20" y="31"/>
                  </a:lnTo>
                  <a:lnTo>
                    <a:pt x="25" y="31"/>
                  </a:lnTo>
                  <a:lnTo>
                    <a:pt x="25"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8" name="Freeform 827">
              <a:extLst>
                <a:ext uri="{FF2B5EF4-FFF2-40B4-BE49-F238E27FC236}">
                  <a16:creationId xmlns:a16="http://schemas.microsoft.com/office/drawing/2014/main" id="{746FF698-09A7-D4B8-684C-75FF6662744C}"/>
                </a:ext>
              </a:extLst>
            </p:cNvPr>
            <p:cNvSpPr>
              <a:spLocks/>
            </p:cNvSpPr>
            <p:nvPr/>
          </p:nvSpPr>
          <p:spPr bwMode="auto">
            <a:xfrm>
              <a:off x="6356" y="1734"/>
              <a:ext cx="26" cy="33"/>
            </a:xfrm>
            <a:custGeom>
              <a:avLst/>
              <a:gdLst>
                <a:gd name="T0" fmla="*/ 18 w 26"/>
                <a:gd name="T1" fmla="*/ 27 h 33"/>
                <a:gd name="T2" fmla="*/ 18 w 26"/>
                <a:gd name="T3" fmla="*/ 27 h 33"/>
                <a:gd name="T4" fmla="*/ 16 w 26"/>
                <a:gd name="T5" fmla="*/ 28 h 33"/>
                <a:gd name="T6" fmla="*/ 13 w 26"/>
                <a:gd name="T7" fmla="*/ 28 h 33"/>
                <a:gd name="T8" fmla="*/ 13 w 26"/>
                <a:gd name="T9" fmla="*/ 28 h 33"/>
                <a:gd name="T10" fmla="*/ 10 w 26"/>
                <a:gd name="T11" fmla="*/ 28 h 33"/>
                <a:gd name="T12" fmla="*/ 7 w 26"/>
                <a:gd name="T13" fmla="*/ 25 h 33"/>
                <a:gd name="T14" fmla="*/ 7 w 26"/>
                <a:gd name="T15" fmla="*/ 25 h 33"/>
                <a:gd name="T16" fmla="*/ 5 w 26"/>
                <a:gd name="T17" fmla="*/ 22 h 33"/>
                <a:gd name="T18" fmla="*/ 5 w 26"/>
                <a:gd name="T19" fmla="*/ 17 h 33"/>
                <a:gd name="T20" fmla="*/ 5 w 26"/>
                <a:gd name="T21" fmla="*/ 17 h 33"/>
                <a:gd name="T22" fmla="*/ 5 w 26"/>
                <a:gd name="T23" fmla="*/ 12 h 33"/>
                <a:gd name="T24" fmla="*/ 7 w 26"/>
                <a:gd name="T25" fmla="*/ 8 h 33"/>
                <a:gd name="T26" fmla="*/ 7 w 26"/>
                <a:gd name="T27" fmla="*/ 8 h 33"/>
                <a:gd name="T28" fmla="*/ 10 w 26"/>
                <a:gd name="T29" fmla="*/ 5 h 33"/>
                <a:gd name="T30" fmla="*/ 13 w 26"/>
                <a:gd name="T31" fmla="*/ 4 h 33"/>
                <a:gd name="T32" fmla="*/ 13 w 26"/>
                <a:gd name="T33" fmla="*/ 4 h 33"/>
                <a:gd name="T34" fmla="*/ 16 w 26"/>
                <a:gd name="T35" fmla="*/ 5 h 33"/>
                <a:gd name="T36" fmla="*/ 18 w 26"/>
                <a:gd name="T37" fmla="*/ 7 h 33"/>
                <a:gd name="T38" fmla="*/ 18 w 26"/>
                <a:gd name="T39" fmla="*/ 7 h 33"/>
                <a:gd name="T40" fmla="*/ 20 w 26"/>
                <a:gd name="T41" fmla="*/ 8 h 33"/>
                <a:gd name="T42" fmla="*/ 21 w 26"/>
                <a:gd name="T43" fmla="*/ 10 h 33"/>
                <a:gd name="T44" fmla="*/ 26 w 26"/>
                <a:gd name="T45" fmla="*/ 10 h 33"/>
                <a:gd name="T46" fmla="*/ 26 w 26"/>
                <a:gd name="T47" fmla="*/ 10 h 33"/>
                <a:gd name="T48" fmla="*/ 25 w 26"/>
                <a:gd name="T49" fmla="*/ 5 h 33"/>
                <a:gd name="T50" fmla="*/ 22 w 26"/>
                <a:gd name="T51" fmla="*/ 3 h 33"/>
                <a:gd name="T52" fmla="*/ 22 w 26"/>
                <a:gd name="T53" fmla="*/ 3 h 33"/>
                <a:gd name="T54" fmla="*/ 18 w 26"/>
                <a:gd name="T55" fmla="*/ 0 h 33"/>
                <a:gd name="T56" fmla="*/ 13 w 26"/>
                <a:gd name="T57" fmla="*/ 0 h 33"/>
                <a:gd name="T58" fmla="*/ 13 w 26"/>
                <a:gd name="T59" fmla="*/ 0 h 33"/>
                <a:gd name="T60" fmla="*/ 10 w 26"/>
                <a:gd name="T61" fmla="*/ 0 h 33"/>
                <a:gd name="T62" fmla="*/ 6 w 26"/>
                <a:gd name="T63" fmla="*/ 1 h 33"/>
                <a:gd name="T64" fmla="*/ 6 w 26"/>
                <a:gd name="T65" fmla="*/ 1 h 33"/>
                <a:gd name="T66" fmla="*/ 3 w 26"/>
                <a:gd name="T67" fmla="*/ 4 h 33"/>
                <a:gd name="T68" fmla="*/ 1 w 26"/>
                <a:gd name="T69" fmla="*/ 8 h 33"/>
                <a:gd name="T70" fmla="*/ 1 w 26"/>
                <a:gd name="T71" fmla="*/ 8 h 33"/>
                <a:gd name="T72" fmla="*/ 0 w 26"/>
                <a:gd name="T73" fmla="*/ 12 h 33"/>
                <a:gd name="T74" fmla="*/ 0 w 26"/>
                <a:gd name="T75" fmla="*/ 17 h 33"/>
                <a:gd name="T76" fmla="*/ 0 w 26"/>
                <a:gd name="T77" fmla="*/ 17 h 33"/>
                <a:gd name="T78" fmla="*/ 0 w 26"/>
                <a:gd name="T79" fmla="*/ 24 h 33"/>
                <a:gd name="T80" fmla="*/ 3 w 26"/>
                <a:gd name="T81" fmla="*/ 29 h 33"/>
                <a:gd name="T82" fmla="*/ 3 w 26"/>
                <a:gd name="T83" fmla="*/ 29 h 33"/>
                <a:gd name="T84" fmla="*/ 7 w 26"/>
                <a:gd name="T85" fmla="*/ 32 h 33"/>
                <a:gd name="T86" fmla="*/ 13 w 26"/>
                <a:gd name="T87" fmla="*/ 33 h 33"/>
                <a:gd name="T88" fmla="*/ 13 w 26"/>
                <a:gd name="T89" fmla="*/ 33 h 33"/>
                <a:gd name="T90" fmla="*/ 18 w 26"/>
                <a:gd name="T91" fmla="*/ 32 h 33"/>
                <a:gd name="T92" fmla="*/ 22 w 26"/>
                <a:gd name="T93" fmla="*/ 30 h 33"/>
                <a:gd name="T94" fmla="*/ 22 w 26"/>
                <a:gd name="T95" fmla="*/ 30 h 33"/>
                <a:gd name="T96" fmla="*/ 25 w 26"/>
                <a:gd name="T97" fmla="*/ 27 h 33"/>
                <a:gd name="T98" fmla="*/ 26 w 26"/>
                <a:gd name="T99" fmla="*/ 22 h 33"/>
                <a:gd name="T100" fmla="*/ 21 w 26"/>
                <a:gd name="T101" fmla="*/ 20 h 33"/>
                <a:gd name="T102" fmla="*/ 21 w 26"/>
                <a:gd name="T103" fmla="*/ 20 h 33"/>
                <a:gd name="T104" fmla="*/ 20 w 26"/>
                <a:gd name="T105" fmla="*/ 24 h 33"/>
                <a:gd name="T106" fmla="*/ 18 w 26"/>
                <a:gd name="T107" fmla="*/ 27 h 33"/>
                <a:gd name="T108" fmla="*/ 18 w 26"/>
                <a:gd name="T10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 h="33">
                  <a:moveTo>
                    <a:pt x="18" y="27"/>
                  </a:moveTo>
                  <a:lnTo>
                    <a:pt x="18" y="27"/>
                  </a:lnTo>
                  <a:lnTo>
                    <a:pt x="16" y="28"/>
                  </a:lnTo>
                  <a:lnTo>
                    <a:pt x="13" y="28"/>
                  </a:lnTo>
                  <a:lnTo>
                    <a:pt x="13" y="28"/>
                  </a:lnTo>
                  <a:lnTo>
                    <a:pt x="10" y="28"/>
                  </a:lnTo>
                  <a:lnTo>
                    <a:pt x="7" y="25"/>
                  </a:lnTo>
                  <a:lnTo>
                    <a:pt x="7" y="25"/>
                  </a:lnTo>
                  <a:lnTo>
                    <a:pt x="5" y="22"/>
                  </a:lnTo>
                  <a:lnTo>
                    <a:pt x="5" y="17"/>
                  </a:lnTo>
                  <a:lnTo>
                    <a:pt x="5" y="17"/>
                  </a:lnTo>
                  <a:lnTo>
                    <a:pt x="5" y="12"/>
                  </a:lnTo>
                  <a:lnTo>
                    <a:pt x="7" y="8"/>
                  </a:lnTo>
                  <a:lnTo>
                    <a:pt x="7" y="8"/>
                  </a:lnTo>
                  <a:lnTo>
                    <a:pt x="10" y="5"/>
                  </a:lnTo>
                  <a:lnTo>
                    <a:pt x="13" y="4"/>
                  </a:lnTo>
                  <a:lnTo>
                    <a:pt x="13" y="4"/>
                  </a:lnTo>
                  <a:lnTo>
                    <a:pt x="16" y="5"/>
                  </a:lnTo>
                  <a:lnTo>
                    <a:pt x="18" y="7"/>
                  </a:lnTo>
                  <a:lnTo>
                    <a:pt x="18" y="7"/>
                  </a:lnTo>
                  <a:lnTo>
                    <a:pt x="20" y="8"/>
                  </a:lnTo>
                  <a:lnTo>
                    <a:pt x="21" y="10"/>
                  </a:lnTo>
                  <a:lnTo>
                    <a:pt x="26" y="10"/>
                  </a:lnTo>
                  <a:lnTo>
                    <a:pt x="26" y="10"/>
                  </a:lnTo>
                  <a:lnTo>
                    <a:pt x="25" y="5"/>
                  </a:lnTo>
                  <a:lnTo>
                    <a:pt x="22" y="3"/>
                  </a:lnTo>
                  <a:lnTo>
                    <a:pt x="22" y="3"/>
                  </a:lnTo>
                  <a:lnTo>
                    <a:pt x="18" y="0"/>
                  </a:lnTo>
                  <a:lnTo>
                    <a:pt x="13" y="0"/>
                  </a:lnTo>
                  <a:lnTo>
                    <a:pt x="13" y="0"/>
                  </a:lnTo>
                  <a:lnTo>
                    <a:pt x="10" y="0"/>
                  </a:lnTo>
                  <a:lnTo>
                    <a:pt x="6" y="1"/>
                  </a:lnTo>
                  <a:lnTo>
                    <a:pt x="6" y="1"/>
                  </a:lnTo>
                  <a:lnTo>
                    <a:pt x="3" y="4"/>
                  </a:lnTo>
                  <a:lnTo>
                    <a:pt x="1" y="8"/>
                  </a:lnTo>
                  <a:lnTo>
                    <a:pt x="1" y="8"/>
                  </a:lnTo>
                  <a:lnTo>
                    <a:pt x="0" y="12"/>
                  </a:lnTo>
                  <a:lnTo>
                    <a:pt x="0" y="17"/>
                  </a:lnTo>
                  <a:lnTo>
                    <a:pt x="0" y="17"/>
                  </a:lnTo>
                  <a:lnTo>
                    <a:pt x="0" y="24"/>
                  </a:lnTo>
                  <a:lnTo>
                    <a:pt x="3" y="29"/>
                  </a:lnTo>
                  <a:lnTo>
                    <a:pt x="3" y="29"/>
                  </a:lnTo>
                  <a:lnTo>
                    <a:pt x="7" y="32"/>
                  </a:lnTo>
                  <a:lnTo>
                    <a:pt x="13" y="33"/>
                  </a:lnTo>
                  <a:lnTo>
                    <a:pt x="13" y="33"/>
                  </a:lnTo>
                  <a:lnTo>
                    <a:pt x="18" y="32"/>
                  </a:lnTo>
                  <a:lnTo>
                    <a:pt x="22" y="30"/>
                  </a:lnTo>
                  <a:lnTo>
                    <a:pt x="22" y="30"/>
                  </a:lnTo>
                  <a:lnTo>
                    <a:pt x="25" y="27"/>
                  </a:lnTo>
                  <a:lnTo>
                    <a:pt x="26" y="22"/>
                  </a:lnTo>
                  <a:lnTo>
                    <a:pt x="21" y="20"/>
                  </a:lnTo>
                  <a:lnTo>
                    <a:pt x="21" y="20"/>
                  </a:lnTo>
                  <a:lnTo>
                    <a:pt x="20" y="24"/>
                  </a:lnTo>
                  <a:lnTo>
                    <a:pt x="18" y="27"/>
                  </a:lnTo>
                  <a:lnTo>
                    <a:pt x="1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9" name="Freeform 828">
              <a:extLst>
                <a:ext uri="{FF2B5EF4-FFF2-40B4-BE49-F238E27FC236}">
                  <a16:creationId xmlns:a16="http://schemas.microsoft.com/office/drawing/2014/main" id="{5BEEFD27-183A-2F86-F623-41F0E72BB983}"/>
                </a:ext>
              </a:extLst>
            </p:cNvPr>
            <p:cNvSpPr>
              <a:spLocks/>
            </p:cNvSpPr>
            <p:nvPr/>
          </p:nvSpPr>
          <p:spPr bwMode="auto">
            <a:xfrm>
              <a:off x="6385" y="1724"/>
              <a:ext cx="15" cy="43"/>
            </a:xfrm>
            <a:custGeom>
              <a:avLst/>
              <a:gdLst>
                <a:gd name="T0" fmla="*/ 11 w 15"/>
                <a:gd name="T1" fmla="*/ 38 h 43"/>
                <a:gd name="T2" fmla="*/ 11 w 15"/>
                <a:gd name="T3" fmla="*/ 38 h 43"/>
                <a:gd name="T4" fmla="*/ 10 w 15"/>
                <a:gd name="T5" fmla="*/ 37 h 43"/>
                <a:gd name="T6" fmla="*/ 10 w 15"/>
                <a:gd name="T7" fmla="*/ 37 h 43"/>
                <a:gd name="T8" fmla="*/ 8 w 15"/>
                <a:gd name="T9" fmla="*/ 37 h 43"/>
                <a:gd name="T10" fmla="*/ 8 w 15"/>
                <a:gd name="T11" fmla="*/ 37 h 43"/>
                <a:gd name="T12" fmla="*/ 8 w 15"/>
                <a:gd name="T13" fmla="*/ 33 h 43"/>
                <a:gd name="T14" fmla="*/ 8 w 15"/>
                <a:gd name="T15" fmla="*/ 15 h 43"/>
                <a:gd name="T16" fmla="*/ 13 w 15"/>
                <a:gd name="T17" fmla="*/ 15 h 43"/>
                <a:gd name="T18" fmla="*/ 13 w 15"/>
                <a:gd name="T19" fmla="*/ 11 h 43"/>
                <a:gd name="T20" fmla="*/ 8 w 15"/>
                <a:gd name="T21" fmla="*/ 11 h 43"/>
                <a:gd name="T22" fmla="*/ 8 w 15"/>
                <a:gd name="T23" fmla="*/ 0 h 43"/>
                <a:gd name="T24" fmla="*/ 3 w 15"/>
                <a:gd name="T25" fmla="*/ 3 h 43"/>
                <a:gd name="T26" fmla="*/ 3 w 15"/>
                <a:gd name="T27" fmla="*/ 11 h 43"/>
                <a:gd name="T28" fmla="*/ 0 w 15"/>
                <a:gd name="T29" fmla="*/ 11 h 43"/>
                <a:gd name="T30" fmla="*/ 0 w 15"/>
                <a:gd name="T31" fmla="*/ 15 h 43"/>
                <a:gd name="T32" fmla="*/ 3 w 15"/>
                <a:gd name="T33" fmla="*/ 15 h 43"/>
                <a:gd name="T34" fmla="*/ 3 w 15"/>
                <a:gd name="T35" fmla="*/ 33 h 43"/>
                <a:gd name="T36" fmla="*/ 3 w 15"/>
                <a:gd name="T37" fmla="*/ 33 h 43"/>
                <a:gd name="T38" fmla="*/ 3 w 15"/>
                <a:gd name="T39" fmla="*/ 39 h 43"/>
                <a:gd name="T40" fmla="*/ 3 w 15"/>
                <a:gd name="T41" fmla="*/ 39 h 43"/>
                <a:gd name="T42" fmla="*/ 6 w 15"/>
                <a:gd name="T43" fmla="*/ 42 h 43"/>
                <a:gd name="T44" fmla="*/ 6 w 15"/>
                <a:gd name="T45" fmla="*/ 42 h 43"/>
                <a:gd name="T46" fmla="*/ 10 w 15"/>
                <a:gd name="T47" fmla="*/ 43 h 43"/>
                <a:gd name="T48" fmla="*/ 10 w 15"/>
                <a:gd name="T49" fmla="*/ 43 h 43"/>
                <a:gd name="T50" fmla="*/ 15 w 15"/>
                <a:gd name="T51" fmla="*/ 42 h 43"/>
                <a:gd name="T52" fmla="*/ 13 w 15"/>
                <a:gd name="T53" fmla="*/ 38 h 43"/>
                <a:gd name="T54" fmla="*/ 13 w 15"/>
                <a:gd name="T55" fmla="*/ 38 h 43"/>
                <a:gd name="T56" fmla="*/ 11 w 15"/>
                <a:gd name="T57" fmla="*/ 38 h 43"/>
                <a:gd name="T58" fmla="*/ 11 w 15"/>
                <a:gd name="T59" fmla="*/ 38 h 43"/>
                <a:gd name="T60" fmla="*/ 11 w 15"/>
                <a:gd name="T6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43">
                  <a:moveTo>
                    <a:pt x="11" y="38"/>
                  </a:moveTo>
                  <a:lnTo>
                    <a:pt x="11" y="38"/>
                  </a:lnTo>
                  <a:lnTo>
                    <a:pt x="10" y="37"/>
                  </a:lnTo>
                  <a:lnTo>
                    <a:pt x="10" y="37"/>
                  </a:lnTo>
                  <a:lnTo>
                    <a:pt x="8" y="37"/>
                  </a:lnTo>
                  <a:lnTo>
                    <a:pt x="8" y="37"/>
                  </a:lnTo>
                  <a:lnTo>
                    <a:pt x="8" y="33"/>
                  </a:lnTo>
                  <a:lnTo>
                    <a:pt x="8" y="15"/>
                  </a:lnTo>
                  <a:lnTo>
                    <a:pt x="13" y="15"/>
                  </a:lnTo>
                  <a:lnTo>
                    <a:pt x="13" y="11"/>
                  </a:lnTo>
                  <a:lnTo>
                    <a:pt x="8" y="11"/>
                  </a:lnTo>
                  <a:lnTo>
                    <a:pt x="8" y="0"/>
                  </a:lnTo>
                  <a:lnTo>
                    <a:pt x="3" y="3"/>
                  </a:lnTo>
                  <a:lnTo>
                    <a:pt x="3" y="11"/>
                  </a:lnTo>
                  <a:lnTo>
                    <a:pt x="0" y="11"/>
                  </a:lnTo>
                  <a:lnTo>
                    <a:pt x="0" y="15"/>
                  </a:lnTo>
                  <a:lnTo>
                    <a:pt x="3" y="15"/>
                  </a:lnTo>
                  <a:lnTo>
                    <a:pt x="3" y="33"/>
                  </a:lnTo>
                  <a:lnTo>
                    <a:pt x="3" y="33"/>
                  </a:lnTo>
                  <a:lnTo>
                    <a:pt x="3" y="39"/>
                  </a:lnTo>
                  <a:lnTo>
                    <a:pt x="3" y="39"/>
                  </a:lnTo>
                  <a:lnTo>
                    <a:pt x="6" y="42"/>
                  </a:lnTo>
                  <a:lnTo>
                    <a:pt x="6" y="42"/>
                  </a:lnTo>
                  <a:lnTo>
                    <a:pt x="10" y="43"/>
                  </a:lnTo>
                  <a:lnTo>
                    <a:pt x="10" y="43"/>
                  </a:lnTo>
                  <a:lnTo>
                    <a:pt x="15" y="42"/>
                  </a:lnTo>
                  <a:lnTo>
                    <a:pt x="13" y="38"/>
                  </a:lnTo>
                  <a:lnTo>
                    <a:pt x="13" y="38"/>
                  </a:lnTo>
                  <a:lnTo>
                    <a:pt x="11" y="38"/>
                  </a:lnTo>
                  <a:lnTo>
                    <a:pt x="11" y="38"/>
                  </a:lnTo>
                  <a:lnTo>
                    <a:pt x="1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0" name="Freeform 829">
              <a:extLst>
                <a:ext uri="{FF2B5EF4-FFF2-40B4-BE49-F238E27FC236}">
                  <a16:creationId xmlns:a16="http://schemas.microsoft.com/office/drawing/2014/main" id="{D0226DD1-BFFE-559D-D8C6-6E4F194050FD}"/>
                </a:ext>
              </a:extLst>
            </p:cNvPr>
            <p:cNvSpPr>
              <a:spLocks noEditPoints="1"/>
            </p:cNvSpPr>
            <p:nvPr/>
          </p:nvSpPr>
          <p:spPr bwMode="auto">
            <a:xfrm>
              <a:off x="6403" y="1723"/>
              <a:ext cx="5" cy="43"/>
            </a:xfrm>
            <a:custGeom>
              <a:avLst/>
              <a:gdLst>
                <a:gd name="T0" fmla="*/ 5 w 5"/>
                <a:gd name="T1" fmla="*/ 6 h 43"/>
                <a:gd name="T2" fmla="*/ 5 w 5"/>
                <a:gd name="T3" fmla="*/ 0 h 43"/>
                <a:gd name="T4" fmla="*/ 0 w 5"/>
                <a:gd name="T5" fmla="*/ 0 h 43"/>
                <a:gd name="T6" fmla="*/ 0 w 5"/>
                <a:gd name="T7" fmla="*/ 6 h 43"/>
                <a:gd name="T8" fmla="*/ 5 w 5"/>
                <a:gd name="T9" fmla="*/ 6 h 43"/>
                <a:gd name="T10" fmla="*/ 5 w 5"/>
                <a:gd name="T11" fmla="*/ 6 h 43"/>
                <a:gd name="T12" fmla="*/ 5 w 5"/>
                <a:gd name="T13" fmla="*/ 43 h 43"/>
                <a:gd name="T14" fmla="*/ 5 w 5"/>
                <a:gd name="T15" fmla="*/ 12 h 43"/>
                <a:gd name="T16" fmla="*/ 0 w 5"/>
                <a:gd name="T17" fmla="*/ 12 h 43"/>
                <a:gd name="T18" fmla="*/ 0 w 5"/>
                <a:gd name="T19" fmla="*/ 43 h 43"/>
                <a:gd name="T20" fmla="*/ 5 w 5"/>
                <a:gd name="T21" fmla="*/ 43 h 43"/>
                <a:gd name="T22" fmla="*/ 5 w 5"/>
                <a:gd name="T2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3">
                  <a:moveTo>
                    <a:pt x="5" y="6"/>
                  </a:moveTo>
                  <a:lnTo>
                    <a:pt x="5" y="0"/>
                  </a:lnTo>
                  <a:lnTo>
                    <a:pt x="0" y="0"/>
                  </a:lnTo>
                  <a:lnTo>
                    <a:pt x="0" y="6"/>
                  </a:lnTo>
                  <a:lnTo>
                    <a:pt x="5" y="6"/>
                  </a:lnTo>
                  <a:lnTo>
                    <a:pt x="5" y="6"/>
                  </a:lnTo>
                  <a:close/>
                  <a:moveTo>
                    <a:pt x="5" y="43"/>
                  </a:moveTo>
                  <a:lnTo>
                    <a:pt x="5" y="12"/>
                  </a:lnTo>
                  <a:lnTo>
                    <a:pt x="0" y="12"/>
                  </a:lnTo>
                  <a:lnTo>
                    <a:pt x="0" y="43"/>
                  </a:lnTo>
                  <a:lnTo>
                    <a:pt x="5" y="43"/>
                  </a:lnTo>
                  <a:lnTo>
                    <a:pt x="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1" name="Freeform 830">
              <a:extLst>
                <a:ext uri="{FF2B5EF4-FFF2-40B4-BE49-F238E27FC236}">
                  <a16:creationId xmlns:a16="http://schemas.microsoft.com/office/drawing/2014/main" id="{A9487921-2969-C659-B485-DFD3DA73B034}"/>
                </a:ext>
              </a:extLst>
            </p:cNvPr>
            <p:cNvSpPr>
              <a:spLocks noEditPoints="1"/>
            </p:cNvSpPr>
            <p:nvPr/>
          </p:nvSpPr>
          <p:spPr bwMode="auto">
            <a:xfrm>
              <a:off x="6415" y="1734"/>
              <a:ext cx="30" cy="33"/>
            </a:xfrm>
            <a:custGeom>
              <a:avLst/>
              <a:gdLst>
                <a:gd name="T0" fmla="*/ 5 w 30"/>
                <a:gd name="T1" fmla="*/ 29 h 33"/>
                <a:gd name="T2" fmla="*/ 5 w 30"/>
                <a:gd name="T3" fmla="*/ 29 h 33"/>
                <a:gd name="T4" fmla="*/ 9 w 30"/>
                <a:gd name="T5" fmla="*/ 32 h 33"/>
                <a:gd name="T6" fmla="*/ 15 w 30"/>
                <a:gd name="T7" fmla="*/ 33 h 33"/>
                <a:gd name="T8" fmla="*/ 15 w 30"/>
                <a:gd name="T9" fmla="*/ 33 h 33"/>
                <a:gd name="T10" fmla="*/ 19 w 30"/>
                <a:gd name="T11" fmla="*/ 33 h 33"/>
                <a:gd name="T12" fmla="*/ 22 w 30"/>
                <a:gd name="T13" fmla="*/ 30 h 33"/>
                <a:gd name="T14" fmla="*/ 22 w 30"/>
                <a:gd name="T15" fmla="*/ 30 h 33"/>
                <a:gd name="T16" fmla="*/ 25 w 30"/>
                <a:gd name="T17" fmla="*/ 29 h 33"/>
                <a:gd name="T18" fmla="*/ 28 w 30"/>
                <a:gd name="T19" fmla="*/ 25 h 33"/>
                <a:gd name="T20" fmla="*/ 28 w 30"/>
                <a:gd name="T21" fmla="*/ 25 h 33"/>
                <a:gd name="T22" fmla="*/ 29 w 30"/>
                <a:gd name="T23" fmla="*/ 22 h 33"/>
                <a:gd name="T24" fmla="*/ 30 w 30"/>
                <a:gd name="T25" fmla="*/ 17 h 33"/>
                <a:gd name="T26" fmla="*/ 30 w 30"/>
                <a:gd name="T27" fmla="*/ 17 h 33"/>
                <a:gd name="T28" fmla="*/ 29 w 30"/>
                <a:gd name="T29" fmla="*/ 9 h 33"/>
                <a:gd name="T30" fmla="*/ 25 w 30"/>
                <a:gd name="T31" fmla="*/ 4 h 33"/>
                <a:gd name="T32" fmla="*/ 25 w 30"/>
                <a:gd name="T33" fmla="*/ 4 h 33"/>
                <a:gd name="T34" fmla="*/ 21 w 30"/>
                <a:gd name="T35" fmla="*/ 1 h 33"/>
                <a:gd name="T36" fmla="*/ 15 w 30"/>
                <a:gd name="T37" fmla="*/ 0 h 33"/>
                <a:gd name="T38" fmla="*/ 15 w 30"/>
                <a:gd name="T39" fmla="*/ 0 h 33"/>
                <a:gd name="T40" fmla="*/ 10 w 30"/>
                <a:gd name="T41" fmla="*/ 1 h 33"/>
                <a:gd name="T42" fmla="*/ 5 w 30"/>
                <a:gd name="T43" fmla="*/ 4 h 33"/>
                <a:gd name="T44" fmla="*/ 5 w 30"/>
                <a:gd name="T45" fmla="*/ 4 h 33"/>
                <a:gd name="T46" fmla="*/ 2 w 30"/>
                <a:gd name="T47" fmla="*/ 7 h 33"/>
                <a:gd name="T48" fmla="*/ 1 w 30"/>
                <a:gd name="T49" fmla="*/ 9 h 33"/>
                <a:gd name="T50" fmla="*/ 0 w 30"/>
                <a:gd name="T51" fmla="*/ 17 h 33"/>
                <a:gd name="T52" fmla="*/ 0 w 30"/>
                <a:gd name="T53" fmla="*/ 17 h 33"/>
                <a:gd name="T54" fmla="*/ 1 w 30"/>
                <a:gd name="T55" fmla="*/ 24 h 33"/>
                <a:gd name="T56" fmla="*/ 5 w 30"/>
                <a:gd name="T57" fmla="*/ 29 h 33"/>
                <a:gd name="T58" fmla="*/ 5 w 30"/>
                <a:gd name="T59" fmla="*/ 29 h 33"/>
                <a:gd name="T60" fmla="*/ 9 w 30"/>
                <a:gd name="T61" fmla="*/ 8 h 33"/>
                <a:gd name="T62" fmla="*/ 9 w 30"/>
                <a:gd name="T63" fmla="*/ 8 h 33"/>
                <a:gd name="T64" fmla="*/ 11 w 30"/>
                <a:gd name="T65" fmla="*/ 5 h 33"/>
                <a:gd name="T66" fmla="*/ 15 w 30"/>
                <a:gd name="T67" fmla="*/ 4 h 33"/>
                <a:gd name="T68" fmla="*/ 15 w 30"/>
                <a:gd name="T69" fmla="*/ 4 h 33"/>
                <a:gd name="T70" fmla="*/ 19 w 30"/>
                <a:gd name="T71" fmla="*/ 5 h 33"/>
                <a:gd name="T72" fmla="*/ 21 w 30"/>
                <a:gd name="T73" fmla="*/ 8 h 33"/>
                <a:gd name="T74" fmla="*/ 21 w 30"/>
                <a:gd name="T75" fmla="*/ 8 h 33"/>
                <a:gd name="T76" fmla="*/ 24 w 30"/>
                <a:gd name="T77" fmla="*/ 12 h 33"/>
                <a:gd name="T78" fmla="*/ 24 w 30"/>
                <a:gd name="T79" fmla="*/ 17 h 33"/>
                <a:gd name="T80" fmla="*/ 24 w 30"/>
                <a:gd name="T81" fmla="*/ 17 h 33"/>
                <a:gd name="T82" fmla="*/ 24 w 30"/>
                <a:gd name="T83" fmla="*/ 22 h 33"/>
                <a:gd name="T84" fmla="*/ 21 w 30"/>
                <a:gd name="T85" fmla="*/ 25 h 33"/>
                <a:gd name="T86" fmla="*/ 21 w 30"/>
                <a:gd name="T87" fmla="*/ 25 h 33"/>
                <a:gd name="T88" fmla="*/ 19 w 30"/>
                <a:gd name="T89" fmla="*/ 28 h 33"/>
                <a:gd name="T90" fmla="*/ 15 w 30"/>
                <a:gd name="T91" fmla="*/ 28 h 33"/>
                <a:gd name="T92" fmla="*/ 15 w 30"/>
                <a:gd name="T93" fmla="*/ 28 h 33"/>
                <a:gd name="T94" fmla="*/ 11 w 30"/>
                <a:gd name="T95" fmla="*/ 28 h 33"/>
                <a:gd name="T96" fmla="*/ 9 w 30"/>
                <a:gd name="T97" fmla="*/ 25 h 33"/>
                <a:gd name="T98" fmla="*/ 9 w 30"/>
                <a:gd name="T99" fmla="*/ 25 h 33"/>
                <a:gd name="T100" fmla="*/ 6 w 30"/>
                <a:gd name="T101" fmla="*/ 22 h 33"/>
                <a:gd name="T102" fmla="*/ 6 w 30"/>
                <a:gd name="T103" fmla="*/ 17 h 33"/>
                <a:gd name="T104" fmla="*/ 6 w 30"/>
                <a:gd name="T105" fmla="*/ 17 h 33"/>
                <a:gd name="T106" fmla="*/ 6 w 30"/>
                <a:gd name="T107" fmla="*/ 12 h 33"/>
                <a:gd name="T108" fmla="*/ 9 w 30"/>
                <a:gd name="T109" fmla="*/ 8 h 33"/>
                <a:gd name="T110" fmla="*/ 9 w 30"/>
                <a:gd name="T111"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33">
                  <a:moveTo>
                    <a:pt x="5" y="29"/>
                  </a:moveTo>
                  <a:lnTo>
                    <a:pt x="5" y="29"/>
                  </a:lnTo>
                  <a:lnTo>
                    <a:pt x="9" y="32"/>
                  </a:lnTo>
                  <a:lnTo>
                    <a:pt x="15" y="33"/>
                  </a:lnTo>
                  <a:lnTo>
                    <a:pt x="15" y="33"/>
                  </a:lnTo>
                  <a:lnTo>
                    <a:pt x="19" y="33"/>
                  </a:lnTo>
                  <a:lnTo>
                    <a:pt x="22" y="30"/>
                  </a:lnTo>
                  <a:lnTo>
                    <a:pt x="22" y="30"/>
                  </a:lnTo>
                  <a:lnTo>
                    <a:pt x="25" y="29"/>
                  </a:lnTo>
                  <a:lnTo>
                    <a:pt x="28" y="25"/>
                  </a:lnTo>
                  <a:lnTo>
                    <a:pt x="28" y="25"/>
                  </a:lnTo>
                  <a:lnTo>
                    <a:pt x="29" y="22"/>
                  </a:lnTo>
                  <a:lnTo>
                    <a:pt x="30" y="17"/>
                  </a:lnTo>
                  <a:lnTo>
                    <a:pt x="30" y="17"/>
                  </a:lnTo>
                  <a:lnTo>
                    <a:pt x="29" y="9"/>
                  </a:lnTo>
                  <a:lnTo>
                    <a:pt x="25" y="4"/>
                  </a:lnTo>
                  <a:lnTo>
                    <a:pt x="25" y="4"/>
                  </a:lnTo>
                  <a:lnTo>
                    <a:pt x="21" y="1"/>
                  </a:lnTo>
                  <a:lnTo>
                    <a:pt x="15" y="0"/>
                  </a:lnTo>
                  <a:lnTo>
                    <a:pt x="15" y="0"/>
                  </a:lnTo>
                  <a:lnTo>
                    <a:pt x="10" y="1"/>
                  </a:lnTo>
                  <a:lnTo>
                    <a:pt x="5" y="4"/>
                  </a:lnTo>
                  <a:lnTo>
                    <a:pt x="5" y="4"/>
                  </a:lnTo>
                  <a:lnTo>
                    <a:pt x="2" y="7"/>
                  </a:lnTo>
                  <a:lnTo>
                    <a:pt x="1" y="9"/>
                  </a:lnTo>
                  <a:lnTo>
                    <a:pt x="0" y="17"/>
                  </a:lnTo>
                  <a:lnTo>
                    <a:pt x="0" y="17"/>
                  </a:lnTo>
                  <a:lnTo>
                    <a:pt x="1" y="24"/>
                  </a:lnTo>
                  <a:lnTo>
                    <a:pt x="5" y="29"/>
                  </a:lnTo>
                  <a:lnTo>
                    <a:pt x="5" y="29"/>
                  </a:lnTo>
                  <a:close/>
                  <a:moveTo>
                    <a:pt x="9" y="8"/>
                  </a:moveTo>
                  <a:lnTo>
                    <a:pt x="9" y="8"/>
                  </a:lnTo>
                  <a:lnTo>
                    <a:pt x="11" y="5"/>
                  </a:lnTo>
                  <a:lnTo>
                    <a:pt x="15" y="4"/>
                  </a:lnTo>
                  <a:lnTo>
                    <a:pt x="15" y="4"/>
                  </a:lnTo>
                  <a:lnTo>
                    <a:pt x="19" y="5"/>
                  </a:lnTo>
                  <a:lnTo>
                    <a:pt x="21" y="8"/>
                  </a:lnTo>
                  <a:lnTo>
                    <a:pt x="21" y="8"/>
                  </a:lnTo>
                  <a:lnTo>
                    <a:pt x="24" y="12"/>
                  </a:lnTo>
                  <a:lnTo>
                    <a:pt x="24" y="17"/>
                  </a:lnTo>
                  <a:lnTo>
                    <a:pt x="24" y="17"/>
                  </a:lnTo>
                  <a:lnTo>
                    <a:pt x="24" y="22"/>
                  </a:lnTo>
                  <a:lnTo>
                    <a:pt x="21" y="25"/>
                  </a:lnTo>
                  <a:lnTo>
                    <a:pt x="21" y="25"/>
                  </a:lnTo>
                  <a:lnTo>
                    <a:pt x="19" y="28"/>
                  </a:lnTo>
                  <a:lnTo>
                    <a:pt x="15" y="28"/>
                  </a:lnTo>
                  <a:lnTo>
                    <a:pt x="15" y="28"/>
                  </a:lnTo>
                  <a:lnTo>
                    <a:pt x="11" y="28"/>
                  </a:lnTo>
                  <a:lnTo>
                    <a:pt x="9" y="25"/>
                  </a:lnTo>
                  <a:lnTo>
                    <a:pt x="9" y="25"/>
                  </a:lnTo>
                  <a:lnTo>
                    <a:pt x="6" y="22"/>
                  </a:lnTo>
                  <a:lnTo>
                    <a:pt x="6" y="17"/>
                  </a:lnTo>
                  <a:lnTo>
                    <a:pt x="6" y="17"/>
                  </a:lnTo>
                  <a:lnTo>
                    <a:pt x="6" y="12"/>
                  </a:lnTo>
                  <a:lnTo>
                    <a:pt x="9" y="8"/>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2" name="Freeform 831">
              <a:extLst>
                <a:ext uri="{FF2B5EF4-FFF2-40B4-BE49-F238E27FC236}">
                  <a16:creationId xmlns:a16="http://schemas.microsoft.com/office/drawing/2014/main" id="{7D53A8B2-2055-DEB9-8209-434112A1302E}"/>
                </a:ext>
              </a:extLst>
            </p:cNvPr>
            <p:cNvSpPr>
              <a:spLocks/>
            </p:cNvSpPr>
            <p:nvPr/>
          </p:nvSpPr>
          <p:spPr bwMode="auto">
            <a:xfrm>
              <a:off x="6451" y="1734"/>
              <a:ext cx="26" cy="32"/>
            </a:xfrm>
            <a:custGeom>
              <a:avLst/>
              <a:gdLst>
                <a:gd name="T0" fmla="*/ 5 w 26"/>
                <a:gd name="T1" fmla="*/ 32 h 32"/>
                <a:gd name="T2" fmla="*/ 5 w 26"/>
                <a:gd name="T3" fmla="*/ 15 h 32"/>
                <a:gd name="T4" fmla="*/ 5 w 26"/>
                <a:gd name="T5" fmla="*/ 15 h 32"/>
                <a:gd name="T6" fmla="*/ 5 w 26"/>
                <a:gd name="T7" fmla="*/ 10 h 32"/>
                <a:gd name="T8" fmla="*/ 8 w 26"/>
                <a:gd name="T9" fmla="*/ 7 h 32"/>
                <a:gd name="T10" fmla="*/ 8 w 26"/>
                <a:gd name="T11" fmla="*/ 7 h 32"/>
                <a:gd name="T12" fmla="*/ 10 w 26"/>
                <a:gd name="T13" fmla="*/ 5 h 32"/>
                <a:gd name="T14" fmla="*/ 13 w 26"/>
                <a:gd name="T15" fmla="*/ 5 h 32"/>
                <a:gd name="T16" fmla="*/ 13 w 26"/>
                <a:gd name="T17" fmla="*/ 5 h 32"/>
                <a:gd name="T18" fmla="*/ 17 w 26"/>
                <a:gd name="T19" fmla="*/ 5 h 32"/>
                <a:gd name="T20" fmla="*/ 17 w 26"/>
                <a:gd name="T21" fmla="*/ 5 h 32"/>
                <a:gd name="T22" fmla="*/ 19 w 26"/>
                <a:gd name="T23" fmla="*/ 8 h 32"/>
                <a:gd name="T24" fmla="*/ 19 w 26"/>
                <a:gd name="T25" fmla="*/ 8 h 32"/>
                <a:gd name="T26" fmla="*/ 21 w 26"/>
                <a:gd name="T27" fmla="*/ 13 h 32"/>
                <a:gd name="T28" fmla="*/ 21 w 26"/>
                <a:gd name="T29" fmla="*/ 32 h 32"/>
                <a:gd name="T30" fmla="*/ 26 w 26"/>
                <a:gd name="T31" fmla="*/ 32 h 32"/>
                <a:gd name="T32" fmla="*/ 26 w 26"/>
                <a:gd name="T33" fmla="*/ 13 h 32"/>
                <a:gd name="T34" fmla="*/ 26 w 26"/>
                <a:gd name="T35" fmla="*/ 13 h 32"/>
                <a:gd name="T36" fmla="*/ 26 w 26"/>
                <a:gd name="T37" fmla="*/ 8 h 32"/>
                <a:gd name="T38" fmla="*/ 26 w 26"/>
                <a:gd name="T39" fmla="*/ 8 h 32"/>
                <a:gd name="T40" fmla="*/ 23 w 26"/>
                <a:gd name="T41" fmla="*/ 4 h 32"/>
                <a:gd name="T42" fmla="*/ 23 w 26"/>
                <a:gd name="T43" fmla="*/ 4 h 32"/>
                <a:gd name="T44" fmla="*/ 19 w 26"/>
                <a:gd name="T45" fmla="*/ 1 h 32"/>
                <a:gd name="T46" fmla="*/ 19 w 26"/>
                <a:gd name="T47" fmla="*/ 1 h 32"/>
                <a:gd name="T48" fmla="*/ 14 w 26"/>
                <a:gd name="T49" fmla="*/ 0 h 32"/>
                <a:gd name="T50" fmla="*/ 14 w 26"/>
                <a:gd name="T51" fmla="*/ 0 h 32"/>
                <a:gd name="T52" fmla="*/ 9 w 26"/>
                <a:gd name="T53" fmla="*/ 1 h 32"/>
                <a:gd name="T54" fmla="*/ 4 w 26"/>
                <a:gd name="T55" fmla="*/ 5 h 32"/>
                <a:gd name="T56" fmla="*/ 4 w 26"/>
                <a:gd name="T57" fmla="*/ 1 h 32"/>
                <a:gd name="T58" fmla="*/ 0 w 26"/>
                <a:gd name="T59" fmla="*/ 1 h 32"/>
                <a:gd name="T60" fmla="*/ 0 w 26"/>
                <a:gd name="T61" fmla="*/ 32 h 32"/>
                <a:gd name="T62" fmla="*/ 5 w 26"/>
                <a:gd name="T63" fmla="*/ 32 h 32"/>
                <a:gd name="T64" fmla="*/ 5 w 26"/>
                <a:gd name="T6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2">
                  <a:moveTo>
                    <a:pt x="5" y="32"/>
                  </a:moveTo>
                  <a:lnTo>
                    <a:pt x="5" y="15"/>
                  </a:lnTo>
                  <a:lnTo>
                    <a:pt x="5" y="15"/>
                  </a:lnTo>
                  <a:lnTo>
                    <a:pt x="5" y="10"/>
                  </a:lnTo>
                  <a:lnTo>
                    <a:pt x="8" y="7"/>
                  </a:lnTo>
                  <a:lnTo>
                    <a:pt x="8" y="7"/>
                  </a:lnTo>
                  <a:lnTo>
                    <a:pt x="10" y="5"/>
                  </a:lnTo>
                  <a:lnTo>
                    <a:pt x="13" y="5"/>
                  </a:lnTo>
                  <a:lnTo>
                    <a:pt x="13" y="5"/>
                  </a:lnTo>
                  <a:lnTo>
                    <a:pt x="17" y="5"/>
                  </a:lnTo>
                  <a:lnTo>
                    <a:pt x="17" y="5"/>
                  </a:lnTo>
                  <a:lnTo>
                    <a:pt x="19" y="8"/>
                  </a:lnTo>
                  <a:lnTo>
                    <a:pt x="19" y="8"/>
                  </a:lnTo>
                  <a:lnTo>
                    <a:pt x="21" y="13"/>
                  </a:lnTo>
                  <a:lnTo>
                    <a:pt x="21" y="32"/>
                  </a:lnTo>
                  <a:lnTo>
                    <a:pt x="26" y="32"/>
                  </a:lnTo>
                  <a:lnTo>
                    <a:pt x="26" y="13"/>
                  </a:lnTo>
                  <a:lnTo>
                    <a:pt x="26" y="13"/>
                  </a:lnTo>
                  <a:lnTo>
                    <a:pt x="26" y="8"/>
                  </a:lnTo>
                  <a:lnTo>
                    <a:pt x="26" y="8"/>
                  </a:lnTo>
                  <a:lnTo>
                    <a:pt x="23" y="4"/>
                  </a:lnTo>
                  <a:lnTo>
                    <a:pt x="23" y="4"/>
                  </a:lnTo>
                  <a:lnTo>
                    <a:pt x="19" y="1"/>
                  </a:lnTo>
                  <a:lnTo>
                    <a:pt x="19" y="1"/>
                  </a:lnTo>
                  <a:lnTo>
                    <a:pt x="14" y="0"/>
                  </a:lnTo>
                  <a:lnTo>
                    <a:pt x="14" y="0"/>
                  </a:lnTo>
                  <a:lnTo>
                    <a:pt x="9" y="1"/>
                  </a:lnTo>
                  <a:lnTo>
                    <a:pt x="4" y="5"/>
                  </a:lnTo>
                  <a:lnTo>
                    <a:pt x="4" y="1"/>
                  </a:lnTo>
                  <a:lnTo>
                    <a:pt x="0" y="1"/>
                  </a:lnTo>
                  <a:lnTo>
                    <a:pt x="0" y="32"/>
                  </a:lnTo>
                  <a:lnTo>
                    <a:pt x="5" y="32"/>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3" name="Freeform 832">
              <a:extLst>
                <a:ext uri="{FF2B5EF4-FFF2-40B4-BE49-F238E27FC236}">
                  <a16:creationId xmlns:a16="http://schemas.microsoft.com/office/drawing/2014/main" id="{A72B104F-232E-65F4-E318-327A1C864BF5}"/>
                </a:ext>
              </a:extLst>
            </p:cNvPr>
            <p:cNvSpPr>
              <a:spLocks noEditPoints="1"/>
            </p:cNvSpPr>
            <p:nvPr/>
          </p:nvSpPr>
          <p:spPr bwMode="auto">
            <a:xfrm>
              <a:off x="6499" y="1727"/>
              <a:ext cx="29" cy="36"/>
            </a:xfrm>
            <a:custGeom>
              <a:avLst/>
              <a:gdLst>
                <a:gd name="T0" fmla="*/ 29 w 29"/>
                <a:gd name="T1" fmla="*/ 12 h 36"/>
                <a:gd name="T2" fmla="*/ 0 w 29"/>
                <a:gd name="T3" fmla="*/ 0 h 36"/>
                <a:gd name="T4" fmla="*/ 0 w 29"/>
                <a:gd name="T5" fmla="*/ 5 h 36"/>
                <a:gd name="T6" fmla="*/ 23 w 29"/>
                <a:gd name="T7" fmla="*/ 15 h 36"/>
                <a:gd name="T8" fmla="*/ 0 w 29"/>
                <a:gd name="T9" fmla="*/ 24 h 36"/>
                <a:gd name="T10" fmla="*/ 0 w 29"/>
                <a:gd name="T11" fmla="*/ 29 h 36"/>
                <a:gd name="T12" fmla="*/ 29 w 29"/>
                <a:gd name="T13" fmla="*/ 17 h 36"/>
                <a:gd name="T14" fmla="*/ 29 w 29"/>
                <a:gd name="T15" fmla="*/ 12 h 36"/>
                <a:gd name="T16" fmla="*/ 29 w 29"/>
                <a:gd name="T17" fmla="*/ 12 h 36"/>
                <a:gd name="T18" fmla="*/ 29 w 29"/>
                <a:gd name="T19" fmla="*/ 31 h 36"/>
                <a:gd name="T20" fmla="*/ 0 w 29"/>
                <a:gd name="T21" fmla="*/ 31 h 36"/>
                <a:gd name="T22" fmla="*/ 0 w 29"/>
                <a:gd name="T23" fmla="*/ 36 h 36"/>
                <a:gd name="T24" fmla="*/ 29 w 29"/>
                <a:gd name="T25" fmla="*/ 36 h 36"/>
                <a:gd name="T26" fmla="*/ 29 w 29"/>
                <a:gd name="T27" fmla="*/ 31 h 36"/>
                <a:gd name="T28" fmla="*/ 29 w 29"/>
                <a:gd name="T29"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6">
                  <a:moveTo>
                    <a:pt x="29" y="12"/>
                  </a:moveTo>
                  <a:lnTo>
                    <a:pt x="0" y="0"/>
                  </a:lnTo>
                  <a:lnTo>
                    <a:pt x="0" y="5"/>
                  </a:lnTo>
                  <a:lnTo>
                    <a:pt x="23" y="15"/>
                  </a:lnTo>
                  <a:lnTo>
                    <a:pt x="0" y="24"/>
                  </a:lnTo>
                  <a:lnTo>
                    <a:pt x="0" y="29"/>
                  </a:lnTo>
                  <a:lnTo>
                    <a:pt x="29" y="17"/>
                  </a:lnTo>
                  <a:lnTo>
                    <a:pt x="29" y="12"/>
                  </a:lnTo>
                  <a:lnTo>
                    <a:pt x="29" y="12"/>
                  </a:lnTo>
                  <a:close/>
                  <a:moveTo>
                    <a:pt x="29" y="31"/>
                  </a:moveTo>
                  <a:lnTo>
                    <a:pt x="0" y="31"/>
                  </a:lnTo>
                  <a:lnTo>
                    <a:pt x="0" y="36"/>
                  </a:lnTo>
                  <a:lnTo>
                    <a:pt x="29" y="36"/>
                  </a:lnTo>
                  <a:lnTo>
                    <a:pt x="29" y="31"/>
                  </a:lnTo>
                  <a:lnTo>
                    <a:pt x="2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4" name="Freeform 833">
              <a:extLst>
                <a:ext uri="{FF2B5EF4-FFF2-40B4-BE49-F238E27FC236}">
                  <a16:creationId xmlns:a16="http://schemas.microsoft.com/office/drawing/2014/main" id="{42FF61BD-4C50-C251-49B2-81F15429C7F3}"/>
                </a:ext>
              </a:extLst>
            </p:cNvPr>
            <p:cNvSpPr>
              <a:spLocks/>
            </p:cNvSpPr>
            <p:nvPr/>
          </p:nvSpPr>
          <p:spPr bwMode="auto">
            <a:xfrm>
              <a:off x="6550" y="1724"/>
              <a:ext cx="29" cy="43"/>
            </a:xfrm>
            <a:custGeom>
              <a:avLst/>
              <a:gdLst>
                <a:gd name="T0" fmla="*/ 3 w 29"/>
                <a:gd name="T1" fmla="*/ 39 h 43"/>
                <a:gd name="T2" fmla="*/ 3 w 29"/>
                <a:gd name="T3" fmla="*/ 39 h 43"/>
                <a:gd name="T4" fmla="*/ 9 w 29"/>
                <a:gd name="T5" fmla="*/ 42 h 43"/>
                <a:gd name="T6" fmla="*/ 14 w 29"/>
                <a:gd name="T7" fmla="*/ 43 h 43"/>
                <a:gd name="T8" fmla="*/ 14 w 29"/>
                <a:gd name="T9" fmla="*/ 43 h 43"/>
                <a:gd name="T10" fmla="*/ 20 w 29"/>
                <a:gd name="T11" fmla="*/ 42 h 43"/>
                <a:gd name="T12" fmla="*/ 25 w 29"/>
                <a:gd name="T13" fmla="*/ 38 h 43"/>
                <a:gd name="T14" fmla="*/ 25 w 29"/>
                <a:gd name="T15" fmla="*/ 38 h 43"/>
                <a:gd name="T16" fmla="*/ 27 w 29"/>
                <a:gd name="T17" fmla="*/ 33 h 43"/>
                <a:gd name="T18" fmla="*/ 29 w 29"/>
                <a:gd name="T19" fmla="*/ 28 h 43"/>
                <a:gd name="T20" fmla="*/ 29 w 29"/>
                <a:gd name="T21" fmla="*/ 28 h 43"/>
                <a:gd name="T22" fmla="*/ 27 w 29"/>
                <a:gd name="T23" fmla="*/ 22 h 43"/>
                <a:gd name="T24" fmla="*/ 25 w 29"/>
                <a:gd name="T25" fmla="*/ 18 h 43"/>
                <a:gd name="T26" fmla="*/ 25 w 29"/>
                <a:gd name="T27" fmla="*/ 18 h 43"/>
                <a:gd name="T28" fmla="*/ 20 w 29"/>
                <a:gd name="T29" fmla="*/ 14 h 43"/>
                <a:gd name="T30" fmla="*/ 15 w 29"/>
                <a:gd name="T31" fmla="*/ 14 h 43"/>
                <a:gd name="T32" fmla="*/ 15 w 29"/>
                <a:gd name="T33" fmla="*/ 14 h 43"/>
                <a:gd name="T34" fmla="*/ 11 w 29"/>
                <a:gd name="T35" fmla="*/ 14 h 43"/>
                <a:gd name="T36" fmla="*/ 7 w 29"/>
                <a:gd name="T37" fmla="*/ 17 h 43"/>
                <a:gd name="T38" fmla="*/ 10 w 29"/>
                <a:gd name="T39" fmla="*/ 5 h 43"/>
                <a:gd name="T40" fmla="*/ 26 w 29"/>
                <a:gd name="T41" fmla="*/ 5 h 43"/>
                <a:gd name="T42" fmla="*/ 26 w 29"/>
                <a:gd name="T43" fmla="*/ 0 h 43"/>
                <a:gd name="T44" fmla="*/ 5 w 29"/>
                <a:gd name="T45" fmla="*/ 0 h 43"/>
                <a:gd name="T46" fmla="*/ 1 w 29"/>
                <a:gd name="T47" fmla="*/ 22 h 43"/>
                <a:gd name="T48" fmla="*/ 6 w 29"/>
                <a:gd name="T49" fmla="*/ 23 h 43"/>
                <a:gd name="T50" fmla="*/ 6 w 29"/>
                <a:gd name="T51" fmla="*/ 23 h 43"/>
                <a:gd name="T52" fmla="*/ 9 w 29"/>
                <a:gd name="T53" fmla="*/ 19 h 43"/>
                <a:gd name="T54" fmla="*/ 9 w 29"/>
                <a:gd name="T55" fmla="*/ 19 h 43"/>
                <a:gd name="T56" fmla="*/ 14 w 29"/>
                <a:gd name="T57" fmla="*/ 18 h 43"/>
                <a:gd name="T58" fmla="*/ 14 w 29"/>
                <a:gd name="T59" fmla="*/ 18 h 43"/>
                <a:gd name="T60" fmla="*/ 17 w 29"/>
                <a:gd name="T61" fmla="*/ 19 h 43"/>
                <a:gd name="T62" fmla="*/ 20 w 29"/>
                <a:gd name="T63" fmla="*/ 20 h 43"/>
                <a:gd name="T64" fmla="*/ 20 w 29"/>
                <a:gd name="T65" fmla="*/ 20 h 43"/>
                <a:gd name="T66" fmla="*/ 22 w 29"/>
                <a:gd name="T67" fmla="*/ 24 h 43"/>
                <a:gd name="T68" fmla="*/ 22 w 29"/>
                <a:gd name="T69" fmla="*/ 28 h 43"/>
                <a:gd name="T70" fmla="*/ 22 w 29"/>
                <a:gd name="T71" fmla="*/ 28 h 43"/>
                <a:gd name="T72" fmla="*/ 22 w 29"/>
                <a:gd name="T73" fmla="*/ 33 h 43"/>
                <a:gd name="T74" fmla="*/ 20 w 29"/>
                <a:gd name="T75" fmla="*/ 35 h 43"/>
                <a:gd name="T76" fmla="*/ 20 w 29"/>
                <a:gd name="T77" fmla="*/ 35 h 43"/>
                <a:gd name="T78" fmla="*/ 17 w 29"/>
                <a:gd name="T79" fmla="*/ 38 h 43"/>
                <a:gd name="T80" fmla="*/ 14 w 29"/>
                <a:gd name="T81" fmla="*/ 39 h 43"/>
                <a:gd name="T82" fmla="*/ 14 w 29"/>
                <a:gd name="T83" fmla="*/ 39 h 43"/>
                <a:gd name="T84" fmla="*/ 11 w 29"/>
                <a:gd name="T85" fmla="*/ 38 h 43"/>
                <a:gd name="T86" fmla="*/ 9 w 29"/>
                <a:gd name="T87" fmla="*/ 37 h 43"/>
                <a:gd name="T88" fmla="*/ 9 w 29"/>
                <a:gd name="T89" fmla="*/ 37 h 43"/>
                <a:gd name="T90" fmla="*/ 6 w 29"/>
                <a:gd name="T91" fmla="*/ 34 h 43"/>
                <a:gd name="T92" fmla="*/ 6 w 29"/>
                <a:gd name="T93" fmla="*/ 30 h 43"/>
                <a:gd name="T94" fmla="*/ 0 w 29"/>
                <a:gd name="T95" fmla="*/ 30 h 43"/>
                <a:gd name="T96" fmla="*/ 0 w 29"/>
                <a:gd name="T97" fmla="*/ 30 h 43"/>
                <a:gd name="T98" fmla="*/ 1 w 29"/>
                <a:gd name="T99" fmla="*/ 35 h 43"/>
                <a:gd name="T100" fmla="*/ 3 w 29"/>
                <a:gd name="T101" fmla="*/ 39 h 43"/>
                <a:gd name="T102" fmla="*/ 3 w 29"/>
                <a:gd name="T103"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 h="43">
                  <a:moveTo>
                    <a:pt x="3" y="39"/>
                  </a:moveTo>
                  <a:lnTo>
                    <a:pt x="3" y="39"/>
                  </a:lnTo>
                  <a:lnTo>
                    <a:pt x="9" y="42"/>
                  </a:lnTo>
                  <a:lnTo>
                    <a:pt x="14" y="43"/>
                  </a:lnTo>
                  <a:lnTo>
                    <a:pt x="14" y="43"/>
                  </a:lnTo>
                  <a:lnTo>
                    <a:pt x="20" y="42"/>
                  </a:lnTo>
                  <a:lnTo>
                    <a:pt x="25" y="38"/>
                  </a:lnTo>
                  <a:lnTo>
                    <a:pt x="25" y="38"/>
                  </a:lnTo>
                  <a:lnTo>
                    <a:pt x="27" y="33"/>
                  </a:lnTo>
                  <a:lnTo>
                    <a:pt x="29" y="28"/>
                  </a:lnTo>
                  <a:lnTo>
                    <a:pt x="29" y="28"/>
                  </a:lnTo>
                  <a:lnTo>
                    <a:pt x="27" y="22"/>
                  </a:lnTo>
                  <a:lnTo>
                    <a:pt x="25" y="18"/>
                  </a:lnTo>
                  <a:lnTo>
                    <a:pt x="25" y="18"/>
                  </a:lnTo>
                  <a:lnTo>
                    <a:pt x="20" y="14"/>
                  </a:lnTo>
                  <a:lnTo>
                    <a:pt x="15" y="14"/>
                  </a:lnTo>
                  <a:lnTo>
                    <a:pt x="15" y="14"/>
                  </a:lnTo>
                  <a:lnTo>
                    <a:pt x="11" y="14"/>
                  </a:lnTo>
                  <a:lnTo>
                    <a:pt x="7" y="17"/>
                  </a:lnTo>
                  <a:lnTo>
                    <a:pt x="10" y="5"/>
                  </a:lnTo>
                  <a:lnTo>
                    <a:pt x="26" y="5"/>
                  </a:lnTo>
                  <a:lnTo>
                    <a:pt x="26" y="0"/>
                  </a:lnTo>
                  <a:lnTo>
                    <a:pt x="5" y="0"/>
                  </a:lnTo>
                  <a:lnTo>
                    <a:pt x="1" y="22"/>
                  </a:lnTo>
                  <a:lnTo>
                    <a:pt x="6" y="23"/>
                  </a:lnTo>
                  <a:lnTo>
                    <a:pt x="6" y="23"/>
                  </a:lnTo>
                  <a:lnTo>
                    <a:pt x="9" y="19"/>
                  </a:lnTo>
                  <a:lnTo>
                    <a:pt x="9" y="19"/>
                  </a:lnTo>
                  <a:lnTo>
                    <a:pt x="14" y="18"/>
                  </a:lnTo>
                  <a:lnTo>
                    <a:pt x="14" y="18"/>
                  </a:lnTo>
                  <a:lnTo>
                    <a:pt x="17" y="19"/>
                  </a:lnTo>
                  <a:lnTo>
                    <a:pt x="20" y="20"/>
                  </a:lnTo>
                  <a:lnTo>
                    <a:pt x="20" y="20"/>
                  </a:lnTo>
                  <a:lnTo>
                    <a:pt x="22" y="24"/>
                  </a:lnTo>
                  <a:lnTo>
                    <a:pt x="22" y="28"/>
                  </a:lnTo>
                  <a:lnTo>
                    <a:pt x="22" y="28"/>
                  </a:lnTo>
                  <a:lnTo>
                    <a:pt x="22" y="33"/>
                  </a:lnTo>
                  <a:lnTo>
                    <a:pt x="20" y="35"/>
                  </a:lnTo>
                  <a:lnTo>
                    <a:pt x="20" y="35"/>
                  </a:lnTo>
                  <a:lnTo>
                    <a:pt x="17" y="38"/>
                  </a:lnTo>
                  <a:lnTo>
                    <a:pt x="14" y="39"/>
                  </a:lnTo>
                  <a:lnTo>
                    <a:pt x="14" y="39"/>
                  </a:lnTo>
                  <a:lnTo>
                    <a:pt x="11" y="38"/>
                  </a:lnTo>
                  <a:lnTo>
                    <a:pt x="9" y="37"/>
                  </a:lnTo>
                  <a:lnTo>
                    <a:pt x="9" y="37"/>
                  </a:lnTo>
                  <a:lnTo>
                    <a:pt x="6" y="34"/>
                  </a:lnTo>
                  <a:lnTo>
                    <a:pt x="6" y="30"/>
                  </a:lnTo>
                  <a:lnTo>
                    <a:pt x="0" y="30"/>
                  </a:lnTo>
                  <a:lnTo>
                    <a:pt x="0" y="30"/>
                  </a:lnTo>
                  <a:lnTo>
                    <a:pt x="1" y="35"/>
                  </a:lnTo>
                  <a:lnTo>
                    <a:pt x="3" y="39"/>
                  </a:lnTo>
                  <a:lnTo>
                    <a:pt x="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5" name="Freeform 834">
              <a:extLst>
                <a:ext uri="{FF2B5EF4-FFF2-40B4-BE49-F238E27FC236}">
                  <a16:creationId xmlns:a16="http://schemas.microsoft.com/office/drawing/2014/main" id="{05F1A830-2E1C-F603-0785-14122F215896}"/>
                </a:ext>
              </a:extLst>
            </p:cNvPr>
            <p:cNvSpPr>
              <a:spLocks noEditPoints="1"/>
            </p:cNvSpPr>
            <p:nvPr/>
          </p:nvSpPr>
          <p:spPr bwMode="auto">
            <a:xfrm>
              <a:off x="6584" y="1723"/>
              <a:ext cx="27" cy="44"/>
            </a:xfrm>
            <a:custGeom>
              <a:avLst/>
              <a:gdLst>
                <a:gd name="T0" fmla="*/ 4 w 27"/>
                <a:gd name="T1" fmla="*/ 39 h 44"/>
                <a:gd name="T2" fmla="*/ 14 w 27"/>
                <a:gd name="T3" fmla="*/ 44 h 44"/>
                <a:gd name="T4" fmla="*/ 17 w 27"/>
                <a:gd name="T5" fmla="*/ 43 h 44"/>
                <a:gd name="T6" fmla="*/ 21 w 27"/>
                <a:gd name="T7" fmla="*/ 41 h 44"/>
                <a:gd name="T8" fmla="*/ 26 w 27"/>
                <a:gd name="T9" fmla="*/ 34 h 44"/>
                <a:gd name="T10" fmla="*/ 27 w 27"/>
                <a:gd name="T11" fmla="*/ 29 h 44"/>
                <a:gd name="T12" fmla="*/ 27 w 27"/>
                <a:gd name="T13" fmla="*/ 21 h 44"/>
                <a:gd name="T14" fmla="*/ 26 w 27"/>
                <a:gd name="T15" fmla="*/ 11 h 44"/>
                <a:gd name="T16" fmla="*/ 24 w 27"/>
                <a:gd name="T17" fmla="*/ 5 h 44"/>
                <a:gd name="T18" fmla="*/ 20 w 27"/>
                <a:gd name="T19" fmla="*/ 1 h 44"/>
                <a:gd name="T20" fmla="*/ 17 w 27"/>
                <a:gd name="T21" fmla="*/ 0 h 44"/>
                <a:gd name="T22" fmla="*/ 14 w 27"/>
                <a:gd name="T23" fmla="*/ 0 h 44"/>
                <a:gd name="T24" fmla="*/ 6 w 27"/>
                <a:gd name="T25" fmla="*/ 2 h 44"/>
                <a:gd name="T26" fmla="*/ 4 w 27"/>
                <a:gd name="T27" fmla="*/ 5 h 44"/>
                <a:gd name="T28" fmla="*/ 1 w 27"/>
                <a:gd name="T29" fmla="*/ 10 h 44"/>
                <a:gd name="T30" fmla="*/ 0 w 27"/>
                <a:gd name="T31" fmla="*/ 21 h 44"/>
                <a:gd name="T32" fmla="*/ 1 w 27"/>
                <a:gd name="T33" fmla="*/ 33 h 44"/>
                <a:gd name="T34" fmla="*/ 4 w 27"/>
                <a:gd name="T35" fmla="*/ 39 h 44"/>
                <a:gd name="T36" fmla="*/ 4 w 27"/>
                <a:gd name="T37" fmla="*/ 39 h 44"/>
                <a:gd name="T38" fmla="*/ 7 w 27"/>
                <a:gd name="T39" fmla="*/ 7 h 44"/>
                <a:gd name="T40" fmla="*/ 14 w 27"/>
                <a:gd name="T41" fmla="*/ 4 h 44"/>
                <a:gd name="T42" fmla="*/ 17 w 27"/>
                <a:gd name="T43" fmla="*/ 5 h 44"/>
                <a:gd name="T44" fmla="*/ 20 w 27"/>
                <a:gd name="T45" fmla="*/ 7 h 44"/>
                <a:gd name="T46" fmla="*/ 22 w 27"/>
                <a:gd name="T47" fmla="*/ 21 h 44"/>
                <a:gd name="T48" fmla="*/ 21 w 27"/>
                <a:gd name="T49" fmla="*/ 30 h 44"/>
                <a:gd name="T50" fmla="*/ 20 w 27"/>
                <a:gd name="T51" fmla="*/ 36 h 44"/>
                <a:gd name="T52" fmla="*/ 14 w 27"/>
                <a:gd name="T53" fmla="*/ 40 h 44"/>
                <a:gd name="T54" fmla="*/ 10 w 27"/>
                <a:gd name="T55" fmla="*/ 39 h 44"/>
                <a:gd name="T56" fmla="*/ 7 w 27"/>
                <a:gd name="T57" fmla="*/ 36 h 44"/>
                <a:gd name="T58" fmla="*/ 5 w 27"/>
                <a:gd name="T59" fmla="*/ 21 h 44"/>
                <a:gd name="T60" fmla="*/ 6 w 27"/>
                <a:gd name="T61" fmla="*/ 12 h 44"/>
                <a:gd name="T62" fmla="*/ 7 w 27"/>
                <a:gd name="T63"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44">
                  <a:moveTo>
                    <a:pt x="4" y="39"/>
                  </a:moveTo>
                  <a:lnTo>
                    <a:pt x="4" y="39"/>
                  </a:lnTo>
                  <a:lnTo>
                    <a:pt x="9" y="43"/>
                  </a:lnTo>
                  <a:lnTo>
                    <a:pt x="14" y="44"/>
                  </a:lnTo>
                  <a:lnTo>
                    <a:pt x="14" y="44"/>
                  </a:lnTo>
                  <a:lnTo>
                    <a:pt x="17" y="43"/>
                  </a:lnTo>
                  <a:lnTo>
                    <a:pt x="21" y="41"/>
                  </a:lnTo>
                  <a:lnTo>
                    <a:pt x="21" y="41"/>
                  </a:lnTo>
                  <a:lnTo>
                    <a:pt x="24" y="39"/>
                  </a:lnTo>
                  <a:lnTo>
                    <a:pt x="26" y="34"/>
                  </a:lnTo>
                  <a:lnTo>
                    <a:pt x="26" y="34"/>
                  </a:lnTo>
                  <a:lnTo>
                    <a:pt x="27" y="29"/>
                  </a:lnTo>
                  <a:lnTo>
                    <a:pt x="27" y="21"/>
                  </a:lnTo>
                  <a:lnTo>
                    <a:pt x="27" y="21"/>
                  </a:lnTo>
                  <a:lnTo>
                    <a:pt x="26" y="11"/>
                  </a:lnTo>
                  <a:lnTo>
                    <a:pt x="26" y="11"/>
                  </a:lnTo>
                  <a:lnTo>
                    <a:pt x="24" y="5"/>
                  </a:lnTo>
                  <a:lnTo>
                    <a:pt x="24" y="5"/>
                  </a:lnTo>
                  <a:lnTo>
                    <a:pt x="22" y="2"/>
                  </a:lnTo>
                  <a:lnTo>
                    <a:pt x="20" y="1"/>
                  </a:lnTo>
                  <a:lnTo>
                    <a:pt x="20" y="1"/>
                  </a:lnTo>
                  <a:lnTo>
                    <a:pt x="17" y="0"/>
                  </a:lnTo>
                  <a:lnTo>
                    <a:pt x="14" y="0"/>
                  </a:lnTo>
                  <a:lnTo>
                    <a:pt x="14" y="0"/>
                  </a:lnTo>
                  <a:lnTo>
                    <a:pt x="10" y="0"/>
                  </a:lnTo>
                  <a:lnTo>
                    <a:pt x="6" y="2"/>
                  </a:lnTo>
                  <a:lnTo>
                    <a:pt x="6" y="2"/>
                  </a:lnTo>
                  <a:lnTo>
                    <a:pt x="4" y="5"/>
                  </a:lnTo>
                  <a:lnTo>
                    <a:pt x="1" y="10"/>
                  </a:lnTo>
                  <a:lnTo>
                    <a:pt x="1" y="10"/>
                  </a:lnTo>
                  <a:lnTo>
                    <a:pt x="0" y="15"/>
                  </a:lnTo>
                  <a:lnTo>
                    <a:pt x="0" y="21"/>
                  </a:lnTo>
                  <a:lnTo>
                    <a:pt x="0" y="21"/>
                  </a:lnTo>
                  <a:lnTo>
                    <a:pt x="1" y="33"/>
                  </a:lnTo>
                  <a:lnTo>
                    <a:pt x="2" y="36"/>
                  </a:lnTo>
                  <a:lnTo>
                    <a:pt x="4" y="39"/>
                  </a:lnTo>
                  <a:lnTo>
                    <a:pt x="4" y="39"/>
                  </a:lnTo>
                  <a:lnTo>
                    <a:pt x="4" y="39"/>
                  </a:lnTo>
                  <a:close/>
                  <a:moveTo>
                    <a:pt x="7" y="7"/>
                  </a:moveTo>
                  <a:lnTo>
                    <a:pt x="7" y="7"/>
                  </a:lnTo>
                  <a:lnTo>
                    <a:pt x="10" y="5"/>
                  </a:lnTo>
                  <a:lnTo>
                    <a:pt x="14" y="4"/>
                  </a:lnTo>
                  <a:lnTo>
                    <a:pt x="14" y="4"/>
                  </a:lnTo>
                  <a:lnTo>
                    <a:pt x="17" y="5"/>
                  </a:lnTo>
                  <a:lnTo>
                    <a:pt x="20" y="7"/>
                  </a:lnTo>
                  <a:lnTo>
                    <a:pt x="20" y="7"/>
                  </a:lnTo>
                  <a:lnTo>
                    <a:pt x="21" y="12"/>
                  </a:lnTo>
                  <a:lnTo>
                    <a:pt x="22" y="21"/>
                  </a:lnTo>
                  <a:lnTo>
                    <a:pt x="22" y="21"/>
                  </a:lnTo>
                  <a:lnTo>
                    <a:pt x="21" y="30"/>
                  </a:lnTo>
                  <a:lnTo>
                    <a:pt x="20" y="36"/>
                  </a:lnTo>
                  <a:lnTo>
                    <a:pt x="20" y="36"/>
                  </a:lnTo>
                  <a:lnTo>
                    <a:pt x="17" y="39"/>
                  </a:lnTo>
                  <a:lnTo>
                    <a:pt x="14" y="40"/>
                  </a:lnTo>
                  <a:lnTo>
                    <a:pt x="14" y="40"/>
                  </a:lnTo>
                  <a:lnTo>
                    <a:pt x="10" y="39"/>
                  </a:lnTo>
                  <a:lnTo>
                    <a:pt x="7" y="36"/>
                  </a:lnTo>
                  <a:lnTo>
                    <a:pt x="7" y="36"/>
                  </a:lnTo>
                  <a:lnTo>
                    <a:pt x="6" y="30"/>
                  </a:lnTo>
                  <a:lnTo>
                    <a:pt x="5" y="21"/>
                  </a:lnTo>
                  <a:lnTo>
                    <a:pt x="5" y="21"/>
                  </a:lnTo>
                  <a:lnTo>
                    <a:pt x="6" y="12"/>
                  </a:lnTo>
                  <a:lnTo>
                    <a:pt x="7" y="7"/>
                  </a:lnTo>
                  <a:lnTo>
                    <a:pt x="7"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6" name="Freeform 835">
              <a:extLst>
                <a:ext uri="{FF2B5EF4-FFF2-40B4-BE49-F238E27FC236}">
                  <a16:creationId xmlns:a16="http://schemas.microsoft.com/office/drawing/2014/main" id="{BB165A55-B4D3-4CCE-75CC-9A0A12873D07}"/>
                </a:ext>
              </a:extLst>
            </p:cNvPr>
            <p:cNvSpPr>
              <a:spLocks noEditPoints="1"/>
            </p:cNvSpPr>
            <p:nvPr/>
          </p:nvSpPr>
          <p:spPr bwMode="auto">
            <a:xfrm>
              <a:off x="6618" y="1722"/>
              <a:ext cx="46" cy="46"/>
            </a:xfrm>
            <a:custGeom>
              <a:avLst/>
              <a:gdLst>
                <a:gd name="T0" fmla="*/ 2 w 46"/>
                <a:gd name="T1" fmla="*/ 20 h 46"/>
                <a:gd name="T2" fmla="*/ 10 w 46"/>
                <a:gd name="T3" fmla="*/ 24 h 46"/>
                <a:gd name="T4" fmla="*/ 12 w 46"/>
                <a:gd name="T5" fmla="*/ 22 h 46"/>
                <a:gd name="T6" fmla="*/ 16 w 46"/>
                <a:gd name="T7" fmla="*/ 20 h 46"/>
                <a:gd name="T8" fmla="*/ 19 w 46"/>
                <a:gd name="T9" fmla="*/ 12 h 46"/>
                <a:gd name="T10" fmla="*/ 17 w 46"/>
                <a:gd name="T11" fmla="*/ 7 h 46"/>
                <a:gd name="T12" fmla="*/ 16 w 46"/>
                <a:gd name="T13" fmla="*/ 3 h 46"/>
                <a:gd name="T14" fmla="*/ 9 w 46"/>
                <a:gd name="T15" fmla="*/ 0 h 46"/>
                <a:gd name="T16" fmla="*/ 5 w 46"/>
                <a:gd name="T17" fmla="*/ 1 h 46"/>
                <a:gd name="T18" fmla="*/ 2 w 46"/>
                <a:gd name="T19" fmla="*/ 3 h 46"/>
                <a:gd name="T20" fmla="*/ 0 w 46"/>
                <a:gd name="T21" fmla="*/ 11 h 46"/>
                <a:gd name="T22" fmla="*/ 1 w 46"/>
                <a:gd name="T23" fmla="*/ 16 h 46"/>
                <a:gd name="T24" fmla="*/ 2 w 46"/>
                <a:gd name="T25" fmla="*/ 20 h 46"/>
                <a:gd name="T26" fmla="*/ 12 w 46"/>
                <a:gd name="T27" fmla="*/ 6 h 46"/>
                <a:gd name="T28" fmla="*/ 14 w 46"/>
                <a:gd name="T29" fmla="*/ 11 h 46"/>
                <a:gd name="T30" fmla="*/ 14 w 46"/>
                <a:gd name="T31" fmla="*/ 15 h 46"/>
                <a:gd name="T32" fmla="*/ 12 w 46"/>
                <a:gd name="T33" fmla="*/ 17 h 46"/>
                <a:gd name="T34" fmla="*/ 10 w 46"/>
                <a:gd name="T35" fmla="*/ 20 h 46"/>
                <a:gd name="T36" fmla="*/ 7 w 46"/>
                <a:gd name="T37" fmla="*/ 19 h 46"/>
                <a:gd name="T38" fmla="*/ 6 w 46"/>
                <a:gd name="T39" fmla="*/ 17 h 46"/>
                <a:gd name="T40" fmla="*/ 5 w 46"/>
                <a:gd name="T41" fmla="*/ 12 h 46"/>
                <a:gd name="T42" fmla="*/ 5 w 46"/>
                <a:gd name="T43" fmla="*/ 8 h 46"/>
                <a:gd name="T44" fmla="*/ 6 w 46"/>
                <a:gd name="T45" fmla="*/ 6 h 46"/>
                <a:gd name="T46" fmla="*/ 10 w 46"/>
                <a:gd name="T47" fmla="*/ 3 h 46"/>
                <a:gd name="T48" fmla="*/ 11 w 46"/>
                <a:gd name="T49" fmla="*/ 5 h 46"/>
                <a:gd name="T50" fmla="*/ 12 w 46"/>
                <a:gd name="T51" fmla="*/ 6 h 46"/>
                <a:gd name="T52" fmla="*/ 38 w 46"/>
                <a:gd name="T53" fmla="*/ 0 h 46"/>
                <a:gd name="T54" fmla="*/ 10 w 46"/>
                <a:gd name="T55" fmla="*/ 46 h 46"/>
                <a:gd name="T56" fmla="*/ 14 w 46"/>
                <a:gd name="T57" fmla="*/ 46 h 46"/>
                <a:gd name="T58" fmla="*/ 31 w 46"/>
                <a:gd name="T59" fmla="*/ 42 h 46"/>
                <a:gd name="T60" fmla="*/ 38 w 46"/>
                <a:gd name="T61" fmla="*/ 46 h 46"/>
                <a:gd name="T62" fmla="*/ 41 w 46"/>
                <a:gd name="T63" fmla="*/ 45 h 46"/>
                <a:gd name="T64" fmla="*/ 44 w 46"/>
                <a:gd name="T65" fmla="*/ 42 h 46"/>
                <a:gd name="T66" fmla="*/ 46 w 46"/>
                <a:gd name="T67" fmla="*/ 35 h 46"/>
                <a:gd name="T68" fmla="*/ 46 w 46"/>
                <a:gd name="T69" fmla="*/ 30 h 46"/>
                <a:gd name="T70" fmla="*/ 44 w 46"/>
                <a:gd name="T71" fmla="*/ 26 h 46"/>
                <a:gd name="T72" fmla="*/ 38 w 46"/>
                <a:gd name="T73" fmla="*/ 22 h 46"/>
                <a:gd name="T74" fmla="*/ 34 w 46"/>
                <a:gd name="T75" fmla="*/ 24 h 46"/>
                <a:gd name="T76" fmla="*/ 30 w 46"/>
                <a:gd name="T77" fmla="*/ 26 h 46"/>
                <a:gd name="T78" fmla="*/ 28 w 46"/>
                <a:gd name="T79" fmla="*/ 34 h 46"/>
                <a:gd name="T80" fmla="*/ 29 w 46"/>
                <a:gd name="T81" fmla="*/ 39 h 46"/>
                <a:gd name="T82" fmla="*/ 31 w 46"/>
                <a:gd name="T83" fmla="*/ 42 h 46"/>
                <a:gd name="T84" fmla="*/ 40 w 46"/>
                <a:gd name="T85" fmla="*/ 29 h 46"/>
                <a:gd name="T86" fmla="*/ 43 w 46"/>
                <a:gd name="T87" fmla="*/ 34 h 46"/>
                <a:gd name="T88" fmla="*/ 41 w 46"/>
                <a:gd name="T89" fmla="*/ 37 h 46"/>
                <a:gd name="T90" fmla="*/ 40 w 46"/>
                <a:gd name="T91" fmla="*/ 40 h 46"/>
                <a:gd name="T92" fmla="*/ 38 w 46"/>
                <a:gd name="T93" fmla="*/ 42 h 46"/>
                <a:gd name="T94" fmla="*/ 35 w 46"/>
                <a:gd name="T95" fmla="*/ 41 h 46"/>
                <a:gd name="T96" fmla="*/ 34 w 46"/>
                <a:gd name="T97" fmla="*/ 40 h 46"/>
                <a:gd name="T98" fmla="*/ 33 w 46"/>
                <a:gd name="T99" fmla="*/ 35 h 46"/>
                <a:gd name="T100" fmla="*/ 33 w 46"/>
                <a:gd name="T101" fmla="*/ 31 h 46"/>
                <a:gd name="T102" fmla="*/ 34 w 46"/>
                <a:gd name="T103" fmla="*/ 29 h 46"/>
                <a:gd name="T104" fmla="*/ 38 w 46"/>
                <a:gd name="T105" fmla="*/ 26 h 46"/>
                <a:gd name="T106" fmla="*/ 39 w 46"/>
                <a:gd name="T107" fmla="*/ 27 h 46"/>
                <a:gd name="T108" fmla="*/ 40 w 46"/>
                <a:gd name="T109"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6">
                  <a:moveTo>
                    <a:pt x="2" y="20"/>
                  </a:moveTo>
                  <a:lnTo>
                    <a:pt x="2" y="20"/>
                  </a:lnTo>
                  <a:lnTo>
                    <a:pt x="6" y="22"/>
                  </a:lnTo>
                  <a:lnTo>
                    <a:pt x="10" y="24"/>
                  </a:lnTo>
                  <a:lnTo>
                    <a:pt x="10" y="24"/>
                  </a:lnTo>
                  <a:lnTo>
                    <a:pt x="12" y="22"/>
                  </a:lnTo>
                  <a:lnTo>
                    <a:pt x="16" y="20"/>
                  </a:lnTo>
                  <a:lnTo>
                    <a:pt x="16" y="20"/>
                  </a:lnTo>
                  <a:lnTo>
                    <a:pt x="17" y="16"/>
                  </a:lnTo>
                  <a:lnTo>
                    <a:pt x="19" y="12"/>
                  </a:lnTo>
                  <a:lnTo>
                    <a:pt x="19" y="12"/>
                  </a:lnTo>
                  <a:lnTo>
                    <a:pt x="17" y="7"/>
                  </a:lnTo>
                  <a:lnTo>
                    <a:pt x="16" y="3"/>
                  </a:lnTo>
                  <a:lnTo>
                    <a:pt x="16" y="3"/>
                  </a:lnTo>
                  <a:lnTo>
                    <a:pt x="12" y="1"/>
                  </a:lnTo>
                  <a:lnTo>
                    <a:pt x="9" y="0"/>
                  </a:lnTo>
                  <a:lnTo>
                    <a:pt x="9" y="0"/>
                  </a:lnTo>
                  <a:lnTo>
                    <a:pt x="5" y="1"/>
                  </a:lnTo>
                  <a:lnTo>
                    <a:pt x="2" y="3"/>
                  </a:lnTo>
                  <a:lnTo>
                    <a:pt x="2" y="3"/>
                  </a:lnTo>
                  <a:lnTo>
                    <a:pt x="1" y="7"/>
                  </a:lnTo>
                  <a:lnTo>
                    <a:pt x="0" y="11"/>
                  </a:lnTo>
                  <a:lnTo>
                    <a:pt x="0" y="11"/>
                  </a:lnTo>
                  <a:lnTo>
                    <a:pt x="1" y="16"/>
                  </a:lnTo>
                  <a:lnTo>
                    <a:pt x="2" y="20"/>
                  </a:lnTo>
                  <a:lnTo>
                    <a:pt x="2" y="20"/>
                  </a:lnTo>
                  <a:close/>
                  <a:moveTo>
                    <a:pt x="12" y="6"/>
                  </a:moveTo>
                  <a:lnTo>
                    <a:pt x="12" y="6"/>
                  </a:lnTo>
                  <a:lnTo>
                    <a:pt x="14" y="8"/>
                  </a:lnTo>
                  <a:lnTo>
                    <a:pt x="14" y="11"/>
                  </a:lnTo>
                  <a:lnTo>
                    <a:pt x="14" y="11"/>
                  </a:lnTo>
                  <a:lnTo>
                    <a:pt x="14" y="15"/>
                  </a:lnTo>
                  <a:lnTo>
                    <a:pt x="12" y="17"/>
                  </a:lnTo>
                  <a:lnTo>
                    <a:pt x="12" y="17"/>
                  </a:lnTo>
                  <a:lnTo>
                    <a:pt x="11" y="19"/>
                  </a:lnTo>
                  <a:lnTo>
                    <a:pt x="10" y="20"/>
                  </a:lnTo>
                  <a:lnTo>
                    <a:pt x="10" y="20"/>
                  </a:lnTo>
                  <a:lnTo>
                    <a:pt x="7" y="19"/>
                  </a:lnTo>
                  <a:lnTo>
                    <a:pt x="6" y="17"/>
                  </a:lnTo>
                  <a:lnTo>
                    <a:pt x="6" y="17"/>
                  </a:lnTo>
                  <a:lnTo>
                    <a:pt x="5" y="16"/>
                  </a:lnTo>
                  <a:lnTo>
                    <a:pt x="5" y="12"/>
                  </a:lnTo>
                  <a:lnTo>
                    <a:pt x="5" y="12"/>
                  </a:lnTo>
                  <a:lnTo>
                    <a:pt x="5" y="8"/>
                  </a:lnTo>
                  <a:lnTo>
                    <a:pt x="6" y="6"/>
                  </a:lnTo>
                  <a:lnTo>
                    <a:pt x="6" y="6"/>
                  </a:lnTo>
                  <a:lnTo>
                    <a:pt x="7" y="5"/>
                  </a:lnTo>
                  <a:lnTo>
                    <a:pt x="10" y="3"/>
                  </a:lnTo>
                  <a:lnTo>
                    <a:pt x="10" y="3"/>
                  </a:lnTo>
                  <a:lnTo>
                    <a:pt x="11" y="5"/>
                  </a:lnTo>
                  <a:lnTo>
                    <a:pt x="12" y="6"/>
                  </a:lnTo>
                  <a:lnTo>
                    <a:pt x="12" y="6"/>
                  </a:lnTo>
                  <a:close/>
                  <a:moveTo>
                    <a:pt x="14" y="46"/>
                  </a:moveTo>
                  <a:lnTo>
                    <a:pt x="38" y="0"/>
                  </a:lnTo>
                  <a:lnTo>
                    <a:pt x="33" y="0"/>
                  </a:lnTo>
                  <a:lnTo>
                    <a:pt x="10" y="46"/>
                  </a:lnTo>
                  <a:lnTo>
                    <a:pt x="14" y="46"/>
                  </a:lnTo>
                  <a:lnTo>
                    <a:pt x="14" y="46"/>
                  </a:lnTo>
                  <a:close/>
                  <a:moveTo>
                    <a:pt x="31" y="42"/>
                  </a:moveTo>
                  <a:lnTo>
                    <a:pt x="31" y="42"/>
                  </a:lnTo>
                  <a:lnTo>
                    <a:pt x="34" y="45"/>
                  </a:lnTo>
                  <a:lnTo>
                    <a:pt x="38" y="46"/>
                  </a:lnTo>
                  <a:lnTo>
                    <a:pt x="38" y="46"/>
                  </a:lnTo>
                  <a:lnTo>
                    <a:pt x="41" y="45"/>
                  </a:lnTo>
                  <a:lnTo>
                    <a:pt x="44" y="42"/>
                  </a:lnTo>
                  <a:lnTo>
                    <a:pt x="44" y="42"/>
                  </a:lnTo>
                  <a:lnTo>
                    <a:pt x="46" y="39"/>
                  </a:lnTo>
                  <a:lnTo>
                    <a:pt x="46" y="35"/>
                  </a:lnTo>
                  <a:lnTo>
                    <a:pt x="46" y="35"/>
                  </a:lnTo>
                  <a:lnTo>
                    <a:pt x="46" y="30"/>
                  </a:lnTo>
                  <a:lnTo>
                    <a:pt x="44" y="26"/>
                  </a:lnTo>
                  <a:lnTo>
                    <a:pt x="44" y="26"/>
                  </a:lnTo>
                  <a:lnTo>
                    <a:pt x="41" y="24"/>
                  </a:lnTo>
                  <a:lnTo>
                    <a:pt x="38" y="22"/>
                  </a:lnTo>
                  <a:lnTo>
                    <a:pt x="38" y="22"/>
                  </a:lnTo>
                  <a:lnTo>
                    <a:pt x="34" y="24"/>
                  </a:lnTo>
                  <a:lnTo>
                    <a:pt x="30" y="26"/>
                  </a:lnTo>
                  <a:lnTo>
                    <a:pt x="30" y="26"/>
                  </a:lnTo>
                  <a:lnTo>
                    <a:pt x="29" y="30"/>
                  </a:lnTo>
                  <a:lnTo>
                    <a:pt x="28" y="34"/>
                  </a:lnTo>
                  <a:lnTo>
                    <a:pt x="28" y="34"/>
                  </a:lnTo>
                  <a:lnTo>
                    <a:pt x="29" y="39"/>
                  </a:lnTo>
                  <a:lnTo>
                    <a:pt x="31" y="42"/>
                  </a:lnTo>
                  <a:lnTo>
                    <a:pt x="31" y="42"/>
                  </a:lnTo>
                  <a:close/>
                  <a:moveTo>
                    <a:pt x="40" y="29"/>
                  </a:moveTo>
                  <a:lnTo>
                    <a:pt x="40" y="29"/>
                  </a:lnTo>
                  <a:lnTo>
                    <a:pt x="41" y="31"/>
                  </a:lnTo>
                  <a:lnTo>
                    <a:pt x="43" y="34"/>
                  </a:lnTo>
                  <a:lnTo>
                    <a:pt x="43" y="34"/>
                  </a:lnTo>
                  <a:lnTo>
                    <a:pt x="41" y="37"/>
                  </a:lnTo>
                  <a:lnTo>
                    <a:pt x="40" y="40"/>
                  </a:lnTo>
                  <a:lnTo>
                    <a:pt x="40" y="40"/>
                  </a:lnTo>
                  <a:lnTo>
                    <a:pt x="39" y="41"/>
                  </a:lnTo>
                  <a:lnTo>
                    <a:pt x="38" y="42"/>
                  </a:lnTo>
                  <a:lnTo>
                    <a:pt x="38" y="42"/>
                  </a:lnTo>
                  <a:lnTo>
                    <a:pt x="35" y="41"/>
                  </a:lnTo>
                  <a:lnTo>
                    <a:pt x="34" y="40"/>
                  </a:lnTo>
                  <a:lnTo>
                    <a:pt x="34" y="40"/>
                  </a:lnTo>
                  <a:lnTo>
                    <a:pt x="33" y="39"/>
                  </a:lnTo>
                  <a:lnTo>
                    <a:pt x="33" y="35"/>
                  </a:lnTo>
                  <a:lnTo>
                    <a:pt x="33" y="35"/>
                  </a:lnTo>
                  <a:lnTo>
                    <a:pt x="33" y="31"/>
                  </a:lnTo>
                  <a:lnTo>
                    <a:pt x="34" y="29"/>
                  </a:lnTo>
                  <a:lnTo>
                    <a:pt x="34" y="29"/>
                  </a:lnTo>
                  <a:lnTo>
                    <a:pt x="35" y="27"/>
                  </a:lnTo>
                  <a:lnTo>
                    <a:pt x="38" y="26"/>
                  </a:lnTo>
                  <a:lnTo>
                    <a:pt x="38" y="26"/>
                  </a:lnTo>
                  <a:lnTo>
                    <a:pt x="39" y="27"/>
                  </a:lnTo>
                  <a:lnTo>
                    <a:pt x="40" y="29"/>
                  </a:lnTo>
                  <a:lnTo>
                    <a:pt x="4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7" name="Rectangle 836">
              <a:extLst>
                <a:ext uri="{FF2B5EF4-FFF2-40B4-BE49-F238E27FC236}">
                  <a16:creationId xmlns:a16="http://schemas.microsoft.com/office/drawing/2014/main" id="{263104EE-D19C-0CFB-BCCB-6CC6F91DCF42}"/>
                </a:ext>
              </a:extLst>
            </p:cNvPr>
            <p:cNvSpPr>
              <a:spLocks noChangeArrowheads="1"/>
            </p:cNvSpPr>
            <p:nvPr/>
          </p:nvSpPr>
          <p:spPr bwMode="auto">
            <a:xfrm>
              <a:off x="6477" y="1805"/>
              <a:ext cx="7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SG: = 0.559 (0.355-0.881)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78" name="Rectangle 837">
              <a:extLst>
                <a:ext uri="{FF2B5EF4-FFF2-40B4-BE49-F238E27FC236}">
                  <a16:creationId xmlns:a16="http://schemas.microsoft.com/office/drawing/2014/main" id="{D9843E62-73C0-B070-436D-BAC960611D25}"/>
                </a:ext>
              </a:extLst>
            </p:cNvPr>
            <p:cNvSpPr>
              <a:spLocks noChangeArrowheads="1"/>
            </p:cNvSpPr>
            <p:nvPr/>
          </p:nvSpPr>
          <p:spPr bwMode="auto">
            <a:xfrm>
              <a:off x="6243" y="1876"/>
              <a:ext cx="124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Chemo HR (95% CI) = 0.528 (0.330-0.846)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79" name="Line 838">
              <a:extLst>
                <a:ext uri="{FF2B5EF4-FFF2-40B4-BE49-F238E27FC236}">
                  <a16:creationId xmlns:a16="http://schemas.microsoft.com/office/drawing/2014/main" id="{8C14706D-56D5-3C4F-0F24-DA203957CBB7}"/>
                </a:ext>
              </a:extLst>
            </p:cNvPr>
            <p:cNvSpPr>
              <a:spLocks noChangeShapeType="1"/>
            </p:cNvSpPr>
            <p:nvPr/>
          </p:nvSpPr>
          <p:spPr bwMode="auto">
            <a:xfrm>
              <a:off x="5728" y="1483"/>
              <a:ext cx="168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0" name="Line 839">
              <a:extLst>
                <a:ext uri="{FF2B5EF4-FFF2-40B4-BE49-F238E27FC236}">
                  <a16:creationId xmlns:a16="http://schemas.microsoft.com/office/drawing/2014/main" id="{8D6071BE-1043-5ED2-4FA9-A951F3249D51}"/>
                </a:ext>
              </a:extLst>
            </p:cNvPr>
            <p:cNvSpPr>
              <a:spLocks noChangeShapeType="1"/>
            </p:cNvSpPr>
            <p:nvPr/>
          </p:nvSpPr>
          <p:spPr bwMode="auto">
            <a:xfrm>
              <a:off x="5728" y="1792"/>
              <a:ext cx="1685"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343210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2">
            <a:extLst>
              <a:ext uri="{FF2B5EF4-FFF2-40B4-BE49-F238E27FC236}">
                <a16:creationId xmlns:a16="http://schemas.microsoft.com/office/drawing/2014/main" id="{1515C27E-87AF-4EA0-9F2B-F475A04B4936}"/>
              </a:ext>
            </a:extLst>
          </p:cNvPr>
          <p:cNvSpPr txBox="1">
            <a:spLocks/>
          </p:cNvSpPr>
          <p:nvPr/>
        </p:nvSpPr>
        <p:spPr>
          <a:xfrm>
            <a:off x="592138" y="315201"/>
            <a:ext cx="11273799" cy="523897"/>
          </a:xfrm>
          <a:prstGeom prst="rect">
            <a:avLst/>
          </a:prstGeom>
        </p:spPr>
        <p:txBody>
          <a:bodyPr anchor="t"/>
          <a:lst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2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rPr>
              <a:t>Results - Efficacy by BSL MeanVAF and Reduction in MeanVAF Subgroups</a:t>
            </a:r>
            <a:r>
              <a:rPr kumimoji="0" lang="en-US" sz="3200" b="1" i="0" u="none" strike="noStrike" kern="800" cap="none" spc="0" normalizeH="0" baseline="30000" noProof="0">
                <a:ln>
                  <a:noFill/>
                </a:ln>
                <a:solidFill>
                  <a:srgbClr val="203661"/>
                </a:solidFill>
                <a:effectLst/>
                <a:uLnTx/>
                <a:uFillTx/>
                <a:latin typeface="Trebuchet MS" panose="020B0703020202090204" pitchFamily="34" charset="0"/>
                <a:ea typeface="+mj-ea"/>
                <a:sym typeface="Arial"/>
              </a:rPr>
              <a:t>1</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28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endParaRP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2800" b="1" i="0" u="none" strike="noStrike" kern="800" cap="none" spc="0" normalizeH="0" baseline="0" noProof="0">
              <a:ln>
                <a:noFill/>
              </a:ln>
              <a:solidFill>
                <a:srgbClr val="203661"/>
              </a:solidFill>
              <a:effectLst/>
              <a:uLnTx/>
              <a:uFillTx/>
              <a:latin typeface="Trebuchet MS" panose="020B0703020202090204" pitchFamily="34" charset="0"/>
              <a:ea typeface="+mj-ea"/>
              <a:sym typeface="Arial"/>
            </a:endParaRPr>
          </a:p>
        </p:txBody>
      </p:sp>
      <p:sp>
        <p:nvSpPr>
          <p:cNvPr id="3" name="TextBox 2">
            <a:extLst>
              <a:ext uri="{FF2B5EF4-FFF2-40B4-BE49-F238E27FC236}">
                <a16:creationId xmlns:a16="http://schemas.microsoft.com/office/drawing/2014/main" id="{614CA8D4-2765-DAD6-5851-EC8284873097}"/>
              </a:ext>
            </a:extLst>
          </p:cNvPr>
          <p:cNvSpPr txBox="1"/>
          <p:nvPr/>
        </p:nvSpPr>
        <p:spPr>
          <a:xfrm>
            <a:off x="640556" y="1223292"/>
            <a:ext cx="10934700" cy="892552"/>
          </a:xfrm>
          <a:prstGeom prst="rect">
            <a:avLst/>
          </a:prstGeom>
          <a:noFill/>
        </p:spPr>
        <p:txBody>
          <a:bodyPr wrap="square" rtlCol="0">
            <a:spAutoFit/>
          </a:bodyPr>
          <a:lstStyle/>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Patients with high </a:t>
            </a:r>
            <a:r>
              <a:rPr kumimoji="0" lang="en-US" sz="14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at baseline and &lt; 50% ctDNA reduction at C2D1 had the worst PFS outcomes; this was consistent in the SG and chemotherapy groups </a:t>
            </a:r>
            <a:r>
              <a:rPr kumimoji="0" lang="en-US" sz="14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4</a:t>
            </a:r>
            <a:r>
              <a:rPr kumimoji="0" lang="en-US" sz="1400" b="0" i="0" u="none" strike="noStrike" kern="1200" cap="none" spc="0" normalizeH="0" baseline="0" noProof="0">
                <a:ln>
                  <a:noFill/>
                </a:ln>
                <a:solidFill>
                  <a:srgbClr val="8D0000"/>
                </a:solidFill>
                <a:effectLst/>
                <a:uLnTx/>
                <a:uFillTx/>
                <a:latin typeface="Trebuchet MS" panose="020B0603020202020204"/>
                <a:ea typeface="+mn-ea"/>
                <a:cs typeface="Arial"/>
                <a:sym typeface="Arial"/>
              </a:rPr>
              <a:t>)</a:t>
            </a:r>
          </a:p>
          <a:p>
            <a:pPr marL="285744" marR="0" lvl="0" indent="-285744"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Patterns in OS outcomes were similar to those for PFS</a:t>
            </a:r>
          </a:p>
        </p:txBody>
      </p:sp>
      <p:sp>
        <p:nvSpPr>
          <p:cNvPr id="8" name="TextBox 7">
            <a:extLst>
              <a:ext uri="{FF2B5EF4-FFF2-40B4-BE49-F238E27FC236}">
                <a16:creationId xmlns:a16="http://schemas.microsoft.com/office/drawing/2014/main" id="{E9B44728-2A02-E573-033C-D20FC17264B4}"/>
              </a:ext>
            </a:extLst>
          </p:cNvPr>
          <p:cNvSpPr txBox="1"/>
          <p:nvPr/>
        </p:nvSpPr>
        <p:spPr>
          <a:xfrm>
            <a:off x="909582" y="2259032"/>
            <a:ext cx="9576293" cy="307777"/>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D0000"/>
                </a:solidFill>
                <a:effectLst/>
                <a:uLnTx/>
                <a:uFillTx/>
                <a:latin typeface="Trebuchet MS" panose="020B0603020202020204"/>
                <a:ea typeface="+mn-ea"/>
                <a:cs typeface="Arial"/>
                <a:sym typeface="Arial"/>
              </a:rPr>
              <a:t>Figure 4 – PFS by Baseline MeanVAF and MeanVAF Reduction Levels From Baseline to C2D1</a:t>
            </a:r>
          </a:p>
        </p:txBody>
      </p:sp>
      <p:sp>
        <p:nvSpPr>
          <p:cNvPr id="9" name="TextBox 8">
            <a:extLst>
              <a:ext uri="{FF2B5EF4-FFF2-40B4-BE49-F238E27FC236}">
                <a16:creationId xmlns:a16="http://schemas.microsoft.com/office/drawing/2014/main" id="{5286D65C-F1B1-A456-5A79-AF185D87CA62}"/>
              </a:ext>
            </a:extLst>
          </p:cNvPr>
          <p:cNvSpPr txBox="1"/>
          <p:nvPr/>
        </p:nvSpPr>
        <p:spPr>
          <a:xfrm>
            <a:off x="757238" y="6261100"/>
            <a:ext cx="943927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BSL, baseline; C2D1, cycle 2 day 1; chemo, chemotherapy;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meanVAF</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mean variant allele fraction; OS, overall survival; PFS, progression-free survival; SG, </a:t>
            </a:r>
            <a:r>
              <a:rPr kumimoji="0" lang="en-US" sz="800" b="0" i="0" u="none" strike="noStrike" kern="1200" cap="none" spc="0" normalizeH="0" baseline="0" noProof="0" err="1">
                <a:ln>
                  <a:noFill/>
                </a:ln>
                <a:solidFill>
                  <a:srgbClr val="54565B"/>
                </a:solidFill>
                <a:effectLst/>
                <a:uLnTx/>
                <a:uFillTx/>
                <a:latin typeface="Trebuchet MS" panose="020B0603020202020204"/>
                <a:ea typeface="+mn-ea"/>
                <a:cs typeface="Arial"/>
                <a:sym typeface="Arial"/>
              </a:rPr>
              <a:t>Sacizuzumab</a:t>
            </a:r>
            <a:r>
              <a:rPr kumimoji="0" lang="en-US"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 govitecan.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srgbClr val="54565B"/>
                </a:solidFill>
                <a:effectLst/>
                <a:uLnTx/>
                <a:uFillTx/>
                <a:latin typeface="Trebuchet MS" panose="020B0603020202020204"/>
                <a:ea typeface="+mn-ea"/>
                <a:cs typeface="Arial"/>
                <a:sym typeface="Arial"/>
              </a:rPr>
              <a:t>1. </a:t>
            </a:r>
            <a:r>
              <a:rPr kumimoji="0" lang="da-DK" sz="800" b="0" i="0" u="none" strike="noStrike" kern="1200" cap="none" spc="0" normalizeH="0" baseline="0" noProof="0">
                <a:ln>
                  <a:noFill/>
                </a:ln>
                <a:solidFill>
                  <a:srgbClr val="54565B"/>
                </a:solidFill>
                <a:effectLst/>
                <a:uLnTx/>
                <a:uFillTx/>
                <a:latin typeface="Trebuchet MS" panose="020B0603020202020204"/>
                <a:ea typeface="+mn-ea"/>
                <a:cs typeface="Arial"/>
                <a:sym typeface="Arial"/>
              </a:rPr>
              <a:t>Rugo HS, et al. Exploratory Circulating Tumor DNA Analysis in HR+/HER2- Metastatic Breast Cancer and Impact on Clinical Efficacy With Sacituzumab Govitecan in TROPiCS-02. Presented at ESMO 2024. Poster #FPN 412P.</a:t>
            </a:r>
          </a:p>
        </p:txBody>
      </p:sp>
      <p:grpSp>
        <p:nvGrpSpPr>
          <p:cNvPr id="7" name="Group 4">
            <a:extLst>
              <a:ext uri="{FF2B5EF4-FFF2-40B4-BE49-F238E27FC236}">
                <a16:creationId xmlns:a16="http://schemas.microsoft.com/office/drawing/2014/main" id="{8A81D728-768E-2F6A-358C-36C310D647BC}"/>
              </a:ext>
            </a:extLst>
          </p:cNvPr>
          <p:cNvGrpSpPr>
            <a:grpSpLocks noChangeAspect="1"/>
          </p:cNvGrpSpPr>
          <p:nvPr/>
        </p:nvGrpSpPr>
        <p:grpSpPr bwMode="auto">
          <a:xfrm>
            <a:off x="787400" y="2570163"/>
            <a:ext cx="10058400" cy="3611562"/>
            <a:chOff x="496" y="1619"/>
            <a:chExt cx="6336" cy="2275"/>
          </a:xfrm>
        </p:grpSpPr>
        <p:sp>
          <p:nvSpPr>
            <p:cNvPr id="10" name="AutoShape 3">
              <a:extLst>
                <a:ext uri="{FF2B5EF4-FFF2-40B4-BE49-F238E27FC236}">
                  <a16:creationId xmlns:a16="http://schemas.microsoft.com/office/drawing/2014/main" id="{87F934B2-F819-8541-3EEB-0C4B3A7D7060}"/>
                </a:ext>
              </a:extLst>
            </p:cNvPr>
            <p:cNvSpPr>
              <a:spLocks noChangeAspect="1" noChangeArrowheads="1" noTextEdit="1"/>
            </p:cNvSpPr>
            <p:nvPr/>
          </p:nvSpPr>
          <p:spPr bwMode="auto">
            <a:xfrm>
              <a:off x="496" y="1625"/>
              <a:ext cx="6336" cy="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nvGrpSpPr>
            <p:cNvPr id="11" name="Group 205">
              <a:extLst>
                <a:ext uri="{FF2B5EF4-FFF2-40B4-BE49-F238E27FC236}">
                  <a16:creationId xmlns:a16="http://schemas.microsoft.com/office/drawing/2014/main" id="{11DCFF6B-51F7-C72F-06DC-05431A6A155C}"/>
                </a:ext>
              </a:extLst>
            </p:cNvPr>
            <p:cNvGrpSpPr>
              <a:grpSpLocks/>
            </p:cNvGrpSpPr>
            <p:nvPr/>
          </p:nvGrpSpPr>
          <p:grpSpPr bwMode="auto">
            <a:xfrm>
              <a:off x="497" y="1696"/>
              <a:ext cx="5930" cy="2198"/>
              <a:chOff x="497" y="1696"/>
              <a:chExt cx="5930" cy="2198"/>
            </a:xfrm>
          </p:grpSpPr>
          <p:sp>
            <p:nvSpPr>
              <p:cNvPr id="247" name="Freeform 5">
                <a:extLst>
                  <a:ext uri="{FF2B5EF4-FFF2-40B4-BE49-F238E27FC236}">
                    <a16:creationId xmlns:a16="http://schemas.microsoft.com/office/drawing/2014/main" id="{56F4B33A-7D62-D63A-F2C9-EEE7BEB5D5CC}"/>
                  </a:ext>
                </a:extLst>
              </p:cNvPr>
              <p:cNvSpPr>
                <a:spLocks/>
              </p:cNvSpPr>
              <p:nvPr/>
            </p:nvSpPr>
            <p:spPr bwMode="auto">
              <a:xfrm>
                <a:off x="4518" y="1769"/>
                <a:ext cx="1881" cy="1038"/>
              </a:xfrm>
              <a:custGeom>
                <a:avLst/>
                <a:gdLst>
                  <a:gd name="T0" fmla="*/ 0 w 1881"/>
                  <a:gd name="T1" fmla="*/ 0 h 1038"/>
                  <a:gd name="T2" fmla="*/ 45 w 1881"/>
                  <a:gd name="T3" fmla="*/ 0 h 1038"/>
                  <a:gd name="T4" fmla="*/ 45 w 1881"/>
                  <a:gd name="T5" fmla="*/ 110 h 1038"/>
                  <a:gd name="T6" fmla="*/ 296 w 1881"/>
                  <a:gd name="T7" fmla="*/ 110 h 1038"/>
                  <a:gd name="T8" fmla="*/ 296 w 1881"/>
                  <a:gd name="T9" fmla="*/ 256 h 1038"/>
                  <a:gd name="T10" fmla="*/ 445 w 1881"/>
                  <a:gd name="T11" fmla="*/ 256 h 1038"/>
                  <a:gd name="T12" fmla="*/ 445 w 1881"/>
                  <a:gd name="T13" fmla="*/ 345 h 1038"/>
                  <a:gd name="T14" fmla="*/ 467 w 1881"/>
                  <a:gd name="T15" fmla="*/ 345 h 1038"/>
                  <a:gd name="T16" fmla="*/ 467 w 1881"/>
                  <a:gd name="T17" fmla="*/ 431 h 1038"/>
                  <a:gd name="T18" fmla="*/ 587 w 1881"/>
                  <a:gd name="T19" fmla="*/ 431 h 1038"/>
                  <a:gd name="T20" fmla="*/ 587 w 1881"/>
                  <a:gd name="T21" fmla="*/ 518 h 1038"/>
                  <a:gd name="T22" fmla="*/ 707 w 1881"/>
                  <a:gd name="T23" fmla="*/ 518 h 1038"/>
                  <a:gd name="T24" fmla="*/ 707 w 1881"/>
                  <a:gd name="T25" fmla="*/ 607 h 1038"/>
                  <a:gd name="T26" fmla="*/ 755 w 1881"/>
                  <a:gd name="T27" fmla="*/ 607 h 1038"/>
                  <a:gd name="T28" fmla="*/ 755 w 1881"/>
                  <a:gd name="T29" fmla="*/ 693 h 1038"/>
                  <a:gd name="T30" fmla="*/ 791 w 1881"/>
                  <a:gd name="T31" fmla="*/ 693 h 1038"/>
                  <a:gd name="T32" fmla="*/ 791 w 1881"/>
                  <a:gd name="T33" fmla="*/ 779 h 1038"/>
                  <a:gd name="T34" fmla="*/ 805 w 1881"/>
                  <a:gd name="T35" fmla="*/ 779 h 1038"/>
                  <a:gd name="T36" fmla="*/ 805 w 1881"/>
                  <a:gd name="T37" fmla="*/ 866 h 1038"/>
                  <a:gd name="T38" fmla="*/ 839 w 1881"/>
                  <a:gd name="T39" fmla="*/ 866 h 1038"/>
                  <a:gd name="T40" fmla="*/ 839 w 1881"/>
                  <a:gd name="T41" fmla="*/ 949 h 1038"/>
                  <a:gd name="T42" fmla="*/ 871 w 1881"/>
                  <a:gd name="T43" fmla="*/ 949 h 1038"/>
                  <a:gd name="T44" fmla="*/ 871 w 1881"/>
                  <a:gd name="T45" fmla="*/ 1038 h 1038"/>
                  <a:gd name="T46" fmla="*/ 1881 w 1881"/>
                  <a:gd name="T47" fmla="*/ 1038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1" h="1038">
                    <a:moveTo>
                      <a:pt x="0" y="0"/>
                    </a:moveTo>
                    <a:lnTo>
                      <a:pt x="45" y="0"/>
                    </a:lnTo>
                    <a:lnTo>
                      <a:pt x="45" y="110"/>
                    </a:lnTo>
                    <a:lnTo>
                      <a:pt x="296" y="110"/>
                    </a:lnTo>
                    <a:lnTo>
                      <a:pt x="296" y="256"/>
                    </a:lnTo>
                    <a:lnTo>
                      <a:pt x="445" y="256"/>
                    </a:lnTo>
                    <a:lnTo>
                      <a:pt x="445" y="345"/>
                    </a:lnTo>
                    <a:lnTo>
                      <a:pt x="467" y="345"/>
                    </a:lnTo>
                    <a:lnTo>
                      <a:pt x="467" y="431"/>
                    </a:lnTo>
                    <a:lnTo>
                      <a:pt x="587" y="431"/>
                    </a:lnTo>
                    <a:lnTo>
                      <a:pt x="587" y="518"/>
                    </a:lnTo>
                    <a:lnTo>
                      <a:pt x="707" y="518"/>
                    </a:lnTo>
                    <a:lnTo>
                      <a:pt x="707" y="607"/>
                    </a:lnTo>
                    <a:lnTo>
                      <a:pt x="755" y="607"/>
                    </a:lnTo>
                    <a:lnTo>
                      <a:pt x="755" y="693"/>
                    </a:lnTo>
                    <a:lnTo>
                      <a:pt x="791" y="693"/>
                    </a:lnTo>
                    <a:lnTo>
                      <a:pt x="791" y="779"/>
                    </a:lnTo>
                    <a:lnTo>
                      <a:pt x="805" y="779"/>
                    </a:lnTo>
                    <a:lnTo>
                      <a:pt x="805" y="866"/>
                    </a:lnTo>
                    <a:lnTo>
                      <a:pt x="839" y="866"/>
                    </a:lnTo>
                    <a:lnTo>
                      <a:pt x="839" y="949"/>
                    </a:lnTo>
                    <a:lnTo>
                      <a:pt x="871" y="949"/>
                    </a:lnTo>
                    <a:lnTo>
                      <a:pt x="871" y="1038"/>
                    </a:lnTo>
                    <a:lnTo>
                      <a:pt x="1881" y="1038"/>
                    </a:lnTo>
                  </a:path>
                </a:pathLst>
              </a:custGeom>
              <a:noFill/>
              <a:ln w="4763">
                <a:solidFill>
                  <a:srgbClr val="25374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8" name="Freeform 6">
                <a:extLst>
                  <a:ext uri="{FF2B5EF4-FFF2-40B4-BE49-F238E27FC236}">
                    <a16:creationId xmlns:a16="http://schemas.microsoft.com/office/drawing/2014/main" id="{EF7E74C5-7479-D0C3-3B35-4AB3840E7F8E}"/>
                  </a:ext>
                </a:extLst>
              </p:cNvPr>
              <p:cNvSpPr>
                <a:spLocks/>
              </p:cNvSpPr>
              <p:nvPr/>
            </p:nvSpPr>
            <p:spPr bwMode="auto">
              <a:xfrm>
                <a:off x="1340" y="1721"/>
                <a:ext cx="1866" cy="1171"/>
              </a:xfrm>
              <a:custGeom>
                <a:avLst/>
                <a:gdLst>
                  <a:gd name="T0" fmla="*/ 0 w 1866"/>
                  <a:gd name="T1" fmla="*/ 0 h 1171"/>
                  <a:gd name="T2" fmla="*/ 0 w 1866"/>
                  <a:gd name="T3" fmla="*/ 31 h 1171"/>
                  <a:gd name="T4" fmla="*/ 9 w 1866"/>
                  <a:gd name="T5" fmla="*/ 31 h 1171"/>
                  <a:gd name="T6" fmla="*/ 9 w 1866"/>
                  <a:gd name="T7" fmla="*/ 111 h 1171"/>
                  <a:gd name="T8" fmla="*/ 20 w 1866"/>
                  <a:gd name="T9" fmla="*/ 111 h 1171"/>
                  <a:gd name="T10" fmla="*/ 20 w 1866"/>
                  <a:gd name="T11" fmla="*/ 149 h 1171"/>
                  <a:gd name="T12" fmla="*/ 116 w 1866"/>
                  <a:gd name="T13" fmla="*/ 149 h 1171"/>
                  <a:gd name="T14" fmla="*/ 116 w 1866"/>
                  <a:gd name="T15" fmla="*/ 193 h 1171"/>
                  <a:gd name="T16" fmla="*/ 126 w 1866"/>
                  <a:gd name="T17" fmla="*/ 193 h 1171"/>
                  <a:gd name="T18" fmla="*/ 126 w 1866"/>
                  <a:gd name="T19" fmla="*/ 232 h 1171"/>
                  <a:gd name="T20" fmla="*/ 148 w 1866"/>
                  <a:gd name="T21" fmla="*/ 232 h 1171"/>
                  <a:gd name="T22" fmla="*/ 148 w 1866"/>
                  <a:gd name="T23" fmla="*/ 276 h 1171"/>
                  <a:gd name="T24" fmla="*/ 163 w 1866"/>
                  <a:gd name="T25" fmla="*/ 276 h 1171"/>
                  <a:gd name="T26" fmla="*/ 163 w 1866"/>
                  <a:gd name="T27" fmla="*/ 322 h 1171"/>
                  <a:gd name="T28" fmla="*/ 260 w 1866"/>
                  <a:gd name="T29" fmla="*/ 322 h 1171"/>
                  <a:gd name="T30" fmla="*/ 260 w 1866"/>
                  <a:gd name="T31" fmla="*/ 371 h 1171"/>
                  <a:gd name="T32" fmla="*/ 266 w 1866"/>
                  <a:gd name="T33" fmla="*/ 371 h 1171"/>
                  <a:gd name="T34" fmla="*/ 266 w 1866"/>
                  <a:gd name="T35" fmla="*/ 411 h 1171"/>
                  <a:gd name="T36" fmla="*/ 295 w 1866"/>
                  <a:gd name="T37" fmla="*/ 411 h 1171"/>
                  <a:gd name="T38" fmla="*/ 295 w 1866"/>
                  <a:gd name="T39" fmla="*/ 457 h 1171"/>
                  <a:gd name="T40" fmla="*/ 370 w 1866"/>
                  <a:gd name="T41" fmla="*/ 457 h 1171"/>
                  <a:gd name="T42" fmla="*/ 370 w 1866"/>
                  <a:gd name="T43" fmla="*/ 498 h 1171"/>
                  <a:gd name="T44" fmla="*/ 418 w 1866"/>
                  <a:gd name="T45" fmla="*/ 498 h 1171"/>
                  <a:gd name="T46" fmla="*/ 418 w 1866"/>
                  <a:gd name="T47" fmla="*/ 554 h 1171"/>
                  <a:gd name="T48" fmla="*/ 534 w 1866"/>
                  <a:gd name="T49" fmla="*/ 554 h 1171"/>
                  <a:gd name="T50" fmla="*/ 534 w 1866"/>
                  <a:gd name="T51" fmla="*/ 605 h 1171"/>
                  <a:gd name="T52" fmla="*/ 583 w 1866"/>
                  <a:gd name="T53" fmla="*/ 605 h 1171"/>
                  <a:gd name="T54" fmla="*/ 583 w 1866"/>
                  <a:gd name="T55" fmla="*/ 660 h 1171"/>
                  <a:gd name="T56" fmla="*/ 660 w 1866"/>
                  <a:gd name="T57" fmla="*/ 660 h 1171"/>
                  <a:gd name="T58" fmla="*/ 660 w 1866"/>
                  <a:gd name="T59" fmla="*/ 719 h 1171"/>
                  <a:gd name="T60" fmla="*/ 714 w 1866"/>
                  <a:gd name="T61" fmla="*/ 719 h 1171"/>
                  <a:gd name="T62" fmla="*/ 714 w 1866"/>
                  <a:gd name="T63" fmla="*/ 780 h 1171"/>
                  <a:gd name="T64" fmla="*/ 853 w 1866"/>
                  <a:gd name="T65" fmla="*/ 780 h 1171"/>
                  <a:gd name="T66" fmla="*/ 853 w 1866"/>
                  <a:gd name="T67" fmla="*/ 847 h 1171"/>
                  <a:gd name="T68" fmla="*/ 930 w 1866"/>
                  <a:gd name="T69" fmla="*/ 847 h 1171"/>
                  <a:gd name="T70" fmla="*/ 930 w 1866"/>
                  <a:gd name="T71" fmla="*/ 922 h 1171"/>
                  <a:gd name="T72" fmla="*/ 938 w 1866"/>
                  <a:gd name="T73" fmla="*/ 922 h 1171"/>
                  <a:gd name="T74" fmla="*/ 938 w 1866"/>
                  <a:gd name="T75" fmla="*/ 1009 h 1171"/>
                  <a:gd name="T76" fmla="*/ 1866 w 1866"/>
                  <a:gd name="T77" fmla="*/ 1009 h 1171"/>
                  <a:gd name="T78" fmla="*/ 1866 w 1866"/>
                  <a:gd name="T79" fmla="*/ 1171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6" h="1171">
                    <a:moveTo>
                      <a:pt x="0" y="0"/>
                    </a:moveTo>
                    <a:lnTo>
                      <a:pt x="0" y="31"/>
                    </a:lnTo>
                    <a:lnTo>
                      <a:pt x="9" y="31"/>
                    </a:lnTo>
                    <a:lnTo>
                      <a:pt x="9" y="111"/>
                    </a:lnTo>
                    <a:lnTo>
                      <a:pt x="20" y="111"/>
                    </a:lnTo>
                    <a:lnTo>
                      <a:pt x="20" y="149"/>
                    </a:lnTo>
                    <a:lnTo>
                      <a:pt x="116" y="149"/>
                    </a:lnTo>
                    <a:lnTo>
                      <a:pt x="116" y="193"/>
                    </a:lnTo>
                    <a:lnTo>
                      <a:pt x="126" y="193"/>
                    </a:lnTo>
                    <a:lnTo>
                      <a:pt x="126" y="232"/>
                    </a:lnTo>
                    <a:lnTo>
                      <a:pt x="148" y="232"/>
                    </a:lnTo>
                    <a:lnTo>
                      <a:pt x="148" y="276"/>
                    </a:lnTo>
                    <a:lnTo>
                      <a:pt x="163" y="276"/>
                    </a:lnTo>
                    <a:lnTo>
                      <a:pt x="163" y="322"/>
                    </a:lnTo>
                    <a:lnTo>
                      <a:pt x="260" y="322"/>
                    </a:lnTo>
                    <a:lnTo>
                      <a:pt x="260" y="371"/>
                    </a:lnTo>
                    <a:lnTo>
                      <a:pt x="266" y="371"/>
                    </a:lnTo>
                    <a:lnTo>
                      <a:pt x="266" y="411"/>
                    </a:lnTo>
                    <a:lnTo>
                      <a:pt x="295" y="411"/>
                    </a:lnTo>
                    <a:lnTo>
                      <a:pt x="295" y="457"/>
                    </a:lnTo>
                    <a:lnTo>
                      <a:pt x="370" y="457"/>
                    </a:lnTo>
                    <a:lnTo>
                      <a:pt x="370" y="498"/>
                    </a:lnTo>
                    <a:lnTo>
                      <a:pt x="418" y="498"/>
                    </a:lnTo>
                    <a:lnTo>
                      <a:pt x="418" y="554"/>
                    </a:lnTo>
                    <a:lnTo>
                      <a:pt x="534" y="554"/>
                    </a:lnTo>
                    <a:lnTo>
                      <a:pt x="534" y="605"/>
                    </a:lnTo>
                    <a:lnTo>
                      <a:pt x="583" y="605"/>
                    </a:lnTo>
                    <a:lnTo>
                      <a:pt x="583" y="660"/>
                    </a:lnTo>
                    <a:lnTo>
                      <a:pt x="660" y="660"/>
                    </a:lnTo>
                    <a:lnTo>
                      <a:pt x="660" y="719"/>
                    </a:lnTo>
                    <a:lnTo>
                      <a:pt x="714" y="719"/>
                    </a:lnTo>
                    <a:lnTo>
                      <a:pt x="714" y="780"/>
                    </a:lnTo>
                    <a:lnTo>
                      <a:pt x="853" y="780"/>
                    </a:lnTo>
                    <a:lnTo>
                      <a:pt x="853" y="847"/>
                    </a:lnTo>
                    <a:lnTo>
                      <a:pt x="930" y="847"/>
                    </a:lnTo>
                    <a:lnTo>
                      <a:pt x="930" y="922"/>
                    </a:lnTo>
                    <a:lnTo>
                      <a:pt x="938" y="922"/>
                    </a:lnTo>
                    <a:lnTo>
                      <a:pt x="938" y="1009"/>
                    </a:lnTo>
                    <a:lnTo>
                      <a:pt x="1866" y="1009"/>
                    </a:lnTo>
                    <a:lnTo>
                      <a:pt x="1866" y="1171"/>
                    </a:lnTo>
                  </a:path>
                </a:pathLst>
              </a:custGeom>
              <a:noFill/>
              <a:ln w="4763">
                <a:solidFill>
                  <a:srgbClr val="A11A1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9" name="Freeform 7">
                <a:extLst>
                  <a:ext uri="{FF2B5EF4-FFF2-40B4-BE49-F238E27FC236}">
                    <a16:creationId xmlns:a16="http://schemas.microsoft.com/office/drawing/2014/main" id="{CE0BF5C2-C140-D975-DFA8-CBB9E042C93E}"/>
                  </a:ext>
                </a:extLst>
              </p:cNvPr>
              <p:cNvSpPr>
                <a:spLocks/>
              </p:cNvSpPr>
              <p:nvPr/>
            </p:nvSpPr>
            <p:spPr bwMode="auto">
              <a:xfrm>
                <a:off x="1212" y="1721"/>
                <a:ext cx="393" cy="1171"/>
              </a:xfrm>
              <a:custGeom>
                <a:avLst/>
                <a:gdLst>
                  <a:gd name="T0" fmla="*/ 393 w 393"/>
                  <a:gd name="T1" fmla="*/ 1171 h 1171"/>
                  <a:gd name="T2" fmla="*/ 393 w 393"/>
                  <a:gd name="T3" fmla="*/ 963 h 1171"/>
                  <a:gd name="T4" fmla="*/ 381 w 393"/>
                  <a:gd name="T5" fmla="*/ 963 h 1171"/>
                  <a:gd name="T6" fmla="*/ 381 w 393"/>
                  <a:gd name="T7" fmla="*/ 862 h 1171"/>
                  <a:gd name="T8" fmla="*/ 298 w 393"/>
                  <a:gd name="T9" fmla="*/ 862 h 1171"/>
                  <a:gd name="T10" fmla="*/ 298 w 393"/>
                  <a:gd name="T11" fmla="*/ 754 h 1171"/>
                  <a:gd name="T12" fmla="*/ 269 w 393"/>
                  <a:gd name="T13" fmla="*/ 754 h 1171"/>
                  <a:gd name="T14" fmla="*/ 269 w 393"/>
                  <a:gd name="T15" fmla="*/ 651 h 1171"/>
                  <a:gd name="T16" fmla="*/ 149 w 393"/>
                  <a:gd name="T17" fmla="*/ 651 h 1171"/>
                  <a:gd name="T18" fmla="*/ 149 w 393"/>
                  <a:gd name="T19" fmla="*/ 550 h 1171"/>
                  <a:gd name="T20" fmla="*/ 144 w 393"/>
                  <a:gd name="T21" fmla="*/ 550 h 1171"/>
                  <a:gd name="T22" fmla="*/ 144 w 393"/>
                  <a:gd name="T23" fmla="*/ 338 h 1171"/>
                  <a:gd name="T24" fmla="*/ 136 w 393"/>
                  <a:gd name="T25" fmla="*/ 338 h 1171"/>
                  <a:gd name="T26" fmla="*/ 136 w 393"/>
                  <a:gd name="T27" fmla="*/ 247 h 1171"/>
                  <a:gd name="T28" fmla="*/ 132 w 393"/>
                  <a:gd name="T29" fmla="*/ 247 h 1171"/>
                  <a:gd name="T30" fmla="*/ 132 w 393"/>
                  <a:gd name="T31" fmla="*/ 150 h 1171"/>
                  <a:gd name="T32" fmla="*/ 125 w 393"/>
                  <a:gd name="T33" fmla="*/ 150 h 1171"/>
                  <a:gd name="T34" fmla="*/ 125 w 393"/>
                  <a:gd name="T35" fmla="*/ 75 h 1171"/>
                  <a:gd name="T36" fmla="*/ 120 w 393"/>
                  <a:gd name="T37" fmla="*/ 75 h 1171"/>
                  <a:gd name="T38" fmla="*/ 120 w 393"/>
                  <a:gd name="T39" fmla="*/ 0 h 1171"/>
                  <a:gd name="T40" fmla="*/ 0 w 393"/>
                  <a:gd name="T41"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 h="1171">
                    <a:moveTo>
                      <a:pt x="393" y="1171"/>
                    </a:moveTo>
                    <a:lnTo>
                      <a:pt x="393" y="963"/>
                    </a:lnTo>
                    <a:lnTo>
                      <a:pt x="381" y="963"/>
                    </a:lnTo>
                    <a:lnTo>
                      <a:pt x="381" y="862"/>
                    </a:lnTo>
                    <a:lnTo>
                      <a:pt x="298" y="862"/>
                    </a:lnTo>
                    <a:lnTo>
                      <a:pt x="298" y="754"/>
                    </a:lnTo>
                    <a:lnTo>
                      <a:pt x="269" y="754"/>
                    </a:lnTo>
                    <a:lnTo>
                      <a:pt x="269" y="651"/>
                    </a:lnTo>
                    <a:lnTo>
                      <a:pt x="149" y="651"/>
                    </a:lnTo>
                    <a:lnTo>
                      <a:pt x="149" y="550"/>
                    </a:lnTo>
                    <a:lnTo>
                      <a:pt x="144" y="550"/>
                    </a:lnTo>
                    <a:lnTo>
                      <a:pt x="144" y="338"/>
                    </a:lnTo>
                    <a:lnTo>
                      <a:pt x="136" y="338"/>
                    </a:lnTo>
                    <a:lnTo>
                      <a:pt x="136" y="247"/>
                    </a:lnTo>
                    <a:lnTo>
                      <a:pt x="132" y="247"/>
                    </a:lnTo>
                    <a:lnTo>
                      <a:pt x="132" y="150"/>
                    </a:lnTo>
                    <a:lnTo>
                      <a:pt x="125" y="150"/>
                    </a:lnTo>
                    <a:lnTo>
                      <a:pt x="125" y="75"/>
                    </a:lnTo>
                    <a:lnTo>
                      <a:pt x="120" y="75"/>
                    </a:lnTo>
                    <a:lnTo>
                      <a:pt x="120" y="0"/>
                    </a:lnTo>
                    <a:lnTo>
                      <a:pt x="0" y="0"/>
                    </a:lnTo>
                  </a:path>
                </a:pathLst>
              </a:custGeom>
              <a:noFill/>
              <a:ln w="4763">
                <a:solidFill>
                  <a:srgbClr val="F294A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0" name="Freeform 8">
                <a:extLst>
                  <a:ext uri="{FF2B5EF4-FFF2-40B4-BE49-F238E27FC236}">
                    <a16:creationId xmlns:a16="http://schemas.microsoft.com/office/drawing/2014/main" id="{95DAD469-33E7-C146-D35B-E21924AA2857}"/>
                  </a:ext>
                </a:extLst>
              </p:cNvPr>
              <p:cNvSpPr>
                <a:spLocks/>
              </p:cNvSpPr>
              <p:nvPr/>
            </p:nvSpPr>
            <p:spPr bwMode="auto">
              <a:xfrm>
                <a:off x="1211" y="1721"/>
                <a:ext cx="1988" cy="1171"/>
              </a:xfrm>
              <a:custGeom>
                <a:avLst/>
                <a:gdLst>
                  <a:gd name="T0" fmla="*/ 1988 w 1988"/>
                  <a:gd name="T1" fmla="*/ 1171 h 1171"/>
                  <a:gd name="T2" fmla="*/ 1988 w 1988"/>
                  <a:gd name="T3" fmla="*/ 1048 h 1171"/>
                  <a:gd name="T4" fmla="*/ 1604 w 1988"/>
                  <a:gd name="T5" fmla="*/ 1048 h 1171"/>
                  <a:gd name="T6" fmla="*/ 1604 w 1988"/>
                  <a:gd name="T7" fmla="*/ 922 h 1171"/>
                  <a:gd name="T8" fmla="*/ 914 w 1988"/>
                  <a:gd name="T9" fmla="*/ 922 h 1171"/>
                  <a:gd name="T10" fmla="*/ 914 w 1988"/>
                  <a:gd name="T11" fmla="*/ 870 h 1171"/>
                  <a:gd name="T12" fmla="*/ 810 w 1988"/>
                  <a:gd name="T13" fmla="*/ 870 h 1171"/>
                  <a:gd name="T14" fmla="*/ 810 w 1988"/>
                  <a:gd name="T15" fmla="*/ 825 h 1171"/>
                  <a:gd name="T16" fmla="*/ 698 w 1988"/>
                  <a:gd name="T17" fmla="*/ 825 h 1171"/>
                  <a:gd name="T18" fmla="*/ 698 w 1988"/>
                  <a:gd name="T19" fmla="*/ 773 h 1171"/>
                  <a:gd name="T20" fmla="*/ 676 w 1988"/>
                  <a:gd name="T21" fmla="*/ 773 h 1171"/>
                  <a:gd name="T22" fmla="*/ 676 w 1988"/>
                  <a:gd name="T23" fmla="*/ 723 h 1171"/>
                  <a:gd name="T24" fmla="*/ 671 w 1988"/>
                  <a:gd name="T25" fmla="*/ 723 h 1171"/>
                  <a:gd name="T26" fmla="*/ 671 w 1988"/>
                  <a:gd name="T27" fmla="*/ 675 h 1171"/>
                  <a:gd name="T28" fmla="*/ 654 w 1988"/>
                  <a:gd name="T29" fmla="*/ 675 h 1171"/>
                  <a:gd name="T30" fmla="*/ 654 w 1988"/>
                  <a:gd name="T31" fmla="*/ 623 h 1171"/>
                  <a:gd name="T32" fmla="*/ 608 w 1988"/>
                  <a:gd name="T33" fmla="*/ 623 h 1171"/>
                  <a:gd name="T34" fmla="*/ 608 w 1988"/>
                  <a:gd name="T35" fmla="*/ 574 h 1171"/>
                  <a:gd name="T36" fmla="*/ 529 w 1988"/>
                  <a:gd name="T37" fmla="*/ 574 h 1171"/>
                  <a:gd name="T38" fmla="*/ 529 w 1988"/>
                  <a:gd name="T39" fmla="*/ 529 h 1171"/>
                  <a:gd name="T40" fmla="*/ 523 w 1988"/>
                  <a:gd name="T41" fmla="*/ 529 h 1171"/>
                  <a:gd name="T42" fmla="*/ 523 w 1988"/>
                  <a:gd name="T43" fmla="*/ 439 h 1171"/>
                  <a:gd name="T44" fmla="*/ 518 w 1988"/>
                  <a:gd name="T45" fmla="*/ 439 h 1171"/>
                  <a:gd name="T46" fmla="*/ 518 w 1988"/>
                  <a:gd name="T47" fmla="*/ 392 h 1171"/>
                  <a:gd name="T48" fmla="*/ 405 w 1988"/>
                  <a:gd name="T49" fmla="*/ 392 h 1171"/>
                  <a:gd name="T50" fmla="*/ 405 w 1988"/>
                  <a:gd name="T51" fmla="*/ 351 h 1171"/>
                  <a:gd name="T52" fmla="*/ 355 w 1988"/>
                  <a:gd name="T53" fmla="*/ 351 h 1171"/>
                  <a:gd name="T54" fmla="*/ 355 w 1988"/>
                  <a:gd name="T55" fmla="*/ 316 h 1171"/>
                  <a:gd name="T56" fmla="*/ 259 w 1988"/>
                  <a:gd name="T57" fmla="*/ 316 h 1171"/>
                  <a:gd name="T58" fmla="*/ 259 w 1988"/>
                  <a:gd name="T59" fmla="*/ 250 h 1171"/>
                  <a:gd name="T60" fmla="*/ 155 w 1988"/>
                  <a:gd name="T61" fmla="*/ 250 h 1171"/>
                  <a:gd name="T62" fmla="*/ 155 w 1988"/>
                  <a:gd name="T63" fmla="*/ 216 h 1171"/>
                  <a:gd name="T64" fmla="*/ 144 w 1988"/>
                  <a:gd name="T65" fmla="*/ 216 h 1171"/>
                  <a:gd name="T66" fmla="*/ 144 w 1988"/>
                  <a:gd name="T67" fmla="*/ 151 h 1171"/>
                  <a:gd name="T68" fmla="*/ 139 w 1988"/>
                  <a:gd name="T69" fmla="*/ 151 h 1171"/>
                  <a:gd name="T70" fmla="*/ 139 w 1988"/>
                  <a:gd name="T71" fmla="*/ 116 h 1171"/>
                  <a:gd name="T72" fmla="*/ 135 w 1988"/>
                  <a:gd name="T73" fmla="*/ 116 h 1171"/>
                  <a:gd name="T74" fmla="*/ 135 w 1988"/>
                  <a:gd name="T75" fmla="*/ 73 h 1171"/>
                  <a:gd name="T76" fmla="*/ 131 w 1988"/>
                  <a:gd name="T77" fmla="*/ 73 h 1171"/>
                  <a:gd name="T78" fmla="*/ 131 w 1988"/>
                  <a:gd name="T79" fmla="*/ 0 h 1171"/>
                  <a:gd name="T80" fmla="*/ 0 w 1988"/>
                  <a:gd name="T81"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8" h="1171">
                    <a:moveTo>
                      <a:pt x="1988" y="1171"/>
                    </a:moveTo>
                    <a:lnTo>
                      <a:pt x="1988" y="1048"/>
                    </a:lnTo>
                    <a:lnTo>
                      <a:pt x="1604" y="1048"/>
                    </a:lnTo>
                    <a:lnTo>
                      <a:pt x="1604" y="922"/>
                    </a:lnTo>
                    <a:lnTo>
                      <a:pt x="914" y="922"/>
                    </a:lnTo>
                    <a:lnTo>
                      <a:pt x="914" y="870"/>
                    </a:lnTo>
                    <a:lnTo>
                      <a:pt x="810" y="870"/>
                    </a:lnTo>
                    <a:lnTo>
                      <a:pt x="810" y="825"/>
                    </a:lnTo>
                    <a:lnTo>
                      <a:pt x="698" y="825"/>
                    </a:lnTo>
                    <a:lnTo>
                      <a:pt x="698" y="773"/>
                    </a:lnTo>
                    <a:lnTo>
                      <a:pt x="676" y="773"/>
                    </a:lnTo>
                    <a:lnTo>
                      <a:pt x="676" y="723"/>
                    </a:lnTo>
                    <a:lnTo>
                      <a:pt x="671" y="723"/>
                    </a:lnTo>
                    <a:lnTo>
                      <a:pt x="671" y="675"/>
                    </a:lnTo>
                    <a:lnTo>
                      <a:pt x="654" y="675"/>
                    </a:lnTo>
                    <a:lnTo>
                      <a:pt x="654" y="623"/>
                    </a:lnTo>
                    <a:lnTo>
                      <a:pt x="608" y="623"/>
                    </a:lnTo>
                    <a:lnTo>
                      <a:pt x="608" y="574"/>
                    </a:lnTo>
                    <a:lnTo>
                      <a:pt x="529" y="574"/>
                    </a:lnTo>
                    <a:lnTo>
                      <a:pt x="529" y="529"/>
                    </a:lnTo>
                    <a:lnTo>
                      <a:pt x="523" y="529"/>
                    </a:lnTo>
                    <a:lnTo>
                      <a:pt x="523" y="439"/>
                    </a:lnTo>
                    <a:lnTo>
                      <a:pt x="518" y="439"/>
                    </a:lnTo>
                    <a:lnTo>
                      <a:pt x="518" y="392"/>
                    </a:lnTo>
                    <a:lnTo>
                      <a:pt x="405" y="392"/>
                    </a:lnTo>
                    <a:lnTo>
                      <a:pt x="405" y="351"/>
                    </a:lnTo>
                    <a:lnTo>
                      <a:pt x="355" y="351"/>
                    </a:lnTo>
                    <a:lnTo>
                      <a:pt x="355" y="316"/>
                    </a:lnTo>
                    <a:lnTo>
                      <a:pt x="259" y="316"/>
                    </a:lnTo>
                    <a:lnTo>
                      <a:pt x="259" y="250"/>
                    </a:lnTo>
                    <a:lnTo>
                      <a:pt x="155" y="250"/>
                    </a:lnTo>
                    <a:lnTo>
                      <a:pt x="155" y="216"/>
                    </a:lnTo>
                    <a:lnTo>
                      <a:pt x="144" y="216"/>
                    </a:lnTo>
                    <a:lnTo>
                      <a:pt x="144" y="151"/>
                    </a:lnTo>
                    <a:lnTo>
                      <a:pt x="139" y="151"/>
                    </a:lnTo>
                    <a:lnTo>
                      <a:pt x="139" y="116"/>
                    </a:lnTo>
                    <a:lnTo>
                      <a:pt x="135" y="116"/>
                    </a:lnTo>
                    <a:lnTo>
                      <a:pt x="135" y="73"/>
                    </a:lnTo>
                    <a:lnTo>
                      <a:pt x="131" y="73"/>
                    </a:lnTo>
                    <a:lnTo>
                      <a:pt x="131" y="0"/>
                    </a:lnTo>
                    <a:lnTo>
                      <a:pt x="0" y="0"/>
                    </a:lnTo>
                  </a:path>
                </a:pathLst>
              </a:custGeom>
              <a:noFill/>
              <a:ln w="4763">
                <a:solidFill>
                  <a:srgbClr val="EA54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1" name="Freeform 9">
                <a:extLst>
                  <a:ext uri="{FF2B5EF4-FFF2-40B4-BE49-F238E27FC236}">
                    <a16:creationId xmlns:a16="http://schemas.microsoft.com/office/drawing/2014/main" id="{C982AF5C-F442-58F4-8839-3B9A6C52F9E5}"/>
                  </a:ext>
                </a:extLst>
              </p:cNvPr>
              <p:cNvSpPr>
                <a:spLocks/>
              </p:cNvSpPr>
              <p:nvPr/>
            </p:nvSpPr>
            <p:spPr bwMode="auto">
              <a:xfrm>
                <a:off x="1211" y="1721"/>
                <a:ext cx="1990" cy="1170"/>
              </a:xfrm>
              <a:custGeom>
                <a:avLst/>
                <a:gdLst>
                  <a:gd name="T0" fmla="*/ 1990 w 1990"/>
                  <a:gd name="T1" fmla="*/ 1170 h 1170"/>
                  <a:gd name="T2" fmla="*/ 1990 w 1990"/>
                  <a:gd name="T3" fmla="*/ 1048 h 1170"/>
                  <a:gd name="T4" fmla="*/ 1604 w 1990"/>
                  <a:gd name="T5" fmla="*/ 1048 h 1170"/>
                  <a:gd name="T6" fmla="*/ 1604 w 1990"/>
                  <a:gd name="T7" fmla="*/ 922 h 1170"/>
                  <a:gd name="T8" fmla="*/ 901 w 1990"/>
                  <a:gd name="T9" fmla="*/ 922 h 1170"/>
                  <a:gd name="T10" fmla="*/ 901 w 1990"/>
                  <a:gd name="T11" fmla="*/ 795 h 1170"/>
                  <a:gd name="T12" fmla="*/ 685 w 1990"/>
                  <a:gd name="T13" fmla="*/ 795 h 1170"/>
                  <a:gd name="T14" fmla="*/ 685 w 1990"/>
                  <a:gd name="T15" fmla="*/ 704 h 1170"/>
                  <a:gd name="T16" fmla="*/ 423 w 1990"/>
                  <a:gd name="T17" fmla="*/ 704 h 1170"/>
                  <a:gd name="T18" fmla="*/ 423 w 1990"/>
                  <a:gd name="T19" fmla="*/ 636 h 1170"/>
                  <a:gd name="T20" fmla="*/ 397 w 1990"/>
                  <a:gd name="T21" fmla="*/ 636 h 1170"/>
                  <a:gd name="T22" fmla="*/ 397 w 1990"/>
                  <a:gd name="T23" fmla="*/ 531 h 1170"/>
                  <a:gd name="T24" fmla="*/ 394 w 1990"/>
                  <a:gd name="T25" fmla="*/ 531 h 1170"/>
                  <a:gd name="T26" fmla="*/ 394 w 1990"/>
                  <a:gd name="T27" fmla="*/ 478 h 1170"/>
                  <a:gd name="T28" fmla="*/ 380 w 1990"/>
                  <a:gd name="T29" fmla="*/ 478 h 1170"/>
                  <a:gd name="T30" fmla="*/ 380 w 1990"/>
                  <a:gd name="T31" fmla="*/ 422 h 1170"/>
                  <a:gd name="T32" fmla="*/ 274 w 1990"/>
                  <a:gd name="T33" fmla="*/ 422 h 1170"/>
                  <a:gd name="T34" fmla="*/ 274 w 1990"/>
                  <a:gd name="T35" fmla="*/ 369 h 1170"/>
                  <a:gd name="T36" fmla="*/ 270 w 1990"/>
                  <a:gd name="T37" fmla="*/ 369 h 1170"/>
                  <a:gd name="T38" fmla="*/ 270 w 1990"/>
                  <a:gd name="T39" fmla="*/ 315 h 1170"/>
                  <a:gd name="T40" fmla="*/ 260 w 1990"/>
                  <a:gd name="T41" fmla="*/ 315 h 1170"/>
                  <a:gd name="T42" fmla="*/ 260 w 1990"/>
                  <a:gd name="T43" fmla="*/ 264 h 1170"/>
                  <a:gd name="T44" fmla="*/ 192 w 1990"/>
                  <a:gd name="T45" fmla="*/ 264 h 1170"/>
                  <a:gd name="T46" fmla="*/ 192 w 1990"/>
                  <a:gd name="T47" fmla="*/ 209 h 1170"/>
                  <a:gd name="T48" fmla="*/ 148 w 1990"/>
                  <a:gd name="T49" fmla="*/ 209 h 1170"/>
                  <a:gd name="T50" fmla="*/ 148 w 1990"/>
                  <a:gd name="T51" fmla="*/ 146 h 1170"/>
                  <a:gd name="T52" fmla="*/ 139 w 1990"/>
                  <a:gd name="T53" fmla="*/ 146 h 1170"/>
                  <a:gd name="T54" fmla="*/ 139 w 1990"/>
                  <a:gd name="T55" fmla="*/ 73 h 1170"/>
                  <a:gd name="T56" fmla="*/ 131 w 1990"/>
                  <a:gd name="T57" fmla="*/ 73 h 1170"/>
                  <a:gd name="T58" fmla="*/ 131 w 1990"/>
                  <a:gd name="T59" fmla="*/ 0 h 1170"/>
                  <a:gd name="T60" fmla="*/ 0 w 1990"/>
                  <a:gd name="T61"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0" h="1170">
                    <a:moveTo>
                      <a:pt x="1990" y="1170"/>
                    </a:moveTo>
                    <a:lnTo>
                      <a:pt x="1990" y="1048"/>
                    </a:lnTo>
                    <a:lnTo>
                      <a:pt x="1604" y="1048"/>
                    </a:lnTo>
                    <a:lnTo>
                      <a:pt x="1604" y="922"/>
                    </a:lnTo>
                    <a:lnTo>
                      <a:pt x="901" y="922"/>
                    </a:lnTo>
                    <a:lnTo>
                      <a:pt x="901" y="795"/>
                    </a:lnTo>
                    <a:lnTo>
                      <a:pt x="685" y="795"/>
                    </a:lnTo>
                    <a:lnTo>
                      <a:pt x="685" y="704"/>
                    </a:lnTo>
                    <a:lnTo>
                      <a:pt x="423" y="704"/>
                    </a:lnTo>
                    <a:lnTo>
                      <a:pt x="423" y="636"/>
                    </a:lnTo>
                    <a:lnTo>
                      <a:pt x="397" y="636"/>
                    </a:lnTo>
                    <a:lnTo>
                      <a:pt x="397" y="531"/>
                    </a:lnTo>
                    <a:lnTo>
                      <a:pt x="394" y="531"/>
                    </a:lnTo>
                    <a:lnTo>
                      <a:pt x="394" y="478"/>
                    </a:lnTo>
                    <a:lnTo>
                      <a:pt x="380" y="478"/>
                    </a:lnTo>
                    <a:lnTo>
                      <a:pt x="380" y="422"/>
                    </a:lnTo>
                    <a:lnTo>
                      <a:pt x="274" y="422"/>
                    </a:lnTo>
                    <a:lnTo>
                      <a:pt x="274" y="369"/>
                    </a:lnTo>
                    <a:lnTo>
                      <a:pt x="270" y="369"/>
                    </a:lnTo>
                    <a:lnTo>
                      <a:pt x="270" y="315"/>
                    </a:lnTo>
                    <a:lnTo>
                      <a:pt x="260" y="315"/>
                    </a:lnTo>
                    <a:lnTo>
                      <a:pt x="260" y="264"/>
                    </a:lnTo>
                    <a:lnTo>
                      <a:pt x="192" y="264"/>
                    </a:lnTo>
                    <a:lnTo>
                      <a:pt x="192" y="209"/>
                    </a:lnTo>
                    <a:lnTo>
                      <a:pt x="148" y="209"/>
                    </a:lnTo>
                    <a:lnTo>
                      <a:pt x="148" y="146"/>
                    </a:lnTo>
                    <a:lnTo>
                      <a:pt x="139" y="146"/>
                    </a:lnTo>
                    <a:lnTo>
                      <a:pt x="139" y="73"/>
                    </a:lnTo>
                    <a:lnTo>
                      <a:pt x="131" y="73"/>
                    </a:lnTo>
                    <a:lnTo>
                      <a:pt x="131" y="0"/>
                    </a:lnTo>
                    <a:lnTo>
                      <a:pt x="0" y="0"/>
                    </a:lnTo>
                  </a:path>
                </a:pathLst>
              </a:custGeom>
              <a:noFill/>
              <a:ln w="4763">
                <a:solidFill>
                  <a:srgbClr val="C5163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2" name="Freeform 10">
                <a:extLst>
                  <a:ext uri="{FF2B5EF4-FFF2-40B4-BE49-F238E27FC236}">
                    <a16:creationId xmlns:a16="http://schemas.microsoft.com/office/drawing/2014/main" id="{B73960BD-EE9F-2415-5A4F-08E270A6108C}"/>
                  </a:ext>
                </a:extLst>
              </p:cNvPr>
              <p:cNvSpPr>
                <a:spLocks/>
              </p:cNvSpPr>
              <p:nvPr/>
            </p:nvSpPr>
            <p:spPr bwMode="auto">
              <a:xfrm>
                <a:off x="4433" y="1720"/>
                <a:ext cx="1057" cy="1174"/>
              </a:xfrm>
              <a:custGeom>
                <a:avLst/>
                <a:gdLst>
                  <a:gd name="T0" fmla="*/ 1057 w 1057"/>
                  <a:gd name="T1" fmla="*/ 1174 h 1174"/>
                  <a:gd name="T2" fmla="*/ 1057 w 1057"/>
                  <a:gd name="T3" fmla="*/ 1076 h 1174"/>
                  <a:gd name="T4" fmla="*/ 669 w 1057"/>
                  <a:gd name="T5" fmla="*/ 1076 h 1174"/>
                  <a:gd name="T6" fmla="*/ 669 w 1057"/>
                  <a:gd name="T7" fmla="*/ 982 h 1174"/>
                  <a:gd name="T8" fmla="*/ 661 w 1057"/>
                  <a:gd name="T9" fmla="*/ 982 h 1174"/>
                  <a:gd name="T10" fmla="*/ 661 w 1057"/>
                  <a:gd name="T11" fmla="*/ 880 h 1174"/>
                  <a:gd name="T12" fmla="*/ 416 w 1057"/>
                  <a:gd name="T13" fmla="*/ 880 h 1174"/>
                  <a:gd name="T14" fmla="*/ 416 w 1057"/>
                  <a:gd name="T15" fmla="*/ 823 h 1174"/>
                  <a:gd name="T16" fmla="*/ 397 w 1057"/>
                  <a:gd name="T17" fmla="*/ 823 h 1174"/>
                  <a:gd name="T18" fmla="*/ 397 w 1057"/>
                  <a:gd name="T19" fmla="*/ 764 h 1174"/>
                  <a:gd name="T20" fmla="*/ 262 w 1057"/>
                  <a:gd name="T21" fmla="*/ 764 h 1174"/>
                  <a:gd name="T22" fmla="*/ 262 w 1057"/>
                  <a:gd name="T23" fmla="*/ 648 h 1174"/>
                  <a:gd name="T24" fmla="*/ 257 w 1057"/>
                  <a:gd name="T25" fmla="*/ 648 h 1174"/>
                  <a:gd name="T26" fmla="*/ 257 w 1057"/>
                  <a:gd name="T27" fmla="*/ 590 h 1174"/>
                  <a:gd name="T28" fmla="*/ 150 w 1057"/>
                  <a:gd name="T29" fmla="*/ 590 h 1174"/>
                  <a:gd name="T30" fmla="*/ 150 w 1057"/>
                  <a:gd name="T31" fmla="*/ 487 h 1174"/>
                  <a:gd name="T32" fmla="*/ 143 w 1057"/>
                  <a:gd name="T33" fmla="*/ 487 h 1174"/>
                  <a:gd name="T34" fmla="*/ 143 w 1057"/>
                  <a:gd name="T35" fmla="*/ 443 h 1174"/>
                  <a:gd name="T36" fmla="*/ 138 w 1057"/>
                  <a:gd name="T37" fmla="*/ 443 h 1174"/>
                  <a:gd name="T38" fmla="*/ 138 w 1057"/>
                  <a:gd name="T39" fmla="*/ 356 h 1174"/>
                  <a:gd name="T40" fmla="*/ 134 w 1057"/>
                  <a:gd name="T41" fmla="*/ 356 h 1174"/>
                  <a:gd name="T42" fmla="*/ 134 w 1057"/>
                  <a:gd name="T43" fmla="*/ 262 h 1174"/>
                  <a:gd name="T44" fmla="*/ 132 w 1057"/>
                  <a:gd name="T45" fmla="*/ 262 h 1174"/>
                  <a:gd name="T46" fmla="*/ 132 w 1057"/>
                  <a:gd name="T47" fmla="*/ 245 h 1174"/>
                  <a:gd name="T48" fmla="*/ 130 w 1057"/>
                  <a:gd name="T49" fmla="*/ 245 h 1174"/>
                  <a:gd name="T50" fmla="*/ 130 w 1057"/>
                  <a:gd name="T51" fmla="*/ 221 h 1174"/>
                  <a:gd name="T52" fmla="*/ 127 w 1057"/>
                  <a:gd name="T53" fmla="*/ 221 h 1174"/>
                  <a:gd name="T54" fmla="*/ 127 w 1057"/>
                  <a:gd name="T55" fmla="*/ 135 h 1174"/>
                  <a:gd name="T56" fmla="*/ 122 w 1057"/>
                  <a:gd name="T57" fmla="*/ 135 h 1174"/>
                  <a:gd name="T58" fmla="*/ 122 w 1057"/>
                  <a:gd name="T59" fmla="*/ 48 h 1174"/>
                  <a:gd name="T60" fmla="*/ 113 w 1057"/>
                  <a:gd name="T61" fmla="*/ 48 h 1174"/>
                  <a:gd name="T62" fmla="*/ 113 w 1057"/>
                  <a:gd name="T63" fmla="*/ 0 h 1174"/>
                  <a:gd name="T64" fmla="*/ 0 w 1057"/>
                  <a:gd name="T65"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7" h="1174">
                    <a:moveTo>
                      <a:pt x="1057" y="1174"/>
                    </a:moveTo>
                    <a:lnTo>
                      <a:pt x="1057" y="1076"/>
                    </a:lnTo>
                    <a:lnTo>
                      <a:pt x="669" y="1076"/>
                    </a:lnTo>
                    <a:lnTo>
                      <a:pt x="669" y="982"/>
                    </a:lnTo>
                    <a:lnTo>
                      <a:pt x="661" y="982"/>
                    </a:lnTo>
                    <a:lnTo>
                      <a:pt x="661" y="880"/>
                    </a:lnTo>
                    <a:lnTo>
                      <a:pt x="416" y="880"/>
                    </a:lnTo>
                    <a:lnTo>
                      <a:pt x="416" y="823"/>
                    </a:lnTo>
                    <a:lnTo>
                      <a:pt x="397" y="823"/>
                    </a:lnTo>
                    <a:lnTo>
                      <a:pt x="397" y="764"/>
                    </a:lnTo>
                    <a:lnTo>
                      <a:pt x="262" y="764"/>
                    </a:lnTo>
                    <a:lnTo>
                      <a:pt x="262" y="648"/>
                    </a:lnTo>
                    <a:lnTo>
                      <a:pt x="257" y="648"/>
                    </a:lnTo>
                    <a:lnTo>
                      <a:pt x="257" y="590"/>
                    </a:lnTo>
                    <a:lnTo>
                      <a:pt x="150" y="590"/>
                    </a:lnTo>
                    <a:lnTo>
                      <a:pt x="150" y="487"/>
                    </a:lnTo>
                    <a:lnTo>
                      <a:pt x="143" y="487"/>
                    </a:lnTo>
                    <a:lnTo>
                      <a:pt x="143" y="443"/>
                    </a:lnTo>
                    <a:lnTo>
                      <a:pt x="138" y="443"/>
                    </a:lnTo>
                    <a:lnTo>
                      <a:pt x="138" y="356"/>
                    </a:lnTo>
                    <a:lnTo>
                      <a:pt x="134" y="356"/>
                    </a:lnTo>
                    <a:lnTo>
                      <a:pt x="134" y="262"/>
                    </a:lnTo>
                    <a:lnTo>
                      <a:pt x="132" y="262"/>
                    </a:lnTo>
                    <a:lnTo>
                      <a:pt x="132" y="245"/>
                    </a:lnTo>
                    <a:lnTo>
                      <a:pt x="130" y="245"/>
                    </a:lnTo>
                    <a:lnTo>
                      <a:pt x="130" y="221"/>
                    </a:lnTo>
                    <a:lnTo>
                      <a:pt x="127" y="221"/>
                    </a:lnTo>
                    <a:lnTo>
                      <a:pt x="127" y="135"/>
                    </a:lnTo>
                    <a:lnTo>
                      <a:pt x="122" y="135"/>
                    </a:lnTo>
                    <a:lnTo>
                      <a:pt x="122" y="48"/>
                    </a:lnTo>
                    <a:lnTo>
                      <a:pt x="113" y="48"/>
                    </a:lnTo>
                    <a:lnTo>
                      <a:pt x="113" y="0"/>
                    </a:lnTo>
                    <a:lnTo>
                      <a:pt x="0" y="0"/>
                    </a:lnTo>
                  </a:path>
                </a:pathLst>
              </a:custGeom>
              <a:noFill/>
              <a:ln w="4763">
                <a:solidFill>
                  <a:srgbClr val="005A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3" name="Freeform 11">
                <a:extLst>
                  <a:ext uri="{FF2B5EF4-FFF2-40B4-BE49-F238E27FC236}">
                    <a16:creationId xmlns:a16="http://schemas.microsoft.com/office/drawing/2014/main" id="{3530F179-9F96-A7AE-DBB2-994778FAAFDC}"/>
                  </a:ext>
                </a:extLst>
              </p:cNvPr>
              <p:cNvSpPr>
                <a:spLocks/>
              </p:cNvSpPr>
              <p:nvPr/>
            </p:nvSpPr>
            <p:spPr bwMode="auto">
              <a:xfrm>
                <a:off x="4432" y="1720"/>
                <a:ext cx="1203" cy="1063"/>
              </a:xfrm>
              <a:custGeom>
                <a:avLst/>
                <a:gdLst>
                  <a:gd name="T0" fmla="*/ 1203 w 1203"/>
                  <a:gd name="T1" fmla="*/ 1063 h 1063"/>
                  <a:gd name="T2" fmla="*/ 1050 w 1203"/>
                  <a:gd name="T3" fmla="*/ 1063 h 1063"/>
                  <a:gd name="T4" fmla="*/ 1050 w 1203"/>
                  <a:gd name="T5" fmla="*/ 955 h 1063"/>
                  <a:gd name="T6" fmla="*/ 1047 w 1203"/>
                  <a:gd name="T7" fmla="*/ 955 h 1063"/>
                  <a:gd name="T8" fmla="*/ 1047 w 1203"/>
                  <a:gd name="T9" fmla="*/ 851 h 1063"/>
                  <a:gd name="T10" fmla="*/ 726 w 1203"/>
                  <a:gd name="T11" fmla="*/ 851 h 1063"/>
                  <a:gd name="T12" fmla="*/ 726 w 1203"/>
                  <a:gd name="T13" fmla="*/ 771 h 1063"/>
                  <a:gd name="T14" fmla="*/ 612 w 1203"/>
                  <a:gd name="T15" fmla="*/ 771 h 1063"/>
                  <a:gd name="T16" fmla="*/ 612 w 1203"/>
                  <a:gd name="T17" fmla="*/ 711 h 1063"/>
                  <a:gd name="T18" fmla="*/ 540 w 1203"/>
                  <a:gd name="T19" fmla="*/ 711 h 1063"/>
                  <a:gd name="T20" fmla="*/ 540 w 1203"/>
                  <a:gd name="T21" fmla="*/ 659 h 1063"/>
                  <a:gd name="T22" fmla="*/ 535 w 1203"/>
                  <a:gd name="T23" fmla="*/ 659 h 1063"/>
                  <a:gd name="T24" fmla="*/ 535 w 1203"/>
                  <a:gd name="T25" fmla="*/ 653 h 1063"/>
                  <a:gd name="T26" fmla="*/ 531 w 1203"/>
                  <a:gd name="T27" fmla="*/ 653 h 1063"/>
                  <a:gd name="T28" fmla="*/ 531 w 1203"/>
                  <a:gd name="T29" fmla="*/ 600 h 1063"/>
                  <a:gd name="T30" fmla="*/ 522 w 1203"/>
                  <a:gd name="T31" fmla="*/ 600 h 1063"/>
                  <a:gd name="T32" fmla="*/ 522 w 1203"/>
                  <a:gd name="T33" fmla="*/ 541 h 1063"/>
                  <a:gd name="T34" fmla="*/ 428 w 1203"/>
                  <a:gd name="T35" fmla="*/ 541 h 1063"/>
                  <a:gd name="T36" fmla="*/ 428 w 1203"/>
                  <a:gd name="T37" fmla="*/ 484 h 1063"/>
                  <a:gd name="T38" fmla="*/ 408 w 1203"/>
                  <a:gd name="T39" fmla="*/ 484 h 1063"/>
                  <a:gd name="T40" fmla="*/ 408 w 1203"/>
                  <a:gd name="T41" fmla="*/ 422 h 1063"/>
                  <a:gd name="T42" fmla="*/ 394 w 1203"/>
                  <a:gd name="T43" fmla="*/ 422 h 1063"/>
                  <a:gd name="T44" fmla="*/ 394 w 1203"/>
                  <a:gd name="T45" fmla="*/ 379 h 1063"/>
                  <a:gd name="T46" fmla="*/ 379 w 1203"/>
                  <a:gd name="T47" fmla="*/ 379 h 1063"/>
                  <a:gd name="T48" fmla="*/ 379 w 1203"/>
                  <a:gd name="T49" fmla="*/ 334 h 1063"/>
                  <a:gd name="T50" fmla="*/ 323 w 1203"/>
                  <a:gd name="T51" fmla="*/ 334 h 1063"/>
                  <a:gd name="T52" fmla="*/ 323 w 1203"/>
                  <a:gd name="T53" fmla="*/ 286 h 1063"/>
                  <a:gd name="T54" fmla="*/ 272 w 1203"/>
                  <a:gd name="T55" fmla="*/ 286 h 1063"/>
                  <a:gd name="T56" fmla="*/ 272 w 1203"/>
                  <a:gd name="T57" fmla="*/ 241 h 1063"/>
                  <a:gd name="T58" fmla="*/ 200 w 1203"/>
                  <a:gd name="T59" fmla="*/ 241 h 1063"/>
                  <a:gd name="T60" fmla="*/ 200 w 1203"/>
                  <a:gd name="T61" fmla="*/ 201 h 1063"/>
                  <a:gd name="T62" fmla="*/ 154 w 1203"/>
                  <a:gd name="T63" fmla="*/ 201 h 1063"/>
                  <a:gd name="T64" fmla="*/ 154 w 1203"/>
                  <a:gd name="T65" fmla="*/ 161 h 1063"/>
                  <a:gd name="T66" fmla="*/ 148 w 1203"/>
                  <a:gd name="T67" fmla="*/ 161 h 1063"/>
                  <a:gd name="T68" fmla="*/ 148 w 1203"/>
                  <a:gd name="T69" fmla="*/ 122 h 1063"/>
                  <a:gd name="T70" fmla="*/ 135 w 1203"/>
                  <a:gd name="T71" fmla="*/ 122 h 1063"/>
                  <a:gd name="T72" fmla="*/ 135 w 1203"/>
                  <a:gd name="T73" fmla="*/ 80 h 1063"/>
                  <a:gd name="T74" fmla="*/ 125 w 1203"/>
                  <a:gd name="T75" fmla="*/ 80 h 1063"/>
                  <a:gd name="T76" fmla="*/ 125 w 1203"/>
                  <a:gd name="T77" fmla="*/ 39 h 1063"/>
                  <a:gd name="T78" fmla="*/ 116 w 1203"/>
                  <a:gd name="T79" fmla="*/ 39 h 1063"/>
                  <a:gd name="T80" fmla="*/ 116 w 1203"/>
                  <a:gd name="T81" fmla="*/ 0 h 1063"/>
                  <a:gd name="T82" fmla="*/ 0 w 1203"/>
                  <a:gd name="T83" fmla="*/ 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1063">
                    <a:moveTo>
                      <a:pt x="1203" y="1063"/>
                    </a:moveTo>
                    <a:lnTo>
                      <a:pt x="1050" y="1063"/>
                    </a:lnTo>
                    <a:lnTo>
                      <a:pt x="1050" y="955"/>
                    </a:lnTo>
                    <a:lnTo>
                      <a:pt x="1047" y="955"/>
                    </a:lnTo>
                    <a:lnTo>
                      <a:pt x="1047" y="851"/>
                    </a:lnTo>
                    <a:lnTo>
                      <a:pt x="726" y="851"/>
                    </a:lnTo>
                    <a:lnTo>
                      <a:pt x="726" y="771"/>
                    </a:lnTo>
                    <a:lnTo>
                      <a:pt x="612" y="771"/>
                    </a:lnTo>
                    <a:lnTo>
                      <a:pt x="612" y="711"/>
                    </a:lnTo>
                    <a:lnTo>
                      <a:pt x="540" y="711"/>
                    </a:lnTo>
                    <a:lnTo>
                      <a:pt x="540" y="659"/>
                    </a:lnTo>
                    <a:lnTo>
                      <a:pt x="535" y="659"/>
                    </a:lnTo>
                    <a:lnTo>
                      <a:pt x="535" y="653"/>
                    </a:lnTo>
                    <a:lnTo>
                      <a:pt x="531" y="653"/>
                    </a:lnTo>
                    <a:lnTo>
                      <a:pt x="531" y="600"/>
                    </a:lnTo>
                    <a:lnTo>
                      <a:pt x="522" y="600"/>
                    </a:lnTo>
                    <a:lnTo>
                      <a:pt x="522" y="541"/>
                    </a:lnTo>
                    <a:lnTo>
                      <a:pt x="428" y="541"/>
                    </a:lnTo>
                    <a:lnTo>
                      <a:pt x="428" y="484"/>
                    </a:lnTo>
                    <a:lnTo>
                      <a:pt x="408" y="484"/>
                    </a:lnTo>
                    <a:lnTo>
                      <a:pt x="408" y="422"/>
                    </a:lnTo>
                    <a:lnTo>
                      <a:pt x="394" y="422"/>
                    </a:lnTo>
                    <a:lnTo>
                      <a:pt x="394" y="379"/>
                    </a:lnTo>
                    <a:lnTo>
                      <a:pt x="379" y="379"/>
                    </a:lnTo>
                    <a:lnTo>
                      <a:pt x="379" y="334"/>
                    </a:lnTo>
                    <a:lnTo>
                      <a:pt x="323" y="334"/>
                    </a:lnTo>
                    <a:lnTo>
                      <a:pt x="323" y="286"/>
                    </a:lnTo>
                    <a:lnTo>
                      <a:pt x="272" y="286"/>
                    </a:lnTo>
                    <a:lnTo>
                      <a:pt x="272" y="241"/>
                    </a:lnTo>
                    <a:lnTo>
                      <a:pt x="200" y="241"/>
                    </a:lnTo>
                    <a:lnTo>
                      <a:pt x="200" y="201"/>
                    </a:lnTo>
                    <a:lnTo>
                      <a:pt x="154" y="201"/>
                    </a:lnTo>
                    <a:lnTo>
                      <a:pt x="154" y="161"/>
                    </a:lnTo>
                    <a:lnTo>
                      <a:pt x="148" y="161"/>
                    </a:lnTo>
                    <a:lnTo>
                      <a:pt x="148" y="122"/>
                    </a:lnTo>
                    <a:lnTo>
                      <a:pt x="135" y="122"/>
                    </a:lnTo>
                    <a:lnTo>
                      <a:pt x="135" y="80"/>
                    </a:lnTo>
                    <a:lnTo>
                      <a:pt x="125" y="80"/>
                    </a:lnTo>
                    <a:lnTo>
                      <a:pt x="125" y="39"/>
                    </a:lnTo>
                    <a:lnTo>
                      <a:pt x="116" y="39"/>
                    </a:lnTo>
                    <a:lnTo>
                      <a:pt x="116" y="0"/>
                    </a:lnTo>
                    <a:lnTo>
                      <a:pt x="0" y="0"/>
                    </a:lnTo>
                  </a:path>
                </a:pathLst>
              </a:custGeom>
              <a:noFill/>
              <a:ln w="4763">
                <a:solidFill>
                  <a:srgbClr val="84AE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4" name="Freeform 12">
                <a:extLst>
                  <a:ext uri="{FF2B5EF4-FFF2-40B4-BE49-F238E27FC236}">
                    <a16:creationId xmlns:a16="http://schemas.microsoft.com/office/drawing/2014/main" id="{E47FC8E6-01BD-8494-D8B9-EF616CB12C9E}"/>
                  </a:ext>
                </a:extLst>
              </p:cNvPr>
              <p:cNvSpPr>
                <a:spLocks/>
              </p:cNvSpPr>
              <p:nvPr/>
            </p:nvSpPr>
            <p:spPr bwMode="auto">
              <a:xfrm>
                <a:off x="4432" y="1720"/>
                <a:ext cx="531" cy="1173"/>
              </a:xfrm>
              <a:custGeom>
                <a:avLst/>
                <a:gdLst>
                  <a:gd name="T0" fmla="*/ 531 w 531"/>
                  <a:gd name="T1" fmla="*/ 1173 h 1173"/>
                  <a:gd name="T2" fmla="*/ 531 w 531"/>
                  <a:gd name="T3" fmla="*/ 1090 h 1173"/>
                  <a:gd name="T4" fmla="*/ 406 w 531"/>
                  <a:gd name="T5" fmla="*/ 1090 h 1173"/>
                  <a:gd name="T6" fmla="*/ 406 w 531"/>
                  <a:gd name="T7" fmla="*/ 1009 h 1173"/>
                  <a:gd name="T8" fmla="*/ 292 w 531"/>
                  <a:gd name="T9" fmla="*/ 1009 h 1173"/>
                  <a:gd name="T10" fmla="*/ 292 w 531"/>
                  <a:gd name="T11" fmla="*/ 927 h 1173"/>
                  <a:gd name="T12" fmla="*/ 288 w 531"/>
                  <a:gd name="T13" fmla="*/ 927 h 1173"/>
                  <a:gd name="T14" fmla="*/ 288 w 531"/>
                  <a:gd name="T15" fmla="*/ 844 h 1173"/>
                  <a:gd name="T16" fmla="*/ 182 w 531"/>
                  <a:gd name="T17" fmla="*/ 844 h 1173"/>
                  <a:gd name="T18" fmla="*/ 182 w 531"/>
                  <a:gd name="T19" fmla="*/ 778 h 1173"/>
                  <a:gd name="T20" fmla="*/ 163 w 531"/>
                  <a:gd name="T21" fmla="*/ 778 h 1173"/>
                  <a:gd name="T22" fmla="*/ 163 w 531"/>
                  <a:gd name="T23" fmla="*/ 714 h 1173"/>
                  <a:gd name="T24" fmla="*/ 159 w 531"/>
                  <a:gd name="T25" fmla="*/ 714 h 1173"/>
                  <a:gd name="T26" fmla="*/ 159 w 531"/>
                  <a:gd name="T27" fmla="*/ 646 h 1173"/>
                  <a:gd name="T28" fmla="*/ 144 w 531"/>
                  <a:gd name="T29" fmla="*/ 646 h 1173"/>
                  <a:gd name="T30" fmla="*/ 144 w 531"/>
                  <a:gd name="T31" fmla="*/ 586 h 1173"/>
                  <a:gd name="T32" fmla="*/ 141 w 531"/>
                  <a:gd name="T33" fmla="*/ 586 h 1173"/>
                  <a:gd name="T34" fmla="*/ 141 w 531"/>
                  <a:gd name="T35" fmla="*/ 579 h 1173"/>
                  <a:gd name="T36" fmla="*/ 137 w 531"/>
                  <a:gd name="T37" fmla="*/ 579 h 1173"/>
                  <a:gd name="T38" fmla="*/ 137 w 531"/>
                  <a:gd name="T39" fmla="*/ 450 h 1173"/>
                  <a:gd name="T40" fmla="*/ 126 w 531"/>
                  <a:gd name="T41" fmla="*/ 450 h 1173"/>
                  <a:gd name="T42" fmla="*/ 126 w 531"/>
                  <a:gd name="T43" fmla="*/ 386 h 1173"/>
                  <a:gd name="T44" fmla="*/ 122 w 531"/>
                  <a:gd name="T45" fmla="*/ 386 h 1173"/>
                  <a:gd name="T46" fmla="*/ 122 w 531"/>
                  <a:gd name="T47" fmla="*/ 252 h 1173"/>
                  <a:gd name="T48" fmla="*/ 115 w 531"/>
                  <a:gd name="T49" fmla="*/ 252 h 1173"/>
                  <a:gd name="T50" fmla="*/ 115 w 531"/>
                  <a:gd name="T51" fmla="*/ 188 h 1173"/>
                  <a:gd name="T52" fmla="*/ 112 w 531"/>
                  <a:gd name="T53" fmla="*/ 188 h 1173"/>
                  <a:gd name="T54" fmla="*/ 112 w 531"/>
                  <a:gd name="T55" fmla="*/ 122 h 1173"/>
                  <a:gd name="T56" fmla="*/ 92 w 531"/>
                  <a:gd name="T57" fmla="*/ 122 h 1173"/>
                  <a:gd name="T58" fmla="*/ 92 w 531"/>
                  <a:gd name="T59" fmla="*/ 61 h 1173"/>
                  <a:gd name="T60" fmla="*/ 87 w 531"/>
                  <a:gd name="T61" fmla="*/ 61 h 1173"/>
                  <a:gd name="T62" fmla="*/ 87 w 531"/>
                  <a:gd name="T63" fmla="*/ 0 h 1173"/>
                  <a:gd name="T64" fmla="*/ 0 w 531"/>
                  <a:gd name="T65" fmla="*/ 0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1173">
                    <a:moveTo>
                      <a:pt x="531" y="1173"/>
                    </a:moveTo>
                    <a:lnTo>
                      <a:pt x="531" y="1090"/>
                    </a:lnTo>
                    <a:lnTo>
                      <a:pt x="406" y="1090"/>
                    </a:lnTo>
                    <a:lnTo>
                      <a:pt x="406" y="1009"/>
                    </a:lnTo>
                    <a:lnTo>
                      <a:pt x="292" y="1009"/>
                    </a:lnTo>
                    <a:lnTo>
                      <a:pt x="292" y="927"/>
                    </a:lnTo>
                    <a:lnTo>
                      <a:pt x="288" y="927"/>
                    </a:lnTo>
                    <a:lnTo>
                      <a:pt x="288" y="844"/>
                    </a:lnTo>
                    <a:lnTo>
                      <a:pt x="182" y="844"/>
                    </a:lnTo>
                    <a:lnTo>
                      <a:pt x="182" y="778"/>
                    </a:lnTo>
                    <a:lnTo>
                      <a:pt x="163" y="778"/>
                    </a:lnTo>
                    <a:lnTo>
                      <a:pt x="163" y="714"/>
                    </a:lnTo>
                    <a:lnTo>
                      <a:pt x="159" y="714"/>
                    </a:lnTo>
                    <a:lnTo>
                      <a:pt x="159" y="646"/>
                    </a:lnTo>
                    <a:lnTo>
                      <a:pt x="144" y="646"/>
                    </a:lnTo>
                    <a:lnTo>
                      <a:pt x="144" y="586"/>
                    </a:lnTo>
                    <a:lnTo>
                      <a:pt x="141" y="586"/>
                    </a:lnTo>
                    <a:lnTo>
                      <a:pt x="141" y="579"/>
                    </a:lnTo>
                    <a:lnTo>
                      <a:pt x="137" y="579"/>
                    </a:lnTo>
                    <a:lnTo>
                      <a:pt x="137" y="450"/>
                    </a:lnTo>
                    <a:lnTo>
                      <a:pt x="126" y="450"/>
                    </a:lnTo>
                    <a:lnTo>
                      <a:pt x="126" y="386"/>
                    </a:lnTo>
                    <a:lnTo>
                      <a:pt x="122" y="386"/>
                    </a:lnTo>
                    <a:lnTo>
                      <a:pt x="122" y="252"/>
                    </a:lnTo>
                    <a:lnTo>
                      <a:pt x="115" y="252"/>
                    </a:lnTo>
                    <a:lnTo>
                      <a:pt x="115" y="188"/>
                    </a:lnTo>
                    <a:lnTo>
                      <a:pt x="112" y="188"/>
                    </a:lnTo>
                    <a:lnTo>
                      <a:pt x="112" y="122"/>
                    </a:lnTo>
                    <a:lnTo>
                      <a:pt x="92" y="122"/>
                    </a:lnTo>
                    <a:lnTo>
                      <a:pt x="92" y="61"/>
                    </a:lnTo>
                    <a:lnTo>
                      <a:pt x="87" y="61"/>
                    </a:lnTo>
                    <a:lnTo>
                      <a:pt x="87" y="0"/>
                    </a:lnTo>
                    <a:lnTo>
                      <a:pt x="0" y="0"/>
                    </a:lnTo>
                  </a:path>
                </a:pathLst>
              </a:custGeom>
              <a:noFill/>
              <a:ln w="4763">
                <a:solidFill>
                  <a:srgbClr val="B9CF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5" name="Line 13">
                <a:extLst>
                  <a:ext uri="{FF2B5EF4-FFF2-40B4-BE49-F238E27FC236}">
                    <a16:creationId xmlns:a16="http://schemas.microsoft.com/office/drawing/2014/main" id="{E62B1A8B-DB3A-7E26-B147-E0D480AFC024}"/>
                  </a:ext>
                </a:extLst>
              </p:cNvPr>
              <p:cNvSpPr>
                <a:spLocks noChangeShapeType="1"/>
              </p:cNvSpPr>
              <p:nvPr/>
            </p:nvSpPr>
            <p:spPr bwMode="auto">
              <a:xfrm>
                <a:off x="1481" y="1929"/>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6" name="Line 14">
                <a:extLst>
                  <a:ext uri="{FF2B5EF4-FFF2-40B4-BE49-F238E27FC236}">
                    <a16:creationId xmlns:a16="http://schemas.microsoft.com/office/drawing/2014/main" id="{95C0E312-EF79-9C3E-0B6D-8D928EFA25B8}"/>
                  </a:ext>
                </a:extLst>
              </p:cNvPr>
              <p:cNvSpPr>
                <a:spLocks noChangeShapeType="1"/>
              </p:cNvSpPr>
              <p:nvPr/>
            </p:nvSpPr>
            <p:spPr bwMode="auto">
              <a:xfrm>
                <a:off x="1457" y="1952"/>
                <a:ext cx="46"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7" name="Line 15">
                <a:extLst>
                  <a:ext uri="{FF2B5EF4-FFF2-40B4-BE49-F238E27FC236}">
                    <a16:creationId xmlns:a16="http://schemas.microsoft.com/office/drawing/2014/main" id="{CC85AFC9-7CA6-47E2-B43E-E1C5F3F31896}"/>
                  </a:ext>
                </a:extLst>
              </p:cNvPr>
              <p:cNvSpPr>
                <a:spLocks noChangeShapeType="1"/>
              </p:cNvSpPr>
              <p:nvPr/>
            </p:nvSpPr>
            <p:spPr bwMode="auto">
              <a:xfrm>
                <a:off x="1486" y="1929"/>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8" name="Line 16">
                <a:extLst>
                  <a:ext uri="{FF2B5EF4-FFF2-40B4-BE49-F238E27FC236}">
                    <a16:creationId xmlns:a16="http://schemas.microsoft.com/office/drawing/2014/main" id="{BCCAF6DC-BFCF-9DCB-716C-3AE2F8CB8129}"/>
                  </a:ext>
                </a:extLst>
              </p:cNvPr>
              <p:cNvSpPr>
                <a:spLocks noChangeShapeType="1"/>
              </p:cNvSpPr>
              <p:nvPr/>
            </p:nvSpPr>
            <p:spPr bwMode="auto">
              <a:xfrm>
                <a:off x="1464" y="1952"/>
                <a:ext cx="46"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9" name="Line 17">
                <a:extLst>
                  <a:ext uri="{FF2B5EF4-FFF2-40B4-BE49-F238E27FC236}">
                    <a16:creationId xmlns:a16="http://schemas.microsoft.com/office/drawing/2014/main" id="{BF8F530C-9F98-B9AE-8363-95BB143C9B16}"/>
                  </a:ext>
                </a:extLst>
              </p:cNvPr>
              <p:cNvSpPr>
                <a:spLocks noChangeShapeType="1"/>
              </p:cNvSpPr>
              <p:nvPr/>
            </p:nvSpPr>
            <p:spPr bwMode="auto">
              <a:xfrm>
                <a:off x="1724" y="2196"/>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0" name="Line 18">
                <a:extLst>
                  <a:ext uri="{FF2B5EF4-FFF2-40B4-BE49-F238E27FC236}">
                    <a16:creationId xmlns:a16="http://schemas.microsoft.com/office/drawing/2014/main" id="{CD9666A0-223F-7F18-D79B-F9C7C5AE673D}"/>
                  </a:ext>
                </a:extLst>
              </p:cNvPr>
              <p:cNvSpPr>
                <a:spLocks noChangeShapeType="1"/>
              </p:cNvSpPr>
              <p:nvPr/>
            </p:nvSpPr>
            <p:spPr bwMode="auto">
              <a:xfrm>
                <a:off x="1701" y="2219"/>
                <a:ext cx="46"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1" name="Line 19">
                <a:extLst>
                  <a:ext uri="{FF2B5EF4-FFF2-40B4-BE49-F238E27FC236}">
                    <a16:creationId xmlns:a16="http://schemas.microsoft.com/office/drawing/2014/main" id="{A7F4EC42-881F-0167-A184-69AE79E83F15}"/>
                  </a:ext>
                </a:extLst>
              </p:cNvPr>
              <p:cNvSpPr>
                <a:spLocks noChangeShapeType="1"/>
              </p:cNvSpPr>
              <p:nvPr/>
            </p:nvSpPr>
            <p:spPr bwMode="auto">
              <a:xfrm>
                <a:off x="1741" y="2196"/>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2" name="Line 20">
                <a:extLst>
                  <a:ext uri="{FF2B5EF4-FFF2-40B4-BE49-F238E27FC236}">
                    <a16:creationId xmlns:a16="http://schemas.microsoft.com/office/drawing/2014/main" id="{BCA5B0C9-DE30-83CE-E274-01F087643A8D}"/>
                  </a:ext>
                </a:extLst>
              </p:cNvPr>
              <p:cNvSpPr>
                <a:spLocks noChangeShapeType="1"/>
              </p:cNvSpPr>
              <p:nvPr/>
            </p:nvSpPr>
            <p:spPr bwMode="auto">
              <a:xfrm>
                <a:off x="1718" y="2219"/>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3" name="Line 21">
                <a:extLst>
                  <a:ext uri="{FF2B5EF4-FFF2-40B4-BE49-F238E27FC236}">
                    <a16:creationId xmlns:a16="http://schemas.microsoft.com/office/drawing/2014/main" id="{779031AB-D489-307E-8FF8-E16DCACEDBC7}"/>
                  </a:ext>
                </a:extLst>
              </p:cNvPr>
              <p:cNvSpPr>
                <a:spLocks noChangeShapeType="1"/>
              </p:cNvSpPr>
              <p:nvPr/>
            </p:nvSpPr>
            <p:spPr bwMode="auto">
              <a:xfrm>
                <a:off x="1892" y="2303"/>
                <a:ext cx="0" cy="46"/>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4" name="Line 22">
                <a:extLst>
                  <a:ext uri="{FF2B5EF4-FFF2-40B4-BE49-F238E27FC236}">
                    <a16:creationId xmlns:a16="http://schemas.microsoft.com/office/drawing/2014/main" id="{D1F4886F-777A-935C-E4B9-060B709A71A6}"/>
                  </a:ext>
                </a:extLst>
              </p:cNvPr>
              <p:cNvSpPr>
                <a:spLocks noChangeShapeType="1"/>
              </p:cNvSpPr>
              <p:nvPr/>
            </p:nvSpPr>
            <p:spPr bwMode="auto">
              <a:xfrm>
                <a:off x="1868" y="2326"/>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5" name="Line 23">
                <a:extLst>
                  <a:ext uri="{FF2B5EF4-FFF2-40B4-BE49-F238E27FC236}">
                    <a16:creationId xmlns:a16="http://schemas.microsoft.com/office/drawing/2014/main" id="{8F3E2F90-417F-AB3E-404F-EA26B0AFA263}"/>
                  </a:ext>
                </a:extLst>
              </p:cNvPr>
              <p:cNvSpPr>
                <a:spLocks noChangeShapeType="1"/>
              </p:cNvSpPr>
              <p:nvPr/>
            </p:nvSpPr>
            <p:spPr bwMode="auto">
              <a:xfrm>
                <a:off x="1721" y="2090"/>
                <a:ext cx="0" cy="45"/>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6" name="Line 24">
                <a:extLst>
                  <a:ext uri="{FF2B5EF4-FFF2-40B4-BE49-F238E27FC236}">
                    <a16:creationId xmlns:a16="http://schemas.microsoft.com/office/drawing/2014/main" id="{A6A2126D-20B4-7311-6871-FEECCDC4E611}"/>
                  </a:ext>
                </a:extLst>
              </p:cNvPr>
              <p:cNvSpPr>
                <a:spLocks noChangeShapeType="1"/>
              </p:cNvSpPr>
              <p:nvPr/>
            </p:nvSpPr>
            <p:spPr bwMode="auto">
              <a:xfrm>
                <a:off x="1698" y="2112"/>
                <a:ext cx="46"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7" name="Line 25">
                <a:extLst>
                  <a:ext uri="{FF2B5EF4-FFF2-40B4-BE49-F238E27FC236}">
                    <a16:creationId xmlns:a16="http://schemas.microsoft.com/office/drawing/2014/main" id="{4F0F3883-3121-F23A-1010-EBC68B394BBD}"/>
                  </a:ext>
                </a:extLst>
              </p:cNvPr>
              <p:cNvSpPr>
                <a:spLocks noChangeShapeType="1"/>
              </p:cNvSpPr>
              <p:nvPr/>
            </p:nvSpPr>
            <p:spPr bwMode="auto">
              <a:xfrm>
                <a:off x="1502" y="2015"/>
                <a:ext cx="0" cy="47"/>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8" name="Line 26">
                <a:extLst>
                  <a:ext uri="{FF2B5EF4-FFF2-40B4-BE49-F238E27FC236}">
                    <a16:creationId xmlns:a16="http://schemas.microsoft.com/office/drawing/2014/main" id="{A98AEEDD-C2DA-2DA9-1912-E082B8AF9F1A}"/>
                  </a:ext>
                </a:extLst>
              </p:cNvPr>
              <p:cNvSpPr>
                <a:spLocks noChangeShapeType="1"/>
              </p:cNvSpPr>
              <p:nvPr/>
            </p:nvSpPr>
            <p:spPr bwMode="auto">
              <a:xfrm>
                <a:off x="1479" y="2038"/>
                <a:ext cx="47"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9" name="Line 27">
                <a:extLst>
                  <a:ext uri="{FF2B5EF4-FFF2-40B4-BE49-F238E27FC236}">
                    <a16:creationId xmlns:a16="http://schemas.microsoft.com/office/drawing/2014/main" id="{EC2BF6CA-1243-7BB1-2A86-6E94FD320C47}"/>
                  </a:ext>
                </a:extLst>
              </p:cNvPr>
              <p:cNvSpPr>
                <a:spLocks noChangeShapeType="1"/>
              </p:cNvSpPr>
              <p:nvPr/>
            </p:nvSpPr>
            <p:spPr bwMode="auto">
              <a:xfrm>
                <a:off x="1356" y="1875"/>
                <a:ext cx="0" cy="47"/>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0" name="Line 28">
                <a:extLst>
                  <a:ext uri="{FF2B5EF4-FFF2-40B4-BE49-F238E27FC236}">
                    <a16:creationId xmlns:a16="http://schemas.microsoft.com/office/drawing/2014/main" id="{B0ACE794-50BD-8627-AC59-5C78BE04BE85}"/>
                  </a:ext>
                </a:extLst>
              </p:cNvPr>
              <p:cNvSpPr>
                <a:spLocks noChangeShapeType="1"/>
              </p:cNvSpPr>
              <p:nvPr/>
            </p:nvSpPr>
            <p:spPr bwMode="auto">
              <a:xfrm>
                <a:off x="1332" y="1899"/>
                <a:ext cx="47"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1" name="Line 29">
                <a:extLst>
                  <a:ext uri="{FF2B5EF4-FFF2-40B4-BE49-F238E27FC236}">
                    <a16:creationId xmlns:a16="http://schemas.microsoft.com/office/drawing/2014/main" id="{F8277397-56BA-ED04-C931-CD3F01835226}"/>
                  </a:ext>
                </a:extLst>
              </p:cNvPr>
              <p:cNvSpPr>
                <a:spLocks noChangeShapeType="1"/>
              </p:cNvSpPr>
              <p:nvPr/>
            </p:nvSpPr>
            <p:spPr bwMode="auto">
              <a:xfrm>
                <a:off x="1653" y="2090"/>
                <a:ext cx="0" cy="45"/>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2" name="Line 30">
                <a:extLst>
                  <a:ext uri="{FF2B5EF4-FFF2-40B4-BE49-F238E27FC236}">
                    <a16:creationId xmlns:a16="http://schemas.microsoft.com/office/drawing/2014/main" id="{2712AE86-1BCA-6207-5E4F-1DB908CD4608}"/>
                  </a:ext>
                </a:extLst>
              </p:cNvPr>
              <p:cNvSpPr>
                <a:spLocks noChangeShapeType="1"/>
              </p:cNvSpPr>
              <p:nvPr/>
            </p:nvSpPr>
            <p:spPr bwMode="auto">
              <a:xfrm>
                <a:off x="1629" y="2112"/>
                <a:ext cx="47"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3" name="Line 31">
                <a:extLst>
                  <a:ext uri="{FF2B5EF4-FFF2-40B4-BE49-F238E27FC236}">
                    <a16:creationId xmlns:a16="http://schemas.microsoft.com/office/drawing/2014/main" id="{71ABD001-6B3B-B216-6A8C-C71AA6B11434}"/>
                  </a:ext>
                </a:extLst>
              </p:cNvPr>
              <p:cNvSpPr>
                <a:spLocks noChangeShapeType="1"/>
              </p:cNvSpPr>
              <p:nvPr/>
            </p:nvSpPr>
            <p:spPr bwMode="auto">
              <a:xfrm>
                <a:off x="1629" y="2090"/>
                <a:ext cx="0" cy="45"/>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4" name="Line 32">
                <a:extLst>
                  <a:ext uri="{FF2B5EF4-FFF2-40B4-BE49-F238E27FC236}">
                    <a16:creationId xmlns:a16="http://schemas.microsoft.com/office/drawing/2014/main" id="{A4E86F7B-AA87-272B-968B-3ACC59833FA0}"/>
                  </a:ext>
                </a:extLst>
              </p:cNvPr>
              <p:cNvSpPr>
                <a:spLocks noChangeShapeType="1"/>
              </p:cNvSpPr>
              <p:nvPr/>
            </p:nvSpPr>
            <p:spPr bwMode="auto">
              <a:xfrm>
                <a:off x="1606" y="2112"/>
                <a:ext cx="47"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5" name="Line 33">
                <a:extLst>
                  <a:ext uri="{FF2B5EF4-FFF2-40B4-BE49-F238E27FC236}">
                    <a16:creationId xmlns:a16="http://schemas.microsoft.com/office/drawing/2014/main" id="{14920733-8A00-75AF-1519-ECF65C125505}"/>
                  </a:ext>
                </a:extLst>
              </p:cNvPr>
              <p:cNvSpPr>
                <a:spLocks noChangeShapeType="1"/>
              </p:cNvSpPr>
              <p:nvPr/>
            </p:nvSpPr>
            <p:spPr bwMode="auto">
              <a:xfrm>
                <a:off x="1604" y="2049"/>
                <a:ext cx="0" cy="46"/>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6" name="Line 34">
                <a:extLst>
                  <a:ext uri="{FF2B5EF4-FFF2-40B4-BE49-F238E27FC236}">
                    <a16:creationId xmlns:a16="http://schemas.microsoft.com/office/drawing/2014/main" id="{59F503C1-AD80-E8AD-AD55-124A3FE8C4BB}"/>
                  </a:ext>
                </a:extLst>
              </p:cNvPr>
              <p:cNvSpPr>
                <a:spLocks noChangeShapeType="1"/>
              </p:cNvSpPr>
              <p:nvPr/>
            </p:nvSpPr>
            <p:spPr bwMode="auto">
              <a:xfrm>
                <a:off x="1580" y="2072"/>
                <a:ext cx="47"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7" name="Line 35">
                <a:extLst>
                  <a:ext uri="{FF2B5EF4-FFF2-40B4-BE49-F238E27FC236}">
                    <a16:creationId xmlns:a16="http://schemas.microsoft.com/office/drawing/2014/main" id="{0A022B94-99B4-D627-DA37-1B00D4CD627E}"/>
                  </a:ext>
                </a:extLst>
              </p:cNvPr>
              <p:cNvSpPr>
                <a:spLocks noChangeShapeType="1"/>
              </p:cNvSpPr>
              <p:nvPr/>
            </p:nvSpPr>
            <p:spPr bwMode="auto">
              <a:xfrm>
                <a:off x="1349" y="1780"/>
                <a:ext cx="0" cy="46"/>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8" name="Line 36">
                <a:extLst>
                  <a:ext uri="{FF2B5EF4-FFF2-40B4-BE49-F238E27FC236}">
                    <a16:creationId xmlns:a16="http://schemas.microsoft.com/office/drawing/2014/main" id="{8A737AF8-0515-295F-5296-233818DCCDEB}"/>
                  </a:ext>
                </a:extLst>
              </p:cNvPr>
              <p:cNvSpPr>
                <a:spLocks noChangeShapeType="1"/>
              </p:cNvSpPr>
              <p:nvPr/>
            </p:nvSpPr>
            <p:spPr bwMode="auto">
              <a:xfrm>
                <a:off x="1327" y="1803"/>
                <a:ext cx="46"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9" name="Line 37">
                <a:extLst>
                  <a:ext uri="{FF2B5EF4-FFF2-40B4-BE49-F238E27FC236}">
                    <a16:creationId xmlns:a16="http://schemas.microsoft.com/office/drawing/2014/main" id="{32B8A18F-B3D4-3589-6DB0-869B6AFE954C}"/>
                  </a:ext>
                </a:extLst>
              </p:cNvPr>
              <p:cNvSpPr>
                <a:spLocks noChangeShapeType="1"/>
              </p:cNvSpPr>
              <p:nvPr/>
            </p:nvSpPr>
            <p:spPr bwMode="auto">
              <a:xfrm>
                <a:off x="1327" y="1696"/>
                <a:ext cx="0" cy="47"/>
              </a:xfrm>
              <a:prstGeom prst="line">
                <a:avLst/>
              </a:prstGeom>
              <a:noFill/>
              <a:ln w="3175">
                <a:solidFill>
                  <a:srgbClr val="F294A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0" name="Line 38">
                <a:extLst>
                  <a:ext uri="{FF2B5EF4-FFF2-40B4-BE49-F238E27FC236}">
                    <a16:creationId xmlns:a16="http://schemas.microsoft.com/office/drawing/2014/main" id="{C4DEC05E-8001-DE63-6B87-C3031B3B1563}"/>
                  </a:ext>
                </a:extLst>
              </p:cNvPr>
              <p:cNvSpPr>
                <a:spLocks noChangeShapeType="1"/>
              </p:cNvSpPr>
              <p:nvPr/>
            </p:nvSpPr>
            <p:spPr bwMode="auto">
              <a:xfrm>
                <a:off x="1303" y="1720"/>
                <a:ext cx="47" cy="0"/>
              </a:xfrm>
              <a:prstGeom prst="line">
                <a:avLst/>
              </a:prstGeom>
              <a:noFill/>
              <a:ln w="3175">
                <a:solidFill>
                  <a:srgbClr val="F294A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1" name="Line 39">
                <a:extLst>
                  <a:ext uri="{FF2B5EF4-FFF2-40B4-BE49-F238E27FC236}">
                    <a16:creationId xmlns:a16="http://schemas.microsoft.com/office/drawing/2014/main" id="{2593ECE9-E7AA-EEB2-ADAE-768836C347A5}"/>
                  </a:ext>
                </a:extLst>
              </p:cNvPr>
              <p:cNvSpPr>
                <a:spLocks noChangeShapeType="1"/>
              </p:cNvSpPr>
              <p:nvPr/>
            </p:nvSpPr>
            <p:spPr bwMode="auto">
              <a:xfrm>
                <a:off x="1351" y="2037"/>
                <a:ext cx="0" cy="46"/>
              </a:xfrm>
              <a:prstGeom prst="line">
                <a:avLst/>
              </a:prstGeom>
              <a:noFill/>
              <a:ln w="3175">
                <a:solidFill>
                  <a:srgbClr val="F294A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2" name="Line 40">
                <a:extLst>
                  <a:ext uri="{FF2B5EF4-FFF2-40B4-BE49-F238E27FC236}">
                    <a16:creationId xmlns:a16="http://schemas.microsoft.com/office/drawing/2014/main" id="{43646534-A147-F80E-CEC2-4AF040D44515}"/>
                  </a:ext>
                </a:extLst>
              </p:cNvPr>
              <p:cNvSpPr>
                <a:spLocks noChangeShapeType="1"/>
              </p:cNvSpPr>
              <p:nvPr/>
            </p:nvSpPr>
            <p:spPr bwMode="auto">
              <a:xfrm>
                <a:off x="1328" y="2059"/>
                <a:ext cx="47" cy="0"/>
              </a:xfrm>
              <a:prstGeom prst="line">
                <a:avLst/>
              </a:prstGeom>
              <a:noFill/>
              <a:ln w="3175">
                <a:solidFill>
                  <a:srgbClr val="F294A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3" name="Line 41">
                <a:extLst>
                  <a:ext uri="{FF2B5EF4-FFF2-40B4-BE49-F238E27FC236}">
                    <a16:creationId xmlns:a16="http://schemas.microsoft.com/office/drawing/2014/main" id="{7AA488E6-0A43-E1AF-C86E-24D139415032}"/>
                  </a:ext>
                </a:extLst>
              </p:cNvPr>
              <p:cNvSpPr>
                <a:spLocks noChangeShapeType="1"/>
              </p:cNvSpPr>
              <p:nvPr/>
            </p:nvSpPr>
            <p:spPr bwMode="auto">
              <a:xfrm>
                <a:off x="1365" y="1938"/>
                <a:ext cx="0" cy="47"/>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4" name="Line 42">
                <a:extLst>
                  <a:ext uri="{FF2B5EF4-FFF2-40B4-BE49-F238E27FC236}">
                    <a16:creationId xmlns:a16="http://schemas.microsoft.com/office/drawing/2014/main" id="{2B26AA0E-F587-8DD0-82AE-C0A754EF2C37}"/>
                  </a:ext>
                </a:extLst>
              </p:cNvPr>
              <p:cNvSpPr>
                <a:spLocks noChangeShapeType="1"/>
              </p:cNvSpPr>
              <p:nvPr/>
            </p:nvSpPr>
            <p:spPr bwMode="auto">
              <a:xfrm>
                <a:off x="1342" y="1961"/>
                <a:ext cx="46"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5" name="Line 43">
                <a:extLst>
                  <a:ext uri="{FF2B5EF4-FFF2-40B4-BE49-F238E27FC236}">
                    <a16:creationId xmlns:a16="http://schemas.microsoft.com/office/drawing/2014/main" id="{5C2A9898-61B5-4736-59F7-4A9E51642FEC}"/>
                  </a:ext>
                </a:extLst>
              </p:cNvPr>
              <p:cNvSpPr>
                <a:spLocks noChangeShapeType="1"/>
              </p:cNvSpPr>
              <p:nvPr/>
            </p:nvSpPr>
            <p:spPr bwMode="auto">
              <a:xfrm>
                <a:off x="1341" y="1724"/>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6" name="Line 44">
                <a:extLst>
                  <a:ext uri="{FF2B5EF4-FFF2-40B4-BE49-F238E27FC236}">
                    <a16:creationId xmlns:a16="http://schemas.microsoft.com/office/drawing/2014/main" id="{36FF4E15-9350-7B41-62CE-4AD353A8491B}"/>
                  </a:ext>
                </a:extLst>
              </p:cNvPr>
              <p:cNvSpPr>
                <a:spLocks noChangeShapeType="1"/>
              </p:cNvSpPr>
              <p:nvPr/>
            </p:nvSpPr>
            <p:spPr bwMode="auto">
              <a:xfrm>
                <a:off x="1318" y="1748"/>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7" name="Line 45">
                <a:extLst>
                  <a:ext uri="{FF2B5EF4-FFF2-40B4-BE49-F238E27FC236}">
                    <a16:creationId xmlns:a16="http://schemas.microsoft.com/office/drawing/2014/main" id="{8D2857CB-2432-F00B-5167-FE6CD113FEDD}"/>
                  </a:ext>
                </a:extLst>
              </p:cNvPr>
              <p:cNvSpPr>
                <a:spLocks noChangeShapeType="1"/>
              </p:cNvSpPr>
              <p:nvPr/>
            </p:nvSpPr>
            <p:spPr bwMode="auto">
              <a:xfrm>
                <a:off x="1344" y="1761"/>
                <a:ext cx="0" cy="46"/>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8" name="Line 46">
                <a:extLst>
                  <a:ext uri="{FF2B5EF4-FFF2-40B4-BE49-F238E27FC236}">
                    <a16:creationId xmlns:a16="http://schemas.microsoft.com/office/drawing/2014/main" id="{ABF2C515-9A4A-479C-A8B7-33A0EDA187B3}"/>
                  </a:ext>
                </a:extLst>
              </p:cNvPr>
              <p:cNvSpPr>
                <a:spLocks noChangeShapeType="1"/>
              </p:cNvSpPr>
              <p:nvPr/>
            </p:nvSpPr>
            <p:spPr bwMode="auto">
              <a:xfrm>
                <a:off x="1320" y="1785"/>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89" name="Line 47">
                <a:extLst>
                  <a:ext uri="{FF2B5EF4-FFF2-40B4-BE49-F238E27FC236}">
                    <a16:creationId xmlns:a16="http://schemas.microsoft.com/office/drawing/2014/main" id="{9C7E1FD1-0C84-7394-7880-0D5987745C02}"/>
                  </a:ext>
                </a:extLst>
              </p:cNvPr>
              <p:cNvSpPr>
                <a:spLocks noChangeShapeType="1"/>
              </p:cNvSpPr>
              <p:nvPr/>
            </p:nvSpPr>
            <p:spPr bwMode="auto">
              <a:xfrm>
                <a:off x="1368" y="1846"/>
                <a:ext cx="0" cy="46"/>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0" name="Line 48">
                <a:extLst>
                  <a:ext uri="{FF2B5EF4-FFF2-40B4-BE49-F238E27FC236}">
                    <a16:creationId xmlns:a16="http://schemas.microsoft.com/office/drawing/2014/main" id="{A265C290-D6AC-AB00-5E82-CF652AE2DA3D}"/>
                  </a:ext>
                </a:extLst>
              </p:cNvPr>
              <p:cNvSpPr>
                <a:spLocks noChangeShapeType="1"/>
              </p:cNvSpPr>
              <p:nvPr/>
            </p:nvSpPr>
            <p:spPr bwMode="auto">
              <a:xfrm>
                <a:off x="1345" y="1868"/>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1" name="Line 49">
                <a:extLst>
                  <a:ext uri="{FF2B5EF4-FFF2-40B4-BE49-F238E27FC236}">
                    <a16:creationId xmlns:a16="http://schemas.microsoft.com/office/drawing/2014/main" id="{D17E935B-F06C-1918-839F-D798678F3CF4}"/>
                  </a:ext>
                </a:extLst>
              </p:cNvPr>
              <p:cNvSpPr>
                <a:spLocks noChangeShapeType="1"/>
              </p:cNvSpPr>
              <p:nvPr/>
            </p:nvSpPr>
            <p:spPr bwMode="auto">
              <a:xfrm>
                <a:off x="1737" y="2401"/>
                <a:ext cx="0" cy="46"/>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2" name="Line 50">
                <a:extLst>
                  <a:ext uri="{FF2B5EF4-FFF2-40B4-BE49-F238E27FC236}">
                    <a16:creationId xmlns:a16="http://schemas.microsoft.com/office/drawing/2014/main" id="{B21B26C1-45EB-E2D8-6EC2-AA64EB6CEC93}"/>
                  </a:ext>
                </a:extLst>
              </p:cNvPr>
              <p:cNvSpPr>
                <a:spLocks noChangeShapeType="1"/>
              </p:cNvSpPr>
              <p:nvPr/>
            </p:nvSpPr>
            <p:spPr bwMode="auto">
              <a:xfrm>
                <a:off x="1713" y="2424"/>
                <a:ext cx="47"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3" name="Line 51">
                <a:extLst>
                  <a:ext uri="{FF2B5EF4-FFF2-40B4-BE49-F238E27FC236}">
                    <a16:creationId xmlns:a16="http://schemas.microsoft.com/office/drawing/2014/main" id="{785F44EA-27E9-FEDB-D702-57267BF63A9C}"/>
                  </a:ext>
                </a:extLst>
              </p:cNvPr>
              <p:cNvSpPr>
                <a:spLocks noChangeShapeType="1"/>
              </p:cNvSpPr>
              <p:nvPr/>
            </p:nvSpPr>
            <p:spPr bwMode="auto">
              <a:xfrm>
                <a:off x="1871" y="2401"/>
                <a:ext cx="0" cy="46"/>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4" name="Line 52">
                <a:extLst>
                  <a:ext uri="{FF2B5EF4-FFF2-40B4-BE49-F238E27FC236}">
                    <a16:creationId xmlns:a16="http://schemas.microsoft.com/office/drawing/2014/main" id="{51DF072D-48D3-AF05-F626-28E332790028}"/>
                  </a:ext>
                </a:extLst>
              </p:cNvPr>
              <p:cNvSpPr>
                <a:spLocks noChangeShapeType="1"/>
              </p:cNvSpPr>
              <p:nvPr/>
            </p:nvSpPr>
            <p:spPr bwMode="auto">
              <a:xfrm>
                <a:off x="1847" y="2424"/>
                <a:ext cx="47"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5" name="Line 53">
                <a:extLst>
                  <a:ext uri="{FF2B5EF4-FFF2-40B4-BE49-F238E27FC236}">
                    <a16:creationId xmlns:a16="http://schemas.microsoft.com/office/drawing/2014/main" id="{4EF0406E-A622-BF57-6615-0A88DFD438AA}"/>
                  </a:ext>
                </a:extLst>
              </p:cNvPr>
              <p:cNvSpPr>
                <a:spLocks noChangeShapeType="1"/>
              </p:cNvSpPr>
              <p:nvPr/>
            </p:nvSpPr>
            <p:spPr bwMode="auto">
              <a:xfrm>
                <a:off x="1741" y="2265"/>
                <a:ext cx="0" cy="47"/>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6" name="Line 54">
                <a:extLst>
                  <a:ext uri="{FF2B5EF4-FFF2-40B4-BE49-F238E27FC236}">
                    <a16:creationId xmlns:a16="http://schemas.microsoft.com/office/drawing/2014/main" id="{8706B3FC-86A5-4795-836D-0974B8C48E7F}"/>
                  </a:ext>
                </a:extLst>
              </p:cNvPr>
              <p:cNvSpPr>
                <a:spLocks noChangeShapeType="1"/>
              </p:cNvSpPr>
              <p:nvPr/>
            </p:nvSpPr>
            <p:spPr bwMode="auto">
              <a:xfrm>
                <a:off x="1718" y="2288"/>
                <a:ext cx="45" cy="0"/>
              </a:xfrm>
              <a:prstGeom prst="line">
                <a:avLst/>
              </a:prstGeom>
              <a:noFill/>
              <a:ln w="3175">
                <a:solidFill>
                  <a:srgbClr val="EA546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7" name="Line 55">
                <a:extLst>
                  <a:ext uri="{FF2B5EF4-FFF2-40B4-BE49-F238E27FC236}">
                    <a16:creationId xmlns:a16="http://schemas.microsoft.com/office/drawing/2014/main" id="{2C96D0AF-CF09-945D-2B52-C756EA30E78E}"/>
                  </a:ext>
                </a:extLst>
              </p:cNvPr>
              <p:cNvSpPr>
                <a:spLocks noChangeShapeType="1"/>
              </p:cNvSpPr>
              <p:nvPr/>
            </p:nvSpPr>
            <p:spPr bwMode="auto">
              <a:xfrm>
                <a:off x="1631" y="2334"/>
                <a:ext cx="0" cy="46"/>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8" name="Line 56">
                <a:extLst>
                  <a:ext uri="{FF2B5EF4-FFF2-40B4-BE49-F238E27FC236}">
                    <a16:creationId xmlns:a16="http://schemas.microsoft.com/office/drawing/2014/main" id="{662F1648-EBAE-8CF8-FCC4-F5B66701A2F6}"/>
                  </a:ext>
                </a:extLst>
              </p:cNvPr>
              <p:cNvSpPr>
                <a:spLocks noChangeShapeType="1"/>
              </p:cNvSpPr>
              <p:nvPr/>
            </p:nvSpPr>
            <p:spPr bwMode="auto">
              <a:xfrm>
                <a:off x="1607" y="2357"/>
                <a:ext cx="46"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9" name="Line 57">
                <a:extLst>
                  <a:ext uri="{FF2B5EF4-FFF2-40B4-BE49-F238E27FC236}">
                    <a16:creationId xmlns:a16="http://schemas.microsoft.com/office/drawing/2014/main" id="{7C74613F-E846-1231-2383-4284B99ADA90}"/>
                  </a:ext>
                </a:extLst>
              </p:cNvPr>
              <p:cNvSpPr>
                <a:spLocks noChangeShapeType="1"/>
              </p:cNvSpPr>
              <p:nvPr/>
            </p:nvSpPr>
            <p:spPr bwMode="auto">
              <a:xfrm>
                <a:off x="1608" y="2334"/>
                <a:ext cx="0" cy="46"/>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0" name="Line 58">
                <a:extLst>
                  <a:ext uri="{FF2B5EF4-FFF2-40B4-BE49-F238E27FC236}">
                    <a16:creationId xmlns:a16="http://schemas.microsoft.com/office/drawing/2014/main" id="{E4507ADD-A773-5231-5ED5-0BE3A4EB545D}"/>
                  </a:ext>
                </a:extLst>
              </p:cNvPr>
              <p:cNvSpPr>
                <a:spLocks noChangeShapeType="1"/>
              </p:cNvSpPr>
              <p:nvPr/>
            </p:nvSpPr>
            <p:spPr bwMode="auto">
              <a:xfrm>
                <a:off x="1586" y="2357"/>
                <a:ext cx="46"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1" name="Line 59">
                <a:extLst>
                  <a:ext uri="{FF2B5EF4-FFF2-40B4-BE49-F238E27FC236}">
                    <a16:creationId xmlns:a16="http://schemas.microsoft.com/office/drawing/2014/main" id="{C213127A-5145-237E-63D1-2110A37BE1CE}"/>
                  </a:ext>
                </a:extLst>
              </p:cNvPr>
              <p:cNvSpPr>
                <a:spLocks noChangeShapeType="1"/>
              </p:cNvSpPr>
              <p:nvPr/>
            </p:nvSpPr>
            <p:spPr bwMode="auto">
              <a:xfrm>
                <a:off x="2002" y="2407"/>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2" name="Line 60">
                <a:extLst>
                  <a:ext uri="{FF2B5EF4-FFF2-40B4-BE49-F238E27FC236}">
                    <a16:creationId xmlns:a16="http://schemas.microsoft.com/office/drawing/2014/main" id="{F2BD4122-C12E-80E5-F8A3-4A75550334B5}"/>
                  </a:ext>
                </a:extLst>
              </p:cNvPr>
              <p:cNvSpPr>
                <a:spLocks noChangeShapeType="1"/>
              </p:cNvSpPr>
              <p:nvPr/>
            </p:nvSpPr>
            <p:spPr bwMode="auto">
              <a:xfrm>
                <a:off x="1979" y="2430"/>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3" name="Line 61">
                <a:extLst>
                  <a:ext uri="{FF2B5EF4-FFF2-40B4-BE49-F238E27FC236}">
                    <a16:creationId xmlns:a16="http://schemas.microsoft.com/office/drawing/2014/main" id="{35788131-815F-9263-24D1-2BF8AAB23622}"/>
                  </a:ext>
                </a:extLst>
              </p:cNvPr>
              <p:cNvSpPr>
                <a:spLocks noChangeShapeType="1"/>
              </p:cNvSpPr>
              <p:nvPr/>
            </p:nvSpPr>
            <p:spPr bwMode="auto">
              <a:xfrm>
                <a:off x="2151" y="2619"/>
                <a:ext cx="0" cy="47"/>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4" name="Line 62">
                <a:extLst>
                  <a:ext uri="{FF2B5EF4-FFF2-40B4-BE49-F238E27FC236}">
                    <a16:creationId xmlns:a16="http://schemas.microsoft.com/office/drawing/2014/main" id="{AEEBF2FF-F242-1DE2-4509-2F13952CAC81}"/>
                  </a:ext>
                </a:extLst>
              </p:cNvPr>
              <p:cNvSpPr>
                <a:spLocks noChangeShapeType="1"/>
              </p:cNvSpPr>
              <p:nvPr/>
            </p:nvSpPr>
            <p:spPr bwMode="auto">
              <a:xfrm>
                <a:off x="2129" y="2643"/>
                <a:ext cx="45"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5" name="Line 63">
                <a:extLst>
                  <a:ext uri="{FF2B5EF4-FFF2-40B4-BE49-F238E27FC236}">
                    <a16:creationId xmlns:a16="http://schemas.microsoft.com/office/drawing/2014/main" id="{1032F9F7-B84E-07EB-4CC3-EDCAFAB0CE2F}"/>
                  </a:ext>
                </a:extLst>
              </p:cNvPr>
              <p:cNvSpPr>
                <a:spLocks noChangeShapeType="1"/>
              </p:cNvSpPr>
              <p:nvPr/>
            </p:nvSpPr>
            <p:spPr bwMode="auto">
              <a:xfrm>
                <a:off x="2286" y="2619"/>
                <a:ext cx="0" cy="47"/>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6" name="Line 64">
                <a:extLst>
                  <a:ext uri="{FF2B5EF4-FFF2-40B4-BE49-F238E27FC236}">
                    <a16:creationId xmlns:a16="http://schemas.microsoft.com/office/drawing/2014/main" id="{D7EF062D-42E5-48E2-F9F9-C8BCA363D0B6}"/>
                  </a:ext>
                </a:extLst>
              </p:cNvPr>
              <p:cNvSpPr>
                <a:spLocks noChangeShapeType="1"/>
              </p:cNvSpPr>
              <p:nvPr/>
            </p:nvSpPr>
            <p:spPr bwMode="auto">
              <a:xfrm>
                <a:off x="2264" y="2643"/>
                <a:ext cx="45"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7" name="Line 65">
                <a:extLst>
                  <a:ext uri="{FF2B5EF4-FFF2-40B4-BE49-F238E27FC236}">
                    <a16:creationId xmlns:a16="http://schemas.microsoft.com/office/drawing/2014/main" id="{01F2F6F2-AE48-425B-F23C-2ACBC3FDE33B}"/>
                  </a:ext>
                </a:extLst>
              </p:cNvPr>
              <p:cNvSpPr>
                <a:spLocks noChangeShapeType="1"/>
              </p:cNvSpPr>
              <p:nvPr/>
            </p:nvSpPr>
            <p:spPr bwMode="auto">
              <a:xfrm>
                <a:off x="2264" y="2619"/>
                <a:ext cx="0" cy="47"/>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8" name="Line 66">
                <a:extLst>
                  <a:ext uri="{FF2B5EF4-FFF2-40B4-BE49-F238E27FC236}">
                    <a16:creationId xmlns:a16="http://schemas.microsoft.com/office/drawing/2014/main" id="{26B18231-42E1-1554-93F4-6A17AD3DA38E}"/>
                  </a:ext>
                </a:extLst>
              </p:cNvPr>
              <p:cNvSpPr>
                <a:spLocks noChangeShapeType="1"/>
              </p:cNvSpPr>
              <p:nvPr/>
            </p:nvSpPr>
            <p:spPr bwMode="auto">
              <a:xfrm>
                <a:off x="2240" y="2643"/>
                <a:ext cx="47"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09" name="Line 67">
                <a:extLst>
                  <a:ext uri="{FF2B5EF4-FFF2-40B4-BE49-F238E27FC236}">
                    <a16:creationId xmlns:a16="http://schemas.microsoft.com/office/drawing/2014/main" id="{F7E9A9A1-72E5-8075-9CAF-3F9D29B0378D}"/>
                  </a:ext>
                </a:extLst>
              </p:cNvPr>
              <p:cNvSpPr>
                <a:spLocks noChangeShapeType="1"/>
              </p:cNvSpPr>
              <p:nvPr/>
            </p:nvSpPr>
            <p:spPr bwMode="auto">
              <a:xfrm>
                <a:off x="2649" y="2619"/>
                <a:ext cx="0" cy="47"/>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0" name="Line 68">
                <a:extLst>
                  <a:ext uri="{FF2B5EF4-FFF2-40B4-BE49-F238E27FC236}">
                    <a16:creationId xmlns:a16="http://schemas.microsoft.com/office/drawing/2014/main" id="{67AA4073-E40A-3FDC-92B8-25B05DFB8410}"/>
                  </a:ext>
                </a:extLst>
              </p:cNvPr>
              <p:cNvSpPr>
                <a:spLocks noChangeShapeType="1"/>
              </p:cNvSpPr>
              <p:nvPr/>
            </p:nvSpPr>
            <p:spPr bwMode="auto">
              <a:xfrm>
                <a:off x="2625" y="2643"/>
                <a:ext cx="46"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1" name="Line 69">
                <a:extLst>
                  <a:ext uri="{FF2B5EF4-FFF2-40B4-BE49-F238E27FC236}">
                    <a16:creationId xmlns:a16="http://schemas.microsoft.com/office/drawing/2014/main" id="{777E0FD3-B1A1-0EBB-9C23-23F2F32632F5}"/>
                  </a:ext>
                </a:extLst>
              </p:cNvPr>
              <p:cNvSpPr>
                <a:spLocks noChangeShapeType="1"/>
              </p:cNvSpPr>
              <p:nvPr/>
            </p:nvSpPr>
            <p:spPr bwMode="auto">
              <a:xfrm>
                <a:off x="2064" y="2492"/>
                <a:ext cx="0" cy="47"/>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2" name="Line 70">
                <a:extLst>
                  <a:ext uri="{FF2B5EF4-FFF2-40B4-BE49-F238E27FC236}">
                    <a16:creationId xmlns:a16="http://schemas.microsoft.com/office/drawing/2014/main" id="{6AC75BA8-BDF2-946E-46D3-A749A3D0BD0A}"/>
                  </a:ext>
                </a:extLst>
              </p:cNvPr>
              <p:cNvSpPr>
                <a:spLocks noChangeShapeType="1"/>
              </p:cNvSpPr>
              <p:nvPr/>
            </p:nvSpPr>
            <p:spPr bwMode="auto">
              <a:xfrm>
                <a:off x="2040" y="2515"/>
                <a:ext cx="46" cy="0"/>
              </a:xfrm>
              <a:prstGeom prst="line">
                <a:avLst/>
              </a:prstGeom>
              <a:noFill/>
              <a:ln w="3175">
                <a:solidFill>
                  <a:srgbClr val="C5163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3" name="Line 71">
                <a:extLst>
                  <a:ext uri="{FF2B5EF4-FFF2-40B4-BE49-F238E27FC236}">
                    <a16:creationId xmlns:a16="http://schemas.microsoft.com/office/drawing/2014/main" id="{52BF3F52-A8C7-437F-70E5-4F5B76F1C946}"/>
                  </a:ext>
                </a:extLst>
              </p:cNvPr>
              <p:cNvSpPr>
                <a:spLocks noChangeShapeType="1"/>
              </p:cNvSpPr>
              <p:nvPr/>
            </p:nvSpPr>
            <p:spPr bwMode="auto">
              <a:xfrm>
                <a:off x="2269" y="2543"/>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4" name="Line 72">
                <a:extLst>
                  <a:ext uri="{FF2B5EF4-FFF2-40B4-BE49-F238E27FC236}">
                    <a16:creationId xmlns:a16="http://schemas.microsoft.com/office/drawing/2014/main" id="{A6FDD9CF-6BA2-851C-33B7-BED6BB468F68}"/>
                  </a:ext>
                </a:extLst>
              </p:cNvPr>
              <p:cNvSpPr>
                <a:spLocks noChangeShapeType="1"/>
              </p:cNvSpPr>
              <p:nvPr/>
            </p:nvSpPr>
            <p:spPr bwMode="auto">
              <a:xfrm>
                <a:off x="2246" y="2567"/>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5" name="Line 73">
                <a:extLst>
                  <a:ext uri="{FF2B5EF4-FFF2-40B4-BE49-F238E27FC236}">
                    <a16:creationId xmlns:a16="http://schemas.microsoft.com/office/drawing/2014/main" id="{1EB5011F-458D-AA8E-1E35-7BF04D350611}"/>
                  </a:ext>
                </a:extLst>
              </p:cNvPr>
              <p:cNvSpPr>
                <a:spLocks noChangeShapeType="1"/>
              </p:cNvSpPr>
              <p:nvPr/>
            </p:nvSpPr>
            <p:spPr bwMode="auto">
              <a:xfrm>
                <a:off x="2534" y="2705"/>
                <a:ext cx="0" cy="47"/>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6" name="Line 74">
                <a:extLst>
                  <a:ext uri="{FF2B5EF4-FFF2-40B4-BE49-F238E27FC236}">
                    <a16:creationId xmlns:a16="http://schemas.microsoft.com/office/drawing/2014/main" id="{2E0C381B-8441-E591-E2D6-38D6040A0D9C}"/>
                  </a:ext>
                </a:extLst>
              </p:cNvPr>
              <p:cNvSpPr>
                <a:spLocks noChangeShapeType="1"/>
              </p:cNvSpPr>
              <p:nvPr/>
            </p:nvSpPr>
            <p:spPr bwMode="auto">
              <a:xfrm>
                <a:off x="2510" y="2729"/>
                <a:ext cx="47" cy="0"/>
              </a:xfrm>
              <a:prstGeom prst="line">
                <a:avLst/>
              </a:prstGeom>
              <a:noFill/>
              <a:ln w="3175">
                <a:solidFill>
                  <a:srgbClr val="A11A1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7" name="Line 75">
                <a:extLst>
                  <a:ext uri="{FF2B5EF4-FFF2-40B4-BE49-F238E27FC236}">
                    <a16:creationId xmlns:a16="http://schemas.microsoft.com/office/drawing/2014/main" id="{7A0E3228-5E5A-4942-6200-CAB03F6B43FA}"/>
                  </a:ext>
                </a:extLst>
              </p:cNvPr>
              <p:cNvSpPr>
                <a:spLocks noChangeShapeType="1"/>
              </p:cNvSpPr>
              <p:nvPr/>
            </p:nvSpPr>
            <p:spPr bwMode="auto">
              <a:xfrm>
                <a:off x="4592" y="1855"/>
                <a:ext cx="0" cy="46"/>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8" name="Line 76">
                <a:extLst>
                  <a:ext uri="{FF2B5EF4-FFF2-40B4-BE49-F238E27FC236}">
                    <a16:creationId xmlns:a16="http://schemas.microsoft.com/office/drawing/2014/main" id="{1DAF0846-CAA3-D42A-847D-FDDF4C61A40A}"/>
                  </a:ext>
                </a:extLst>
              </p:cNvPr>
              <p:cNvSpPr>
                <a:spLocks noChangeShapeType="1"/>
              </p:cNvSpPr>
              <p:nvPr/>
            </p:nvSpPr>
            <p:spPr bwMode="auto">
              <a:xfrm>
                <a:off x="4569" y="1877"/>
                <a:ext cx="46"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19" name="Line 77">
                <a:extLst>
                  <a:ext uri="{FF2B5EF4-FFF2-40B4-BE49-F238E27FC236}">
                    <a16:creationId xmlns:a16="http://schemas.microsoft.com/office/drawing/2014/main" id="{97D94ECE-8569-D0CF-54A1-19FA5885ED24}"/>
                  </a:ext>
                </a:extLst>
              </p:cNvPr>
              <p:cNvSpPr>
                <a:spLocks noChangeShapeType="1"/>
              </p:cNvSpPr>
              <p:nvPr/>
            </p:nvSpPr>
            <p:spPr bwMode="auto">
              <a:xfrm>
                <a:off x="4687" y="1855"/>
                <a:ext cx="0" cy="46"/>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0" name="Line 78">
                <a:extLst>
                  <a:ext uri="{FF2B5EF4-FFF2-40B4-BE49-F238E27FC236}">
                    <a16:creationId xmlns:a16="http://schemas.microsoft.com/office/drawing/2014/main" id="{7ABD447B-2C95-36B4-9DFF-18E9F825ADF8}"/>
                  </a:ext>
                </a:extLst>
              </p:cNvPr>
              <p:cNvSpPr>
                <a:spLocks noChangeShapeType="1"/>
              </p:cNvSpPr>
              <p:nvPr/>
            </p:nvSpPr>
            <p:spPr bwMode="auto">
              <a:xfrm>
                <a:off x="4663" y="1877"/>
                <a:ext cx="47"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1" name="Line 79">
                <a:extLst>
                  <a:ext uri="{FF2B5EF4-FFF2-40B4-BE49-F238E27FC236}">
                    <a16:creationId xmlns:a16="http://schemas.microsoft.com/office/drawing/2014/main" id="{F09AD405-55F9-E02C-0C1A-420C0E3C2640}"/>
                  </a:ext>
                </a:extLst>
              </p:cNvPr>
              <p:cNvSpPr>
                <a:spLocks noChangeShapeType="1"/>
              </p:cNvSpPr>
              <p:nvPr/>
            </p:nvSpPr>
            <p:spPr bwMode="auto">
              <a:xfrm>
                <a:off x="4703" y="1855"/>
                <a:ext cx="0" cy="46"/>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2" name="Line 80">
                <a:extLst>
                  <a:ext uri="{FF2B5EF4-FFF2-40B4-BE49-F238E27FC236}">
                    <a16:creationId xmlns:a16="http://schemas.microsoft.com/office/drawing/2014/main" id="{0B39152F-6886-015B-FF69-5154ADCA12E7}"/>
                  </a:ext>
                </a:extLst>
              </p:cNvPr>
              <p:cNvSpPr>
                <a:spLocks noChangeShapeType="1"/>
              </p:cNvSpPr>
              <p:nvPr/>
            </p:nvSpPr>
            <p:spPr bwMode="auto">
              <a:xfrm>
                <a:off x="4680" y="1877"/>
                <a:ext cx="46"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3" name="Line 81">
                <a:extLst>
                  <a:ext uri="{FF2B5EF4-FFF2-40B4-BE49-F238E27FC236}">
                    <a16:creationId xmlns:a16="http://schemas.microsoft.com/office/drawing/2014/main" id="{E4F29B0C-05BF-1AA9-768D-0D344E1738F7}"/>
                  </a:ext>
                </a:extLst>
              </p:cNvPr>
              <p:cNvSpPr>
                <a:spLocks noChangeShapeType="1"/>
              </p:cNvSpPr>
              <p:nvPr/>
            </p:nvSpPr>
            <p:spPr bwMode="auto">
              <a:xfrm>
                <a:off x="4711" y="1855"/>
                <a:ext cx="0" cy="46"/>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4" name="Line 82">
                <a:extLst>
                  <a:ext uri="{FF2B5EF4-FFF2-40B4-BE49-F238E27FC236}">
                    <a16:creationId xmlns:a16="http://schemas.microsoft.com/office/drawing/2014/main" id="{7D41687B-59E0-2AE9-90D6-035CD15B3F94}"/>
                  </a:ext>
                </a:extLst>
              </p:cNvPr>
              <p:cNvSpPr>
                <a:spLocks noChangeShapeType="1"/>
              </p:cNvSpPr>
              <p:nvPr/>
            </p:nvSpPr>
            <p:spPr bwMode="auto">
              <a:xfrm>
                <a:off x="4688" y="1877"/>
                <a:ext cx="47"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5" name="Line 83">
                <a:extLst>
                  <a:ext uri="{FF2B5EF4-FFF2-40B4-BE49-F238E27FC236}">
                    <a16:creationId xmlns:a16="http://schemas.microsoft.com/office/drawing/2014/main" id="{D72074EA-BB3F-ABC3-160E-1999E3EABE4A}"/>
                  </a:ext>
                </a:extLst>
              </p:cNvPr>
              <p:cNvSpPr>
                <a:spLocks noChangeShapeType="1"/>
              </p:cNvSpPr>
              <p:nvPr/>
            </p:nvSpPr>
            <p:spPr bwMode="auto">
              <a:xfrm>
                <a:off x="4840" y="2001"/>
                <a:ext cx="0" cy="46"/>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6" name="Line 84">
                <a:extLst>
                  <a:ext uri="{FF2B5EF4-FFF2-40B4-BE49-F238E27FC236}">
                    <a16:creationId xmlns:a16="http://schemas.microsoft.com/office/drawing/2014/main" id="{69022FAC-8C35-5FE4-8A7D-EC64A2919D78}"/>
                  </a:ext>
                </a:extLst>
              </p:cNvPr>
              <p:cNvSpPr>
                <a:spLocks noChangeShapeType="1"/>
              </p:cNvSpPr>
              <p:nvPr/>
            </p:nvSpPr>
            <p:spPr bwMode="auto">
              <a:xfrm>
                <a:off x="4816" y="2024"/>
                <a:ext cx="47"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7" name="Line 85">
                <a:extLst>
                  <a:ext uri="{FF2B5EF4-FFF2-40B4-BE49-F238E27FC236}">
                    <a16:creationId xmlns:a16="http://schemas.microsoft.com/office/drawing/2014/main" id="{88B6D469-692B-DE68-4479-1AEEE0342535}"/>
                  </a:ext>
                </a:extLst>
              </p:cNvPr>
              <p:cNvSpPr>
                <a:spLocks noChangeShapeType="1"/>
              </p:cNvSpPr>
              <p:nvPr/>
            </p:nvSpPr>
            <p:spPr bwMode="auto">
              <a:xfrm>
                <a:off x="4950" y="2001"/>
                <a:ext cx="0" cy="46"/>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8" name="Line 86">
                <a:extLst>
                  <a:ext uri="{FF2B5EF4-FFF2-40B4-BE49-F238E27FC236}">
                    <a16:creationId xmlns:a16="http://schemas.microsoft.com/office/drawing/2014/main" id="{532AA607-8F11-61D0-AFE5-7E6A50BF160F}"/>
                  </a:ext>
                </a:extLst>
              </p:cNvPr>
              <p:cNvSpPr>
                <a:spLocks noChangeShapeType="1"/>
              </p:cNvSpPr>
              <p:nvPr/>
            </p:nvSpPr>
            <p:spPr bwMode="auto">
              <a:xfrm>
                <a:off x="4927" y="2024"/>
                <a:ext cx="47"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9" name="Line 87">
                <a:extLst>
                  <a:ext uri="{FF2B5EF4-FFF2-40B4-BE49-F238E27FC236}">
                    <a16:creationId xmlns:a16="http://schemas.microsoft.com/office/drawing/2014/main" id="{DAB1212A-546F-73D6-20F0-7BF8033C386C}"/>
                  </a:ext>
                </a:extLst>
              </p:cNvPr>
              <p:cNvSpPr>
                <a:spLocks noChangeShapeType="1"/>
              </p:cNvSpPr>
              <p:nvPr/>
            </p:nvSpPr>
            <p:spPr bwMode="auto">
              <a:xfrm>
                <a:off x="4703" y="1982"/>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0" name="Line 88">
                <a:extLst>
                  <a:ext uri="{FF2B5EF4-FFF2-40B4-BE49-F238E27FC236}">
                    <a16:creationId xmlns:a16="http://schemas.microsoft.com/office/drawing/2014/main" id="{69C90558-29AF-1487-114D-0C9142CBA696}"/>
                  </a:ext>
                </a:extLst>
              </p:cNvPr>
              <p:cNvSpPr>
                <a:spLocks noChangeShapeType="1"/>
              </p:cNvSpPr>
              <p:nvPr/>
            </p:nvSpPr>
            <p:spPr bwMode="auto">
              <a:xfrm>
                <a:off x="4679" y="2006"/>
                <a:ext cx="47"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1" name="Line 89">
                <a:extLst>
                  <a:ext uri="{FF2B5EF4-FFF2-40B4-BE49-F238E27FC236}">
                    <a16:creationId xmlns:a16="http://schemas.microsoft.com/office/drawing/2014/main" id="{DB7D1960-23D5-6C51-3AA3-E9AA79D10E34}"/>
                  </a:ext>
                </a:extLst>
              </p:cNvPr>
              <p:cNvSpPr>
                <a:spLocks noChangeShapeType="1"/>
              </p:cNvSpPr>
              <p:nvPr/>
            </p:nvSpPr>
            <p:spPr bwMode="auto">
              <a:xfrm>
                <a:off x="4698" y="1937"/>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2" name="Line 90">
                <a:extLst>
                  <a:ext uri="{FF2B5EF4-FFF2-40B4-BE49-F238E27FC236}">
                    <a16:creationId xmlns:a16="http://schemas.microsoft.com/office/drawing/2014/main" id="{39636507-D424-C031-EB48-8A14A322C1F4}"/>
                  </a:ext>
                </a:extLst>
              </p:cNvPr>
              <p:cNvSpPr>
                <a:spLocks noChangeShapeType="1"/>
              </p:cNvSpPr>
              <p:nvPr/>
            </p:nvSpPr>
            <p:spPr bwMode="auto">
              <a:xfrm>
                <a:off x="4676" y="1960"/>
                <a:ext cx="45"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3" name="Line 91">
                <a:extLst>
                  <a:ext uri="{FF2B5EF4-FFF2-40B4-BE49-F238E27FC236}">
                    <a16:creationId xmlns:a16="http://schemas.microsoft.com/office/drawing/2014/main" id="{43BFE149-E617-9720-513D-0C180BA941AF}"/>
                  </a:ext>
                </a:extLst>
              </p:cNvPr>
              <p:cNvSpPr>
                <a:spLocks noChangeShapeType="1"/>
              </p:cNvSpPr>
              <p:nvPr/>
            </p:nvSpPr>
            <p:spPr bwMode="auto">
              <a:xfrm>
                <a:off x="4681" y="1937"/>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4" name="Line 92">
                <a:extLst>
                  <a:ext uri="{FF2B5EF4-FFF2-40B4-BE49-F238E27FC236}">
                    <a16:creationId xmlns:a16="http://schemas.microsoft.com/office/drawing/2014/main" id="{4F96543F-E3D0-A1A0-6A1B-174144F04949}"/>
                  </a:ext>
                </a:extLst>
              </p:cNvPr>
              <p:cNvSpPr>
                <a:spLocks noChangeShapeType="1"/>
              </p:cNvSpPr>
              <p:nvPr/>
            </p:nvSpPr>
            <p:spPr bwMode="auto">
              <a:xfrm>
                <a:off x="4659" y="1960"/>
                <a:ext cx="46"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5" name="Line 93">
                <a:extLst>
                  <a:ext uri="{FF2B5EF4-FFF2-40B4-BE49-F238E27FC236}">
                    <a16:creationId xmlns:a16="http://schemas.microsoft.com/office/drawing/2014/main" id="{88E37758-EDA2-D850-D675-1DCD9B6114BC}"/>
                  </a:ext>
                </a:extLst>
              </p:cNvPr>
              <p:cNvSpPr>
                <a:spLocks noChangeShapeType="1"/>
              </p:cNvSpPr>
              <p:nvPr/>
            </p:nvSpPr>
            <p:spPr bwMode="auto">
              <a:xfrm>
                <a:off x="4828" y="2119"/>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6" name="Line 94">
                <a:extLst>
                  <a:ext uri="{FF2B5EF4-FFF2-40B4-BE49-F238E27FC236}">
                    <a16:creationId xmlns:a16="http://schemas.microsoft.com/office/drawing/2014/main" id="{E5889A7C-4D61-4A9A-C301-382561E8919C}"/>
                  </a:ext>
                </a:extLst>
              </p:cNvPr>
              <p:cNvSpPr>
                <a:spLocks noChangeShapeType="1"/>
              </p:cNvSpPr>
              <p:nvPr/>
            </p:nvSpPr>
            <p:spPr bwMode="auto">
              <a:xfrm>
                <a:off x="4805" y="2142"/>
                <a:ext cx="46"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7" name="Line 95">
                <a:extLst>
                  <a:ext uri="{FF2B5EF4-FFF2-40B4-BE49-F238E27FC236}">
                    <a16:creationId xmlns:a16="http://schemas.microsoft.com/office/drawing/2014/main" id="{165C4CD9-F85D-2DC7-FF91-46B1911B0D6D}"/>
                  </a:ext>
                </a:extLst>
              </p:cNvPr>
              <p:cNvSpPr>
                <a:spLocks noChangeShapeType="1"/>
              </p:cNvSpPr>
              <p:nvPr/>
            </p:nvSpPr>
            <p:spPr bwMode="auto">
              <a:xfrm>
                <a:off x="4582" y="2182"/>
                <a:ext cx="0" cy="47"/>
              </a:xfrm>
              <a:prstGeom prst="line">
                <a:avLst/>
              </a:prstGeom>
              <a:noFill/>
              <a:ln w="3175">
                <a:solidFill>
                  <a:srgbClr val="005A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8" name="Line 96">
                <a:extLst>
                  <a:ext uri="{FF2B5EF4-FFF2-40B4-BE49-F238E27FC236}">
                    <a16:creationId xmlns:a16="http://schemas.microsoft.com/office/drawing/2014/main" id="{0F111463-2A9D-B06B-A9F0-63D7DB976FF5}"/>
                  </a:ext>
                </a:extLst>
              </p:cNvPr>
              <p:cNvSpPr>
                <a:spLocks noChangeShapeType="1"/>
              </p:cNvSpPr>
              <p:nvPr/>
            </p:nvSpPr>
            <p:spPr bwMode="auto">
              <a:xfrm>
                <a:off x="4558" y="2206"/>
                <a:ext cx="47" cy="0"/>
              </a:xfrm>
              <a:prstGeom prst="line">
                <a:avLst/>
              </a:prstGeom>
              <a:noFill/>
              <a:ln w="3175">
                <a:solidFill>
                  <a:srgbClr val="005A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39" name="Line 97">
                <a:extLst>
                  <a:ext uri="{FF2B5EF4-FFF2-40B4-BE49-F238E27FC236}">
                    <a16:creationId xmlns:a16="http://schemas.microsoft.com/office/drawing/2014/main" id="{4DFAB046-E999-8431-282B-2D620282BDD0}"/>
                  </a:ext>
                </a:extLst>
              </p:cNvPr>
              <p:cNvSpPr>
                <a:spLocks noChangeShapeType="1"/>
              </p:cNvSpPr>
              <p:nvPr/>
            </p:nvSpPr>
            <p:spPr bwMode="auto">
              <a:xfrm>
                <a:off x="4681" y="2286"/>
                <a:ext cx="0" cy="47"/>
              </a:xfrm>
              <a:prstGeom prst="line">
                <a:avLst/>
              </a:prstGeom>
              <a:noFill/>
              <a:ln w="3175">
                <a:solidFill>
                  <a:srgbClr val="005A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0" name="Line 98">
                <a:extLst>
                  <a:ext uri="{FF2B5EF4-FFF2-40B4-BE49-F238E27FC236}">
                    <a16:creationId xmlns:a16="http://schemas.microsoft.com/office/drawing/2014/main" id="{5AB3A89F-7E8A-E9A9-D4A8-1F28D63DFB7A}"/>
                  </a:ext>
                </a:extLst>
              </p:cNvPr>
              <p:cNvSpPr>
                <a:spLocks noChangeShapeType="1"/>
              </p:cNvSpPr>
              <p:nvPr/>
            </p:nvSpPr>
            <p:spPr bwMode="auto">
              <a:xfrm>
                <a:off x="4658" y="2310"/>
                <a:ext cx="47" cy="0"/>
              </a:xfrm>
              <a:prstGeom prst="line">
                <a:avLst/>
              </a:prstGeom>
              <a:noFill/>
              <a:ln w="3175">
                <a:solidFill>
                  <a:srgbClr val="005A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1" name="Line 99">
                <a:extLst>
                  <a:ext uri="{FF2B5EF4-FFF2-40B4-BE49-F238E27FC236}">
                    <a16:creationId xmlns:a16="http://schemas.microsoft.com/office/drawing/2014/main" id="{A64973D3-E2A5-534F-BD99-E03BDF8BAF99}"/>
                  </a:ext>
                </a:extLst>
              </p:cNvPr>
              <p:cNvSpPr>
                <a:spLocks noChangeShapeType="1"/>
              </p:cNvSpPr>
              <p:nvPr/>
            </p:nvSpPr>
            <p:spPr bwMode="auto">
              <a:xfrm>
                <a:off x="4708" y="2542"/>
                <a:ext cx="0" cy="46"/>
              </a:xfrm>
              <a:prstGeom prst="line">
                <a:avLst/>
              </a:prstGeom>
              <a:noFill/>
              <a:ln w="3175">
                <a:solidFill>
                  <a:srgbClr val="B9CF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2" name="Line 100">
                <a:extLst>
                  <a:ext uri="{FF2B5EF4-FFF2-40B4-BE49-F238E27FC236}">
                    <a16:creationId xmlns:a16="http://schemas.microsoft.com/office/drawing/2014/main" id="{DFEDA8F6-BA9D-B9AD-FAD8-B2E17D997D64}"/>
                  </a:ext>
                </a:extLst>
              </p:cNvPr>
              <p:cNvSpPr>
                <a:spLocks noChangeShapeType="1"/>
              </p:cNvSpPr>
              <p:nvPr/>
            </p:nvSpPr>
            <p:spPr bwMode="auto">
              <a:xfrm>
                <a:off x="4686" y="2565"/>
                <a:ext cx="46" cy="0"/>
              </a:xfrm>
              <a:prstGeom prst="line">
                <a:avLst/>
              </a:prstGeom>
              <a:noFill/>
              <a:ln w="3175">
                <a:solidFill>
                  <a:srgbClr val="B9CFE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3" name="Line 101">
                <a:extLst>
                  <a:ext uri="{FF2B5EF4-FFF2-40B4-BE49-F238E27FC236}">
                    <a16:creationId xmlns:a16="http://schemas.microsoft.com/office/drawing/2014/main" id="{25403F87-2B68-43CF-6B0D-41197282356C}"/>
                  </a:ext>
                </a:extLst>
              </p:cNvPr>
              <p:cNvSpPr>
                <a:spLocks noChangeShapeType="1"/>
              </p:cNvSpPr>
              <p:nvPr/>
            </p:nvSpPr>
            <p:spPr bwMode="auto">
              <a:xfrm>
                <a:off x="4910" y="2577"/>
                <a:ext cx="0" cy="45"/>
              </a:xfrm>
              <a:prstGeom prst="line">
                <a:avLst/>
              </a:prstGeom>
              <a:noFill/>
              <a:ln w="3175">
                <a:solidFill>
                  <a:srgbClr val="005A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4" name="Line 102">
                <a:extLst>
                  <a:ext uri="{FF2B5EF4-FFF2-40B4-BE49-F238E27FC236}">
                    <a16:creationId xmlns:a16="http://schemas.microsoft.com/office/drawing/2014/main" id="{BD0C6755-C074-6C85-9452-6C9B5FDAF77B}"/>
                  </a:ext>
                </a:extLst>
              </p:cNvPr>
              <p:cNvSpPr>
                <a:spLocks noChangeShapeType="1"/>
              </p:cNvSpPr>
              <p:nvPr/>
            </p:nvSpPr>
            <p:spPr bwMode="auto">
              <a:xfrm>
                <a:off x="4887" y="2599"/>
                <a:ext cx="47" cy="0"/>
              </a:xfrm>
              <a:prstGeom prst="line">
                <a:avLst/>
              </a:prstGeom>
              <a:noFill/>
              <a:ln w="3175">
                <a:solidFill>
                  <a:srgbClr val="005AA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5" name="Line 103">
                <a:extLst>
                  <a:ext uri="{FF2B5EF4-FFF2-40B4-BE49-F238E27FC236}">
                    <a16:creationId xmlns:a16="http://schemas.microsoft.com/office/drawing/2014/main" id="{DB834FE1-3B22-49D6-ABD7-F033BEA1B787}"/>
                  </a:ext>
                </a:extLst>
              </p:cNvPr>
              <p:cNvSpPr>
                <a:spLocks noChangeShapeType="1"/>
              </p:cNvSpPr>
              <p:nvPr/>
            </p:nvSpPr>
            <p:spPr bwMode="auto">
              <a:xfrm>
                <a:off x="5070" y="2467"/>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6" name="Line 104">
                <a:extLst>
                  <a:ext uri="{FF2B5EF4-FFF2-40B4-BE49-F238E27FC236}">
                    <a16:creationId xmlns:a16="http://schemas.microsoft.com/office/drawing/2014/main" id="{F4EAB774-18D3-1FED-51B2-FC121A406043}"/>
                  </a:ext>
                </a:extLst>
              </p:cNvPr>
              <p:cNvSpPr>
                <a:spLocks noChangeShapeType="1"/>
              </p:cNvSpPr>
              <p:nvPr/>
            </p:nvSpPr>
            <p:spPr bwMode="auto">
              <a:xfrm>
                <a:off x="5046" y="2491"/>
                <a:ext cx="47"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7" name="Line 105">
                <a:extLst>
                  <a:ext uri="{FF2B5EF4-FFF2-40B4-BE49-F238E27FC236}">
                    <a16:creationId xmlns:a16="http://schemas.microsoft.com/office/drawing/2014/main" id="{6734F80F-04F6-1E6E-F506-1538370CA9F5}"/>
                  </a:ext>
                </a:extLst>
              </p:cNvPr>
              <p:cNvSpPr>
                <a:spLocks noChangeShapeType="1"/>
              </p:cNvSpPr>
              <p:nvPr/>
            </p:nvSpPr>
            <p:spPr bwMode="auto">
              <a:xfrm>
                <a:off x="5214" y="2548"/>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8" name="Line 106">
                <a:extLst>
                  <a:ext uri="{FF2B5EF4-FFF2-40B4-BE49-F238E27FC236}">
                    <a16:creationId xmlns:a16="http://schemas.microsoft.com/office/drawing/2014/main" id="{F227EBF8-26E6-A079-602C-718E276B2D2A}"/>
                  </a:ext>
                </a:extLst>
              </p:cNvPr>
              <p:cNvSpPr>
                <a:spLocks noChangeShapeType="1"/>
              </p:cNvSpPr>
              <p:nvPr/>
            </p:nvSpPr>
            <p:spPr bwMode="auto">
              <a:xfrm>
                <a:off x="5190" y="2571"/>
                <a:ext cx="47"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49" name="Line 107">
                <a:extLst>
                  <a:ext uri="{FF2B5EF4-FFF2-40B4-BE49-F238E27FC236}">
                    <a16:creationId xmlns:a16="http://schemas.microsoft.com/office/drawing/2014/main" id="{0CBD0C74-CE44-9474-8B20-586AF3B09301}"/>
                  </a:ext>
                </a:extLst>
              </p:cNvPr>
              <p:cNvSpPr>
                <a:spLocks noChangeShapeType="1"/>
              </p:cNvSpPr>
              <p:nvPr/>
            </p:nvSpPr>
            <p:spPr bwMode="auto">
              <a:xfrm>
                <a:off x="5635" y="2760"/>
                <a:ext cx="0" cy="47"/>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0" name="Line 108">
                <a:extLst>
                  <a:ext uri="{FF2B5EF4-FFF2-40B4-BE49-F238E27FC236}">
                    <a16:creationId xmlns:a16="http://schemas.microsoft.com/office/drawing/2014/main" id="{3FBF4948-81BF-89D8-C939-2477E41AEB43}"/>
                  </a:ext>
                </a:extLst>
              </p:cNvPr>
              <p:cNvSpPr>
                <a:spLocks noChangeShapeType="1"/>
              </p:cNvSpPr>
              <p:nvPr/>
            </p:nvSpPr>
            <p:spPr bwMode="auto">
              <a:xfrm>
                <a:off x="5613" y="2783"/>
                <a:ext cx="45" cy="0"/>
              </a:xfrm>
              <a:prstGeom prst="line">
                <a:avLst/>
              </a:prstGeom>
              <a:noFill/>
              <a:ln w="3175">
                <a:solidFill>
                  <a:srgbClr val="84AEC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1" name="Line 109">
                <a:extLst>
                  <a:ext uri="{FF2B5EF4-FFF2-40B4-BE49-F238E27FC236}">
                    <a16:creationId xmlns:a16="http://schemas.microsoft.com/office/drawing/2014/main" id="{D9831E12-EA22-2BAC-8203-23551E321893}"/>
                  </a:ext>
                </a:extLst>
              </p:cNvPr>
              <p:cNvSpPr>
                <a:spLocks noChangeShapeType="1"/>
              </p:cNvSpPr>
              <p:nvPr/>
            </p:nvSpPr>
            <p:spPr bwMode="auto">
              <a:xfrm>
                <a:off x="6403" y="2783"/>
                <a:ext cx="0" cy="47"/>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2" name="Line 110">
                <a:extLst>
                  <a:ext uri="{FF2B5EF4-FFF2-40B4-BE49-F238E27FC236}">
                    <a16:creationId xmlns:a16="http://schemas.microsoft.com/office/drawing/2014/main" id="{947B4565-82C0-F910-2C0B-9BA1913220C1}"/>
                  </a:ext>
                </a:extLst>
              </p:cNvPr>
              <p:cNvSpPr>
                <a:spLocks noChangeShapeType="1"/>
              </p:cNvSpPr>
              <p:nvPr/>
            </p:nvSpPr>
            <p:spPr bwMode="auto">
              <a:xfrm>
                <a:off x="6380" y="2807"/>
                <a:ext cx="47" cy="0"/>
              </a:xfrm>
              <a:prstGeom prst="line">
                <a:avLst/>
              </a:prstGeom>
              <a:noFill/>
              <a:ln w="3175">
                <a:solidFill>
                  <a:srgbClr val="2537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53" name="Rectangle 111">
                <a:extLst>
                  <a:ext uri="{FF2B5EF4-FFF2-40B4-BE49-F238E27FC236}">
                    <a16:creationId xmlns:a16="http://schemas.microsoft.com/office/drawing/2014/main" id="{37B69FFC-C092-3B0F-51E7-A5F226DABA2E}"/>
                  </a:ext>
                </a:extLst>
              </p:cNvPr>
              <p:cNvSpPr>
                <a:spLocks noChangeArrowheads="1"/>
              </p:cNvSpPr>
              <p:nvPr/>
            </p:nvSpPr>
            <p:spPr bwMode="auto">
              <a:xfrm>
                <a:off x="1172" y="3307"/>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4" name="Rectangle 112">
                <a:extLst>
                  <a:ext uri="{FF2B5EF4-FFF2-40B4-BE49-F238E27FC236}">
                    <a16:creationId xmlns:a16="http://schemas.microsoft.com/office/drawing/2014/main" id="{BBB39B7C-BABC-E02B-514D-05FF421FFCBA}"/>
                  </a:ext>
                </a:extLst>
              </p:cNvPr>
              <p:cNvSpPr>
                <a:spLocks noChangeArrowheads="1"/>
              </p:cNvSpPr>
              <p:nvPr/>
            </p:nvSpPr>
            <p:spPr bwMode="auto">
              <a:xfrm>
                <a:off x="1456" y="3307"/>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5" name="Rectangle 113">
                <a:extLst>
                  <a:ext uri="{FF2B5EF4-FFF2-40B4-BE49-F238E27FC236}">
                    <a16:creationId xmlns:a16="http://schemas.microsoft.com/office/drawing/2014/main" id="{4552C134-4449-1367-5B5F-11AF529F3F30}"/>
                  </a:ext>
                </a:extLst>
              </p:cNvPr>
              <p:cNvSpPr>
                <a:spLocks noChangeArrowheads="1"/>
              </p:cNvSpPr>
              <p:nvPr/>
            </p:nvSpPr>
            <p:spPr bwMode="auto">
              <a:xfrm>
                <a:off x="1762"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6" name="Rectangle 114">
                <a:extLst>
                  <a:ext uri="{FF2B5EF4-FFF2-40B4-BE49-F238E27FC236}">
                    <a16:creationId xmlns:a16="http://schemas.microsoft.com/office/drawing/2014/main" id="{15CD06D8-475F-45CE-1464-F568D7500D9D}"/>
                  </a:ext>
                </a:extLst>
              </p:cNvPr>
              <p:cNvSpPr>
                <a:spLocks noChangeArrowheads="1"/>
              </p:cNvSpPr>
              <p:nvPr/>
            </p:nvSpPr>
            <p:spPr bwMode="auto">
              <a:xfrm>
                <a:off x="2048"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7" name="Rectangle 115">
                <a:extLst>
                  <a:ext uri="{FF2B5EF4-FFF2-40B4-BE49-F238E27FC236}">
                    <a16:creationId xmlns:a16="http://schemas.microsoft.com/office/drawing/2014/main" id="{553706E6-3B31-4B4B-60D0-843C213361B7}"/>
                  </a:ext>
                </a:extLst>
              </p:cNvPr>
              <p:cNvSpPr>
                <a:spLocks noChangeArrowheads="1"/>
              </p:cNvSpPr>
              <p:nvPr/>
            </p:nvSpPr>
            <p:spPr bwMode="auto">
              <a:xfrm>
                <a:off x="2331"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8" name="Rectangle 116">
                <a:extLst>
                  <a:ext uri="{FF2B5EF4-FFF2-40B4-BE49-F238E27FC236}">
                    <a16:creationId xmlns:a16="http://schemas.microsoft.com/office/drawing/2014/main" id="{CDA81B4F-EF04-D888-94D7-FAE35C6008B1}"/>
                  </a:ext>
                </a:extLst>
              </p:cNvPr>
              <p:cNvSpPr>
                <a:spLocks noChangeArrowheads="1"/>
              </p:cNvSpPr>
              <p:nvPr/>
            </p:nvSpPr>
            <p:spPr bwMode="auto">
              <a:xfrm>
                <a:off x="2613"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59" name="Rectangle 117">
                <a:extLst>
                  <a:ext uri="{FF2B5EF4-FFF2-40B4-BE49-F238E27FC236}">
                    <a16:creationId xmlns:a16="http://schemas.microsoft.com/office/drawing/2014/main" id="{36B2D1EA-87FA-74BF-E8AF-6E84EB627C7F}"/>
                  </a:ext>
                </a:extLst>
              </p:cNvPr>
              <p:cNvSpPr>
                <a:spLocks noChangeArrowheads="1"/>
              </p:cNvSpPr>
              <p:nvPr/>
            </p:nvSpPr>
            <p:spPr bwMode="auto">
              <a:xfrm>
                <a:off x="3183"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0" name="Rectangle 118">
                <a:extLst>
                  <a:ext uri="{FF2B5EF4-FFF2-40B4-BE49-F238E27FC236}">
                    <a16:creationId xmlns:a16="http://schemas.microsoft.com/office/drawing/2014/main" id="{541AF6C1-0C35-F037-1040-DE2EC388E32E}"/>
                  </a:ext>
                </a:extLst>
              </p:cNvPr>
              <p:cNvSpPr>
                <a:spLocks noChangeArrowheads="1"/>
              </p:cNvSpPr>
              <p:nvPr/>
            </p:nvSpPr>
            <p:spPr bwMode="auto">
              <a:xfrm>
                <a:off x="3459"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1" name="Rectangle 119">
                <a:extLst>
                  <a:ext uri="{FF2B5EF4-FFF2-40B4-BE49-F238E27FC236}">
                    <a16:creationId xmlns:a16="http://schemas.microsoft.com/office/drawing/2014/main" id="{BC8B2784-56E5-ABF4-A21B-BFE0F1997AC8}"/>
                  </a:ext>
                </a:extLst>
              </p:cNvPr>
              <p:cNvSpPr>
                <a:spLocks noChangeArrowheads="1"/>
              </p:cNvSpPr>
              <p:nvPr/>
            </p:nvSpPr>
            <p:spPr bwMode="auto">
              <a:xfrm>
                <a:off x="1172" y="3465"/>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2" name="Rectangle 120">
                <a:extLst>
                  <a:ext uri="{FF2B5EF4-FFF2-40B4-BE49-F238E27FC236}">
                    <a16:creationId xmlns:a16="http://schemas.microsoft.com/office/drawing/2014/main" id="{0F7B3EDC-460E-856D-1818-DE3A0A894864}"/>
                  </a:ext>
                </a:extLst>
              </p:cNvPr>
              <p:cNvSpPr>
                <a:spLocks noChangeArrowheads="1"/>
              </p:cNvSpPr>
              <p:nvPr/>
            </p:nvSpPr>
            <p:spPr bwMode="auto">
              <a:xfrm>
                <a:off x="1456" y="3465"/>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3" name="Rectangle 121">
                <a:extLst>
                  <a:ext uri="{FF2B5EF4-FFF2-40B4-BE49-F238E27FC236}">
                    <a16:creationId xmlns:a16="http://schemas.microsoft.com/office/drawing/2014/main" id="{33219F43-46B9-9DEF-32C5-AA312A4F49C7}"/>
                  </a:ext>
                </a:extLst>
              </p:cNvPr>
              <p:cNvSpPr>
                <a:spLocks noChangeArrowheads="1"/>
              </p:cNvSpPr>
              <p:nvPr/>
            </p:nvSpPr>
            <p:spPr bwMode="auto">
              <a:xfrm>
                <a:off x="1741" y="3465"/>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4" name="Rectangle 122">
                <a:extLst>
                  <a:ext uri="{FF2B5EF4-FFF2-40B4-BE49-F238E27FC236}">
                    <a16:creationId xmlns:a16="http://schemas.microsoft.com/office/drawing/2014/main" id="{691AFFC1-6CE9-6D2D-097B-0A9557758AA3}"/>
                  </a:ext>
                </a:extLst>
              </p:cNvPr>
              <p:cNvSpPr>
                <a:spLocks noChangeArrowheads="1"/>
              </p:cNvSpPr>
              <p:nvPr/>
            </p:nvSpPr>
            <p:spPr bwMode="auto">
              <a:xfrm>
                <a:off x="2048"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5" name="Rectangle 123">
                <a:extLst>
                  <a:ext uri="{FF2B5EF4-FFF2-40B4-BE49-F238E27FC236}">
                    <a16:creationId xmlns:a16="http://schemas.microsoft.com/office/drawing/2014/main" id="{650AC72E-F84B-5FA3-37B5-11E3DE4B1558}"/>
                  </a:ext>
                </a:extLst>
              </p:cNvPr>
              <p:cNvSpPr>
                <a:spLocks noChangeArrowheads="1"/>
              </p:cNvSpPr>
              <p:nvPr/>
            </p:nvSpPr>
            <p:spPr bwMode="auto">
              <a:xfrm>
                <a:off x="2331"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6" name="Rectangle 124">
                <a:extLst>
                  <a:ext uri="{FF2B5EF4-FFF2-40B4-BE49-F238E27FC236}">
                    <a16:creationId xmlns:a16="http://schemas.microsoft.com/office/drawing/2014/main" id="{FB8D42A0-DFD6-8696-A047-01B56E465EAC}"/>
                  </a:ext>
                </a:extLst>
              </p:cNvPr>
              <p:cNvSpPr>
                <a:spLocks noChangeArrowheads="1"/>
              </p:cNvSpPr>
              <p:nvPr/>
            </p:nvSpPr>
            <p:spPr bwMode="auto">
              <a:xfrm>
                <a:off x="2613"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7" name="Rectangle 125">
                <a:extLst>
                  <a:ext uri="{FF2B5EF4-FFF2-40B4-BE49-F238E27FC236}">
                    <a16:creationId xmlns:a16="http://schemas.microsoft.com/office/drawing/2014/main" id="{4CBF764F-6FCA-19C3-6647-3AC9D794BB95}"/>
                  </a:ext>
                </a:extLst>
              </p:cNvPr>
              <p:cNvSpPr>
                <a:spLocks noChangeArrowheads="1"/>
              </p:cNvSpPr>
              <p:nvPr/>
            </p:nvSpPr>
            <p:spPr bwMode="auto">
              <a:xfrm>
                <a:off x="3459"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8" name="Rectangle 126">
                <a:extLst>
                  <a:ext uri="{FF2B5EF4-FFF2-40B4-BE49-F238E27FC236}">
                    <a16:creationId xmlns:a16="http://schemas.microsoft.com/office/drawing/2014/main" id="{47CAF25C-5FA6-E67E-6D3F-99FB1B91FA4B}"/>
                  </a:ext>
                </a:extLst>
              </p:cNvPr>
              <p:cNvSpPr>
                <a:spLocks noChangeArrowheads="1"/>
              </p:cNvSpPr>
              <p:nvPr/>
            </p:nvSpPr>
            <p:spPr bwMode="auto">
              <a:xfrm>
                <a:off x="2893"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69" name="Rectangle 127">
                <a:extLst>
                  <a:ext uri="{FF2B5EF4-FFF2-40B4-BE49-F238E27FC236}">
                    <a16:creationId xmlns:a16="http://schemas.microsoft.com/office/drawing/2014/main" id="{0AE63958-7732-E6D0-C724-81784A1BAA9B}"/>
                  </a:ext>
                </a:extLst>
              </p:cNvPr>
              <p:cNvSpPr>
                <a:spLocks noChangeArrowheads="1"/>
              </p:cNvSpPr>
              <p:nvPr/>
            </p:nvSpPr>
            <p:spPr bwMode="auto">
              <a:xfrm>
                <a:off x="3180"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0" name="Rectangle 128">
                <a:extLst>
                  <a:ext uri="{FF2B5EF4-FFF2-40B4-BE49-F238E27FC236}">
                    <a16:creationId xmlns:a16="http://schemas.microsoft.com/office/drawing/2014/main" id="{FA48B8DF-6697-0E50-0A2F-3D5E2DDB4FCD}"/>
                  </a:ext>
                </a:extLst>
              </p:cNvPr>
              <p:cNvSpPr>
                <a:spLocks noChangeArrowheads="1"/>
              </p:cNvSpPr>
              <p:nvPr/>
            </p:nvSpPr>
            <p:spPr bwMode="auto">
              <a:xfrm>
                <a:off x="1172" y="3624"/>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1" name="Rectangle 129">
                <a:extLst>
                  <a:ext uri="{FF2B5EF4-FFF2-40B4-BE49-F238E27FC236}">
                    <a16:creationId xmlns:a16="http://schemas.microsoft.com/office/drawing/2014/main" id="{BE725AFA-A35E-4C3F-6AE3-4ABD0C299F91}"/>
                  </a:ext>
                </a:extLst>
              </p:cNvPr>
              <p:cNvSpPr>
                <a:spLocks noChangeArrowheads="1"/>
              </p:cNvSpPr>
              <p:nvPr/>
            </p:nvSpPr>
            <p:spPr bwMode="auto">
              <a:xfrm>
                <a:off x="1478"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2" name="Rectangle 130">
                <a:extLst>
                  <a:ext uri="{FF2B5EF4-FFF2-40B4-BE49-F238E27FC236}">
                    <a16:creationId xmlns:a16="http://schemas.microsoft.com/office/drawing/2014/main" id="{4D3B543E-31AC-FB50-8F68-D28CB98D6602}"/>
                  </a:ext>
                </a:extLst>
              </p:cNvPr>
              <p:cNvSpPr>
                <a:spLocks noChangeArrowheads="1"/>
              </p:cNvSpPr>
              <p:nvPr/>
            </p:nvSpPr>
            <p:spPr bwMode="auto">
              <a:xfrm>
                <a:off x="1762"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3" name="Rectangle 131">
                <a:extLst>
                  <a:ext uri="{FF2B5EF4-FFF2-40B4-BE49-F238E27FC236}">
                    <a16:creationId xmlns:a16="http://schemas.microsoft.com/office/drawing/2014/main" id="{9EF15769-EAE6-C483-7A6E-C8215FF18F54}"/>
                  </a:ext>
                </a:extLst>
              </p:cNvPr>
              <p:cNvSpPr>
                <a:spLocks noChangeArrowheads="1"/>
              </p:cNvSpPr>
              <p:nvPr/>
            </p:nvSpPr>
            <p:spPr bwMode="auto">
              <a:xfrm>
                <a:off x="2048"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4" name="Rectangle 132">
                <a:extLst>
                  <a:ext uri="{FF2B5EF4-FFF2-40B4-BE49-F238E27FC236}">
                    <a16:creationId xmlns:a16="http://schemas.microsoft.com/office/drawing/2014/main" id="{3D8F5F80-8073-F0E5-2E99-5F1A3E7B1F28}"/>
                  </a:ext>
                </a:extLst>
              </p:cNvPr>
              <p:cNvSpPr>
                <a:spLocks noChangeArrowheads="1"/>
              </p:cNvSpPr>
              <p:nvPr/>
            </p:nvSpPr>
            <p:spPr bwMode="auto">
              <a:xfrm>
                <a:off x="2331"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5" name="Rectangle 133">
                <a:extLst>
                  <a:ext uri="{FF2B5EF4-FFF2-40B4-BE49-F238E27FC236}">
                    <a16:creationId xmlns:a16="http://schemas.microsoft.com/office/drawing/2014/main" id="{C01E1028-7332-E332-9D2C-A763238A66A5}"/>
                  </a:ext>
                </a:extLst>
              </p:cNvPr>
              <p:cNvSpPr>
                <a:spLocks noChangeArrowheads="1"/>
              </p:cNvSpPr>
              <p:nvPr/>
            </p:nvSpPr>
            <p:spPr bwMode="auto">
              <a:xfrm>
                <a:off x="2613"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6" name="Rectangle 134">
                <a:extLst>
                  <a:ext uri="{FF2B5EF4-FFF2-40B4-BE49-F238E27FC236}">
                    <a16:creationId xmlns:a16="http://schemas.microsoft.com/office/drawing/2014/main" id="{770918E1-DB28-ABCA-1EA4-F4B3BC8F49C3}"/>
                  </a:ext>
                </a:extLst>
              </p:cNvPr>
              <p:cNvSpPr>
                <a:spLocks noChangeArrowheads="1"/>
              </p:cNvSpPr>
              <p:nvPr/>
            </p:nvSpPr>
            <p:spPr bwMode="auto">
              <a:xfrm>
                <a:off x="3459"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7" name="Rectangle 135">
                <a:extLst>
                  <a:ext uri="{FF2B5EF4-FFF2-40B4-BE49-F238E27FC236}">
                    <a16:creationId xmlns:a16="http://schemas.microsoft.com/office/drawing/2014/main" id="{1220281B-1265-3310-C8B3-83E6E54246EB}"/>
                  </a:ext>
                </a:extLst>
              </p:cNvPr>
              <p:cNvSpPr>
                <a:spLocks noChangeArrowheads="1"/>
              </p:cNvSpPr>
              <p:nvPr/>
            </p:nvSpPr>
            <p:spPr bwMode="auto">
              <a:xfrm>
                <a:off x="2893"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8" name="Rectangle 136">
                <a:extLst>
                  <a:ext uri="{FF2B5EF4-FFF2-40B4-BE49-F238E27FC236}">
                    <a16:creationId xmlns:a16="http://schemas.microsoft.com/office/drawing/2014/main" id="{C85C3C37-1A38-A6EC-F01D-E822FF7D5952}"/>
                  </a:ext>
                </a:extLst>
              </p:cNvPr>
              <p:cNvSpPr>
                <a:spLocks noChangeArrowheads="1"/>
              </p:cNvSpPr>
              <p:nvPr/>
            </p:nvSpPr>
            <p:spPr bwMode="auto">
              <a:xfrm>
                <a:off x="3180"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79" name="Rectangle 137">
                <a:extLst>
                  <a:ext uri="{FF2B5EF4-FFF2-40B4-BE49-F238E27FC236}">
                    <a16:creationId xmlns:a16="http://schemas.microsoft.com/office/drawing/2014/main" id="{74DB04A9-9DA4-9447-D6EF-306EFF8908AB}"/>
                  </a:ext>
                </a:extLst>
              </p:cNvPr>
              <p:cNvSpPr>
                <a:spLocks noChangeArrowheads="1"/>
              </p:cNvSpPr>
              <p:nvPr/>
            </p:nvSpPr>
            <p:spPr bwMode="auto">
              <a:xfrm>
                <a:off x="1172" y="378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0" name="Rectangle 138">
                <a:extLst>
                  <a:ext uri="{FF2B5EF4-FFF2-40B4-BE49-F238E27FC236}">
                    <a16:creationId xmlns:a16="http://schemas.microsoft.com/office/drawing/2014/main" id="{6B9218A6-5937-6343-0E7C-2E9A15C82DBA}"/>
                  </a:ext>
                </a:extLst>
              </p:cNvPr>
              <p:cNvSpPr>
                <a:spLocks noChangeArrowheads="1"/>
              </p:cNvSpPr>
              <p:nvPr/>
            </p:nvSpPr>
            <p:spPr bwMode="auto">
              <a:xfrm>
                <a:off x="1456" y="378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1" name="Rectangle 139">
                <a:extLst>
                  <a:ext uri="{FF2B5EF4-FFF2-40B4-BE49-F238E27FC236}">
                    <a16:creationId xmlns:a16="http://schemas.microsoft.com/office/drawing/2014/main" id="{0AD5740D-0576-DC4D-6E3B-B4EDC6E37BAA}"/>
                  </a:ext>
                </a:extLst>
              </p:cNvPr>
              <p:cNvSpPr>
                <a:spLocks noChangeArrowheads="1"/>
              </p:cNvSpPr>
              <p:nvPr/>
            </p:nvSpPr>
            <p:spPr bwMode="auto">
              <a:xfrm>
                <a:off x="1741" y="378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2" name="Rectangle 140">
                <a:extLst>
                  <a:ext uri="{FF2B5EF4-FFF2-40B4-BE49-F238E27FC236}">
                    <a16:creationId xmlns:a16="http://schemas.microsoft.com/office/drawing/2014/main" id="{DC20BC88-1187-6CEA-8C86-75047ECAB294}"/>
                  </a:ext>
                </a:extLst>
              </p:cNvPr>
              <p:cNvSpPr>
                <a:spLocks noChangeArrowheads="1"/>
              </p:cNvSpPr>
              <p:nvPr/>
            </p:nvSpPr>
            <p:spPr bwMode="auto">
              <a:xfrm>
                <a:off x="2048"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3" name="Rectangle 141">
                <a:extLst>
                  <a:ext uri="{FF2B5EF4-FFF2-40B4-BE49-F238E27FC236}">
                    <a16:creationId xmlns:a16="http://schemas.microsoft.com/office/drawing/2014/main" id="{68615214-1E7E-FD19-95AB-268020EFDFFB}"/>
                  </a:ext>
                </a:extLst>
              </p:cNvPr>
              <p:cNvSpPr>
                <a:spLocks noChangeArrowheads="1"/>
              </p:cNvSpPr>
              <p:nvPr/>
            </p:nvSpPr>
            <p:spPr bwMode="auto">
              <a:xfrm>
                <a:off x="2331"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4" name="Rectangle 142">
                <a:extLst>
                  <a:ext uri="{FF2B5EF4-FFF2-40B4-BE49-F238E27FC236}">
                    <a16:creationId xmlns:a16="http://schemas.microsoft.com/office/drawing/2014/main" id="{58D236DF-0EC5-0739-891D-7C04B3C9FE02}"/>
                  </a:ext>
                </a:extLst>
              </p:cNvPr>
              <p:cNvSpPr>
                <a:spLocks noChangeArrowheads="1"/>
              </p:cNvSpPr>
              <p:nvPr/>
            </p:nvSpPr>
            <p:spPr bwMode="auto">
              <a:xfrm>
                <a:off x="2613"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5" name="Rectangle 143">
                <a:extLst>
                  <a:ext uri="{FF2B5EF4-FFF2-40B4-BE49-F238E27FC236}">
                    <a16:creationId xmlns:a16="http://schemas.microsoft.com/office/drawing/2014/main" id="{544424B1-F44A-0028-EAFB-AF771D056135}"/>
                  </a:ext>
                </a:extLst>
              </p:cNvPr>
              <p:cNvSpPr>
                <a:spLocks noChangeArrowheads="1"/>
              </p:cNvSpPr>
              <p:nvPr/>
            </p:nvSpPr>
            <p:spPr bwMode="auto">
              <a:xfrm>
                <a:off x="3459"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6" name="Rectangle 144">
                <a:extLst>
                  <a:ext uri="{FF2B5EF4-FFF2-40B4-BE49-F238E27FC236}">
                    <a16:creationId xmlns:a16="http://schemas.microsoft.com/office/drawing/2014/main" id="{481F6DED-C4DF-2ADE-B23A-D0E86653A3D2}"/>
                  </a:ext>
                </a:extLst>
              </p:cNvPr>
              <p:cNvSpPr>
                <a:spLocks noChangeArrowheads="1"/>
              </p:cNvSpPr>
              <p:nvPr/>
            </p:nvSpPr>
            <p:spPr bwMode="auto">
              <a:xfrm>
                <a:off x="2893"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7" name="Rectangle 145">
                <a:extLst>
                  <a:ext uri="{FF2B5EF4-FFF2-40B4-BE49-F238E27FC236}">
                    <a16:creationId xmlns:a16="http://schemas.microsoft.com/office/drawing/2014/main" id="{E3CC6A6B-518B-95C7-DBA6-6B0528A2620D}"/>
                  </a:ext>
                </a:extLst>
              </p:cNvPr>
              <p:cNvSpPr>
                <a:spLocks noChangeArrowheads="1"/>
              </p:cNvSpPr>
              <p:nvPr/>
            </p:nvSpPr>
            <p:spPr bwMode="auto">
              <a:xfrm>
                <a:off x="3180"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8" name="Rectangle 146">
                <a:extLst>
                  <a:ext uri="{FF2B5EF4-FFF2-40B4-BE49-F238E27FC236}">
                    <a16:creationId xmlns:a16="http://schemas.microsoft.com/office/drawing/2014/main" id="{B2A77D02-E498-9BD8-3AB9-1F2724BDB9BC}"/>
                  </a:ext>
                </a:extLst>
              </p:cNvPr>
              <p:cNvSpPr>
                <a:spLocks noChangeArrowheads="1"/>
              </p:cNvSpPr>
              <p:nvPr/>
            </p:nvSpPr>
            <p:spPr bwMode="auto">
              <a:xfrm>
                <a:off x="497" y="3123"/>
                <a:ext cx="5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89" name="Rectangle 147">
                <a:extLst>
                  <a:ext uri="{FF2B5EF4-FFF2-40B4-BE49-F238E27FC236}">
                    <a16:creationId xmlns:a16="http://schemas.microsoft.com/office/drawing/2014/main" id="{8BFB0CE4-5F6B-EF57-1D06-E547AAEB1B86}"/>
                  </a:ext>
                </a:extLst>
              </p:cNvPr>
              <p:cNvSpPr>
                <a:spLocks noChangeArrowheads="1"/>
              </p:cNvSpPr>
              <p:nvPr/>
            </p:nvSpPr>
            <p:spPr bwMode="auto">
              <a:xfrm>
                <a:off x="497" y="3225"/>
                <a:ext cx="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A11A16"/>
                    </a:solidFill>
                    <a:effectLst/>
                    <a:uLnTx/>
                    <a:uFillTx/>
                    <a:latin typeface="Arial" panose="020B0604020202020204" pitchFamily="34" charset="0"/>
                    <a:ea typeface="+mn-ea"/>
                    <a:cs typeface="+mn-cs"/>
                  </a:rPr>
                  <a:t>BSL low,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90" name="Rectangle 148">
                <a:extLst>
                  <a:ext uri="{FF2B5EF4-FFF2-40B4-BE49-F238E27FC236}">
                    <a16:creationId xmlns:a16="http://schemas.microsoft.com/office/drawing/2014/main" id="{0A2E5C07-362D-1B55-0755-7E740059B5E8}"/>
                  </a:ext>
                </a:extLst>
              </p:cNvPr>
              <p:cNvSpPr>
                <a:spLocks noChangeArrowheads="1"/>
              </p:cNvSpPr>
              <p:nvPr/>
            </p:nvSpPr>
            <p:spPr bwMode="auto">
              <a:xfrm>
                <a:off x="497" y="3305"/>
                <a:ext cx="61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A11A16"/>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91" name="Rectangle 149">
                <a:extLst>
                  <a:ext uri="{FF2B5EF4-FFF2-40B4-BE49-F238E27FC236}">
                    <a16:creationId xmlns:a16="http://schemas.microsoft.com/office/drawing/2014/main" id="{9A049DA9-4E1E-1BF1-BE59-A434B10AC816}"/>
                  </a:ext>
                </a:extLst>
              </p:cNvPr>
              <p:cNvSpPr>
                <a:spLocks noChangeArrowheads="1"/>
              </p:cNvSpPr>
              <p:nvPr/>
            </p:nvSpPr>
            <p:spPr bwMode="auto">
              <a:xfrm>
                <a:off x="497" y="3385"/>
                <a:ext cx="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C51634"/>
                    </a:solidFill>
                    <a:effectLst/>
                    <a:uLnTx/>
                    <a:uFillTx/>
                    <a:latin typeface="Arial" panose="020B0604020202020204" pitchFamily="34" charset="0"/>
                    <a:ea typeface="+mn-ea"/>
                    <a:cs typeface="+mn-cs"/>
                  </a:rPr>
                  <a:t>BSL low,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392" name="Freeform 150">
                <a:extLst>
                  <a:ext uri="{FF2B5EF4-FFF2-40B4-BE49-F238E27FC236}">
                    <a16:creationId xmlns:a16="http://schemas.microsoft.com/office/drawing/2014/main" id="{48F71A55-2032-D916-78B9-0825B04E0B37}"/>
                  </a:ext>
                </a:extLst>
              </p:cNvPr>
              <p:cNvSpPr>
                <a:spLocks/>
              </p:cNvSpPr>
              <p:nvPr/>
            </p:nvSpPr>
            <p:spPr bwMode="auto">
              <a:xfrm>
                <a:off x="502" y="3493"/>
                <a:ext cx="21" cy="40"/>
              </a:xfrm>
              <a:custGeom>
                <a:avLst/>
                <a:gdLst>
                  <a:gd name="T0" fmla="*/ 6 w 21"/>
                  <a:gd name="T1" fmla="*/ 40 h 40"/>
                  <a:gd name="T2" fmla="*/ 6 w 21"/>
                  <a:gd name="T3" fmla="*/ 20 h 40"/>
                  <a:gd name="T4" fmla="*/ 6 w 21"/>
                  <a:gd name="T5" fmla="*/ 20 h 40"/>
                  <a:gd name="T6" fmla="*/ 7 w 21"/>
                  <a:gd name="T7" fmla="*/ 12 h 40"/>
                  <a:gd name="T8" fmla="*/ 7 w 21"/>
                  <a:gd name="T9" fmla="*/ 12 h 40"/>
                  <a:gd name="T10" fmla="*/ 7 w 21"/>
                  <a:gd name="T11" fmla="*/ 10 h 40"/>
                  <a:gd name="T12" fmla="*/ 10 w 21"/>
                  <a:gd name="T13" fmla="*/ 8 h 40"/>
                  <a:gd name="T14" fmla="*/ 10 w 21"/>
                  <a:gd name="T15" fmla="*/ 8 h 40"/>
                  <a:gd name="T16" fmla="*/ 11 w 21"/>
                  <a:gd name="T17" fmla="*/ 7 h 40"/>
                  <a:gd name="T18" fmla="*/ 13 w 21"/>
                  <a:gd name="T19" fmla="*/ 6 h 40"/>
                  <a:gd name="T20" fmla="*/ 13 w 21"/>
                  <a:gd name="T21" fmla="*/ 6 h 40"/>
                  <a:gd name="T22" fmla="*/ 16 w 21"/>
                  <a:gd name="T23" fmla="*/ 7 h 40"/>
                  <a:gd name="T24" fmla="*/ 19 w 21"/>
                  <a:gd name="T25" fmla="*/ 8 h 40"/>
                  <a:gd name="T26" fmla="*/ 21 w 21"/>
                  <a:gd name="T27" fmla="*/ 2 h 40"/>
                  <a:gd name="T28" fmla="*/ 21 w 21"/>
                  <a:gd name="T29" fmla="*/ 2 h 40"/>
                  <a:gd name="T30" fmla="*/ 17 w 21"/>
                  <a:gd name="T31" fmla="*/ 1 h 40"/>
                  <a:gd name="T32" fmla="*/ 14 w 21"/>
                  <a:gd name="T33" fmla="*/ 0 h 40"/>
                  <a:gd name="T34" fmla="*/ 14 w 21"/>
                  <a:gd name="T35" fmla="*/ 0 h 40"/>
                  <a:gd name="T36" fmla="*/ 12 w 21"/>
                  <a:gd name="T37" fmla="*/ 1 h 40"/>
                  <a:gd name="T38" fmla="*/ 10 w 21"/>
                  <a:gd name="T39" fmla="*/ 2 h 40"/>
                  <a:gd name="T40" fmla="*/ 10 w 21"/>
                  <a:gd name="T41" fmla="*/ 2 h 40"/>
                  <a:gd name="T42" fmla="*/ 7 w 21"/>
                  <a:gd name="T43" fmla="*/ 3 h 40"/>
                  <a:gd name="T44" fmla="*/ 5 w 21"/>
                  <a:gd name="T45" fmla="*/ 6 h 40"/>
                  <a:gd name="T46" fmla="*/ 5 w 21"/>
                  <a:gd name="T47" fmla="*/ 1 h 40"/>
                  <a:gd name="T48" fmla="*/ 0 w 21"/>
                  <a:gd name="T49" fmla="*/ 1 h 40"/>
                  <a:gd name="T50" fmla="*/ 0 w 21"/>
                  <a:gd name="T51" fmla="*/ 40 h 40"/>
                  <a:gd name="T52" fmla="*/ 6 w 21"/>
                  <a:gd name="T53" fmla="*/ 40 h 40"/>
                  <a:gd name="T54" fmla="*/ 6 w 21"/>
                  <a:gd name="T5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40">
                    <a:moveTo>
                      <a:pt x="6" y="40"/>
                    </a:moveTo>
                    <a:lnTo>
                      <a:pt x="6" y="20"/>
                    </a:lnTo>
                    <a:lnTo>
                      <a:pt x="6" y="20"/>
                    </a:lnTo>
                    <a:lnTo>
                      <a:pt x="7" y="12"/>
                    </a:lnTo>
                    <a:lnTo>
                      <a:pt x="7" y="12"/>
                    </a:lnTo>
                    <a:lnTo>
                      <a:pt x="7" y="10"/>
                    </a:lnTo>
                    <a:lnTo>
                      <a:pt x="10" y="8"/>
                    </a:lnTo>
                    <a:lnTo>
                      <a:pt x="10" y="8"/>
                    </a:lnTo>
                    <a:lnTo>
                      <a:pt x="11" y="7"/>
                    </a:lnTo>
                    <a:lnTo>
                      <a:pt x="13" y="6"/>
                    </a:lnTo>
                    <a:lnTo>
                      <a:pt x="13" y="6"/>
                    </a:lnTo>
                    <a:lnTo>
                      <a:pt x="16" y="7"/>
                    </a:lnTo>
                    <a:lnTo>
                      <a:pt x="19" y="8"/>
                    </a:lnTo>
                    <a:lnTo>
                      <a:pt x="21" y="2"/>
                    </a:lnTo>
                    <a:lnTo>
                      <a:pt x="21" y="2"/>
                    </a:lnTo>
                    <a:lnTo>
                      <a:pt x="17" y="1"/>
                    </a:lnTo>
                    <a:lnTo>
                      <a:pt x="14" y="0"/>
                    </a:lnTo>
                    <a:lnTo>
                      <a:pt x="14" y="0"/>
                    </a:lnTo>
                    <a:lnTo>
                      <a:pt x="12" y="1"/>
                    </a:lnTo>
                    <a:lnTo>
                      <a:pt x="10" y="2"/>
                    </a:lnTo>
                    <a:lnTo>
                      <a:pt x="10" y="2"/>
                    </a:lnTo>
                    <a:lnTo>
                      <a:pt x="7" y="3"/>
                    </a:lnTo>
                    <a:lnTo>
                      <a:pt x="5" y="6"/>
                    </a:lnTo>
                    <a:lnTo>
                      <a:pt x="5" y="1"/>
                    </a:lnTo>
                    <a:lnTo>
                      <a:pt x="0" y="1"/>
                    </a:lnTo>
                    <a:lnTo>
                      <a:pt x="0" y="40"/>
                    </a:lnTo>
                    <a:lnTo>
                      <a:pt x="6" y="40"/>
                    </a:lnTo>
                    <a:lnTo>
                      <a:pt x="6" y="40"/>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3" name="Freeform 151">
                <a:extLst>
                  <a:ext uri="{FF2B5EF4-FFF2-40B4-BE49-F238E27FC236}">
                    <a16:creationId xmlns:a16="http://schemas.microsoft.com/office/drawing/2014/main" id="{48C695C3-D921-7CE3-1304-ECEA7647D973}"/>
                  </a:ext>
                </a:extLst>
              </p:cNvPr>
              <p:cNvSpPr>
                <a:spLocks noEditPoints="1"/>
              </p:cNvSpPr>
              <p:nvPr/>
            </p:nvSpPr>
            <p:spPr bwMode="auto">
              <a:xfrm>
                <a:off x="524" y="3493"/>
                <a:ext cx="37" cy="41"/>
              </a:xfrm>
              <a:custGeom>
                <a:avLst/>
                <a:gdLst>
                  <a:gd name="T0" fmla="*/ 26 w 37"/>
                  <a:gd name="T1" fmla="*/ 34 h 41"/>
                  <a:gd name="T2" fmla="*/ 19 w 37"/>
                  <a:gd name="T3" fmla="*/ 35 h 41"/>
                  <a:gd name="T4" fmla="*/ 14 w 37"/>
                  <a:gd name="T5" fmla="*/ 34 h 41"/>
                  <a:gd name="T6" fmla="*/ 11 w 37"/>
                  <a:gd name="T7" fmla="*/ 32 h 41"/>
                  <a:gd name="T8" fmla="*/ 8 w 37"/>
                  <a:gd name="T9" fmla="*/ 22 h 41"/>
                  <a:gd name="T10" fmla="*/ 37 w 37"/>
                  <a:gd name="T11" fmla="*/ 22 h 41"/>
                  <a:gd name="T12" fmla="*/ 37 w 37"/>
                  <a:gd name="T13" fmla="*/ 21 h 41"/>
                  <a:gd name="T14" fmla="*/ 36 w 37"/>
                  <a:gd name="T15" fmla="*/ 12 h 41"/>
                  <a:gd name="T16" fmla="*/ 31 w 37"/>
                  <a:gd name="T17" fmla="*/ 5 h 41"/>
                  <a:gd name="T18" fmla="*/ 29 w 37"/>
                  <a:gd name="T19" fmla="*/ 3 h 41"/>
                  <a:gd name="T20" fmla="*/ 22 w 37"/>
                  <a:gd name="T21" fmla="*/ 1 h 41"/>
                  <a:gd name="T22" fmla="*/ 19 w 37"/>
                  <a:gd name="T23" fmla="*/ 0 h 41"/>
                  <a:gd name="T24" fmla="*/ 11 w 37"/>
                  <a:gd name="T25" fmla="*/ 2 h 41"/>
                  <a:gd name="T26" fmla="*/ 6 w 37"/>
                  <a:gd name="T27" fmla="*/ 5 h 41"/>
                  <a:gd name="T28" fmla="*/ 3 w 37"/>
                  <a:gd name="T29" fmla="*/ 8 h 41"/>
                  <a:gd name="T30" fmla="*/ 1 w 37"/>
                  <a:gd name="T31" fmla="*/ 16 h 41"/>
                  <a:gd name="T32" fmla="*/ 0 w 37"/>
                  <a:gd name="T33" fmla="*/ 21 h 41"/>
                  <a:gd name="T34" fmla="*/ 1 w 37"/>
                  <a:gd name="T35" fmla="*/ 30 h 41"/>
                  <a:gd name="T36" fmla="*/ 6 w 37"/>
                  <a:gd name="T37" fmla="*/ 35 h 41"/>
                  <a:gd name="T38" fmla="*/ 8 w 37"/>
                  <a:gd name="T39" fmla="*/ 38 h 41"/>
                  <a:gd name="T40" fmla="*/ 14 w 37"/>
                  <a:gd name="T41" fmla="*/ 41 h 41"/>
                  <a:gd name="T42" fmla="*/ 19 w 37"/>
                  <a:gd name="T43" fmla="*/ 41 h 41"/>
                  <a:gd name="T44" fmla="*/ 30 w 37"/>
                  <a:gd name="T45" fmla="*/ 38 h 41"/>
                  <a:gd name="T46" fmla="*/ 35 w 37"/>
                  <a:gd name="T47" fmla="*/ 34 h 41"/>
                  <a:gd name="T48" fmla="*/ 29 w 37"/>
                  <a:gd name="T49" fmla="*/ 27 h 41"/>
                  <a:gd name="T50" fmla="*/ 28 w 37"/>
                  <a:gd name="T51" fmla="*/ 31 h 41"/>
                  <a:gd name="T52" fmla="*/ 26 w 37"/>
                  <a:gd name="T53" fmla="*/ 34 h 41"/>
                  <a:gd name="T54" fmla="*/ 11 w 37"/>
                  <a:gd name="T55" fmla="*/ 8 h 41"/>
                  <a:gd name="T56" fmla="*/ 19 w 37"/>
                  <a:gd name="T57" fmla="*/ 5 h 41"/>
                  <a:gd name="T58" fmla="*/ 23 w 37"/>
                  <a:gd name="T59" fmla="*/ 6 h 41"/>
                  <a:gd name="T60" fmla="*/ 27 w 37"/>
                  <a:gd name="T61" fmla="*/ 10 h 41"/>
                  <a:gd name="T62" fmla="*/ 30 w 37"/>
                  <a:gd name="T63" fmla="*/ 16 h 41"/>
                  <a:gd name="T64" fmla="*/ 8 w 37"/>
                  <a:gd name="T65" fmla="*/ 16 h 41"/>
                  <a:gd name="T66" fmla="*/ 11 w 37"/>
                  <a:gd name="T67"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1">
                    <a:moveTo>
                      <a:pt x="26" y="34"/>
                    </a:moveTo>
                    <a:lnTo>
                      <a:pt x="26" y="34"/>
                    </a:lnTo>
                    <a:lnTo>
                      <a:pt x="22" y="35"/>
                    </a:lnTo>
                    <a:lnTo>
                      <a:pt x="19" y="35"/>
                    </a:lnTo>
                    <a:lnTo>
                      <a:pt x="19" y="35"/>
                    </a:lnTo>
                    <a:lnTo>
                      <a:pt x="14" y="34"/>
                    </a:lnTo>
                    <a:lnTo>
                      <a:pt x="11" y="32"/>
                    </a:lnTo>
                    <a:lnTo>
                      <a:pt x="11" y="32"/>
                    </a:lnTo>
                    <a:lnTo>
                      <a:pt x="8" y="27"/>
                    </a:lnTo>
                    <a:lnTo>
                      <a:pt x="8" y="22"/>
                    </a:lnTo>
                    <a:lnTo>
                      <a:pt x="37" y="22"/>
                    </a:lnTo>
                    <a:lnTo>
                      <a:pt x="37" y="22"/>
                    </a:lnTo>
                    <a:lnTo>
                      <a:pt x="37" y="21"/>
                    </a:lnTo>
                    <a:lnTo>
                      <a:pt x="37" y="21"/>
                    </a:lnTo>
                    <a:lnTo>
                      <a:pt x="37" y="16"/>
                    </a:lnTo>
                    <a:lnTo>
                      <a:pt x="36" y="12"/>
                    </a:lnTo>
                    <a:lnTo>
                      <a:pt x="33" y="8"/>
                    </a:lnTo>
                    <a:lnTo>
                      <a:pt x="31" y="5"/>
                    </a:lnTo>
                    <a:lnTo>
                      <a:pt x="31" y="5"/>
                    </a:lnTo>
                    <a:lnTo>
                      <a:pt x="29" y="3"/>
                    </a:lnTo>
                    <a:lnTo>
                      <a:pt x="26" y="2"/>
                    </a:lnTo>
                    <a:lnTo>
                      <a:pt x="22" y="1"/>
                    </a:lnTo>
                    <a:lnTo>
                      <a:pt x="19" y="0"/>
                    </a:lnTo>
                    <a:lnTo>
                      <a:pt x="19" y="0"/>
                    </a:lnTo>
                    <a:lnTo>
                      <a:pt x="14" y="1"/>
                    </a:lnTo>
                    <a:lnTo>
                      <a:pt x="11" y="2"/>
                    </a:lnTo>
                    <a:lnTo>
                      <a:pt x="8" y="3"/>
                    </a:lnTo>
                    <a:lnTo>
                      <a:pt x="6" y="5"/>
                    </a:lnTo>
                    <a:lnTo>
                      <a:pt x="6" y="5"/>
                    </a:lnTo>
                    <a:lnTo>
                      <a:pt x="3" y="8"/>
                    </a:lnTo>
                    <a:lnTo>
                      <a:pt x="1" y="12"/>
                    </a:lnTo>
                    <a:lnTo>
                      <a:pt x="1" y="16"/>
                    </a:lnTo>
                    <a:lnTo>
                      <a:pt x="0" y="21"/>
                    </a:lnTo>
                    <a:lnTo>
                      <a:pt x="0" y="21"/>
                    </a:lnTo>
                    <a:lnTo>
                      <a:pt x="1" y="25"/>
                    </a:lnTo>
                    <a:lnTo>
                      <a:pt x="1" y="30"/>
                    </a:lnTo>
                    <a:lnTo>
                      <a:pt x="3" y="33"/>
                    </a:lnTo>
                    <a:lnTo>
                      <a:pt x="6" y="35"/>
                    </a:lnTo>
                    <a:lnTo>
                      <a:pt x="6" y="35"/>
                    </a:lnTo>
                    <a:lnTo>
                      <a:pt x="8" y="38"/>
                    </a:lnTo>
                    <a:lnTo>
                      <a:pt x="11" y="40"/>
                    </a:lnTo>
                    <a:lnTo>
                      <a:pt x="14" y="41"/>
                    </a:lnTo>
                    <a:lnTo>
                      <a:pt x="19" y="41"/>
                    </a:lnTo>
                    <a:lnTo>
                      <a:pt x="19" y="41"/>
                    </a:lnTo>
                    <a:lnTo>
                      <a:pt x="26" y="40"/>
                    </a:lnTo>
                    <a:lnTo>
                      <a:pt x="30" y="38"/>
                    </a:lnTo>
                    <a:lnTo>
                      <a:pt x="30" y="38"/>
                    </a:lnTo>
                    <a:lnTo>
                      <a:pt x="35" y="34"/>
                    </a:lnTo>
                    <a:lnTo>
                      <a:pt x="37" y="29"/>
                    </a:lnTo>
                    <a:lnTo>
                      <a:pt x="29" y="27"/>
                    </a:lnTo>
                    <a:lnTo>
                      <a:pt x="29" y="27"/>
                    </a:lnTo>
                    <a:lnTo>
                      <a:pt x="28" y="31"/>
                    </a:lnTo>
                    <a:lnTo>
                      <a:pt x="26" y="34"/>
                    </a:lnTo>
                    <a:lnTo>
                      <a:pt x="26" y="34"/>
                    </a:lnTo>
                    <a:close/>
                    <a:moveTo>
                      <a:pt x="11" y="8"/>
                    </a:moveTo>
                    <a:lnTo>
                      <a:pt x="11" y="8"/>
                    </a:lnTo>
                    <a:lnTo>
                      <a:pt x="14" y="6"/>
                    </a:lnTo>
                    <a:lnTo>
                      <a:pt x="19" y="5"/>
                    </a:lnTo>
                    <a:lnTo>
                      <a:pt x="19" y="5"/>
                    </a:lnTo>
                    <a:lnTo>
                      <a:pt x="23" y="6"/>
                    </a:lnTo>
                    <a:lnTo>
                      <a:pt x="27" y="10"/>
                    </a:lnTo>
                    <a:lnTo>
                      <a:pt x="27" y="10"/>
                    </a:lnTo>
                    <a:lnTo>
                      <a:pt x="29" y="12"/>
                    </a:lnTo>
                    <a:lnTo>
                      <a:pt x="30" y="16"/>
                    </a:lnTo>
                    <a:lnTo>
                      <a:pt x="8" y="16"/>
                    </a:lnTo>
                    <a:lnTo>
                      <a:pt x="8" y="16"/>
                    </a:lnTo>
                    <a:lnTo>
                      <a:pt x="9" y="12"/>
                    </a:lnTo>
                    <a:lnTo>
                      <a:pt x="11" y="8"/>
                    </a:lnTo>
                    <a:lnTo>
                      <a:pt x="11" y="8"/>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4" name="Freeform 152">
                <a:extLst>
                  <a:ext uri="{FF2B5EF4-FFF2-40B4-BE49-F238E27FC236}">
                    <a16:creationId xmlns:a16="http://schemas.microsoft.com/office/drawing/2014/main" id="{9A086F27-0F13-B31B-5B4A-6F06B1990566}"/>
                  </a:ext>
                </a:extLst>
              </p:cNvPr>
              <p:cNvSpPr>
                <a:spLocks noEditPoints="1"/>
              </p:cNvSpPr>
              <p:nvPr/>
            </p:nvSpPr>
            <p:spPr bwMode="auto">
              <a:xfrm>
                <a:off x="566" y="3479"/>
                <a:ext cx="35" cy="55"/>
              </a:xfrm>
              <a:custGeom>
                <a:avLst/>
                <a:gdLst>
                  <a:gd name="T0" fmla="*/ 35 w 35"/>
                  <a:gd name="T1" fmla="*/ 54 h 55"/>
                  <a:gd name="T2" fmla="*/ 35 w 35"/>
                  <a:gd name="T3" fmla="*/ 0 h 55"/>
                  <a:gd name="T4" fmla="*/ 28 w 35"/>
                  <a:gd name="T5" fmla="*/ 0 h 55"/>
                  <a:gd name="T6" fmla="*/ 28 w 35"/>
                  <a:gd name="T7" fmla="*/ 19 h 55"/>
                  <a:gd name="T8" fmla="*/ 28 w 35"/>
                  <a:gd name="T9" fmla="*/ 19 h 55"/>
                  <a:gd name="T10" fmla="*/ 26 w 35"/>
                  <a:gd name="T11" fmla="*/ 17 h 55"/>
                  <a:gd name="T12" fmla="*/ 24 w 35"/>
                  <a:gd name="T13" fmla="*/ 16 h 55"/>
                  <a:gd name="T14" fmla="*/ 24 w 35"/>
                  <a:gd name="T15" fmla="*/ 16 h 55"/>
                  <a:gd name="T16" fmla="*/ 20 w 35"/>
                  <a:gd name="T17" fmla="*/ 15 h 55"/>
                  <a:gd name="T18" fmla="*/ 17 w 35"/>
                  <a:gd name="T19" fmla="*/ 14 h 55"/>
                  <a:gd name="T20" fmla="*/ 17 w 35"/>
                  <a:gd name="T21" fmla="*/ 14 h 55"/>
                  <a:gd name="T22" fmla="*/ 13 w 35"/>
                  <a:gd name="T23" fmla="*/ 15 h 55"/>
                  <a:gd name="T24" fmla="*/ 8 w 35"/>
                  <a:gd name="T25" fmla="*/ 17 h 55"/>
                  <a:gd name="T26" fmla="*/ 8 w 35"/>
                  <a:gd name="T27" fmla="*/ 17 h 55"/>
                  <a:gd name="T28" fmla="*/ 5 w 35"/>
                  <a:gd name="T29" fmla="*/ 19 h 55"/>
                  <a:gd name="T30" fmla="*/ 3 w 35"/>
                  <a:gd name="T31" fmla="*/ 24 h 55"/>
                  <a:gd name="T32" fmla="*/ 3 w 35"/>
                  <a:gd name="T33" fmla="*/ 24 h 55"/>
                  <a:gd name="T34" fmla="*/ 0 w 35"/>
                  <a:gd name="T35" fmla="*/ 29 h 55"/>
                  <a:gd name="T36" fmla="*/ 0 w 35"/>
                  <a:gd name="T37" fmla="*/ 35 h 55"/>
                  <a:gd name="T38" fmla="*/ 0 w 35"/>
                  <a:gd name="T39" fmla="*/ 35 h 55"/>
                  <a:gd name="T40" fmla="*/ 0 w 35"/>
                  <a:gd name="T41" fmla="*/ 40 h 55"/>
                  <a:gd name="T42" fmla="*/ 3 w 35"/>
                  <a:gd name="T43" fmla="*/ 45 h 55"/>
                  <a:gd name="T44" fmla="*/ 3 w 35"/>
                  <a:gd name="T45" fmla="*/ 45 h 55"/>
                  <a:gd name="T46" fmla="*/ 5 w 35"/>
                  <a:gd name="T47" fmla="*/ 49 h 55"/>
                  <a:gd name="T48" fmla="*/ 8 w 35"/>
                  <a:gd name="T49" fmla="*/ 53 h 55"/>
                  <a:gd name="T50" fmla="*/ 8 w 35"/>
                  <a:gd name="T51" fmla="*/ 53 h 55"/>
                  <a:gd name="T52" fmla="*/ 13 w 35"/>
                  <a:gd name="T53" fmla="*/ 55 h 55"/>
                  <a:gd name="T54" fmla="*/ 17 w 35"/>
                  <a:gd name="T55" fmla="*/ 55 h 55"/>
                  <a:gd name="T56" fmla="*/ 17 w 35"/>
                  <a:gd name="T57" fmla="*/ 55 h 55"/>
                  <a:gd name="T58" fmla="*/ 20 w 35"/>
                  <a:gd name="T59" fmla="*/ 55 h 55"/>
                  <a:gd name="T60" fmla="*/ 24 w 35"/>
                  <a:gd name="T61" fmla="*/ 54 h 55"/>
                  <a:gd name="T62" fmla="*/ 26 w 35"/>
                  <a:gd name="T63" fmla="*/ 52 h 55"/>
                  <a:gd name="T64" fmla="*/ 28 w 35"/>
                  <a:gd name="T65" fmla="*/ 49 h 55"/>
                  <a:gd name="T66" fmla="*/ 28 w 35"/>
                  <a:gd name="T67" fmla="*/ 54 h 55"/>
                  <a:gd name="T68" fmla="*/ 35 w 35"/>
                  <a:gd name="T69" fmla="*/ 54 h 55"/>
                  <a:gd name="T70" fmla="*/ 35 w 35"/>
                  <a:gd name="T71" fmla="*/ 54 h 55"/>
                  <a:gd name="T72" fmla="*/ 10 w 35"/>
                  <a:gd name="T73" fmla="*/ 24 h 55"/>
                  <a:gd name="T74" fmla="*/ 10 w 35"/>
                  <a:gd name="T75" fmla="*/ 24 h 55"/>
                  <a:gd name="T76" fmla="*/ 14 w 35"/>
                  <a:gd name="T77" fmla="*/ 20 h 55"/>
                  <a:gd name="T78" fmla="*/ 17 w 35"/>
                  <a:gd name="T79" fmla="*/ 19 h 55"/>
                  <a:gd name="T80" fmla="*/ 17 w 35"/>
                  <a:gd name="T81" fmla="*/ 19 h 55"/>
                  <a:gd name="T82" fmla="*/ 22 w 35"/>
                  <a:gd name="T83" fmla="*/ 20 h 55"/>
                  <a:gd name="T84" fmla="*/ 25 w 35"/>
                  <a:gd name="T85" fmla="*/ 24 h 55"/>
                  <a:gd name="T86" fmla="*/ 25 w 35"/>
                  <a:gd name="T87" fmla="*/ 24 h 55"/>
                  <a:gd name="T88" fmla="*/ 27 w 35"/>
                  <a:gd name="T89" fmla="*/ 28 h 55"/>
                  <a:gd name="T90" fmla="*/ 28 w 35"/>
                  <a:gd name="T91" fmla="*/ 35 h 55"/>
                  <a:gd name="T92" fmla="*/ 28 w 35"/>
                  <a:gd name="T93" fmla="*/ 35 h 55"/>
                  <a:gd name="T94" fmla="*/ 27 w 35"/>
                  <a:gd name="T95" fmla="*/ 41 h 55"/>
                  <a:gd name="T96" fmla="*/ 25 w 35"/>
                  <a:gd name="T97" fmla="*/ 46 h 55"/>
                  <a:gd name="T98" fmla="*/ 25 w 35"/>
                  <a:gd name="T99" fmla="*/ 46 h 55"/>
                  <a:gd name="T100" fmla="*/ 22 w 35"/>
                  <a:gd name="T101" fmla="*/ 48 h 55"/>
                  <a:gd name="T102" fmla="*/ 18 w 35"/>
                  <a:gd name="T103" fmla="*/ 49 h 55"/>
                  <a:gd name="T104" fmla="*/ 18 w 35"/>
                  <a:gd name="T105" fmla="*/ 49 h 55"/>
                  <a:gd name="T106" fmla="*/ 14 w 35"/>
                  <a:gd name="T107" fmla="*/ 48 h 55"/>
                  <a:gd name="T108" fmla="*/ 10 w 35"/>
                  <a:gd name="T109" fmla="*/ 46 h 55"/>
                  <a:gd name="T110" fmla="*/ 10 w 35"/>
                  <a:gd name="T111" fmla="*/ 46 h 55"/>
                  <a:gd name="T112" fmla="*/ 8 w 35"/>
                  <a:gd name="T113" fmla="*/ 41 h 55"/>
                  <a:gd name="T114" fmla="*/ 7 w 35"/>
                  <a:gd name="T115" fmla="*/ 35 h 55"/>
                  <a:gd name="T116" fmla="*/ 7 w 35"/>
                  <a:gd name="T117" fmla="*/ 35 h 55"/>
                  <a:gd name="T118" fmla="*/ 8 w 35"/>
                  <a:gd name="T119" fmla="*/ 28 h 55"/>
                  <a:gd name="T120" fmla="*/ 10 w 35"/>
                  <a:gd name="T121" fmla="*/ 24 h 55"/>
                  <a:gd name="T122" fmla="*/ 10 w 35"/>
                  <a:gd name="T12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55">
                    <a:moveTo>
                      <a:pt x="35" y="54"/>
                    </a:moveTo>
                    <a:lnTo>
                      <a:pt x="35" y="0"/>
                    </a:lnTo>
                    <a:lnTo>
                      <a:pt x="28" y="0"/>
                    </a:lnTo>
                    <a:lnTo>
                      <a:pt x="28" y="19"/>
                    </a:lnTo>
                    <a:lnTo>
                      <a:pt x="28" y="19"/>
                    </a:lnTo>
                    <a:lnTo>
                      <a:pt x="26" y="17"/>
                    </a:lnTo>
                    <a:lnTo>
                      <a:pt x="24" y="16"/>
                    </a:lnTo>
                    <a:lnTo>
                      <a:pt x="24" y="16"/>
                    </a:lnTo>
                    <a:lnTo>
                      <a:pt x="20" y="15"/>
                    </a:lnTo>
                    <a:lnTo>
                      <a:pt x="17" y="14"/>
                    </a:lnTo>
                    <a:lnTo>
                      <a:pt x="17" y="14"/>
                    </a:lnTo>
                    <a:lnTo>
                      <a:pt x="13" y="15"/>
                    </a:lnTo>
                    <a:lnTo>
                      <a:pt x="8" y="17"/>
                    </a:lnTo>
                    <a:lnTo>
                      <a:pt x="8" y="17"/>
                    </a:lnTo>
                    <a:lnTo>
                      <a:pt x="5" y="19"/>
                    </a:lnTo>
                    <a:lnTo>
                      <a:pt x="3" y="24"/>
                    </a:lnTo>
                    <a:lnTo>
                      <a:pt x="3" y="24"/>
                    </a:lnTo>
                    <a:lnTo>
                      <a:pt x="0" y="29"/>
                    </a:lnTo>
                    <a:lnTo>
                      <a:pt x="0" y="35"/>
                    </a:lnTo>
                    <a:lnTo>
                      <a:pt x="0" y="35"/>
                    </a:lnTo>
                    <a:lnTo>
                      <a:pt x="0" y="40"/>
                    </a:lnTo>
                    <a:lnTo>
                      <a:pt x="3" y="45"/>
                    </a:lnTo>
                    <a:lnTo>
                      <a:pt x="3" y="45"/>
                    </a:lnTo>
                    <a:lnTo>
                      <a:pt x="5" y="49"/>
                    </a:lnTo>
                    <a:lnTo>
                      <a:pt x="8" y="53"/>
                    </a:lnTo>
                    <a:lnTo>
                      <a:pt x="8" y="53"/>
                    </a:lnTo>
                    <a:lnTo>
                      <a:pt x="13" y="55"/>
                    </a:lnTo>
                    <a:lnTo>
                      <a:pt x="17" y="55"/>
                    </a:lnTo>
                    <a:lnTo>
                      <a:pt x="17" y="55"/>
                    </a:lnTo>
                    <a:lnTo>
                      <a:pt x="20" y="55"/>
                    </a:lnTo>
                    <a:lnTo>
                      <a:pt x="24" y="54"/>
                    </a:lnTo>
                    <a:lnTo>
                      <a:pt x="26" y="52"/>
                    </a:lnTo>
                    <a:lnTo>
                      <a:pt x="28" y="49"/>
                    </a:lnTo>
                    <a:lnTo>
                      <a:pt x="28" y="54"/>
                    </a:lnTo>
                    <a:lnTo>
                      <a:pt x="35" y="54"/>
                    </a:lnTo>
                    <a:lnTo>
                      <a:pt x="35" y="54"/>
                    </a:lnTo>
                    <a:close/>
                    <a:moveTo>
                      <a:pt x="10" y="24"/>
                    </a:moveTo>
                    <a:lnTo>
                      <a:pt x="10" y="24"/>
                    </a:lnTo>
                    <a:lnTo>
                      <a:pt x="14" y="20"/>
                    </a:lnTo>
                    <a:lnTo>
                      <a:pt x="17" y="19"/>
                    </a:lnTo>
                    <a:lnTo>
                      <a:pt x="17" y="19"/>
                    </a:lnTo>
                    <a:lnTo>
                      <a:pt x="22" y="20"/>
                    </a:lnTo>
                    <a:lnTo>
                      <a:pt x="25" y="24"/>
                    </a:lnTo>
                    <a:lnTo>
                      <a:pt x="25" y="24"/>
                    </a:lnTo>
                    <a:lnTo>
                      <a:pt x="27" y="28"/>
                    </a:lnTo>
                    <a:lnTo>
                      <a:pt x="28" y="35"/>
                    </a:lnTo>
                    <a:lnTo>
                      <a:pt x="28" y="35"/>
                    </a:lnTo>
                    <a:lnTo>
                      <a:pt x="27" y="41"/>
                    </a:lnTo>
                    <a:lnTo>
                      <a:pt x="25" y="46"/>
                    </a:lnTo>
                    <a:lnTo>
                      <a:pt x="25" y="46"/>
                    </a:lnTo>
                    <a:lnTo>
                      <a:pt x="22" y="48"/>
                    </a:lnTo>
                    <a:lnTo>
                      <a:pt x="18" y="49"/>
                    </a:lnTo>
                    <a:lnTo>
                      <a:pt x="18" y="49"/>
                    </a:lnTo>
                    <a:lnTo>
                      <a:pt x="14" y="48"/>
                    </a:lnTo>
                    <a:lnTo>
                      <a:pt x="10" y="46"/>
                    </a:lnTo>
                    <a:lnTo>
                      <a:pt x="10" y="46"/>
                    </a:lnTo>
                    <a:lnTo>
                      <a:pt x="8" y="41"/>
                    </a:lnTo>
                    <a:lnTo>
                      <a:pt x="7" y="35"/>
                    </a:lnTo>
                    <a:lnTo>
                      <a:pt x="7" y="35"/>
                    </a:lnTo>
                    <a:lnTo>
                      <a:pt x="8" y="28"/>
                    </a:lnTo>
                    <a:lnTo>
                      <a:pt x="10" y="24"/>
                    </a:lnTo>
                    <a:lnTo>
                      <a:pt x="10" y="24"/>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5" name="Freeform 153">
                <a:extLst>
                  <a:ext uri="{FF2B5EF4-FFF2-40B4-BE49-F238E27FC236}">
                    <a16:creationId xmlns:a16="http://schemas.microsoft.com/office/drawing/2014/main" id="{E8E77237-A221-E03D-FD29-D41D785BB5E5}"/>
                  </a:ext>
                </a:extLst>
              </p:cNvPr>
              <p:cNvSpPr>
                <a:spLocks/>
              </p:cNvSpPr>
              <p:nvPr/>
            </p:nvSpPr>
            <p:spPr bwMode="auto">
              <a:xfrm>
                <a:off x="611" y="3494"/>
                <a:ext cx="31" cy="40"/>
              </a:xfrm>
              <a:custGeom>
                <a:avLst/>
                <a:gdLst>
                  <a:gd name="T0" fmla="*/ 31 w 31"/>
                  <a:gd name="T1" fmla="*/ 39 h 40"/>
                  <a:gd name="T2" fmla="*/ 31 w 31"/>
                  <a:gd name="T3" fmla="*/ 0 h 40"/>
                  <a:gd name="T4" fmla="*/ 25 w 31"/>
                  <a:gd name="T5" fmla="*/ 0 h 40"/>
                  <a:gd name="T6" fmla="*/ 25 w 31"/>
                  <a:gd name="T7" fmla="*/ 21 h 40"/>
                  <a:gd name="T8" fmla="*/ 25 w 31"/>
                  <a:gd name="T9" fmla="*/ 21 h 40"/>
                  <a:gd name="T10" fmla="*/ 25 w 31"/>
                  <a:gd name="T11" fmla="*/ 25 h 40"/>
                  <a:gd name="T12" fmla="*/ 23 w 31"/>
                  <a:gd name="T13" fmla="*/ 29 h 40"/>
                  <a:gd name="T14" fmla="*/ 23 w 31"/>
                  <a:gd name="T15" fmla="*/ 29 h 40"/>
                  <a:gd name="T16" fmla="*/ 22 w 31"/>
                  <a:gd name="T17" fmla="*/ 31 h 40"/>
                  <a:gd name="T18" fmla="*/ 20 w 31"/>
                  <a:gd name="T19" fmla="*/ 33 h 40"/>
                  <a:gd name="T20" fmla="*/ 20 w 31"/>
                  <a:gd name="T21" fmla="*/ 33 h 40"/>
                  <a:gd name="T22" fmla="*/ 18 w 31"/>
                  <a:gd name="T23" fmla="*/ 34 h 40"/>
                  <a:gd name="T24" fmla="*/ 15 w 31"/>
                  <a:gd name="T25" fmla="*/ 34 h 40"/>
                  <a:gd name="T26" fmla="*/ 15 w 31"/>
                  <a:gd name="T27" fmla="*/ 34 h 40"/>
                  <a:gd name="T28" fmla="*/ 12 w 31"/>
                  <a:gd name="T29" fmla="*/ 34 h 40"/>
                  <a:gd name="T30" fmla="*/ 10 w 31"/>
                  <a:gd name="T31" fmla="*/ 33 h 40"/>
                  <a:gd name="T32" fmla="*/ 10 w 31"/>
                  <a:gd name="T33" fmla="*/ 33 h 40"/>
                  <a:gd name="T34" fmla="*/ 8 w 31"/>
                  <a:gd name="T35" fmla="*/ 31 h 40"/>
                  <a:gd name="T36" fmla="*/ 7 w 31"/>
                  <a:gd name="T37" fmla="*/ 29 h 40"/>
                  <a:gd name="T38" fmla="*/ 7 w 31"/>
                  <a:gd name="T39" fmla="*/ 29 h 40"/>
                  <a:gd name="T40" fmla="*/ 7 w 31"/>
                  <a:gd name="T41" fmla="*/ 22 h 40"/>
                  <a:gd name="T42" fmla="*/ 7 w 31"/>
                  <a:gd name="T43" fmla="*/ 0 h 40"/>
                  <a:gd name="T44" fmla="*/ 0 w 31"/>
                  <a:gd name="T45" fmla="*/ 0 h 40"/>
                  <a:gd name="T46" fmla="*/ 0 w 31"/>
                  <a:gd name="T47" fmla="*/ 24 h 40"/>
                  <a:gd name="T48" fmla="*/ 0 w 31"/>
                  <a:gd name="T49" fmla="*/ 24 h 40"/>
                  <a:gd name="T50" fmla="*/ 0 w 31"/>
                  <a:gd name="T51" fmla="*/ 31 h 40"/>
                  <a:gd name="T52" fmla="*/ 0 w 31"/>
                  <a:gd name="T53" fmla="*/ 31 h 40"/>
                  <a:gd name="T54" fmla="*/ 2 w 31"/>
                  <a:gd name="T55" fmla="*/ 35 h 40"/>
                  <a:gd name="T56" fmla="*/ 2 w 31"/>
                  <a:gd name="T57" fmla="*/ 35 h 40"/>
                  <a:gd name="T58" fmla="*/ 4 w 31"/>
                  <a:gd name="T59" fmla="*/ 38 h 40"/>
                  <a:gd name="T60" fmla="*/ 7 w 31"/>
                  <a:gd name="T61" fmla="*/ 39 h 40"/>
                  <a:gd name="T62" fmla="*/ 7 w 31"/>
                  <a:gd name="T63" fmla="*/ 39 h 40"/>
                  <a:gd name="T64" fmla="*/ 10 w 31"/>
                  <a:gd name="T65" fmla="*/ 40 h 40"/>
                  <a:gd name="T66" fmla="*/ 13 w 31"/>
                  <a:gd name="T67" fmla="*/ 40 h 40"/>
                  <a:gd name="T68" fmla="*/ 13 w 31"/>
                  <a:gd name="T69" fmla="*/ 40 h 40"/>
                  <a:gd name="T70" fmla="*/ 17 w 31"/>
                  <a:gd name="T71" fmla="*/ 40 h 40"/>
                  <a:gd name="T72" fmla="*/ 20 w 31"/>
                  <a:gd name="T73" fmla="*/ 39 h 40"/>
                  <a:gd name="T74" fmla="*/ 23 w 31"/>
                  <a:gd name="T75" fmla="*/ 37 h 40"/>
                  <a:gd name="T76" fmla="*/ 26 w 31"/>
                  <a:gd name="T77" fmla="*/ 33 h 40"/>
                  <a:gd name="T78" fmla="*/ 26 w 31"/>
                  <a:gd name="T79" fmla="*/ 39 h 40"/>
                  <a:gd name="T80" fmla="*/ 31 w 31"/>
                  <a:gd name="T81" fmla="*/ 39 h 40"/>
                  <a:gd name="T82" fmla="*/ 31 w 31"/>
                  <a:gd name="T8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40">
                    <a:moveTo>
                      <a:pt x="31" y="39"/>
                    </a:moveTo>
                    <a:lnTo>
                      <a:pt x="31" y="0"/>
                    </a:lnTo>
                    <a:lnTo>
                      <a:pt x="25" y="0"/>
                    </a:lnTo>
                    <a:lnTo>
                      <a:pt x="25" y="21"/>
                    </a:lnTo>
                    <a:lnTo>
                      <a:pt x="25" y="21"/>
                    </a:lnTo>
                    <a:lnTo>
                      <a:pt x="25" y="25"/>
                    </a:lnTo>
                    <a:lnTo>
                      <a:pt x="23" y="29"/>
                    </a:lnTo>
                    <a:lnTo>
                      <a:pt x="23" y="29"/>
                    </a:lnTo>
                    <a:lnTo>
                      <a:pt x="22" y="31"/>
                    </a:lnTo>
                    <a:lnTo>
                      <a:pt x="20" y="33"/>
                    </a:lnTo>
                    <a:lnTo>
                      <a:pt x="20" y="33"/>
                    </a:lnTo>
                    <a:lnTo>
                      <a:pt x="18" y="34"/>
                    </a:lnTo>
                    <a:lnTo>
                      <a:pt x="15" y="34"/>
                    </a:lnTo>
                    <a:lnTo>
                      <a:pt x="15" y="34"/>
                    </a:lnTo>
                    <a:lnTo>
                      <a:pt x="12" y="34"/>
                    </a:lnTo>
                    <a:lnTo>
                      <a:pt x="10" y="33"/>
                    </a:lnTo>
                    <a:lnTo>
                      <a:pt x="10" y="33"/>
                    </a:lnTo>
                    <a:lnTo>
                      <a:pt x="8" y="31"/>
                    </a:lnTo>
                    <a:lnTo>
                      <a:pt x="7" y="29"/>
                    </a:lnTo>
                    <a:lnTo>
                      <a:pt x="7" y="29"/>
                    </a:lnTo>
                    <a:lnTo>
                      <a:pt x="7" y="22"/>
                    </a:lnTo>
                    <a:lnTo>
                      <a:pt x="7" y="0"/>
                    </a:lnTo>
                    <a:lnTo>
                      <a:pt x="0" y="0"/>
                    </a:lnTo>
                    <a:lnTo>
                      <a:pt x="0" y="24"/>
                    </a:lnTo>
                    <a:lnTo>
                      <a:pt x="0" y="24"/>
                    </a:lnTo>
                    <a:lnTo>
                      <a:pt x="0" y="31"/>
                    </a:lnTo>
                    <a:lnTo>
                      <a:pt x="0" y="31"/>
                    </a:lnTo>
                    <a:lnTo>
                      <a:pt x="2" y="35"/>
                    </a:lnTo>
                    <a:lnTo>
                      <a:pt x="2" y="35"/>
                    </a:lnTo>
                    <a:lnTo>
                      <a:pt x="4" y="38"/>
                    </a:lnTo>
                    <a:lnTo>
                      <a:pt x="7" y="39"/>
                    </a:lnTo>
                    <a:lnTo>
                      <a:pt x="7" y="39"/>
                    </a:lnTo>
                    <a:lnTo>
                      <a:pt x="10" y="40"/>
                    </a:lnTo>
                    <a:lnTo>
                      <a:pt x="13" y="40"/>
                    </a:lnTo>
                    <a:lnTo>
                      <a:pt x="13" y="40"/>
                    </a:lnTo>
                    <a:lnTo>
                      <a:pt x="17" y="40"/>
                    </a:lnTo>
                    <a:lnTo>
                      <a:pt x="20" y="39"/>
                    </a:lnTo>
                    <a:lnTo>
                      <a:pt x="23" y="37"/>
                    </a:lnTo>
                    <a:lnTo>
                      <a:pt x="26" y="33"/>
                    </a:lnTo>
                    <a:lnTo>
                      <a:pt x="26" y="39"/>
                    </a:lnTo>
                    <a:lnTo>
                      <a:pt x="31" y="39"/>
                    </a:lnTo>
                    <a:lnTo>
                      <a:pt x="31" y="39"/>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6" name="Freeform 154">
                <a:extLst>
                  <a:ext uri="{FF2B5EF4-FFF2-40B4-BE49-F238E27FC236}">
                    <a16:creationId xmlns:a16="http://schemas.microsoft.com/office/drawing/2014/main" id="{910658CA-02F8-9884-9CE7-5573AAC05748}"/>
                  </a:ext>
                </a:extLst>
              </p:cNvPr>
              <p:cNvSpPr>
                <a:spLocks/>
              </p:cNvSpPr>
              <p:nvPr/>
            </p:nvSpPr>
            <p:spPr bwMode="auto">
              <a:xfrm>
                <a:off x="651" y="3493"/>
                <a:ext cx="35" cy="41"/>
              </a:xfrm>
              <a:custGeom>
                <a:avLst/>
                <a:gdLst>
                  <a:gd name="T0" fmla="*/ 25 w 35"/>
                  <a:gd name="T1" fmla="*/ 33 h 41"/>
                  <a:gd name="T2" fmla="*/ 25 w 35"/>
                  <a:gd name="T3" fmla="*/ 33 h 41"/>
                  <a:gd name="T4" fmla="*/ 21 w 35"/>
                  <a:gd name="T5" fmla="*/ 35 h 41"/>
                  <a:gd name="T6" fmla="*/ 18 w 35"/>
                  <a:gd name="T7" fmla="*/ 35 h 41"/>
                  <a:gd name="T8" fmla="*/ 18 w 35"/>
                  <a:gd name="T9" fmla="*/ 35 h 41"/>
                  <a:gd name="T10" fmla="*/ 14 w 35"/>
                  <a:gd name="T11" fmla="*/ 34 h 41"/>
                  <a:gd name="T12" fmla="*/ 10 w 35"/>
                  <a:gd name="T13" fmla="*/ 32 h 41"/>
                  <a:gd name="T14" fmla="*/ 10 w 35"/>
                  <a:gd name="T15" fmla="*/ 32 h 41"/>
                  <a:gd name="T16" fmla="*/ 8 w 35"/>
                  <a:gd name="T17" fmla="*/ 27 h 41"/>
                  <a:gd name="T18" fmla="*/ 7 w 35"/>
                  <a:gd name="T19" fmla="*/ 21 h 41"/>
                  <a:gd name="T20" fmla="*/ 7 w 35"/>
                  <a:gd name="T21" fmla="*/ 21 h 41"/>
                  <a:gd name="T22" fmla="*/ 8 w 35"/>
                  <a:gd name="T23" fmla="*/ 14 h 41"/>
                  <a:gd name="T24" fmla="*/ 10 w 35"/>
                  <a:gd name="T25" fmla="*/ 8 h 41"/>
                  <a:gd name="T26" fmla="*/ 10 w 35"/>
                  <a:gd name="T27" fmla="*/ 8 h 41"/>
                  <a:gd name="T28" fmla="*/ 14 w 35"/>
                  <a:gd name="T29" fmla="*/ 6 h 41"/>
                  <a:gd name="T30" fmla="*/ 18 w 35"/>
                  <a:gd name="T31" fmla="*/ 5 h 41"/>
                  <a:gd name="T32" fmla="*/ 18 w 35"/>
                  <a:gd name="T33" fmla="*/ 5 h 41"/>
                  <a:gd name="T34" fmla="*/ 21 w 35"/>
                  <a:gd name="T35" fmla="*/ 6 h 41"/>
                  <a:gd name="T36" fmla="*/ 24 w 35"/>
                  <a:gd name="T37" fmla="*/ 7 h 41"/>
                  <a:gd name="T38" fmla="*/ 24 w 35"/>
                  <a:gd name="T39" fmla="*/ 7 h 41"/>
                  <a:gd name="T40" fmla="*/ 26 w 35"/>
                  <a:gd name="T41" fmla="*/ 10 h 41"/>
                  <a:gd name="T42" fmla="*/ 27 w 35"/>
                  <a:gd name="T43" fmla="*/ 13 h 41"/>
                  <a:gd name="T44" fmla="*/ 34 w 35"/>
                  <a:gd name="T45" fmla="*/ 12 h 41"/>
                  <a:gd name="T46" fmla="*/ 34 w 35"/>
                  <a:gd name="T47" fmla="*/ 12 h 41"/>
                  <a:gd name="T48" fmla="*/ 31 w 35"/>
                  <a:gd name="T49" fmla="*/ 7 h 41"/>
                  <a:gd name="T50" fmla="*/ 28 w 35"/>
                  <a:gd name="T51" fmla="*/ 3 h 41"/>
                  <a:gd name="T52" fmla="*/ 28 w 35"/>
                  <a:gd name="T53" fmla="*/ 3 h 41"/>
                  <a:gd name="T54" fmla="*/ 24 w 35"/>
                  <a:gd name="T55" fmla="*/ 1 h 41"/>
                  <a:gd name="T56" fmla="*/ 18 w 35"/>
                  <a:gd name="T57" fmla="*/ 0 h 41"/>
                  <a:gd name="T58" fmla="*/ 18 w 35"/>
                  <a:gd name="T59" fmla="*/ 0 h 41"/>
                  <a:gd name="T60" fmla="*/ 14 w 35"/>
                  <a:gd name="T61" fmla="*/ 1 h 41"/>
                  <a:gd name="T62" fmla="*/ 9 w 35"/>
                  <a:gd name="T63" fmla="*/ 2 h 41"/>
                  <a:gd name="T64" fmla="*/ 9 w 35"/>
                  <a:gd name="T65" fmla="*/ 2 h 41"/>
                  <a:gd name="T66" fmla="*/ 5 w 35"/>
                  <a:gd name="T67" fmla="*/ 5 h 41"/>
                  <a:gd name="T68" fmla="*/ 2 w 35"/>
                  <a:gd name="T69" fmla="*/ 10 h 41"/>
                  <a:gd name="T70" fmla="*/ 2 w 35"/>
                  <a:gd name="T71" fmla="*/ 10 h 41"/>
                  <a:gd name="T72" fmla="*/ 0 w 35"/>
                  <a:gd name="T73" fmla="*/ 15 h 41"/>
                  <a:gd name="T74" fmla="*/ 0 w 35"/>
                  <a:gd name="T75" fmla="*/ 21 h 41"/>
                  <a:gd name="T76" fmla="*/ 0 w 35"/>
                  <a:gd name="T77" fmla="*/ 21 h 41"/>
                  <a:gd name="T78" fmla="*/ 0 w 35"/>
                  <a:gd name="T79" fmla="*/ 25 h 41"/>
                  <a:gd name="T80" fmla="*/ 1 w 35"/>
                  <a:gd name="T81" fmla="*/ 30 h 41"/>
                  <a:gd name="T82" fmla="*/ 2 w 35"/>
                  <a:gd name="T83" fmla="*/ 33 h 41"/>
                  <a:gd name="T84" fmla="*/ 5 w 35"/>
                  <a:gd name="T85" fmla="*/ 35 h 41"/>
                  <a:gd name="T86" fmla="*/ 5 w 35"/>
                  <a:gd name="T87" fmla="*/ 35 h 41"/>
                  <a:gd name="T88" fmla="*/ 8 w 35"/>
                  <a:gd name="T89" fmla="*/ 39 h 41"/>
                  <a:gd name="T90" fmla="*/ 10 w 35"/>
                  <a:gd name="T91" fmla="*/ 40 h 41"/>
                  <a:gd name="T92" fmla="*/ 15 w 35"/>
                  <a:gd name="T93" fmla="*/ 41 h 41"/>
                  <a:gd name="T94" fmla="*/ 18 w 35"/>
                  <a:gd name="T95" fmla="*/ 41 h 41"/>
                  <a:gd name="T96" fmla="*/ 18 w 35"/>
                  <a:gd name="T97" fmla="*/ 41 h 41"/>
                  <a:gd name="T98" fmla="*/ 24 w 35"/>
                  <a:gd name="T99" fmla="*/ 40 h 41"/>
                  <a:gd name="T100" fmla="*/ 29 w 35"/>
                  <a:gd name="T101" fmla="*/ 38 h 41"/>
                  <a:gd name="T102" fmla="*/ 29 w 35"/>
                  <a:gd name="T103" fmla="*/ 38 h 41"/>
                  <a:gd name="T104" fmla="*/ 33 w 35"/>
                  <a:gd name="T105" fmla="*/ 33 h 41"/>
                  <a:gd name="T106" fmla="*/ 35 w 35"/>
                  <a:gd name="T107" fmla="*/ 26 h 41"/>
                  <a:gd name="T108" fmla="*/ 28 w 35"/>
                  <a:gd name="T109" fmla="*/ 25 h 41"/>
                  <a:gd name="T110" fmla="*/ 28 w 35"/>
                  <a:gd name="T111" fmla="*/ 25 h 41"/>
                  <a:gd name="T112" fmla="*/ 27 w 35"/>
                  <a:gd name="T113" fmla="*/ 30 h 41"/>
                  <a:gd name="T114" fmla="*/ 25 w 35"/>
                  <a:gd name="T115" fmla="*/ 33 h 41"/>
                  <a:gd name="T116" fmla="*/ 25 w 35"/>
                  <a:gd name="T1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 h="41">
                    <a:moveTo>
                      <a:pt x="25" y="33"/>
                    </a:moveTo>
                    <a:lnTo>
                      <a:pt x="25" y="33"/>
                    </a:lnTo>
                    <a:lnTo>
                      <a:pt x="21" y="35"/>
                    </a:lnTo>
                    <a:lnTo>
                      <a:pt x="18" y="35"/>
                    </a:lnTo>
                    <a:lnTo>
                      <a:pt x="18" y="35"/>
                    </a:lnTo>
                    <a:lnTo>
                      <a:pt x="14" y="34"/>
                    </a:lnTo>
                    <a:lnTo>
                      <a:pt x="10" y="32"/>
                    </a:lnTo>
                    <a:lnTo>
                      <a:pt x="10" y="32"/>
                    </a:lnTo>
                    <a:lnTo>
                      <a:pt x="8" y="27"/>
                    </a:lnTo>
                    <a:lnTo>
                      <a:pt x="7" y="21"/>
                    </a:lnTo>
                    <a:lnTo>
                      <a:pt x="7" y="21"/>
                    </a:lnTo>
                    <a:lnTo>
                      <a:pt x="8" y="14"/>
                    </a:lnTo>
                    <a:lnTo>
                      <a:pt x="10" y="8"/>
                    </a:lnTo>
                    <a:lnTo>
                      <a:pt x="10" y="8"/>
                    </a:lnTo>
                    <a:lnTo>
                      <a:pt x="14" y="6"/>
                    </a:lnTo>
                    <a:lnTo>
                      <a:pt x="18" y="5"/>
                    </a:lnTo>
                    <a:lnTo>
                      <a:pt x="18" y="5"/>
                    </a:lnTo>
                    <a:lnTo>
                      <a:pt x="21" y="6"/>
                    </a:lnTo>
                    <a:lnTo>
                      <a:pt x="24" y="7"/>
                    </a:lnTo>
                    <a:lnTo>
                      <a:pt x="24" y="7"/>
                    </a:lnTo>
                    <a:lnTo>
                      <a:pt x="26" y="10"/>
                    </a:lnTo>
                    <a:lnTo>
                      <a:pt x="27" y="13"/>
                    </a:lnTo>
                    <a:lnTo>
                      <a:pt x="34" y="12"/>
                    </a:lnTo>
                    <a:lnTo>
                      <a:pt x="34" y="12"/>
                    </a:lnTo>
                    <a:lnTo>
                      <a:pt x="31" y="7"/>
                    </a:lnTo>
                    <a:lnTo>
                      <a:pt x="28" y="3"/>
                    </a:lnTo>
                    <a:lnTo>
                      <a:pt x="28" y="3"/>
                    </a:lnTo>
                    <a:lnTo>
                      <a:pt x="24" y="1"/>
                    </a:lnTo>
                    <a:lnTo>
                      <a:pt x="18" y="0"/>
                    </a:lnTo>
                    <a:lnTo>
                      <a:pt x="18" y="0"/>
                    </a:lnTo>
                    <a:lnTo>
                      <a:pt x="14" y="1"/>
                    </a:lnTo>
                    <a:lnTo>
                      <a:pt x="9" y="2"/>
                    </a:lnTo>
                    <a:lnTo>
                      <a:pt x="9" y="2"/>
                    </a:lnTo>
                    <a:lnTo>
                      <a:pt x="5" y="5"/>
                    </a:lnTo>
                    <a:lnTo>
                      <a:pt x="2" y="10"/>
                    </a:lnTo>
                    <a:lnTo>
                      <a:pt x="2" y="10"/>
                    </a:lnTo>
                    <a:lnTo>
                      <a:pt x="0" y="15"/>
                    </a:lnTo>
                    <a:lnTo>
                      <a:pt x="0" y="21"/>
                    </a:lnTo>
                    <a:lnTo>
                      <a:pt x="0" y="21"/>
                    </a:lnTo>
                    <a:lnTo>
                      <a:pt x="0" y="25"/>
                    </a:lnTo>
                    <a:lnTo>
                      <a:pt x="1" y="30"/>
                    </a:lnTo>
                    <a:lnTo>
                      <a:pt x="2" y="33"/>
                    </a:lnTo>
                    <a:lnTo>
                      <a:pt x="5" y="35"/>
                    </a:lnTo>
                    <a:lnTo>
                      <a:pt x="5" y="35"/>
                    </a:lnTo>
                    <a:lnTo>
                      <a:pt x="8" y="39"/>
                    </a:lnTo>
                    <a:lnTo>
                      <a:pt x="10" y="40"/>
                    </a:lnTo>
                    <a:lnTo>
                      <a:pt x="15" y="41"/>
                    </a:lnTo>
                    <a:lnTo>
                      <a:pt x="18" y="41"/>
                    </a:lnTo>
                    <a:lnTo>
                      <a:pt x="18" y="41"/>
                    </a:lnTo>
                    <a:lnTo>
                      <a:pt x="24" y="40"/>
                    </a:lnTo>
                    <a:lnTo>
                      <a:pt x="29" y="38"/>
                    </a:lnTo>
                    <a:lnTo>
                      <a:pt x="29" y="38"/>
                    </a:lnTo>
                    <a:lnTo>
                      <a:pt x="33" y="33"/>
                    </a:lnTo>
                    <a:lnTo>
                      <a:pt x="35" y="26"/>
                    </a:lnTo>
                    <a:lnTo>
                      <a:pt x="28" y="25"/>
                    </a:lnTo>
                    <a:lnTo>
                      <a:pt x="28" y="25"/>
                    </a:lnTo>
                    <a:lnTo>
                      <a:pt x="27" y="30"/>
                    </a:lnTo>
                    <a:lnTo>
                      <a:pt x="25" y="33"/>
                    </a:lnTo>
                    <a:lnTo>
                      <a:pt x="25" y="33"/>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7" name="Freeform 155">
                <a:extLst>
                  <a:ext uri="{FF2B5EF4-FFF2-40B4-BE49-F238E27FC236}">
                    <a16:creationId xmlns:a16="http://schemas.microsoft.com/office/drawing/2014/main" id="{186DBCD1-9F4F-B479-F7E0-49F57C246252}"/>
                  </a:ext>
                </a:extLst>
              </p:cNvPr>
              <p:cNvSpPr>
                <a:spLocks/>
              </p:cNvSpPr>
              <p:nvPr/>
            </p:nvSpPr>
            <p:spPr bwMode="auto">
              <a:xfrm>
                <a:off x="687" y="3480"/>
                <a:ext cx="20" cy="54"/>
              </a:xfrm>
              <a:custGeom>
                <a:avLst/>
                <a:gdLst>
                  <a:gd name="T0" fmla="*/ 16 w 20"/>
                  <a:gd name="T1" fmla="*/ 47 h 54"/>
                  <a:gd name="T2" fmla="*/ 16 w 20"/>
                  <a:gd name="T3" fmla="*/ 47 h 54"/>
                  <a:gd name="T4" fmla="*/ 13 w 20"/>
                  <a:gd name="T5" fmla="*/ 47 h 54"/>
                  <a:gd name="T6" fmla="*/ 13 w 20"/>
                  <a:gd name="T7" fmla="*/ 47 h 54"/>
                  <a:gd name="T8" fmla="*/ 12 w 20"/>
                  <a:gd name="T9" fmla="*/ 46 h 54"/>
                  <a:gd name="T10" fmla="*/ 12 w 20"/>
                  <a:gd name="T11" fmla="*/ 46 h 54"/>
                  <a:gd name="T12" fmla="*/ 12 w 20"/>
                  <a:gd name="T13" fmla="*/ 42 h 54"/>
                  <a:gd name="T14" fmla="*/ 12 w 20"/>
                  <a:gd name="T15" fmla="*/ 19 h 54"/>
                  <a:gd name="T16" fmla="*/ 19 w 20"/>
                  <a:gd name="T17" fmla="*/ 19 h 54"/>
                  <a:gd name="T18" fmla="*/ 19 w 20"/>
                  <a:gd name="T19" fmla="*/ 14 h 54"/>
                  <a:gd name="T20" fmla="*/ 12 w 20"/>
                  <a:gd name="T21" fmla="*/ 14 h 54"/>
                  <a:gd name="T22" fmla="*/ 12 w 20"/>
                  <a:gd name="T23" fmla="*/ 0 h 54"/>
                  <a:gd name="T24" fmla="*/ 6 w 20"/>
                  <a:gd name="T25" fmla="*/ 4 h 54"/>
                  <a:gd name="T26" fmla="*/ 6 w 20"/>
                  <a:gd name="T27" fmla="*/ 14 h 54"/>
                  <a:gd name="T28" fmla="*/ 0 w 20"/>
                  <a:gd name="T29" fmla="*/ 14 h 54"/>
                  <a:gd name="T30" fmla="*/ 0 w 20"/>
                  <a:gd name="T31" fmla="*/ 19 h 54"/>
                  <a:gd name="T32" fmla="*/ 6 w 20"/>
                  <a:gd name="T33" fmla="*/ 19 h 54"/>
                  <a:gd name="T34" fmla="*/ 6 w 20"/>
                  <a:gd name="T35" fmla="*/ 42 h 54"/>
                  <a:gd name="T36" fmla="*/ 6 w 20"/>
                  <a:gd name="T37" fmla="*/ 42 h 54"/>
                  <a:gd name="T38" fmla="*/ 7 w 20"/>
                  <a:gd name="T39" fmla="*/ 49 h 54"/>
                  <a:gd name="T40" fmla="*/ 7 w 20"/>
                  <a:gd name="T41" fmla="*/ 49 h 54"/>
                  <a:gd name="T42" fmla="*/ 8 w 20"/>
                  <a:gd name="T43" fmla="*/ 52 h 54"/>
                  <a:gd name="T44" fmla="*/ 9 w 20"/>
                  <a:gd name="T45" fmla="*/ 53 h 54"/>
                  <a:gd name="T46" fmla="*/ 9 w 20"/>
                  <a:gd name="T47" fmla="*/ 53 h 54"/>
                  <a:gd name="T48" fmla="*/ 11 w 20"/>
                  <a:gd name="T49" fmla="*/ 54 h 54"/>
                  <a:gd name="T50" fmla="*/ 14 w 20"/>
                  <a:gd name="T51" fmla="*/ 54 h 54"/>
                  <a:gd name="T52" fmla="*/ 14 w 20"/>
                  <a:gd name="T53" fmla="*/ 54 h 54"/>
                  <a:gd name="T54" fmla="*/ 20 w 20"/>
                  <a:gd name="T55" fmla="*/ 53 h 54"/>
                  <a:gd name="T56" fmla="*/ 19 w 20"/>
                  <a:gd name="T57" fmla="*/ 47 h 54"/>
                  <a:gd name="T58" fmla="*/ 19 w 20"/>
                  <a:gd name="T59" fmla="*/ 47 h 54"/>
                  <a:gd name="T60" fmla="*/ 16 w 20"/>
                  <a:gd name="T61" fmla="*/ 47 h 54"/>
                  <a:gd name="T62" fmla="*/ 16 w 20"/>
                  <a:gd name="T63" fmla="*/ 47 h 54"/>
                  <a:gd name="T64" fmla="*/ 16 w 20"/>
                  <a:gd name="T6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54">
                    <a:moveTo>
                      <a:pt x="16" y="47"/>
                    </a:moveTo>
                    <a:lnTo>
                      <a:pt x="16" y="47"/>
                    </a:lnTo>
                    <a:lnTo>
                      <a:pt x="13" y="47"/>
                    </a:lnTo>
                    <a:lnTo>
                      <a:pt x="13" y="47"/>
                    </a:lnTo>
                    <a:lnTo>
                      <a:pt x="12" y="46"/>
                    </a:lnTo>
                    <a:lnTo>
                      <a:pt x="12" y="46"/>
                    </a:lnTo>
                    <a:lnTo>
                      <a:pt x="12" y="42"/>
                    </a:lnTo>
                    <a:lnTo>
                      <a:pt x="12" y="19"/>
                    </a:lnTo>
                    <a:lnTo>
                      <a:pt x="19" y="19"/>
                    </a:lnTo>
                    <a:lnTo>
                      <a:pt x="19" y="14"/>
                    </a:lnTo>
                    <a:lnTo>
                      <a:pt x="12" y="14"/>
                    </a:lnTo>
                    <a:lnTo>
                      <a:pt x="12" y="0"/>
                    </a:lnTo>
                    <a:lnTo>
                      <a:pt x="6" y="4"/>
                    </a:lnTo>
                    <a:lnTo>
                      <a:pt x="6" y="14"/>
                    </a:lnTo>
                    <a:lnTo>
                      <a:pt x="0" y="14"/>
                    </a:lnTo>
                    <a:lnTo>
                      <a:pt x="0" y="19"/>
                    </a:lnTo>
                    <a:lnTo>
                      <a:pt x="6" y="19"/>
                    </a:lnTo>
                    <a:lnTo>
                      <a:pt x="6" y="42"/>
                    </a:lnTo>
                    <a:lnTo>
                      <a:pt x="6" y="42"/>
                    </a:lnTo>
                    <a:lnTo>
                      <a:pt x="7" y="49"/>
                    </a:lnTo>
                    <a:lnTo>
                      <a:pt x="7" y="49"/>
                    </a:lnTo>
                    <a:lnTo>
                      <a:pt x="8" y="52"/>
                    </a:lnTo>
                    <a:lnTo>
                      <a:pt x="9" y="53"/>
                    </a:lnTo>
                    <a:lnTo>
                      <a:pt x="9" y="53"/>
                    </a:lnTo>
                    <a:lnTo>
                      <a:pt x="11" y="54"/>
                    </a:lnTo>
                    <a:lnTo>
                      <a:pt x="14" y="54"/>
                    </a:lnTo>
                    <a:lnTo>
                      <a:pt x="14" y="54"/>
                    </a:lnTo>
                    <a:lnTo>
                      <a:pt x="20" y="53"/>
                    </a:lnTo>
                    <a:lnTo>
                      <a:pt x="19" y="47"/>
                    </a:lnTo>
                    <a:lnTo>
                      <a:pt x="19" y="47"/>
                    </a:lnTo>
                    <a:lnTo>
                      <a:pt x="16" y="47"/>
                    </a:lnTo>
                    <a:lnTo>
                      <a:pt x="16" y="47"/>
                    </a:lnTo>
                    <a:lnTo>
                      <a:pt x="16" y="47"/>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8" name="Freeform 156">
                <a:extLst>
                  <a:ext uri="{FF2B5EF4-FFF2-40B4-BE49-F238E27FC236}">
                    <a16:creationId xmlns:a16="http://schemas.microsoft.com/office/drawing/2014/main" id="{E5C6F623-9993-3F49-8676-F2B4D950BA75}"/>
                  </a:ext>
                </a:extLst>
              </p:cNvPr>
              <p:cNvSpPr>
                <a:spLocks noEditPoints="1"/>
              </p:cNvSpPr>
              <p:nvPr/>
            </p:nvSpPr>
            <p:spPr bwMode="auto">
              <a:xfrm>
                <a:off x="713" y="3479"/>
                <a:ext cx="6" cy="54"/>
              </a:xfrm>
              <a:custGeom>
                <a:avLst/>
                <a:gdLst>
                  <a:gd name="T0" fmla="*/ 6 w 6"/>
                  <a:gd name="T1" fmla="*/ 8 h 54"/>
                  <a:gd name="T2" fmla="*/ 6 w 6"/>
                  <a:gd name="T3" fmla="*/ 0 h 54"/>
                  <a:gd name="T4" fmla="*/ 0 w 6"/>
                  <a:gd name="T5" fmla="*/ 0 h 54"/>
                  <a:gd name="T6" fmla="*/ 0 w 6"/>
                  <a:gd name="T7" fmla="*/ 8 h 54"/>
                  <a:gd name="T8" fmla="*/ 6 w 6"/>
                  <a:gd name="T9" fmla="*/ 8 h 54"/>
                  <a:gd name="T10" fmla="*/ 6 w 6"/>
                  <a:gd name="T11" fmla="*/ 8 h 54"/>
                  <a:gd name="T12" fmla="*/ 6 w 6"/>
                  <a:gd name="T13" fmla="*/ 54 h 54"/>
                  <a:gd name="T14" fmla="*/ 6 w 6"/>
                  <a:gd name="T15" fmla="*/ 15 h 54"/>
                  <a:gd name="T16" fmla="*/ 0 w 6"/>
                  <a:gd name="T17" fmla="*/ 15 h 54"/>
                  <a:gd name="T18" fmla="*/ 0 w 6"/>
                  <a:gd name="T19" fmla="*/ 54 h 54"/>
                  <a:gd name="T20" fmla="*/ 6 w 6"/>
                  <a:gd name="T21" fmla="*/ 54 h 54"/>
                  <a:gd name="T22" fmla="*/ 6 w 6"/>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4">
                    <a:moveTo>
                      <a:pt x="6" y="8"/>
                    </a:moveTo>
                    <a:lnTo>
                      <a:pt x="6" y="0"/>
                    </a:lnTo>
                    <a:lnTo>
                      <a:pt x="0" y="0"/>
                    </a:lnTo>
                    <a:lnTo>
                      <a:pt x="0" y="8"/>
                    </a:lnTo>
                    <a:lnTo>
                      <a:pt x="6" y="8"/>
                    </a:lnTo>
                    <a:lnTo>
                      <a:pt x="6" y="8"/>
                    </a:lnTo>
                    <a:close/>
                    <a:moveTo>
                      <a:pt x="6" y="54"/>
                    </a:moveTo>
                    <a:lnTo>
                      <a:pt x="6" y="15"/>
                    </a:lnTo>
                    <a:lnTo>
                      <a:pt x="0" y="15"/>
                    </a:lnTo>
                    <a:lnTo>
                      <a:pt x="0" y="54"/>
                    </a:lnTo>
                    <a:lnTo>
                      <a:pt x="6" y="54"/>
                    </a:lnTo>
                    <a:lnTo>
                      <a:pt x="6" y="54"/>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9" name="Freeform 157">
                <a:extLst>
                  <a:ext uri="{FF2B5EF4-FFF2-40B4-BE49-F238E27FC236}">
                    <a16:creationId xmlns:a16="http://schemas.microsoft.com/office/drawing/2014/main" id="{1E99DAA8-C4A6-5C76-4C7C-4FD5464BB6C0}"/>
                  </a:ext>
                </a:extLst>
              </p:cNvPr>
              <p:cNvSpPr>
                <a:spLocks noEditPoints="1"/>
              </p:cNvSpPr>
              <p:nvPr/>
            </p:nvSpPr>
            <p:spPr bwMode="auto">
              <a:xfrm>
                <a:off x="727" y="3493"/>
                <a:ext cx="37" cy="41"/>
              </a:xfrm>
              <a:custGeom>
                <a:avLst/>
                <a:gdLst>
                  <a:gd name="T0" fmla="*/ 5 w 37"/>
                  <a:gd name="T1" fmla="*/ 35 h 41"/>
                  <a:gd name="T2" fmla="*/ 10 w 37"/>
                  <a:gd name="T3" fmla="*/ 40 h 41"/>
                  <a:gd name="T4" fmla="*/ 18 w 37"/>
                  <a:gd name="T5" fmla="*/ 41 h 41"/>
                  <a:gd name="T6" fmla="*/ 24 w 37"/>
                  <a:gd name="T7" fmla="*/ 41 h 41"/>
                  <a:gd name="T8" fmla="*/ 28 w 37"/>
                  <a:gd name="T9" fmla="*/ 39 h 41"/>
                  <a:gd name="T10" fmla="*/ 35 w 37"/>
                  <a:gd name="T11" fmla="*/ 32 h 41"/>
                  <a:gd name="T12" fmla="*/ 36 w 37"/>
                  <a:gd name="T13" fmla="*/ 26 h 41"/>
                  <a:gd name="T14" fmla="*/ 37 w 37"/>
                  <a:gd name="T15" fmla="*/ 20 h 41"/>
                  <a:gd name="T16" fmla="*/ 35 w 37"/>
                  <a:gd name="T17" fmla="*/ 12 h 41"/>
                  <a:gd name="T18" fmla="*/ 31 w 37"/>
                  <a:gd name="T19" fmla="*/ 5 h 41"/>
                  <a:gd name="T20" fmla="*/ 28 w 37"/>
                  <a:gd name="T21" fmla="*/ 3 h 41"/>
                  <a:gd name="T22" fmla="*/ 22 w 37"/>
                  <a:gd name="T23" fmla="*/ 1 h 41"/>
                  <a:gd name="T24" fmla="*/ 18 w 37"/>
                  <a:gd name="T25" fmla="*/ 0 h 41"/>
                  <a:gd name="T26" fmla="*/ 6 w 37"/>
                  <a:gd name="T27" fmla="*/ 4 h 41"/>
                  <a:gd name="T28" fmla="*/ 4 w 37"/>
                  <a:gd name="T29" fmla="*/ 7 h 41"/>
                  <a:gd name="T30" fmla="*/ 0 w 37"/>
                  <a:gd name="T31" fmla="*/ 15 h 41"/>
                  <a:gd name="T32" fmla="*/ 0 w 37"/>
                  <a:gd name="T33" fmla="*/ 21 h 41"/>
                  <a:gd name="T34" fmla="*/ 1 w 37"/>
                  <a:gd name="T35" fmla="*/ 30 h 41"/>
                  <a:gd name="T36" fmla="*/ 5 w 37"/>
                  <a:gd name="T37" fmla="*/ 35 h 41"/>
                  <a:gd name="T38" fmla="*/ 10 w 37"/>
                  <a:gd name="T39" fmla="*/ 10 h 41"/>
                  <a:gd name="T40" fmla="*/ 14 w 37"/>
                  <a:gd name="T41" fmla="*/ 6 h 41"/>
                  <a:gd name="T42" fmla="*/ 18 w 37"/>
                  <a:gd name="T43" fmla="*/ 5 h 41"/>
                  <a:gd name="T44" fmla="*/ 26 w 37"/>
                  <a:gd name="T45" fmla="*/ 10 h 41"/>
                  <a:gd name="T46" fmla="*/ 29 w 37"/>
                  <a:gd name="T47" fmla="*/ 14 h 41"/>
                  <a:gd name="T48" fmla="*/ 29 w 37"/>
                  <a:gd name="T49" fmla="*/ 21 h 41"/>
                  <a:gd name="T50" fmla="*/ 26 w 37"/>
                  <a:gd name="T51" fmla="*/ 32 h 41"/>
                  <a:gd name="T52" fmla="*/ 22 w 37"/>
                  <a:gd name="T53" fmla="*/ 34 h 41"/>
                  <a:gd name="T54" fmla="*/ 18 w 37"/>
                  <a:gd name="T55" fmla="*/ 35 h 41"/>
                  <a:gd name="T56" fmla="*/ 10 w 37"/>
                  <a:gd name="T57" fmla="*/ 32 h 41"/>
                  <a:gd name="T58" fmla="*/ 7 w 37"/>
                  <a:gd name="T59" fmla="*/ 27 h 41"/>
                  <a:gd name="T60" fmla="*/ 7 w 37"/>
                  <a:gd name="T61" fmla="*/ 21 h 41"/>
                  <a:gd name="T62" fmla="*/ 10 w 37"/>
                  <a:gd name="T63"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1">
                    <a:moveTo>
                      <a:pt x="5" y="35"/>
                    </a:moveTo>
                    <a:lnTo>
                      <a:pt x="5" y="35"/>
                    </a:lnTo>
                    <a:lnTo>
                      <a:pt x="8" y="38"/>
                    </a:lnTo>
                    <a:lnTo>
                      <a:pt x="10" y="40"/>
                    </a:lnTo>
                    <a:lnTo>
                      <a:pt x="15" y="41"/>
                    </a:lnTo>
                    <a:lnTo>
                      <a:pt x="18" y="41"/>
                    </a:lnTo>
                    <a:lnTo>
                      <a:pt x="18" y="41"/>
                    </a:lnTo>
                    <a:lnTo>
                      <a:pt x="24" y="41"/>
                    </a:lnTo>
                    <a:lnTo>
                      <a:pt x="28" y="39"/>
                    </a:lnTo>
                    <a:lnTo>
                      <a:pt x="28" y="39"/>
                    </a:lnTo>
                    <a:lnTo>
                      <a:pt x="31" y="35"/>
                    </a:lnTo>
                    <a:lnTo>
                      <a:pt x="35" y="32"/>
                    </a:lnTo>
                    <a:lnTo>
                      <a:pt x="35" y="32"/>
                    </a:lnTo>
                    <a:lnTo>
                      <a:pt x="36" y="26"/>
                    </a:lnTo>
                    <a:lnTo>
                      <a:pt x="37" y="20"/>
                    </a:lnTo>
                    <a:lnTo>
                      <a:pt x="37" y="20"/>
                    </a:lnTo>
                    <a:lnTo>
                      <a:pt x="36" y="15"/>
                    </a:lnTo>
                    <a:lnTo>
                      <a:pt x="35" y="12"/>
                    </a:lnTo>
                    <a:lnTo>
                      <a:pt x="34" y="8"/>
                    </a:lnTo>
                    <a:lnTo>
                      <a:pt x="31" y="5"/>
                    </a:lnTo>
                    <a:lnTo>
                      <a:pt x="31" y="5"/>
                    </a:lnTo>
                    <a:lnTo>
                      <a:pt x="28" y="3"/>
                    </a:lnTo>
                    <a:lnTo>
                      <a:pt x="26" y="2"/>
                    </a:lnTo>
                    <a:lnTo>
                      <a:pt x="22" y="1"/>
                    </a:lnTo>
                    <a:lnTo>
                      <a:pt x="18" y="0"/>
                    </a:lnTo>
                    <a:lnTo>
                      <a:pt x="18" y="0"/>
                    </a:lnTo>
                    <a:lnTo>
                      <a:pt x="11" y="1"/>
                    </a:lnTo>
                    <a:lnTo>
                      <a:pt x="6" y="4"/>
                    </a:lnTo>
                    <a:lnTo>
                      <a:pt x="6" y="4"/>
                    </a:lnTo>
                    <a:lnTo>
                      <a:pt x="4" y="7"/>
                    </a:lnTo>
                    <a:lnTo>
                      <a:pt x="1" y="11"/>
                    </a:lnTo>
                    <a:lnTo>
                      <a:pt x="0" y="15"/>
                    </a:lnTo>
                    <a:lnTo>
                      <a:pt x="0" y="21"/>
                    </a:lnTo>
                    <a:lnTo>
                      <a:pt x="0" y="21"/>
                    </a:lnTo>
                    <a:lnTo>
                      <a:pt x="0" y="25"/>
                    </a:lnTo>
                    <a:lnTo>
                      <a:pt x="1" y="30"/>
                    </a:lnTo>
                    <a:lnTo>
                      <a:pt x="2" y="33"/>
                    </a:lnTo>
                    <a:lnTo>
                      <a:pt x="5" y="35"/>
                    </a:lnTo>
                    <a:lnTo>
                      <a:pt x="5" y="35"/>
                    </a:lnTo>
                    <a:close/>
                    <a:moveTo>
                      <a:pt x="10" y="10"/>
                    </a:moveTo>
                    <a:lnTo>
                      <a:pt x="10" y="10"/>
                    </a:lnTo>
                    <a:lnTo>
                      <a:pt x="14" y="6"/>
                    </a:lnTo>
                    <a:lnTo>
                      <a:pt x="18" y="5"/>
                    </a:lnTo>
                    <a:lnTo>
                      <a:pt x="18" y="5"/>
                    </a:lnTo>
                    <a:lnTo>
                      <a:pt x="22" y="6"/>
                    </a:lnTo>
                    <a:lnTo>
                      <a:pt x="26" y="10"/>
                    </a:lnTo>
                    <a:lnTo>
                      <a:pt x="26" y="10"/>
                    </a:lnTo>
                    <a:lnTo>
                      <a:pt x="29" y="14"/>
                    </a:lnTo>
                    <a:lnTo>
                      <a:pt x="29" y="21"/>
                    </a:lnTo>
                    <a:lnTo>
                      <a:pt x="29" y="21"/>
                    </a:lnTo>
                    <a:lnTo>
                      <a:pt x="29" y="27"/>
                    </a:lnTo>
                    <a:lnTo>
                      <a:pt x="26" y="32"/>
                    </a:lnTo>
                    <a:lnTo>
                      <a:pt x="26" y="32"/>
                    </a:lnTo>
                    <a:lnTo>
                      <a:pt x="22" y="34"/>
                    </a:lnTo>
                    <a:lnTo>
                      <a:pt x="18" y="35"/>
                    </a:lnTo>
                    <a:lnTo>
                      <a:pt x="18" y="35"/>
                    </a:lnTo>
                    <a:lnTo>
                      <a:pt x="14" y="34"/>
                    </a:lnTo>
                    <a:lnTo>
                      <a:pt x="10" y="32"/>
                    </a:lnTo>
                    <a:lnTo>
                      <a:pt x="10" y="32"/>
                    </a:lnTo>
                    <a:lnTo>
                      <a:pt x="7" y="27"/>
                    </a:lnTo>
                    <a:lnTo>
                      <a:pt x="7" y="21"/>
                    </a:lnTo>
                    <a:lnTo>
                      <a:pt x="7" y="21"/>
                    </a:lnTo>
                    <a:lnTo>
                      <a:pt x="7" y="14"/>
                    </a:lnTo>
                    <a:lnTo>
                      <a:pt x="10" y="10"/>
                    </a:lnTo>
                    <a:lnTo>
                      <a:pt x="10" y="10"/>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0" name="Freeform 158">
                <a:extLst>
                  <a:ext uri="{FF2B5EF4-FFF2-40B4-BE49-F238E27FC236}">
                    <a16:creationId xmlns:a16="http://schemas.microsoft.com/office/drawing/2014/main" id="{EB430051-3475-7B82-94CE-6FFF0936A6BA}"/>
                  </a:ext>
                </a:extLst>
              </p:cNvPr>
              <p:cNvSpPr>
                <a:spLocks/>
              </p:cNvSpPr>
              <p:nvPr/>
            </p:nvSpPr>
            <p:spPr bwMode="auto">
              <a:xfrm>
                <a:off x="772" y="3493"/>
                <a:ext cx="31" cy="40"/>
              </a:xfrm>
              <a:custGeom>
                <a:avLst/>
                <a:gdLst>
                  <a:gd name="T0" fmla="*/ 7 w 31"/>
                  <a:gd name="T1" fmla="*/ 40 h 40"/>
                  <a:gd name="T2" fmla="*/ 7 w 31"/>
                  <a:gd name="T3" fmla="*/ 19 h 40"/>
                  <a:gd name="T4" fmla="*/ 7 w 31"/>
                  <a:gd name="T5" fmla="*/ 19 h 40"/>
                  <a:gd name="T6" fmla="*/ 7 w 31"/>
                  <a:gd name="T7" fmla="*/ 12 h 40"/>
                  <a:gd name="T8" fmla="*/ 9 w 31"/>
                  <a:gd name="T9" fmla="*/ 8 h 40"/>
                  <a:gd name="T10" fmla="*/ 9 w 31"/>
                  <a:gd name="T11" fmla="*/ 8 h 40"/>
                  <a:gd name="T12" fmla="*/ 12 w 31"/>
                  <a:gd name="T13" fmla="*/ 6 h 40"/>
                  <a:gd name="T14" fmla="*/ 17 w 31"/>
                  <a:gd name="T15" fmla="*/ 5 h 40"/>
                  <a:gd name="T16" fmla="*/ 17 w 31"/>
                  <a:gd name="T17" fmla="*/ 5 h 40"/>
                  <a:gd name="T18" fmla="*/ 21 w 31"/>
                  <a:gd name="T19" fmla="*/ 7 h 40"/>
                  <a:gd name="T20" fmla="*/ 21 w 31"/>
                  <a:gd name="T21" fmla="*/ 7 h 40"/>
                  <a:gd name="T22" fmla="*/ 23 w 31"/>
                  <a:gd name="T23" fmla="*/ 8 h 40"/>
                  <a:gd name="T24" fmla="*/ 24 w 31"/>
                  <a:gd name="T25" fmla="*/ 10 h 40"/>
                  <a:gd name="T26" fmla="*/ 24 w 31"/>
                  <a:gd name="T27" fmla="*/ 10 h 40"/>
                  <a:gd name="T28" fmla="*/ 24 w 31"/>
                  <a:gd name="T29" fmla="*/ 16 h 40"/>
                  <a:gd name="T30" fmla="*/ 24 w 31"/>
                  <a:gd name="T31" fmla="*/ 40 h 40"/>
                  <a:gd name="T32" fmla="*/ 31 w 31"/>
                  <a:gd name="T33" fmla="*/ 40 h 40"/>
                  <a:gd name="T34" fmla="*/ 31 w 31"/>
                  <a:gd name="T35" fmla="*/ 16 h 40"/>
                  <a:gd name="T36" fmla="*/ 31 w 31"/>
                  <a:gd name="T37" fmla="*/ 16 h 40"/>
                  <a:gd name="T38" fmla="*/ 31 w 31"/>
                  <a:gd name="T39" fmla="*/ 10 h 40"/>
                  <a:gd name="T40" fmla="*/ 31 w 31"/>
                  <a:gd name="T41" fmla="*/ 10 h 40"/>
                  <a:gd name="T42" fmla="*/ 29 w 31"/>
                  <a:gd name="T43" fmla="*/ 4 h 40"/>
                  <a:gd name="T44" fmla="*/ 29 w 31"/>
                  <a:gd name="T45" fmla="*/ 4 h 40"/>
                  <a:gd name="T46" fmla="*/ 27 w 31"/>
                  <a:gd name="T47" fmla="*/ 3 h 40"/>
                  <a:gd name="T48" fmla="*/ 24 w 31"/>
                  <a:gd name="T49" fmla="*/ 1 h 40"/>
                  <a:gd name="T50" fmla="*/ 24 w 31"/>
                  <a:gd name="T51" fmla="*/ 1 h 40"/>
                  <a:gd name="T52" fmla="*/ 21 w 31"/>
                  <a:gd name="T53" fmla="*/ 1 h 40"/>
                  <a:gd name="T54" fmla="*/ 18 w 31"/>
                  <a:gd name="T55" fmla="*/ 0 h 40"/>
                  <a:gd name="T56" fmla="*/ 18 w 31"/>
                  <a:gd name="T57" fmla="*/ 0 h 40"/>
                  <a:gd name="T58" fmla="*/ 14 w 31"/>
                  <a:gd name="T59" fmla="*/ 1 h 40"/>
                  <a:gd name="T60" fmla="*/ 11 w 31"/>
                  <a:gd name="T61" fmla="*/ 2 h 40"/>
                  <a:gd name="T62" fmla="*/ 8 w 31"/>
                  <a:gd name="T63" fmla="*/ 4 h 40"/>
                  <a:gd name="T64" fmla="*/ 5 w 31"/>
                  <a:gd name="T65" fmla="*/ 6 h 40"/>
                  <a:gd name="T66" fmla="*/ 5 w 31"/>
                  <a:gd name="T67" fmla="*/ 1 h 40"/>
                  <a:gd name="T68" fmla="*/ 0 w 31"/>
                  <a:gd name="T69" fmla="*/ 1 h 40"/>
                  <a:gd name="T70" fmla="*/ 0 w 31"/>
                  <a:gd name="T71" fmla="*/ 40 h 40"/>
                  <a:gd name="T72" fmla="*/ 7 w 31"/>
                  <a:gd name="T73" fmla="*/ 40 h 40"/>
                  <a:gd name="T74" fmla="*/ 7 w 31"/>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40">
                    <a:moveTo>
                      <a:pt x="7" y="40"/>
                    </a:moveTo>
                    <a:lnTo>
                      <a:pt x="7" y="19"/>
                    </a:lnTo>
                    <a:lnTo>
                      <a:pt x="7" y="19"/>
                    </a:lnTo>
                    <a:lnTo>
                      <a:pt x="7" y="12"/>
                    </a:lnTo>
                    <a:lnTo>
                      <a:pt x="9" y="8"/>
                    </a:lnTo>
                    <a:lnTo>
                      <a:pt x="9" y="8"/>
                    </a:lnTo>
                    <a:lnTo>
                      <a:pt x="12" y="6"/>
                    </a:lnTo>
                    <a:lnTo>
                      <a:pt x="17" y="5"/>
                    </a:lnTo>
                    <a:lnTo>
                      <a:pt x="17" y="5"/>
                    </a:lnTo>
                    <a:lnTo>
                      <a:pt x="21" y="7"/>
                    </a:lnTo>
                    <a:lnTo>
                      <a:pt x="21" y="7"/>
                    </a:lnTo>
                    <a:lnTo>
                      <a:pt x="23" y="8"/>
                    </a:lnTo>
                    <a:lnTo>
                      <a:pt x="24" y="10"/>
                    </a:lnTo>
                    <a:lnTo>
                      <a:pt x="24" y="10"/>
                    </a:lnTo>
                    <a:lnTo>
                      <a:pt x="24" y="16"/>
                    </a:lnTo>
                    <a:lnTo>
                      <a:pt x="24" y="40"/>
                    </a:lnTo>
                    <a:lnTo>
                      <a:pt x="31" y="40"/>
                    </a:lnTo>
                    <a:lnTo>
                      <a:pt x="31" y="16"/>
                    </a:lnTo>
                    <a:lnTo>
                      <a:pt x="31" y="16"/>
                    </a:lnTo>
                    <a:lnTo>
                      <a:pt x="31" y="10"/>
                    </a:lnTo>
                    <a:lnTo>
                      <a:pt x="31" y="10"/>
                    </a:lnTo>
                    <a:lnTo>
                      <a:pt x="29" y="4"/>
                    </a:lnTo>
                    <a:lnTo>
                      <a:pt x="29" y="4"/>
                    </a:lnTo>
                    <a:lnTo>
                      <a:pt x="27" y="3"/>
                    </a:lnTo>
                    <a:lnTo>
                      <a:pt x="24" y="1"/>
                    </a:lnTo>
                    <a:lnTo>
                      <a:pt x="24" y="1"/>
                    </a:lnTo>
                    <a:lnTo>
                      <a:pt x="21" y="1"/>
                    </a:lnTo>
                    <a:lnTo>
                      <a:pt x="18" y="0"/>
                    </a:lnTo>
                    <a:lnTo>
                      <a:pt x="18" y="0"/>
                    </a:lnTo>
                    <a:lnTo>
                      <a:pt x="14" y="1"/>
                    </a:lnTo>
                    <a:lnTo>
                      <a:pt x="11" y="2"/>
                    </a:lnTo>
                    <a:lnTo>
                      <a:pt x="8" y="4"/>
                    </a:lnTo>
                    <a:lnTo>
                      <a:pt x="5" y="6"/>
                    </a:lnTo>
                    <a:lnTo>
                      <a:pt x="5" y="1"/>
                    </a:lnTo>
                    <a:lnTo>
                      <a:pt x="0" y="1"/>
                    </a:lnTo>
                    <a:lnTo>
                      <a:pt x="0" y="40"/>
                    </a:lnTo>
                    <a:lnTo>
                      <a:pt x="7" y="40"/>
                    </a:lnTo>
                    <a:lnTo>
                      <a:pt x="7" y="40"/>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1" name="Freeform 159">
                <a:extLst>
                  <a:ext uri="{FF2B5EF4-FFF2-40B4-BE49-F238E27FC236}">
                    <a16:creationId xmlns:a16="http://schemas.microsoft.com/office/drawing/2014/main" id="{F8D0D932-4968-B0A7-1F4D-DA3D1B093182}"/>
                  </a:ext>
                </a:extLst>
              </p:cNvPr>
              <p:cNvSpPr>
                <a:spLocks noEditPoints="1"/>
              </p:cNvSpPr>
              <p:nvPr/>
            </p:nvSpPr>
            <p:spPr bwMode="auto">
              <a:xfrm>
                <a:off x="832" y="3484"/>
                <a:ext cx="37" cy="45"/>
              </a:xfrm>
              <a:custGeom>
                <a:avLst/>
                <a:gdLst>
                  <a:gd name="T0" fmla="*/ 37 w 37"/>
                  <a:gd name="T1" fmla="*/ 14 h 45"/>
                  <a:gd name="T2" fmla="*/ 0 w 37"/>
                  <a:gd name="T3" fmla="*/ 0 h 45"/>
                  <a:gd name="T4" fmla="*/ 0 w 37"/>
                  <a:gd name="T5" fmla="*/ 6 h 45"/>
                  <a:gd name="T6" fmla="*/ 29 w 37"/>
                  <a:gd name="T7" fmla="*/ 17 h 45"/>
                  <a:gd name="T8" fmla="*/ 0 w 37"/>
                  <a:gd name="T9" fmla="*/ 30 h 45"/>
                  <a:gd name="T10" fmla="*/ 0 w 37"/>
                  <a:gd name="T11" fmla="*/ 36 h 45"/>
                  <a:gd name="T12" fmla="*/ 37 w 37"/>
                  <a:gd name="T13" fmla="*/ 21 h 45"/>
                  <a:gd name="T14" fmla="*/ 37 w 37"/>
                  <a:gd name="T15" fmla="*/ 14 h 45"/>
                  <a:gd name="T16" fmla="*/ 37 w 37"/>
                  <a:gd name="T17" fmla="*/ 14 h 45"/>
                  <a:gd name="T18" fmla="*/ 37 w 37"/>
                  <a:gd name="T19" fmla="*/ 39 h 45"/>
                  <a:gd name="T20" fmla="*/ 0 w 37"/>
                  <a:gd name="T21" fmla="*/ 39 h 45"/>
                  <a:gd name="T22" fmla="*/ 0 w 37"/>
                  <a:gd name="T23" fmla="*/ 45 h 45"/>
                  <a:gd name="T24" fmla="*/ 37 w 37"/>
                  <a:gd name="T25" fmla="*/ 45 h 45"/>
                  <a:gd name="T26" fmla="*/ 37 w 37"/>
                  <a:gd name="T27" fmla="*/ 39 h 45"/>
                  <a:gd name="T28" fmla="*/ 37 w 37"/>
                  <a:gd name="T2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5">
                    <a:moveTo>
                      <a:pt x="37" y="14"/>
                    </a:moveTo>
                    <a:lnTo>
                      <a:pt x="0" y="0"/>
                    </a:lnTo>
                    <a:lnTo>
                      <a:pt x="0" y="6"/>
                    </a:lnTo>
                    <a:lnTo>
                      <a:pt x="29" y="17"/>
                    </a:lnTo>
                    <a:lnTo>
                      <a:pt x="0" y="30"/>
                    </a:lnTo>
                    <a:lnTo>
                      <a:pt x="0" y="36"/>
                    </a:lnTo>
                    <a:lnTo>
                      <a:pt x="37" y="21"/>
                    </a:lnTo>
                    <a:lnTo>
                      <a:pt x="37" y="14"/>
                    </a:lnTo>
                    <a:lnTo>
                      <a:pt x="37" y="14"/>
                    </a:lnTo>
                    <a:close/>
                    <a:moveTo>
                      <a:pt x="37" y="39"/>
                    </a:moveTo>
                    <a:lnTo>
                      <a:pt x="0" y="39"/>
                    </a:lnTo>
                    <a:lnTo>
                      <a:pt x="0" y="45"/>
                    </a:lnTo>
                    <a:lnTo>
                      <a:pt x="37" y="45"/>
                    </a:lnTo>
                    <a:lnTo>
                      <a:pt x="37" y="39"/>
                    </a:lnTo>
                    <a:lnTo>
                      <a:pt x="37" y="39"/>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2" name="Freeform 160">
                <a:extLst>
                  <a:ext uri="{FF2B5EF4-FFF2-40B4-BE49-F238E27FC236}">
                    <a16:creationId xmlns:a16="http://schemas.microsoft.com/office/drawing/2014/main" id="{291D6F8C-87AB-F068-BF6C-12AECF5EE29B}"/>
                  </a:ext>
                </a:extLst>
              </p:cNvPr>
              <p:cNvSpPr>
                <a:spLocks/>
              </p:cNvSpPr>
              <p:nvPr/>
            </p:nvSpPr>
            <p:spPr bwMode="auto">
              <a:xfrm>
                <a:off x="896" y="3479"/>
                <a:ext cx="36" cy="55"/>
              </a:xfrm>
              <a:custGeom>
                <a:avLst/>
                <a:gdLst>
                  <a:gd name="T0" fmla="*/ 5 w 36"/>
                  <a:gd name="T1" fmla="*/ 50 h 55"/>
                  <a:gd name="T2" fmla="*/ 5 w 36"/>
                  <a:gd name="T3" fmla="*/ 50 h 55"/>
                  <a:gd name="T4" fmla="*/ 10 w 36"/>
                  <a:gd name="T5" fmla="*/ 54 h 55"/>
                  <a:gd name="T6" fmla="*/ 17 w 36"/>
                  <a:gd name="T7" fmla="*/ 55 h 55"/>
                  <a:gd name="T8" fmla="*/ 17 w 36"/>
                  <a:gd name="T9" fmla="*/ 55 h 55"/>
                  <a:gd name="T10" fmla="*/ 21 w 36"/>
                  <a:gd name="T11" fmla="*/ 55 h 55"/>
                  <a:gd name="T12" fmla="*/ 25 w 36"/>
                  <a:gd name="T13" fmla="*/ 54 h 55"/>
                  <a:gd name="T14" fmla="*/ 29 w 36"/>
                  <a:gd name="T15" fmla="*/ 52 h 55"/>
                  <a:gd name="T16" fmla="*/ 31 w 36"/>
                  <a:gd name="T17" fmla="*/ 48 h 55"/>
                  <a:gd name="T18" fmla="*/ 31 w 36"/>
                  <a:gd name="T19" fmla="*/ 48 h 55"/>
                  <a:gd name="T20" fmla="*/ 34 w 36"/>
                  <a:gd name="T21" fmla="*/ 43 h 55"/>
                  <a:gd name="T22" fmla="*/ 36 w 36"/>
                  <a:gd name="T23" fmla="*/ 36 h 55"/>
                  <a:gd name="T24" fmla="*/ 36 w 36"/>
                  <a:gd name="T25" fmla="*/ 36 h 55"/>
                  <a:gd name="T26" fmla="*/ 34 w 36"/>
                  <a:gd name="T27" fmla="*/ 29 h 55"/>
                  <a:gd name="T28" fmla="*/ 33 w 36"/>
                  <a:gd name="T29" fmla="*/ 26 h 55"/>
                  <a:gd name="T30" fmla="*/ 31 w 36"/>
                  <a:gd name="T31" fmla="*/ 24 h 55"/>
                  <a:gd name="T32" fmla="*/ 31 w 36"/>
                  <a:gd name="T33" fmla="*/ 24 h 55"/>
                  <a:gd name="T34" fmla="*/ 25 w 36"/>
                  <a:gd name="T35" fmla="*/ 19 h 55"/>
                  <a:gd name="T36" fmla="*/ 19 w 36"/>
                  <a:gd name="T37" fmla="*/ 18 h 55"/>
                  <a:gd name="T38" fmla="*/ 19 w 36"/>
                  <a:gd name="T39" fmla="*/ 18 h 55"/>
                  <a:gd name="T40" fmla="*/ 13 w 36"/>
                  <a:gd name="T41" fmla="*/ 19 h 55"/>
                  <a:gd name="T42" fmla="*/ 9 w 36"/>
                  <a:gd name="T43" fmla="*/ 21 h 55"/>
                  <a:gd name="T44" fmla="*/ 11 w 36"/>
                  <a:gd name="T45" fmla="*/ 7 h 55"/>
                  <a:gd name="T46" fmla="*/ 33 w 36"/>
                  <a:gd name="T47" fmla="*/ 7 h 55"/>
                  <a:gd name="T48" fmla="*/ 33 w 36"/>
                  <a:gd name="T49" fmla="*/ 0 h 55"/>
                  <a:gd name="T50" fmla="*/ 6 w 36"/>
                  <a:gd name="T51" fmla="*/ 0 h 55"/>
                  <a:gd name="T52" fmla="*/ 1 w 36"/>
                  <a:gd name="T53" fmla="*/ 28 h 55"/>
                  <a:gd name="T54" fmla="*/ 8 w 36"/>
                  <a:gd name="T55" fmla="*/ 29 h 55"/>
                  <a:gd name="T56" fmla="*/ 8 w 36"/>
                  <a:gd name="T57" fmla="*/ 29 h 55"/>
                  <a:gd name="T58" fmla="*/ 9 w 36"/>
                  <a:gd name="T59" fmla="*/ 27 h 55"/>
                  <a:gd name="T60" fmla="*/ 11 w 36"/>
                  <a:gd name="T61" fmla="*/ 26 h 55"/>
                  <a:gd name="T62" fmla="*/ 11 w 36"/>
                  <a:gd name="T63" fmla="*/ 26 h 55"/>
                  <a:gd name="T64" fmla="*/ 14 w 36"/>
                  <a:gd name="T65" fmla="*/ 25 h 55"/>
                  <a:gd name="T66" fmla="*/ 17 w 36"/>
                  <a:gd name="T67" fmla="*/ 24 h 55"/>
                  <a:gd name="T68" fmla="*/ 17 w 36"/>
                  <a:gd name="T69" fmla="*/ 24 h 55"/>
                  <a:gd name="T70" fmla="*/ 22 w 36"/>
                  <a:gd name="T71" fmla="*/ 25 h 55"/>
                  <a:gd name="T72" fmla="*/ 25 w 36"/>
                  <a:gd name="T73" fmla="*/ 27 h 55"/>
                  <a:gd name="T74" fmla="*/ 25 w 36"/>
                  <a:gd name="T75" fmla="*/ 27 h 55"/>
                  <a:gd name="T76" fmla="*/ 28 w 36"/>
                  <a:gd name="T77" fmla="*/ 31 h 55"/>
                  <a:gd name="T78" fmla="*/ 29 w 36"/>
                  <a:gd name="T79" fmla="*/ 36 h 55"/>
                  <a:gd name="T80" fmla="*/ 29 w 36"/>
                  <a:gd name="T81" fmla="*/ 36 h 55"/>
                  <a:gd name="T82" fmla="*/ 28 w 36"/>
                  <a:gd name="T83" fmla="*/ 41 h 55"/>
                  <a:gd name="T84" fmla="*/ 25 w 36"/>
                  <a:gd name="T85" fmla="*/ 46 h 55"/>
                  <a:gd name="T86" fmla="*/ 25 w 36"/>
                  <a:gd name="T87" fmla="*/ 46 h 55"/>
                  <a:gd name="T88" fmla="*/ 21 w 36"/>
                  <a:gd name="T89" fmla="*/ 48 h 55"/>
                  <a:gd name="T90" fmla="*/ 17 w 36"/>
                  <a:gd name="T91" fmla="*/ 49 h 55"/>
                  <a:gd name="T92" fmla="*/ 17 w 36"/>
                  <a:gd name="T93" fmla="*/ 49 h 55"/>
                  <a:gd name="T94" fmla="*/ 13 w 36"/>
                  <a:gd name="T95" fmla="*/ 49 h 55"/>
                  <a:gd name="T96" fmla="*/ 10 w 36"/>
                  <a:gd name="T97" fmla="*/ 47 h 55"/>
                  <a:gd name="T98" fmla="*/ 10 w 36"/>
                  <a:gd name="T99" fmla="*/ 47 h 55"/>
                  <a:gd name="T100" fmla="*/ 8 w 36"/>
                  <a:gd name="T101" fmla="*/ 44 h 55"/>
                  <a:gd name="T102" fmla="*/ 6 w 36"/>
                  <a:gd name="T103" fmla="*/ 39 h 55"/>
                  <a:gd name="T104" fmla="*/ 0 w 36"/>
                  <a:gd name="T105" fmla="*/ 40 h 55"/>
                  <a:gd name="T106" fmla="*/ 0 w 36"/>
                  <a:gd name="T107" fmla="*/ 40 h 55"/>
                  <a:gd name="T108" fmla="*/ 1 w 36"/>
                  <a:gd name="T109" fmla="*/ 46 h 55"/>
                  <a:gd name="T110" fmla="*/ 5 w 36"/>
                  <a:gd name="T111" fmla="*/ 50 h 55"/>
                  <a:gd name="T112" fmla="*/ 5 w 36"/>
                  <a:gd name="T113"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55">
                    <a:moveTo>
                      <a:pt x="5" y="50"/>
                    </a:moveTo>
                    <a:lnTo>
                      <a:pt x="5" y="50"/>
                    </a:lnTo>
                    <a:lnTo>
                      <a:pt x="10" y="54"/>
                    </a:lnTo>
                    <a:lnTo>
                      <a:pt x="17" y="55"/>
                    </a:lnTo>
                    <a:lnTo>
                      <a:pt x="17" y="55"/>
                    </a:lnTo>
                    <a:lnTo>
                      <a:pt x="21" y="55"/>
                    </a:lnTo>
                    <a:lnTo>
                      <a:pt x="25" y="54"/>
                    </a:lnTo>
                    <a:lnTo>
                      <a:pt x="29" y="52"/>
                    </a:lnTo>
                    <a:lnTo>
                      <a:pt x="31" y="48"/>
                    </a:lnTo>
                    <a:lnTo>
                      <a:pt x="31" y="48"/>
                    </a:lnTo>
                    <a:lnTo>
                      <a:pt x="34" y="43"/>
                    </a:lnTo>
                    <a:lnTo>
                      <a:pt x="36" y="36"/>
                    </a:lnTo>
                    <a:lnTo>
                      <a:pt x="36" y="36"/>
                    </a:lnTo>
                    <a:lnTo>
                      <a:pt x="34" y="29"/>
                    </a:lnTo>
                    <a:lnTo>
                      <a:pt x="33" y="26"/>
                    </a:lnTo>
                    <a:lnTo>
                      <a:pt x="31" y="24"/>
                    </a:lnTo>
                    <a:lnTo>
                      <a:pt x="31" y="24"/>
                    </a:lnTo>
                    <a:lnTo>
                      <a:pt x="25" y="19"/>
                    </a:lnTo>
                    <a:lnTo>
                      <a:pt x="19" y="18"/>
                    </a:lnTo>
                    <a:lnTo>
                      <a:pt x="19" y="18"/>
                    </a:lnTo>
                    <a:lnTo>
                      <a:pt x="13" y="19"/>
                    </a:lnTo>
                    <a:lnTo>
                      <a:pt x="9" y="21"/>
                    </a:lnTo>
                    <a:lnTo>
                      <a:pt x="11" y="7"/>
                    </a:lnTo>
                    <a:lnTo>
                      <a:pt x="33" y="7"/>
                    </a:lnTo>
                    <a:lnTo>
                      <a:pt x="33" y="0"/>
                    </a:lnTo>
                    <a:lnTo>
                      <a:pt x="6" y="0"/>
                    </a:lnTo>
                    <a:lnTo>
                      <a:pt x="1" y="28"/>
                    </a:lnTo>
                    <a:lnTo>
                      <a:pt x="8" y="29"/>
                    </a:lnTo>
                    <a:lnTo>
                      <a:pt x="8" y="29"/>
                    </a:lnTo>
                    <a:lnTo>
                      <a:pt x="9" y="27"/>
                    </a:lnTo>
                    <a:lnTo>
                      <a:pt x="11" y="26"/>
                    </a:lnTo>
                    <a:lnTo>
                      <a:pt x="11" y="26"/>
                    </a:lnTo>
                    <a:lnTo>
                      <a:pt x="14" y="25"/>
                    </a:lnTo>
                    <a:lnTo>
                      <a:pt x="17" y="24"/>
                    </a:lnTo>
                    <a:lnTo>
                      <a:pt x="17" y="24"/>
                    </a:lnTo>
                    <a:lnTo>
                      <a:pt x="22" y="25"/>
                    </a:lnTo>
                    <a:lnTo>
                      <a:pt x="25" y="27"/>
                    </a:lnTo>
                    <a:lnTo>
                      <a:pt x="25" y="27"/>
                    </a:lnTo>
                    <a:lnTo>
                      <a:pt x="28" y="31"/>
                    </a:lnTo>
                    <a:lnTo>
                      <a:pt x="29" y="36"/>
                    </a:lnTo>
                    <a:lnTo>
                      <a:pt x="29" y="36"/>
                    </a:lnTo>
                    <a:lnTo>
                      <a:pt x="28" y="41"/>
                    </a:lnTo>
                    <a:lnTo>
                      <a:pt x="25" y="46"/>
                    </a:lnTo>
                    <a:lnTo>
                      <a:pt x="25" y="46"/>
                    </a:lnTo>
                    <a:lnTo>
                      <a:pt x="21" y="48"/>
                    </a:lnTo>
                    <a:lnTo>
                      <a:pt x="17" y="49"/>
                    </a:lnTo>
                    <a:lnTo>
                      <a:pt x="17" y="49"/>
                    </a:lnTo>
                    <a:lnTo>
                      <a:pt x="13" y="49"/>
                    </a:lnTo>
                    <a:lnTo>
                      <a:pt x="10" y="47"/>
                    </a:lnTo>
                    <a:lnTo>
                      <a:pt x="10" y="47"/>
                    </a:lnTo>
                    <a:lnTo>
                      <a:pt x="8" y="44"/>
                    </a:lnTo>
                    <a:lnTo>
                      <a:pt x="6" y="39"/>
                    </a:lnTo>
                    <a:lnTo>
                      <a:pt x="0" y="40"/>
                    </a:lnTo>
                    <a:lnTo>
                      <a:pt x="0" y="40"/>
                    </a:lnTo>
                    <a:lnTo>
                      <a:pt x="1" y="46"/>
                    </a:lnTo>
                    <a:lnTo>
                      <a:pt x="5" y="50"/>
                    </a:lnTo>
                    <a:lnTo>
                      <a:pt x="5" y="50"/>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3" name="Freeform 161">
                <a:extLst>
                  <a:ext uri="{FF2B5EF4-FFF2-40B4-BE49-F238E27FC236}">
                    <a16:creationId xmlns:a16="http://schemas.microsoft.com/office/drawing/2014/main" id="{C522094B-19A1-0742-33DE-40441CDCAC72}"/>
                  </a:ext>
                </a:extLst>
              </p:cNvPr>
              <p:cNvSpPr>
                <a:spLocks noEditPoints="1"/>
              </p:cNvSpPr>
              <p:nvPr/>
            </p:nvSpPr>
            <p:spPr bwMode="auto">
              <a:xfrm>
                <a:off x="938" y="3478"/>
                <a:ext cx="35" cy="56"/>
              </a:xfrm>
              <a:custGeom>
                <a:avLst/>
                <a:gdLst>
                  <a:gd name="T0" fmla="*/ 5 w 35"/>
                  <a:gd name="T1" fmla="*/ 50 h 56"/>
                  <a:gd name="T2" fmla="*/ 10 w 35"/>
                  <a:gd name="T3" fmla="*/ 55 h 56"/>
                  <a:gd name="T4" fmla="*/ 18 w 35"/>
                  <a:gd name="T5" fmla="*/ 56 h 56"/>
                  <a:gd name="T6" fmla="*/ 23 w 35"/>
                  <a:gd name="T7" fmla="*/ 55 h 56"/>
                  <a:gd name="T8" fmla="*/ 27 w 35"/>
                  <a:gd name="T9" fmla="*/ 53 h 56"/>
                  <a:gd name="T10" fmla="*/ 34 w 35"/>
                  <a:gd name="T11" fmla="*/ 44 h 56"/>
                  <a:gd name="T12" fmla="*/ 35 w 35"/>
                  <a:gd name="T13" fmla="*/ 37 h 56"/>
                  <a:gd name="T14" fmla="*/ 35 w 35"/>
                  <a:gd name="T15" fmla="*/ 28 h 56"/>
                  <a:gd name="T16" fmla="*/ 34 w 35"/>
                  <a:gd name="T17" fmla="*/ 16 h 56"/>
                  <a:gd name="T18" fmla="*/ 33 w 35"/>
                  <a:gd name="T19" fmla="*/ 11 h 56"/>
                  <a:gd name="T20" fmla="*/ 30 w 35"/>
                  <a:gd name="T21" fmla="*/ 8 h 56"/>
                  <a:gd name="T22" fmla="*/ 25 w 35"/>
                  <a:gd name="T23" fmla="*/ 2 h 56"/>
                  <a:gd name="T24" fmla="*/ 21 w 35"/>
                  <a:gd name="T25" fmla="*/ 1 h 56"/>
                  <a:gd name="T26" fmla="*/ 18 w 35"/>
                  <a:gd name="T27" fmla="*/ 0 h 56"/>
                  <a:gd name="T28" fmla="*/ 8 w 35"/>
                  <a:gd name="T29" fmla="*/ 3 h 56"/>
                  <a:gd name="T30" fmla="*/ 5 w 35"/>
                  <a:gd name="T31" fmla="*/ 8 h 56"/>
                  <a:gd name="T32" fmla="*/ 1 w 35"/>
                  <a:gd name="T33" fmla="*/ 12 h 56"/>
                  <a:gd name="T34" fmla="*/ 0 w 35"/>
                  <a:gd name="T35" fmla="*/ 28 h 56"/>
                  <a:gd name="T36" fmla="*/ 0 w 35"/>
                  <a:gd name="T37" fmla="*/ 36 h 56"/>
                  <a:gd name="T38" fmla="*/ 2 w 35"/>
                  <a:gd name="T39" fmla="*/ 47 h 56"/>
                  <a:gd name="T40" fmla="*/ 5 w 35"/>
                  <a:gd name="T41" fmla="*/ 50 h 56"/>
                  <a:gd name="T42" fmla="*/ 10 w 35"/>
                  <a:gd name="T43" fmla="*/ 10 h 56"/>
                  <a:gd name="T44" fmla="*/ 14 w 35"/>
                  <a:gd name="T45" fmla="*/ 7 h 56"/>
                  <a:gd name="T46" fmla="*/ 17 w 35"/>
                  <a:gd name="T47" fmla="*/ 6 h 56"/>
                  <a:gd name="T48" fmla="*/ 25 w 35"/>
                  <a:gd name="T49" fmla="*/ 10 h 56"/>
                  <a:gd name="T50" fmla="*/ 27 w 35"/>
                  <a:gd name="T51" fmla="*/ 13 h 56"/>
                  <a:gd name="T52" fmla="*/ 28 w 35"/>
                  <a:gd name="T53" fmla="*/ 28 h 56"/>
                  <a:gd name="T54" fmla="*/ 28 w 35"/>
                  <a:gd name="T55" fmla="*/ 39 h 56"/>
                  <a:gd name="T56" fmla="*/ 25 w 35"/>
                  <a:gd name="T57" fmla="*/ 46 h 56"/>
                  <a:gd name="T58" fmla="*/ 21 w 35"/>
                  <a:gd name="T59" fmla="*/ 49 h 56"/>
                  <a:gd name="T60" fmla="*/ 18 w 35"/>
                  <a:gd name="T61" fmla="*/ 50 h 56"/>
                  <a:gd name="T62" fmla="*/ 10 w 35"/>
                  <a:gd name="T63" fmla="*/ 46 h 56"/>
                  <a:gd name="T64" fmla="*/ 8 w 35"/>
                  <a:gd name="T65" fmla="*/ 44 h 56"/>
                  <a:gd name="T66" fmla="*/ 7 w 35"/>
                  <a:gd name="T67" fmla="*/ 28 h 56"/>
                  <a:gd name="T68" fmla="*/ 8 w 35"/>
                  <a:gd name="T69" fmla="*/ 17 h 56"/>
                  <a:gd name="T70" fmla="*/ 10 w 35"/>
                  <a:gd name="T71" fmla="*/ 10 h 56"/>
                  <a:gd name="T72" fmla="*/ 10 w 35"/>
                  <a:gd name="T7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56">
                    <a:moveTo>
                      <a:pt x="5" y="50"/>
                    </a:moveTo>
                    <a:lnTo>
                      <a:pt x="5" y="50"/>
                    </a:lnTo>
                    <a:lnTo>
                      <a:pt x="8" y="53"/>
                    </a:lnTo>
                    <a:lnTo>
                      <a:pt x="10" y="55"/>
                    </a:lnTo>
                    <a:lnTo>
                      <a:pt x="14" y="56"/>
                    </a:lnTo>
                    <a:lnTo>
                      <a:pt x="18" y="56"/>
                    </a:lnTo>
                    <a:lnTo>
                      <a:pt x="18" y="56"/>
                    </a:lnTo>
                    <a:lnTo>
                      <a:pt x="23" y="55"/>
                    </a:lnTo>
                    <a:lnTo>
                      <a:pt x="27" y="53"/>
                    </a:lnTo>
                    <a:lnTo>
                      <a:pt x="27" y="53"/>
                    </a:lnTo>
                    <a:lnTo>
                      <a:pt x="30" y="49"/>
                    </a:lnTo>
                    <a:lnTo>
                      <a:pt x="34" y="44"/>
                    </a:lnTo>
                    <a:lnTo>
                      <a:pt x="34" y="44"/>
                    </a:lnTo>
                    <a:lnTo>
                      <a:pt x="35" y="37"/>
                    </a:lnTo>
                    <a:lnTo>
                      <a:pt x="35" y="28"/>
                    </a:lnTo>
                    <a:lnTo>
                      <a:pt x="35" y="28"/>
                    </a:lnTo>
                    <a:lnTo>
                      <a:pt x="35" y="21"/>
                    </a:lnTo>
                    <a:lnTo>
                      <a:pt x="34" y="16"/>
                    </a:lnTo>
                    <a:lnTo>
                      <a:pt x="34" y="16"/>
                    </a:lnTo>
                    <a:lnTo>
                      <a:pt x="33" y="11"/>
                    </a:lnTo>
                    <a:lnTo>
                      <a:pt x="30" y="8"/>
                    </a:lnTo>
                    <a:lnTo>
                      <a:pt x="30" y="8"/>
                    </a:lnTo>
                    <a:lnTo>
                      <a:pt x="28" y="4"/>
                    </a:lnTo>
                    <a:lnTo>
                      <a:pt x="25" y="2"/>
                    </a:lnTo>
                    <a:lnTo>
                      <a:pt x="25" y="2"/>
                    </a:lnTo>
                    <a:lnTo>
                      <a:pt x="21" y="1"/>
                    </a:lnTo>
                    <a:lnTo>
                      <a:pt x="18" y="0"/>
                    </a:lnTo>
                    <a:lnTo>
                      <a:pt x="18" y="0"/>
                    </a:lnTo>
                    <a:lnTo>
                      <a:pt x="12" y="1"/>
                    </a:lnTo>
                    <a:lnTo>
                      <a:pt x="8" y="3"/>
                    </a:lnTo>
                    <a:lnTo>
                      <a:pt x="8" y="3"/>
                    </a:lnTo>
                    <a:lnTo>
                      <a:pt x="5" y="8"/>
                    </a:lnTo>
                    <a:lnTo>
                      <a:pt x="1" y="12"/>
                    </a:lnTo>
                    <a:lnTo>
                      <a:pt x="1" y="12"/>
                    </a:lnTo>
                    <a:lnTo>
                      <a:pt x="0" y="20"/>
                    </a:lnTo>
                    <a:lnTo>
                      <a:pt x="0" y="28"/>
                    </a:lnTo>
                    <a:lnTo>
                      <a:pt x="0" y="28"/>
                    </a:lnTo>
                    <a:lnTo>
                      <a:pt x="0" y="36"/>
                    </a:lnTo>
                    <a:lnTo>
                      <a:pt x="1" y="41"/>
                    </a:lnTo>
                    <a:lnTo>
                      <a:pt x="2" y="47"/>
                    </a:lnTo>
                    <a:lnTo>
                      <a:pt x="5" y="50"/>
                    </a:lnTo>
                    <a:lnTo>
                      <a:pt x="5" y="50"/>
                    </a:lnTo>
                    <a:lnTo>
                      <a:pt x="5" y="50"/>
                    </a:lnTo>
                    <a:close/>
                    <a:moveTo>
                      <a:pt x="10" y="10"/>
                    </a:moveTo>
                    <a:lnTo>
                      <a:pt x="10" y="10"/>
                    </a:lnTo>
                    <a:lnTo>
                      <a:pt x="14" y="7"/>
                    </a:lnTo>
                    <a:lnTo>
                      <a:pt x="17" y="6"/>
                    </a:lnTo>
                    <a:lnTo>
                      <a:pt x="17" y="6"/>
                    </a:lnTo>
                    <a:lnTo>
                      <a:pt x="21" y="7"/>
                    </a:lnTo>
                    <a:lnTo>
                      <a:pt x="25" y="10"/>
                    </a:lnTo>
                    <a:lnTo>
                      <a:pt x="25" y="10"/>
                    </a:lnTo>
                    <a:lnTo>
                      <a:pt x="27" y="13"/>
                    </a:lnTo>
                    <a:lnTo>
                      <a:pt x="28" y="17"/>
                    </a:lnTo>
                    <a:lnTo>
                      <a:pt x="28" y="28"/>
                    </a:lnTo>
                    <a:lnTo>
                      <a:pt x="28" y="28"/>
                    </a:lnTo>
                    <a:lnTo>
                      <a:pt x="28" y="39"/>
                    </a:lnTo>
                    <a:lnTo>
                      <a:pt x="27" y="44"/>
                    </a:lnTo>
                    <a:lnTo>
                      <a:pt x="25" y="46"/>
                    </a:lnTo>
                    <a:lnTo>
                      <a:pt x="25" y="46"/>
                    </a:lnTo>
                    <a:lnTo>
                      <a:pt x="21" y="49"/>
                    </a:lnTo>
                    <a:lnTo>
                      <a:pt x="18" y="50"/>
                    </a:lnTo>
                    <a:lnTo>
                      <a:pt x="18" y="50"/>
                    </a:lnTo>
                    <a:lnTo>
                      <a:pt x="14" y="49"/>
                    </a:lnTo>
                    <a:lnTo>
                      <a:pt x="10" y="46"/>
                    </a:lnTo>
                    <a:lnTo>
                      <a:pt x="10" y="46"/>
                    </a:lnTo>
                    <a:lnTo>
                      <a:pt x="8" y="44"/>
                    </a:lnTo>
                    <a:lnTo>
                      <a:pt x="8" y="39"/>
                    </a:lnTo>
                    <a:lnTo>
                      <a:pt x="7" y="28"/>
                    </a:lnTo>
                    <a:lnTo>
                      <a:pt x="7" y="28"/>
                    </a:lnTo>
                    <a:lnTo>
                      <a:pt x="8" y="17"/>
                    </a:lnTo>
                    <a:lnTo>
                      <a:pt x="9" y="13"/>
                    </a:lnTo>
                    <a:lnTo>
                      <a:pt x="10" y="10"/>
                    </a:lnTo>
                    <a:lnTo>
                      <a:pt x="10" y="10"/>
                    </a:lnTo>
                    <a:lnTo>
                      <a:pt x="10" y="10"/>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4" name="Freeform 162">
                <a:extLst>
                  <a:ext uri="{FF2B5EF4-FFF2-40B4-BE49-F238E27FC236}">
                    <a16:creationId xmlns:a16="http://schemas.microsoft.com/office/drawing/2014/main" id="{C350ECF9-BA10-3871-8EE6-449DBBFCDB56}"/>
                  </a:ext>
                </a:extLst>
              </p:cNvPr>
              <p:cNvSpPr>
                <a:spLocks noEditPoints="1"/>
              </p:cNvSpPr>
              <p:nvPr/>
            </p:nvSpPr>
            <p:spPr bwMode="auto">
              <a:xfrm>
                <a:off x="982" y="3478"/>
                <a:ext cx="58" cy="57"/>
              </a:xfrm>
              <a:custGeom>
                <a:avLst/>
                <a:gdLst>
                  <a:gd name="T0" fmla="*/ 3 w 58"/>
                  <a:gd name="T1" fmla="*/ 25 h 57"/>
                  <a:gd name="T2" fmla="*/ 11 w 58"/>
                  <a:gd name="T3" fmla="*/ 29 h 57"/>
                  <a:gd name="T4" fmla="*/ 15 w 58"/>
                  <a:gd name="T5" fmla="*/ 28 h 57"/>
                  <a:gd name="T6" fmla="*/ 19 w 58"/>
                  <a:gd name="T7" fmla="*/ 25 h 57"/>
                  <a:gd name="T8" fmla="*/ 22 w 58"/>
                  <a:gd name="T9" fmla="*/ 15 h 57"/>
                  <a:gd name="T10" fmla="*/ 22 w 58"/>
                  <a:gd name="T11" fmla="*/ 8 h 57"/>
                  <a:gd name="T12" fmla="*/ 19 w 58"/>
                  <a:gd name="T13" fmla="*/ 3 h 57"/>
                  <a:gd name="T14" fmla="*/ 11 w 58"/>
                  <a:gd name="T15" fmla="*/ 0 h 57"/>
                  <a:gd name="T16" fmla="*/ 5 w 58"/>
                  <a:gd name="T17" fmla="*/ 1 h 57"/>
                  <a:gd name="T18" fmla="*/ 2 w 58"/>
                  <a:gd name="T19" fmla="*/ 4 h 57"/>
                  <a:gd name="T20" fmla="*/ 0 w 58"/>
                  <a:gd name="T21" fmla="*/ 13 h 57"/>
                  <a:gd name="T22" fmla="*/ 0 w 58"/>
                  <a:gd name="T23" fmla="*/ 20 h 57"/>
                  <a:gd name="T24" fmla="*/ 3 w 58"/>
                  <a:gd name="T25" fmla="*/ 25 h 57"/>
                  <a:gd name="T26" fmla="*/ 15 w 58"/>
                  <a:gd name="T27" fmla="*/ 7 h 57"/>
                  <a:gd name="T28" fmla="*/ 17 w 58"/>
                  <a:gd name="T29" fmla="*/ 15 h 57"/>
                  <a:gd name="T30" fmla="*/ 17 w 58"/>
                  <a:gd name="T31" fmla="*/ 19 h 57"/>
                  <a:gd name="T32" fmla="*/ 15 w 58"/>
                  <a:gd name="T33" fmla="*/ 22 h 57"/>
                  <a:gd name="T34" fmla="*/ 11 w 58"/>
                  <a:gd name="T35" fmla="*/ 23 h 57"/>
                  <a:gd name="T36" fmla="*/ 9 w 58"/>
                  <a:gd name="T37" fmla="*/ 23 h 57"/>
                  <a:gd name="T38" fmla="*/ 6 w 58"/>
                  <a:gd name="T39" fmla="*/ 22 h 57"/>
                  <a:gd name="T40" fmla="*/ 5 w 58"/>
                  <a:gd name="T41" fmla="*/ 15 h 57"/>
                  <a:gd name="T42" fmla="*/ 5 w 58"/>
                  <a:gd name="T43" fmla="*/ 10 h 57"/>
                  <a:gd name="T44" fmla="*/ 6 w 58"/>
                  <a:gd name="T45" fmla="*/ 7 h 57"/>
                  <a:gd name="T46" fmla="*/ 11 w 58"/>
                  <a:gd name="T47" fmla="*/ 4 h 57"/>
                  <a:gd name="T48" fmla="*/ 13 w 58"/>
                  <a:gd name="T49" fmla="*/ 4 h 57"/>
                  <a:gd name="T50" fmla="*/ 15 w 58"/>
                  <a:gd name="T51" fmla="*/ 7 h 57"/>
                  <a:gd name="T52" fmla="*/ 47 w 58"/>
                  <a:gd name="T53" fmla="*/ 0 h 57"/>
                  <a:gd name="T54" fmla="*/ 11 w 58"/>
                  <a:gd name="T55" fmla="*/ 57 h 57"/>
                  <a:gd name="T56" fmla="*/ 17 w 58"/>
                  <a:gd name="T57" fmla="*/ 57 h 57"/>
                  <a:gd name="T58" fmla="*/ 38 w 58"/>
                  <a:gd name="T59" fmla="*/ 54 h 57"/>
                  <a:gd name="T60" fmla="*/ 46 w 58"/>
                  <a:gd name="T61" fmla="*/ 57 h 57"/>
                  <a:gd name="T62" fmla="*/ 51 w 58"/>
                  <a:gd name="T63" fmla="*/ 56 h 57"/>
                  <a:gd name="T64" fmla="*/ 54 w 58"/>
                  <a:gd name="T65" fmla="*/ 54 h 57"/>
                  <a:gd name="T66" fmla="*/ 58 w 58"/>
                  <a:gd name="T67" fmla="*/ 42 h 57"/>
                  <a:gd name="T68" fmla="*/ 57 w 58"/>
                  <a:gd name="T69" fmla="*/ 37 h 57"/>
                  <a:gd name="T70" fmla="*/ 54 w 58"/>
                  <a:gd name="T71" fmla="*/ 32 h 57"/>
                  <a:gd name="T72" fmla="*/ 46 w 58"/>
                  <a:gd name="T73" fmla="*/ 28 h 57"/>
                  <a:gd name="T74" fmla="*/ 41 w 58"/>
                  <a:gd name="T75" fmla="*/ 29 h 57"/>
                  <a:gd name="T76" fmla="*/ 38 w 58"/>
                  <a:gd name="T77" fmla="*/ 32 h 57"/>
                  <a:gd name="T78" fmla="*/ 34 w 58"/>
                  <a:gd name="T79" fmla="*/ 42 h 57"/>
                  <a:gd name="T80" fmla="*/ 35 w 58"/>
                  <a:gd name="T81" fmla="*/ 49 h 57"/>
                  <a:gd name="T82" fmla="*/ 38 w 58"/>
                  <a:gd name="T83" fmla="*/ 54 h 57"/>
                  <a:gd name="T84" fmla="*/ 50 w 58"/>
                  <a:gd name="T85" fmla="*/ 35 h 57"/>
                  <a:gd name="T86" fmla="*/ 52 w 58"/>
                  <a:gd name="T87" fmla="*/ 42 h 57"/>
                  <a:gd name="T88" fmla="*/ 51 w 58"/>
                  <a:gd name="T89" fmla="*/ 47 h 57"/>
                  <a:gd name="T90" fmla="*/ 50 w 58"/>
                  <a:gd name="T91" fmla="*/ 50 h 57"/>
                  <a:gd name="T92" fmla="*/ 46 w 58"/>
                  <a:gd name="T93" fmla="*/ 53 h 57"/>
                  <a:gd name="T94" fmla="*/ 43 w 58"/>
                  <a:gd name="T95" fmla="*/ 53 h 57"/>
                  <a:gd name="T96" fmla="*/ 42 w 58"/>
                  <a:gd name="T97" fmla="*/ 50 h 57"/>
                  <a:gd name="T98" fmla="*/ 40 w 58"/>
                  <a:gd name="T99" fmla="*/ 44 h 57"/>
                  <a:gd name="T100" fmla="*/ 41 w 58"/>
                  <a:gd name="T101" fmla="*/ 38 h 57"/>
                  <a:gd name="T102" fmla="*/ 42 w 58"/>
                  <a:gd name="T103" fmla="*/ 35 h 57"/>
                  <a:gd name="T104" fmla="*/ 47 w 58"/>
                  <a:gd name="T105" fmla="*/ 34 h 57"/>
                  <a:gd name="T106" fmla="*/ 49 w 58"/>
                  <a:gd name="T107" fmla="*/ 34 h 57"/>
                  <a:gd name="T108" fmla="*/ 50 w 58"/>
                  <a:gd name="T10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57">
                    <a:moveTo>
                      <a:pt x="3" y="25"/>
                    </a:moveTo>
                    <a:lnTo>
                      <a:pt x="3" y="25"/>
                    </a:lnTo>
                    <a:lnTo>
                      <a:pt x="6" y="28"/>
                    </a:lnTo>
                    <a:lnTo>
                      <a:pt x="11" y="29"/>
                    </a:lnTo>
                    <a:lnTo>
                      <a:pt x="11" y="29"/>
                    </a:lnTo>
                    <a:lnTo>
                      <a:pt x="15" y="28"/>
                    </a:lnTo>
                    <a:lnTo>
                      <a:pt x="19" y="25"/>
                    </a:lnTo>
                    <a:lnTo>
                      <a:pt x="19" y="25"/>
                    </a:lnTo>
                    <a:lnTo>
                      <a:pt x="22" y="20"/>
                    </a:lnTo>
                    <a:lnTo>
                      <a:pt x="22" y="15"/>
                    </a:lnTo>
                    <a:lnTo>
                      <a:pt x="22" y="15"/>
                    </a:lnTo>
                    <a:lnTo>
                      <a:pt x="22" y="8"/>
                    </a:lnTo>
                    <a:lnTo>
                      <a:pt x="19" y="3"/>
                    </a:lnTo>
                    <a:lnTo>
                      <a:pt x="19" y="3"/>
                    </a:lnTo>
                    <a:lnTo>
                      <a:pt x="15" y="1"/>
                    </a:lnTo>
                    <a:lnTo>
                      <a:pt x="11" y="0"/>
                    </a:lnTo>
                    <a:lnTo>
                      <a:pt x="11" y="0"/>
                    </a:lnTo>
                    <a:lnTo>
                      <a:pt x="5" y="1"/>
                    </a:lnTo>
                    <a:lnTo>
                      <a:pt x="2" y="4"/>
                    </a:lnTo>
                    <a:lnTo>
                      <a:pt x="2" y="4"/>
                    </a:lnTo>
                    <a:lnTo>
                      <a:pt x="0" y="9"/>
                    </a:lnTo>
                    <a:lnTo>
                      <a:pt x="0" y="13"/>
                    </a:lnTo>
                    <a:lnTo>
                      <a:pt x="0" y="13"/>
                    </a:lnTo>
                    <a:lnTo>
                      <a:pt x="0" y="20"/>
                    </a:lnTo>
                    <a:lnTo>
                      <a:pt x="3" y="25"/>
                    </a:lnTo>
                    <a:lnTo>
                      <a:pt x="3" y="25"/>
                    </a:lnTo>
                    <a:close/>
                    <a:moveTo>
                      <a:pt x="15" y="7"/>
                    </a:moveTo>
                    <a:lnTo>
                      <a:pt x="15" y="7"/>
                    </a:lnTo>
                    <a:lnTo>
                      <a:pt x="17" y="10"/>
                    </a:lnTo>
                    <a:lnTo>
                      <a:pt x="17" y="15"/>
                    </a:lnTo>
                    <a:lnTo>
                      <a:pt x="17" y="15"/>
                    </a:lnTo>
                    <a:lnTo>
                      <a:pt x="17" y="19"/>
                    </a:lnTo>
                    <a:lnTo>
                      <a:pt x="15" y="22"/>
                    </a:lnTo>
                    <a:lnTo>
                      <a:pt x="15" y="22"/>
                    </a:lnTo>
                    <a:lnTo>
                      <a:pt x="13" y="23"/>
                    </a:lnTo>
                    <a:lnTo>
                      <a:pt x="11" y="23"/>
                    </a:lnTo>
                    <a:lnTo>
                      <a:pt x="11" y="23"/>
                    </a:lnTo>
                    <a:lnTo>
                      <a:pt x="9" y="23"/>
                    </a:lnTo>
                    <a:lnTo>
                      <a:pt x="6" y="22"/>
                    </a:lnTo>
                    <a:lnTo>
                      <a:pt x="6" y="22"/>
                    </a:lnTo>
                    <a:lnTo>
                      <a:pt x="5" y="19"/>
                    </a:lnTo>
                    <a:lnTo>
                      <a:pt x="5" y="15"/>
                    </a:lnTo>
                    <a:lnTo>
                      <a:pt x="5" y="15"/>
                    </a:lnTo>
                    <a:lnTo>
                      <a:pt x="5" y="10"/>
                    </a:lnTo>
                    <a:lnTo>
                      <a:pt x="6" y="7"/>
                    </a:lnTo>
                    <a:lnTo>
                      <a:pt x="6" y="7"/>
                    </a:lnTo>
                    <a:lnTo>
                      <a:pt x="9" y="4"/>
                    </a:lnTo>
                    <a:lnTo>
                      <a:pt x="11" y="4"/>
                    </a:lnTo>
                    <a:lnTo>
                      <a:pt x="11" y="4"/>
                    </a:lnTo>
                    <a:lnTo>
                      <a:pt x="13" y="4"/>
                    </a:lnTo>
                    <a:lnTo>
                      <a:pt x="15" y="7"/>
                    </a:lnTo>
                    <a:lnTo>
                      <a:pt x="15" y="7"/>
                    </a:lnTo>
                    <a:close/>
                    <a:moveTo>
                      <a:pt x="17" y="57"/>
                    </a:moveTo>
                    <a:lnTo>
                      <a:pt x="47" y="0"/>
                    </a:lnTo>
                    <a:lnTo>
                      <a:pt x="41" y="0"/>
                    </a:lnTo>
                    <a:lnTo>
                      <a:pt x="11" y="57"/>
                    </a:lnTo>
                    <a:lnTo>
                      <a:pt x="17" y="57"/>
                    </a:lnTo>
                    <a:lnTo>
                      <a:pt x="17" y="57"/>
                    </a:lnTo>
                    <a:close/>
                    <a:moveTo>
                      <a:pt x="38" y="54"/>
                    </a:moveTo>
                    <a:lnTo>
                      <a:pt x="38" y="54"/>
                    </a:lnTo>
                    <a:lnTo>
                      <a:pt x="41" y="56"/>
                    </a:lnTo>
                    <a:lnTo>
                      <a:pt x="46" y="57"/>
                    </a:lnTo>
                    <a:lnTo>
                      <a:pt x="46" y="57"/>
                    </a:lnTo>
                    <a:lnTo>
                      <a:pt x="51" y="56"/>
                    </a:lnTo>
                    <a:lnTo>
                      <a:pt x="54" y="54"/>
                    </a:lnTo>
                    <a:lnTo>
                      <a:pt x="54" y="54"/>
                    </a:lnTo>
                    <a:lnTo>
                      <a:pt x="57" y="49"/>
                    </a:lnTo>
                    <a:lnTo>
                      <a:pt x="58" y="42"/>
                    </a:lnTo>
                    <a:lnTo>
                      <a:pt x="58" y="42"/>
                    </a:lnTo>
                    <a:lnTo>
                      <a:pt x="57" y="37"/>
                    </a:lnTo>
                    <a:lnTo>
                      <a:pt x="54" y="32"/>
                    </a:lnTo>
                    <a:lnTo>
                      <a:pt x="54" y="32"/>
                    </a:lnTo>
                    <a:lnTo>
                      <a:pt x="51" y="29"/>
                    </a:lnTo>
                    <a:lnTo>
                      <a:pt x="46" y="28"/>
                    </a:lnTo>
                    <a:lnTo>
                      <a:pt x="46" y="28"/>
                    </a:lnTo>
                    <a:lnTo>
                      <a:pt x="41" y="29"/>
                    </a:lnTo>
                    <a:lnTo>
                      <a:pt x="38" y="32"/>
                    </a:lnTo>
                    <a:lnTo>
                      <a:pt x="38" y="32"/>
                    </a:lnTo>
                    <a:lnTo>
                      <a:pt x="35" y="37"/>
                    </a:lnTo>
                    <a:lnTo>
                      <a:pt x="34" y="42"/>
                    </a:lnTo>
                    <a:lnTo>
                      <a:pt x="34" y="42"/>
                    </a:lnTo>
                    <a:lnTo>
                      <a:pt x="35" y="49"/>
                    </a:lnTo>
                    <a:lnTo>
                      <a:pt x="38" y="54"/>
                    </a:lnTo>
                    <a:lnTo>
                      <a:pt x="38" y="54"/>
                    </a:lnTo>
                    <a:close/>
                    <a:moveTo>
                      <a:pt x="50" y="35"/>
                    </a:moveTo>
                    <a:lnTo>
                      <a:pt x="50" y="35"/>
                    </a:lnTo>
                    <a:lnTo>
                      <a:pt x="51" y="38"/>
                    </a:lnTo>
                    <a:lnTo>
                      <a:pt x="52" y="42"/>
                    </a:lnTo>
                    <a:lnTo>
                      <a:pt x="52" y="42"/>
                    </a:lnTo>
                    <a:lnTo>
                      <a:pt x="51" y="47"/>
                    </a:lnTo>
                    <a:lnTo>
                      <a:pt x="50" y="50"/>
                    </a:lnTo>
                    <a:lnTo>
                      <a:pt x="50" y="50"/>
                    </a:lnTo>
                    <a:lnTo>
                      <a:pt x="49" y="53"/>
                    </a:lnTo>
                    <a:lnTo>
                      <a:pt x="46" y="53"/>
                    </a:lnTo>
                    <a:lnTo>
                      <a:pt x="46" y="53"/>
                    </a:lnTo>
                    <a:lnTo>
                      <a:pt x="43" y="53"/>
                    </a:lnTo>
                    <a:lnTo>
                      <a:pt x="42" y="50"/>
                    </a:lnTo>
                    <a:lnTo>
                      <a:pt x="42" y="50"/>
                    </a:lnTo>
                    <a:lnTo>
                      <a:pt x="41" y="48"/>
                    </a:lnTo>
                    <a:lnTo>
                      <a:pt x="40" y="44"/>
                    </a:lnTo>
                    <a:lnTo>
                      <a:pt x="40" y="44"/>
                    </a:lnTo>
                    <a:lnTo>
                      <a:pt x="41" y="38"/>
                    </a:lnTo>
                    <a:lnTo>
                      <a:pt x="42" y="35"/>
                    </a:lnTo>
                    <a:lnTo>
                      <a:pt x="42" y="35"/>
                    </a:lnTo>
                    <a:lnTo>
                      <a:pt x="43" y="34"/>
                    </a:lnTo>
                    <a:lnTo>
                      <a:pt x="47" y="34"/>
                    </a:lnTo>
                    <a:lnTo>
                      <a:pt x="47" y="34"/>
                    </a:lnTo>
                    <a:lnTo>
                      <a:pt x="49" y="34"/>
                    </a:lnTo>
                    <a:lnTo>
                      <a:pt x="50" y="35"/>
                    </a:lnTo>
                    <a:lnTo>
                      <a:pt x="50" y="35"/>
                    </a:lnTo>
                    <a:close/>
                  </a:path>
                </a:pathLst>
              </a:custGeom>
              <a:solidFill>
                <a:srgbClr val="C516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5" name="Rectangle 163">
                <a:extLst>
                  <a:ext uri="{FF2B5EF4-FFF2-40B4-BE49-F238E27FC236}">
                    <a16:creationId xmlns:a16="http://schemas.microsoft.com/office/drawing/2014/main" id="{F5611229-BDC2-FAD5-78B7-8F90ADA24C02}"/>
                  </a:ext>
                </a:extLst>
              </p:cNvPr>
              <p:cNvSpPr>
                <a:spLocks noChangeArrowheads="1"/>
              </p:cNvSpPr>
              <p:nvPr/>
            </p:nvSpPr>
            <p:spPr bwMode="auto">
              <a:xfrm>
                <a:off x="497" y="3546"/>
                <a:ext cx="4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EA546E"/>
                    </a:solidFill>
                    <a:effectLst/>
                    <a:uLnTx/>
                    <a:uFillTx/>
                    <a:latin typeface="Arial" panose="020B0604020202020204" pitchFamily="34" charset="0"/>
                    <a:ea typeface="+mn-ea"/>
                    <a:cs typeface="+mn-cs"/>
                  </a:rPr>
                  <a:t>BSL high,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06" name="Rectangle 164">
                <a:extLst>
                  <a:ext uri="{FF2B5EF4-FFF2-40B4-BE49-F238E27FC236}">
                    <a16:creationId xmlns:a16="http://schemas.microsoft.com/office/drawing/2014/main" id="{EA4CB294-4E2C-FC43-AB7F-908049A2CF52}"/>
                  </a:ext>
                </a:extLst>
              </p:cNvPr>
              <p:cNvSpPr>
                <a:spLocks noChangeArrowheads="1"/>
              </p:cNvSpPr>
              <p:nvPr/>
            </p:nvSpPr>
            <p:spPr bwMode="auto">
              <a:xfrm>
                <a:off x="497" y="3627"/>
                <a:ext cx="61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EA546E"/>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07" name="Rectangle 165">
                <a:extLst>
                  <a:ext uri="{FF2B5EF4-FFF2-40B4-BE49-F238E27FC236}">
                    <a16:creationId xmlns:a16="http://schemas.microsoft.com/office/drawing/2014/main" id="{31EAB600-5C78-5222-0178-E01BB7940520}"/>
                  </a:ext>
                </a:extLst>
              </p:cNvPr>
              <p:cNvSpPr>
                <a:spLocks noChangeArrowheads="1"/>
              </p:cNvSpPr>
              <p:nvPr/>
            </p:nvSpPr>
            <p:spPr bwMode="auto">
              <a:xfrm>
                <a:off x="497" y="3707"/>
                <a:ext cx="4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294A7"/>
                    </a:solidFill>
                    <a:effectLst/>
                    <a:uLnTx/>
                    <a:uFillTx/>
                    <a:latin typeface="Arial" panose="020B0604020202020204" pitchFamily="34" charset="0"/>
                    <a:ea typeface="+mn-ea"/>
                    <a:cs typeface="+mn-cs"/>
                  </a:rPr>
                  <a:t>BSL high,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08" name="Freeform 166">
                <a:extLst>
                  <a:ext uri="{FF2B5EF4-FFF2-40B4-BE49-F238E27FC236}">
                    <a16:creationId xmlns:a16="http://schemas.microsoft.com/office/drawing/2014/main" id="{5AADE392-EA35-4232-C1CC-23C7EBCBD67E}"/>
                  </a:ext>
                </a:extLst>
              </p:cNvPr>
              <p:cNvSpPr>
                <a:spLocks/>
              </p:cNvSpPr>
              <p:nvPr/>
            </p:nvSpPr>
            <p:spPr bwMode="auto">
              <a:xfrm>
                <a:off x="502" y="3814"/>
                <a:ext cx="21" cy="40"/>
              </a:xfrm>
              <a:custGeom>
                <a:avLst/>
                <a:gdLst>
                  <a:gd name="T0" fmla="*/ 6 w 21"/>
                  <a:gd name="T1" fmla="*/ 40 h 40"/>
                  <a:gd name="T2" fmla="*/ 6 w 21"/>
                  <a:gd name="T3" fmla="*/ 20 h 40"/>
                  <a:gd name="T4" fmla="*/ 6 w 21"/>
                  <a:gd name="T5" fmla="*/ 20 h 40"/>
                  <a:gd name="T6" fmla="*/ 7 w 21"/>
                  <a:gd name="T7" fmla="*/ 13 h 40"/>
                  <a:gd name="T8" fmla="*/ 7 w 21"/>
                  <a:gd name="T9" fmla="*/ 13 h 40"/>
                  <a:gd name="T10" fmla="*/ 7 w 21"/>
                  <a:gd name="T11" fmla="*/ 10 h 40"/>
                  <a:gd name="T12" fmla="*/ 10 w 21"/>
                  <a:gd name="T13" fmla="*/ 9 h 40"/>
                  <a:gd name="T14" fmla="*/ 10 w 21"/>
                  <a:gd name="T15" fmla="*/ 9 h 40"/>
                  <a:gd name="T16" fmla="*/ 11 w 21"/>
                  <a:gd name="T17" fmla="*/ 8 h 40"/>
                  <a:gd name="T18" fmla="*/ 13 w 21"/>
                  <a:gd name="T19" fmla="*/ 7 h 40"/>
                  <a:gd name="T20" fmla="*/ 13 w 21"/>
                  <a:gd name="T21" fmla="*/ 7 h 40"/>
                  <a:gd name="T22" fmla="*/ 16 w 21"/>
                  <a:gd name="T23" fmla="*/ 8 h 40"/>
                  <a:gd name="T24" fmla="*/ 19 w 21"/>
                  <a:gd name="T25" fmla="*/ 9 h 40"/>
                  <a:gd name="T26" fmla="*/ 21 w 21"/>
                  <a:gd name="T27" fmla="*/ 2 h 40"/>
                  <a:gd name="T28" fmla="*/ 21 w 21"/>
                  <a:gd name="T29" fmla="*/ 2 h 40"/>
                  <a:gd name="T30" fmla="*/ 17 w 21"/>
                  <a:gd name="T31" fmla="*/ 1 h 40"/>
                  <a:gd name="T32" fmla="*/ 14 w 21"/>
                  <a:gd name="T33" fmla="*/ 0 h 40"/>
                  <a:gd name="T34" fmla="*/ 14 w 21"/>
                  <a:gd name="T35" fmla="*/ 0 h 40"/>
                  <a:gd name="T36" fmla="*/ 12 w 21"/>
                  <a:gd name="T37" fmla="*/ 1 h 40"/>
                  <a:gd name="T38" fmla="*/ 10 w 21"/>
                  <a:gd name="T39" fmla="*/ 2 h 40"/>
                  <a:gd name="T40" fmla="*/ 10 w 21"/>
                  <a:gd name="T41" fmla="*/ 2 h 40"/>
                  <a:gd name="T42" fmla="*/ 7 w 21"/>
                  <a:gd name="T43" fmla="*/ 4 h 40"/>
                  <a:gd name="T44" fmla="*/ 5 w 21"/>
                  <a:gd name="T45" fmla="*/ 7 h 40"/>
                  <a:gd name="T46" fmla="*/ 5 w 21"/>
                  <a:gd name="T47" fmla="*/ 1 h 40"/>
                  <a:gd name="T48" fmla="*/ 0 w 21"/>
                  <a:gd name="T49" fmla="*/ 1 h 40"/>
                  <a:gd name="T50" fmla="*/ 0 w 21"/>
                  <a:gd name="T51" fmla="*/ 40 h 40"/>
                  <a:gd name="T52" fmla="*/ 6 w 21"/>
                  <a:gd name="T53" fmla="*/ 40 h 40"/>
                  <a:gd name="T54" fmla="*/ 6 w 21"/>
                  <a:gd name="T5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40">
                    <a:moveTo>
                      <a:pt x="6" y="40"/>
                    </a:moveTo>
                    <a:lnTo>
                      <a:pt x="6" y="20"/>
                    </a:lnTo>
                    <a:lnTo>
                      <a:pt x="6" y="20"/>
                    </a:lnTo>
                    <a:lnTo>
                      <a:pt x="7" y="13"/>
                    </a:lnTo>
                    <a:lnTo>
                      <a:pt x="7" y="13"/>
                    </a:lnTo>
                    <a:lnTo>
                      <a:pt x="7" y="10"/>
                    </a:lnTo>
                    <a:lnTo>
                      <a:pt x="10" y="9"/>
                    </a:lnTo>
                    <a:lnTo>
                      <a:pt x="10" y="9"/>
                    </a:lnTo>
                    <a:lnTo>
                      <a:pt x="11" y="8"/>
                    </a:lnTo>
                    <a:lnTo>
                      <a:pt x="13" y="7"/>
                    </a:lnTo>
                    <a:lnTo>
                      <a:pt x="13" y="7"/>
                    </a:lnTo>
                    <a:lnTo>
                      <a:pt x="16" y="8"/>
                    </a:lnTo>
                    <a:lnTo>
                      <a:pt x="19" y="9"/>
                    </a:lnTo>
                    <a:lnTo>
                      <a:pt x="21" y="2"/>
                    </a:lnTo>
                    <a:lnTo>
                      <a:pt x="21" y="2"/>
                    </a:lnTo>
                    <a:lnTo>
                      <a:pt x="17" y="1"/>
                    </a:lnTo>
                    <a:lnTo>
                      <a:pt x="14" y="0"/>
                    </a:lnTo>
                    <a:lnTo>
                      <a:pt x="14" y="0"/>
                    </a:lnTo>
                    <a:lnTo>
                      <a:pt x="12" y="1"/>
                    </a:lnTo>
                    <a:lnTo>
                      <a:pt x="10" y="2"/>
                    </a:lnTo>
                    <a:lnTo>
                      <a:pt x="10" y="2"/>
                    </a:lnTo>
                    <a:lnTo>
                      <a:pt x="7" y="4"/>
                    </a:lnTo>
                    <a:lnTo>
                      <a:pt x="5" y="7"/>
                    </a:lnTo>
                    <a:lnTo>
                      <a:pt x="5" y="1"/>
                    </a:lnTo>
                    <a:lnTo>
                      <a:pt x="0" y="1"/>
                    </a:lnTo>
                    <a:lnTo>
                      <a:pt x="0" y="40"/>
                    </a:lnTo>
                    <a:lnTo>
                      <a:pt x="6" y="40"/>
                    </a:lnTo>
                    <a:lnTo>
                      <a:pt x="6" y="40"/>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9" name="Freeform 167">
                <a:extLst>
                  <a:ext uri="{FF2B5EF4-FFF2-40B4-BE49-F238E27FC236}">
                    <a16:creationId xmlns:a16="http://schemas.microsoft.com/office/drawing/2014/main" id="{62FA945C-7853-C7FF-7041-9A9216B3A284}"/>
                  </a:ext>
                </a:extLst>
              </p:cNvPr>
              <p:cNvSpPr>
                <a:spLocks noEditPoints="1"/>
              </p:cNvSpPr>
              <p:nvPr/>
            </p:nvSpPr>
            <p:spPr bwMode="auto">
              <a:xfrm>
                <a:off x="524" y="3814"/>
                <a:ext cx="37" cy="42"/>
              </a:xfrm>
              <a:custGeom>
                <a:avLst/>
                <a:gdLst>
                  <a:gd name="T0" fmla="*/ 26 w 37"/>
                  <a:gd name="T1" fmla="*/ 35 h 42"/>
                  <a:gd name="T2" fmla="*/ 19 w 37"/>
                  <a:gd name="T3" fmla="*/ 36 h 42"/>
                  <a:gd name="T4" fmla="*/ 14 w 37"/>
                  <a:gd name="T5" fmla="*/ 35 h 42"/>
                  <a:gd name="T6" fmla="*/ 11 w 37"/>
                  <a:gd name="T7" fmla="*/ 33 h 42"/>
                  <a:gd name="T8" fmla="*/ 8 w 37"/>
                  <a:gd name="T9" fmla="*/ 23 h 42"/>
                  <a:gd name="T10" fmla="*/ 37 w 37"/>
                  <a:gd name="T11" fmla="*/ 23 h 42"/>
                  <a:gd name="T12" fmla="*/ 37 w 37"/>
                  <a:gd name="T13" fmla="*/ 21 h 42"/>
                  <a:gd name="T14" fmla="*/ 36 w 37"/>
                  <a:gd name="T15" fmla="*/ 13 h 42"/>
                  <a:gd name="T16" fmla="*/ 31 w 37"/>
                  <a:gd name="T17" fmla="*/ 6 h 42"/>
                  <a:gd name="T18" fmla="*/ 29 w 37"/>
                  <a:gd name="T19" fmla="*/ 4 h 42"/>
                  <a:gd name="T20" fmla="*/ 22 w 37"/>
                  <a:gd name="T21" fmla="*/ 1 h 42"/>
                  <a:gd name="T22" fmla="*/ 19 w 37"/>
                  <a:gd name="T23" fmla="*/ 0 h 42"/>
                  <a:gd name="T24" fmla="*/ 11 w 37"/>
                  <a:gd name="T25" fmla="*/ 2 h 42"/>
                  <a:gd name="T26" fmla="*/ 6 w 37"/>
                  <a:gd name="T27" fmla="*/ 6 h 42"/>
                  <a:gd name="T28" fmla="*/ 3 w 37"/>
                  <a:gd name="T29" fmla="*/ 9 h 42"/>
                  <a:gd name="T30" fmla="*/ 1 w 37"/>
                  <a:gd name="T31" fmla="*/ 17 h 42"/>
                  <a:gd name="T32" fmla="*/ 0 w 37"/>
                  <a:gd name="T33" fmla="*/ 21 h 42"/>
                  <a:gd name="T34" fmla="*/ 1 w 37"/>
                  <a:gd name="T35" fmla="*/ 30 h 42"/>
                  <a:gd name="T36" fmla="*/ 6 w 37"/>
                  <a:gd name="T37" fmla="*/ 36 h 42"/>
                  <a:gd name="T38" fmla="*/ 8 w 37"/>
                  <a:gd name="T39" fmla="*/ 38 h 42"/>
                  <a:gd name="T40" fmla="*/ 14 w 37"/>
                  <a:gd name="T41" fmla="*/ 42 h 42"/>
                  <a:gd name="T42" fmla="*/ 19 w 37"/>
                  <a:gd name="T43" fmla="*/ 42 h 42"/>
                  <a:gd name="T44" fmla="*/ 30 w 37"/>
                  <a:gd name="T45" fmla="*/ 38 h 42"/>
                  <a:gd name="T46" fmla="*/ 35 w 37"/>
                  <a:gd name="T47" fmla="*/ 35 h 42"/>
                  <a:gd name="T48" fmla="*/ 29 w 37"/>
                  <a:gd name="T49" fmla="*/ 28 h 42"/>
                  <a:gd name="T50" fmla="*/ 28 w 37"/>
                  <a:gd name="T51" fmla="*/ 31 h 42"/>
                  <a:gd name="T52" fmla="*/ 26 w 37"/>
                  <a:gd name="T53" fmla="*/ 35 h 42"/>
                  <a:gd name="T54" fmla="*/ 11 w 37"/>
                  <a:gd name="T55" fmla="*/ 9 h 42"/>
                  <a:gd name="T56" fmla="*/ 19 w 37"/>
                  <a:gd name="T57" fmla="*/ 6 h 42"/>
                  <a:gd name="T58" fmla="*/ 23 w 37"/>
                  <a:gd name="T59" fmla="*/ 7 h 42"/>
                  <a:gd name="T60" fmla="*/ 27 w 37"/>
                  <a:gd name="T61" fmla="*/ 10 h 42"/>
                  <a:gd name="T62" fmla="*/ 30 w 37"/>
                  <a:gd name="T63" fmla="*/ 17 h 42"/>
                  <a:gd name="T64" fmla="*/ 8 w 37"/>
                  <a:gd name="T65" fmla="*/ 17 h 42"/>
                  <a:gd name="T66" fmla="*/ 11 w 37"/>
                  <a:gd name="T6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2">
                    <a:moveTo>
                      <a:pt x="26" y="35"/>
                    </a:moveTo>
                    <a:lnTo>
                      <a:pt x="26" y="35"/>
                    </a:lnTo>
                    <a:lnTo>
                      <a:pt x="22" y="36"/>
                    </a:lnTo>
                    <a:lnTo>
                      <a:pt x="19" y="36"/>
                    </a:lnTo>
                    <a:lnTo>
                      <a:pt x="19" y="36"/>
                    </a:lnTo>
                    <a:lnTo>
                      <a:pt x="14" y="35"/>
                    </a:lnTo>
                    <a:lnTo>
                      <a:pt x="11" y="33"/>
                    </a:lnTo>
                    <a:lnTo>
                      <a:pt x="11" y="33"/>
                    </a:lnTo>
                    <a:lnTo>
                      <a:pt x="8" y="28"/>
                    </a:lnTo>
                    <a:lnTo>
                      <a:pt x="8" y="23"/>
                    </a:lnTo>
                    <a:lnTo>
                      <a:pt x="37" y="23"/>
                    </a:lnTo>
                    <a:lnTo>
                      <a:pt x="37" y="23"/>
                    </a:lnTo>
                    <a:lnTo>
                      <a:pt x="37" y="21"/>
                    </a:lnTo>
                    <a:lnTo>
                      <a:pt x="37" y="21"/>
                    </a:lnTo>
                    <a:lnTo>
                      <a:pt x="37" y="17"/>
                    </a:lnTo>
                    <a:lnTo>
                      <a:pt x="36" y="13"/>
                    </a:lnTo>
                    <a:lnTo>
                      <a:pt x="33" y="9"/>
                    </a:lnTo>
                    <a:lnTo>
                      <a:pt x="31" y="6"/>
                    </a:lnTo>
                    <a:lnTo>
                      <a:pt x="31" y="6"/>
                    </a:lnTo>
                    <a:lnTo>
                      <a:pt x="29" y="4"/>
                    </a:lnTo>
                    <a:lnTo>
                      <a:pt x="26" y="2"/>
                    </a:lnTo>
                    <a:lnTo>
                      <a:pt x="22" y="1"/>
                    </a:lnTo>
                    <a:lnTo>
                      <a:pt x="19" y="0"/>
                    </a:lnTo>
                    <a:lnTo>
                      <a:pt x="19" y="0"/>
                    </a:lnTo>
                    <a:lnTo>
                      <a:pt x="14" y="1"/>
                    </a:lnTo>
                    <a:lnTo>
                      <a:pt x="11" y="2"/>
                    </a:lnTo>
                    <a:lnTo>
                      <a:pt x="8" y="4"/>
                    </a:lnTo>
                    <a:lnTo>
                      <a:pt x="6" y="6"/>
                    </a:lnTo>
                    <a:lnTo>
                      <a:pt x="6" y="6"/>
                    </a:lnTo>
                    <a:lnTo>
                      <a:pt x="3" y="9"/>
                    </a:lnTo>
                    <a:lnTo>
                      <a:pt x="1" y="13"/>
                    </a:lnTo>
                    <a:lnTo>
                      <a:pt x="1" y="17"/>
                    </a:lnTo>
                    <a:lnTo>
                      <a:pt x="0" y="21"/>
                    </a:lnTo>
                    <a:lnTo>
                      <a:pt x="0" y="21"/>
                    </a:lnTo>
                    <a:lnTo>
                      <a:pt x="1" y="26"/>
                    </a:lnTo>
                    <a:lnTo>
                      <a:pt x="1" y="30"/>
                    </a:lnTo>
                    <a:lnTo>
                      <a:pt x="3" y="34"/>
                    </a:lnTo>
                    <a:lnTo>
                      <a:pt x="6" y="36"/>
                    </a:lnTo>
                    <a:lnTo>
                      <a:pt x="6" y="36"/>
                    </a:lnTo>
                    <a:lnTo>
                      <a:pt x="8" y="38"/>
                    </a:lnTo>
                    <a:lnTo>
                      <a:pt x="11" y="40"/>
                    </a:lnTo>
                    <a:lnTo>
                      <a:pt x="14" y="42"/>
                    </a:lnTo>
                    <a:lnTo>
                      <a:pt x="19" y="42"/>
                    </a:lnTo>
                    <a:lnTo>
                      <a:pt x="19" y="42"/>
                    </a:lnTo>
                    <a:lnTo>
                      <a:pt x="26" y="40"/>
                    </a:lnTo>
                    <a:lnTo>
                      <a:pt x="30" y="38"/>
                    </a:lnTo>
                    <a:lnTo>
                      <a:pt x="30" y="38"/>
                    </a:lnTo>
                    <a:lnTo>
                      <a:pt x="35" y="35"/>
                    </a:lnTo>
                    <a:lnTo>
                      <a:pt x="37" y="29"/>
                    </a:lnTo>
                    <a:lnTo>
                      <a:pt x="29" y="28"/>
                    </a:lnTo>
                    <a:lnTo>
                      <a:pt x="29" y="28"/>
                    </a:lnTo>
                    <a:lnTo>
                      <a:pt x="28" y="31"/>
                    </a:lnTo>
                    <a:lnTo>
                      <a:pt x="26" y="35"/>
                    </a:lnTo>
                    <a:lnTo>
                      <a:pt x="26" y="35"/>
                    </a:lnTo>
                    <a:close/>
                    <a:moveTo>
                      <a:pt x="11" y="9"/>
                    </a:moveTo>
                    <a:lnTo>
                      <a:pt x="11" y="9"/>
                    </a:lnTo>
                    <a:lnTo>
                      <a:pt x="14" y="7"/>
                    </a:lnTo>
                    <a:lnTo>
                      <a:pt x="19" y="6"/>
                    </a:lnTo>
                    <a:lnTo>
                      <a:pt x="19" y="6"/>
                    </a:lnTo>
                    <a:lnTo>
                      <a:pt x="23" y="7"/>
                    </a:lnTo>
                    <a:lnTo>
                      <a:pt x="27" y="10"/>
                    </a:lnTo>
                    <a:lnTo>
                      <a:pt x="27" y="10"/>
                    </a:lnTo>
                    <a:lnTo>
                      <a:pt x="29" y="13"/>
                    </a:lnTo>
                    <a:lnTo>
                      <a:pt x="30" y="17"/>
                    </a:lnTo>
                    <a:lnTo>
                      <a:pt x="8" y="17"/>
                    </a:lnTo>
                    <a:lnTo>
                      <a:pt x="8" y="17"/>
                    </a:lnTo>
                    <a:lnTo>
                      <a:pt x="9" y="13"/>
                    </a:lnTo>
                    <a:lnTo>
                      <a:pt x="11" y="9"/>
                    </a:lnTo>
                    <a:lnTo>
                      <a:pt x="11" y="9"/>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0" name="Freeform 168">
                <a:extLst>
                  <a:ext uri="{FF2B5EF4-FFF2-40B4-BE49-F238E27FC236}">
                    <a16:creationId xmlns:a16="http://schemas.microsoft.com/office/drawing/2014/main" id="{BA382D45-FC78-9D67-0F15-16B69BEFF22E}"/>
                  </a:ext>
                </a:extLst>
              </p:cNvPr>
              <p:cNvSpPr>
                <a:spLocks noEditPoints="1"/>
              </p:cNvSpPr>
              <p:nvPr/>
            </p:nvSpPr>
            <p:spPr bwMode="auto">
              <a:xfrm>
                <a:off x="566" y="3801"/>
                <a:ext cx="35" cy="55"/>
              </a:xfrm>
              <a:custGeom>
                <a:avLst/>
                <a:gdLst>
                  <a:gd name="T0" fmla="*/ 35 w 35"/>
                  <a:gd name="T1" fmla="*/ 53 h 55"/>
                  <a:gd name="T2" fmla="*/ 35 w 35"/>
                  <a:gd name="T3" fmla="*/ 0 h 55"/>
                  <a:gd name="T4" fmla="*/ 28 w 35"/>
                  <a:gd name="T5" fmla="*/ 0 h 55"/>
                  <a:gd name="T6" fmla="*/ 28 w 35"/>
                  <a:gd name="T7" fmla="*/ 19 h 55"/>
                  <a:gd name="T8" fmla="*/ 28 w 35"/>
                  <a:gd name="T9" fmla="*/ 19 h 55"/>
                  <a:gd name="T10" fmla="*/ 26 w 35"/>
                  <a:gd name="T11" fmla="*/ 17 h 55"/>
                  <a:gd name="T12" fmla="*/ 24 w 35"/>
                  <a:gd name="T13" fmla="*/ 15 h 55"/>
                  <a:gd name="T14" fmla="*/ 24 w 35"/>
                  <a:gd name="T15" fmla="*/ 15 h 55"/>
                  <a:gd name="T16" fmla="*/ 20 w 35"/>
                  <a:gd name="T17" fmla="*/ 14 h 55"/>
                  <a:gd name="T18" fmla="*/ 17 w 35"/>
                  <a:gd name="T19" fmla="*/ 13 h 55"/>
                  <a:gd name="T20" fmla="*/ 17 w 35"/>
                  <a:gd name="T21" fmla="*/ 13 h 55"/>
                  <a:gd name="T22" fmla="*/ 13 w 35"/>
                  <a:gd name="T23" fmla="*/ 14 h 55"/>
                  <a:gd name="T24" fmla="*/ 8 w 35"/>
                  <a:gd name="T25" fmla="*/ 17 h 55"/>
                  <a:gd name="T26" fmla="*/ 8 w 35"/>
                  <a:gd name="T27" fmla="*/ 17 h 55"/>
                  <a:gd name="T28" fmla="*/ 5 w 35"/>
                  <a:gd name="T29" fmla="*/ 19 h 55"/>
                  <a:gd name="T30" fmla="*/ 3 w 35"/>
                  <a:gd name="T31" fmla="*/ 23 h 55"/>
                  <a:gd name="T32" fmla="*/ 3 w 35"/>
                  <a:gd name="T33" fmla="*/ 23 h 55"/>
                  <a:gd name="T34" fmla="*/ 0 w 35"/>
                  <a:gd name="T35" fmla="*/ 29 h 55"/>
                  <a:gd name="T36" fmla="*/ 0 w 35"/>
                  <a:gd name="T37" fmla="*/ 34 h 55"/>
                  <a:gd name="T38" fmla="*/ 0 w 35"/>
                  <a:gd name="T39" fmla="*/ 34 h 55"/>
                  <a:gd name="T40" fmla="*/ 0 w 35"/>
                  <a:gd name="T41" fmla="*/ 40 h 55"/>
                  <a:gd name="T42" fmla="*/ 3 w 35"/>
                  <a:gd name="T43" fmla="*/ 44 h 55"/>
                  <a:gd name="T44" fmla="*/ 3 w 35"/>
                  <a:gd name="T45" fmla="*/ 44 h 55"/>
                  <a:gd name="T46" fmla="*/ 5 w 35"/>
                  <a:gd name="T47" fmla="*/ 49 h 55"/>
                  <a:gd name="T48" fmla="*/ 8 w 35"/>
                  <a:gd name="T49" fmla="*/ 52 h 55"/>
                  <a:gd name="T50" fmla="*/ 8 w 35"/>
                  <a:gd name="T51" fmla="*/ 52 h 55"/>
                  <a:gd name="T52" fmla="*/ 13 w 35"/>
                  <a:gd name="T53" fmla="*/ 55 h 55"/>
                  <a:gd name="T54" fmla="*/ 17 w 35"/>
                  <a:gd name="T55" fmla="*/ 55 h 55"/>
                  <a:gd name="T56" fmla="*/ 17 w 35"/>
                  <a:gd name="T57" fmla="*/ 55 h 55"/>
                  <a:gd name="T58" fmla="*/ 20 w 35"/>
                  <a:gd name="T59" fmla="*/ 55 h 55"/>
                  <a:gd name="T60" fmla="*/ 24 w 35"/>
                  <a:gd name="T61" fmla="*/ 53 h 55"/>
                  <a:gd name="T62" fmla="*/ 26 w 35"/>
                  <a:gd name="T63" fmla="*/ 51 h 55"/>
                  <a:gd name="T64" fmla="*/ 28 w 35"/>
                  <a:gd name="T65" fmla="*/ 49 h 55"/>
                  <a:gd name="T66" fmla="*/ 28 w 35"/>
                  <a:gd name="T67" fmla="*/ 53 h 55"/>
                  <a:gd name="T68" fmla="*/ 35 w 35"/>
                  <a:gd name="T69" fmla="*/ 53 h 55"/>
                  <a:gd name="T70" fmla="*/ 35 w 35"/>
                  <a:gd name="T71" fmla="*/ 53 h 55"/>
                  <a:gd name="T72" fmla="*/ 10 w 35"/>
                  <a:gd name="T73" fmla="*/ 23 h 55"/>
                  <a:gd name="T74" fmla="*/ 10 w 35"/>
                  <a:gd name="T75" fmla="*/ 23 h 55"/>
                  <a:gd name="T76" fmla="*/ 14 w 35"/>
                  <a:gd name="T77" fmla="*/ 20 h 55"/>
                  <a:gd name="T78" fmla="*/ 17 w 35"/>
                  <a:gd name="T79" fmla="*/ 19 h 55"/>
                  <a:gd name="T80" fmla="*/ 17 w 35"/>
                  <a:gd name="T81" fmla="*/ 19 h 55"/>
                  <a:gd name="T82" fmla="*/ 22 w 35"/>
                  <a:gd name="T83" fmla="*/ 20 h 55"/>
                  <a:gd name="T84" fmla="*/ 25 w 35"/>
                  <a:gd name="T85" fmla="*/ 23 h 55"/>
                  <a:gd name="T86" fmla="*/ 25 w 35"/>
                  <a:gd name="T87" fmla="*/ 23 h 55"/>
                  <a:gd name="T88" fmla="*/ 27 w 35"/>
                  <a:gd name="T89" fmla="*/ 28 h 55"/>
                  <a:gd name="T90" fmla="*/ 28 w 35"/>
                  <a:gd name="T91" fmla="*/ 34 h 55"/>
                  <a:gd name="T92" fmla="*/ 28 w 35"/>
                  <a:gd name="T93" fmla="*/ 34 h 55"/>
                  <a:gd name="T94" fmla="*/ 27 w 35"/>
                  <a:gd name="T95" fmla="*/ 41 h 55"/>
                  <a:gd name="T96" fmla="*/ 25 w 35"/>
                  <a:gd name="T97" fmla="*/ 46 h 55"/>
                  <a:gd name="T98" fmla="*/ 25 w 35"/>
                  <a:gd name="T99" fmla="*/ 46 h 55"/>
                  <a:gd name="T100" fmla="*/ 22 w 35"/>
                  <a:gd name="T101" fmla="*/ 48 h 55"/>
                  <a:gd name="T102" fmla="*/ 18 w 35"/>
                  <a:gd name="T103" fmla="*/ 49 h 55"/>
                  <a:gd name="T104" fmla="*/ 18 w 35"/>
                  <a:gd name="T105" fmla="*/ 49 h 55"/>
                  <a:gd name="T106" fmla="*/ 14 w 35"/>
                  <a:gd name="T107" fmla="*/ 48 h 55"/>
                  <a:gd name="T108" fmla="*/ 10 w 35"/>
                  <a:gd name="T109" fmla="*/ 46 h 55"/>
                  <a:gd name="T110" fmla="*/ 10 w 35"/>
                  <a:gd name="T111" fmla="*/ 46 h 55"/>
                  <a:gd name="T112" fmla="*/ 8 w 35"/>
                  <a:gd name="T113" fmla="*/ 41 h 55"/>
                  <a:gd name="T114" fmla="*/ 7 w 35"/>
                  <a:gd name="T115" fmla="*/ 34 h 55"/>
                  <a:gd name="T116" fmla="*/ 7 w 35"/>
                  <a:gd name="T117" fmla="*/ 34 h 55"/>
                  <a:gd name="T118" fmla="*/ 8 w 35"/>
                  <a:gd name="T119" fmla="*/ 28 h 55"/>
                  <a:gd name="T120" fmla="*/ 10 w 35"/>
                  <a:gd name="T121" fmla="*/ 23 h 55"/>
                  <a:gd name="T122" fmla="*/ 10 w 35"/>
                  <a:gd name="T123"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55">
                    <a:moveTo>
                      <a:pt x="35" y="53"/>
                    </a:moveTo>
                    <a:lnTo>
                      <a:pt x="35" y="0"/>
                    </a:lnTo>
                    <a:lnTo>
                      <a:pt x="28" y="0"/>
                    </a:lnTo>
                    <a:lnTo>
                      <a:pt x="28" y="19"/>
                    </a:lnTo>
                    <a:lnTo>
                      <a:pt x="28" y="19"/>
                    </a:lnTo>
                    <a:lnTo>
                      <a:pt x="26" y="17"/>
                    </a:lnTo>
                    <a:lnTo>
                      <a:pt x="24" y="15"/>
                    </a:lnTo>
                    <a:lnTo>
                      <a:pt x="24" y="15"/>
                    </a:lnTo>
                    <a:lnTo>
                      <a:pt x="20" y="14"/>
                    </a:lnTo>
                    <a:lnTo>
                      <a:pt x="17" y="13"/>
                    </a:lnTo>
                    <a:lnTo>
                      <a:pt x="17" y="13"/>
                    </a:lnTo>
                    <a:lnTo>
                      <a:pt x="13" y="14"/>
                    </a:lnTo>
                    <a:lnTo>
                      <a:pt x="8" y="17"/>
                    </a:lnTo>
                    <a:lnTo>
                      <a:pt x="8" y="17"/>
                    </a:lnTo>
                    <a:lnTo>
                      <a:pt x="5" y="19"/>
                    </a:lnTo>
                    <a:lnTo>
                      <a:pt x="3" y="23"/>
                    </a:lnTo>
                    <a:lnTo>
                      <a:pt x="3" y="23"/>
                    </a:lnTo>
                    <a:lnTo>
                      <a:pt x="0" y="29"/>
                    </a:lnTo>
                    <a:lnTo>
                      <a:pt x="0" y="34"/>
                    </a:lnTo>
                    <a:lnTo>
                      <a:pt x="0" y="34"/>
                    </a:lnTo>
                    <a:lnTo>
                      <a:pt x="0" y="40"/>
                    </a:lnTo>
                    <a:lnTo>
                      <a:pt x="3" y="44"/>
                    </a:lnTo>
                    <a:lnTo>
                      <a:pt x="3" y="44"/>
                    </a:lnTo>
                    <a:lnTo>
                      <a:pt x="5" y="49"/>
                    </a:lnTo>
                    <a:lnTo>
                      <a:pt x="8" y="52"/>
                    </a:lnTo>
                    <a:lnTo>
                      <a:pt x="8" y="52"/>
                    </a:lnTo>
                    <a:lnTo>
                      <a:pt x="13" y="55"/>
                    </a:lnTo>
                    <a:lnTo>
                      <a:pt x="17" y="55"/>
                    </a:lnTo>
                    <a:lnTo>
                      <a:pt x="17" y="55"/>
                    </a:lnTo>
                    <a:lnTo>
                      <a:pt x="20" y="55"/>
                    </a:lnTo>
                    <a:lnTo>
                      <a:pt x="24" y="53"/>
                    </a:lnTo>
                    <a:lnTo>
                      <a:pt x="26" y="51"/>
                    </a:lnTo>
                    <a:lnTo>
                      <a:pt x="28" y="49"/>
                    </a:lnTo>
                    <a:lnTo>
                      <a:pt x="28" y="53"/>
                    </a:lnTo>
                    <a:lnTo>
                      <a:pt x="35" y="53"/>
                    </a:lnTo>
                    <a:lnTo>
                      <a:pt x="35" y="53"/>
                    </a:lnTo>
                    <a:close/>
                    <a:moveTo>
                      <a:pt x="10" y="23"/>
                    </a:moveTo>
                    <a:lnTo>
                      <a:pt x="10" y="23"/>
                    </a:lnTo>
                    <a:lnTo>
                      <a:pt x="14" y="20"/>
                    </a:lnTo>
                    <a:lnTo>
                      <a:pt x="17" y="19"/>
                    </a:lnTo>
                    <a:lnTo>
                      <a:pt x="17" y="19"/>
                    </a:lnTo>
                    <a:lnTo>
                      <a:pt x="22" y="20"/>
                    </a:lnTo>
                    <a:lnTo>
                      <a:pt x="25" y="23"/>
                    </a:lnTo>
                    <a:lnTo>
                      <a:pt x="25" y="23"/>
                    </a:lnTo>
                    <a:lnTo>
                      <a:pt x="27" y="28"/>
                    </a:lnTo>
                    <a:lnTo>
                      <a:pt x="28" y="34"/>
                    </a:lnTo>
                    <a:lnTo>
                      <a:pt x="28" y="34"/>
                    </a:lnTo>
                    <a:lnTo>
                      <a:pt x="27" y="41"/>
                    </a:lnTo>
                    <a:lnTo>
                      <a:pt x="25" y="46"/>
                    </a:lnTo>
                    <a:lnTo>
                      <a:pt x="25" y="46"/>
                    </a:lnTo>
                    <a:lnTo>
                      <a:pt x="22" y="48"/>
                    </a:lnTo>
                    <a:lnTo>
                      <a:pt x="18" y="49"/>
                    </a:lnTo>
                    <a:lnTo>
                      <a:pt x="18" y="49"/>
                    </a:lnTo>
                    <a:lnTo>
                      <a:pt x="14" y="48"/>
                    </a:lnTo>
                    <a:lnTo>
                      <a:pt x="10" y="46"/>
                    </a:lnTo>
                    <a:lnTo>
                      <a:pt x="10" y="46"/>
                    </a:lnTo>
                    <a:lnTo>
                      <a:pt x="8" y="41"/>
                    </a:lnTo>
                    <a:lnTo>
                      <a:pt x="7" y="34"/>
                    </a:lnTo>
                    <a:lnTo>
                      <a:pt x="7" y="34"/>
                    </a:lnTo>
                    <a:lnTo>
                      <a:pt x="8" y="28"/>
                    </a:lnTo>
                    <a:lnTo>
                      <a:pt x="10" y="23"/>
                    </a:lnTo>
                    <a:lnTo>
                      <a:pt x="10" y="23"/>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1" name="Freeform 169">
                <a:extLst>
                  <a:ext uri="{FF2B5EF4-FFF2-40B4-BE49-F238E27FC236}">
                    <a16:creationId xmlns:a16="http://schemas.microsoft.com/office/drawing/2014/main" id="{575846B5-8222-C64B-1A2B-216C856A5A44}"/>
                  </a:ext>
                </a:extLst>
              </p:cNvPr>
              <p:cNvSpPr>
                <a:spLocks/>
              </p:cNvSpPr>
              <p:nvPr/>
            </p:nvSpPr>
            <p:spPr bwMode="auto">
              <a:xfrm>
                <a:off x="611" y="3815"/>
                <a:ext cx="31" cy="41"/>
              </a:xfrm>
              <a:custGeom>
                <a:avLst/>
                <a:gdLst>
                  <a:gd name="T0" fmla="*/ 31 w 31"/>
                  <a:gd name="T1" fmla="*/ 39 h 41"/>
                  <a:gd name="T2" fmla="*/ 31 w 31"/>
                  <a:gd name="T3" fmla="*/ 0 h 41"/>
                  <a:gd name="T4" fmla="*/ 25 w 31"/>
                  <a:gd name="T5" fmla="*/ 0 h 41"/>
                  <a:gd name="T6" fmla="*/ 25 w 31"/>
                  <a:gd name="T7" fmla="*/ 22 h 41"/>
                  <a:gd name="T8" fmla="*/ 25 w 31"/>
                  <a:gd name="T9" fmla="*/ 22 h 41"/>
                  <a:gd name="T10" fmla="*/ 25 w 31"/>
                  <a:gd name="T11" fmla="*/ 26 h 41"/>
                  <a:gd name="T12" fmla="*/ 23 w 31"/>
                  <a:gd name="T13" fmla="*/ 29 h 41"/>
                  <a:gd name="T14" fmla="*/ 23 w 31"/>
                  <a:gd name="T15" fmla="*/ 29 h 41"/>
                  <a:gd name="T16" fmla="*/ 22 w 31"/>
                  <a:gd name="T17" fmla="*/ 32 h 41"/>
                  <a:gd name="T18" fmla="*/ 20 w 31"/>
                  <a:gd name="T19" fmla="*/ 34 h 41"/>
                  <a:gd name="T20" fmla="*/ 20 w 31"/>
                  <a:gd name="T21" fmla="*/ 34 h 41"/>
                  <a:gd name="T22" fmla="*/ 18 w 31"/>
                  <a:gd name="T23" fmla="*/ 35 h 41"/>
                  <a:gd name="T24" fmla="*/ 15 w 31"/>
                  <a:gd name="T25" fmla="*/ 35 h 41"/>
                  <a:gd name="T26" fmla="*/ 15 w 31"/>
                  <a:gd name="T27" fmla="*/ 35 h 41"/>
                  <a:gd name="T28" fmla="*/ 12 w 31"/>
                  <a:gd name="T29" fmla="*/ 35 h 41"/>
                  <a:gd name="T30" fmla="*/ 10 w 31"/>
                  <a:gd name="T31" fmla="*/ 34 h 41"/>
                  <a:gd name="T32" fmla="*/ 10 w 31"/>
                  <a:gd name="T33" fmla="*/ 34 h 41"/>
                  <a:gd name="T34" fmla="*/ 8 w 31"/>
                  <a:gd name="T35" fmla="*/ 32 h 41"/>
                  <a:gd name="T36" fmla="*/ 7 w 31"/>
                  <a:gd name="T37" fmla="*/ 29 h 41"/>
                  <a:gd name="T38" fmla="*/ 7 w 31"/>
                  <a:gd name="T39" fmla="*/ 29 h 41"/>
                  <a:gd name="T40" fmla="*/ 7 w 31"/>
                  <a:gd name="T41" fmla="*/ 23 h 41"/>
                  <a:gd name="T42" fmla="*/ 7 w 31"/>
                  <a:gd name="T43" fmla="*/ 0 h 41"/>
                  <a:gd name="T44" fmla="*/ 0 w 31"/>
                  <a:gd name="T45" fmla="*/ 0 h 41"/>
                  <a:gd name="T46" fmla="*/ 0 w 31"/>
                  <a:gd name="T47" fmla="*/ 25 h 41"/>
                  <a:gd name="T48" fmla="*/ 0 w 31"/>
                  <a:gd name="T49" fmla="*/ 25 h 41"/>
                  <a:gd name="T50" fmla="*/ 0 w 31"/>
                  <a:gd name="T51" fmla="*/ 32 h 41"/>
                  <a:gd name="T52" fmla="*/ 0 w 31"/>
                  <a:gd name="T53" fmla="*/ 32 h 41"/>
                  <a:gd name="T54" fmla="*/ 2 w 31"/>
                  <a:gd name="T55" fmla="*/ 36 h 41"/>
                  <a:gd name="T56" fmla="*/ 2 w 31"/>
                  <a:gd name="T57" fmla="*/ 36 h 41"/>
                  <a:gd name="T58" fmla="*/ 4 w 31"/>
                  <a:gd name="T59" fmla="*/ 38 h 41"/>
                  <a:gd name="T60" fmla="*/ 7 w 31"/>
                  <a:gd name="T61" fmla="*/ 39 h 41"/>
                  <a:gd name="T62" fmla="*/ 7 w 31"/>
                  <a:gd name="T63" fmla="*/ 39 h 41"/>
                  <a:gd name="T64" fmla="*/ 10 w 31"/>
                  <a:gd name="T65" fmla="*/ 41 h 41"/>
                  <a:gd name="T66" fmla="*/ 13 w 31"/>
                  <a:gd name="T67" fmla="*/ 41 h 41"/>
                  <a:gd name="T68" fmla="*/ 13 w 31"/>
                  <a:gd name="T69" fmla="*/ 41 h 41"/>
                  <a:gd name="T70" fmla="*/ 17 w 31"/>
                  <a:gd name="T71" fmla="*/ 41 h 41"/>
                  <a:gd name="T72" fmla="*/ 20 w 31"/>
                  <a:gd name="T73" fmla="*/ 39 h 41"/>
                  <a:gd name="T74" fmla="*/ 23 w 31"/>
                  <a:gd name="T75" fmla="*/ 37 h 41"/>
                  <a:gd name="T76" fmla="*/ 26 w 31"/>
                  <a:gd name="T77" fmla="*/ 34 h 41"/>
                  <a:gd name="T78" fmla="*/ 26 w 31"/>
                  <a:gd name="T79" fmla="*/ 39 h 41"/>
                  <a:gd name="T80" fmla="*/ 31 w 31"/>
                  <a:gd name="T81" fmla="*/ 39 h 41"/>
                  <a:gd name="T82" fmla="*/ 31 w 31"/>
                  <a:gd name="T8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41">
                    <a:moveTo>
                      <a:pt x="31" y="39"/>
                    </a:moveTo>
                    <a:lnTo>
                      <a:pt x="31" y="0"/>
                    </a:lnTo>
                    <a:lnTo>
                      <a:pt x="25" y="0"/>
                    </a:lnTo>
                    <a:lnTo>
                      <a:pt x="25" y="22"/>
                    </a:lnTo>
                    <a:lnTo>
                      <a:pt x="25" y="22"/>
                    </a:lnTo>
                    <a:lnTo>
                      <a:pt x="25" y="26"/>
                    </a:lnTo>
                    <a:lnTo>
                      <a:pt x="23" y="29"/>
                    </a:lnTo>
                    <a:lnTo>
                      <a:pt x="23" y="29"/>
                    </a:lnTo>
                    <a:lnTo>
                      <a:pt x="22" y="32"/>
                    </a:lnTo>
                    <a:lnTo>
                      <a:pt x="20" y="34"/>
                    </a:lnTo>
                    <a:lnTo>
                      <a:pt x="20" y="34"/>
                    </a:lnTo>
                    <a:lnTo>
                      <a:pt x="18" y="35"/>
                    </a:lnTo>
                    <a:lnTo>
                      <a:pt x="15" y="35"/>
                    </a:lnTo>
                    <a:lnTo>
                      <a:pt x="15" y="35"/>
                    </a:lnTo>
                    <a:lnTo>
                      <a:pt x="12" y="35"/>
                    </a:lnTo>
                    <a:lnTo>
                      <a:pt x="10" y="34"/>
                    </a:lnTo>
                    <a:lnTo>
                      <a:pt x="10" y="34"/>
                    </a:lnTo>
                    <a:lnTo>
                      <a:pt x="8" y="32"/>
                    </a:lnTo>
                    <a:lnTo>
                      <a:pt x="7" y="29"/>
                    </a:lnTo>
                    <a:lnTo>
                      <a:pt x="7" y="29"/>
                    </a:lnTo>
                    <a:lnTo>
                      <a:pt x="7" y="23"/>
                    </a:lnTo>
                    <a:lnTo>
                      <a:pt x="7" y="0"/>
                    </a:lnTo>
                    <a:lnTo>
                      <a:pt x="0" y="0"/>
                    </a:lnTo>
                    <a:lnTo>
                      <a:pt x="0" y="25"/>
                    </a:lnTo>
                    <a:lnTo>
                      <a:pt x="0" y="25"/>
                    </a:lnTo>
                    <a:lnTo>
                      <a:pt x="0" y="32"/>
                    </a:lnTo>
                    <a:lnTo>
                      <a:pt x="0" y="32"/>
                    </a:lnTo>
                    <a:lnTo>
                      <a:pt x="2" y="36"/>
                    </a:lnTo>
                    <a:lnTo>
                      <a:pt x="2" y="36"/>
                    </a:lnTo>
                    <a:lnTo>
                      <a:pt x="4" y="38"/>
                    </a:lnTo>
                    <a:lnTo>
                      <a:pt x="7" y="39"/>
                    </a:lnTo>
                    <a:lnTo>
                      <a:pt x="7" y="39"/>
                    </a:lnTo>
                    <a:lnTo>
                      <a:pt x="10" y="41"/>
                    </a:lnTo>
                    <a:lnTo>
                      <a:pt x="13" y="41"/>
                    </a:lnTo>
                    <a:lnTo>
                      <a:pt x="13" y="41"/>
                    </a:lnTo>
                    <a:lnTo>
                      <a:pt x="17" y="41"/>
                    </a:lnTo>
                    <a:lnTo>
                      <a:pt x="20" y="39"/>
                    </a:lnTo>
                    <a:lnTo>
                      <a:pt x="23" y="37"/>
                    </a:lnTo>
                    <a:lnTo>
                      <a:pt x="26" y="34"/>
                    </a:lnTo>
                    <a:lnTo>
                      <a:pt x="26" y="39"/>
                    </a:lnTo>
                    <a:lnTo>
                      <a:pt x="31" y="39"/>
                    </a:lnTo>
                    <a:lnTo>
                      <a:pt x="31" y="39"/>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2" name="Freeform 170">
                <a:extLst>
                  <a:ext uri="{FF2B5EF4-FFF2-40B4-BE49-F238E27FC236}">
                    <a16:creationId xmlns:a16="http://schemas.microsoft.com/office/drawing/2014/main" id="{13839B66-1E9E-ADE1-441B-B8DAB6EAB652}"/>
                  </a:ext>
                </a:extLst>
              </p:cNvPr>
              <p:cNvSpPr>
                <a:spLocks/>
              </p:cNvSpPr>
              <p:nvPr/>
            </p:nvSpPr>
            <p:spPr bwMode="auto">
              <a:xfrm>
                <a:off x="651" y="3814"/>
                <a:ext cx="35" cy="42"/>
              </a:xfrm>
              <a:custGeom>
                <a:avLst/>
                <a:gdLst>
                  <a:gd name="T0" fmla="*/ 25 w 35"/>
                  <a:gd name="T1" fmla="*/ 34 h 42"/>
                  <a:gd name="T2" fmla="*/ 25 w 35"/>
                  <a:gd name="T3" fmla="*/ 34 h 42"/>
                  <a:gd name="T4" fmla="*/ 21 w 35"/>
                  <a:gd name="T5" fmla="*/ 36 h 42"/>
                  <a:gd name="T6" fmla="*/ 18 w 35"/>
                  <a:gd name="T7" fmla="*/ 36 h 42"/>
                  <a:gd name="T8" fmla="*/ 18 w 35"/>
                  <a:gd name="T9" fmla="*/ 36 h 42"/>
                  <a:gd name="T10" fmla="*/ 14 w 35"/>
                  <a:gd name="T11" fmla="*/ 35 h 42"/>
                  <a:gd name="T12" fmla="*/ 10 w 35"/>
                  <a:gd name="T13" fmla="*/ 33 h 42"/>
                  <a:gd name="T14" fmla="*/ 10 w 35"/>
                  <a:gd name="T15" fmla="*/ 33 h 42"/>
                  <a:gd name="T16" fmla="*/ 8 w 35"/>
                  <a:gd name="T17" fmla="*/ 28 h 42"/>
                  <a:gd name="T18" fmla="*/ 7 w 35"/>
                  <a:gd name="T19" fmla="*/ 21 h 42"/>
                  <a:gd name="T20" fmla="*/ 7 w 35"/>
                  <a:gd name="T21" fmla="*/ 21 h 42"/>
                  <a:gd name="T22" fmla="*/ 8 w 35"/>
                  <a:gd name="T23" fmla="*/ 15 h 42"/>
                  <a:gd name="T24" fmla="*/ 10 w 35"/>
                  <a:gd name="T25" fmla="*/ 9 h 42"/>
                  <a:gd name="T26" fmla="*/ 10 w 35"/>
                  <a:gd name="T27" fmla="*/ 9 h 42"/>
                  <a:gd name="T28" fmla="*/ 14 w 35"/>
                  <a:gd name="T29" fmla="*/ 7 h 42"/>
                  <a:gd name="T30" fmla="*/ 18 w 35"/>
                  <a:gd name="T31" fmla="*/ 6 h 42"/>
                  <a:gd name="T32" fmla="*/ 18 w 35"/>
                  <a:gd name="T33" fmla="*/ 6 h 42"/>
                  <a:gd name="T34" fmla="*/ 21 w 35"/>
                  <a:gd name="T35" fmla="*/ 7 h 42"/>
                  <a:gd name="T36" fmla="*/ 24 w 35"/>
                  <a:gd name="T37" fmla="*/ 8 h 42"/>
                  <a:gd name="T38" fmla="*/ 24 w 35"/>
                  <a:gd name="T39" fmla="*/ 8 h 42"/>
                  <a:gd name="T40" fmla="*/ 26 w 35"/>
                  <a:gd name="T41" fmla="*/ 10 h 42"/>
                  <a:gd name="T42" fmla="*/ 27 w 35"/>
                  <a:gd name="T43" fmla="*/ 14 h 42"/>
                  <a:gd name="T44" fmla="*/ 34 w 35"/>
                  <a:gd name="T45" fmla="*/ 13 h 42"/>
                  <a:gd name="T46" fmla="*/ 34 w 35"/>
                  <a:gd name="T47" fmla="*/ 13 h 42"/>
                  <a:gd name="T48" fmla="*/ 31 w 35"/>
                  <a:gd name="T49" fmla="*/ 8 h 42"/>
                  <a:gd name="T50" fmla="*/ 28 w 35"/>
                  <a:gd name="T51" fmla="*/ 4 h 42"/>
                  <a:gd name="T52" fmla="*/ 28 w 35"/>
                  <a:gd name="T53" fmla="*/ 4 h 42"/>
                  <a:gd name="T54" fmla="*/ 24 w 35"/>
                  <a:gd name="T55" fmla="*/ 1 h 42"/>
                  <a:gd name="T56" fmla="*/ 18 w 35"/>
                  <a:gd name="T57" fmla="*/ 0 h 42"/>
                  <a:gd name="T58" fmla="*/ 18 w 35"/>
                  <a:gd name="T59" fmla="*/ 0 h 42"/>
                  <a:gd name="T60" fmla="*/ 14 w 35"/>
                  <a:gd name="T61" fmla="*/ 1 h 42"/>
                  <a:gd name="T62" fmla="*/ 9 w 35"/>
                  <a:gd name="T63" fmla="*/ 2 h 42"/>
                  <a:gd name="T64" fmla="*/ 9 w 35"/>
                  <a:gd name="T65" fmla="*/ 2 h 42"/>
                  <a:gd name="T66" fmla="*/ 5 w 35"/>
                  <a:gd name="T67" fmla="*/ 6 h 42"/>
                  <a:gd name="T68" fmla="*/ 2 w 35"/>
                  <a:gd name="T69" fmla="*/ 10 h 42"/>
                  <a:gd name="T70" fmla="*/ 2 w 35"/>
                  <a:gd name="T71" fmla="*/ 10 h 42"/>
                  <a:gd name="T72" fmla="*/ 0 w 35"/>
                  <a:gd name="T73" fmla="*/ 16 h 42"/>
                  <a:gd name="T74" fmla="*/ 0 w 35"/>
                  <a:gd name="T75" fmla="*/ 21 h 42"/>
                  <a:gd name="T76" fmla="*/ 0 w 35"/>
                  <a:gd name="T77" fmla="*/ 21 h 42"/>
                  <a:gd name="T78" fmla="*/ 0 w 35"/>
                  <a:gd name="T79" fmla="*/ 26 h 42"/>
                  <a:gd name="T80" fmla="*/ 1 w 35"/>
                  <a:gd name="T81" fmla="*/ 30 h 42"/>
                  <a:gd name="T82" fmla="*/ 2 w 35"/>
                  <a:gd name="T83" fmla="*/ 34 h 42"/>
                  <a:gd name="T84" fmla="*/ 5 w 35"/>
                  <a:gd name="T85" fmla="*/ 36 h 42"/>
                  <a:gd name="T86" fmla="*/ 5 w 35"/>
                  <a:gd name="T87" fmla="*/ 36 h 42"/>
                  <a:gd name="T88" fmla="*/ 8 w 35"/>
                  <a:gd name="T89" fmla="*/ 39 h 42"/>
                  <a:gd name="T90" fmla="*/ 10 w 35"/>
                  <a:gd name="T91" fmla="*/ 40 h 42"/>
                  <a:gd name="T92" fmla="*/ 15 w 35"/>
                  <a:gd name="T93" fmla="*/ 42 h 42"/>
                  <a:gd name="T94" fmla="*/ 18 w 35"/>
                  <a:gd name="T95" fmla="*/ 42 h 42"/>
                  <a:gd name="T96" fmla="*/ 18 w 35"/>
                  <a:gd name="T97" fmla="*/ 42 h 42"/>
                  <a:gd name="T98" fmla="*/ 24 w 35"/>
                  <a:gd name="T99" fmla="*/ 40 h 42"/>
                  <a:gd name="T100" fmla="*/ 29 w 35"/>
                  <a:gd name="T101" fmla="*/ 38 h 42"/>
                  <a:gd name="T102" fmla="*/ 29 w 35"/>
                  <a:gd name="T103" fmla="*/ 38 h 42"/>
                  <a:gd name="T104" fmla="*/ 33 w 35"/>
                  <a:gd name="T105" fmla="*/ 34 h 42"/>
                  <a:gd name="T106" fmla="*/ 35 w 35"/>
                  <a:gd name="T107" fmla="*/ 27 h 42"/>
                  <a:gd name="T108" fmla="*/ 28 w 35"/>
                  <a:gd name="T109" fmla="*/ 26 h 42"/>
                  <a:gd name="T110" fmla="*/ 28 w 35"/>
                  <a:gd name="T111" fmla="*/ 26 h 42"/>
                  <a:gd name="T112" fmla="*/ 27 w 35"/>
                  <a:gd name="T113" fmla="*/ 30 h 42"/>
                  <a:gd name="T114" fmla="*/ 25 w 35"/>
                  <a:gd name="T115" fmla="*/ 34 h 42"/>
                  <a:gd name="T116" fmla="*/ 25 w 35"/>
                  <a:gd name="T11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 h="42">
                    <a:moveTo>
                      <a:pt x="25" y="34"/>
                    </a:moveTo>
                    <a:lnTo>
                      <a:pt x="25" y="34"/>
                    </a:lnTo>
                    <a:lnTo>
                      <a:pt x="21" y="36"/>
                    </a:lnTo>
                    <a:lnTo>
                      <a:pt x="18" y="36"/>
                    </a:lnTo>
                    <a:lnTo>
                      <a:pt x="18" y="36"/>
                    </a:lnTo>
                    <a:lnTo>
                      <a:pt x="14" y="35"/>
                    </a:lnTo>
                    <a:lnTo>
                      <a:pt x="10" y="33"/>
                    </a:lnTo>
                    <a:lnTo>
                      <a:pt x="10" y="33"/>
                    </a:lnTo>
                    <a:lnTo>
                      <a:pt x="8" y="28"/>
                    </a:lnTo>
                    <a:lnTo>
                      <a:pt x="7" y="21"/>
                    </a:lnTo>
                    <a:lnTo>
                      <a:pt x="7" y="21"/>
                    </a:lnTo>
                    <a:lnTo>
                      <a:pt x="8" y="15"/>
                    </a:lnTo>
                    <a:lnTo>
                      <a:pt x="10" y="9"/>
                    </a:lnTo>
                    <a:lnTo>
                      <a:pt x="10" y="9"/>
                    </a:lnTo>
                    <a:lnTo>
                      <a:pt x="14" y="7"/>
                    </a:lnTo>
                    <a:lnTo>
                      <a:pt x="18" y="6"/>
                    </a:lnTo>
                    <a:lnTo>
                      <a:pt x="18" y="6"/>
                    </a:lnTo>
                    <a:lnTo>
                      <a:pt x="21" y="7"/>
                    </a:lnTo>
                    <a:lnTo>
                      <a:pt x="24" y="8"/>
                    </a:lnTo>
                    <a:lnTo>
                      <a:pt x="24" y="8"/>
                    </a:lnTo>
                    <a:lnTo>
                      <a:pt x="26" y="10"/>
                    </a:lnTo>
                    <a:lnTo>
                      <a:pt x="27" y="14"/>
                    </a:lnTo>
                    <a:lnTo>
                      <a:pt x="34" y="13"/>
                    </a:lnTo>
                    <a:lnTo>
                      <a:pt x="34" y="13"/>
                    </a:lnTo>
                    <a:lnTo>
                      <a:pt x="31" y="8"/>
                    </a:lnTo>
                    <a:lnTo>
                      <a:pt x="28" y="4"/>
                    </a:lnTo>
                    <a:lnTo>
                      <a:pt x="28" y="4"/>
                    </a:lnTo>
                    <a:lnTo>
                      <a:pt x="24" y="1"/>
                    </a:lnTo>
                    <a:lnTo>
                      <a:pt x="18" y="0"/>
                    </a:lnTo>
                    <a:lnTo>
                      <a:pt x="18" y="0"/>
                    </a:lnTo>
                    <a:lnTo>
                      <a:pt x="14" y="1"/>
                    </a:lnTo>
                    <a:lnTo>
                      <a:pt x="9" y="2"/>
                    </a:lnTo>
                    <a:lnTo>
                      <a:pt x="9" y="2"/>
                    </a:lnTo>
                    <a:lnTo>
                      <a:pt x="5" y="6"/>
                    </a:lnTo>
                    <a:lnTo>
                      <a:pt x="2" y="10"/>
                    </a:lnTo>
                    <a:lnTo>
                      <a:pt x="2" y="10"/>
                    </a:lnTo>
                    <a:lnTo>
                      <a:pt x="0" y="16"/>
                    </a:lnTo>
                    <a:lnTo>
                      <a:pt x="0" y="21"/>
                    </a:lnTo>
                    <a:lnTo>
                      <a:pt x="0" y="21"/>
                    </a:lnTo>
                    <a:lnTo>
                      <a:pt x="0" y="26"/>
                    </a:lnTo>
                    <a:lnTo>
                      <a:pt x="1" y="30"/>
                    </a:lnTo>
                    <a:lnTo>
                      <a:pt x="2" y="34"/>
                    </a:lnTo>
                    <a:lnTo>
                      <a:pt x="5" y="36"/>
                    </a:lnTo>
                    <a:lnTo>
                      <a:pt x="5" y="36"/>
                    </a:lnTo>
                    <a:lnTo>
                      <a:pt x="8" y="39"/>
                    </a:lnTo>
                    <a:lnTo>
                      <a:pt x="10" y="40"/>
                    </a:lnTo>
                    <a:lnTo>
                      <a:pt x="15" y="42"/>
                    </a:lnTo>
                    <a:lnTo>
                      <a:pt x="18" y="42"/>
                    </a:lnTo>
                    <a:lnTo>
                      <a:pt x="18" y="42"/>
                    </a:lnTo>
                    <a:lnTo>
                      <a:pt x="24" y="40"/>
                    </a:lnTo>
                    <a:lnTo>
                      <a:pt x="29" y="38"/>
                    </a:lnTo>
                    <a:lnTo>
                      <a:pt x="29" y="38"/>
                    </a:lnTo>
                    <a:lnTo>
                      <a:pt x="33" y="34"/>
                    </a:lnTo>
                    <a:lnTo>
                      <a:pt x="35" y="27"/>
                    </a:lnTo>
                    <a:lnTo>
                      <a:pt x="28" y="26"/>
                    </a:lnTo>
                    <a:lnTo>
                      <a:pt x="28" y="26"/>
                    </a:lnTo>
                    <a:lnTo>
                      <a:pt x="27" y="30"/>
                    </a:lnTo>
                    <a:lnTo>
                      <a:pt x="25" y="34"/>
                    </a:lnTo>
                    <a:lnTo>
                      <a:pt x="25" y="34"/>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3" name="Freeform 171">
                <a:extLst>
                  <a:ext uri="{FF2B5EF4-FFF2-40B4-BE49-F238E27FC236}">
                    <a16:creationId xmlns:a16="http://schemas.microsoft.com/office/drawing/2014/main" id="{D1414E5E-19D7-986F-2826-6C0DB351A69F}"/>
                  </a:ext>
                </a:extLst>
              </p:cNvPr>
              <p:cNvSpPr>
                <a:spLocks/>
              </p:cNvSpPr>
              <p:nvPr/>
            </p:nvSpPr>
            <p:spPr bwMode="auto">
              <a:xfrm>
                <a:off x="687" y="3802"/>
                <a:ext cx="20" cy="54"/>
              </a:xfrm>
              <a:custGeom>
                <a:avLst/>
                <a:gdLst>
                  <a:gd name="T0" fmla="*/ 16 w 20"/>
                  <a:gd name="T1" fmla="*/ 47 h 54"/>
                  <a:gd name="T2" fmla="*/ 16 w 20"/>
                  <a:gd name="T3" fmla="*/ 47 h 54"/>
                  <a:gd name="T4" fmla="*/ 13 w 20"/>
                  <a:gd name="T5" fmla="*/ 47 h 54"/>
                  <a:gd name="T6" fmla="*/ 13 w 20"/>
                  <a:gd name="T7" fmla="*/ 47 h 54"/>
                  <a:gd name="T8" fmla="*/ 12 w 20"/>
                  <a:gd name="T9" fmla="*/ 46 h 54"/>
                  <a:gd name="T10" fmla="*/ 12 w 20"/>
                  <a:gd name="T11" fmla="*/ 46 h 54"/>
                  <a:gd name="T12" fmla="*/ 12 w 20"/>
                  <a:gd name="T13" fmla="*/ 41 h 54"/>
                  <a:gd name="T14" fmla="*/ 12 w 20"/>
                  <a:gd name="T15" fmla="*/ 19 h 54"/>
                  <a:gd name="T16" fmla="*/ 19 w 20"/>
                  <a:gd name="T17" fmla="*/ 19 h 54"/>
                  <a:gd name="T18" fmla="*/ 19 w 20"/>
                  <a:gd name="T19" fmla="*/ 13 h 54"/>
                  <a:gd name="T20" fmla="*/ 12 w 20"/>
                  <a:gd name="T21" fmla="*/ 13 h 54"/>
                  <a:gd name="T22" fmla="*/ 12 w 20"/>
                  <a:gd name="T23" fmla="*/ 0 h 54"/>
                  <a:gd name="T24" fmla="*/ 6 w 20"/>
                  <a:gd name="T25" fmla="*/ 3 h 54"/>
                  <a:gd name="T26" fmla="*/ 6 w 20"/>
                  <a:gd name="T27" fmla="*/ 13 h 54"/>
                  <a:gd name="T28" fmla="*/ 0 w 20"/>
                  <a:gd name="T29" fmla="*/ 13 h 54"/>
                  <a:gd name="T30" fmla="*/ 0 w 20"/>
                  <a:gd name="T31" fmla="*/ 19 h 54"/>
                  <a:gd name="T32" fmla="*/ 6 w 20"/>
                  <a:gd name="T33" fmla="*/ 19 h 54"/>
                  <a:gd name="T34" fmla="*/ 6 w 20"/>
                  <a:gd name="T35" fmla="*/ 41 h 54"/>
                  <a:gd name="T36" fmla="*/ 6 w 20"/>
                  <a:gd name="T37" fmla="*/ 41 h 54"/>
                  <a:gd name="T38" fmla="*/ 7 w 20"/>
                  <a:gd name="T39" fmla="*/ 49 h 54"/>
                  <a:gd name="T40" fmla="*/ 7 w 20"/>
                  <a:gd name="T41" fmla="*/ 49 h 54"/>
                  <a:gd name="T42" fmla="*/ 8 w 20"/>
                  <a:gd name="T43" fmla="*/ 51 h 54"/>
                  <a:gd name="T44" fmla="*/ 9 w 20"/>
                  <a:gd name="T45" fmla="*/ 52 h 54"/>
                  <a:gd name="T46" fmla="*/ 9 w 20"/>
                  <a:gd name="T47" fmla="*/ 52 h 54"/>
                  <a:gd name="T48" fmla="*/ 11 w 20"/>
                  <a:gd name="T49" fmla="*/ 54 h 54"/>
                  <a:gd name="T50" fmla="*/ 14 w 20"/>
                  <a:gd name="T51" fmla="*/ 54 h 54"/>
                  <a:gd name="T52" fmla="*/ 14 w 20"/>
                  <a:gd name="T53" fmla="*/ 54 h 54"/>
                  <a:gd name="T54" fmla="*/ 20 w 20"/>
                  <a:gd name="T55" fmla="*/ 52 h 54"/>
                  <a:gd name="T56" fmla="*/ 19 w 20"/>
                  <a:gd name="T57" fmla="*/ 47 h 54"/>
                  <a:gd name="T58" fmla="*/ 19 w 20"/>
                  <a:gd name="T59" fmla="*/ 47 h 54"/>
                  <a:gd name="T60" fmla="*/ 16 w 20"/>
                  <a:gd name="T61" fmla="*/ 47 h 54"/>
                  <a:gd name="T62" fmla="*/ 16 w 20"/>
                  <a:gd name="T63" fmla="*/ 47 h 54"/>
                  <a:gd name="T64" fmla="*/ 16 w 20"/>
                  <a:gd name="T6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54">
                    <a:moveTo>
                      <a:pt x="16" y="47"/>
                    </a:moveTo>
                    <a:lnTo>
                      <a:pt x="16" y="47"/>
                    </a:lnTo>
                    <a:lnTo>
                      <a:pt x="13" y="47"/>
                    </a:lnTo>
                    <a:lnTo>
                      <a:pt x="13" y="47"/>
                    </a:lnTo>
                    <a:lnTo>
                      <a:pt x="12" y="46"/>
                    </a:lnTo>
                    <a:lnTo>
                      <a:pt x="12" y="46"/>
                    </a:lnTo>
                    <a:lnTo>
                      <a:pt x="12" y="41"/>
                    </a:lnTo>
                    <a:lnTo>
                      <a:pt x="12" y="19"/>
                    </a:lnTo>
                    <a:lnTo>
                      <a:pt x="19" y="19"/>
                    </a:lnTo>
                    <a:lnTo>
                      <a:pt x="19" y="13"/>
                    </a:lnTo>
                    <a:lnTo>
                      <a:pt x="12" y="13"/>
                    </a:lnTo>
                    <a:lnTo>
                      <a:pt x="12" y="0"/>
                    </a:lnTo>
                    <a:lnTo>
                      <a:pt x="6" y="3"/>
                    </a:lnTo>
                    <a:lnTo>
                      <a:pt x="6" y="13"/>
                    </a:lnTo>
                    <a:lnTo>
                      <a:pt x="0" y="13"/>
                    </a:lnTo>
                    <a:lnTo>
                      <a:pt x="0" y="19"/>
                    </a:lnTo>
                    <a:lnTo>
                      <a:pt x="6" y="19"/>
                    </a:lnTo>
                    <a:lnTo>
                      <a:pt x="6" y="41"/>
                    </a:lnTo>
                    <a:lnTo>
                      <a:pt x="6" y="41"/>
                    </a:lnTo>
                    <a:lnTo>
                      <a:pt x="7" y="49"/>
                    </a:lnTo>
                    <a:lnTo>
                      <a:pt x="7" y="49"/>
                    </a:lnTo>
                    <a:lnTo>
                      <a:pt x="8" y="51"/>
                    </a:lnTo>
                    <a:lnTo>
                      <a:pt x="9" y="52"/>
                    </a:lnTo>
                    <a:lnTo>
                      <a:pt x="9" y="52"/>
                    </a:lnTo>
                    <a:lnTo>
                      <a:pt x="11" y="54"/>
                    </a:lnTo>
                    <a:lnTo>
                      <a:pt x="14" y="54"/>
                    </a:lnTo>
                    <a:lnTo>
                      <a:pt x="14" y="54"/>
                    </a:lnTo>
                    <a:lnTo>
                      <a:pt x="20" y="52"/>
                    </a:lnTo>
                    <a:lnTo>
                      <a:pt x="19" y="47"/>
                    </a:lnTo>
                    <a:lnTo>
                      <a:pt x="19" y="47"/>
                    </a:lnTo>
                    <a:lnTo>
                      <a:pt x="16" y="47"/>
                    </a:lnTo>
                    <a:lnTo>
                      <a:pt x="16" y="47"/>
                    </a:lnTo>
                    <a:lnTo>
                      <a:pt x="16" y="47"/>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4" name="Freeform 172">
                <a:extLst>
                  <a:ext uri="{FF2B5EF4-FFF2-40B4-BE49-F238E27FC236}">
                    <a16:creationId xmlns:a16="http://schemas.microsoft.com/office/drawing/2014/main" id="{FBBB7B54-A53C-5B6E-C05C-EB487384D205}"/>
                  </a:ext>
                </a:extLst>
              </p:cNvPr>
              <p:cNvSpPr>
                <a:spLocks noEditPoints="1"/>
              </p:cNvSpPr>
              <p:nvPr/>
            </p:nvSpPr>
            <p:spPr bwMode="auto">
              <a:xfrm>
                <a:off x="713" y="3801"/>
                <a:ext cx="6" cy="53"/>
              </a:xfrm>
              <a:custGeom>
                <a:avLst/>
                <a:gdLst>
                  <a:gd name="T0" fmla="*/ 6 w 6"/>
                  <a:gd name="T1" fmla="*/ 8 h 53"/>
                  <a:gd name="T2" fmla="*/ 6 w 6"/>
                  <a:gd name="T3" fmla="*/ 0 h 53"/>
                  <a:gd name="T4" fmla="*/ 0 w 6"/>
                  <a:gd name="T5" fmla="*/ 0 h 53"/>
                  <a:gd name="T6" fmla="*/ 0 w 6"/>
                  <a:gd name="T7" fmla="*/ 8 h 53"/>
                  <a:gd name="T8" fmla="*/ 6 w 6"/>
                  <a:gd name="T9" fmla="*/ 8 h 53"/>
                  <a:gd name="T10" fmla="*/ 6 w 6"/>
                  <a:gd name="T11" fmla="*/ 8 h 53"/>
                  <a:gd name="T12" fmla="*/ 6 w 6"/>
                  <a:gd name="T13" fmla="*/ 53 h 53"/>
                  <a:gd name="T14" fmla="*/ 6 w 6"/>
                  <a:gd name="T15" fmla="*/ 14 h 53"/>
                  <a:gd name="T16" fmla="*/ 0 w 6"/>
                  <a:gd name="T17" fmla="*/ 14 h 53"/>
                  <a:gd name="T18" fmla="*/ 0 w 6"/>
                  <a:gd name="T19" fmla="*/ 53 h 53"/>
                  <a:gd name="T20" fmla="*/ 6 w 6"/>
                  <a:gd name="T21" fmla="*/ 53 h 53"/>
                  <a:gd name="T22" fmla="*/ 6 w 6"/>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3">
                    <a:moveTo>
                      <a:pt x="6" y="8"/>
                    </a:moveTo>
                    <a:lnTo>
                      <a:pt x="6" y="0"/>
                    </a:lnTo>
                    <a:lnTo>
                      <a:pt x="0" y="0"/>
                    </a:lnTo>
                    <a:lnTo>
                      <a:pt x="0" y="8"/>
                    </a:lnTo>
                    <a:lnTo>
                      <a:pt x="6" y="8"/>
                    </a:lnTo>
                    <a:lnTo>
                      <a:pt x="6" y="8"/>
                    </a:lnTo>
                    <a:close/>
                    <a:moveTo>
                      <a:pt x="6" y="53"/>
                    </a:moveTo>
                    <a:lnTo>
                      <a:pt x="6" y="14"/>
                    </a:lnTo>
                    <a:lnTo>
                      <a:pt x="0" y="14"/>
                    </a:lnTo>
                    <a:lnTo>
                      <a:pt x="0" y="53"/>
                    </a:lnTo>
                    <a:lnTo>
                      <a:pt x="6" y="53"/>
                    </a:lnTo>
                    <a:lnTo>
                      <a:pt x="6" y="53"/>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5" name="Freeform 173">
                <a:extLst>
                  <a:ext uri="{FF2B5EF4-FFF2-40B4-BE49-F238E27FC236}">
                    <a16:creationId xmlns:a16="http://schemas.microsoft.com/office/drawing/2014/main" id="{C154982A-8D9D-FAC8-B835-14EDFEB65C78}"/>
                  </a:ext>
                </a:extLst>
              </p:cNvPr>
              <p:cNvSpPr>
                <a:spLocks noEditPoints="1"/>
              </p:cNvSpPr>
              <p:nvPr/>
            </p:nvSpPr>
            <p:spPr bwMode="auto">
              <a:xfrm>
                <a:off x="727" y="3814"/>
                <a:ext cx="37" cy="42"/>
              </a:xfrm>
              <a:custGeom>
                <a:avLst/>
                <a:gdLst>
                  <a:gd name="T0" fmla="*/ 5 w 37"/>
                  <a:gd name="T1" fmla="*/ 36 h 42"/>
                  <a:gd name="T2" fmla="*/ 10 w 37"/>
                  <a:gd name="T3" fmla="*/ 40 h 42"/>
                  <a:gd name="T4" fmla="*/ 18 w 37"/>
                  <a:gd name="T5" fmla="*/ 42 h 42"/>
                  <a:gd name="T6" fmla="*/ 24 w 37"/>
                  <a:gd name="T7" fmla="*/ 42 h 42"/>
                  <a:gd name="T8" fmla="*/ 28 w 37"/>
                  <a:gd name="T9" fmla="*/ 39 h 42"/>
                  <a:gd name="T10" fmla="*/ 35 w 37"/>
                  <a:gd name="T11" fmla="*/ 33 h 42"/>
                  <a:gd name="T12" fmla="*/ 36 w 37"/>
                  <a:gd name="T13" fmla="*/ 27 h 42"/>
                  <a:gd name="T14" fmla="*/ 37 w 37"/>
                  <a:gd name="T15" fmla="*/ 20 h 42"/>
                  <a:gd name="T16" fmla="*/ 35 w 37"/>
                  <a:gd name="T17" fmla="*/ 13 h 42"/>
                  <a:gd name="T18" fmla="*/ 31 w 37"/>
                  <a:gd name="T19" fmla="*/ 6 h 42"/>
                  <a:gd name="T20" fmla="*/ 28 w 37"/>
                  <a:gd name="T21" fmla="*/ 4 h 42"/>
                  <a:gd name="T22" fmla="*/ 22 w 37"/>
                  <a:gd name="T23" fmla="*/ 1 h 42"/>
                  <a:gd name="T24" fmla="*/ 18 w 37"/>
                  <a:gd name="T25" fmla="*/ 0 h 42"/>
                  <a:gd name="T26" fmla="*/ 6 w 37"/>
                  <a:gd name="T27" fmla="*/ 5 h 42"/>
                  <a:gd name="T28" fmla="*/ 4 w 37"/>
                  <a:gd name="T29" fmla="*/ 8 h 42"/>
                  <a:gd name="T30" fmla="*/ 0 w 37"/>
                  <a:gd name="T31" fmla="*/ 16 h 42"/>
                  <a:gd name="T32" fmla="*/ 0 w 37"/>
                  <a:gd name="T33" fmla="*/ 21 h 42"/>
                  <a:gd name="T34" fmla="*/ 1 w 37"/>
                  <a:gd name="T35" fmla="*/ 30 h 42"/>
                  <a:gd name="T36" fmla="*/ 5 w 37"/>
                  <a:gd name="T37" fmla="*/ 36 h 42"/>
                  <a:gd name="T38" fmla="*/ 10 w 37"/>
                  <a:gd name="T39" fmla="*/ 10 h 42"/>
                  <a:gd name="T40" fmla="*/ 14 w 37"/>
                  <a:gd name="T41" fmla="*/ 7 h 42"/>
                  <a:gd name="T42" fmla="*/ 18 w 37"/>
                  <a:gd name="T43" fmla="*/ 6 h 42"/>
                  <a:gd name="T44" fmla="*/ 26 w 37"/>
                  <a:gd name="T45" fmla="*/ 10 h 42"/>
                  <a:gd name="T46" fmla="*/ 29 w 37"/>
                  <a:gd name="T47" fmla="*/ 15 h 42"/>
                  <a:gd name="T48" fmla="*/ 29 w 37"/>
                  <a:gd name="T49" fmla="*/ 21 h 42"/>
                  <a:gd name="T50" fmla="*/ 26 w 37"/>
                  <a:gd name="T51" fmla="*/ 33 h 42"/>
                  <a:gd name="T52" fmla="*/ 22 w 37"/>
                  <a:gd name="T53" fmla="*/ 35 h 42"/>
                  <a:gd name="T54" fmla="*/ 18 w 37"/>
                  <a:gd name="T55" fmla="*/ 36 h 42"/>
                  <a:gd name="T56" fmla="*/ 10 w 37"/>
                  <a:gd name="T57" fmla="*/ 33 h 42"/>
                  <a:gd name="T58" fmla="*/ 7 w 37"/>
                  <a:gd name="T59" fmla="*/ 28 h 42"/>
                  <a:gd name="T60" fmla="*/ 7 w 37"/>
                  <a:gd name="T61" fmla="*/ 21 h 42"/>
                  <a:gd name="T62" fmla="*/ 10 w 37"/>
                  <a:gd name="T6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2">
                    <a:moveTo>
                      <a:pt x="5" y="36"/>
                    </a:moveTo>
                    <a:lnTo>
                      <a:pt x="5" y="36"/>
                    </a:lnTo>
                    <a:lnTo>
                      <a:pt x="8" y="38"/>
                    </a:lnTo>
                    <a:lnTo>
                      <a:pt x="10" y="40"/>
                    </a:lnTo>
                    <a:lnTo>
                      <a:pt x="15" y="42"/>
                    </a:lnTo>
                    <a:lnTo>
                      <a:pt x="18" y="42"/>
                    </a:lnTo>
                    <a:lnTo>
                      <a:pt x="18" y="42"/>
                    </a:lnTo>
                    <a:lnTo>
                      <a:pt x="24" y="42"/>
                    </a:lnTo>
                    <a:lnTo>
                      <a:pt x="28" y="39"/>
                    </a:lnTo>
                    <a:lnTo>
                      <a:pt x="28" y="39"/>
                    </a:lnTo>
                    <a:lnTo>
                      <a:pt x="31" y="36"/>
                    </a:lnTo>
                    <a:lnTo>
                      <a:pt x="35" y="33"/>
                    </a:lnTo>
                    <a:lnTo>
                      <a:pt x="35" y="33"/>
                    </a:lnTo>
                    <a:lnTo>
                      <a:pt x="36" y="27"/>
                    </a:lnTo>
                    <a:lnTo>
                      <a:pt x="37" y="20"/>
                    </a:lnTo>
                    <a:lnTo>
                      <a:pt x="37" y="20"/>
                    </a:lnTo>
                    <a:lnTo>
                      <a:pt x="36" y="16"/>
                    </a:lnTo>
                    <a:lnTo>
                      <a:pt x="35" y="13"/>
                    </a:lnTo>
                    <a:lnTo>
                      <a:pt x="34" y="9"/>
                    </a:lnTo>
                    <a:lnTo>
                      <a:pt x="31" y="6"/>
                    </a:lnTo>
                    <a:lnTo>
                      <a:pt x="31" y="6"/>
                    </a:lnTo>
                    <a:lnTo>
                      <a:pt x="28" y="4"/>
                    </a:lnTo>
                    <a:lnTo>
                      <a:pt x="26" y="2"/>
                    </a:lnTo>
                    <a:lnTo>
                      <a:pt x="22" y="1"/>
                    </a:lnTo>
                    <a:lnTo>
                      <a:pt x="18" y="0"/>
                    </a:lnTo>
                    <a:lnTo>
                      <a:pt x="18" y="0"/>
                    </a:lnTo>
                    <a:lnTo>
                      <a:pt x="11" y="1"/>
                    </a:lnTo>
                    <a:lnTo>
                      <a:pt x="6" y="5"/>
                    </a:lnTo>
                    <a:lnTo>
                      <a:pt x="6" y="5"/>
                    </a:lnTo>
                    <a:lnTo>
                      <a:pt x="4" y="8"/>
                    </a:lnTo>
                    <a:lnTo>
                      <a:pt x="1" y="11"/>
                    </a:lnTo>
                    <a:lnTo>
                      <a:pt x="0" y="16"/>
                    </a:lnTo>
                    <a:lnTo>
                      <a:pt x="0" y="21"/>
                    </a:lnTo>
                    <a:lnTo>
                      <a:pt x="0" y="21"/>
                    </a:lnTo>
                    <a:lnTo>
                      <a:pt x="0" y="26"/>
                    </a:lnTo>
                    <a:lnTo>
                      <a:pt x="1" y="30"/>
                    </a:lnTo>
                    <a:lnTo>
                      <a:pt x="2" y="34"/>
                    </a:lnTo>
                    <a:lnTo>
                      <a:pt x="5" y="36"/>
                    </a:lnTo>
                    <a:lnTo>
                      <a:pt x="5" y="36"/>
                    </a:lnTo>
                    <a:close/>
                    <a:moveTo>
                      <a:pt x="10" y="10"/>
                    </a:moveTo>
                    <a:lnTo>
                      <a:pt x="10" y="10"/>
                    </a:lnTo>
                    <a:lnTo>
                      <a:pt x="14" y="7"/>
                    </a:lnTo>
                    <a:lnTo>
                      <a:pt x="18" y="6"/>
                    </a:lnTo>
                    <a:lnTo>
                      <a:pt x="18" y="6"/>
                    </a:lnTo>
                    <a:lnTo>
                      <a:pt x="22" y="7"/>
                    </a:lnTo>
                    <a:lnTo>
                      <a:pt x="26" y="10"/>
                    </a:lnTo>
                    <a:lnTo>
                      <a:pt x="26" y="10"/>
                    </a:lnTo>
                    <a:lnTo>
                      <a:pt x="29" y="15"/>
                    </a:lnTo>
                    <a:lnTo>
                      <a:pt x="29" y="21"/>
                    </a:lnTo>
                    <a:lnTo>
                      <a:pt x="29" y="21"/>
                    </a:lnTo>
                    <a:lnTo>
                      <a:pt x="29" y="28"/>
                    </a:lnTo>
                    <a:lnTo>
                      <a:pt x="26" y="33"/>
                    </a:lnTo>
                    <a:lnTo>
                      <a:pt x="26" y="33"/>
                    </a:lnTo>
                    <a:lnTo>
                      <a:pt x="22" y="35"/>
                    </a:lnTo>
                    <a:lnTo>
                      <a:pt x="18" y="36"/>
                    </a:lnTo>
                    <a:lnTo>
                      <a:pt x="18" y="36"/>
                    </a:lnTo>
                    <a:lnTo>
                      <a:pt x="14" y="35"/>
                    </a:lnTo>
                    <a:lnTo>
                      <a:pt x="10" y="33"/>
                    </a:lnTo>
                    <a:lnTo>
                      <a:pt x="10" y="33"/>
                    </a:lnTo>
                    <a:lnTo>
                      <a:pt x="7" y="28"/>
                    </a:lnTo>
                    <a:lnTo>
                      <a:pt x="7" y="21"/>
                    </a:lnTo>
                    <a:lnTo>
                      <a:pt x="7" y="21"/>
                    </a:lnTo>
                    <a:lnTo>
                      <a:pt x="7" y="15"/>
                    </a:lnTo>
                    <a:lnTo>
                      <a:pt x="10" y="10"/>
                    </a:lnTo>
                    <a:lnTo>
                      <a:pt x="10" y="10"/>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6" name="Freeform 174">
                <a:extLst>
                  <a:ext uri="{FF2B5EF4-FFF2-40B4-BE49-F238E27FC236}">
                    <a16:creationId xmlns:a16="http://schemas.microsoft.com/office/drawing/2014/main" id="{EB224A30-30E7-5653-E804-2995559A3B9C}"/>
                  </a:ext>
                </a:extLst>
              </p:cNvPr>
              <p:cNvSpPr>
                <a:spLocks/>
              </p:cNvSpPr>
              <p:nvPr/>
            </p:nvSpPr>
            <p:spPr bwMode="auto">
              <a:xfrm>
                <a:off x="772" y="3814"/>
                <a:ext cx="31" cy="40"/>
              </a:xfrm>
              <a:custGeom>
                <a:avLst/>
                <a:gdLst>
                  <a:gd name="T0" fmla="*/ 7 w 31"/>
                  <a:gd name="T1" fmla="*/ 40 h 40"/>
                  <a:gd name="T2" fmla="*/ 7 w 31"/>
                  <a:gd name="T3" fmla="*/ 19 h 40"/>
                  <a:gd name="T4" fmla="*/ 7 w 31"/>
                  <a:gd name="T5" fmla="*/ 19 h 40"/>
                  <a:gd name="T6" fmla="*/ 7 w 31"/>
                  <a:gd name="T7" fmla="*/ 13 h 40"/>
                  <a:gd name="T8" fmla="*/ 9 w 31"/>
                  <a:gd name="T9" fmla="*/ 9 h 40"/>
                  <a:gd name="T10" fmla="*/ 9 w 31"/>
                  <a:gd name="T11" fmla="*/ 9 h 40"/>
                  <a:gd name="T12" fmla="*/ 12 w 31"/>
                  <a:gd name="T13" fmla="*/ 7 h 40"/>
                  <a:gd name="T14" fmla="*/ 17 w 31"/>
                  <a:gd name="T15" fmla="*/ 6 h 40"/>
                  <a:gd name="T16" fmla="*/ 17 w 31"/>
                  <a:gd name="T17" fmla="*/ 6 h 40"/>
                  <a:gd name="T18" fmla="*/ 21 w 31"/>
                  <a:gd name="T19" fmla="*/ 8 h 40"/>
                  <a:gd name="T20" fmla="*/ 21 w 31"/>
                  <a:gd name="T21" fmla="*/ 8 h 40"/>
                  <a:gd name="T22" fmla="*/ 23 w 31"/>
                  <a:gd name="T23" fmla="*/ 9 h 40"/>
                  <a:gd name="T24" fmla="*/ 24 w 31"/>
                  <a:gd name="T25" fmla="*/ 10 h 40"/>
                  <a:gd name="T26" fmla="*/ 24 w 31"/>
                  <a:gd name="T27" fmla="*/ 10 h 40"/>
                  <a:gd name="T28" fmla="*/ 24 w 31"/>
                  <a:gd name="T29" fmla="*/ 17 h 40"/>
                  <a:gd name="T30" fmla="*/ 24 w 31"/>
                  <a:gd name="T31" fmla="*/ 40 h 40"/>
                  <a:gd name="T32" fmla="*/ 31 w 31"/>
                  <a:gd name="T33" fmla="*/ 40 h 40"/>
                  <a:gd name="T34" fmla="*/ 31 w 31"/>
                  <a:gd name="T35" fmla="*/ 17 h 40"/>
                  <a:gd name="T36" fmla="*/ 31 w 31"/>
                  <a:gd name="T37" fmla="*/ 17 h 40"/>
                  <a:gd name="T38" fmla="*/ 31 w 31"/>
                  <a:gd name="T39" fmla="*/ 10 h 40"/>
                  <a:gd name="T40" fmla="*/ 31 w 31"/>
                  <a:gd name="T41" fmla="*/ 10 h 40"/>
                  <a:gd name="T42" fmla="*/ 29 w 31"/>
                  <a:gd name="T43" fmla="*/ 5 h 40"/>
                  <a:gd name="T44" fmla="*/ 29 w 31"/>
                  <a:gd name="T45" fmla="*/ 5 h 40"/>
                  <a:gd name="T46" fmla="*/ 27 w 31"/>
                  <a:gd name="T47" fmla="*/ 4 h 40"/>
                  <a:gd name="T48" fmla="*/ 24 w 31"/>
                  <a:gd name="T49" fmla="*/ 1 h 40"/>
                  <a:gd name="T50" fmla="*/ 24 w 31"/>
                  <a:gd name="T51" fmla="*/ 1 h 40"/>
                  <a:gd name="T52" fmla="*/ 21 w 31"/>
                  <a:gd name="T53" fmla="*/ 1 h 40"/>
                  <a:gd name="T54" fmla="*/ 18 w 31"/>
                  <a:gd name="T55" fmla="*/ 0 h 40"/>
                  <a:gd name="T56" fmla="*/ 18 w 31"/>
                  <a:gd name="T57" fmla="*/ 0 h 40"/>
                  <a:gd name="T58" fmla="*/ 14 w 31"/>
                  <a:gd name="T59" fmla="*/ 1 h 40"/>
                  <a:gd name="T60" fmla="*/ 11 w 31"/>
                  <a:gd name="T61" fmla="*/ 2 h 40"/>
                  <a:gd name="T62" fmla="*/ 8 w 31"/>
                  <a:gd name="T63" fmla="*/ 5 h 40"/>
                  <a:gd name="T64" fmla="*/ 5 w 31"/>
                  <a:gd name="T65" fmla="*/ 7 h 40"/>
                  <a:gd name="T66" fmla="*/ 5 w 31"/>
                  <a:gd name="T67" fmla="*/ 1 h 40"/>
                  <a:gd name="T68" fmla="*/ 0 w 31"/>
                  <a:gd name="T69" fmla="*/ 1 h 40"/>
                  <a:gd name="T70" fmla="*/ 0 w 31"/>
                  <a:gd name="T71" fmla="*/ 40 h 40"/>
                  <a:gd name="T72" fmla="*/ 7 w 31"/>
                  <a:gd name="T73" fmla="*/ 40 h 40"/>
                  <a:gd name="T74" fmla="*/ 7 w 31"/>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40">
                    <a:moveTo>
                      <a:pt x="7" y="40"/>
                    </a:moveTo>
                    <a:lnTo>
                      <a:pt x="7" y="19"/>
                    </a:lnTo>
                    <a:lnTo>
                      <a:pt x="7" y="19"/>
                    </a:lnTo>
                    <a:lnTo>
                      <a:pt x="7" y="13"/>
                    </a:lnTo>
                    <a:lnTo>
                      <a:pt x="9" y="9"/>
                    </a:lnTo>
                    <a:lnTo>
                      <a:pt x="9" y="9"/>
                    </a:lnTo>
                    <a:lnTo>
                      <a:pt x="12" y="7"/>
                    </a:lnTo>
                    <a:lnTo>
                      <a:pt x="17" y="6"/>
                    </a:lnTo>
                    <a:lnTo>
                      <a:pt x="17" y="6"/>
                    </a:lnTo>
                    <a:lnTo>
                      <a:pt x="21" y="8"/>
                    </a:lnTo>
                    <a:lnTo>
                      <a:pt x="21" y="8"/>
                    </a:lnTo>
                    <a:lnTo>
                      <a:pt x="23" y="9"/>
                    </a:lnTo>
                    <a:lnTo>
                      <a:pt x="24" y="10"/>
                    </a:lnTo>
                    <a:lnTo>
                      <a:pt x="24" y="10"/>
                    </a:lnTo>
                    <a:lnTo>
                      <a:pt x="24" y="17"/>
                    </a:lnTo>
                    <a:lnTo>
                      <a:pt x="24" y="40"/>
                    </a:lnTo>
                    <a:lnTo>
                      <a:pt x="31" y="40"/>
                    </a:lnTo>
                    <a:lnTo>
                      <a:pt x="31" y="17"/>
                    </a:lnTo>
                    <a:lnTo>
                      <a:pt x="31" y="17"/>
                    </a:lnTo>
                    <a:lnTo>
                      <a:pt x="31" y="10"/>
                    </a:lnTo>
                    <a:lnTo>
                      <a:pt x="31" y="10"/>
                    </a:lnTo>
                    <a:lnTo>
                      <a:pt x="29" y="5"/>
                    </a:lnTo>
                    <a:lnTo>
                      <a:pt x="29" y="5"/>
                    </a:lnTo>
                    <a:lnTo>
                      <a:pt x="27" y="4"/>
                    </a:lnTo>
                    <a:lnTo>
                      <a:pt x="24" y="1"/>
                    </a:lnTo>
                    <a:lnTo>
                      <a:pt x="24" y="1"/>
                    </a:lnTo>
                    <a:lnTo>
                      <a:pt x="21" y="1"/>
                    </a:lnTo>
                    <a:lnTo>
                      <a:pt x="18" y="0"/>
                    </a:lnTo>
                    <a:lnTo>
                      <a:pt x="18" y="0"/>
                    </a:lnTo>
                    <a:lnTo>
                      <a:pt x="14" y="1"/>
                    </a:lnTo>
                    <a:lnTo>
                      <a:pt x="11" y="2"/>
                    </a:lnTo>
                    <a:lnTo>
                      <a:pt x="8" y="5"/>
                    </a:lnTo>
                    <a:lnTo>
                      <a:pt x="5" y="7"/>
                    </a:lnTo>
                    <a:lnTo>
                      <a:pt x="5" y="1"/>
                    </a:lnTo>
                    <a:lnTo>
                      <a:pt x="0" y="1"/>
                    </a:lnTo>
                    <a:lnTo>
                      <a:pt x="0" y="40"/>
                    </a:lnTo>
                    <a:lnTo>
                      <a:pt x="7" y="40"/>
                    </a:lnTo>
                    <a:lnTo>
                      <a:pt x="7" y="40"/>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7" name="Freeform 175">
                <a:extLst>
                  <a:ext uri="{FF2B5EF4-FFF2-40B4-BE49-F238E27FC236}">
                    <a16:creationId xmlns:a16="http://schemas.microsoft.com/office/drawing/2014/main" id="{FC86CE0F-22D5-F81A-705E-9CBC9B54CB46}"/>
                  </a:ext>
                </a:extLst>
              </p:cNvPr>
              <p:cNvSpPr>
                <a:spLocks noEditPoints="1"/>
              </p:cNvSpPr>
              <p:nvPr/>
            </p:nvSpPr>
            <p:spPr bwMode="auto">
              <a:xfrm>
                <a:off x="832" y="3805"/>
                <a:ext cx="37" cy="46"/>
              </a:xfrm>
              <a:custGeom>
                <a:avLst/>
                <a:gdLst>
                  <a:gd name="T0" fmla="*/ 37 w 37"/>
                  <a:gd name="T1" fmla="*/ 15 h 46"/>
                  <a:gd name="T2" fmla="*/ 0 w 37"/>
                  <a:gd name="T3" fmla="*/ 0 h 46"/>
                  <a:gd name="T4" fmla="*/ 0 w 37"/>
                  <a:gd name="T5" fmla="*/ 7 h 46"/>
                  <a:gd name="T6" fmla="*/ 29 w 37"/>
                  <a:gd name="T7" fmla="*/ 18 h 46"/>
                  <a:gd name="T8" fmla="*/ 0 w 37"/>
                  <a:gd name="T9" fmla="*/ 30 h 46"/>
                  <a:gd name="T10" fmla="*/ 0 w 37"/>
                  <a:gd name="T11" fmla="*/ 37 h 46"/>
                  <a:gd name="T12" fmla="*/ 37 w 37"/>
                  <a:gd name="T13" fmla="*/ 22 h 46"/>
                  <a:gd name="T14" fmla="*/ 37 w 37"/>
                  <a:gd name="T15" fmla="*/ 15 h 46"/>
                  <a:gd name="T16" fmla="*/ 37 w 37"/>
                  <a:gd name="T17" fmla="*/ 15 h 46"/>
                  <a:gd name="T18" fmla="*/ 37 w 37"/>
                  <a:gd name="T19" fmla="*/ 39 h 46"/>
                  <a:gd name="T20" fmla="*/ 0 w 37"/>
                  <a:gd name="T21" fmla="*/ 39 h 46"/>
                  <a:gd name="T22" fmla="*/ 0 w 37"/>
                  <a:gd name="T23" fmla="*/ 46 h 46"/>
                  <a:gd name="T24" fmla="*/ 37 w 37"/>
                  <a:gd name="T25" fmla="*/ 46 h 46"/>
                  <a:gd name="T26" fmla="*/ 37 w 37"/>
                  <a:gd name="T27" fmla="*/ 39 h 46"/>
                  <a:gd name="T28" fmla="*/ 37 w 37"/>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6">
                    <a:moveTo>
                      <a:pt x="37" y="15"/>
                    </a:moveTo>
                    <a:lnTo>
                      <a:pt x="0" y="0"/>
                    </a:lnTo>
                    <a:lnTo>
                      <a:pt x="0" y="7"/>
                    </a:lnTo>
                    <a:lnTo>
                      <a:pt x="29" y="18"/>
                    </a:lnTo>
                    <a:lnTo>
                      <a:pt x="0" y="30"/>
                    </a:lnTo>
                    <a:lnTo>
                      <a:pt x="0" y="37"/>
                    </a:lnTo>
                    <a:lnTo>
                      <a:pt x="37" y="22"/>
                    </a:lnTo>
                    <a:lnTo>
                      <a:pt x="37" y="15"/>
                    </a:lnTo>
                    <a:lnTo>
                      <a:pt x="37" y="15"/>
                    </a:lnTo>
                    <a:close/>
                    <a:moveTo>
                      <a:pt x="37" y="39"/>
                    </a:moveTo>
                    <a:lnTo>
                      <a:pt x="0" y="39"/>
                    </a:lnTo>
                    <a:lnTo>
                      <a:pt x="0" y="46"/>
                    </a:lnTo>
                    <a:lnTo>
                      <a:pt x="37" y="46"/>
                    </a:lnTo>
                    <a:lnTo>
                      <a:pt x="37" y="39"/>
                    </a:lnTo>
                    <a:lnTo>
                      <a:pt x="37" y="39"/>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8" name="Freeform 176">
                <a:extLst>
                  <a:ext uri="{FF2B5EF4-FFF2-40B4-BE49-F238E27FC236}">
                    <a16:creationId xmlns:a16="http://schemas.microsoft.com/office/drawing/2014/main" id="{E50FC096-B62C-A6B2-084C-3F59E6E0EC9A}"/>
                  </a:ext>
                </a:extLst>
              </p:cNvPr>
              <p:cNvSpPr>
                <a:spLocks/>
              </p:cNvSpPr>
              <p:nvPr/>
            </p:nvSpPr>
            <p:spPr bwMode="auto">
              <a:xfrm>
                <a:off x="896" y="3801"/>
                <a:ext cx="36" cy="55"/>
              </a:xfrm>
              <a:custGeom>
                <a:avLst/>
                <a:gdLst>
                  <a:gd name="T0" fmla="*/ 5 w 36"/>
                  <a:gd name="T1" fmla="*/ 50 h 55"/>
                  <a:gd name="T2" fmla="*/ 5 w 36"/>
                  <a:gd name="T3" fmla="*/ 50 h 55"/>
                  <a:gd name="T4" fmla="*/ 10 w 36"/>
                  <a:gd name="T5" fmla="*/ 53 h 55"/>
                  <a:gd name="T6" fmla="*/ 17 w 36"/>
                  <a:gd name="T7" fmla="*/ 55 h 55"/>
                  <a:gd name="T8" fmla="*/ 17 w 36"/>
                  <a:gd name="T9" fmla="*/ 55 h 55"/>
                  <a:gd name="T10" fmla="*/ 21 w 36"/>
                  <a:gd name="T11" fmla="*/ 55 h 55"/>
                  <a:gd name="T12" fmla="*/ 25 w 36"/>
                  <a:gd name="T13" fmla="*/ 53 h 55"/>
                  <a:gd name="T14" fmla="*/ 29 w 36"/>
                  <a:gd name="T15" fmla="*/ 51 h 55"/>
                  <a:gd name="T16" fmla="*/ 31 w 36"/>
                  <a:gd name="T17" fmla="*/ 48 h 55"/>
                  <a:gd name="T18" fmla="*/ 31 w 36"/>
                  <a:gd name="T19" fmla="*/ 48 h 55"/>
                  <a:gd name="T20" fmla="*/ 34 w 36"/>
                  <a:gd name="T21" fmla="*/ 42 h 55"/>
                  <a:gd name="T22" fmla="*/ 36 w 36"/>
                  <a:gd name="T23" fmla="*/ 36 h 55"/>
                  <a:gd name="T24" fmla="*/ 36 w 36"/>
                  <a:gd name="T25" fmla="*/ 36 h 55"/>
                  <a:gd name="T26" fmla="*/ 34 w 36"/>
                  <a:gd name="T27" fmla="*/ 29 h 55"/>
                  <a:gd name="T28" fmla="*/ 33 w 36"/>
                  <a:gd name="T29" fmla="*/ 26 h 55"/>
                  <a:gd name="T30" fmla="*/ 31 w 36"/>
                  <a:gd name="T31" fmla="*/ 23 h 55"/>
                  <a:gd name="T32" fmla="*/ 31 w 36"/>
                  <a:gd name="T33" fmla="*/ 23 h 55"/>
                  <a:gd name="T34" fmla="*/ 25 w 36"/>
                  <a:gd name="T35" fmla="*/ 19 h 55"/>
                  <a:gd name="T36" fmla="*/ 19 w 36"/>
                  <a:gd name="T37" fmla="*/ 18 h 55"/>
                  <a:gd name="T38" fmla="*/ 19 w 36"/>
                  <a:gd name="T39" fmla="*/ 18 h 55"/>
                  <a:gd name="T40" fmla="*/ 13 w 36"/>
                  <a:gd name="T41" fmla="*/ 19 h 55"/>
                  <a:gd name="T42" fmla="*/ 9 w 36"/>
                  <a:gd name="T43" fmla="*/ 21 h 55"/>
                  <a:gd name="T44" fmla="*/ 11 w 36"/>
                  <a:gd name="T45" fmla="*/ 7 h 55"/>
                  <a:gd name="T46" fmla="*/ 33 w 36"/>
                  <a:gd name="T47" fmla="*/ 7 h 55"/>
                  <a:gd name="T48" fmla="*/ 33 w 36"/>
                  <a:gd name="T49" fmla="*/ 0 h 55"/>
                  <a:gd name="T50" fmla="*/ 6 w 36"/>
                  <a:gd name="T51" fmla="*/ 0 h 55"/>
                  <a:gd name="T52" fmla="*/ 1 w 36"/>
                  <a:gd name="T53" fmla="*/ 28 h 55"/>
                  <a:gd name="T54" fmla="*/ 8 w 36"/>
                  <a:gd name="T55" fmla="*/ 29 h 55"/>
                  <a:gd name="T56" fmla="*/ 8 w 36"/>
                  <a:gd name="T57" fmla="*/ 29 h 55"/>
                  <a:gd name="T58" fmla="*/ 9 w 36"/>
                  <a:gd name="T59" fmla="*/ 27 h 55"/>
                  <a:gd name="T60" fmla="*/ 11 w 36"/>
                  <a:gd name="T61" fmla="*/ 26 h 55"/>
                  <a:gd name="T62" fmla="*/ 11 w 36"/>
                  <a:gd name="T63" fmla="*/ 26 h 55"/>
                  <a:gd name="T64" fmla="*/ 14 w 36"/>
                  <a:gd name="T65" fmla="*/ 24 h 55"/>
                  <a:gd name="T66" fmla="*/ 17 w 36"/>
                  <a:gd name="T67" fmla="*/ 23 h 55"/>
                  <a:gd name="T68" fmla="*/ 17 w 36"/>
                  <a:gd name="T69" fmla="*/ 23 h 55"/>
                  <a:gd name="T70" fmla="*/ 22 w 36"/>
                  <a:gd name="T71" fmla="*/ 24 h 55"/>
                  <a:gd name="T72" fmla="*/ 25 w 36"/>
                  <a:gd name="T73" fmla="*/ 27 h 55"/>
                  <a:gd name="T74" fmla="*/ 25 w 36"/>
                  <a:gd name="T75" fmla="*/ 27 h 55"/>
                  <a:gd name="T76" fmla="*/ 28 w 36"/>
                  <a:gd name="T77" fmla="*/ 31 h 55"/>
                  <a:gd name="T78" fmla="*/ 29 w 36"/>
                  <a:gd name="T79" fmla="*/ 36 h 55"/>
                  <a:gd name="T80" fmla="*/ 29 w 36"/>
                  <a:gd name="T81" fmla="*/ 36 h 55"/>
                  <a:gd name="T82" fmla="*/ 28 w 36"/>
                  <a:gd name="T83" fmla="*/ 41 h 55"/>
                  <a:gd name="T84" fmla="*/ 25 w 36"/>
                  <a:gd name="T85" fmla="*/ 46 h 55"/>
                  <a:gd name="T86" fmla="*/ 25 w 36"/>
                  <a:gd name="T87" fmla="*/ 46 h 55"/>
                  <a:gd name="T88" fmla="*/ 21 w 36"/>
                  <a:gd name="T89" fmla="*/ 48 h 55"/>
                  <a:gd name="T90" fmla="*/ 17 w 36"/>
                  <a:gd name="T91" fmla="*/ 49 h 55"/>
                  <a:gd name="T92" fmla="*/ 17 w 36"/>
                  <a:gd name="T93" fmla="*/ 49 h 55"/>
                  <a:gd name="T94" fmla="*/ 13 w 36"/>
                  <a:gd name="T95" fmla="*/ 49 h 55"/>
                  <a:gd name="T96" fmla="*/ 10 w 36"/>
                  <a:gd name="T97" fmla="*/ 47 h 55"/>
                  <a:gd name="T98" fmla="*/ 10 w 36"/>
                  <a:gd name="T99" fmla="*/ 47 h 55"/>
                  <a:gd name="T100" fmla="*/ 8 w 36"/>
                  <a:gd name="T101" fmla="*/ 43 h 55"/>
                  <a:gd name="T102" fmla="*/ 6 w 36"/>
                  <a:gd name="T103" fmla="*/ 39 h 55"/>
                  <a:gd name="T104" fmla="*/ 0 w 36"/>
                  <a:gd name="T105" fmla="*/ 40 h 55"/>
                  <a:gd name="T106" fmla="*/ 0 w 36"/>
                  <a:gd name="T107" fmla="*/ 40 h 55"/>
                  <a:gd name="T108" fmla="*/ 1 w 36"/>
                  <a:gd name="T109" fmla="*/ 46 h 55"/>
                  <a:gd name="T110" fmla="*/ 5 w 36"/>
                  <a:gd name="T111" fmla="*/ 50 h 55"/>
                  <a:gd name="T112" fmla="*/ 5 w 36"/>
                  <a:gd name="T113"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55">
                    <a:moveTo>
                      <a:pt x="5" y="50"/>
                    </a:moveTo>
                    <a:lnTo>
                      <a:pt x="5" y="50"/>
                    </a:lnTo>
                    <a:lnTo>
                      <a:pt x="10" y="53"/>
                    </a:lnTo>
                    <a:lnTo>
                      <a:pt x="17" y="55"/>
                    </a:lnTo>
                    <a:lnTo>
                      <a:pt x="17" y="55"/>
                    </a:lnTo>
                    <a:lnTo>
                      <a:pt x="21" y="55"/>
                    </a:lnTo>
                    <a:lnTo>
                      <a:pt x="25" y="53"/>
                    </a:lnTo>
                    <a:lnTo>
                      <a:pt x="29" y="51"/>
                    </a:lnTo>
                    <a:lnTo>
                      <a:pt x="31" y="48"/>
                    </a:lnTo>
                    <a:lnTo>
                      <a:pt x="31" y="48"/>
                    </a:lnTo>
                    <a:lnTo>
                      <a:pt x="34" y="42"/>
                    </a:lnTo>
                    <a:lnTo>
                      <a:pt x="36" y="36"/>
                    </a:lnTo>
                    <a:lnTo>
                      <a:pt x="36" y="36"/>
                    </a:lnTo>
                    <a:lnTo>
                      <a:pt x="34" y="29"/>
                    </a:lnTo>
                    <a:lnTo>
                      <a:pt x="33" y="26"/>
                    </a:lnTo>
                    <a:lnTo>
                      <a:pt x="31" y="23"/>
                    </a:lnTo>
                    <a:lnTo>
                      <a:pt x="31" y="23"/>
                    </a:lnTo>
                    <a:lnTo>
                      <a:pt x="25" y="19"/>
                    </a:lnTo>
                    <a:lnTo>
                      <a:pt x="19" y="18"/>
                    </a:lnTo>
                    <a:lnTo>
                      <a:pt x="19" y="18"/>
                    </a:lnTo>
                    <a:lnTo>
                      <a:pt x="13" y="19"/>
                    </a:lnTo>
                    <a:lnTo>
                      <a:pt x="9" y="21"/>
                    </a:lnTo>
                    <a:lnTo>
                      <a:pt x="11" y="7"/>
                    </a:lnTo>
                    <a:lnTo>
                      <a:pt x="33" y="7"/>
                    </a:lnTo>
                    <a:lnTo>
                      <a:pt x="33" y="0"/>
                    </a:lnTo>
                    <a:lnTo>
                      <a:pt x="6" y="0"/>
                    </a:lnTo>
                    <a:lnTo>
                      <a:pt x="1" y="28"/>
                    </a:lnTo>
                    <a:lnTo>
                      <a:pt x="8" y="29"/>
                    </a:lnTo>
                    <a:lnTo>
                      <a:pt x="8" y="29"/>
                    </a:lnTo>
                    <a:lnTo>
                      <a:pt x="9" y="27"/>
                    </a:lnTo>
                    <a:lnTo>
                      <a:pt x="11" y="26"/>
                    </a:lnTo>
                    <a:lnTo>
                      <a:pt x="11" y="26"/>
                    </a:lnTo>
                    <a:lnTo>
                      <a:pt x="14" y="24"/>
                    </a:lnTo>
                    <a:lnTo>
                      <a:pt x="17" y="23"/>
                    </a:lnTo>
                    <a:lnTo>
                      <a:pt x="17" y="23"/>
                    </a:lnTo>
                    <a:lnTo>
                      <a:pt x="22" y="24"/>
                    </a:lnTo>
                    <a:lnTo>
                      <a:pt x="25" y="27"/>
                    </a:lnTo>
                    <a:lnTo>
                      <a:pt x="25" y="27"/>
                    </a:lnTo>
                    <a:lnTo>
                      <a:pt x="28" y="31"/>
                    </a:lnTo>
                    <a:lnTo>
                      <a:pt x="29" y="36"/>
                    </a:lnTo>
                    <a:lnTo>
                      <a:pt x="29" y="36"/>
                    </a:lnTo>
                    <a:lnTo>
                      <a:pt x="28" y="41"/>
                    </a:lnTo>
                    <a:lnTo>
                      <a:pt x="25" y="46"/>
                    </a:lnTo>
                    <a:lnTo>
                      <a:pt x="25" y="46"/>
                    </a:lnTo>
                    <a:lnTo>
                      <a:pt x="21" y="48"/>
                    </a:lnTo>
                    <a:lnTo>
                      <a:pt x="17" y="49"/>
                    </a:lnTo>
                    <a:lnTo>
                      <a:pt x="17" y="49"/>
                    </a:lnTo>
                    <a:lnTo>
                      <a:pt x="13" y="49"/>
                    </a:lnTo>
                    <a:lnTo>
                      <a:pt x="10" y="47"/>
                    </a:lnTo>
                    <a:lnTo>
                      <a:pt x="10" y="47"/>
                    </a:lnTo>
                    <a:lnTo>
                      <a:pt x="8" y="43"/>
                    </a:lnTo>
                    <a:lnTo>
                      <a:pt x="6" y="39"/>
                    </a:lnTo>
                    <a:lnTo>
                      <a:pt x="0" y="40"/>
                    </a:lnTo>
                    <a:lnTo>
                      <a:pt x="0" y="40"/>
                    </a:lnTo>
                    <a:lnTo>
                      <a:pt x="1" y="46"/>
                    </a:lnTo>
                    <a:lnTo>
                      <a:pt x="5" y="50"/>
                    </a:lnTo>
                    <a:lnTo>
                      <a:pt x="5" y="50"/>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9" name="Freeform 177">
                <a:extLst>
                  <a:ext uri="{FF2B5EF4-FFF2-40B4-BE49-F238E27FC236}">
                    <a16:creationId xmlns:a16="http://schemas.microsoft.com/office/drawing/2014/main" id="{F28C2D0F-3C7B-F67A-B02D-4563EE2FB0F5}"/>
                  </a:ext>
                </a:extLst>
              </p:cNvPr>
              <p:cNvSpPr>
                <a:spLocks noEditPoints="1"/>
              </p:cNvSpPr>
              <p:nvPr/>
            </p:nvSpPr>
            <p:spPr bwMode="auto">
              <a:xfrm>
                <a:off x="938" y="3800"/>
                <a:ext cx="35" cy="56"/>
              </a:xfrm>
              <a:custGeom>
                <a:avLst/>
                <a:gdLst>
                  <a:gd name="T0" fmla="*/ 5 w 35"/>
                  <a:gd name="T1" fmla="*/ 50 h 56"/>
                  <a:gd name="T2" fmla="*/ 10 w 35"/>
                  <a:gd name="T3" fmla="*/ 54 h 56"/>
                  <a:gd name="T4" fmla="*/ 18 w 35"/>
                  <a:gd name="T5" fmla="*/ 56 h 56"/>
                  <a:gd name="T6" fmla="*/ 23 w 35"/>
                  <a:gd name="T7" fmla="*/ 54 h 56"/>
                  <a:gd name="T8" fmla="*/ 27 w 35"/>
                  <a:gd name="T9" fmla="*/ 52 h 56"/>
                  <a:gd name="T10" fmla="*/ 34 w 35"/>
                  <a:gd name="T11" fmla="*/ 43 h 56"/>
                  <a:gd name="T12" fmla="*/ 35 w 35"/>
                  <a:gd name="T13" fmla="*/ 37 h 56"/>
                  <a:gd name="T14" fmla="*/ 35 w 35"/>
                  <a:gd name="T15" fmla="*/ 28 h 56"/>
                  <a:gd name="T16" fmla="*/ 34 w 35"/>
                  <a:gd name="T17" fmla="*/ 15 h 56"/>
                  <a:gd name="T18" fmla="*/ 33 w 35"/>
                  <a:gd name="T19" fmla="*/ 11 h 56"/>
                  <a:gd name="T20" fmla="*/ 30 w 35"/>
                  <a:gd name="T21" fmla="*/ 8 h 56"/>
                  <a:gd name="T22" fmla="*/ 25 w 35"/>
                  <a:gd name="T23" fmla="*/ 2 h 56"/>
                  <a:gd name="T24" fmla="*/ 21 w 35"/>
                  <a:gd name="T25" fmla="*/ 1 h 56"/>
                  <a:gd name="T26" fmla="*/ 18 w 35"/>
                  <a:gd name="T27" fmla="*/ 0 h 56"/>
                  <a:gd name="T28" fmla="*/ 8 w 35"/>
                  <a:gd name="T29" fmla="*/ 3 h 56"/>
                  <a:gd name="T30" fmla="*/ 5 w 35"/>
                  <a:gd name="T31" fmla="*/ 8 h 56"/>
                  <a:gd name="T32" fmla="*/ 1 w 35"/>
                  <a:gd name="T33" fmla="*/ 12 h 56"/>
                  <a:gd name="T34" fmla="*/ 0 w 35"/>
                  <a:gd name="T35" fmla="*/ 28 h 56"/>
                  <a:gd name="T36" fmla="*/ 0 w 35"/>
                  <a:gd name="T37" fmla="*/ 35 h 56"/>
                  <a:gd name="T38" fmla="*/ 2 w 35"/>
                  <a:gd name="T39" fmla="*/ 47 h 56"/>
                  <a:gd name="T40" fmla="*/ 5 w 35"/>
                  <a:gd name="T41" fmla="*/ 50 h 56"/>
                  <a:gd name="T42" fmla="*/ 10 w 35"/>
                  <a:gd name="T43" fmla="*/ 10 h 56"/>
                  <a:gd name="T44" fmla="*/ 14 w 35"/>
                  <a:gd name="T45" fmla="*/ 6 h 56"/>
                  <a:gd name="T46" fmla="*/ 17 w 35"/>
                  <a:gd name="T47" fmla="*/ 5 h 56"/>
                  <a:gd name="T48" fmla="*/ 25 w 35"/>
                  <a:gd name="T49" fmla="*/ 10 h 56"/>
                  <a:gd name="T50" fmla="*/ 27 w 35"/>
                  <a:gd name="T51" fmla="*/ 13 h 56"/>
                  <a:gd name="T52" fmla="*/ 28 w 35"/>
                  <a:gd name="T53" fmla="*/ 28 h 56"/>
                  <a:gd name="T54" fmla="*/ 28 w 35"/>
                  <a:gd name="T55" fmla="*/ 39 h 56"/>
                  <a:gd name="T56" fmla="*/ 25 w 35"/>
                  <a:gd name="T57" fmla="*/ 45 h 56"/>
                  <a:gd name="T58" fmla="*/ 21 w 35"/>
                  <a:gd name="T59" fmla="*/ 49 h 56"/>
                  <a:gd name="T60" fmla="*/ 18 w 35"/>
                  <a:gd name="T61" fmla="*/ 50 h 56"/>
                  <a:gd name="T62" fmla="*/ 10 w 35"/>
                  <a:gd name="T63" fmla="*/ 45 h 56"/>
                  <a:gd name="T64" fmla="*/ 8 w 35"/>
                  <a:gd name="T65" fmla="*/ 43 h 56"/>
                  <a:gd name="T66" fmla="*/ 7 w 35"/>
                  <a:gd name="T67" fmla="*/ 28 h 56"/>
                  <a:gd name="T68" fmla="*/ 8 w 35"/>
                  <a:gd name="T69" fmla="*/ 16 h 56"/>
                  <a:gd name="T70" fmla="*/ 10 w 35"/>
                  <a:gd name="T71" fmla="*/ 10 h 56"/>
                  <a:gd name="T72" fmla="*/ 10 w 35"/>
                  <a:gd name="T7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56">
                    <a:moveTo>
                      <a:pt x="5" y="50"/>
                    </a:moveTo>
                    <a:lnTo>
                      <a:pt x="5" y="50"/>
                    </a:lnTo>
                    <a:lnTo>
                      <a:pt x="8" y="52"/>
                    </a:lnTo>
                    <a:lnTo>
                      <a:pt x="10" y="54"/>
                    </a:lnTo>
                    <a:lnTo>
                      <a:pt x="14" y="56"/>
                    </a:lnTo>
                    <a:lnTo>
                      <a:pt x="18" y="56"/>
                    </a:lnTo>
                    <a:lnTo>
                      <a:pt x="18" y="56"/>
                    </a:lnTo>
                    <a:lnTo>
                      <a:pt x="23" y="54"/>
                    </a:lnTo>
                    <a:lnTo>
                      <a:pt x="27" y="52"/>
                    </a:lnTo>
                    <a:lnTo>
                      <a:pt x="27" y="52"/>
                    </a:lnTo>
                    <a:lnTo>
                      <a:pt x="30" y="49"/>
                    </a:lnTo>
                    <a:lnTo>
                      <a:pt x="34" y="43"/>
                    </a:lnTo>
                    <a:lnTo>
                      <a:pt x="34" y="43"/>
                    </a:lnTo>
                    <a:lnTo>
                      <a:pt x="35" y="37"/>
                    </a:lnTo>
                    <a:lnTo>
                      <a:pt x="35" y="28"/>
                    </a:lnTo>
                    <a:lnTo>
                      <a:pt x="35" y="28"/>
                    </a:lnTo>
                    <a:lnTo>
                      <a:pt x="35" y="21"/>
                    </a:lnTo>
                    <a:lnTo>
                      <a:pt x="34" y="15"/>
                    </a:lnTo>
                    <a:lnTo>
                      <a:pt x="34" y="15"/>
                    </a:lnTo>
                    <a:lnTo>
                      <a:pt x="33" y="11"/>
                    </a:lnTo>
                    <a:lnTo>
                      <a:pt x="30" y="8"/>
                    </a:lnTo>
                    <a:lnTo>
                      <a:pt x="30" y="8"/>
                    </a:lnTo>
                    <a:lnTo>
                      <a:pt x="28" y="4"/>
                    </a:lnTo>
                    <a:lnTo>
                      <a:pt x="25" y="2"/>
                    </a:lnTo>
                    <a:lnTo>
                      <a:pt x="25" y="2"/>
                    </a:lnTo>
                    <a:lnTo>
                      <a:pt x="21" y="1"/>
                    </a:lnTo>
                    <a:lnTo>
                      <a:pt x="18" y="0"/>
                    </a:lnTo>
                    <a:lnTo>
                      <a:pt x="18" y="0"/>
                    </a:lnTo>
                    <a:lnTo>
                      <a:pt x="12" y="1"/>
                    </a:lnTo>
                    <a:lnTo>
                      <a:pt x="8" y="3"/>
                    </a:lnTo>
                    <a:lnTo>
                      <a:pt x="8" y="3"/>
                    </a:lnTo>
                    <a:lnTo>
                      <a:pt x="5" y="8"/>
                    </a:lnTo>
                    <a:lnTo>
                      <a:pt x="1" y="12"/>
                    </a:lnTo>
                    <a:lnTo>
                      <a:pt x="1" y="12"/>
                    </a:lnTo>
                    <a:lnTo>
                      <a:pt x="0" y="20"/>
                    </a:lnTo>
                    <a:lnTo>
                      <a:pt x="0" y="28"/>
                    </a:lnTo>
                    <a:lnTo>
                      <a:pt x="0" y="28"/>
                    </a:lnTo>
                    <a:lnTo>
                      <a:pt x="0" y="35"/>
                    </a:lnTo>
                    <a:lnTo>
                      <a:pt x="1" y="41"/>
                    </a:lnTo>
                    <a:lnTo>
                      <a:pt x="2" y="47"/>
                    </a:lnTo>
                    <a:lnTo>
                      <a:pt x="5" y="50"/>
                    </a:lnTo>
                    <a:lnTo>
                      <a:pt x="5" y="50"/>
                    </a:lnTo>
                    <a:lnTo>
                      <a:pt x="5" y="50"/>
                    </a:lnTo>
                    <a:close/>
                    <a:moveTo>
                      <a:pt x="10" y="10"/>
                    </a:moveTo>
                    <a:lnTo>
                      <a:pt x="10" y="10"/>
                    </a:lnTo>
                    <a:lnTo>
                      <a:pt x="14" y="6"/>
                    </a:lnTo>
                    <a:lnTo>
                      <a:pt x="17" y="5"/>
                    </a:lnTo>
                    <a:lnTo>
                      <a:pt x="17" y="5"/>
                    </a:lnTo>
                    <a:lnTo>
                      <a:pt x="21" y="6"/>
                    </a:lnTo>
                    <a:lnTo>
                      <a:pt x="25" y="10"/>
                    </a:lnTo>
                    <a:lnTo>
                      <a:pt x="25" y="10"/>
                    </a:lnTo>
                    <a:lnTo>
                      <a:pt x="27" y="13"/>
                    </a:lnTo>
                    <a:lnTo>
                      <a:pt x="28" y="16"/>
                    </a:lnTo>
                    <a:lnTo>
                      <a:pt x="28" y="28"/>
                    </a:lnTo>
                    <a:lnTo>
                      <a:pt x="28" y="28"/>
                    </a:lnTo>
                    <a:lnTo>
                      <a:pt x="28" y="39"/>
                    </a:lnTo>
                    <a:lnTo>
                      <a:pt x="27" y="43"/>
                    </a:lnTo>
                    <a:lnTo>
                      <a:pt x="25" y="45"/>
                    </a:lnTo>
                    <a:lnTo>
                      <a:pt x="25" y="45"/>
                    </a:lnTo>
                    <a:lnTo>
                      <a:pt x="21" y="49"/>
                    </a:lnTo>
                    <a:lnTo>
                      <a:pt x="18" y="50"/>
                    </a:lnTo>
                    <a:lnTo>
                      <a:pt x="18" y="50"/>
                    </a:lnTo>
                    <a:lnTo>
                      <a:pt x="14" y="49"/>
                    </a:lnTo>
                    <a:lnTo>
                      <a:pt x="10" y="45"/>
                    </a:lnTo>
                    <a:lnTo>
                      <a:pt x="10" y="45"/>
                    </a:lnTo>
                    <a:lnTo>
                      <a:pt x="8" y="43"/>
                    </a:lnTo>
                    <a:lnTo>
                      <a:pt x="8" y="39"/>
                    </a:lnTo>
                    <a:lnTo>
                      <a:pt x="7" y="28"/>
                    </a:lnTo>
                    <a:lnTo>
                      <a:pt x="7" y="28"/>
                    </a:lnTo>
                    <a:lnTo>
                      <a:pt x="8" y="16"/>
                    </a:lnTo>
                    <a:lnTo>
                      <a:pt x="9" y="13"/>
                    </a:lnTo>
                    <a:lnTo>
                      <a:pt x="10" y="10"/>
                    </a:lnTo>
                    <a:lnTo>
                      <a:pt x="10" y="10"/>
                    </a:lnTo>
                    <a:lnTo>
                      <a:pt x="10" y="10"/>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0" name="Freeform 178">
                <a:extLst>
                  <a:ext uri="{FF2B5EF4-FFF2-40B4-BE49-F238E27FC236}">
                    <a16:creationId xmlns:a16="http://schemas.microsoft.com/office/drawing/2014/main" id="{36F6F8D7-E2D4-8890-4753-118A76422064}"/>
                  </a:ext>
                </a:extLst>
              </p:cNvPr>
              <p:cNvSpPr>
                <a:spLocks noEditPoints="1"/>
              </p:cNvSpPr>
              <p:nvPr/>
            </p:nvSpPr>
            <p:spPr bwMode="auto">
              <a:xfrm>
                <a:off x="982" y="3800"/>
                <a:ext cx="58" cy="57"/>
              </a:xfrm>
              <a:custGeom>
                <a:avLst/>
                <a:gdLst>
                  <a:gd name="T0" fmla="*/ 3 w 58"/>
                  <a:gd name="T1" fmla="*/ 24 h 57"/>
                  <a:gd name="T2" fmla="*/ 11 w 58"/>
                  <a:gd name="T3" fmla="*/ 29 h 57"/>
                  <a:gd name="T4" fmla="*/ 15 w 58"/>
                  <a:gd name="T5" fmla="*/ 28 h 57"/>
                  <a:gd name="T6" fmla="*/ 19 w 58"/>
                  <a:gd name="T7" fmla="*/ 24 h 57"/>
                  <a:gd name="T8" fmla="*/ 22 w 58"/>
                  <a:gd name="T9" fmla="*/ 14 h 57"/>
                  <a:gd name="T10" fmla="*/ 22 w 58"/>
                  <a:gd name="T11" fmla="*/ 8 h 57"/>
                  <a:gd name="T12" fmla="*/ 19 w 58"/>
                  <a:gd name="T13" fmla="*/ 3 h 57"/>
                  <a:gd name="T14" fmla="*/ 11 w 58"/>
                  <a:gd name="T15" fmla="*/ 0 h 57"/>
                  <a:gd name="T16" fmla="*/ 5 w 58"/>
                  <a:gd name="T17" fmla="*/ 1 h 57"/>
                  <a:gd name="T18" fmla="*/ 2 w 58"/>
                  <a:gd name="T19" fmla="*/ 4 h 57"/>
                  <a:gd name="T20" fmla="*/ 0 w 58"/>
                  <a:gd name="T21" fmla="*/ 13 h 57"/>
                  <a:gd name="T22" fmla="*/ 0 w 58"/>
                  <a:gd name="T23" fmla="*/ 20 h 57"/>
                  <a:gd name="T24" fmla="*/ 3 w 58"/>
                  <a:gd name="T25" fmla="*/ 24 h 57"/>
                  <a:gd name="T26" fmla="*/ 15 w 58"/>
                  <a:gd name="T27" fmla="*/ 6 h 57"/>
                  <a:gd name="T28" fmla="*/ 17 w 58"/>
                  <a:gd name="T29" fmla="*/ 14 h 57"/>
                  <a:gd name="T30" fmla="*/ 17 w 58"/>
                  <a:gd name="T31" fmla="*/ 19 h 57"/>
                  <a:gd name="T32" fmla="*/ 15 w 58"/>
                  <a:gd name="T33" fmla="*/ 22 h 57"/>
                  <a:gd name="T34" fmla="*/ 11 w 58"/>
                  <a:gd name="T35" fmla="*/ 23 h 57"/>
                  <a:gd name="T36" fmla="*/ 9 w 58"/>
                  <a:gd name="T37" fmla="*/ 23 h 57"/>
                  <a:gd name="T38" fmla="*/ 6 w 58"/>
                  <a:gd name="T39" fmla="*/ 22 h 57"/>
                  <a:gd name="T40" fmla="*/ 5 w 58"/>
                  <a:gd name="T41" fmla="*/ 14 h 57"/>
                  <a:gd name="T42" fmla="*/ 5 w 58"/>
                  <a:gd name="T43" fmla="*/ 10 h 57"/>
                  <a:gd name="T44" fmla="*/ 6 w 58"/>
                  <a:gd name="T45" fmla="*/ 6 h 57"/>
                  <a:gd name="T46" fmla="*/ 11 w 58"/>
                  <a:gd name="T47" fmla="*/ 4 h 57"/>
                  <a:gd name="T48" fmla="*/ 13 w 58"/>
                  <a:gd name="T49" fmla="*/ 4 h 57"/>
                  <a:gd name="T50" fmla="*/ 15 w 58"/>
                  <a:gd name="T51" fmla="*/ 6 h 57"/>
                  <a:gd name="T52" fmla="*/ 47 w 58"/>
                  <a:gd name="T53" fmla="*/ 0 h 57"/>
                  <a:gd name="T54" fmla="*/ 11 w 58"/>
                  <a:gd name="T55" fmla="*/ 57 h 57"/>
                  <a:gd name="T56" fmla="*/ 17 w 58"/>
                  <a:gd name="T57" fmla="*/ 57 h 57"/>
                  <a:gd name="T58" fmla="*/ 38 w 58"/>
                  <a:gd name="T59" fmla="*/ 53 h 57"/>
                  <a:gd name="T60" fmla="*/ 46 w 58"/>
                  <a:gd name="T61" fmla="*/ 57 h 57"/>
                  <a:gd name="T62" fmla="*/ 51 w 58"/>
                  <a:gd name="T63" fmla="*/ 56 h 57"/>
                  <a:gd name="T64" fmla="*/ 54 w 58"/>
                  <a:gd name="T65" fmla="*/ 53 h 57"/>
                  <a:gd name="T66" fmla="*/ 58 w 58"/>
                  <a:gd name="T67" fmla="*/ 42 h 57"/>
                  <a:gd name="T68" fmla="*/ 57 w 58"/>
                  <a:gd name="T69" fmla="*/ 37 h 57"/>
                  <a:gd name="T70" fmla="*/ 54 w 58"/>
                  <a:gd name="T71" fmla="*/ 32 h 57"/>
                  <a:gd name="T72" fmla="*/ 46 w 58"/>
                  <a:gd name="T73" fmla="*/ 28 h 57"/>
                  <a:gd name="T74" fmla="*/ 41 w 58"/>
                  <a:gd name="T75" fmla="*/ 29 h 57"/>
                  <a:gd name="T76" fmla="*/ 38 w 58"/>
                  <a:gd name="T77" fmla="*/ 32 h 57"/>
                  <a:gd name="T78" fmla="*/ 34 w 58"/>
                  <a:gd name="T79" fmla="*/ 42 h 57"/>
                  <a:gd name="T80" fmla="*/ 35 w 58"/>
                  <a:gd name="T81" fmla="*/ 49 h 57"/>
                  <a:gd name="T82" fmla="*/ 38 w 58"/>
                  <a:gd name="T83" fmla="*/ 53 h 57"/>
                  <a:gd name="T84" fmla="*/ 50 w 58"/>
                  <a:gd name="T85" fmla="*/ 34 h 57"/>
                  <a:gd name="T86" fmla="*/ 52 w 58"/>
                  <a:gd name="T87" fmla="*/ 42 h 57"/>
                  <a:gd name="T88" fmla="*/ 51 w 58"/>
                  <a:gd name="T89" fmla="*/ 47 h 57"/>
                  <a:gd name="T90" fmla="*/ 50 w 58"/>
                  <a:gd name="T91" fmla="*/ 50 h 57"/>
                  <a:gd name="T92" fmla="*/ 46 w 58"/>
                  <a:gd name="T93" fmla="*/ 52 h 57"/>
                  <a:gd name="T94" fmla="*/ 43 w 58"/>
                  <a:gd name="T95" fmla="*/ 52 h 57"/>
                  <a:gd name="T96" fmla="*/ 42 w 58"/>
                  <a:gd name="T97" fmla="*/ 50 h 57"/>
                  <a:gd name="T98" fmla="*/ 40 w 58"/>
                  <a:gd name="T99" fmla="*/ 43 h 57"/>
                  <a:gd name="T100" fmla="*/ 41 w 58"/>
                  <a:gd name="T101" fmla="*/ 38 h 57"/>
                  <a:gd name="T102" fmla="*/ 42 w 58"/>
                  <a:gd name="T103" fmla="*/ 34 h 57"/>
                  <a:gd name="T104" fmla="*/ 47 w 58"/>
                  <a:gd name="T105" fmla="*/ 33 h 57"/>
                  <a:gd name="T106" fmla="*/ 49 w 58"/>
                  <a:gd name="T107" fmla="*/ 33 h 57"/>
                  <a:gd name="T108" fmla="*/ 50 w 58"/>
                  <a:gd name="T10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57">
                    <a:moveTo>
                      <a:pt x="3" y="24"/>
                    </a:moveTo>
                    <a:lnTo>
                      <a:pt x="3" y="24"/>
                    </a:lnTo>
                    <a:lnTo>
                      <a:pt x="6" y="28"/>
                    </a:lnTo>
                    <a:lnTo>
                      <a:pt x="11" y="29"/>
                    </a:lnTo>
                    <a:lnTo>
                      <a:pt x="11" y="29"/>
                    </a:lnTo>
                    <a:lnTo>
                      <a:pt x="15" y="28"/>
                    </a:lnTo>
                    <a:lnTo>
                      <a:pt x="19" y="24"/>
                    </a:lnTo>
                    <a:lnTo>
                      <a:pt x="19" y="24"/>
                    </a:lnTo>
                    <a:lnTo>
                      <a:pt x="22" y="20"/>
                    </a:lnTo>
                    <a:lnTo>
                      <a:pt x="22" y="14"/>
                    </a:lnTo>
                    <a:lnTo>
                      <a:pt x="22" y="14"/>
                    </a:lnTo>
                    <a:lnTo>
                      <a:pt x="22" y="8"/>
                    </a:lnTo>
                    <a:lnTo>
                      <a:pt x="19" y="3"/>
                    </a:lnTo>
                    <a:lnTo>
                      <a:pt x="19" y="3"/>
                    </a:lnTo>
                    <a:lnTo>
                      <a:pt x="15" y="1"/>
                    </a:lnTo>
                    <a:lnTo>
                      <a:pt x="11" y="0"/>
                    </a:lnTo>
                    <a:lnTo>
                      <a:pt x="11" y="0"/>
                    </a:lnTo>
                    <a:lnTo>
                      <a:pt x="5" y="1"/>
                    </a:lnTo>
                    <a:lnTo>
                      <a:pt x="2" y="4"/>
                    </a:lnTo>
                    <a:lnTo>
                      <a:pt x="2" y="4"/>
                    </a:lnTo>
                    <a:lnTo>
                      <a:pt x="0" y="9"/>
                    </a:lnTo>
                    <a:lnTo>
                      <a:pt x="0" y="13"/>
                    </a:lnTo>
                    <a:lnTo>
                      <a:pt x="0" y="13"/>
                    </a:lnTo>
                    <a:lnTo>
                      <a:pt x="0" y="20"/>
                    </a:lnTo>
                    <a:lnTo>
                      <a:pt x="3" y="24"/>
                    </a:lnTo>
                    <a:lnTo>
                      <a:pt x="3" y="24"/>
                    </a:lnTo>
                    <a:close/>
                    <a:moveTo>
                      <a:pt x="15" y="6"/>
                    </a:moveTo>
                    <a:lnTo>
                      <a:pt x="15" y="6"/>
                    </a:lnTo>
                    <a:lnTo>
                      <a:pt x="17" y="10"/>
                    </a:lnTo>
                    <a:lnTo>
                      <a:pt x="17" y="14"/>
                    </a:lnTo>
                    <a:lnTo>
                      <a:pt x="17" y="14"/>
                    </a:lnTo>
                    <a:lnTo>
                      <a:pt x="17" y="19"/>
                    </a:lnTo>
                    <a:lnTo>
                      <a:pt x="15" y="22"/>
                    </a:lnTo>
                    <a:lnTo>
                      <a:pt x="15" y="22"/>
                    </a:lnTo>
                    <a:lnTo>
                      <a:pt x="13" y="23"/>
                    </a:lnTo>
                    <a:lnTo>
                      <a:pt x="11" y="23"/>
                    </a:lnTo>
                    <a:lnTo>
                      <a:pt x="11" y="23"/>
                    </a:lnTo>
                    <a:lnTo>
                      <a:pt x="9" y="23"/>
                    </a:lnTo>
                    <a:lnTo>
                      <a:pt x="6" y="22"/>
                    </a:lnTo>
                    <a:lnTo>
                      <a:pt x="6" y="22"/>
                    </a:lnTo>
                    <a:lnTo>
                      <a:pt x="5" y="19"/>
                    </a:lnTo>
                    <a:lnTo>
                      <a:pt x="5" y="14"/>
                    </a:lnTo>
                    <a:lnTo>
                      <a:pt x="5" y="14"/>
                    </a:lnTo>
                    <a:lnTo>
                      <a:pt x="5" y="10"/>
                    </a:lnTo>
                    <a:lnTo>
                      <a:pt x="6" y="6"/>
                    </a:lnTo>
                    <a:lnTo>
                      <a:pt x="6" y="6"/>
                    </a:lnTo>
                    <a:lnTo>
                      <a:pt x="9" y="4"/>
                    </a:lnTo>
                    <a:lnTo>
                      <a:pt x="11" y="4"/>
                    </a:lnTo>
                    <a:lnTo>
                      <a:pt x="11" y="4"/>
                    </a:lnTo>
                    <a:lnTo>
                      <a:pt x="13" y="4"/>
                    </a:lnTo>
                    <a:lnTo>
                      <a:pt x="15" y="6"/>
                    </a:lnTo>
                    <a:lnTo>
                      <a:pt x="15" y="6"/>
                    </a:lnTo>
                    <a:close/>
                    <a:moveTo>
                      <a:pt x="17" y="57"/>
                    </a:moveTo>
                    <a:lnTo>
                      <a:pt x="47" y="0"/>
                    </a:lnTo>
                    <a:lnTo>
                      <a:pt x="41" y="0"/>
                    </a:lnTo>
                    <a:lnTo>
                      <a:pt x="11" y="57"/>
                    </a:lnTo>
                    <a:lnTo>
                      <a:pt x="17" y="57"/>
                    </a:lnTo>
                    <a:lnTo>
                      <a:pt x="17" y="57"/>
                    </a:lnTo>
                    <a:close/>
                    <a:moveTo>
                      <a:pt x="38" y="53"/>
                    </a:moveTo>
                    <a:lnTo>
                      <a:pt x="38" y="53"/>
                    </a:lnTo>
                    <a:lnTo>
                      <a:pt x="41" y="56"/>
                    </a:lnTo>
                    <a:lnTo>
                      <a:pt x="46" y="57"/>
                    </a:lnTo>
                    <a:lnTo>
                      <a:pt x="46" y="57"/>
                    </a:lnTo>
                    <a:lnTo>
                      <a:pt x="51" y="56"/>
                    </a:lnTo>
                    <a:lnTo>
                      <a:pt x="54" y="53"/>
                    </a:lnTo>
                    <a:lnTo>
                      <a:pt x="54" y="53"/>
                    </a:lnTo>
                    <a:lnTo>
                      <a:pt x="57" y="49"/>
                    </a:lnTo>
                    <a:lnTo>
                      <a:pt x="58" y="42"/>
                    </a:lnTo>
                    <a:lnTo>
                      <a:pt x="58" y="42"/>
                    </a:lnTo>
                    <a:lnTo>
                      <a:pt x="57" y="37"/>
                    </a:lnTo>
                    <a:lnTo>
                      <a:pt x="54" y="32"/>
                    </a:lnTo>
                    <a:lnTo>
                      <a:pt x="54" y="32"/>
                    </a:lnTo>
                    <a:lnTo>
                      <a:pt x="51" y="29"/>
                    </a:lnTo>
                    <a:lnTo>
                      <a:pt x="46" y="28"/>
                    </a:lnTo>
                    <a:lnTo>
                      <a:pt x="46" y="28"/>
                    </a:lnTo>
                    <a:lnTo>
                      <a:pt x="41" y="29"/>
                    </a:lnTo>
                    <a:lnTo>
                      <a:pt x="38" y="32"/>
                    </a:lnTo>
                    <a:lnTo>
                      <a:pt x="38" y="32"/>
                    </a:lnTo>
                    <a:lnTo>
                      <a:pt x="35" y="37"/>
                    </a:lnTo>
                    <a:lnTo>
                      <a:pt x="34" y="42"/>
                    </a:lnTo>
                    <a:lnTo>
                      <a:pt x="34" y="42"/>
                    </a:lnTo>
                    <a:lnTo>
                      <a:pt x="35" y="49"/>
                    </a:lnTo>
                    <a:lnTo>
                      <a:pt x="38" y="53"/>
                    </a:lnTo>
                    <a:lnTo>
                      <a:pt x="38" y="53"/>
                    </a:lnTo>
                    <a:close/>
                    <a:moveTo>
                      <a:pt x="50" y="34"/>
                    </a:moveTo>
                    <a:lnTo>
                      <a:pt x="50" y="34"/>
                    </a:lnTo>
                    <a:lnTo>
                      <a:pt x="51" y="38"/>
                    </a:lnTo>
                    <a:lnTo>
                      <a:pt x="52" y="42"/>
                    </a:lnTo>
                    <a:lnTo>
                      <a:pt x="52" y="42"/>
                    </a:lnTo>
                    <a:lnTo>
                      <a:pt x="51" y="47"/>
                    </a:lnTo>
                    <a:lnTo>
                      <a:pt x="50" y="50"/>
                    </a:lnTo>
                    <a:lnTo>
                      <a:pt x="50" y="50"/>
                    </a:lnTo>
                    <a:lnTo>
                      <a:pt x="49" y="52"/>
                    </a:lnTo>
                    <a:lnTo>
                      <a:pt x="46" y="52"/>
                    </a:lnTo>
                    <a:lnTo>
                      <a:pt x="46" y="52"/>
                    </a:lnTo>
                    <a:lnTo>
                      <a:pt x="43" y="52"/>
                    </a:lnTo>
                    <a:lnTo>
                      <a:pt x="42" y="50"/>
                    </a:lnTo>
                    <a:lnTo>
                      <a:pt x="42" y="50"/>
                    </a:lnTo>
                    <a:lnTo>
                      <a:pt x="41" y="48"/>
                    </a:lnTo>
                    <a:lnTo>
                      <a:pt x="40" y="43"/>
                    </a:lnTo>
                    <a:lnTo>
                      <a:pt x="40" y="43"/>
                    </a:lnTo>
                    <a:lnTo>
                      <a:pt x="41" y="38"/>
                    </a:lnTo>
                    <a:lnTo>
                      <a:pt x="42" y="34"/>
                    </a:lnTo>
                    <a:lnTo>
                      <a:pt x="42" y="34"/>
                    </a:lnTo>
                    <a:lnTo>
                      <a:pt x="43" y="33"/>
                    </a:lnTo>
                    <a:lnTo>
                      <a:pt x="47" y="33"/>
                    </a:lnTo>
                    <a:lnTo>
                      <a:pt x="47" y="33"/>
                    </a:lnTo>
                    <a:lnTo>
                      <a:pt x="49" y="33"/>
                    </a:lnTo>
                    <a:lnTo>
                      <a:pt x="50" y="34"/>
                    </a:lnTo>
                    <a:lnTo>
                      <a:pt x="50" y="34"/>
                    </a:lnTo>
                    <a:close/>
                  </a:path>
                </a:pathLst>
              </a:custGeom>
              <a:solidFill>
                <a:srgbClr val="F294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1" name="Freeform 179">
                <a:extLst>
                  <a:ext uri="{FF2B5EF4-FFF2-40B4-BE49-F238E27FC236}">
                    <a16:creationId xmlns:a16="http://schemas.microsoft.com/office/drawing/2014/main" id="{9EE36CB5-4298-8F62-5546-5BA968FDC0EF}"/>
                  </a:ext>
                </a:extLst>
              </p:cNvPr>
              <p:cNvSpPr>
                <a:spLocks/>
              </p:cNvSpPr>
              <p:nvPr/>
            </p:nvSpPr>
            <p:spPr bwMode="auto">
              <a:xfrm>
                <a:off x="1197" y="1719"/>
                <a:ext cx="2293" cy="1195"/>
              </a:xfrm>
              <a:custGeom>
                <a:avLst/>
                <a:gdLst>
                  <a:gd name="T0" fmla="*/ 0 w 2293"/>
                  <a:gd name="T1" fmla="*/ 0 h 1195"/>
                  <a:gd name="T2" fmla="*/ 0 w 2293"/>
                  <a:gd name="T3" fmla="*/ 1195 h 1195"/>
                  <a:gd name="T4" fmla="*/ 0 w 2293"/>
                  <a:gd name="T5" fmla="*/ 1195 h 1195"/>
                  <a:gd name="T6" fmla="*/ 2293 w 2293"/>
                  <a:gd name="T7" fmla="*/ 1195 h 1195"/>
                </a:gdLst>
                <a:ahLst/>
                <a:cxnLst>
                  <a:cxn ang="0">
                    <a:pos x="T0" y="T1"/>
                  </a:cxn>
                  <a:cxn ang="0">
                    <a:pos x="T2" y="T3"/>
                  </a:cxn>
                  <a:cxn ang="0">
                    <a:pos x="T4" y="T5"/>
                  </a:cxn>
                  <a:cxn ang="0">
                    <a:pos x="T6" y="T7"/>
                  </a:cxn>
                </a:cxnLst>
                <a:rect l="0" t="0" r="r" b="b"/>
                <a:pathLst>
                  <a:path w="2293" h="1195">
                    <a:moveTo>
                      <a:pt x="0" y="0"/>
                    </a:moveTo>
                    <a:lnTo>
                      <a:pt x="0" y="1195"/>
                    </a:lnTo>
                    <a:lnTo>
                      <a:pt x="0" y="1195"/>
                    </a:lnTo>
                    <a:lnTo>
                      <a:pt x="2293" y="11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2" name="Line 180">
                <a:extLst>
                  <a:ext uri="{FF2B5EF4-FFF2-40B4-BE49-F238E27FC236}">
                    <a16:creationId xmlns:a16="http://schemas.microsoft.com/office/drawing/2014/main" id="{672EBC4D-72F2-4258-5A7A-A4024D358645}"/>
                  </a:ext>
                </a:extLst>
              </p:cNvPr>
              <p:cNvSpPr>
                <a:spLocks noChangeShapeType="1"/>
              </p:cNvSpPr>
              <p:nvPr/>
            </p:nvSpPr>
            <p:spPr bwMode="auto">
              <a:xfrm>
                <a:off x="1213"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3" name="Rectangle 181">
                <a:extLst>
                  <a:ext uri="{FF2B5EF4-FFF2-40B4-BE49-F238E27FC236}">
                    <a16:creationId xmlns:a16="http://schemas.microsoft.com/office/drawing/2014/main" id="{084A9493-45BE-A1FA-626A-B61E326DDE40}"/>
                  </a:ext>
                </a:extLst>
              </p:cNvPr>
              <p:cNvSpPr>
                <a:spLocks noChangeArrowheads="1"/>
              </p:cNvSpPr>
              <p:nvPr/>
            </p:nvSpPr>
            <p:spPr bwMode="auto">
              <a:xfrm>
                <a:off x="1192"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4" name="Line 182">
                <a:extLst>
                  <a:ext uri="{FF2B5EF4-FFF2-40B4-BE49-F238E27FC236}">
                    <a16:creationId xmlns:a16="http://schemas.microsoft.com/office/drawing/2014/main" id="{C927B9C8-2CDD-6816-9E1A-4992EB841B64}"/>
                  </a:ext>
                </a:extLst>
              </p:cNvPr>
              <p:cNvSpPr>
                <a:spLocks noChangeShapeType="1"/>
              </p:cNvSpPr>
              <p:nvPr/>
            </p:nvSpPr>
            <p:spPr bwMode="auto">
              <a:xfrm>
                <a:off x="1498"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5" name="Rectangle 183">
                <a:extLst>
                  <a:ext uri="{FF2B5EF4-FFF2-40B4-BE49-F238E27FC236}">
                    <a16:creationId xmlns:a16="http://schemas.microsoft.com/office/drawing/2014/main" id="{C0F9C679-E167-4675-2E59-16DDEBB2C9CF}"/>
                  </a:ext>
                </a:extLst>
              </p:cNvPr>
              <p:cNvSpPr>
                <a:spLocks noChangeArrowheads="1"/>
              </p:cNvSpPr>
              <p:nvPr/>
            </p:nvSpPr>
            <p:spPr bwMode="auto">
              <a:xfrm>
                <a:off x="1476"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6" name="Line 184">
                <a:extLst>
                  <a:ext uri="{FF2B5EF4-FFF2-40B4-BE49-F238E27FC236}">
                    <a16:creationId xmlns:a16="http://schemas.microsoft.com/office/drawing/2014/main" id="{4FD5C0C8-4CCE-85EA-7832-B01B8DB50721}"/>
                  </a:ext>
                </a:extLst>
              </p:cNvPr>
              <p:cNvSpPr>
                <a:spLocks noChangeShapeType="1"/>
              </p:cNvSpPr>
              <p:nvPr/>
            </p:nvSpPr>
            <p:spPr bwMode="auto">
              <a:xfrm>
                <a:off x="1781"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7" name="Rectangle 185">
                <a:extLst>
                  <a:ext uri="{FF2B5EF4-FFF2-40B4-BE49-F238E27FC236}">
                    <a16:creationId xmlns:a16="http://schemas.microsoft.com/office/drawing/2014/main" id="{63F92276-F3D7-4EE5-4973-95F8D270BB25}"/>
                  </a:ext>
                </a:extLst>
              </p:cNvPr>
              <p:cNvSpPr>
                <a:spLocks noChangeArrowheads="1"/>
              </p:cNvSpPr>
              <p:nvPr/>
            </p:nvSpPr>
            <p:spPr bwMode="auto">
              <a:xfrm>
                <a:off x="1761"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28" name="Line 186">
                <a:extLst>
                  <a:ext uri="{FF2B5EF4-FFF2-40B4-BE49-F238E27FC236}">
                    <a16:creationId xmlns:a16="http://schemas.microsoft.com/office/drawing/2014/main" id="{B4DD825D-0A2A-4BEB-A348-EF5678140BC2}"/>
                  </a:ext>
                </a:extLst>
              </p:cNvPr>
              <p:cNvSpPr>
                <a:spLocks noChangeShapeType="1"/>
              </p:cNvSpPr>
              <p:nvPr/>
            </p:nvSpPr>
            <p:spPr bwMode="auto">
              <a:xfrm>
                <a:off x="2067"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9" name="Rectangle 187">
                <a:extLst>
                  <a:ext uri="{FF2B5EF4-FFF2-40B4-BE49-F238E27FC236}">
                    <a16:creationId xmlns:a16="http://schemas.microsoft.com/office/drawing/2014/main" id="{F8ACCE85-65B6-7CD8-1BF5-36BD927F10E3}"/>
                  </a:ext>
                </a:extLst>
              </p:cNvPr>
              <p:cNvSpPr>
                <a:spLocks noChangeArrowheads="1"/>
              </p:cNvSpPr>
              <p:nvPr/>
            </p:nvSpPr>
            <p:spPr bwMode="auto">
              <a:xfrm>
                <a:off x="2047"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0" name="Line 188">
                <a:extLst>
                  <a:ext uri="{FF2B5EF4-FFF2-40B4-BE49-F238E27FC236}">
                    <a16:creationId xmlns:a16="http://schemas.microsoft.com/office/drawing/2014/main" id="{CB76AB91-AF5D-BEB8-FD5F-0DCA6A8D7295}"/>
                  </a:ext>
                </a:extLst>
              </p:cNvPr>
              <p:cNvSpPr>
                <a:spLocks noChangeShapeType="1"/>
              </p:cNvSpPr>
              <p:nvPr/>
            </p:nvSpPr>
            <p:spPr bwMode="auto">
              <a:xfrm>
                <a:off x="2350"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1" name="Rectangle 189">
                <a:extLst>
                  <a:ext uri="{FF2B5EF4-FFF2-40B4-BE49-F238E27FC236}">
                    <a16:creationId xmlns:a16="http://schemas.microsoft.com/office/drawing/2014/main" id="{F82CC46C-3474-8AE6-9B73-2E8F4860082A}"/>
                  </a:ext>
                </a:extLst>
              </p:cNvPr>
              <p:cNvSpPr>
                <a:spLocks noChangeArrowheads="1"/>
              </p:cNvSpPr>
              <p:nvPr/>
            </p:nvSpPr>
            <p:spPr bwMode="auto">
              <a:xfrm>
                <a:off x="2307"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2" name="Line 190">
                <a:extLst>
                  <a:ext uri="{FF2B5EF4-FFF2-40B4-BE49-F238E27FC236}">
                    <a16:creationId xmlns:a16="http://schemas.microsoft.com/office/drawing/2014/main" id="{B6855B75-952D-9555-4876-D5BE28B76B18}"/>
                  </a:ext>
                </a:extLst>
              </p:cNvPr>
              <p:cNvSpPr>
                <a:spLocks noChangeShapeType="1"/>
              </p:cNvSpPr>
              <p:nvPr/>
            </p:nvSpPr>
            <p:spPr bwMode="auto">
              <a:xfrm>
                <a:off x="2633"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3" name="Rectangle 191">
                <a:extLst>
                  <a:ext uri="{FF2B5EF4-FFF2-40B4-BE49-F238E27FC236}">
                    <a16:creationId xmlns:a16="http://schemas.microsoft.com/office/drawing/2014/main" id="{29986E96-7EA2-23A2-D472-E0169F475BD0}"/>
                  </a:ext>
                </a:extLst>
              </p:cNvPr>
              <p:cNvSpPr>
                <a:spLocks noChangeArrowheads="1"/>
              </p:cNvSpPr>
              <p:nvPr/>
            </p:nvSpPr>
            <p:spPr bwMode="auto">
              <a:xfrm>
                <a:off x="2590"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4" name="Line 192">
                <a:extLst>
                  <a:ext uri="{FF2B5EF4-FFF2-40B4-BE49-F238E27FC236}">
                    <a16:creationId xmlns:a16="http://schemas.microsoft.com/office/drawing/2014/main" id="{245799A1-ABF5-AE5D-6EBE-F5625E7E8D07}"/>
                  </a:ext>
                </a:extLst>
              </p:cNvPr>
              <p:cNvSpPr>
                <a:spLocks noChangeShapeType="1"/>
              </p:cNvSpPr>
              <p:nvPr/>
            </p:nvSpPr>
            <p:spPr bwMode="auto">
              <a:xfrm>
                <a:off x="3203"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5" name="Rectangle 193">
                <a:extLst>
                  <a:ext uri="{FF2B5EF4-FFF2-40B4-BE49-F238E27FC236}">
                    <a16:creationId xmlns:a16="http://schemas.microsoft.com/office/drawing/2014/main" id="{ECFE0003-5429-E219-20EB-9D8D8DA9CAE9}"/>
                  </a:ext>
                </a:extLst>
              </p:cNvPr>
              <p:cNvSpPr>
                <a:spLocks noChangeArrowheads="1"/>
              </p:cNvSpPr>
              <p:nvPr/>
            </p:nvSpPr>
            <p:spPr bwMode="auto">
              <a:xfrm>
                <a:off x="3159"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6" name="Rectangle 194">
                <a:extLst>
                  <a:ext uri="{FF2B5EF4-FFF2-40B4-BE49-F238E27FC236}">
                    <a16:creationId xmlns:a16="http://schemas.microsoft.com/office/drawing/2014/main" id="{D9FB1AD1-6616-8F40-5D75-1E5C287B2269}"/>
                  </a:ext>
                </a:extLst>
              </p:cNvPr>
              <p:cNvSpPr>
                <a:spLocks noChangeArrowheads="1"/>
              </p:cNvSpPr>
              <p:nvPr/>
            </p:nvSpPr>
            <p:spPr bwMode="auto">
              <a:xfrm>
                <a:off x="2893"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7" name="Line 195">
                <a:extLst>
                  <a:ext uri="{FF2B5EF4-FFF2-40B4-BE49-F238E27FC236}">
                    <a16:creationId xmlns:a16="http://schemas.microsoft.com/office/drawing/2014/main" id="{5C731BF0-390C-4775-C579-1C1AE938DD6C}"/>
                  </a:ext>
                </a:extLst>
              </p:cNvPr>
              <p:cNvSpPr>
                <a:spLocks noChangeShapeType="1"/>
              </p:cNvSpPr>
              <p:nvPr/>
            </p:nvSpPr>
            <p:spPr bwMode="auto">
              <a:xfrm>
                <a:off x="2918"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8" name="Rectangle 196">
                <a:extLst>
                  <a:ext uri="{FF2B5EF4-FFF2-40B4-BE49-F238E27FC236}">
                    <a16:creationId xmlns:a16="http://schemas.microsoft.com/office/drawing/2014/main" id="{50580134-F508-42B5-B84D-01E25ECD920B}"/>
                  </a:ext>
                </a:extLst>
              </p:cNvPr>
              <p:cNvSpPr>
                <a:spLocks noChangeArrowheads="1"/>
              </p:cNvSpPr>
              <p:nvPr/>
            </p:nvSpPr>
            <p:spPr bwMode="auto">
              <a:xfrm>
                <a:off x="2870"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39" name="Line 197">
                <a:extLst>
                  <a:ext uri="{FF2B5EF4-FFF2-40B4-BE49-F238E27FC236}">
                    <a16:creationId xmlns:a16="http://schemas.microsoft.com/office/drawing/2014/main" id="{A538D9E5-F211-5D70-453B-F9D3F320A1AD}"/>
                  </a:ext>
                </a:extLst>
              </p:cNvPr>
              <p:cNvSpPr>
                <a:spLocks noChangeShapeType="1"/>
              </p:cNvSpPr>
              <p:nvPr/>
            </p:nvSpPr>
            <p:spPr bwMode="auto">
              <a:xfrm>
                <a:off x="3488"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0" name="Rectangle 198">
                <a:extLst>
                  <a:ext uri="{FF2B5EF4-FFF2-40B4-BE49-F238E27FC236}">
                    <a16:creationId xmlns:a16="http://schemas.microsoft.com/office/drawing/2014/main" id="{01C08D15-D8EC-94BD-71F0-4F5C0C7CFFF3}"/>
                  </a:ext>
                </a:extLst>
              </p:cNvPr>
              <p:cNvSpPr>
                <a:spLocks noChangeArrowheads="1"/>
              </p:cNvSpPr>
              <p:nvPr/>
            </p:nvSpPr>
            <p:spPr bwMode="auto">
              <a:xfrm>
                <a:off x="3435"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1" name="Rectangle 199">
                <a:extLst>
                  <a:ext uri="{FF2B5EF4-FFF2-40B4-BE49-F238E27FC236}">
                    <a16:creationId xmlns:a16="http://schemas.microsoft.com/office/drawing/2014/main" id="{6F568035-F559-63B7-CD10-3AE393C79EE2}"/>
                  </a:ext>
                </a:extLst>
              </p:cNvPr>
              <p:cNvSpPr>
                <a:spLocks noChangeArrowheads="1"/>
              </p:cNvSpPr>
              <p:nvPr/>
            </p:nvSpPr>
            <p:spPr bwMode="auto">
              <a:xfrm>
                <a:off x="2209" y="3053"/>
                <a:ext cx="32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2" name="Line 200">
                <a:extLst>
                  <a:ext uri="{FF2B5EF4-FFF2-40B4-BE49-F238E27FC236}">
                    <a16:creationId xmlns:a16="http://schemas.microsoft.com/office/drawing/2014/main" id="{30C6E2D6-02E1-D8AA-2AFE-B5CA73362945}"/>
                  </a:ext>
                </a:extLst>
              </p:cNvPr>
              <p:cNvSpPr>
                <a:spLocks noChangeShapeType="1"/>
              </p:cNvSpPr>
              <p:nvPr/>
            </p:nvSpPr>
            <p:spPr bwMode="auto">
              <a:xfrm flipH="1">
                <a:off x="1159" y="2893"/>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3" name="Rectangle 201">
                <a:extLst>
                  <a:ext uri="{FF2B5EF4-FFF2-40B4-BE49-F238E27FC236}">
                    <a16:creationId xmlns:a16="http://schemas.microsoft.com/office/drawing/2014/main" id="{F2D60EC2-CA8F-9B56-064C-300B10D407D2}"/>
                  </a:ext>
                </a:extLst>
              </p:cNvPr>
              <p:cNvSpPr>
                <a:spLocks noChangeArrowheads="1"/>
              </p:cNvSpPr>
              <p:nvPr/>
            </p:nvSpPr>
            <p:spPr bwMode="auto">
              <a:xfrm>
                <a:off x="1026" y="2849"/>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4" name="Line 202">
                <a:extLst>
                  <a:ext uri="{FF2B5EF4-FFF2-40B4-BE49-F238E27FC236}">
                    <a16:creationId xmlns:a16="http://schemas.microsoft.com/office/drawing/2014/main" id="{D649DEFA-2918-AB39-5A9A-D42BAC8F2179}"/>
                  </a:ext>
                </a:extLst>
              </p:cNvPr>
              <p:cNvSpPr>
                <a:spLocks noChangeShapeType="1"/>
              </p:cNvSpPr>
              <p:nvPr/>
            </p:nvSpPr>
            <p:spPr bwMode="auto">
              <a:xfrm flipH="1">
                <a:off x="1159" y="2658"/>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5" name="Rectangle 203">
                <a:extLst>
                  <a:ext uri="{FF2B5EF4-FFF2-40B4-BE49-F238E27FC236}">
                    <a16:creationId xmlns:a16="http://schemas.microsoft.com/office/drawing/2014/main" id="{F23C5BE9-046A-8962-28C3-5A359CF23228}"/>
                  </a:ext>
                </a:extLst>
              </p:cNvPr>
              <p:cNvSpPr>
                <a:spLocks noChangeArrowheads="1"/>
              </p:cNvSpPr>
              <p:nvPr/>
            </p:nvSpPr>
            <p:spPr bwMode="auto">
              <a:xfrm>
                <a:off x="1026" y="2613"/>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46" name="Line 204">
                <a:extLst>
                  <a:ext uri="{FF2B5EF4-FFF2-40B4-BE49-F238E27FC236}">
                    <a16:creationId xmlns:a16="http://schemas.microsoft.com/office/drawing/2014/main" id="{BB4263AE-5DE2-C234-EFBF-F6F6FCCE4356}"/>
                  </a:ext>
                </a:extLst>
              </p:cNvPr>
              <p:cNvSpPr>
                <a:spLocks noChangeShapeType="1"/>
              </p:cNvSpPr>
              <p:nvPr/>
            </p:nvSpPr>
            <p:spPr bwMode="auto">
              <a:xfrm flipH="1">
                <a:off x="1159" y="2425"/>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grpSp>
          <p:nvGrpSpPr>
            <p:cNvPr id="12" name="Group 406">
              <a:extLst>
                <a:ext uri="{FF2B5EF4-FFF2-40B4-BE49-F238E27FC236}">
                  <a16:creationId xmlns:a16="http://schemas.microsoft.com/office/drawing/2014/main" id="{65EC69D8-6719-98F7-0712-E5CF167B64DB}"/>
                </a:ext>
              </a:extLst>
            </p:cNvPr>
            <p:cNvGrpSpPr>
              <a:grpSpLocks/>
            </p:cNvGrpSpPr>
            <p:nvPr/>
          </p:nvGrpSpPr>
          <p:grpSpPr bwMode="auto">
            <a:xfrm>
              <a:off x="836" y="1619"/>
              <a:ext cx="6020" cy="2275"/>
              <a:chOff x="836" y="1619"/>
              <a:chExt cx="6020" cy="2275"/>
            </a:xfrm>
          </p:grpSpPr>
          <p:sp>
            <p:nvSpPr>
              <p:cNvPr id="47" name="Rectangle 206">
                <a:extLst>
                  <a:ext uri="{FF2B5EF4-FFF2-40B4-BE49-F238E27FC236}">
                    <a16:creationId xmlns:a16="http://schemas.microsoft.com/office/drawing/2014/main" id="{5D23EF63-4A50-83A8-40BE-6EB23CCE9711}"/>
                  </a:ext>
                </a:extLst>
              </p:cNvPr>
              <p:cNvSpPr>
                <a:spLocks noChangeArrowheads="1"/>
              </p:cNvSpPr>
              <p:nvPr/>
            </p:nvSpPr>
            <p:spPr bwMode="auto">
              <a:xfrm>
                <a:off x="1026" y="2379"/>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48" name="Line 207">
                <a:extLst>
                  <a:ext uri="{FF2B5EF4-FFF2-40B4-BE49-F238E27FC236}">
                    <a16:creationId xmlns:a16="http://schemas.microsoft.com/office/drawing/2014/main" id="{2295DA58-C64B-8D06-D3FC-7812361313EF}"/>
                  </a:ext>
                </a:extLst>
              </p:cNvPr>
              <p:cNvSpPr>
                <a:spLocks noChangeShapeType="1"/>
              </p:cNvSpPr>
              <p:nvPr/>
            </p:nvSpPr>
            <p:spPr bwMode="auto">
              <a:xfrm flipH="1">
                <a:off x="1159" y="2190"/>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9" name="Rectangle 208">
                <a:extLst>
                  <a:ext uri="{FF2B5EF4-FFF2-40B4-BE49-F238E27FC236}">
                    <a16:creationId xmlns:a16="http://schemas.microsoft.com/office/drawing/2014/main" id="{F538E18B-4BAB-E61D-888D-D2EF5739D539}"/>
                  </a:ext>
                </a:extLst>
              </p:cNvPr>
              <p:cNvSpPr>
                <a:spLocks noChangeArrowheads="1"/>
              </p:cNvSpPr>
              <p:nvPr/>
            </p:nvSpPr>
            <p:spPr bwMode="auto">
              <a:xfrm>
                <a:off x="1026" y="2144"/>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0" name="Line 209">
                <a:extLst>
                  <a:ext uri="{FF2B5EF4-FFF2-40B4-BE49-F238E27FC236}">
                    <a16:creationId xmlns:a16="http://schemas.microsoft.com/office/drawing/2014/main" id="{E5F3C1E5-A7AC-F022-44DE-BEE292DEF00B}"/>
                  </a:ext>
                </a:extLst>
              </p:cNvPr>
              <p:cNvSpPr>
                <a:spLocks noChangeShapeType="1"/>
              </p:cNvSpPr>
              <p:nvPr/>
            </p:nvSpPr>
            <p:spPr bwMode="auto">
              <a:xfrm flipH="1">
                <a:off x="1159" y="1956"/>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1" name="Rectangle 210">
                <a:extLst>
                  <a:ext uri="{FF2B5EF4-FFF2-40B4-BE49-F238E27FC236}">
                    <a16:creationId xmlns:a16="http://schemas.microsoft.com/office/drawing/2014/main" id="{C4856132-1602-E5AE-474A-BA5F678FB781}"/>
                  </a:ext>
                </a:extLst>
              </p:cNvPr>
              <p:cNvSpPr>
                <a:spLocks noChangeArrowheads="1"/>
              </p:cNvSpPr>
              <p:nvPr/>
            </p:nvSpPr>
            <p:spPr bwMode="auto">
              <a:xfrm>
                <a:off x="1026" y="1909"/>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2" name="Line 211">
                <a:extLst>
                  <a:ext uri="{FF2B5EF4-FFF2-40B4-BE49-F238E27FC236}">
                    <a16:creationId xmlns:a16="http://schemas.microsoft.com/office/drawing/2014/main" id="{80D48DC5-476F-AA57-1A55-70F29A701F2F}"/>
                  </a:ext>
                </a:extLst>
              </p:cNvPr>
              <p:cNvSpPr>
                <a:spLocks noChangeShapeType="1"/>
              </p:cNvSpPr>
              <p:nvPr/>
            </p:nvSpPr>
            <p:spPr bwMode="auto">
              <a:xfrm flipH="1">
                <a:off x="1159" y="1720"/>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53" name="Rectangle 212">
                <a:extLst>
                  <a:ext uri="{FF2B5EF4-FFF2-40B4-BE49-F238E27FC236}">
                    <a16:creationId xmlns:a16="http://schemas.microsoft.com/office/drawing/2014/main" id="{A8E811A8-BE55-964E-F897-28D0D7ABA1B6}"/>
                  </a:ext>
                </a:extLst>
              </p:cNvPr>
              <p:cNvSpPr>
                <a:spLocks noChangeArrowheads="1"/>
              </p:cNvSpPr>
              <p:nvPr/>
            </p:nvSpPr>
            <p:spPr bwMode="auto">
              <a:xfrm>
                <a:off x="1026" y="1675"/>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4" name="Rectangle 213">
                <a:extLst>
                  <a:ext uri="{FF2B5EF4-FFF2-40B4-BE49-F238E27FC236}">
                    <a16:creationId xmlns:a16="http://schemas.microsoft.com/office/drawing/2014/main" id="{BC801744-1D64-4526-2D2C-33CA3CE83624}"/>
                  </a:ext>
                </a:extLst>
              </p:cNvPr>
              <p:cNvSpPr>
                <a:spLocks noChangeArrowheads="1"/>
              </p:cNvSpPr>
              <p:nvPr/>
            </p:nvSpPr>
            <p:spPr bwMode="auto">
              <a:xfrm rot="16200000">
                <a:off x="578" y="2241"/>
                <a:ext cx="63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5" name="Rectangle 214">
                <a:extLst>
                  <a:ext uri="{FF2B5EF4-FFF2-40B4-BE49-F238E27FC236}">
                    <a16:creationId xmlns:a16="http://schemas.microsoft.com/office/drawing/2014/main" id="{337D2D7B-79E2-0551-DF83-FCB37AEE7A26}"/>
                  </a:ext>
                </a:extLst>
              </p:cNvPr>
              <p:cNvSpPr>
                <a:spLocks noChangeArrowheads="1"/>
              </p:cNvSpPr>
              <p:nvPr/>
            </p:nvSpPr>
            <p:spPr bwMode="auto">
              <a:xfrm>
                <a:off x="2294" y="1619"/>
                <a:ext cx="15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SG</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6" name="Rectangle 215">
                <a:extLst>
                  <a:ext uri="{FF2B5EF4-FFF2-40B4-BE49-F238E27FC236}">
                    <a16:creationId xmlns:a16="http://schemas.microsoft.com/office/drawing/2014/main" id="{B38C17C1-EC55-3A48-0E39-F33D21491E99}"/>
                  </a:ext>
                </a:extLst>
              </p:cNvPr>
              <p:cNvSpPr>
                <a:spLocks noChangeArrowheads="1"/>
              </p:cNvSpPr>
              <p:nvPr/>
            </p:nvSpPr>
            <p:spPr bwMode="auto">
              <a:xfrm>
                <a:off x="4391" y="3307"/>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7" name="Rectangle 216">
                <a:extLst>
                  <a:ext uri="{FF2B5EF4-FFF2-40B4-BE49-F238E27FC236}">
                    <a16:creationId xmlns:a16="http://schemas.microsoft.com/office/drawing/2014/main" id="{52D77600-B4FD-9A83-900E-6CF11C577309}"/>
                  </a:ext>
                </a:extLst>
              </p:cNvPr>
              <p:cNvSpPr>
                <a:spLocks noChangeArrowheads="1"/>
              </p:cNvSpPr>
              <p:nvPr/>
            </p:nvSpPr>
            <p:spPr bwMode="auto">
              <a:xfrm>
                <a:off x="4697"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8" name="Rectangle 217">
                <a:extLst>
                  <a:ext uri="{FF2B5EF4-FFF2-40B4-BE49-F238E27FC236}">
                    <a16:creationId xmlns:a16="http://schemas.microsoft.com/office/drawing/2014/main" id="{2D376288-D9C4-AE30-94FF-BBC44D8F89F7}"/>
                  </a:ext>
                </a:extLst>
              </p:cNvPr>
              <p:cNvSpPr>
                <a:spLocks noChangeArrowheads="1"/>
              </p:cNvSpPr>
              <p:nvPr/>
            </p:nvSpPr>
            <p:spPr bwMode="auto">
              <a:xfrm>
                <a:off x="4983"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59" name="Rectangle 218">
                <a:extLst>
                  <a:ext uri="{FF2B5EF4-FFF2-40B4-BE49-F238E27FC236}">
                    <a16:creationId xmlns:a16="http://schemas.microsoft.com/office/drawing/2014/main" id="{0EF78FB9-10CB-969B-1216-670229176CAE}"/>
                  </a:ext>
                </a:extLst>
              </p:cNvPr>
              <p:cNvSpPr>
                <a:spLocks noChangeArrowheads="1"/>
              </p:cNvSpPr>
              <p:nvPr/>
            </p:nvSpPr>
            <p:spPr bwMode="auto">
              <a:xfrm>
                <a:off x="5265"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0" name="Rectangle 219">
                <a:extLst>
                  <a:ext uri="{FF2B5EF4-FFF2-40B4-BE49-F238E27FC236}">
                    <a16:creationId xmlns:a16="http://schemas.microsoft.com/office/drawing/2014/main" id="{F595C7BE-3A4B-F259-7C8B-E46A9592996F}"/>
                  </a:ext>
                </a:extLst>
              </p:cNvPr>
              <p:cNvSpPr>
                <a:spLocks noChangeArrowheads="1"/>
              </p:cNvSpPr>
              <p:nvPr/>
            </p:nvSpPr>
            <p:spPr bwMode="auto">
              <a:xfrm>
                <a:off x="5551"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1" name="Rectangle 220">
                <a:extLst>
                  <a:ext uri="{FF2B5EF4-FFF2-40B4-BE49-F238E27FC236}">
                    <a16:creationId xmlns:a16="http://schemas.microsoft.com/office/drawing/2014/main" id="{FB235D7A-7E3B-CA63-78D7-86DAC60B27D9}"/>
                  </a:ext>
                </a:extLst>
              </p:cNvPr>
              <p:cNvSpPr>
                <a:spLocks noChangeArrowheads="1"/>
              </p:cNvSpPr>
              <p:nvPr/>
            </p:nvSpPr>
            <p:spPr bwMode="auto">
              <a:xfrm>
                <a:off x="5834"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2" name="Rectangle 221">
                <a:extLst>
                  <a:ext uri="{FF2B5EF4-FFF2-40B4-BE49-F238E27FC236}">
                    <a16:creationId xmlns:a16="http://schemas.microsoft.com/office/drawing/2014/main" id="{18BAAA6A-44DC-CE7F-6DD2-AC1E39FD196C}"/>
                  </a:ext>
                </a:extLst>
              </p:cNvPr>
              <p:cNvSpPr>
                <a:spLocks noChangeArrowheads="1"/>
              </p:cNvSpPr>
              <p:nvPr/>
            </p:nvSpPr>
            <p:spPr bwMode="auto">
              <a:xfrm>
                <a:off x="6403"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3" name="Rectangle 222">
                <a:extLst>
                  <a:ext uri="{FF2B5EF4-FFF2-40B4-BE49-F238E27FC236}">
                    <a16:creationId xmlns:a16="http://schemas.microsoft.com/office/drawing/2014/main" id="{CE0EF97B-8D0C-5776-F370-652BDCC1C575}"/>
                  </a:ext>
                </a:extLst>
              </p:cNvPr>
              <p:cNvSpPr>
                <a:spLocks noChangeArrowheads="1"/>
              </p:cNvSpPr>
              <p:nvPr/>
            </p:nvSpPr>
            <p:spPr bwMode="auto">
              <a:xfrm>
                <a:off x="6688"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4" name="Rectangle 223">
                <a:extLst>
                  <a:ext uri="{FF2B5EF4-FFF2-40B4-BE49-F238E27FC236}">
                    <a16:creationId xmlns:a16="http://schemas.microsoft.com/office/drawing/2014/main" id="{088C6AA7-36C2-BF19-4C0A-719F4D9A4586}"/>
                  </a:ext>
                </a:extLst>
              </p:cNvPr>
              <p:cNvSpPr>
                <a:spLocks noChangeArrowheads="1"/>
              </p:cNvSpPr>
              <p:nvPr/>
            </p:nvSpPr>
            <p:spPr bwMode="auto">
              <a:xfrm>
                <a:off x="4391" y="3465"/>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5" name="Rectangle 224">
                <a:extLst>
                  <a:ext uri="{FF2B5EF4-FFF2-40B4-BE49-F238E27FC236}">
                    <a16:creationId xmlns:a16="http://schemas.microsoft.com/office/drawing/2014/main" id="{D5A61064-803F-8386-2DA8-D22022C47614}"/>
                  </a:ext>
                </a:extLst>
              </p:cNvPr>
              <p:cNvSpPr>
                <a:spLocks noChangeArrowheads="1"/>
              </p:cNvSpPr>
              <p:nvPr/>
            </p:nvSpPr>
            <p:spPr bwMode="auto">
              <a:xfrm>
                <a:off x="4677" y="3465"/>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6" name="Rectangle 225">
                <a:extLst>
                  <a:ext uri="{FF2B5EF4-FFF2-40B4-BE49-F238E27FC236}">
                    <a16:creationId xmlns:a16="http://schemas.microsoft.com/office/drawing/2014/main" id="{3F1B6FD5-E443-0E1A-08AF-5813E8EC8674}"/>
                  </a:ext>
                </a:extLst>
              </p:cNvPr>
              <p:cNvSpPr>
                <a:spLocks noChangeArrowheads="1"/>
              </p:cNvSpPr>
              <p:nvPr/>
            </p:nvSpPr>
            <p:spPr bwMode="auto">
              <a:xfrm>
                <a:off x="4983"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7" name="Rectangle 226">
                <a:extLst>
                  <a:ext uri="{FF2B5EF4-FFF2-40B4-BE49-F238E27FC236}">
                    <a16:creationId xmlns:a16="http://schemas.microsoft.com/office/drawing/2014/main" id="{450303BC-01BE-34FA-A0C5-3AA245158931}"/>
                  </a:ext>
                </a:extLst>
              </p:cNvPr>
              <p:cNvSpPr>
                <a:spLocks noChangeArrowheads="1"/>
              </p:cNvSpPr>
              <p:nvPr/>
            </p:nvSpPr>
            <p:spPr bwMode="auto">
              <a:xfrm>
                <a:off x="5265"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8" name="Rectangle 227">
                <a:extLst>
                  <a:ext uri="{FF2B5EF4-FFF2-40B4-BE49-F238E27FC236}">
                    <a16:creationId xmlns:a16="http://schemas.microsoft.com/office/drawing/2014/main" id="{A9B87CC7-E7C8-25DA-1967-02EC25976F0E}"/>
                  </a:ext>
                </a:extLst>
              </p:cNvPr>
              <p:cNvSpPr>
                <a:spLocks noChangeArrowheads="1"/>
              </p:cNvSpPr>
              <p:nvPr/>
            </p:nvSpPr>
            <p:spPr bwMode="auto">
              <a:xfrm>
                <a:off x="5551"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69" name="Rectangle 228">
                <a:extLst>
                  <a:ext uri="{FF2B5EF4-FFF2-40B4-BE49-F238E27FC236}">
                    <a16:creationId xmlns:a16="http://schemas.microsoft.com/office/drawing/2014/main" id="{78D4815E-C799-FAB1-6698-03A6D87AA722}"/>
                  </a:ext>
                </a:extLst>
              </p:cNvPr>
              <p:cNvSpPr>
                <a:spLocks noChangeArrowheads="1"/>
              </p:cNvSpPr>
              <p:nvPr/>
            </p:nvSpPr>
            <p:spPr bwMode="auto">
              <a:xfrm>
                <a:off x="5834"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0" name="Rectangle 229">
                <a:extLst>
                  <a:ext uri="{FF2B5EF4-FFF2-40B4-BE49-F238E27FC236}">
                    <a16:creationId xmlns:a16="http://schemas.microsoft.com/office/drawing/2014/main" id="{FE14ABE2-2B45-3B84-1564-E058724AD5E4}"/>
                  </a:ext>
                </a:extLst>
              </p:cNvPr>
              <p:cNvSpPr>
                <a:spLocks noChangeArrowheads="1"/>
              </p:cNvSpPr>
              <p:nvPr/>
            </p:nvSpPr>
            <p:spPr bwMode="auto">
              <a:xfrm>
                <a:off x="6688"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1" name="Rectangle 230">
                <a:extLst>
                  <a:ext uri="{FF2B5EF4-FFF2-40B4-BE49-F238E27FC236}">
                    <a16:creationId xmlns:a16="http://schemas.microsoft.com/office/drawing/2014/main" id="{B0CD42A9-F77E-5EE5-5AA2-7A360A3767CA}"/>
                  </a:ext>
                </a:extLst>
              </p:cNvPr>
              <p:cNvSpPr>
                <a:spLocks noChangeArrowheads="1"/>
              </p:cNvSpPr>
              <p:nvPr/>
            </p:nvSpPr>
            <p:spPr bwMode="auto">
              <a:xfrm>
                <a:off x="6117"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2" name="Rectangle 231">
                <a:extLst>
                  <a:ext uri="{FF2B5EF4-FFF2-40B4-BE49-F238E27FC236}">
                    <a16:creationId xmlns:a16="http://schemas.microsoft.com/office/drawing/2014/main" id="{32A14626-FD9D-70E2-7BD3-CD3F2C2081E8}"/>
                  </a:ext>
                </a:extLst>
              </p:cNvPr>
              <p:cNvSpPr>
                <a:spLocks noChangeArrowheads="1"/>
              </p:cNvSpPr>
              <p:nvPr/>
            </p:nvSpPr>
            <p:spPr bwMode="auto">
              <a:xfrm>
                <a:off x="6403" y="3465"/>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3" name="Rectangle 232">
                <a:extLst>
                  <a:ext uri="{FF2B5EF4-FFF2-40B4-BE49-F238E27FC236}">
                    <a16:creationId xmlns:a16="http://schemas.microsoft.com/office/drawing/2014/main" id="{BD748287-5A13-AE6F-4072-8C8CBEB41A60}"/>
                  </a:ext>
                </a:extLst>
              </p:cNvPr>
              <p:cNvSpPr>
                <a:spLocks noChangeArrowheads="1"/>
              </p:cNvSpPr>
              <p:nvPr/>
            </p:nvSpPr>
            <p:spPr bwMode="auto">
              <a:xfrm>
                <a:off x="4391" y="3624"/>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4" name="Rectangle 233">
                <a:extLst>
                  <a:ext uri="{FF2B5EF4-FFF2-40B4-BE49-F238E27FC236}">
                    <a16:creationId xmlns:a16="http://schemas.microsoft.com/office/drawing/2014/main" id="{20CBDF47-ED33-E49B-A503-6C84DE173F74}"/>
                  </a:ext>
                </a:extLst>
              </p:cNvPr>
              <p:cNvSpPr>
                <a:spLocks noChangeArrowheads="1"/>
              </p:cNvSpPr>
              <p:nvPr/>
            </p:nvSpPr>
            <p:spPr bwMode="auto">
              <a:xfrm>
                <a:off x="4697"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5" name="Rectangle 234">
                <a:extLst>
                  <a:ext uri="{FF2B5EF4-FFF2-40B4-BE49-F238E27FC236}">
                    <a16:creationId xmlns:a16="http://schemas.microsoft.com/office/drawing/2014/main" id="{ECA1D8F4-96A2-4E10-54D3-101255BE12B8}"/>
                  </a:ext>
                </a:extLst>
              </p:cNvPr>
              <p:cNvSpPr>
                <a:spLocks noChangeArrowheads="1"/>
              </p:cNvSpPr>
              <p:nvPr/>
            </p:nvSpPr>
            <p:spPr bwMode="auto">
              <a:xfrm>
                <a:off x="4983"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6" name="Rectangle 235">
                <a:extLst>
                  <a:ext uri="{FF2B5EF4-FFF2-40B4-BE49-F238E27FC236}">
                    <a16:creationId xmlns:a16="http://schemas.microsoft.com/office/drawing/2014/main" id="{7F3B2708-212B-07BD-D458-6A2EF16FBD84}"/>
                  </a:ext>
                </a:extLst>
              </p:cNvPr>
              <p:cNvSpPr>
                <a:spLocks noChangeArrowheads="1"/>
              </p:cNvSpPr>
              <p:nvPr/>
            </p:nvSpPr>
            <p:spPr bwMode="auto">
              <a:xfrm>
                <a:off x="5265"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7" name="Rectangle 236">
                <a:extLst>
                  <a:ext uri="{FF2B5EF4-FFF2-40B4-BE49-F238E27FC236}">
                    <a16:creationId xmlns:a16="http://schemas.microsoft.com/office/drawing/2014/main" id="{4854FA44-D3ED-1038-637F-76507D7340B3}"/>
                  </a:ext>
                </a:extLst>
              </p:cNvPr>
              <p:cNvSpPr>
                <a:spLocks noChangeArrowheads="1"/>
              </p:cNvSpPr>
              <p:nvPr/>
            </p:nvSpPr>
            <p:spPr bwMode="auto">
              <a:xfrm>
                <a:off x="5551"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8" name="Rectangle 237">
                <a:extLst>
                  <a:ext uri="{FF2B5EF4-FFF2-40B4-BE49-F238E27FC236}">
                    <a16:creationId xmlns:a16="http://schemas.microsoft.com/office/drawing/2014/main" id="{D36B391B-ECCA-3550-1864-0D26EDC56526}"/>
                  </a:ext>
                </a:extLst>
              </p:cNvPr>
              <p:cNvSpPr>
                <a:spLocks noChangeArrowheads="1"/>
              </p:cNvSpPr>
              <p:nvPr/>
            </p:nvSpPr>
            <p:spPr bwMode="auto">
              <a:xfrm>
                <a:off x="5834"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79" name="Rectangle 238">
                <a:extLst>
                  <a:ext uri="{FF2B5EF4-FFF2-40B4-BE49-F238E27FC236}">
                    <a16:creationId xmlns:a16="http://schemas.microsoft.com/office/drawing/2014/main" id="{47BBCC2F-7684-5578-9747-F066D1853DAB}"/>
                  </a:ext>
                </a:extLst>
              </p:cNvPr>
              <p:cNvSpPr>
                <a:spLocks noChangeArrowheads="1"/>
              </p:cNvSpPr>
              <p:nvPr/>
            </p:nvSpPr>
            <p:spPr bwMode="auto">
              <a:xfrm>
                <a:off x="6688"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0" name="Rectangle 239">
                <a:extLst>
                  <a:ext uri="{FF2B5EF4-FFF2-40B4-BE49-F238E27FC236}">
                    <a16:creationId xmlns:a16="http://schemas.microsoft.com/office/drawing/2014/main" id="{38937B67-84E4-52DC-0EFF-AE2ED9337C89}"/>
                  </a:ext>
                </a:extLst>
              </p:cNvPr>
              <p:cNvSpPr>
                <a:spLocks noChangeArrowheads="1"/>
              </p:cNvSpPr>
              <p:nvPr/>
            </p:nvSpPr>
            <p:spPr bwMode="auto">
              <a:xfrm>
                <a:off x="6117"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1" name="Rectangle 240">
                <a:extLst>
                  <a:ext uri="{FF2B5EF4-FFF2-40B4-BE49-F238E27FC236}">
                    <a16:creationId xmlns:a16="http://schemas.microsoft.com/office/drawing/2014/main" id="{D887B5D4-1215-96F0-1F95-1533291B9F88}"/>
                  </a:ext>
                </a:extLst>
              </p:cNvPr>
              <p:cNvSpPr>
                <a:spLocks noChangeArrowheads="1"/>
              </p:cNvSpPr>
              <p:nvPr/>
            </p:nvSpPr>
            <p:spPr bwMode="auto">
              <a:xfrm>
                <a:off x="6403" y="3624"/>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2" name="Rectangle 241">
                <a:extLst>
                  <a:ext uri="{FF2B5EF4-FFF2-40B4-BE49-F238E27FC236}">
                    <a16:creationId xmlns:a16="http://schemas.microsoft.com/office/drawing/2014/main" id="{6F058971-4544-E3D1-76E1-D8661B73057E}"/>
                  </a:ext>
                </a:extLst>
              </p:cNvPr>
              <p:cNvSpPr>
                <a:spLocks noChangeArrowheads="1"/>
              </p:cNvSpPr>
              <p:nvPr/>
            </p:nvSpPr>
            <p:spPr bwMode="auto">
              <a:xfrm>
                <a:off x="4391" y="378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3" name="Rectangle 242">
                <a:extLst>
                  <a:ext uri="{FF2B5EF4-FFF2-40B4-BE49-F238E27FC236}">
                    <a16:creationId xmlns:a16="http://schemas.microsoft.com/office/drawing/2014/main" id="{27B905EE-396D-B6FC-D66C-07ED8C014353}"/>
                  </a:ext>
                </a:extLst>
              </p:cNvPr>
              <p:cNvSpPr>
                <a:spLocks noChangeArrowheads="1"/>
              </p:cNvSpPr>
              <p:nvPr/>
            </p:nvSpPr>
            <p:spPr bwMode="auto">
              <a:xfrm>
                <a:off x="4677" y="378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4" name="Rectangle 243">
                <a:extLst>
                  <a:ext uri="{FF2B5EF4-FFF2-40B4-BE49-F238E27FC236}">
                    <a16:creationId xmlns:a16="http://schemas.microsoft.com/office/drawing/2014/main" id="{F9B09E98-560F-BB7C-05AB-38EA08B1E3B5}"/>
                  </a:ext>
                </a:extLst>
              </p:cNvPr>
              <p:cNvSpPr>
                <a:spLocks noChangeArrowheads="1"/>
              </p:cNvSpPr>
              <p:nvPr/>
            </p:nvSpPr>
            <p:spPr bwMode="auto">
              <a:xfrm>
                <a:off x="4983"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5" name="Rectangle 244">
                <a:extLst>
                  <a:ext uri="{FF2B5EF4-FFF2-40B4-BE49-F238E27FC236}">
                    <a16:creationId xmlns:a16="http://schemas.microsoft.com/office/drawing/2014/main" id="{7E09F094-A6AC-0705-4B76-233BBA5C769B}"/>
                  </a:ext>
                </a:extLst>
              </p:cNvPr>
              <p:cNvSpPr>
                <a:spLocks noChangeArrowheads="1"/>
              </p:cNvSpPr>
              <p:nvPr/>
            </p:nvSpPr>
            <p:spPr bwMode="auto">
              <a:xfrm>
                <a:off x="5265"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6" name="Rectangle 245">
                <a:extLst>
                  <a:ext uri="{FF2B5EF4-FFF2-40B4-BE49-F238E27FC236}">
                    <a16:creationId xmlns:a16="http://schemas.microsoft.com/office/drawing/2014/main" id="{268336E2-F17F-A18B-37AD-0E628B6F1DB2}"/>
                  </a:ext>
                </a:extLst>
              </p:cNvPr>
              <p:cNvSpPr>
                <a:spLocks noChangeArrowheads="1"/>
              </p:cNvSpPr>
              <p:nvPr/>
            </p:nvSpPr>
            <p:spPr bwMode="auto">
              <a:xfrm>
                <a:off x="5551"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7" name="Rectangle 246">
                <a:extLst>
                  <a:ext uri="{FF2B5EF4-FFF2-40B4-BE49-F238E27FC236}">
                    <a16:creationId xmlns:a16="http://schemas.microsoft.com/office/drawing/2014/main" id="{83487646-A63D-F922-253B-F5B3EA248C10}"/>
                  </a:ext>
                </a:extLst>
              </p:cNvPr>
              <p:cNvSpPr>
                <a:spLocks noChangeArrowheads="1"/>
              </p:cNvSpPr>
              <p:nvPr/>
            </p:nvSpPr>
            <p:spPr bwMode="auto">
              <a:xfrm>
                <a:off x="5834"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8" name="Rectangle 247">
                <a:extLst>
                  <a:ext uri="{FF2B5EF4-FFF2-40B4-BE49-F238E27FC236}">
                    <a16:creationId xmlns:a16="http://schemas.microsoft.com/office/drawing/2014/main" id="{025B2FF3-F41F-183B-F95E-F73C11D9A4E6}"/>
                  </a:ext>
                </a:extLst>
              </p:cNvPr>
              <p:cNvSpPr>
                <a:spLocks noChangeArrowheads="1"/>
              </p:cNvSpPr>
              <p:nvPr/>
            </p:nvSpPr>
            <p:spPr bwMode="auto">
              <a:xfrm>
                <a:off x="6688"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89" name="Rectangle 248">
                <a:extLst>
                  <a:ext uri="{FF2B5EF4-FFF2-40B4-BE49-F238E27FC236}">
                    <a16:creationId xmlns:a16="http://schemas.microsoft.com/office/drawing/2014/main" id="{DA9F753F-1538-5114-85E5-373E968183AA}"/>
                  </a:ext>
                </a:extLst>
              </p:cNvPr>
              <p:cNvSpPr>
                <a:spLocks noChangeArrowheads="1"/>
              </p:cNvSpPr>
              <p:nvPr/>
            </p:nvSpPr>
            <p:spPr bwMode="auto">
              <a:xfrm>
                <a:off x="6117"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0" name="Rectangle 249">
                <a:extLst>
                  <a:ext uri="{FF2B5EF4-FFF2-40B4-BE49-F238E27FC236}">
                    <a16:creationId xmlns:a16="http://schemas.microsoft.com/office/drawing/2014/main" id="{F549BC2A-E24C-602E-3BD4-0450CB55694F}"/>
                  </a:ext>
                </a:extLst>
              </p:cNvPr>
              <p:cNvSpPr>
                <a:spLocks noChangeArrowheads="1"/>
              </p:cNvSpPr>
              <p:nvPr/>
            </p:nvSpPr>
            <p:spPr bwMode="auto">
              <a:xfrm>
                <a:off x="6403" y="378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1" name="Rectangle 250">
                <a:extLst>
                  <a:ext uri="{FF2B5EF4-FFF2-40B4-BE49-F238E27FC236}">
                    <a16:creationId xmlns:a16="http://schemas.microsoft.com/office/drawing/2014/main" id="{2E8032F5-DE8D-20A5-7D08-DAD83F6D5A8E}"/>
                  </a:ext>
                </a:extLst>
              </p:cNvPr>
              <p:cNvSpPr>
                <a:spLocks noChangeArrowheads="1"/>
              </p:cNvSpPr>
              <p:nvPr/>
            </p:nvSpPr>
            <p:spPr bwMode="auto">
              <a:xfrm>
                <a:off x="3716" y="3123"/>
                <a:ext cx="55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Number at risk</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2" name="Rectangle 251">
                <a:extLst>
                  <a:ext uri="{FF2B5EF4-FFF2-40B4-BE49-F238E27FC236}">
                    <a16:creationId xmlns:a16="http://schemas.microsoft.com/office/drawing/2014/main" id="{BD26EFE7-B144-319C-A295-0F44055E104F}"/>
                  </a:ext>
                </a:extLst>
              </p:cNvPr>
              <p:cNvSpPr>
                <a:spLocks noChangeArrowheads="1"/>
              </p:cNvSpPr>
              <p:nvPr/>
            </p:nvSpPr>
            <p:spPr bwMode="auto">
              <a:xfrm>
                <a:off x="3716" y="3225"/>
                <a:ext cx="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253745"/>
                    </a:solidFill>
                    <a:effectLst/>
                    <a:uLnTx/>
                    <a:uFillTx/>
                    <a:latin typeface="Arial" panose="020B0604020202020204" pitchFamily="34" charset="0"/>
                    <a:ea typeface="+mn-ea"/>
                    <a:cs typeface="+mn-cs"/>
                  </a:rPr>
                  <a:t>BSL low,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3" name="Rectangle 252">
                <a:extLst>
                  <a:ext uri="{FF2B5EF4-FFF2-40B4-BE49-F238E27FC236}">
                    <a16:creationId xmlns:a16="http://schemas.microsoft.com/office/drawing/2014/main" id="{742170E0-99EC-C952-03C6-47FACC5ED63C}"/>
                  </a:ext>
                </a:extLst>
              </p:cNvPr>
              <p:cNvSpPr>
                <a:spLocks noChangeArrowheads="1"/>
              </p:cNvSpPr>
              <p:nvPr/>
            </p:nvSpPr>
            <p:spPr bwMode="auto">
              <a:xfrm>
                <a:off x="3716" y="3305"/>
                <a:ext cx="61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253745"/>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4" name="Rectangle 253">
                <a:extLst>
                  <a:ext uri="{FF2B5EF4-FFF2-40B4-BE49-F238E27FC236}">
                    <a16:creationId xmlns:a16="http://schemas.microsoft.com/office/drawing/2014/main" id="{36820EBE-365D-A7CC-4915-2683BE901486}"/>
                  </a:ext>
                </a:extLst>
              </p:cNvPr>
              <p:cNvSpPr>
                <a:spLocks noChangeArrowheads="1"/>
              </p:cNvSpPr>
              <p:nvPr/>
            </p:nvSpPr>
            <p:spPr bwMode="auto">
              <a:xfrm>
                <a:off x="3716" y="3385"/>
                <a:ext cx="43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5AA0"/>
                    </a:solidFill>
                    <a:effectLst/>
                    <a:uLnTx/>
                    <a:uFillTx/>
                    <a:latin typeface="Arial" panose="020B0604020202020204" pitchFamily="34" charset="0"/>
                    <a:ea typeface="+mn-ea"/>
                    <a:cs typeface="+mn-cs"/>
                  </a:rPr>
                  <a:t>BSL low,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95" name="Freeform 254">
                <a:extLst>
                  <a:ext uri="{FF2B5EF4-FFF2-40B4-BE49-F238E27FC236}">
                    <a16:creationId xmlns:a16="http://schemas.microsoft.com/office/drawing/2014/main" id="{E12A4AB8-F25C-29FC-1495-085946EC2754}"/>
                  </a:ext>
                </a:extLst>
              </p:cNvPr>
              <p:cNvSpPr>
                <a:spLocks/>
              </p:cNvSpPr>
              <p:nvPr/>
            </p:nvSpPr>
            <p:spPr bwMode="auto">
              <a:xfrm>
                <a:off x="3722" y="3493"/>
                <a:ext cx="21" cy="40"/>
              </a:xfrm>
              <a:custGeom>
                <a:avLst/>
                <a:gdLst>
                  <a:gd name="T0" fmla="*/ 7 w 21"/>
                  <a:gd name="T1" fmla="*/ 40 h 40"/>
                  <a:gd name="T2" fmla="*/ 7 w 21"/>
                  <a:gd name="T3" fmla="*/ 20 h 40"/>
                  <a:gd name="T4" fmla="*/ 7 w 21"/>
                  <a:gd name="T5" fmla="*/ 20 h 40"/>
                  <a:gd name="T6" fmla="*/ 8 w 21"/>
                  <a:gd name="T7" fmla="*/ 12 h 40"/>
                  <a:gd name="T8" fmla="*/ 8 w 21"/>
                  <a:gd name="T9" fmla="*/ 12 h 40"/>
                  <a:gd name="T10" fmla="*/ 9 w 21"/>
                  <a:gd name="T11" fmla="*/ 10 h 40"/>
                  <a:gd name="T12" fmla="*/ 10 w 21"/>
                  <a:gd name="T13" fmla="*/ 8 h 40"/>
                  <a:gd name="T14" fmla="*/ 10 w 21"/>
                  <a:gd name="T15" fmla="*/ 8 h 40"/>
                  <a:gd name="T16" fmla="*/ 12 w 21"/>
                  <a:gd name="T17" fmla="*/ 7 h 40"/>
                  <a:gd name="T18" fmla="*/ 13 w 21"/>
                  <a:gd name="T19" fmla="*/ 6 h 40"/>
                  <a:gd name="T20" fmla="*/ 13 w 21"/>
                  <a:gd name="T21" fmla="*/ 6 h 40"/>
                  <a:gd name="T22" fmla="*/ 17 w 21"/>
                  <a:gd name="T23" fmla="*/ 7 h 40"/>
                  <a:gd name="T24" fmla="*/ 19 w 21"/>
                  <a:gd name="T25" fmla="*/ 8 h 40"/>
                  <a:gd name="T26" fmla="*/ 21 w 21"/>
                  <a:gd name="T27" fmla="*/ 2 h 40"/>
                  <a:gd name="T28" fmla="*/ 21 w 21"/>
                  <a:gd name="T29" fmla="*/ 2 h 40"/>
                  <a:gd name="T30" fmla="*/ 18 w 21"/>
                  <a:gd name="T31" fmla="*/ 1 h 40"/>
                  <a:gd name="T32" fmla="*/ 15 w 21"/>
                  <a:gd name="T33" fmla="*/ 0 h 40"/>
                  <a:gd name="T34" fmla="*/ 15 w 21"/>
                  <a:gd name="T35" fmla="*/ 0 h 40"/>
                  <a:gd name="T36" fmla="*/ 12 w 21"/>
                  <a:gd name="T37" fmla="*/ 1 h 40"/>
                  <a:gd name="T38" fmla="*/ 10 w 21"/>
                  <a:gd name="T39" fmla="*/ 2 h 40"/>
                  <a:gd name="T40" fmla="*/ 10 w 21"/>
                  <a:gd name="T41" fmla="*/ 2 h 40"/>
                  <a:gd name="T42" fmla="*/ 8 w 21"/>
                  <a:gd name="T43" fmla="*/ 3 h 40"/>
                  <a:gd name="T44" fmla="*/ 6 w 21"/>
                  <a:gd name="T45" fmla="*/ 6 h 40"/>
                  <a:gd name="T46" fmla="*/ 6 w 21"/>
                  <a:gd name="T47" fmla="*/ 1 h 40"/>
                  <a:gd name="T48" fmla="*/ 0 w 21"/>
                  <a:gd name="T49" fmla="*/ 1 h 40"/>
                  <a:gd name="T50" fmla="*/ 0 w 21"/>
                  <a:gd name="T51" fmla="*/ 40 h 40"/>
                  <a:gd name="T52" fmla="*/ 7 w 21"/>
                  <a:gd name="T53" fmla="*/ 40 h 40"/>
                  <a:gd name="T54" fmla="*/ 7 w 21"/>
                  <a:gd name="T5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40">
                    <a:moveTo>
                      <a:pt x="7" y="40"/>
                    </a:moveTo>
                    <a:lnTo>
                      <a:pt x="7" y="20"/>
                    </a:lnTo>
                    <a:lnTo>
                      <a:pt x="7" y="20"/>
                    </a:lnTo>
                    <a:lnTo>
                      <a:pt x="8" y="12"/>
                    </a:lnTo>
                    <a:lnTo>
                      <a:pt x="8" y="12"/>
                    </a:lnTo>
                    <a:lnTo>
                      <a:pt x="9" y="10"/>
                    </a:lnTo>
                    <a:lnTo>
                      <a:pt x="10" y="8"/>
                    </a:lnTo>
                    <a:lnTo>
                      <a:pt x="10" y="8"/>
                    </a:lnTo>
                    <a:lnTo>
                      <a:pt x="12" y="7"/>
                    </a:lnTo>
                    <a:lnTo>
                      <a:pt x="13" y="6"/>
                    </a:lnTo>
                    <a:lnTo>
                      <a:pt x="13" y="6"/>
                    </a:lnTo>
                    <a:lnTo>
                      <a:pt x="17" y="7"/>
                    </a:lnTo>
                    <a:lnTo>
                      <a:pt x="19" y="8"/>
                    </a:lnTo>
                    <a:lnTo>
                      <a:pt x="21" y="2"/>
                    </a:lnTo>
                    <a:lnTo>
                      <a:pt x="21" y="2"/>
                    </a:lnTo>
                    <a:lnTo>
                      <a:pt x="18" y="1"/>
                    </a:lnTo>
                    <a:lnTo>
                      <a:pt x="15" y="0"/>
                    </a:lnTo>
                    <a:lnTo>
                      <a:pt x="15" y="0"/>
                    </a:lnTo>
                    <a:lnTo>
                      <a:pt x="12" y="1"/>
                    </a:lnTo>
                    <a:lnTo>
                      <a:pt x="10" y="2"/>
                    </a:lnTo>
                    <a:lnTo>
                      <a:pt x="10" y="2"/>
                    </a:lnTo>
                    <a:lnTo>
                      <a:pt x="8" y="3"/>
                    </a:lnTo>
                    <a:lnTo>
                      <a:pt x="6" y="6"/>
                    </a:lnTo>
                    <a:lnTo>
                      <a:pt x="6" y="1"/>
                    </a:lnTo>
                    <a:lnTo>
                      <a:pt x="0" y="1"/>
                    </a:lnTo>
                    <a:lnTo>
                      <a:pt x="0" y="40"/>
                    </a:lnTo>
                    <a:lnTo>
                      <a:pt x="7" y="40"/>
                    </a:lnTo>
                    <a:lnTo>
                      <a:pt x="7" y="40"/>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6" name="Freeform 255">
                <a:extLst>
                  <a:ext uri="{FF2B5EF4-FFF2-40B4-BE49-F238E27FC236}">
                    <a16:creationId xmlns:a16="http://schemas.microsoft.com/office/drawing/2014/main" id="{0A75DA30-EAD6-22AC-A789-58341B400F3A}"/>
                  </a:ext>
                </a:extLst>
              </p:cNvPr>
              <p:cNvSpPr>
                <a:spLocks noEditPoints="1"/>
              </p:cNvSpPr>
              <p:nvPr/>
            </p:nvSpPr>
            <p:spPr bwMode="auto">
              <a:xfrm>
                <a:off x="3744" y="3493"/>
                <a:ext cx="37" cy="41"/>
              </a:xfrm>
              <a:custGeom>
                <a:avLst/>
                <a:gdLst>
                  <a:gd name="T0" fmla="*/ 26 w 37"/>
                  <a:gd name="T1" fmla="*/ 34 h 41"/>
                  <a:gd name="T2" fmla="*/ 19 w 37"/>
                  <a:gd name="T3" fmla="*/ 35 h 41"/>
                  <a:gd name="T4" fmla="*/ 15 w 37"/>
                  <a:gd name="T5" fmla="*/ 34 h 41"/>
                  <a:gd name="T6" fmla="*/ 12 w 37"/>
                  <a:gd name="T7" fmla="*/ 32 h 41"/>
                  <a:gd name="T8" fmla="*/ 8 w 37"/>
                  <a:gd name="T9" fmla="*/ 22 h 41"/>
                  <a:gd name="T10" fmla="*/ 37 w 37"/>
                  <a:gd name="T11" fmla="*/ 22 h 41"/>
                  <a:gd name="T12" fmla="*/ 37 w 37"/>
                  <a:gd name="T13" fmla="*/ 21 h 41"/>
                  <a:gd name="T14" fmla="*/ 36 w 37"/>
                  <a:gd name="T15" fmla="*/ 12 h 41"/>
                  <a:gd name="T16" fmla="*/ 32 w 37"/>
                  <a:gd name="T17" fmla="*/ 5 h 41"/>
                  <a:gd name="T18" fmla="*/ 29 w 37"/>
                  <a:gd name="T19" fmla="*/ 3 h 41"/>
                  <a:gd name="T20" fmla="*/ 23 w 37"/>
                  <a:gd name="T21" fmla="*/ 1 h 41"/>
                  <a:gd name="T22" fmla="*/ 19 w 37"/>
                  <a:gd name="T23" fmla="*/ 0 h 41"/>
                  <a:gd name="T24" fmla="*/ 12 w 37"/>
                  <a:gd name="T25" fmla="*/ 2 h 41"/>
                  <a:gd name="T26" fmla="*/ 6 w 37"/>
                  <a:gd name="T27" fmla="*/ 5 h 41"/>
                  <a:gd name="T28" fmla="*/ 4 w 37"/>
                  <a:gd name="T29" fmla="*/ 8 h 41"/>
                  <a:gd name="T30" fmla="*/ 2 w 37"/>
                  <a:gd name="T31" fmla="*/ 16 h 41"/>
                  <a:gd name="T32" fmla="*/ 0 w 37"/>
                  <a:gd name="T33" fmla="*/ 21 h 41"/>
                  <a:gd name="T34" fmla="*/ 3 w 37"/>
                  <a:gd name="T35" fmla="*/ 30 h 41"/>
                  <a:gd name="T36" fmla="*/ 6 w 37"/>
                  <a:gd name="T37" fmla="*/ 35 h 41"/>
                  <a:gd name="T38" fmla="*/ 8 w 37"/>
                  <a:gd name="T39" fmla="*/ 38 h 41"/>
                  <a:gd name="T40" fmla="*/ 16 w 37"/>
                  <a:gd name="T41" fmla="*/ 41 h 41"/>
                  <a:gd name="T42" fmla="*/ 19 w 37"/>
                  <a:gd name="T43" fmla="*/ 41 h 41"/>
                  <a:gd name="T44" fmla="*/ 31 w 37"/>
                  <a:gd name="T45" fmla="*/ 38 h 41"/>
                  <a:gd name="T46" fmla="*/ 35 w 37"/>
                  <a:gd name="T47" fmla="*/ 34 h 41"/>
                  <a:gd name="T48" fmla="*/ 31 w 37"/>
                  <a:gd name="T49" fmla="*/ 27 h 41"/>
                  <a:gd name="T50" fmla="*/ 28 w 37"/>
                  <a:gd name="T51" fmla="*/ 31 h 41"/>
                  <a:gd name="T52" fmla="*/ 26 w 37"/>
                  <a:gd name="T53" fmla="*/ 34 h 41"/>
                  <a:gd name="T54" fmla="*/ 12 w 37"/>
                  <a:gd name="T55" fmla="*/ 8 h 41"/>
                  <a:gd name="T56" fmla="*/ 19 w 37"/>
                  <a:gd name="T57" fmla="*/ 5 h 41"/>
                  <a:gd name="T58" fmla="*/ 24 w 37"/>
                  <a:gd name="T59" fmla="*/ 6 h 41"/>
                  <a:gd name="T60" fmla="*/ 27 w 37"/>
                  <a:gd name="T61" fmla="*/ 10 h 41"/>
                  <a:gd name="T62" fmla="*/ 31 w 37"/>
                  <a:gd name="T63" fmla="*/ 16 h 41"/>
                  <a:gd name="T64" fmla="*/ 8 w 37"/>
                  <a:gd name="T65" fmla="*/ 16 h 41"/>
                  <a:gd name="T66" fmla="*/ 12 w 37"/>
                  <a:gd name="T67"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1">
                    <a:moveTo>
                      <a:pt x="26" y="34"/>
                    </a:moveTo>
                    <a:lnTo>
                      <a:pt x="26" y="34"/>
                    </a:lnTo>
                    <a:lnTo>
                      <a:pt x="23" y="35"/>
                    </a:lnTo>
                    <a:lnTo>
                      <a:pt x="19" y="35"/>
                    </a:lnTo>
                    <a:lnTo>
                      <a:pt x="19" y="35"/>
                    </a:lnTo>
                    <a:lnTo>
                      <a:pt x="15" y="34"/>
                    </a:lnTo>
                    <a:lnTo>
                      <a:pt x="12" y="32"/>
                    </a:lnTo>
                    <a:lnTo>
                      <a:pt x="12" y="32"/>
                    </a:lnTo>
                    <a:lnTo>
                      <a:pt x="9" y="27"/>
                    </a:lnTo>
                    <a:lnTo>
                      <a:pt x="8" y="22"/>
                    </a:lnTo>
                    <a:lnTo>
                      <a:pt x="37" y="22"/>
                    </a:lnTo>
                    <a:lnTo>
                      <a:pt x="37" y="22"/>
                    </a:lnTo>
                    <a:lnTo>
                      <a:pt x="37" y="21"/>
                    </a:lnTo>
                    <a:lnTo>
                      <a:pt x="37" y="21"/>
                    </a:lnTo>
                    <a:lnTo>
                      <a:pt x="37" y="16"/>
                    </a:lnTo>
                    <a:lnTo>
                      <a:pt x="36" y="12"/>
                    </a:lnTo>
                    <a:lnTo>
                      <a:pt x="34" y="8"/>
                    </a:lnTo>
                    <a:lnTo>
                      <a:pt x="32" y="5"/>
                    </a:lnTo>
                    <a:lnTo>
                      <a:pt x="32" y="5"/>
                    </a:lnTo>
                    <a:lnTo>
                      <a:pt x="29" y="3"/>
                    </a:lnTo>
                    <a:lnTo>
                      <a:pt x="26" y="2"/>
                    </a:lnTo>
                    <a:lnTo>
                      <a:pt x="23" y="1"/>
                    </a:lnTo>
                    <a:lnTo>
                      <a:pt x="19" y="0"/>
                    </a:lnTo>
                    <a:lnTo>
                      <a:pt x="19" y="0"/>
                    </a:lnTo>
                    <a:lnTo>
                      <a:pt x="15" y="1"/>
                    </a:lnTo>
                    <a:lnTo>
                      <a:pt x="12" y="2"/>
                    </a:lnTo>
                    <a:lnTo>
                      <a:pt x="8" y="3"/>
                    </a:lnTo>
                    <a:lnTo>
                      <a:pt x="6" y="5"/>
                    </a:lnTo>
                    <a:lnTo>
                      <a:pt x="6" y="5"/>
                    </a:lnTo>
                    <a:lnTo>
                      <a:pt x="4" y="8"/>
                    </a:lnTo>
                    <a:lnTo>
                      <a:pt x="3" y="12"/>
                    </a:lnTo>
                    <a:lnTo>
                      <a:pt x="2" y="16"/>
                    </a:lnTo>
                    <a:lnTo>
                      <a:pt x="0" y="21"/>
                    </a:lnTo>
                    <a:lnTo>
                      <a:pt x="0" y="21"/>
                    </a:lnTo>
                    <a:lnTo>
                      <a:pt x="2" y="25"/>
                    </a:lnTo>
                    <a:lnTo>
                      <a:pt x="3" y="30"/>
                    </a:lnTo>
                    <a:lnTo>
                      <a:pt x="4" y="33"/>
                    </a:lnTo>
                    <a:lnTo>
                      <a:pt x="6" y="35"/>
                    </a:lnTo>
                    <a:lnTo>
                      <a:pt x="6" y="35"/>
                    </a:lnTo>
                    <a:lnTo>
                      <a:pt x="8" y="38"/>
                    </a:lnTo>
                    <a:lnTo>
                      <a:pt x="12" y="40"/>
                    </a:lnTo>
                    <a:lnTo>
                      <a:pt x="16" y="41"/>
                    </a:lnTo>
                    <a:lnTo>
                      <a:pt x="19" y="41"/>
                    </a:lnTo>
                    <a:lnTo>
                      <a:pt x="19" y="41"/>
                    </a:lnTo>
                    <a:lnTo>
                      <a:pt x="26" y="40"/>
                    </a:lnTo>
                    <a:lnTo>
                      <a:pt x="31" y="38"/>
                    </a:lnTo>
                    <a:lnTo>
                      <a:pt x="31" y="38"/>
                    </a:lnTo>
                    <a:lnTo>
                      <a:pt x="35" y="34"/>
                    </a:lnTo>
                    <a:lnTo>
                      <a:pt x="37" y="29"/>
                    </a:lnTo>
                    <a:lnTo>
                      <a:pt x="31" y="27"/>
                    </a:lnTo>
                    <a:lnTo>
                      <a:pt x="31" y="27"/>
                    </a:lnTo>
                    <a:lnTo>
                      <a:pt x="28" y="31"/>
                    </a:lnTo>
                    <a:lnTo>
                      <a:pt x="26" y="34"/>
                    </a:lnTo>
                    <a:lnTo>
                      <a:pt x="26" y="34"/>
                    </a:lnTo>
                    <a:close/>
                    <a:moveTo>
                      <a:pt x="12" y="8"/>
                    </a:moveTo>
                    <a:lnTo>
                      <a:pt x="12" y="8"/>
                    </a:lnTo>
                    <a:lnTo>
                      <a:pt x="15" y="6"/>
                    </a:lnTo>
                    <a:lnTo>
                      <a:pt x="19" y="5"/>
                    </a:lnTo>
                    <a:lnTo>
                      <a:pt x="19" y="5"/>
                    </a:lnTo>
                    <a:lnTo>
                      <a:pt x="24" y="6"/>
                    </a:lnTo>
                    <a:lnTo>
                      <a:pt x="27" y="10"/>
                    </a:lnTo>
                    <a:lnTo>
                      <a:pt x="27" y="10"/>
                    </a:lnTo>
                    <a:lnTo>
                      <a:pt x="29" y="12"/>
                    </a:lnTo>
                    <a:lnTo>
                      <a:pt x="31" y="16"/>
                    </a:lnTo>
                    <a:lnTo>
                      <a:pt x="8" y="16"/>
                    </a:lnTo>
                    <a:lnTo>
                      <a:pt x="8" y="16"/>
                    </a:lnTo>
                    <a:lnTo>
                      <a:pt x="9" y="12"/>
                    </a:lnTo>
                    <a:lnTo>
                      <a:pt x="12" y="8"/>
                    </a:lnTo>
                    <a:lnTo>
                      <a:pt x="12" y="8"/>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7" name="Freeform 256">
                <a:extLst>
                  <a:ext uri="{FF2B5EF4-FFF2-40B4-BE49-F238E27FC236}">
                    <a16:creationId xmlns:a16="http://schemas.microsoft.com/office/drawing/2014/main" id="{5114FE8B-F28E-818F-3055-5021D9AAC0BD}"/>
                  </a:ext>
                </a:extLst>
              </p:cNvPr>
              <p:cNvSpPr>
                <a:spLocks noEditPoints="1"/>
              </p:cNvSpPr>
              <p:nvPr/>
            </p:nvSpPr>
            <p:spPr bwMode="auto">
              <a:xfrm>
                <a:off x="3787" y="3479"/>
                <a:ext cx="34" cy="55"/>
              </a:xfrm>
              <a:custGeom>
                <a:avLst/>
                <a:gdLst>
                  <a:gd name="T0" fmla="*/ 34 w 34"/>
                  <a:gd name="T1" fmla="*/ 54 h 55"/>
                  <a:gd name="T2" fmla="*/ 34 w 34"/>
                  <a:gd name="T3" fmla="*/ 0 h 55"/>
                  <a:gd name="T4" fmla="*/ 28 w 34"/>
                  <a:gd name="T5" fmla="*/ 0 h 55"/>
                  <a:gd name="T6" fmla="*/ 28 w 34"/>
                  <a:gd name="T7" fmla="*/ 19 h 55"/>
                  <a:gd name="T8" fmla="*/ 28 w 34"/>
                  <a:gd name="T9" fmla="*/ 19 h 55"/>
                  <a:gd name="T10" fmla="*/ 26 w 34"/>
                  <a:gd name="T11" fmla="*/ 17 h 55"/>
                  <a:gd name="T12" fmla="*/ 23 w 34"/>
                  <a:gd name="T13" fmla="*/ 16 h 55"/>
                  <a:gd name="T14" fmla="*/ 23 w 34"/>
                  <a:gd name="T15" fmla="*/ 16 h 55"/>
                  <a:gd name="T16" fmla="*/ 20 w 34"/>
                  <a:gd name="T17" fmla="*/ 15 h 55"/>
                  <a:gd name="T18" fmla="*/ 17 w 34"/>
                  <a:gd name="T19" fmla="*/ 14 h 55"/>
                  <a:gd name="T20" fmla="*/ 17 w 34"/>
                  <a:gd name="T21" fmla="*/ 14 h 55"/>
                  <a:gd name="T22" fmla="*/ 12 w 34"/>
                  <a:gd name="T23" fmla="*/ 15 h 55"/>
                  <a:gd name="T24" fmla="*/ 8 w 34"/>
                  <a:gd name="T25" fmla="*/ 17 h 55"/>
                  <a:gd name="T26" fmla="*/ 8 w 34"/>
                  <a:gd name="T27" fmla="*/ 17 h 55"/>
                  <a:gd name="T28" fmla="*/ 4 w 34"/>
                  <a:gd name="T29" fmla="*/ 19 h 55"/>
                  <a:gd name="T30" fmla="*/ 2 w 34"/>
                  <a:gd name="T31" fmla="*/ 24 h 55"/>
                  <a:gd name="T32" fmla="*/ 2 w 34"/>
                  <a:gd name="T33" fmla="*/ 24 h 55"/>
                  <a:gd name="T34" fmla="*/ 0 w 34"/>
                  <a:gd name="T35" fmla="*/ 29 h 55"/>
                  <a:gd name="T36" fmla="*/ 0 w 34"/>
                  <a:gd name="T37" fmla="*/ 35 h 55"/>
                  <a:gd name="T38" fmla="*/ 0 w 34"/>
                  <a:gd name="T39" fmla="*/ 35 h 55"/>
                  <a:gd name="T40" fmla="*/ 1 w 34"/>
                  <a:gd name="T41" fmla="*/ 40 h 55"/>
                  <a:gd name="T42" fmla="*/ 2 w 34"/>
                  <a:gd name="T43" fmla="*/ 45 h 55"/>
                  <a:gd name="T44" fmla="*/ 2 w 34"/>
                  <a:gd name="T45" fmla="*/ 45 h 55"/>
                  <a:gd name="T46" fmla="*/ 4 w 34"/>
                  <a:gd name="T47" fmla="*/ 49 h 55"/>
                  <a:gd name="T48" fmla="*/ 8 w 34"/>
                  <a:gd name="T49" fmla="*/ 53 h 55"/>
                  <a:gd name="T50" fmla="*/ 8 w 34"/>
                  <a:gd name="T51" fmla="*/ 53 h 55"/>
                  <a:gd name="T52" fmla="*/ 12 w 34"/>
                  <a:gd name="T53" fmla="*/ 55 h 55"/>
                  <a:gd name="T54" fmla="*/ 17 w 34"/>
                  <a:gd name="T55" fmla="*/ 55 h 55"/>
                  <a:gd name="T56" fmla="*/ 17 w 34"/>
                  <a:gd name="T57" fmla="*/ 55 h 55"/>
                  <a:gd name="T58" fmla="*/ 20 w 34"/>
                  <a:gd name="T59" fmla="*/ 55 h 55"/>
                  <a:gd name="T60" fmla="*/ 23 w 34"/>
                  <a:gd name="T61" fmla="*/ 54 h 55"/>
                  <a:gd name="T62" fmla="*/ 26 w 34"/>
                  <a:gd name="T63" fmla="*/ 52 h 55"/>
                  <a:gd name="T64" fmla="*/ 28 w 34"/>
                  <a:gd name="T65" fmla="*/ 49 h 55"/>
                  <a:gd name="T66" fmla="*/ 28 w 34"/>
                  <a:gd name="T67" fmla="*/ 54 h 55"/>
                  <a:gd name="T68" fmla="*/ 34 w 34"/>
                  <a:gd name="T69" fmla="*/ 54 h 55"/>
                  <a:gd name="T70" fmla="*/ 34 w 34"/>
                  <a:gd name="T71" fmla="*/ 54 h 55"/>
                  <a:gd name="T72" fmla="*/ 10 w 34"/>
                  <a:gd name="T73" fmla="*/ 24 h 55"/>
                  <a:gd name="T74" fmla="*/ 10 w 34"/>
                  <a:gd name="T75" fmla="*/ 24 h 55"/>
                  <a:gd name="T76" fmla="*/ 13 w 34"/>
                  <a:gd name="T77" fmla="*/ 20 h 55"/>
                  <a:gd name="T78" fmla="*/ 18 w 34"/>
                  <a:gd name="T79" fmla="*/ 19 h 55"/>
                  <a:gd name="T80" fmla="*/ 18 w 34"/>
                  <a:gd name="T81" fmla="*/ 19 h 55"/>
                  <a:gd name="T82" fmla="*/ 21 w 34"/>
                  <a:gd name="T83" fmla="*/ 20 h 55"/>
                  <a:gd name="T84" fmla="*/ 24 w 34"/>
                  <a:gd name="T85" fmla="*/ 24 h 55"/>
                  <a:gd name="T86" fmla="*/ 24 w 34"/>
                  <a:gd name="T87" fmla="*/ 24 h 55"/>
                  <a:gd name="T88" fmla="*/ 27 w 34"/>
                  <a:gd name="T89" fmla="*/ 28 h 55"/>
                  <a:gd name="T90" fmla="*/ 28 w 34"/>
                  <a:gd name="T91" fmla="*/ 35 h 55"/>
                  <a:gd name="T92" fmla="*/ 28 w 34"/>
                  <a:gd name="T93" fmla="*/ 35 h 55"/>
                  <a:gd name="T94" fmla="*/ 27 w 34"/>
                  <a:gd name="T95" fmla="*/ 41 h 55"/>
                  <a:gd name="T96" fmla="*/ 24 w 34"/>
                  <a:gd name="T97" fmla="*/ 46 h 55"/>
                  <a:gd name="T98" fmla="*/ 24 w 34"/>
                  <a:gd name="T99" fmla="*/ 46 h 55"/>
                  <a:gd name="T100" fmla="*/ 21 w 34"/>
                  <a:gd name="T101" fmla="*/ 48 h 55"/>
                  <a:gd name="T102" fmla="*/ 18 w 34"/>
                  <a:gd name="T103" fmla="*/ 49 h 55"/>
                  <a:gd name="T104" fmla="*/ 18 w 34"/>
                  <a:gd name="T105" fmla="*/ 49 h 55"/>
                  <a:gd name="T106" fmla="*/ 13 w 34"/>
                  <a:gd name="T107" fmla="*/ 48 h 55"/>
                  <a:gd name="T108" fmla="*/ 10 w 34"/>
                  <a:gd name="T109" fmla="*/ 46 h 55"/>
                  <a:gd name="T110" fmla="*/ 10 w 34"/>
                  <a:gd name="T111" fmla="*/ 46 h 55"/>
                  <a:gd name="T112" fmla="*/ 8 w 34"/>
                  <a:gd name="T113" fmla="*/ 41 h 55"/>
                  <a:gd name="T114" fmla="*/ 7 w 34"/>
                  <a:gd name="T115" fmla="*/ 35 h 55"/>
                  <a:gd name="T116" fmla="*/ 7 w 34"/>
                  <a:gd name="T117" fmla="*/ 35 h 55"/>
                  <a:gd name="T118" fmla="*/ 8 w 34"/>
                  <a:gd name="T119" fmla="*/ 28 h 55"/>
                  <a:gd name="T120" fmla="*/ 10 w 34"/>
                  <a:gd name="T121" fmla="*/ 24 h 55"/>
                  <a:gd name="T122" fmla="*/ 10 w 34"/>
                  <a:gd name="T12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55">
                    <a:moveTo>
                      <a:pt x="34" y="54"/>
                    </a:moveTo>
                    <a:lnTo>
                      <a:pt x="34" y="0"/>
                    </a:lnTo>
                    <a:lnTo>
                      <a:pt x="28" y="0"/>
                    </a:lnTo>
                    <a:lnTo>
                      <a:pt x="28" y="19"/>
                    </a:lnTo>
                    <a:lnTo>
                      <a:pt x="28" y="19"/>
                    </a:lnTo>
                    <a:lnTo>
                      <a:pt x="26" y="17"/>
                    </a:lnTo>
                    <a:lnTo>
                      <a:pt x="23" y="16"/>
                    </a:lnTo>
                    <a:lnTo>
                      <a:pt x="23" y="16"/>
                    </a:lnTo>
                    <a:lnTo>
                      <a:pt x="20" y="15"/>
                    </a:lnTo>
                    <a:lnTo>
                      <a:pt x="17" y="14"/>
                    </a:lnTo>
                    <a:lnTo>
                      <a:pt x="17" y="14"/>
                    </a:lnTo>
                    <a:lnTo>
                      <a:pt x="12" y="15"/>
                    </a:lnTo>
                    <a:lnTo>
                      <a:pt x="8" y="17"/>
                    </a:lnTo>
                    <a:lnTo>
                      <a:pt x="8" y="17"/>
                    </a:lnTo>
                    <a:lnTo>
                      <a:pt x="4" y="19"/>
                    </a:lnTo>
                    <a:lnTo>
                      <a:pt x="2" y="24"/>
                    </a:lnTo>
                    <a:lnTo>
                      <a:pt x="2" y="24"/>
                    </a:lnTo>
                    <a:lnTo>
                      <a:pt x="0" y="29"/>
                    </a:lnTo>
                    <a:lnTo>
                      <a:pt x="0" y="35"/>
                    </a:lnTo>
                    <a:lnTo>
                      <a:pt x="0" y="35"/>
                    </a:lnTo>
                    <a:lnTo>
                      <a:pt x="1" y="40"/>
                    </a:lnTo>
                    <a:lnTo>
                      <a:pt x="2" y="45"/>
                    </a:lnTo>
                    <a:lnTo>
                      <a:pt x="2" y="45"/>
                    </a:lnTo>
                    <a:lnTo>
                      <a:pt x="4" y="49"/>
                    </a:lnTo>
                    <a:lnTo>
                      <a:pt x="8" y="53"/>
                    </a:lnTo>
                    <a:lnTo>
                      <a:pt x="8" y="53"/>
                    </a:lnTo>
                    <a:lnTo>
                      <a:pt x="12" y="55"/>
                    </a:lnTo>
                    <a:lnTo>
                      <a:pt x="17" y="55"/>
                    </a:lnTo>
                    <a:lnTo>
                      <a:pt x="17" y="55"/>
                    </a:lnTo>
                    <a:lnTo>
                      <a:pt x="20" y="55"/>
                    </a:lnTo>
                    <a:lnTo>
                      <a:pt x="23" y="54"/>
                    </a:lnTo>
                    <a:lnTo>
                      <a:pt x="26" y="52"/>
                    </a:lnTo>
                    <a:lnTo>
                      <a:pt x="28" y="49"/>
                    </a:lnTo>
                    <a:lnTo>
                      <a:pt x="28" y="54"/>
                    </a:lnTo>
                    <a:lnTo>
                      <a:pt x="34" y="54"/>
                    </a:lnTo>
                    <a:lnTo>
                      <a:pt x="34" y="54"/>
                    </a:lnTo>
                    <a:close/>
                    <a:moveTo>
                      <a:pt x="10" y="24"/>
                    </a:moveTo>
                    <a:lnTo>
                      <a:pt x="10" y="24"/>
                    </a:lnTo>
                    <a:lnTo>
                      <a:pt x="13" y="20"/>
                    </a:lnTo>
                    <a:lnTo>
                      <a:pt x="18" y="19"/>
                    </a:lnTo>
                    <a:lnTo>
                      <a:pt x="18" y="19"/>
                    </a:lnTo>
                    <a:lnTo>
                      <a:pt x="21" y="20"/>
                    </a:lnTo>
                    <a:lnTo>
                      <a:pt x="24" y="24"/>
                    </a:lnTo>
                    <a:lnTo>
                      <a:pt x="24" y="24"/>
                    </a:lnTo>
                    <a:lnTo>
                      <a:pt x="27" y="28"/>
                    </a:lnTo>
                    <a:lnTo>
                      <a:pt x="28" y="35"/>
                    </a:lnTo>
                    <a:lnTo>
                      <a:pt x="28" y="35"/>
                    </a:lnTo>
                    <a:lnTo>
                      <a:pt x="27" y="41"/>
                    </a:lnTo>
                    <a:lnTo>
                      <a:pt x="24" y="46"/>
                    </a:lnTo>
                    <a:lnTo>
                      <a:pt x="24" y="46"/>
                    </a:lnTo>
                    <a:lnTo>
                      <a:pt x="21" y="48"/>
                    </a:lnTo>
                    <a:lnTo>
                      <a:pt x="18" y="49"/>
                    </a:lnTo>
                    <a:lnTo>
                      <a:pt x="18" y="49"/>
                    </a:lnTo>
                    <a:lnTo>
                      <a:pt x="13" y="48"/>
                    </a:lnTo>
                    <a:lnTo>
                      <a:pt x="10" y="46"/>
                    </a:lnTo>
                    <a:lnTo>
                      <a:pt x="10" y="46"/>
                    </a:lnTo>
                    <a:lnTo>
                      <a:pt x="8" y="41"/>
                    </a:lnTo>
                    <a:lnTo>
                      <a:pt x="7" y="35"/>
                    </a:lnTo>
                    <a:lnTo>
                      <a:pt x="7" y="35"/>
                    </a:lnTo>
                    <a:lnTo>
                      <a:pt x="8" y="28"/>
                    </a:lnTo>
                    <a:lnTo>
                      <a:pt x="10" y="24"/>
                    </a:lnTo>
                    <a:lnTo>
                      <a:pt x="10" y="24"/>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8" name="Freeform 257">
                <a:extLst>
                  <a:ext uri="{FF2B5EF4-FFF2-40B4-BE49-F238E27FC236}">
                    <a16:creationId xmlns:a16="http://schemas.microsoft.com/office/drawing/2014/main" id="{7E83ADAE-BEB8-7F03-34B1-053CE0514B4F}"/>
                  </a:ext>
                </a:extLst>
              </p:cNvPr>
              <p:cNvSpPr>
                <a:spLocks/>
              </p:cNvSpPr>
              <p:nvPr/>
            </p:nvSpPr>
            <p:spPr bwMode="auto">
              <a:xfrm>
                <a:off x="3832" y="3494"/>
                <a:ext cx="31" cy="40"/>
              </a:xfrm>
              <a:custGeom>
                <a:avLst/>
                <a:gdLst>
                  <a:gd name="T0" fmla="*/ 31 w 31"/>
                  <a:gd name="T1" fmla="*/ 39 h 40"/>
                  <a:gd name="T2" fmla="*/ 31 w 31"/>
                  <a:gd name="T3" fmla="*/ 0 h 40"/>
                  <a:gd name="T4" fmla="*/ 24 w 31"/>
                  <a:gd name="T5" fmla="*/ 0 h 40"/>
                  <a:gd name="T6" fmla="*/ 24 w 31"/>
                  <a:gd name="T7" fmla="*/ 21 h 40"/>
                  <a:gd name="T8" fmla="*/ 24 w 31"/>
                  <a:gd name="T9" fmla="*/ 21 h 40"/>
                  <a:gd name="T10" fmla="*/ 24 w 31"/>
                  <a:gd name="T11" fmla="*/ 25 h 40"/>
                  <a:gd name="T12" fmla="*/ 24 w 31"/>
                  <a:gd name="T13" fmla="*/ 29 h 40"/>
                  <a:gd name="T14" fmla="*/ 24 w 31"/>
                  <a:gd name="T15" fmla="*/ 29 h 40"/>
                  <a:gd name="T16" fmla="*/ 22 w 31"/>
                  <a:gd name="T17" fmla="*/ 31 h 40"/>
                  <a:gd name="T18" fmla="*/ 20 w 31"/>
                  <a:gd name="T19" fmla="*/ 33 h 40"/>
                  <a:gd name="T20" fmla="*/ 20 w 31"/>
                  <a:gd name="T21" fmla="*/ 33 h 40"/>
                  <a:gd name="T22" fmla="*/ 17 w 31"/>
                  <a:gd name="T23" fmla="*/ 34 h 40"/>
                  <a:gd name="T24" fmla="*/ 14 w 31"/>
                  <a:gd name="T25" fmla="*/ 34 h 40"/>
                  <a:gd name="T26" fmla="*/ 14 w 31"/>
                  <a:gd name="T27" fmla="*/ 34 h 40"/>
                  <a:gd name="T28" fmla="*/ 12 w 31"/>
                  <a:gd name="T29" fmla="*/ 34 h 40"/>
                  <a:gd name="T30" fmla="*/ 10 w 31"/>
                  <a:gd name="T31" fmla="*/ 33 h 40"/>
                  <a:gd name="T32" fmla="*/ 10 w 31"/>
                  <a:gd name="T33" fmla="*/ 33 h 40"/>
                  <a:gd name="T34" fmla="*/ 7 w 31"/>
                  <a:gd name="T35" fmla="*/ 31 h 40"/>
                  <a:gd name="T36" fmla="*/ 6 w 31"/>
                  <a:gd name="T37" fmla="*/ 29 h 40"/>
                  <a:gd name="T38" fmla="*/ 6 w 31"/>
                  <a:gd name="T39" fmla="*/ 29 h 40"/>
                  <a:gd name="T40" fmla="*/ 6 w 31"/>
                  <a:gd name="T41" fmla="*/ 22 h 40"/>
                  <a:gd name="T42" fmla="*/ 6 w 31"/>
                  <a:gd name="T43" fmla="*/ 0 h 40"/>
                  <a:gd name="T44" fmla="*/ 0 w 31"/>
                  <a:gd name="T45" fmla="*/ 0 h 40"/>
                  <a:gd name="T46" fmla="*/ 0 w 31"/>
                  <a:gd name="T47" fmla="*/ 24 h 40"/>
                  <a:gd name="T48" fmla="*/ 0 w 31"/>
                  <a:gd name="T49" fmla="*/ 24 h 40"/>
                  <a:gd name="T50" fmla="*/ 0 w 31"/>
                  <a:gd name="T51" fmla="*/ 31 h 40"/>
                  <a:gd name="T52" fmla="*/ 0 w 31"/>
                  <a:gd name="T53" fmla="*/ 31 h 40"/>
                  <a:gd name="T54" fmla="*/ 2 w 31"/>
                  <a:gd name="T55" fmla="*/ 35 h 40"/>
                  <a:gd name="T56" fmla="*/ 2 w 31"/>
                  <a:gd name="T57" fmla="*/ 35 h 40"/>
                  <a:gd name="T58" fmla="*/ 4 w 31"/>
                  <a:gd name="T59" fmla="*/ 38 h 40"/>
                  <a:gd name="T60" fmla="*/ 6 w 31"/>
                  <a:gd name="T61" fmla="*/ 39 h 40"/>
                  <a:gd name="T62" fmla="*/ 6 w 31"/>
                  <a:gd name="T63" fmla="*/ 39 h 40"/>
                  <a:gd name="T64" fmla="*/ 10 w 31"/>
                  <a:gd name="T65" fmla="*/ 40 h 40"/>
                  <a:gd name="T66" fmla="*/ 13 w 31"/>
                  <a:gd name="T67" fmla="*/ 40 h 40"/>
                  <a:gd name="T68" fmla="*/ 13 w 31"/>
                  <a:gd name="T69" fmla="*/ 40 h 40"/>
                  <a:gd name="T70" fmla="*/ 16 w 31"/>
                  <a:gd name="T71" fmla="*/ 40 h 40"/>
                  <a:gd name="T72" fmla="*/ 20 w 31"/>
                  <a:gd name="T73" fmla="*/ 39 h 40"/>
                  <a:gd name="T74" fmla="*/ 23 w 31"/>
                  <a:gd name="T75" fmla="*/ 37 h 40"/>
                  <a:gd name="T76" fmla="*/ 25 w 31"/>
                  <a:gd name="T77" fmla="*/ 33 h 40"/>
                  <a:gd name="T78" fmla="*/ 25 w 31"/>
                  <a:gd name="T79" fmla="*/ 39 h 40"/>
                  <a:gd name="T80" fmla="*/ 31 w 31"/>
                  <a:gd name="T81" fmla="*/ 39 h 40"/>
                  <a:gd name="T82" fmla="*/ 31 w 31"/>
                  <a:gd name="T8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40">
                    <a:moveTo>
                      <a:pt x="31" y="39"/>
                    </a:moveTo>
                    <a:lnTo>
                      <a:pt x="31" y="0"/>
                    </a:lnTo>
                    <a:lnTo>
                      <a:pt x="24" y="0"/>
                    </a:lnTo>
                    <a:lnTo>
                      <a:pt x="24" y="21"/>
                    </a:lnTo>
                    <a:lnTo>
                      <a:pt x="24" y="21"/>
                    </a:lnTo>
                    <a:lnTo>
                      <a:pt x="24" y="25"/>
                    </a:lnTo>
                    <a:lnTo>
                      <a:pt x="24" y="29"/>
                    </a:lnTo>
                    <a:lnTo>
                      <a:pt x="24" y="29"/>
                    </a:lnTo>
                    <a:lnTo>
                      <a:pt x="22" y="31"/>
                    </a:lnTo>
                    <a:lnTo>
                      <a:pt x="20" y="33"/>
                    </a:lnTo>
                    <a:lnTo>
                      <a:pt x="20" y="33"/>
                    </a:lnTo>
                    <a:lnTo>
                      <a:pt x="17" y="34"/>
                    </a:lnTo>
                    <a:lnTo>
                      <a:pt x="14" y="34"/>
                    </a:lnTo>
                    <a:lnTo>
                      <a:pt x="14" y="34"/>
                    </a:lnTo>
                    <a:lnTo>
                      <a:pt x="12" y="34"/>
                    </a:lnTo>
                    <a:lnTo>
                      <a:pt x="10" y="33"/>
                    </a:lnTo>
                    <a:lnTo>
                      <a:pt x="10" y="33"/>
                    </a:lnTo>
                    <a:lnTo>
                      <a:pt x="7" y="31"/>
                    </a:lnTo>
                    <a:lnTo>
                      <a:pt x="6" y="29"/>
                    </a:lnTo>
                    <a:lnTo>
                      <a:pt x="6" y="29"/>
                    </a:lnTo>
                    <a:lnTo>
                      <a:pt x="6" y="22"/>
                    </a:lnTo>
                    <a:lnTo>
                      <a:pt x="6" y="0"/>
                    </a:lnTo>
                    <a:lnTo>
                      <a:pt x="0" y="0"/>
                    </a:lnTo>
                    <a:lnTo>
                      <a:pt x="0" y="24"/>
                    </a:lnTo>
                    <a:lnTo>
                      <a:pt x="0" y="24"/>
                    </a:lnTo>
                    <a:lnTo>
                      <a:pt x="0" y="31"/>
                    </a:lnTo>
                    <a:lnTo>
                      <a:pt x="0" y="31"/>
                    </a:lnTo>
                    <a:lnTo>
                      <a:pt x="2" y="35"/>
                    </a:lnTo>
                    <a:lnTo>
                      <a:pt x="2" y="35"/>
                    </a:lnTo>
                    <a:lnTo>
                      <a:pt x="4" y="38"/>
                    </a:lnTo>
                    <a:lnTo>
                      <a:pt x="6" y="39"/>
                    </a:lnTo>
                    <a:lnTo>
                      <a:pt x="6" y="39"/>
                    </a:lnTo>
                    <a:lnTo>
                      <a:pt x="10" y="40"/>
                    </a:lnTo>
                    <a:lnTo>
                      <a:pt x="13" y="40"/>
                    </a:lnTo>
                    <a:lnTo>
                      <a:pt x="13" y="40"/>
                    </a:lnTo>
                    <a:lnTo>
                      <a:pt x="16" y="40"/>
                    </a:lnTo>
                    <a:lnTo>
                      <a:pt x="20" y="39"/>
                    </a:lnTo>
                    <a:lnTo>
                      <a:pt x="23" y="37"/>
                    </a:lnTo>
                    <a:lnTo>
                      <a:pt x="25" y="33"/>
                    </a:lnTo>
                    <a:lnTo>
                      <a:pt x="25" y="39"/>
                    </a:lnTo>
                    <a:lnTo>
                      <a:pt x="31" y="39"/>
                    </a:lnTo>
                    <a:lnTo>
                      <a:pt x="31" y="39"/>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99" name="Freeform 258">
                <a:extLst>
                  <a:ext uri="{FF2B5EF4-FFF2-40B4-BE49-F238E27FC236}">
                    <a16:creationId xmlns:a16="http://schemas.microsoft.com/office/drawing/2014/main" id="{3A15E056-48A2-F213-A9FD-DAD2B64FFE1F}"/>
                  </a:ext>
                </a:extLst>
              </p:cNvPr>
              <p:cNvSpPr>
                <a:spLocks/>
              </p:cNvSpPr>
              <p:nvPr/>
            </p:nvSpPr>
            <p:spPr bwMode="auto">
              <a:xfrm>
                <a:off x="3872" y="3493"/>
                <a:ext cx="34" cy="41"/>
              </a:xfrm>
              <a:custGeom>
                <a:avLst/>
                <a:gdLst>
                  <a:gd name="T0" fmla="*/ 24 w 34"/>
                  <a:gd name="T1" fmla="*/ 33 h 41"/>
                  <a:gd name="T2" fmla="*/ 24 w 34"/>
                  <a:gd name="T3" fmla="*/ 33 h 41"/>
                  <a:gd name="T4" fmla="*/ 21 w 34"/>
                  <a:gd name="T5" fmla="*/ 35 h 41"/>
                  <a:gd name="T6" fmla="*/ 18 w 34"/>
                  <a:gd name="T7" fmla="*/ 35 h 41"/>
                  <a:gd name="T8" fmla="*/ 18 w 34"/>
                  <a:gd name="T9" fmla="*/ 35 h 41"/>
                  <a:gd name="T10" fmla="*/ 13 w 34"/>
                  <a:gd name="T11" fmla="*/ 34 h 41"/>
                  <a:gd name="T12" fmla="*/ 10 w 34"/>
                  <a:gd name="T13" fmla="*/ 32 h 41"/>
                  <a:gd name="T14" fmla="*/ 10 w 34"/>
                  <a:gd name="T15" fmla="*/ 32 h 41"/>
                  <a:gd name="T16" fmla="*/ 8 w 34"/>
                  <a:gd name="T17" fmla="*/ 27 h 41"/>
                  <a:gd name="T18" fmla="*/ 6 w 34"/>
                  <a:gd name="T19" fmla="*/ 21 h 41"/>
                  <a:gd name="T20" fmla="*/ 6 w 34"/>
                  <a:gd name="T21" fmla="*/ 21 h 41"/>
                  <a:gd name="T22" fmla="*/ 8 w 34"/>
                  <a:gd name="T23" fmla="*/ 14 h 41"/>
                  <a:gd name="T24" fmla="*/ 10 w 34"/>
                  <a:gd name="T25" fmla="*/ 8 h 41"/>
                  <a:gd name="T26" fmla="*/ 10 w 34"/>
                  <a:gd name="T27" fmla="*/ 8 h 41"/>
                  <a:gd name="T28" fmla="*/ 13 w 34"/>
                  <a:gd name="T29" fmla="*/ 6 h 41"/>
                  <a:gd name="T30" fmla="*/ 18 w 34"/>
                  <a:gd name="T31" fmla="*/ 5 h 41"/>
                  <a:gd name="T32" fmla="*/ 18 w 34"/>
                  <a:gd name="T33" fmla="*/ 5 h 41"/>
                  <a:gd name="T34" fmla="*/ 21 w 34"/>
                  <a:gd name="T35" fmla="*/ 6 h 41"/>
                  <a:gd name="T36" fmla="*/ 23 w 34"/>
                  <a:gd name="T37" fmla="*/ 7 h 41"/>
                  <a:gd name="T38" fmla="*/ 23 w 34"/>
                  <a:gd name="T39" fmla="*/ 7 h 41"/>
                  <a:gd name="T40" fmla="*/ 25 w 34"/>
                  <a:gd name="T41" fmla="*/ 10 h 41"/>
                  <a:gd name="T42" fmla="*/ 27 w 34"/>
                  <a:gd name="T43" fmla="*/ 13 h 41"/>
                  <a:gd name="T44" fmla="*/ 33 w 34"/>
                  <a:gd name="T45" fmla="*/ 12 h 41"/>
                  <a:gd name="T46" fmla="*/ 33 w 34"/>
                  <a:gd name="T47" fmla="*/ 12 h 41"/>
                  <a:gd name="T48" fmla="*/ 31 w 34"/>
                  <a:gd name="T49" fmla="*/ 7 h 41"/>
                  <a:gd name="T50" fmla="*/ 28 w 34"/>
                  <a:gd name="T51" fmla="*/ 3 h 41"/>
                  <a:gd name="T52" fmla="*/ 28 w 34"/>
                  <a:gd name="T53" fmla="*/ 3 h 41"/>
                  <a:gd name="T54" fmla="*/ 23 w 34"/>
                  <a:gd name="T55" fmla="*/ 1 h 41"/>
                  <a:gd name="T56" fmla="*/ 18 w 34"/>
                  <a:gd name="T57" fmla="*/ 0 h 41"/>
                  <a:gd name="T58" fmla="*/ 18 w 34"/>
                  <a:gd name="T59" fmla="*/ 0 h 41"/>
                  <a:gd name="T60" fmla="*/ 13 w 34"/>
                  <a:gd name="T61" fmla="*/ 1 h 41"/>
                  <a:gd name="T62" fmla="*/ 9 w 34"/>
                  <a:gd name="T63" fmla="*/ 2 h 41"/>
                  <a:gd name="T64" fmla="*/ 9 w 34"/>
                  <a:gd name="T65" fmla="*/ 2 h 41"/>
                  <a:gd name="T66" fmla="*/ 4 w 34"/>
                  <a:gd name="T67" fmla="*/ 5 h 41"/>
                  <a:gd name="T68" fmla="*/ 2 w 34"/>
                  <a:gd name="T69" fmla="*/ 10 h 41"/>
                  <a:gd name="T70" fmla="*/ 2 w 34"/>
                  <a:gd name="T71" fmla="*/ 10 h 41"/>
                  <a:gd name="T72" fmla="*/ 0 w 34"/>
                  <a:gd name="T73" fmla="*/ 15 h 41"/>
                  <a:gd name="T74" fmla="*/ 0 w 34"/>
                  <a:gd name="T75" fmla="*/ 21 h 41"/>
                  <a:gd name="T76" fmla="*/ 0 w 34"/>
                  <a:gd name="T77" fmla="*/ 21 h 41"/>
                  <a:gd name="T78" fmla="*/ 0 w 34"/>
                  <a:gd name="T79" fmla="*/ 25 h 41"/>
                  <a:gd name="T80" fmla="*/ 1 w 34"/>
                  <a:gd name="T81" fmla="*/ 30 h 41"/>
                  <a:gd name="T82" fmla="*/ 2 w 34"/>
                  <a:gd name="T83" fmla="*/ 33 h 41"/>
                  <a:gd name="T84" fmla="*/ 4 w 34"/>
                  <a:gd name="T85" fmla="*/ 35 h 41"/>
                  <a:gd name="T86" fmla="*/ 4 w 34"/>
                  <a:gd name="T87" fmla="*/ 35 h 41"/>
                  <a:gd name="T88" fmla="*/ 8 w 34"/>
                  <a:gd name="T89" fmla="*/ 39 h 41"/>
                  <a:gd name="T90" fmla="*/ 11 w 34"/>
                  <a:gd name="T91" fmla="*/ 40 h 41"/>
                  <a:gd name="T92" fmla="*/ 14 w 34"/>
                  <a:gd name="T93" fmla="*/ 41 h 41"/>
                  <a:gd name="T94" fmla="*/ 18 w 34"/>
                  <a:gd name="T95" fmla="*/ 41 h 41"/>
                  <a:gd name="T96" fmla="*/ 18 w 34"/>
                  <a:gd name="T97" fmla="*/ 41 h 41"/>
                  <a:gd name="T98" fmla="*/ 23 w 34"/>
                  <a:gd name="T99" fmla="*/ 40 h 41"/>
                  <a:gd name="T100" fmla="*/ 29 w 34"/>
                  <a:gd name="T101" fmla="*/ 38 h 41"/>
                  <a:gd name="T102" fmla="*/ 29 w 34"/>
                  <a:gd name="T103" fmla="*/ 38 h 41"/>
                  <a:gd name="T104" fmla="*/ 32 w 34"/>
                  <a:gd name="T105" fmla="*/ 33 h 41"/>
                  <a:gd name="T106" fmla="*/ 34 w 34"/>
                  <a:gd name="T107" fmla="*/ 26 h 41"/>
                  <a:gd name="T108" fmla="*/ 28 w 34"/>
                  <a:gd name="T109" fmla="*/ 25 h 41"/>
                  <a:gd name="T110" fmla="*/ 28 w 34"/>
                  <a:gd name="T111" fmla="*/ 25 h 41"/>
                  <a:gd name="T112" fmla="*/ 27 w 34"/>
                  <a:gd name="T113" fmla="*/ 30 h 41"/>
                  <a:gd name="T114" fmla="*/ 24 w 34"/>
                  <a:gd name="T115" fmla="*/ 33 h 41"/>
                  <a:gd name="T116" fmla="*/ 24 w 34"/>
                  <a:gd name="T1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1">
                    <a:moveTo>
                      <a:pt x="24" y="33"/>
                    </a:moveTo>
                    <a:lnTo>
                      <a:pt x="24" y="33"/>
                    </a:lnTo>
                    <a:lnTo>
                      <a:pt x="21" y="35"/>
                    </a:lnTo>
                    <a:lnTo>
                      <a:pt x="18" y="35"/>
                    </a:lnTo>
                    <a:lnTo>
                      <a:pt x="18" y="35"/>
                    </a:lnTo>
                    <a:lnTo>
                      <a:pt x="13" y="34"/>
                    </a:lnTo>
                    <a:lnTo>
                      <a:pt x="10" y="32"/>
                    </a:lnTo>
                    <a:lnTo>
                      <a:pt x="10" y="32"/>
                    </a:lnTo>
                    <a:lnTo>
                      <a:pt x="8" y="27"/>
                    </a:lnTo>
                    <a:lnTo>
                      <a:pt x="6" y="21"/>
                    </a:lnTo>
                    <a:lnTo>
                      <a:pt x="6" y="21"/>
                    </a:lnTo>
                    <a:lnTo>
                      <a:pt x="8" y="14"/>
                    </a:lnTo>
                    <a:lnTo>
                      <a:pt x="10" y="8"/>
                    </a:lnTo>
                    <a:lnTo>
                      <a:pt x="10" y="8"/>
                    </a:lnTo>
                    <a:lnTo>
                      <a:pt x="13" y="6"/>
                    </a:lnTo>
                    <a:lnTo>
                      <a:pt x="18" y="5"/>
                    </a:lnTo>
                    <a:lnTo>
                      <a:pt x="18" y="5"/>
                    </a:lnTo>
                    <a:lnTo>
                      <a:pt x="21" y="6"/>
                    </a:lnTo>
                    <a:lnTo>
                      <a:pt x="23" y="7"/>
                    </a:lnTo>
                    <a:lnTo>
                      <a:pt x="23" y="7"/>
                    </a:lnTo>
                    <a:lnTo>
                      <a:pt x="25" y="10"/>
                    </a:lnTo>
                    <a:lnTo>
                      <a:pt x="27" y="13"/>
                    </a:lnTo>
                    <a:lnTo>
                      <a:pt x="33" y="12"/>
                    </a:lnTo>
                    <a:lnTo>
                      <a:pt x="33" y="12"/>
                    </a:lnTo>
                    <a:lnTo>
                      <a:pt x="31" y="7"/>
                    </a:lnTo>
                    <a:lnTo>
                      <a:pt x="28" y="3"/>
                    </a:lnTo>
                    <a:lnTo>
                      <a:pt x="28" y="3"/>
                    </a:lnTo>
                    <a:lnTo>
                      <a:pt x="23" y="1"/>
                    </a:lnTo>
                    <a:lnTo>
                      <a:pt x="18" y="0"/>
                    </a:lnTo>
                    <a:lnTo>
                      <a:pt x="18" y="0"/>
                    </a:lnTo>
                    <a:lnTo>
                      <a:pt x="13" y="1"/>
                    </a:lnTo>
                    <a:lnTo>
                      <a:pt x="9" y="2"/>
                    </a:lnTo>
                    <a:lnTo>
                      <a:pt x="9" y="2"/>
                    </a:lnTo>
                    <a:lnTo>
                      <a:pt x="4" y="5"/>
                    </a:lnTo>
                    <a:lnTo>
                      <a:pt x="2" y="10"/>
                    </a:lnTo>
                    <a:lnTo>
                      <a:pt x="2" y="10"/>
                    </a:lnTo>
                    <a:lnTo>
                      <a:pt x="0" y="15"/>
                    </a:lnTo>
                    <a:lnTo>
                      <a:pt x="0" y="21"/>
                    </a:lnTo>
                    <a:lnTo>
                      <a:pt x="0" y="21"/>
                    </a:lnTo>
                    <a:lnTo>
                      <a:pt x="0" y="25"/>
                    </a:lnTo>
                    <a:lnTo>
                      <a:pt x="1" y="30"/>
                    </a:lnTo>
                    <a:lnTo>
                      <a:pt x="2" y="33"/>
                    </a:lnTo>
                    <a:lnTo>
                      <a:pt x="4" y="35"/>
                    </a:lnTo>
                    <a:lnTo>
                      <a:pt x="4" y="35"/>
                    </a:lnTo>
                    <a:lnTo>
                      <a:pt x="8" y="39"/>
                    </a:lnTo>
                    <a:lnTo>
                      <a:pt x="11" y="40"/>
                    </a:lnTo>
                    <a:lnTo>
                      <a:pt x="14" y="41"/>
                    </a:lnTo>
                    <a:lnTo>
                      <a:pt x="18" y="41"/>
                    </a:lnTo>
                    <a:lnTo>
                      <a:pt x="18" y="41"/>
                    </a:lnTo>
                    <a:lnTo>
                      <a:pt x="23" y="40"/>
                    </a:lnTo>
                    <a:lnTo>
                      <a:pt x="29" y="38"/>
                    </a:lnTo>
                    <a:lnTo>
                      <a:pt x="29" y="38"/>
                    </a:lnTo>
                    <a:lnTo>
                      <a:pt x="32" y="33"/>
                    </a:lnTo>
                    <a:lnTo>
                      <a:pt x="34" y="26"/>
                    </a:lnTo>
                    <a:lnTo>
                      <a:pt x="28" y="25"/>
                    </a:lnTo>
                    <a:lnTo>
                      <a:pt x="28" y="25"/>
                    </a:lnTo>
                    <a:lnTo>
                      <a:pt x="27" y="30"/>
                    </a:lnTo>
                    <a:lnTo>
                      <a:pt x="24" y="33"/>
                    </a:lnTo>
                    <a:lnTo>
                      <a:pt x="24" y="33"/>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0" name="Freeform 259">
                <a:extLst>
                  <a:ext uri="{FF2B5EF4-FFF2-40B4-BE49-F238E27FC236}">
                    <a16:creationId xmlns:a16="http://schemas.microsoft.com/office/drawing/2014/main" id="{7374ADD5-0D52-126A-59FF-CD452DCD677A}"/>
                  </a:ext>
                </a:extLst>
              </p:cNvPr>
              <p:cNvSpPr>
                <a:spLocks/>
              </p:cNvSpPr>
              <p:nvPr/>
            </p:nvSpPr>
            <p:spPr bwMode="auto">
              <a:xfrm>
                <a:off x="3909" y="3480"/>
                <a:ext cx="19" cy="54"/>
              </a:xfrm>
              <a:custGeom>
                <a:avLst/>
                <a:gdLst>
                  <a:gd name="T0" fmla="*/ 14 w 19"/>
                  <a:gd name="T1" fmla="*/ 47 h 54"/>
                  <a:gd name="T2" fmla="*/ 14 w 19"/>
                  <a:gd name="T3" fmla="*/ 47 h 54"/>
                  <a:gd name="T4" fmla="*/ 12 w 19"/>
                  <a:gd name="T5" fmla="*/ 47 h 54"/>
                  <a:gd name="T6" fmla="*/ 12 w 19"/>
                  <a:gd name="T7" fmla="*/ 47 h 54"/>
                  <a:gd name="T8" fmla="*/ 11 w 19"/>
                  <a:gd name="T9" fmla="*/ 46 h 54"/>
                  <a:gd name="T10" fmla="*/ 11 w 19"/>
                  <a:gd name="T11" fmla="*/ 46 h 54"/>
                  <a:gd name="T12" fmla="*/ 11 w 19"/>
                  <a:gd name="T13" fmla="*/ 42 h 54"/>
                  <a:gd name="T14" fmla="*/ 11 w 19"/>
                  <a:gd name="T15" fmla="*/ 19 h 54"/>
                  <a:gd name="T16" fmla="*/ 17 w 19"/>
                  <a:gd name="T17" fmla="*/ 19 h 54"/>
                  <a:gd name="T18" fmla="*/ 17 w 19"/>
                  <a:gd name="T19" fmla="*/ 14 h 54"/>
                  <a:gd name="T20" fmla="*/ 11 w 19"/>
                  <a:gd name="T21" fmla="*/ 14 h 54"/>
                  <a:gd name="T22" fmla="*/ 11 w 19"/>
                  <a:gd name="T23" fmla="*/ 0 h 54"/>
                  <a:gd name="T24" fmla="*/ 4 w 19"/>
                  <a:gd name="T25" fmla="*/ 4 h 54"/>
                  <a:gd name="T26" fmla="*/ 4 w 19"/>
                  <a:gd name="T27" fmla="*/ 14 h 54"/>
                  <a:gd name="T28" fmla="*/ 0 w 19"/>
                  <a:gd name="T29" fmla="*/ 14 h 54"/>
                  <a:gd name="T30" fmla="*/ 0 w 19"/>
                  <a:gd name="T31" fmla="*/ 19 h 54"/>
                  <a:gd name="T32" fmla="*/ 4 w 19"/>
                  <a:gd name="T33" fmla="*/ 19 h 54"/>
                  <a:gd name="T34" fmla="*/ 4 w 19"/>
                  <a:gd name="T35" fmla="*/ 42 h 54"/>
                  <a:gd name="T36" fmla="*/ 4 w 19"/>
                  <a:gd name="T37" fmla="*/ 42 h 54"/>
                  <a:gd name="T38" fmla="*/ 5 w 19"/>
                  <a:gd name="T39" fmla="*/ 49 h 54"/>
                  <a:gd name="T40" fmla="*/ 5 w 19"/>
                  <a:gd name="T41" fmla="*/ 49 h 54"/>
                  <a:gd name="T42" fmla="*/ 6 w 19"/>
                  <a:gd name="T43" fmla="*/ 52 h 54"/>
                  <a:gd name="T44" fmla="*/ 7 w 19"/>
                  <a:gd name="T45" fmla="*/ 53 h 54"/>
                  <a:gd name="T46" fmla="*/ 7 w 19"/>
                  <a:gd name="T47" fmla="*/ 53 h 54"/>
                  <a:gd name="T48" fmla="*/ 10 w 19"/>
                  <a:gd name="T49" fmla="*/ 54 h 54"/>
                  <a:gd name="T50" fmla="*/ 13 w 19"/>
                  <a:gd name="T51" fmla="*/ 54 h 54"/>
                  <a:gd name="T52" fmla="*/ 13 w 19"/>
                  <a:gd name="T53" fmla="*/ 54 h 54"/>
                  <a:gd name="T54" fmla="*/ 19 w 19"/>
                  <a:gd name="T55" fmla="*/ 53 h 54"/>
                  <a:gd name="T56" fmla="*/ 17 w 19"/>
                  <a:gd name="T57" fmla="*/ 47 h 54"/>
                  <a:gd name="T58" fmla="*/ 17 w 19"/>
                  <a:gd name="T59" fmla="*/ 47 h 54"/>
                  <a:gd name="T60" fmla="*/ 14 w 19"/>
                  <a:gd name="T61" fmla="*/ 47 h 54"/>
                  <a:gd name="T62" fmla="*/ 14 w 19"/>
                  <a:gd name="T63" fmla="*/ 47 h 54"/>
                  <a:gd name="T64" fmla="*/ 14 w 19"/>
                  <a:gd name="T6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54">
                    <a:moveTo>
                      <a:pt x="14" y="47"/>
                    </a:moveTo>
                    <a:lnTo>
                      <a:pt x="14" y="47"/>
                    </a:lnTo>
                    <a:lnTo>
                      <a:pt x="12" y="47"/>
                    </a:lnTo>
                    <a:lnTo>
                      <a:pt x="12" y="47"/>
                    </a:lnTo>
                    <a:lnTo>
                      <a:pt x="11" y="46"/>
                    </a:lnTo>
                    <a:lnTo>
                      <a:pt x="11" y="46"/>
                    </a:lnTo>
                    <a:lnTo>
                      <a:pt x="11" y="42"/>
                    </a:lnTo>
                    <a:lnTo>
                      <a:pt x="11" y="19"/>
                    </a:lnTo>
                    <a:lnTo>
                      <a:pt x="17" y="19"/>
                    </a:lnTo>
                    <a:lnTo>
                      <a:pt x="17" y="14"/>
                    </a:lnTo>
                    <a:lnTo>
                      <a:pt x="11" y="14"/>
                    </a:lnTo>
                    <a:lnTo>
                      <a:pt x="11" y="0"/>
                    </a:lnTo>
                    <a:lnTo>
                      <a:pt x="4" y="4"/>
                    </a:lnTo>
                    <a:lnTo>
                      <a:pt x="4" y="14"/>
                    </a:lnTo>
                    <a:lnTo>
                      <a:pt x="0" y="14"/>
                    </a:lnTo>
                    <a:lnTo>
                      <a:pt x="0" y="19"/>
                    </a:lnTo>
                    <a:lnTo>
                      <a:pt x="4" y="19"/>
                    </a:lnTo>
                    <a:lnTo>
                      <a:pt x="4" y="42"/>
                    </a:lnTo>
                    <a:lnTo>
                      <a:pt x="4" y="42"/>
                    </a:lnTo>
                    <a:lnTo>
                      <a:pt x="5" y="49"/>
                    </a:lnTo>
                    <a:lnTo>
                      <a:pt x="5" y="49"/>
                    </a:lnTo>
                    <a:lnTo>
                      <a:pt x="6" y="52"/>
                    </a:lnTo>
                    <a:lnTo>
                      <a:pt x="7" y="53"/>
                    </a:lnTo>
                    <a:lnTo>
                      <a:pt x="7" y="53"/>
                    </a:lnTo>
                    <a:lnTo>
                      <a:pt x="10" y="54"/>
                    </a:lnTo>
                    <a:lnTo>
                      <a:pt x="13" y="54"/>
                    </a:lnTo>
                    <a:lnTo>
                      <a:pt x="13" y="54"/>
                    </a:lnTo>
                    <a:lnTo>
                      <a:pt x="19" y="53"/>
                    </a:lnTo>
                    <a:lnTo>
                      <a:pt x="17" y="47"/>
                    </a:lnTo>
                    <a:lnTo>
                      <a:pt x="17" y="47"/>
                    </a:lnTo>
                    <a:lnTo>
                      <a:pt x="14" y="47"/>
                    </a:lnTo>
                    <a:lnTo>
                      <a:pt x="14" y="47"/>
                    </a:lnTo>
                    <a:lnTo>
                      <a:pt x="14" y="47"/>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1" name="Freeform 260">
                <a:extLst>
                  <a:ext uri="{FF2B5EF4-FFF2-40B4-BE49-F238E27FC236}">
                    <a16:creationId xmlns:a16="http://schemas.microsoft.com/office/drawing/2014/main" id="{00000E86-CE25-D5E9-A9B2-FD80F05E3BA8}"/>
                  </a:ext>
                </a:extLst>
              </p:cNvPr>
              <p:cNvSpPr>
                <a:spLocks noEditPoints="1"/>
              </p:cNvSpPr>
              <p:nvPr/>
            </p:nvSpPr>
            <p:spPr bwMode="auto">
              <a:xfrm>
                <a:off x="3933" y="3479"/>
                <a:ext cx="7" cy="54"/>
              </a:xfrm>
              <a:custGeom>
                <a:avLst/>
                <a:gdLst>
                  <a:gd name="T0" fmla="*/ 7 w 7"/>
                  <a:gd name="T1" fmla="*/ 8 h 54"/>
                  <a:gd name="T2" fmla="*/ 7 w 7"/>
                  <a:gd name="T3" fmla="*/ 0 h 54"/>
                  <a:gd name="T4" fmla="*/ 0 w 7"/>
                  <a:gd name="T5" fmla="*/ 0 h 54"/>
                  <a:gd name="T6" fmla="*/ 0 w 7"/>
                  <a:gd name="T7" fmla="*/ 8 h 54"/>
                  <a:gd name="T8" fmla="*/ 7 w 7"/>
                  <a:gd name="T9" fmla="*/ 8 h 54"/>
                  <a:gd name="T10" fmla="*/ 7 w 7"/>
                  <a:gd name="T11" fmla="*/ 8 h 54"/>
                  <a:gd name="T12" fmla="*/ 7 w 7"/>
                  <a:gd name="T13" fmla="*/ 54 h 54"/>
                  <a:gd name="T14" fmla="*/ 7 w 7"/>
                  <a:gd name="T15" fmla="*/ 15 h 54"/>
                  <a:gd name="T16" fmla="*/ 0 w 7"/>
                  <a:gd name="T17" fmla="*/ 15 h 54"/>
                  <a:gd name="T18" fmla="*/ 0 w 7"/>
                  <a:gd name="T19" fmla="*/ 54 h 54"/>
                  <a:gd name="T20" fmla="*/ 7 w 7"/>
                  <a:gd name="T21" fmla="*/ 54 h 54"/>
                  <a:gd name="T22" fmla="*/ 7 w 7"/>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4">
                    <a:moveTo>
                      <a:pt x="7" y="8"/>
                    </a:moveTo>
                    <a:lnTo>
                      <a:pt x="7" y="0"/>
                    </a:lnTo>
                    <a:lnTo>
                      <a:pt x="0" y="0"/>
                    </a:lnTo>
                    <a:lnTo>
                      <a:pt x="0" y="8"/>
                    </a:lnTo>
                    <a:lnTo>
                      <a:pt x="7" y="8"/>
                    </a:lnTo>
                    <a:lnTo>
                      <a:pt x="7" y="8"/>
                    </a:lnTo>
                    <a:close/>
                    <a:moveTo>
                      <a:pt x="7" y="54"/>
                    </a:moveTo>
                    <a:lnTo>
                      <a:pt x="7" y="15"/>
                    </a:lnTo>
                    <a:lnTo>
                      <a:pt x="0" y="15"/>
                    </a:lnTo>
                    <a:lnTo>
                      <a:pt x="0" y="54"/>
                    </a:lnTo>
                    <a:lnTo>
                      <a:pt x="7" y="54"/>
                    </a:lnTo>
                    <a:lnTo>
                      <a:pt x="7" y="54"/>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2" name="Freeform 261">
                <a:extLst>
                  <a:ext uri="{FF2B5EF4-FFF2-40B4-BE49-F238E27FC236}">
                    <a16:creationId xmlns:a16="http://schemas.microsoft.com/office/drawing/2014/main" id="{6254C8A7-9ED3-12BE-1228-E4EE4A24BF5B}"/>
                  </a:ext>
                </a:extLst>
              </p:cNvPr>
              <p:cNvSpPr>
                <a:spLocks noEditPoints="1"/>
              </p:cNvSpPr>
              <p:nvPr/>
            </p:nvSpPr>
            <p:spPr bwMode="auto">
              <a:xfrm>
                <a:off x="3948" y="3493"/>
                <a:ext cx="36" cy="41"/>
              </a:xfrm>
              <a:custGeom>
                <a:avLst/>
                <a:gdLst>
                  <a:gd name="T0" fmla="*/ 4 w 36"/>
                  <a:gd name="T1" fmla="*/ 35 h 41"/>
                  <a:gd name="T2" fmla="*/ 10 w 36"/>
                  <a:gd name="T3" fmla="*/ 40 h 41"/>
                  <a:gd name="T4" fmla="*/ 18 w 36"/>
                  <a:gd name="T5" fmla="*/ 41 h 41"/>
                  <a:gd name="T6" fmla="*/ 23 w 36"/>
                  <a:gd name="T7" fmla="*/ 41 h 41"/>
                  <a:gd name="T8" fmla="*/ 28 w 36"/>
                  <a:gd name="T9" fmla="*/ 39 h 41"/>
                  <a:gd name="T10" fmla="*/ 34 w 36"/>
                  <a:gd name="T11" fmla="*/ 32 h 41"/>
                  <a:gd name="T12" fmla="*/ 35 w 36"/>
                  <a:gd name="T13" fmla="*/ 26 h 41"/>
                  <a:gd name="T14" fmla="*/ 36 w 36"/>
                  <a:gd name="T15" fmla="*/ 20 h 41"/>
                  <a:gd name="T16" fmla="*/ 34 w 36"/>
                  <a:gd name="T17" fmla="*/ 12 h 41"/>
                  <a:gd name="T18" fmla="*/ 31 w 36"/>
                  <a:gd name="T19" fmla="*/ 5 h 41"/>
                  <a:gd name="T20" fmla="*/ 29 w 36"/>
                  <a:gd name="T21" fmla="*/ 3 h 41"/>
                  <a:gd name="T22" fmla="*/ 22 w 36"/>
                  <a:gd name="T23" fmla="*/ 1 h 41"/>
                  <a:gd name="T24" fmla="*/ 18 w 36"/>
                  <a:gd name="T25" fmla="*/ 0 h 41"/>
                  <a:gd name="T26" fmla="*/ 5 w 36"/>
                  <a:gd name="T27" fmla="*/ 4 h 41"/>
                  <a:gd name="T28" fmla="*/ 3 w 36"/>
                  <a:gd name="T29" fmla="*/ 7 h 41"/>
                  <a:gd name="T30" fmla="*/ 0 w 36"/>
                  <a:gd name="T31" fmla="*/ 15 h 41"/>
                  <a:gd name="T32" fmla="*/ 0 w 36"/>
                  <a:gd name="T33" fmla="*/ 21 h 41"/>
                  <a:gd name="T34" fmla="*/ 1 w 36"/>
                  <a:gd name="T35" fmla="*/ 30 h 41"/>
                  <a:gd name="T36" fmla="*/ 4 w 36"/>
                  <a:gd name="T37" fmla="*/ 35 h 41"/>
                  <a:gd name="T38" fmla="*/ 10 w 36"/>
                  <a:gd name="T39" fmla="*/ 10 h 41"/>
                  <a:gd name="T40" fmla="*/ 13 w 36"/>
                  <a:gd name="T41" fmla="*/ 6 h 41"/>
                  <a:gd name="T42" fmla="*/ 18 w 36"/>
                  <a:gd name="T43" fmla="*/ 5 h 41"/>
                  <a:gd name="T44" fmla="*/ 26 w 36"/>
                  <a:gd name="T45" fmla="*/ 10 h 41"/>
                  <a:gd name="T46" fmla="*/ 29 w 36"/>
                  <a:gd name="T47" fmla="*/ 14 h 41"/>
                  <a:gd name="T48" fmla="*/ 29 w 36"/>
                  <a:gd name="T49" fmla="*/ 21 h 41"/>
                  <a:gd name="T50" fmla="*/ 26 w 36"/>
                  <a:gd name="T51" fmla="*/ 32 h 41"/>
                  <a:gd name="T52" fmla="*/ 22 w 36"/>
                  <a:gd name="T53" fmla="*/ 34 h 41"/>
                  <a:gd name="T54" fmla="*/ 18 w 36"/>
                  <a:gd name="T55" fmla="*/ 35 h 41"/>
                  <a:gd name="T56" fmla="*/ 10 w 36"/>
                  <a:gd name="T57" fmla="*/ 32 h 41"/>
                  <a:gd name="T58" fmla="*/ 6 w 36"/>
                  <a:gd name="T59" fmla="*/ 27 h 41"/>
                  <a:gd name="T60" fmla="*/ 6 w 36"/>
                  <a:gd name="T61" fmla="*/ 21 h 41"/>
                  <a:gd name="T62" fmla="*/ 10 w 36"/>
                  <a:gd name="T63"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1">
                    <a:moveTo>
                      <a:pt x="4" y="35"/>
                    </a:moveTo>
                    <a:lnTo>
                      <a:pt x="4" y="35"/>
                    </a:lnTo>
                    <a:lnTo>
                      <a:pt x="7" y="38"/>
                    </a:lnTo>
                    <a:lnTo>
                      <a:pt x="10" y="40"/>
                    </a:lnTo>
                    <a:lnTo>
                      <a:pt x="14" y="41"/>
                    </a:lnTo>
                    <a:lnTo>
                      <a:pt x="18" y="41"/>
                    </a:lnTo>
                    <a:lnTo>
                      <a:pt x="18" y="41"/>
                    </a:lnTo>
                    <a:lnTo>
                      <a:pt x="23" y="41"/>
                    </a:lnTo>
                    <a:lnTo>
                      <a:pt x="28" y="39"/>
                    </a:lnTo>
                    <a:lnTo>
                      <a:pt x="28" y="39"/>
                    </a:lnTo>
                    <a:lnTo>
                      <a:pt x="31" y="35"/>
                    </a:lnTo>
                    <a:lnTo>
                      <a:pt x="34" y="32"/>
                    </a:lnTo>
                    <a:lnTo>
                      <a:pt x="34" y="32"/>
                    </a:lnTo>
                    <a:lnTo>
                      <a:pt x="35" y="26"/>
                    </a:lnTo>
                    <a:lnTo>
                      <a:pt x="36" y="20"/>
                    </a:lnTo>
                    <a:lnTo>
                      <a:pt x="36" y="20"/>
                    </a:lnTo>
                    <a:lnTo>
                      <a:pt x="35" y="15"/>
                    </a:lnTo>
                    <a:lnTo>
                      <a:pt x="34" y="12"/>
                    </a:lnTo>
                    <a:lnTo>
                      <a:pt x="33" y="8"/>
                    </a:lnTo>
                    <a:lnTo>
                      <a:pt x="31" y="5"/>
                    </a:lnTo>
                    <a:lnTo>
                      <a:pt x="31" y="5"/>
                    </a:lnTo>
                    <a:lnTo>
                      <a:pt x="29" y="3"/>
                    </a:lnTo>
                    <a:lnTo>
                      <a:pt x="25" y="2"/>
                    </a:lnTo>
                    <a:lnTo>
                      <a:pt x="22" y="1"/>
                    </a:lnTo>
                    <a:lnTo>
                      <a:pt x="18" y="0"/>
                    </a:lnTo>
                    <a:lnTo>
                      <a:pt x="18" y="0"/>
                    </a:lnTo>
                    <a:lnTo>
                      <a:pt x="11" y="1"/>
                    </a:lnTo>
                    <a:lnTo>
                      <a:pt x="5" y="4"/>
                    </a:lnTo>
                    <a:lnTo>
                      <a:pt x="5" y="4"/>
                    </a:lnTo>
                    <a:lnTo>
                      <a:pt x="3" y="7"/>
                    </a:lnTo>
                    <a:lnTo>
                      <a:pt x="1" y="11"/>
                    </a:lnTo>
                    <a:lnTo>
                      <a:pt x="0" y="15"/>
                    </a:lnTo>
                    <a:lnTo>
                      <a:pt x="0" y="21"/>
                    </a:lnTo>
                    <a:lnTo>
                      <a:pt x="0" y="21"/>
                    </a:lnTo>
                    <a:lnTo>
                      <a:pt x="0" y="25"/>
                    </a:lnTo>
                    <a:lnTo>
                      <a:pt x="1" y="30"/>
                    </a:lnTo>
                    <a:lnTo>
                      <a:pt x="2" y="33"/>
                    </a:lnTo>
                    <a:lnTo>
                      <a:pt x="4" y="35"/>
                    </a:lnTo>
                    <a:lnTo>
                      <a:pt x="4" y="35"/>
                    </a:lnTo>
                    <a:close/>
                    <a:moveTo>
                      <a:pt x="10" y="10"/>
                    </a:moveTo>
                    <a:lnTo>
                      <a:pt x="10" y="10"/>
                    </a:lnTo>
                    <a:lnTo>
                      <a:pt x="13" y="6"/>
                    </a:lnTo>
                    <a:lnTo>
                      <a:pt x="18" y="5"/>
                    </a:lnTo>
                    <a:lnTo>
                      <a:pt x="18" y="5"/>
                    </a:lnTo>
                    <a:lnTo>
                      <a:pt x="22" y="6"/>
                    </a:lnTo>
                    <a:lnTo>
                      <a:pt x="26" y="10"/>
                    </a:lnTo>
                    <a:lnTo>
                      <a:pt x="26" y="10"/>
                    </a:lnTo>
                    <a:lnTo>
                      <a:pt x="29" y="14"/>
                    </a:lnTo>
                    <a:lnTo>
                      <a:pt x="29" y="21"/>
                    </a:lnTo>
                    <a:lnTo>
                      <a:pt x="29" y="21"/>
                    </a:lnTo>
                    <a:lnTo>
                      <a:pt x="29" y="27"/>
                    </a:lnTo>
                    <a:lnTo>
                      <a:pt x="26" y="32"/>
                    </a:lnTo>
                    <a:lnTo>
                      <a:pt x="26" y="32"/>
                    </a:lnTo>
                    <a:lnTo>
                      <a:pt x="22" y="34"/>
                    </a:lnTo>
                    <a:lnTo>
                      <a:pt x="18" y="35"/>
                    </a:lnTo>
                    <a:lnTo>
                      <a:pt x="18" y="35"/>
                    </a:lnTo>
                    <a:lnTo>
                      <a:pt x="13" y="34"/>
                    </a:lnTo>
                    <a:lnTo>
                      <a:pt x="10" y="32"/>
                    </a:lnTo>
                    <a:lnTo>
                      <a:pt x="10" y="32"/>
                    </a:lnTo>
                    <a:lnTo>
                      <a:pt x="6" y="27"/>
                    </a:lnTo>
                    <a:lnTo>
                      <a:pt x="6" y="21"/>
                    </a:lnTo>
                    <a:lnTo>
                      <a:pt x="6" y="21"/>
                    </a:lnTo>
                    <a:lnTo>
                      <a:pt x="6" y="14"/>
                    </a:lnTo>
                    <a:lnTo>
                      <a:pt x="10" y="10"/>
                    </a:lnTo>
                    <a:lnTo>
                      <a:pt x="10" y="10"/>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3" name="Freeform 262">
                <a:extLst>
                  <a:ext uri="{FF2B5EF4-FFF2-40B4-BE49-F238E27FC236}">
                    <a16:creationId xmlns:a16="http://schemas.microsoft.com/office/drawing/2014/main" id="{4F5F8AC8-7E05-821E-1C21-2C76385D4103}"/>
                  </a:ext>
                </a:extLst>
              </p:cNvPr>
              <p:cNvSpPr>
                <a:spLocks/>
              </p:cNvSpPr>
              <p:nvPr/>
            </p:nvSpPr>
            <p:spPr bwMode="auto">
              <a:xfrm>
                <a:off x="3992" y="3493"/>
                <a:ext cx="32" cy="40"/>
              </a:xfrm>
              <a:custGeom>
                <a:avLst/>
                <a:gdLst>
                  <a:gd name="T0" fmla="*/ 7 w 32"/>
                  <a:gd name="T1" fmla="*/ 40 h 40"/>
                  <a:gd name="T2" fmla="*/ 7 w 32"/>
                  <a:gd name="T3" fmla="*/ 19 h 40"/>
                  <a:gd name="T4" fmla="*/ 7 w 32"/>
                  <a:gd name="T5" fmla="*/ 19 h 40"/>
                  <a:gd name="T6" fmla="*/ 7 w 32"/>
                  <a:gd name="T7" fmla="*/ 12 h 40"/>
                  <a:gd name="T8" fmla="*/ 9 w 32"/>
                  <a:gd name="T9" fmla="*/ 8 h 40"/>
                  <a:gd name="T10" fmla="*/ 9 w 32"/>
                  <a:gd name="T11" fmla="*/ 8 h 40"/>
                  <a:gd name="T12" fmla="*/ 13 w 32"/>
                  <a:gd name="T13" fmla="*/ 6 h 40"/>
                  <a:gd name="T14" fmla="*/ 17 w 32"/>
                  <a:gd name="T15" fmla="*/ 5 h 40"/>
                  <a:gd name="T16" fmla="*/ 17 w 32"/>
                  <a:gd name="T17" fmla="*/ 5 h 40"/>
                  <a:gd name="T18" fmla="*/ 22 w 32"/>
                  <a:gd name="T19" fmla="*/ 7 h 40"/>
                  <a:gd name="T20" fmla="*/ 22 w 32"/>
                  <a:gd name="T21" fmla="*/ 7 h 40"/>
                  <a:gd name="T22" fmla="*/ 24 w 32"/>
                  <a:gd name="T23" fmla="*/ 8 h 40"/>
                  <a:gd name="T24" fmla="*/ 25 w 32"/>
                  <a:gd name="T25" fmla="*/ 10 h 40"/>
                  <a:gd name="T26" fmla="*/ 25 w 32"/>
                  <a:gd name="T27" fmla="*/ 10 h 40"/>
                  <a:gd name="T28" fmla="*/ 25 w 32"/>
                  <a:gd name="T29" fmla="*/ 16 h 40"/>
                  <a:gd name="T30" fmla="*/ 25 w 32"/>
                  <a:gd name="T31" fmla="*/ 40 h 40"/>
                  <a:gd name="T32" fmla="*/ 32 w 32"/>
                  <a:gd name="T33" fmla="*/ 40 h 40"/>
                  <a:gd name="T34" fmla="*/ 32 w 32"/>
                  <a:gd name="T35" fmla="*/ 16 h 40"/>
                  <a:gd name="T36" fmla="*/ 32 w 32"/>
                  <a:gd name="T37" fmla="*/ 16 h 40"/>
                  <a:gd name="T38" fmla="*/ 32 w 32"/>
                  <a:gd name="T39" fmla="*/ 10 h 40"/>
                  <a:gd name="T40" fmla="*/ 32 w 32"/>
                  <a:gd name="T41" fmla="*/ 10 h 40"/>
                  <a:gd name="T42" fmla="*/ 29 w 32"/>
                  <a:gd name="T43" fmla="*/ 4 h 40"/>
                  <a:gd name="T44" fmla="*/ 29 w 32"/>
                  <a:gd name="T45" fmla="*/ 4 h 40"/>
                  <a:gd name="T46" fmla="*/ 27 w 32"/>
                  <a:gd name="T47" fmla="*/ 3 h 40"/>
                  <a:gd name="T48" fmla="*/ 25 w 32"/>
                  <a:gd name="T49" fmla="*/ 1 h 40"/>
                  <a:gd name="T50" fmla="*/ 25 w 32"/>
                  <a:gd name="T51" fmla="*/ 1 h 40"/>
                  <a:gd name="T52" fmla="*/ 22 w 32"/>
                  <a:gd name="T53" fmla="*/ 1 h 40"/>
                  <a:gd name="T54" fmla="*/ 18 w 32"/>
                  <a:gd name="T55" fmla="*/ 0 h 40"/>
                  <a:gd name="T56" fmla="*/ 18 w 32"/>
                  <a:gd name="T57" fmla="*/ 0 h 40"/>
                  <a:gd name="T58" fmla="*/ 15 w 32"/>
                  <a:gd name="T59" fmla="*/ 1 h 40"/>
                  <a:gd name="T60" fmla="*/ 11 w 32"/>
                  <a:gd name="T61" fmla="*/ 2 h 40"/>
                  <a:gd name="T62" fmla="*/ 8 w 32"/>
                  <a:gd name="T63" fmla="*/ 4 h 40"/>
                  <a:gd name="T64" fmla="*/ 6 w 32"/>
                  <a:gd name="T65" fmla="*/ 6 h 40"/>
                  <a:gd name="T66" fmla="*/ 6 w 32"/>
                  <a:gd name="T67" fmla="*/ 1 h 40"/>
                  <a:gd name="T68" fmla="*/ 0 w 32"/>
                  <a:gd name="T69" fmla="*/ 1 h 40"/>
                  <a:gd name="T70" fmla="*/ 0 w 32"/>
                  <a:gd name="T71" fmla="*/ 40 h 40"/>
                  <a:gd name="T72" fmla="*/ 7 w 32"/>
                  <a:gd name="T73" fmla="*/ 40 h 40"/>
                  <a:gd name="T74" fmla="*/ 7 w 32"/>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0">
                    <a:moveTo>
                      <a:pt x="7" y="40"/>
                    </a:moveTo>
                    <a:lnTo>
                      <a:pt x="7" y="19"/>
                    </a:lnTo>
                    <a:lnTo>
                      <a:pt x="7" y="19"/>
                    </a:lnTo>
                    <a:lnTo>
                      <a:pt x="7" y="12"/>
                    </a:lnTo>
                    <a:lnTo>
                      <a:pt x="9" y="8"/>
                    </a:lnTo>
                    <a:lnTo>
                      <a:pt x="9" y="8"/>
                    </a:lnTo>
                    <a:lnTo>
                      <a:pt x="13" y="6"/>
                    </a:lnTo>
                    <a:lnTo>
                      <a:pt x="17" y="5"/>
                    </a:lnTo>
                    <a:lnTo>
                      <a:pt x="17" y="5"/>
                    </a:lnTo>
                    <a:lnTo>
                      <a:pt x="22" y="7"/>
                    </a:lnTo>
                    <a:lnTo>
                      <a:pt x="22" y="7"/>
                    </a:lnTo>
                    <a:lnTo>
                      <a:pt x="24" y="8"/>
                    </a:lnTo>
                    <a:lnTo>
                      <a:pt x="25" y="10"/>
                    </a:lnTo>
                    <a:lnTo>
                      <a:pt x="25" y="10"/>
                    </a:lnTo>
                    <a:lnTo>
                      <a:pt x="25" y="16"/>
                    </a:lnTo>
                    <a:lnTo>
                      <a:pt x="25" y="40"/>
                    </a:lnTo>
                    <a:lnTo>
                      <a:pt x="32" y="40"/>
                    </a:lnTo>
                    <a:lnTo>
                      <a:pt x="32" y="16"/>
                    </a:lnTo>
                    <a:lnTo>
                      <a:pt x="32" y="16"/>
                    </a:lnTo>
                    <a:lnTo>
                      <a:pt x="32" y="10"/>
                    </a:lnTo>
                    <a:lnTo>
                      <a:pt x="32" y="10"/>
                    </a:lnTo>
                    <a:lnTo>
                      <a:pt x="29" y="4"/>
                    </a:lnTo>
                    <a:lnTo>
                      <a:pt x="29" y="4"/>
                    </a:lnTo>
                    <a:lnTo>
                      <a:pt x="27" y="3"/>
                    </a:lnTo>
                    <a:lnTo>
                      <a:pt x="25" y="1"/>
                    </a:lnTo>
                    <a:lnTo>
                      <a:pt x="25" y="1"/>
                    </a:lnTo>
                    <a:lnTo>
                      <a:pt x="22" y="1"/>
                    </a:lnTo>
                    <a:lnTo>
                      <a:pt x="18" y="0"/>
                    </a:lnTo>
                    <a:lnTo>
                      <a:pt x="18" y="0"/>
                    </a:lnTo>
                    <a:lnTo>
                      <a:pt x="15" y="1"/>
                    </a:lnTo>
                    <a:lnTo>
                      <a:pt x="11" y="2"/>
                    </a:lnTo>
                    <a:lnTo>
                      <a:pt x="8" y="4"/>
                    </a:lnTo>
                    <a:lnTo>
                      <a:pt x="6" y="6"/>
                    </a:lnTo>
                    <a:lnTo>
                      <a:pt x="6" y="1"/>
                    </a:lnTo>
                    <a:lnTo>
                      <a:pt x="0" y="1"/>
                    </a:lnTo>
                    <a:lnTo>
                      <a:pt x="0" y="40"/>
                    </a:lnTo>
                    <a:lnTo>
                      <a:pt x="7" y="40"/>
                    </a:lnTo>
                    <a:lnTo>
                      <a:pt x="7" y="40"/>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4" name="Freeform 263">
                <a:extLst>
                  <a:ext uri="{FF2B5EF4-FFF2-40B4-BE49-F238E27FC236}">
                    <a16:creationId xmlns:a16="http://schemas.microsoft.com/office/drawing/2014/main" id="{82E0CA72-8A23-8179-9CE2-BAB78EDA0826}"/>
                  </a:ext>
                </a:extLst>
              </p:cNvPr>
              <p:cNvSpPr>
                <a:spLocks noEditPoints="1"/>
              </p:cNvSpPr>
              <p:nvPr/>
            </p:nvSpPr>
            <p:spPr bwMode="auto">
              <a:xfrm>
                <a:off x="4053" y="3484"/>
                <a:ext cx="36" cy="45"/>
              </a:xfrm>
              <a:custGeom>
                <a:avLst/>
                <a:gdLst>
                  <a:gd name="T0" fmla="*/ 36 w 36"/>
                  <a:gd name="T1" fmla="*/ 14 h 45"/>
                  <a:gd name="T2" fmla="*/ 0 w 36"/>
                  <a:gd name="T3" fmla="*/ 0 h 45"/>
                  <a:gd name="T4" fmla="*/ 0 w 36"/>
                  <a:gd name="T5" fmla="*/ 6 h 45"/>
                  <a:gd name="T6" fmla="*/ 29 w 36"/>
                  <a:gd name="T7" fmla="*/ 17 h 45"/>
                  <a:gd name="T8" fmla="*/ 0 w 36"/>
                  <a:gd name="T9" fmla="*/ 30 h 45"/>
                  <a:gd name="T10" fmla="*/ 0 w 36"/>
                  <a:gd name="T11" fmla="*/ 36 h 45"/>
                  <a:gd name="T12" fmla="*/ 36 w 36"/>
                  <a:gd name="T13" fmla="*/ 21 h 45"/>
                  <a:gd name="T14" fmla="*/ 36 w 36"/>
                  <a:gd name="T15" fmla="*/ 14 h 45"/>
                  <a:gd name="T16" fmla="*/ 36 w 36"/>
                  <a:gd name="T17" fmla="*/ 14 h 45"/>
                  <a:gd name="T18" fmla="*/ 36 w 36"/>
                  <a:gd name="T19" fmla="*/ 39 h 45"/>
                  <a:gd name="T20" fmla="*/ 0 w 36"/>
                  <a:gd name="T21" fmla="*/ 39 h 45"/>
                  <a:gd name="T22" fmla="*/ 0 w 36"/>
                  <a:gd name="T23" fmla="*/ 45 h 45"/>
                  <a:gd name="T24" fmla="*/ 36 w 36"/>
                  <a:gd name="T25" fmla="*/ 45 h 45"/>
                  <a:gd name="T26" fmla="*/ 36 w 36"/>
                  <a:gd name="T27" fmla="*/ 39 h 45"/>
                  <a:gd name="T28" fmla="*/ 36 w 36"/>
                  <a:gd name="T2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5">
                    <a:moveTo>
                      <a:pt x="36" y="14"/>
                    </a:moveTo>
                    <a:lnTo>
                      <a:pt x="0" y="0"/>
                    </a:lnTo>
                    <a:lnTo>
                      <a:pt x="0" y="6"/>
                    </a:lnTo>
                    <a:lnTo>
                      <a:pt x="29" y="17"/>
                    </a:lnTo>
                    <a:lnTo>
                      <a:pt x="0" y="30"/>
                    </a:lnTo>
                    <a:lnTo>
                      <a:pt x="0" y="36"/>
                    </a:lnTo>
                    <a:lnTo>
                      <a:pt x="36" y="21"/>
                    </a:lnTo>
                    <a:lnTo>
                      <a:pt x="36" y="14"/>
                    </a:lnTo>
                    <a:lnTo>
                      <a:pt x="36" y="14"/>
                    </a:lnTo>
                    <a:close/>
                    <a:moveTo>
                      <a:pt x="36" y="39"/>
                    </a:moveTo>
                    <a:lnTo>
                      <a:pt x="0" y="39"/>
                    </a:lnTo>
                    <a:lnTo>
                      <a:pt x="0" y="45"/>
                    </a:lnTo>
                    <a:lnTo>
                      <a:pt x="36" y="45"/>
                    </a:lnTo>
                    <a:lnTo>
                      <a:pt x="36" y="39"/>
                    </a:lnTo>
                    <a:lnTo>
                      <a:pt x="36" y="39"/>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5" name="Freeform 264">
                <a:extLst>
                  <a:ext uri="{FF2B5EF4-FFF2-40B4-BE49-F238E27FC236}">
                    <a16:creationId xmlns:a16="http://schemas.microsoft.com/office/drawing/2014/main" id="{1EA05970-04CF-DED8-D695-F6CDEFDBB0F9}"/>
                  </a:ext>
                </a:extLst>
              </p:cNvPr>
              <p:cNvSpPr>
                <a:spLocks/>
              </p:cNvSpPr>
              <p:nvPr/>
            </p:nvSpPr>
            <p:spPr bwMode="auto">
              <a:xfrm>
                <a:off x="4116" y="3479"/>
                <a:ext cx="36" cy="55"/>
              </a:xfrm>
              <a:custGeom>
                <a:avLst/>
                <a:gdLst>
                  <a:gd name="T0" fmla="*/ 6 w 36"/>
                  <a:gd name="T1" fmla="*/ 50 h 55"/>
                  <a:gd name="T2" fmla="*/ 6 w 36"/>
                  <a:gd name="T3" fmla="*/ 50 h 55"/>
                  <a:gd name="T4" fmla="*/ 11 w 36"/>
                  <a:gd name="T5" fmla="*/ 54 h 55"/>
                  <a:gd name="T6" fmla="*/ 18 w 36"/>
                  <a:gd name="T7" fmla="*/ 55 h 55"/>
                  <a:gd name="T8" fmla="*/ 18 w 36"/>
                  <a:gd name="T9" fmla="*/ 55 h 55"/>
                  <a:gd name="T10" fmla="*/ 21 w 36"/>
                  <a:gd name="T11" fmla="*/ 55 h 55"/>
                  <a:gd name="T12" fmla="*/ 26 w 36"/>
                  <a:gd name="T13" fmla="*/ 54 h 55"/>
                  <a:gd name="T14" fmla="*/ 29 w 36"/>
                  <a:gd name="T15" fmla="*/ 52 h 55"/>
                  <a:gd name="T16" fmla="*/ 32 w 36"/>
                  <a:gd name="T17" fmla="*/ 48 h 55"/>
                  <a:gd name="T18" fmla="*/ 32 w 36"/>
                  <a:gd name="T19" fmla="*/ 48 h 55"/>
                  <a:gd name="T20" fmla="*/ 35 w 36"/>
                  <a:gd name="T21" fmla="*/ 43 h 55"/>
                  <a:gd name="T22" fmla="*/ 36 w 36"/>
                  <a:gd name="T23" fmla="*/ 36 h 55"/>
                  <a:gd name="T24" fmla="*/ 36 w 36"/>
                  <a:gd name="T25" fmla="*/ 36 h 55"/>
                  <a:gd name="T26" fmla="*/ 35 w 36"/>
                  <a:gd name="T27" fmla="*/ 29 h 55"/>
                  <a:gd name="T28" fmla="*/ 34 w 36"/>
                  <a:gd name="T29" fmla="*/ 26 h 55"/>
                  <a:gd name="T30" fmla="*/ 32 w 36"/>
                  <a:gd name="T31" fmla="*/ 24 h 55"/>
                  <a:gd name="T32" fmla="*/ 32 w 36"/>
                  <a:gd name="T33" fmla="*/ 24 h 55"/>
                  <a:gd name="T34" fmla="*/ 26 w 36"/>
                  <a:gd name="T35" fmla="*/ 19 h 55"/>
                  <a:gd name="T36" fmla="*/ 19 w 36"/>
                  <a:gd name="T37" fmla="*/ 18 h 55"/>
                  <a:gd name="T38" fmla="*/ 19 w 36"/>
                  <a:gd name="T39" fmla="*/ 18 h 55"/>
                  <a:gd name="T40" fmla="*/ 14 w 36"/>
                  <a:gd name="T41" fmla="*/ 19 h 55"/>
                  <a:gd name="T42" fmla="*/ 9 w 36"/>
                  <a:gd name="T43" fmla="*/ 21 h 55"/>
                  <a:gd name="T44" fmla="*/ 11 w 36"/>
                  <a:gd name="T45" fmla="*/ 7 h 55"/>
                  <a:gd name="T46" fmla="*/ 34 w 36"/>
                  <a:gd name="T47" fmla="*/ 7 h 55"/>
                  <a:gd name="T48" fmla="*/ 34 w 36"/>
                  <a:gd name="T49" fmla="*/ 0 h 55"/>
                  <a:gd name="T50" fmla="*/ 7 w 36"/>
                  <a:gd name="T51" fmla="*/ 0 h 55"/>
                  <a:gd name="T52" fmla="*/ 1 w 36"/>
                  <a:gd name="T53" fmla="*/ 28 h 55"/>
                  <a:gd name="T54" fmla="*/ 8 w 36"/>
                  <a:gd name="T55" fmla="*/ 29 h 55"/>
                  <a:gd name="T56" fmla="*/ 8 w 36"/>
                  <a:gd name="T57" fmla="*/ 29 h 55"/>
                  <a:gd name="T58" fmla="*/ 9 w 36"/>
                  <a:gd name="T59" fmla="*/ 27 h 55"/>
                  <a:gd name="T60" fmla="*/ 11 w 36"/>
                  <a:gd name="T61" fmla="*/ 26 h 55"/>
                  <a:gd name="T62" fmla="*/ 11 w 36"/>
                  <a:gd name="T63" fmla="*/ 26 h 55"/>
                  <a:gd name="T64" fmla="*/ 15 w 36"/>
                  <a:gd name="T65" fmla="*/ 25 h 55"/>
                  <a:gd name="T66" fmla="*/ 17 w 36"/>
                  <a:gd name="T67" fmla="*/ 24 h 55"/>
                  <a:gd name="T68" fmla="*/ 17 w 36"/>
                  <a:gd name="T69" fmla="*/ 24 h 55"/>
                  <a:gd name="T70" fmla="*/ 23 w 36"/>
                  <a:gd name="T71" fmla="*/ 25 h 55"/>
                  <a:gd name="T72" fmla="*/ 26 w 36"/>
                  <a:gd name="T73" fmla="*/ 27 h 55"/>
                  <a:gd name="T74" fmla="*/ 26 w 36"/>
                  <a:gd name="T75" fmla="*/ 27 h 55"/>
                  <a:gd name="T76" fmla="*/ 28 w 36"/>
                  <a:gd name="T77" fmla="*/ 31 h 55"/>
                  <a:gd name="T78" fmla="*/ 29 w 36"/>
                  <a:gd name="T79" fmla="*/ 36 h 55"/>
                  <a:gd name="T80" fmla="*/ 29 w 36"/>
                  <a:gd name="T81" fmla="*/ 36 h 55"/>
                  <a:gd name="T82" fmla="*/ 28 w 36"/>
                  <a:gd name="T83" fmla="*/ 41 h 55"/>
                  <a:gd name="T84" fmla="*/ 26 w 36"/>
                  <a:gd name="T85" fmla="*/ 46 h 55"/>
                  <a:gd name="T86" fmla="*/ 26 w 36"/>
                  <a:gd name="T87" fmla="*/ 46 h 55"/>
                  <a:gd name="T88" fmla="*/ 23 w 36"/>
                  <a:gd name="T89" fmla="*/ 48 h 55"/>
                  <a:gd name="T90" fmla="*/ 18 w 36"/>
                  <a:gd name="T91" fmla="*/ 49 h 55"/>
                  <a:gd name="T92" fmla="*/ 18 w 36"/>
                  <a:gd name="T93" fmla="*/ 49 h 55"/>
                  <a:gd name="T94" fmla="*/ 14 w 36"/>
                  <a:gd name="T95" fmla="*/ 49 h 55"/>
                  <a:gd name="T96" fmla="*/ 10 w 36"/>
                  <a:gd name="T97" fmla="*/ 47 h 55"/>
                  <a:gd name="T98" fmla="*/ 10 w 36"/>
                  <a:gd name="T99" fmla="*/ 47 h 55"/>
                  <a:gd name="T100" fmla="*/ 8 w 36"/>
                  <a:gd name="T101" fmla="*/ 44 h 55"/>
                  <a:gd name="T102" fmla="*/ 7 w 36"/>
                  <a:gd name="T103" fmla="*/ 39 h 55"/>
                  <a:gd name="T104" fmla="*/ 0 w 36"/>
                  <a:gd name="T105" fmla="*/ 40 h 55"/>
                  <a:gd name="T106" fmla="*/ 0 w 36"/>
                  <a:gd name="T107" fmla="*/ 40 h 55"/>
                  <a:gd name="T108" fmla="*/ 1 w 36"/>
                  <a:gd name="T109" fmla="*/ 46 h 55"/>
                  <a:gd name="T110" fmla="*/ 6 w 36"/>
                  <a:gd name="T111" fmla="*/ 50 h 55"/>
                  <a:gd name="T112" fmla="*/ 6 w 36"/>
                  <a:gd name="T113"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55">
                    <a:moveTo>
                      <a:pt x="6" y="50"/>
                    </a:moveTo>
                    <a:lnTo>
                      <a:pt x="6" y="50"/>
                    </a:lnTo>
                    <a:lnTo>
                      <a:pt x="11" y="54"/>
                    </a:lnTo>
                    <a:lnTo>
                      <a:pt x="18" y="55"/>
                    </a:lnTo>
                    <a:lnTo>
                      <a:pt x="18" y="55"/>
                    </a:lnTo>
                    <a:lnTo>
                      <a:pt x="21" y="55"/>
                    </a:lnTo>
                    <a:lnTo>
                      <a:pt x="26" y="54"/>
                    </a:lnTo>
                    <a:lnTo>
                      <a:pt x="29" y="52"/>
                    </a:lnTo>
                    <a:lnTo>
                      <a:pt x="32" y="48"/>
                    </a:lnTo>
                    <a:lnTo>
                      <a:pt x="32" y="48"/>
                    </a:lnTo>
                    <a:lnTo>
                      <a:pt x="35" y="43"/>
                    </a:lnTo>
                    <a:lnTo>
                      <a:pt x="36" y="36"/>
                    </a:lnTo>
                    <a:lnTo>
                      <a:pt x="36" y="36"/>
                    </a:lnTo>
                    <a:lnTo>
                      <a:pt x="35" y="29"/>
                    </a:lnTo>
                    <a:lnTo>
                      <a:pt x="34" y="26"/>
                    </a:lnTo>
                    <a:lnTo>
                      <a:pt x="32" y="24"/>
                    </a:lnTo>
                    <a:lnTo>
                      <a:pt x="32" y="24"/>
                    </a:lnTo>
                    <a:lnTo>
                      <a:pt x="26" y="19"/>
                    </a:lnTo>
                    <a:lnTo>
                      <a:pt x="19" y="18"/>
                    </a:lnTo>
                    <a:lnTo>
                      <a:pt x="19" y="18"/>
                    </a:lnTo>
                    <a:lnTo>
                      <a:pt x="14" y="19"/>
                    </a:lnTo>
                    <a:lnTo>
                      <a:pt x="9" y="21"/>
                    </a:lnTo>
                    <a:lnTo>
                      <a:pt x="11" y="7"/>
                    </a:lnTo>
                    <a:lnTo>
                      <a:pt x="34" y="7"/>
                    </a:lnTo>
                    <a:lnTo>
                      <a:pt x="34" y="0"/>
                    </a:lnTo>
                    <a:lnTo>
                      <a:pt x="7" y="0"/>
                    </a:lnTo>
                    <a:lnTo>
                      <a:pt x="1" y="28"/>
                    </a:lnTo>
                    <a:lnTo>
                      <a:pt x="8" y="29"/>
                    </a:lnTo>
                    <a:lnTo>
                      <a:pt x="8" y="29"/>
                    </a:lnTo>
                    <a:lnTo>
                      <a:pt x="9" y="27"/>
                    </a:lnTo>
                    <a:lnTo>
                      <a:pt x="11" y="26"/>
                    </a:lnTo>
                    <a:lnTo>
                      <a:pt x="11" y="26"/>
                    </a:lnTo>
                    <a:lnTo>
                      <a:pt x="15" y="25"/>
                    </a:lnTo>
                    <a:lnTo>
                      <a:pt x="17" y="24"/>
                    </a:lnTo>
                    <a:lnTo>
                      <a:pt x="17" y="24"/>
                    </a:lnTo>
                    <a:lnTo>
                      <a:pt x="23" y="25"/>
                    </a:lnTo>
                    <a:lnTo>
                      <a:pt x="26" y="27"/>
                    </a:lnTo>
                    <a:lnTo>
                      <a:pt x="26" y="27"/>
                    </a:lnTo>
                    <a:lnTo>
                      <a:pt x="28" y="31"/>
                    </a:lnTo>
                    <a:lnTo>
                      <a:pt x="29" y="36"/>
                    </a:lnTo>
                    <a:lnTo>
                      <a:pt x="29" y="36"/>
                    </a:lnTo>
                    <a:lnTo>
                      <a:pt x="28" y="41"/>
                    </a:lnTo>
                    <a:lnTo>
                      <a:pt x="26" y="46"/>
                    </a:lnTo>
                    <a:lnTo>
                      <a:pt x="26" y="46"/>
                    </a:lnTo>
                    <a:lnTo>
                      <a:pt x="23" y="48"/>
                    </a:lnTo>
                    <a:lnTo>
                      <a:pt x="18" y="49"/>
                    </a:lnTo>
                    <a:lnTo>
                      <a:pt x="18" y="49"/>
                    </a:lnTo>
                    <a:lnTo>
                      <a:pt x="14" y="49"/>
                    </a:lnTo>
                    <a:lnTo>
                      <a:pt x="10" y="47"/>
                    </a:lnTo>
                    <a:lnTo>
                      <a:pt x="10" y="47"/>
                    </a:lnTo>
                    <a:lnTo>
                      <a:pt x="8" y="44"/>
                    </a:lnTo>
                    <a:lnTo>
                      <a:pt x="7" y="39"/>
                    </a:lnTo>
                    <a:lnTo>
                      <a:pt x="0" y="40"/>
                    </a:lnTo>
                    <a:lnTo>
                      <a:pt x="0" y="40"/>
                    </a:lnTo>
                    <a:lnTo>
                      <a:pt x="1" y="46"/>
                    </a:lnTo>
                    <a:lnTo>
                      <a:pt x="6" y="50"/>
                    </a:lnTo>
                    <a:lnTo>
                      <a:pt x="6" y="50"/>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6" name="Freeform 265">
                <a:extLst>
                  <a:ext uri="{FF2B5EF4-FFF2-40B4-BE49-F238E27FC236}">
                    <a16:creationId xmlns:a16="http://schemas.microsoft.com/office/drawing/2014/main" id="{933E8F97-9568-D9CE-1E84-151A77538C92}"/>
                  </a:ext>
                </a:extLst>
              </p:cNvPr>
              <p:cNvSpPr>
                <a:spLocks noEditPoints="1"/>
              </p:cNvSpPr>
              <p:nvPr/>
            </p:nvSpPr>
            <p:spPr bwMode="auto">
              <a:xfrm>
                <a:off x="4159" y="3478"/>
                <a:ext cx="34" cy="56"/>
              </a:xfrm>
              <a:custGeom>
                <a:avLst/>
                <a:gdLst>
                  <a:gd name="T0" fmla="*/ 5 w 34"/>
                  <a:gd name="T1" fmla="*/ 50 h 56"/>
                  <a:gd name="T2" fmla="*/ 10 w 34"/>
                  <a:gd name="T3" fmla="*/ 55 h 56"/>
                  <a:gd name="T4" fmla="*/ 18 w 34"/>
                  <a:gd name="T5" fmla="*/ 56 h 56"/>
                  <a:gd name="T6" fmla="*/ 22 w 34"/>
                  <a:gd name="T7" fmla="*/ 55 h 56"/>
                  <a:gd name="T8" fmla="*/ 26 w 34"/>
                  <a:gd name="T9" fmla="*/ 53 h 56"/>
                  <a:gd name="T10" fmla="*/ 33 w 34"/>
                  <a:gd name="T11" fmla="*/ 44 h 56"/>
                  <a:gd name="T12" fmla="*/ 34 w 34"/>
                  <a:gd name="T13" fmla="*/ 37 h 56"/>
                  <a:gd name="T14" fmla="*/ 34 w 34"/>
                  <a:gd name="T15" fmla="*/ 28 h 56"/>
                  <a:gd name="T16" fmla="*/ 33 w 34"/>
                  <a:gd name="T17" fmla="*/ 16 h 56"/>
                  <a:gd name="T18" fmla="*/ 32 w 34"/>
                  <a:gd name="T19" fmla="*/ 11 h 56"/>
                  <a:gd name="T20" fmla="*/ 30 w 34"/>
                  <a:gd name="T21" fmla="*/ 8 h 56"/>
                  <a:gd name="T22" fmla="*/ 24 w 34"/>
                  <a:gd name="T23" fmla="*/ 2 h 56"/>
                  <a:gd name="T24" fmla="*/ 21 w 34"/>
                  <a:gd name="T25" fmla="*/ 1 h 56"/>
                  <a:gd name="T26" fmla="*/ 18 w 34"/>
                  <a:gd name="T27" fmla="*/ 0 h 56"/>
                  <a:gd name="T28" fmla="*/ 8 w 34"/>
                  <a:gd name="T29" fmla="*/ 3 h 56"/>
                  <a:gd name="T30" fmla="*/ 4 w 34"/>
                  <a:gd name="T31" fmla="*/ 8 h 56"/>
                  <a:gd name="T32" fmla="*/ 2 w 34"/>
                  <a:gd name="T33" fmla="*/ 12 h 56"/>
                  <a:gd name="T34" fmla="*/ 0 w 34"/>
                  <a:gd name="T35" fmla="*/ 28 h 56"/>
                  <a:gd name="T36" fmla="*/ 0 w 34"/>
                  <a:gd name="T37" fmla="*/ 36 h 56"/>
                  <a:gd name="T38" fmla="*/ 2 w 34"/>
                  <a:gd name="T39" fmla="*/ 47 h 56"/>
                  <a:gd name="T40" fmla="*/ 5 w 34"/>
                  <a:gd name="T41" fmla="*/ 50 h 56"/>
                  <a:gd name="T42" fmla="*/ 10 w 34"/>
                  <a:gd name="T43" fmla="*/ 10 h 56"/>
                  <a:gd name="T44" fmla="*/ 13 w 34"/>
                  <a:gd name="T45" fmla="*/ 7 h 56"/>
                  <a:gd name="T46" fmla="*/ 18 w 34"/>
                  <a:gd name="T47" fmla="*/ 6 h 56"/>
                  <a:gd name="T48" fmla="*/ 25 w 34"/>
                  <a:gd name="T49" fmla="*/ 10 h 56"/>
                  <a:gd name="T50" fmla="*/ 26 w 34"/>
                  <a:gd name="T51" fmla="*/ 13 h 56"/>
                  <a:gd name="T52" fmla="*/ 28 w 34"/>
                  <a:gd name="T53" fmla="*/ 28 h 56"/>
                  <a:gd name="T54" fmla="*/ 28 w 34"/>
                  <a:gd name="T55" fmla="*/ 39 h 56"/>
                  <a:gd name="T56" fmla="*/ 25 w 34"/>
                  <a:gd name="T57" fmla="*/ 46 h 56"/>
                  <a:gd name="T58" fmla="*/ 21 w 34"/>
                  <a:gd name="T59" fmla="*/ 49 h 56"/>
                  <a:gd name="T60" fmla="*/ 18 w 34"/>
                  <a:gd name="T61" fmla="*/ 50 h 56"/>
                  <a:gd name="T62" fmla="*/ 10 w 34"/>
                  <a:gd name="T63" fmla="*/ 46 h 56"/>
                  <a:gd name="T64" fmla="*/ 8 w 34"/>
                  <a:gd name="T65" fmla="*/ 44 h 56"/>
                  <a:gd name="T66" fmla="*/ 6 w 34"/>
                  <a:gd name="T67" fmla="*/ 28 h 56"/>
                  <a:gd name="T68" fmla="*/ 8 w 34"/>
                  <a:gd name="T69" fmla="*/ 17 h 56"/>
                  <a:gd name="T70" fmla="*/ 10 w 34"/>
                  <a:gd name="T71" fmla="*/ 10 h 56"/>
                  <a:gd name="T72" fmla="*/ 10 w 34"/>
                  <a:gd name="T7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56">
                    <a:moveTo>
                      <a:pt x="5" y="50"/>
                    </a:moveTo>
                    <a:lnTo>
                      <a:pt x="5" y="50"/>
                    </a:lnTo>
                    <a:lnTo>
                      <a:pt x="8" y="53"/>
                    </a:lnTo>
                    <a:lnTo>
                      <a:pt x="10" y="55"/>
                    </a:lnTo>
                    <a:lnTo>
                      <a:pt x="13" y="56"/>
                    </a:lnTo>
                    <a:lnTo>
                      <a:pt x="18" y="56"/>
                    </a:lnTo>
                    <a:lnTo>
                      <a:pt x="18" y="56"/>
                    </a:lnTo>
                    <a:lnTo>
                      <a:pt x="22" y="55"/>
                    </a:lnTo>
                    <a:lnTo>
                      <a:pt x="26" y="53"/>
                    </a:lnTo>
                    <a:lnTo>
                      <a:pt x="26" y="53"/>
                    </a:lnTo>
                    <a:lnTo>
                      <a:pt x="31" y="49"/>
                    </a:lnTo>
                    <a:lnTo>
                      <a:pt x="33" y="44"/>
                    </a:lnTo>
                    <a:lnTo>
                      <a:pt x="33" y="44"/>
                    </a:lnTo>
                    <a:lnTo>
                      <a:pt x="34" y="37"/>
                    </a:lnTo>
                    <a:lnTo>
                      <a:pt x="34" y="28"/>
                    </a:lnTo>
                    <a:lnTo>
                      <a:pt x="34" y="28"/>
                    </a:lnTo>
                    <a:lnTo>
                      <a:pt x="34" y="21"/>
                    </a:lnTo>
                    <a:lnTo>
                      <a:pt x="33" y="16"/>
                    </a:lnTo>
                    <a:lnTo>
                      <a:pt x="33" y="16"/>
                    </a:lnTo>
                    <a:lnTo>
                      <a:pt x="32" y="11"/>
                    </a:lnTo>
                    <a:lnTo>
                      <a:pt x="30" y="8"/>
                    </a:lnTo>
                    <a:lnTo>
                      <a:pt x="30" y="8"/>
                    </a:lnTo>
                    <a:lnTo>
                      <a:pt x="28" y="4"/>
                    </a:lnTo>
                    <a:lnTo>
                      <a:pt x="24" y="2"/>
                    </a:lnTo>
                    <a:lnTo>
                      <a:pt x="24" y="2"/>
                    </a:lnTo>
                    <a:lnTo>
                      <a:pt x="21" y="1"/>
                    </a:lnTo>
                    <a:lnTo>
                      <a:pt x="18" y="0"/>
                    </a:lnTo>
                    <a:lnTo>
                      <a:pt x="18" y="0"/>
                    </a:lnTo>
                    <a:lnTo>
                      <a:pt x="12" y="1"/>
                    </a:lnTo>
                    <a:lnTo>
                      <a:pt x="8" y="3"/>
                    </a:lnTo>
                    <a:lnTo>
                      <a:pt x="8" y="3"/>
                    </a:lnTo>
                    <a:lnTo>
                      <a:pt x="4" y="8"/>
                    </a:lnTo>
                    <a:lnTo>
                      <a:pt x="2" y="12"/>
                    </a:lnTo>
                    <a:lnTo>
                      <a:pt x="2" y="12"/>
                    </a:lnTo>
                    <a:lnTo>
                      <a:pt x="0" y="20"/>
                    </a:lnTo>
                    <a:lnTo>
                      <a:pt x="0" y="28"/>
                    </a:lnTo>
                    <a:lnTo>
                      <a:pt x="0" y="28"/>
                    </a:lnTo>
                    <a:lnTo>
                      <a:pt x="0" y="36"/>
                    </a:lnTo>
                    <a:lnTo>
                      <a:pt x="1" y="41"/>
                    </a:lnTo>
                    <a:lnTo>
                      <a:pt x="2" y="47"/>
                    </a:lnTo>
                    <a:lnTo>
                      <a:pt x="5" y="50"/>
                    </a:lnTo>
                    <a:lnTo>
                      <a:pt x="5" y="50"/>
                    </a:lnTo>
                    <a:lnTo>
                      <a:pt x="5" y="50"/>
                    </a:lnTo>
                    <a:close/>
                    <a:moveTo>
                      <a:pt x="10" y="10"/>
                    </a:moveTo>
                    <a:lnTo>
                      <a:pt x="10" y="10"/>
                    </a:lnTo>
                    <a:lnTo>
                      <a:pt x="13" y="7"/>
                    </a:lnTo>
                    <a:lnTo>
                      <a:pt x="18" y="6"/>
                    </a:lnTo>
                    <a:lnTo>
                      <a:pt x="18" y="6"/>
                    </a:lnTo>
                    <a:lnTo>
                      <a:pt x="21" y="7"/>
                    </a:lnTo>
                    <a:lnTo>
                      <a:pt x="25" y="10"/>
                    </a:lnTo>
                    <a:lnTo>
                      <a:pt x="25" y="10"/>
                    </a:lnTo>
                    <a:lnTo>
                      <a:pt x="26" y="13"/>
                    </a:lnTo>
                    <a:lnTo>
                      <a:pt x="28" y="17"/>
                    </a:lnTo>
                    <a:lnTo>
                      <a:pt x="28" y="28"/>
                    </a:lnTo>
                    <a:lnTo>
                      <a:pt x="28" y="28"/>
                    </a:lnTo>
                    <a:lnTo>
                      <a:pt x="28" y="39"/>
                    </a:lnTo>
                    <a:lnTo>
                      <a:pt x="26" y="44"/>
                    </a:lnTo>
                    <a:lnTo>
                      <a:pt x="25" y="46"/>
                    </a:lnTo>
                    <a:lnTo>
                      <a:pt x="25" y="46"/>
                    </a:lnTo>
                    <a:lnTo>
                      <a:pt x="21" y="49"/>
                    </a:lnTo>
                    <a:lnTo>
                      <a:pt x="18" y="50"/>
                    </a:lnTo>
                    <a:lnTo>
                      <a:pt x="18" y="50"/>
                    </a:lnTo>
                    <a:lnTo>
                      <a:pt x="13" y="49"/>
                    </a:lnTo>
                    <a:lnTo>
                      <a:pt x="10" y="46"/>
                    </a:lnTo>
                    <a:lnTo>
                      <a:pt x="10" y="46"/>
                    </a:lnTo>
                    <a:lnTo>
                      <a:pt x="8" y="44"/>
                    </a:lnTo>
                    <a:lnTo>
                      <a:pt x="8" y="39"/>
                    </a:lnTo>
                    <a:lnTo>
                      <a:pt x="6" y="28"/>
                    </a:lnTo>
                    <a:lnTo>
                      <a:pt x="6" y="28"/>
                    </a:lnTo>
                    <a:lnTo>
                      <a:pt x="8" y="17"/>
                    </a:lnTo>
                    <a:lnTo>
                      <a:pt x="9" y="13"/>
                    </a:lnTo>
                    <a:lnTo>
                      <a:pt x="10" y="10"/>
                    </a:lnTo>
                    <a:lnTo>
                      <a:pt x="10" y="10"/>
                    </a:lnTo>
                    <a:lnTo>
                      <a:pt x="10" y="10"/>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7" name="Freeform 266">
                <a:extLst>
                  <a:ext uri="{FF2B5EF4-FFF2-40B4-BE49-F238E27FC236}">
                    <a16:creationId xmlns:a16="http://schemas.microsoft.com/office/drawing/2014/main" id="{EA96CEC4-7384-3371-04D9-84A5CD6AE9AB}"/>
                  </a:ext>
                </a:extLst>
              </p:cNvPr>
              <p:cNvSpPr>
                <a:spLocks noEditPoints="1"/>
              </p:cNvSpPr>
              <p:nvPr/>
            </p:nvSpPr>
            <p:spPr bwMode="auto">
              <a:xfrm>
                <a:off x="4202" y="3478"/>
                <a:ext cx="58" cy="57"/>
              </a:xfrm>
              <a:custGeom>
                <a:avLst/>
                <a:gdLst>
                  <a:gd name="T0" fmla="*/ 4 w 58"/>
                  <a:gd name="T1" fmla="*/ 25 h 57"/>
                  <a:gd name="T2" fmla="*/ 11 w 58"/>
                  <a:gd name="T3" fmla="*/ 29 h 57"/>
                  <a:gd name="T4" fmla="*/ 16 w 58"/>
                  <a:gd name="T5" fmla="*/ 28 h 57"/>
                  <a:gd name="T6" fmla="*/ 19 w 58"/>
                  <a:gd name="T7" fmla="*/ 25 h 57"/>
                  <a:gd name="T8" fmla="*/ 23 w 58"/>
                  <a:gd name="T9" fmla="*/ 15 h 57"/>
                  <a:gd name="T10" fmla="*/ 23 w 58"/>
                  <a:gd name="T11" fmla="*/ 8 h 57"/>
                  <a:gd name="T12" fmla="*/ 19 w 58"/>
                  <a:gd name="T13" fmla="*/ 3 h 57"/>
                  <a:gd name="T14" fmla="*/ 11 w 58"/>
                  <a:gd name="T15" fmla="*/ 0 h 57"/>
                  <a:gd name="T16" fmla="*/ 7 w 58"/>
                  <a:gd name="T17" fmla="*/ 1 h 57"/>
                  <a:gd name="T18" fmla="*/ 2 w 58"/>
                  <a:gd name="T19" fmla="*/ 4 h 57"/>
                  <a:gd name="T20" fmla="*/ 0 w 58"/>
                  <a:gd name="T21" fmla="*/ 13 h 57"/>
                  <a:gd name="T22" fmla="*/ 0 w 58"/>
                  <a:gd name="T23" fmla="*/ 20 h 57"/>
                  <a:gd name="T24" fmla="*/ 4 w 58"/>
                  <a:gd name="T25" fmla="*/ 25 h 57"/>
                  <a:gd name="T26" fmla="*/ 16 w 58"/>
                  <a:gd name="T27" fmla="*/ 7 h 57"/>
                  <a:gd name="T28" fmla="*/ 17 w 58"/>
                  <a:gd name="T29" fmla="*/ 15 h 57"/>
                  <a:gd name="T30" fmla="*/ 17 w 58"/>
                  <a:gd name="T31" fmla="*/ 19 h 57"/>
                  <a:gd name="T32" fmla="*/ 16 w 58"/>
                  <a:gd name="T33" fmla="*/ 22 h 57"/>
                  <a:gd name="T34" fmla="*/ 11 w 58"/>
                  <a:gd name="T35" fmla="*/ 23 h 57"/>
                  <a:gd name="T36" fmla="*/ 9 w 58"/>
                  <a:gd name="T37" fmla="*/ 23 h 57"/>
                  <a:gd name="T38" fmla="*/ 7 w 58"/>
                  <a:gd name="T39" fmla="*/ 22 h 57"/>
                  <a:gd name="T40" fmla="*/ 6 w 58"/>
                  <a:gd name="T41" fmla="*/ 15 h 57"/>
                  <a:gd name="T42" fmla="*/ 6 w 58"/>
                  <a:gd name="T43" fmla="*/ 10 h 57"/>
                  <a:gd name="T44" fmla="*/ 7 w 58"/>
                  <a:gd name="T45" fmla="*/ 7 h 57"/>
                  <a:gd name="T46" fmla="*/ 11 w 58"/>
                  <a:gd name="T47" fmla="*/ 4 h 57"/>
                  <a:gd name="T48" fmla="*/ 14 w 58"/>
                  <a:gd name="T49" fmla="*/ 4 h 57"/>
                  <a:gd name="T50" fmla="*/ 16 w 58"/>
                  <a:gd name="T51" fmla="*/ 7 h 57"/>
                  <a:gd name="T52" fmla="*/ 47 w 58"/>
                  <a:gd name="T53" fmla="*/ 0 h 57"/>
                  <a:gd name="T54" fmla="*/ 11 w 58"/>
                  <a:gd name="T55" fmla="*/ 57 h 57"/>
                  <a:gd name="T56" fmla="*/ 17 w 58"/>
                  <a:gd name="T57" fmla="*/ 57 h 57"/>
                  <a:gd name="T58" fmla="*/ 38 w 58"/>
                  <a:gd name="T59" fmla="*/ 54 h 57"/>
                  <a:gd name="T60" fmla="*/ 46 w 58"/>
                  <a:gd name="T61" fmla="*/ 57 h 57"/>
                  <a:gd name="T62" fmla="*/ 52 w 58"/>
                  <a:gd name="T63" fmla="*/ 56 h 57"/>
                  <a:gd name="T64" fmla="*/ 55 w 58"/>
                  <a:gd name="T65" fmla="*/ 54 h 57"/>
                  <a:gd name="T66" fmla="*/ 58 w 58"/>
                  <a:gd name="T67" fmla="*/ 42 h 57"/>
                  <a:gd name="T68" fmla="*/ 57 w 58"/>
                  <a:gd name="T69" fmla="*/ 37 h 57"/>
                  <a:gd name="T70" fmla="*/ 55 w 58"/>
                  <a:gd name="T71" fmla="*/ 32 h 57"/>
                  <a:gd name="T72" fmla="*/ 46 w 58"/>
                  <a:gd name="T73" fmla="*/ 28 h 57"/>
                  <a:gd name="T74" fmla="*/ 42 w 58"/>
                  <a:gd name="T75" fmla="*/ 29 h 57"/>
                  <a:gd name="T76" fmla="*/ 38 w 58"/>
                  <a:gd name="T77" fmla="*/ 32 h 57"/>
                  <a:gd name="T78" fmla="*/ 35 w 58"/>
                  <a:gd name="T79" fmla="*/ 42 h 57"/>
                  <a:gd name="T80" fmla="*/ 36 w 58"/>
                  <a:gd name="T81" fmla="*/ 49 h 57"/>
                  <a:gd name="T82" fmla="*/ 38 w 58"/>
                  <a:gd name="T83" fmla="*/ 54 h 57"/>
                  <a:gd name="T84" fmla="*/ 50 w 58"/>
                  <a:gd name="T85" fmla="*/ 35 h 57"/>
                  <a:gd name="T86" fmla="*/ 53 w 58"/>
                  <a:gd name="T87" fmla="*/ 42 h 57"/>
                  <a:gd name="T88" fmla="*/ 52 w 58"/>
                  <a:gd name="T89" fmla="*/ 47 h 57"/>
                  <a:gd name="T90" fmla="*/ 50 w 58"/>
                  <a:gd name="T91" fmla="*/ 50 h 57"/>
                  <a:gd name="T92" fmla="*/ 47 w 58"/>
                  <a:gd name="T93" fmla="*/ 53 h 57"/>
                  <a:gd name="T94" fmla="*/ 45 w 58"/>
                  <a:gd name="T95" fmla="*/ 53 h 57"/>
                  <a:gd name="T96" fmla="*/ 43 w 58"/>
                  <a:gd name="T97" fmla="*/ 50 h 57"/>
                  <a:gd name="T98" fmla="*/ 40 w 58"/>
                  <a:gd name="T99" fmla="*/ 44 h 57"/>
                  <a:gd name="T100" fmla="*/ 42 w 58"/>
                  <a:gd name="T101" fmla="*/ 38 h 57"/>
                  <a:gd name="T102" fmla="*/ 43 w 58"/>
                  <a:gd name="T103" fmla="*/ 35 h 57"/>
                  <a:gd name="T104" fmla="*/ 47 w 58"/>
                  <a:gd name="T105" fmla="*/ 34 h 57"/>
                  <a:gd name="T106" fmla="*/ 49 w 58"/>
                  <a:gd name="T107" fmla="*/ 34 h 57"/>
                  <a:gd name="T108" fmla="*/ 50 w 58"/>
                  <a:gd name="T109"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57">
                    <a:moveTo>
                      <a:pt x="4" y="25"/>
                    </a:moveTo>
                    <a:lnTo>
                      <a:pt x="4" y="25"/>
                    </a:lnTo>
                    <a:lnTo>
                      <a:pt x="7" y="28"/>
                    </a:lnTo>
                    <a:lnTo>
                      <a:pt x="11" y="29"/>
                    </a:lnTo>
                    <a:lnTo>
                      <a:pt x="11" y="29"/>
                    </a:lnTo>
                    <a:lnTo>
                      <a:pt x="16" y="28"/>
                    </a:lnTo>
                    <a:lnTo>
                      <a:pt x="19" y="25"/>
                    </a:lnTo>
                    <a:lnTo>
                      <a:pt x="19" y="25"/>
                    </a:lnTo>
                    <a:lnTo>
                      <a:pt x="23" y="20"/>
                    </a:lnTo>
                    <a:lnTo>
                      <a:pt x="23" y="15"/>
                    </a:lnTo>
                    <a:lnTo>
                      <a:pt x="23" y="15"/>
                    </a:lnTo>
                    <a:lnTo>
                      <a:pt x="23" y="8"/>
                    </a:lnTo>
                    <a:lnTo>
                      <a:pt x="19" y="3"/>
                    </a:lnTo>
                    <a:lnTo>
                      <a:pt x="19" y="3"/>
                    </a:lnTo>
                    <a:lnTo>
                      <a:pt x="16" y="1"/>
                    </a:lnTo>
                    <a:lnTo>
                      <a:pt x="11" y="0"/>
                    </a:lnTo>
                    <a:lnTo>
                      <a:pt x="11" y="0"/>
                    </a:lnTo>
                    <a:lnTo>
                      <a:pt x="7" y="1"/>
                    </a:lnTo>
                    <a:lnTo>
                      <a:pt x="2" y="4"/>
                    </a:lnTo>
                    <a:lnTo>
                      <a:pt x="2" y="4"/>
                    </a:lnTo>
                    <a:lnTo>
                      <a:pt x="0" y="9"/>
                    </a:lnTo>
                    <a:lnTo>
                      <a:pt x="0" y="13"/>
                    </a:lnTo>
                    <a:lnTo>
                      <a:pt x="0" y="13"/>
                    </a:lnTo>
                    <a:lnTo>
                      <a:pt x="0" y="20"/>
                    </a:lnTo>
                    <a:lnTo>
                      <a:pt x="4" y="25"/>
                    </a:lnTo>
                    <a:lnTo>
                      <a:pt x="4" y="25"/>
                    </a:lnTo>
                    <a:close/>
                    <a:moveTo>
                      <a:pt x="16" y="7"/>
                    </a:moveTo>
                    <a:lnTo>
                      <a:pt x="16" y="7"/>
                    </a:lnTo>
                    <a:lnTo>
                      <a:pt x="17" y="10"/>
                    </a:lnTo>
                    <a:lnTo>
                      <a:pt x="17" y="15"/>
                    </a:lnTo>
                    <a:lnTo>
                      <a:pt x="17" y="15"/>
                    </a:lnTo>
                    <a:lnTo>
                      <a:pt x="17" y="19"/>
                    </a:lnTo>
                    <a:lnTo>
                      <a:pt x="16" y="22"/>
                    </a:lnTo>
                    <a:lnTo>
                      <a:pt x="16" y="22"/>
                    </a:lnTo>
                    <a:lnTo>
                      <a:pt x="14" y="23"/>
                    </a:lnTo>
                    <a:lnTo>
                      <a:pt x="11" y="23"/>
                    </a:lnTo>
                    <a:lnTo>
                      <a:pt x="11" y="23"/>
                    </a:lnTo>
                    <a:lnTo>
                      <a:pt x="9" y="23"/>
                    </a:lnTo>
                    <a:lnTo>
                      <a:pt x="7" y="22"/>
                    </a:lnTo>
                    <a:lnTo>
                      <a:pt x="7" y="22"/>
                    </a:lnTo>
                    <a:lnTo>
                      <a:pt x="6" y="19"/>
                    </a:lnTo>
                    <a:lnTo>
                      <a:pt x="6" y="15"/>
                    </a:lnTo>
                    <a:lnTo>
                      <a:pt x="6" y="15"/>
                    </a:lnTo>
                    <a:lnTo>
                      <a:pt x="6" y="10"/>
                    </a:lnTo>
                    <a:lnTo>
                      <a:pt x="7" y="7"/>
                    </a:lnTo>
                    <a:lnTo>
                      <a:pt x="7" y="7"/>
                    </a:lnTo>
                    <a:lnTo>
                      <a:pt x="9" y="4"/>
                    </a:lnTo>
                    <a:lnTo>
                      <a:pt x="11" y="4"/>
                    </a:lnTo>
                    <a:lnTo>
                      <a:pt x="11" y="4"/>
                    </a:lnTo>
                    <a:lnTo>
                      <a:pt x="14" y="4"/>
                    </a:lnTo>
                    <a:lnTo>
                      <a:pt x="16" y="7"/>
                    </a:lnTo>
                    <a:lnTo>
                      <a:pt x="16" y="7"/>
                    </a:lnTo>
                    <a:close/>
                    <a:moveTo>
                      <a:pt x="17" y="57"/>
                    </a:moveTo>
                    <a:lnTo>
                      <a:pt x="47" y="0"/>
                    </a:lnTo>
                    <a:lnTo>
                      <a:pt x="42" y="0"/>
                    </a:lnTo>
                    <a:lnTo>
                      <a:pt x="11" y="57"/>
                    </a:lnTo>
                    <a:lnTo>
                      <a:pt x="17" y="57"/>
                    </a:lnTo>
                    <a:lnTo>
                      <a:pt x="17" y="57"/>
                    </a:lnTo>
                    <a:close/>
                    <a:moveTo>
                      <a:pt x="38" y="54"/>
                    </a:moveTo>
                    <a:lnTo>
                      <a:pt x="38" y="54"/>
                    </a:lnTo>
                    <a:lnTo>
                      <a:pt x="42" y="56"/>
                    </a:lnTo>
                    <a:lnTo>
                      <a:pt x="46" y="57"/>
                    </a:lnTo>
                    <a:lnTo>
                      <a:pt x="46" y="57"/>
                    </a:lnTo>
                    <a:lnTo>
                      <a:pt x="52" y="56"/>
                    </a:lnTo>
                    <a:lnTo>
                      <a:pt x="55" y="54"/>
                    </a:lnTo>
                    <a:lnTo>
                      <a:pt x="55" y="54"/>
                    </a:lnTo>
                    <a:lnTo>
                      <a:pt x="57" y="49"/>
                    </a:lnTo>
                    <a:lnTo>
                      <a:pt x="58" y="42"/>
                    </a:lnTo>
                    <a:lnTo>
                      <a:pt x="58" y="42"/>
                    </a:lnTo>
                    <a:lnTo>
                      <a:pt x="57" y="37"/>
                    </a:lnTo>
                    <a:lnTo>
                      <a:pt x="55" y="32"/>
                    </a:lnTo>
                    <a:lnTo>
                      <a:pt x="55" y="32"/>
                    </a:lnTo>
                    <a:lnTo>
                      <a:pt x="52" y="29"/>
                    </a:lnTo>
                    <a:lnTo>
                      <a:pt x="46" y="28"/>
                    </a:lnTo>
                    <a:lnTo>
                      <a:pt x="46" y="28"/>
                    </a:lnTo>
                    <a:lnTo>
                      <a:pt x="42" y="29"/>
                    </a:lnTo>
                    <a:lnTo>
                      <a:pt x="38" y="32"/>
                    </a:lnTo>
                    <a:lnTo>
                      <a:pt x="38" y="32"/>
                    </a:lnTo>
                    <a:lnTo>
                      <a:pt x="36" y="37"/>
                    </a:lnTo>
                    <a:lnTo>
                      <a:pt x="35" y="42"/>
                    </a:lnTo>
                    <a:lnTo>
                      <a:pt x="35" y="42"/>
                    </a:lnTo>
                    <a:lnTo>
                      <a:pt x="36" y="49"/>
                    </a:lnTo>
                    <a:lnTo>
                      <a:pt x="38" y="54"/>
                    </a:lnTo>
                    <a:lnTo>
                      <a:pt x="38" y="54"/>
                    </a:lnTo>
                    <a:close/>
                    <a:moveTo>
                      <a:pt x="50" y="35"/>
                    </a:moveTo>
                    <a:lnTo>
                      <a:pt x="50" y="35"/>
                    </a:lnTo>
                    <a:lnTo>
                      <a:pt x="52" y="38"/>
                    </a:lnTo>
                    <a:lnTo>
                      <a:pt x="53" y="42"/>
                    </a:lnTo>
                    <a:lnTo>
                      <a:pt x="53" y="42"/>
                    </a:lnTo>
                    <a:lnTo>
                      <a:pt x="52" y="47"/>
                    </a:lnTo>
                    <a:lnTo>
                      <a:pt x="50" y="50"/>
                    </a:lnTo>
                    <a:lnTo>
                      <a:pt x="50" y="50"/>
                    </a:lnTo>
                    <a:lnTo>
                      <a:pt x="49" y="53"/>
                    </a:lnTo>
                    <a:lnTo>
                      <a:pt x="47" y="53"/>
                    </a:lnTo>
                    <a:lnTo>
                      <a:pt x="47" y="53"/>
                    </a:lnTo>
                    <a:lnTo>
                      <a:pt x="45" y="53"/>
                    </a:lnTo>
                    <a:lnTo>
                      <a:pt x="43" y="50"/>
                    </a:lnTo>
                    <a:lnTo>
                      <a:pt x="43" y="50"/>
                    </a:lnTo>
                    <a:lnTo>
                      <a:pt x="42" y="48"/>
                    </a:lnTo>
                    <a:lnTo>
                      <a:pt x="40" y="44"/>
                    </a:lnTo>
                    <a:lnTo>
                      <a:pt x="40" y="44"/>
                    </a:lnTo>
                    <a:lnTo>
                      <a:pt x="42" y="38"/>
                    </a:lnTo>
                    <a:lnTo>
                      <a:pt x="43" y="35"/>
                    </a:lnTo>
                    <a:lnTo>
                      <a:pt x="43" y="35"/>
                    </a:lnTo>
                    <a:lnTo>
                      <a:pt x="45" y="34"/>
                    </a:lnTo>
                    <a:lnTo>
                      <a:pt x="47" y="34"/>
                    </a:lnTo>
                    <a:lnTo>
                      <a:pt x="47" y="34"/>
                    </a:lnTo>
                    <a:lnTo>
                      <a:pt x="49" y="34"/>
                    </a:lnTo>
                    <a:lnTo>
                      <a:pt x="50" y="35"/>
                    </a:lnTo>
                    <a:lnTo>
                      <a:pt x="50" y="35"/>
                    </a:lnTo>
                    <a:close/>
                  </a:path>
                </a:pathLst>
              </a:custGeom>
              <a:solidFill>
                <a:srgbClr val="005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08" name="Rectangle 267">
                <a:extLst>
                  <a:ext uri="{FF2B5EF4-FFF2-40B4-BE49-F238E27FC236}">
                    <a16:creationId xmlns:a16="http://schemas.microsoft.com/office/drawing/2014/main" id="{CC0F576A-CAF1-CEA4-BDE4-9164B516DCA4}"/>
                  </a:ext>
                </a:extLst>
              </p:cNvPr>
              <p:cNvSpPr>
                <a:spLocks noChangeArrowheads="1"/>
              </p:cNvSpPr>
              <p:nvPr/>
            </p:nvSpPr>
            <p:spPr bwMode="auto">
              <a:xfrm>
                <a:off x="3716" y="3546"/>
                <a:ext cx="4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84AECB"/>
                    </a:solidFill>
                    <a:effectLst/>
                    <a:uLnTx/>
                    <a:uFillTx/>
                    <a:latin typeface="Arial" panose="020B0604020202020204" pitchFamily="34" charset="0"/>
                    <a:ea typeface="+mn-ea"/>
                    <a:cs typeface="+mn-cs"/>
                  </a:rPr>
                  <a:t>BSL high,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09" name="Rectangle 268">
                <a:extLst>
                  <a:ext uri="{FF2B5EF4-FFF2-40B4-BE49-F238E27FC236}">
                    <a16:creationId xmlns:a16="http://schemas.microsoft.com/office/drawing/2014/main" id="{2C2931BF-C3A8-E303-5344-237FEFE7549D}"/>
                  </a:ext>
                </a:extLst>
              </p:cNvPr>
              <p:cNvSpPr>
                <a:spLocks noChangeArrowheads="1"/>
              </p:cNvSpPr>
              <p:nvPr/>
            </p:nvSpPr>
            <p:spPr bwMode="auto">
              <a:xfrm>
                <a:off x="3716" y="3627"/>
                <a:ext cx="61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84AECB"/>
                    </a:solidFill>
                    <a:effectLst/>
                    <a:uLnTx/>
                    <a:uFillTx/>
                    <a:latin typeface="Arial" panose="020B0604020202020204" pitchFamily="34" charset="0"/>
                    <a:ea typeface="+mn-ea"/>
                    <a:cs typeface="+mn-cs"/>
                  </a:rPr>
                  <a:t>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10" name="Rectangle 269">
                <a:extLst>
                  <a:ext uri="{FF2B5EF4-FFF2-40B4-BE49-F238E27FC236}">
                    <a16:creationId xmlns:a16="http://schemas.microsoft.com/office/drawing/2014/main" id="{F8F75D12-AA3D-6BB9-115E-FDB883DA94CA}"/>
                  </a:ext>
                </a:extLst>
              </p:cNvPr>
              <p:cNvSpPr>
                <a:spLocks noChangeArrowheads="1"/>
              </p:cNvSpPr>
              <p:nvPr/>
            </p:nvSpPr>
            <p:spPr bwMode="auto">
              <a:xfrm>
                <a:off x="3716" y="3707"/>
                <a:ext cx="46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B9CFE1"/>
                    </a:solidFill>
                    <a:effectLst/>
                    <a:uLnTx/>
                    <a:uFillTx/>
                    <a:latin typeface="Arial" panose="020B0604020202020204" pitchFamily="34" charset="0"/>
                    <a:ea typeface="+mn-ea"/>
                    <a:cs typeface="+mn-cs"/>
                  </a:rPr>
                  <a:t>BSL high, </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11" name="Freeform 270">
                <a:extLst>
                  <a:ext uri="{FF2B5EF4-FFF2-40B4-BE49-F238E27FC236}">
                    <a16:creationId xmlns:a16="http://schemas.microsoft.com/office/drawing/2014/main" id="{771143B7-9A06-4AD2-7690-F614A309F842}"/>
                  </a:ext>
                </a:extLst>
              </p:cNvPr>
              <p:cNvSpPr>
                <a:spLocks/>
              </p:cNvSpPr>
              <p:nvPr/>
            </p:nvSpPr>
            <p:spPr bwMode="auto">
              <a:xfrm>
                <a:off x="3722" y="3814"/>
                <a:ext cx="21" cy="40"/>
              </a:xfrm>
              <a:custGeom>
                <a:avLst/>
                <a:gdLst>
                  <a:gd name="T0" fmla="*/ 7 w 21"/>
                  <a:gd name="T1" fmla="*/ 40 h 40"/>
                  <a:gd name="T2" fmla="*/ 7 w 21"/>
                  <a:gd name="T3" fmla="*/ 20 h 40"/>
                  <a:gd name="T4" fmla="*/ 7 w 21"/>
                  <a:gd name="T5" fmla="*/ 20 h 40"/>
                  <a:gd name="T6" fmla="*/ 8 w 21"/>
                  <a:gd name="T7" fmla="*/ 13 h 40"/>
                  <a:gd name="T8" fmla="*/ 8 w 21"/>
                  <a:gd name="T9" fmla="*/ 13 h 40"/>
                  <a:gd name="T10" fmla="*/ 9 w 21"/>
                  <a:gd name="T11" fmla="*/ 10 h 40"/>
                  <a:gd name="T12" fmla="*/ 10 w 21"/>
                  <a:gd name="T13" fmla="*/ 9 h 40"/>
                  <a:gd name="T14" fmla="*/ 10 w 21"/>
                  <a:gd name="T15" fmla="*/ 9 h 40"/>
                  <a:gd name="T16" fmla="*/ 12 w 21"/>
                  <a:gd name="T17" fmla="*/ 8 h 40"/>
                  <a:gd name="T18" fmla="*/ 13 w 21"/>
                  <a:gd name="T19" fmla="*/ 7 h 40"/>
                  <a:gd name="T20" fmla="*/ 13 w 21"/>
                  <a:gd name="T21" fmla="*/ 7 h 40"/>
                  <a:gd name="T22" fmla="*/ 17 w 21"/>
                  <a:gd name="T23" fmla="*/ 8 h 40"/>
                  <a:gd name="T24" fmla="*/ 19 w 21"/>
                  <a:gd name="T25" fmla="*/ 9 h 40"/>
                  <a:gd name="T26" fmla="*/ 21 w 21"/>
                  <a:gd name="T27" fmla="*/ 2 h 40"/>
                  <a:gd name="T28" fmla="*/ 21 w 21"/>
                  <a:gd name="T29" fmla="*/ 2 h 40"/>
                  <a:gd name="T30" fmla="*/ 18 w 21"/>
                  <a:gd name="T31" fmla="*/ 1 h 40"/>
                  <a:gd name="T32" fmla="*/ 15 w 21"/>
                  <a:gd name="T33" fmla="*/ 0 h 40"/>
                  <a:gd name="T34" fmla="*/ 15 w 21"/>
                  <a:gd name="T35" fmla="*/ 0 h 40"/>
                  <a:gd name="T36" fmla="*/ 12 w 21"/>
                  <a:gd name="T37" fmla="*/ 1 h 40"/>
                  <a:gd name="T38" fmla="*/ 10 w 21"/>
                  <a:gd name="T39" fmla="*/ 2 h 40"/>
                  <a:gd name="T40" fmla="*/ 10 w 21"/>
                  <a:gd name="T41" fmla="*/ 2 h 40"/>
                  <a:gd name="T42" fmla="*/ 8 w 21"/>
                  <a:gd name="T43" fmla="*/ 4 h 40"/>
                  <a:gd name="T44" fmla="*/ 6 w 21"/>
                  <a:gd name="T45" fmla="*/ 7 h 40"/>
                  <a:gd name="T46" fmla="*/ 6 w 21"/>
                  <a:gd name="T47" fmla="*/ 1 h 40"/>
                  <a:gd name="T48" fmla="*/ 0 w 21"/>
                  <a:gd name="T49" fmla="*/ 1 h 40"/>
                  <a:gd name="T50" fmla="*/ 0 w 21"/>
                  <a:gd name="T51" fmla="*/ 40 h 40"/>
                  <a:gd name="T52" fmla="*/ 7 w 21"/>
                  <a:gd name="T53" fmla="*/ 40 h 40"/>
                  <a:gd name="T54" fmla="*/ 7 w 21"/>
                  <a:gd name="T5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40">
                    <a:moveTo>
                      <a:pt x="7" y="40"/>
                    </a:moveTo>
                    <a:lnTo>
                      <a:pt x="7" y="20"/>
                    </a:lnTo>
                    <a:lnTo>
                      <a:pt x="7" y="20"/>
                    </a:lnTo>
                    <a:lnTo>
                      <a:pt x="8" y="13"/>
                    </a:lnTo>
                    <a:lnTo>
                      <a:pt x="8" y="13"/>
                    </a:lnTo>
                    <a:lnTo>
                      <a:pt x="9" y="10"/>
                    </a:lnTo>
                    <a:lnTo>
                      <a:pt x="10" y="9"/>
                    </a:lnTo>
                    <a:lnTo>
                      <a:pt x="10" y="9"/>
                    </a:lnTo>
                    <a:lnTo>
                      <a:pt x="12" y="8"/>
                    </a:lnTo>
                    <a:lnTo>
                      <a:pt x="13" y="7"/>
                    </a:lnTo>
                    <a:lnTo>
                      <a:pt x="13" y="7"/>
                    </a:lnTo>
                    <a:lnTo>
                      <a:pt x="17" y="8"/>
                    </a:lnTo>
                    <a:lnTo>
                      <a:pt x="19" y="9"/>
                    </a:lnTo>
                    <a:lnTo>
                      <a:pt x="21" y="2"/>
                    </a:lnTo>
                    <a:lnTo>
                      <a:pt x="21" y="2"/>
                    </a:lnTo>
                    <a:lnTo>
                      <a:pt x="18" y="1"/>
                    </a:lnTo>
                    <a:lnTo>
                      <a:pt x="15" y="0"/>
                    </a:lnTo>
                    <a:lnTo>
                      <a:pt x="15" y="0"/>
                    </a:lnTo>
                    <a:lnTo>
                      <a:pt x="12" y="1"/>
                    </a:lnTo>
                    <a:lnTo>
                      <a:pt x="10" y="2"/>
                    </a:lnTo>
                    <a:lnTo>
                      <a:pt x="10" y="2"/>
                    </a:lnTo>
                    <a:lnTo>
                      <a:pt x="8" y="4"/>
                    </a:lnTo>
                    <a:lnTo>
                      <a:pt x="6" y="7"/>
                    </a:lnTo>
                    <a:lnTo>
                      <a:pt x="6" y="1"/>
                    </a:lnTo>
                    <a:lnTo>
                      <a:pt x="0" y="1"/>
                    </a:lnTo>
                    <a:lnTo>
                      <a:pt x="0" y="40"/>
                    </a:lnTo>
                    <a:lnTo>
                      <a:pt x="7" y="40"/>
                    </a:lnTo>
                    <a:lnTo>
                      <a:pt x="7" y="40"/>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2" name="Freeform 271">
                <a:extLst>
                  <a:ext uri="{FF2B5EF4-FFF2-40B4-BE49-F238E27FC236}">
                    <a16:creationId xmlns:a16="http://schemas.microsoft.com/office/drawing/2014/main" id="{21039CB9-4CEE-134F-4D89-4BF1AC8B9B99}"/>
                  </a:ext>
                </a:extLst>
              </p:cNvPr>
              <p:cNvSpPr>
                <a:spLocks noEditPoints="1"/>
              </p:cNvSpPr>
              <p:nvPr/>
            </p:nvSpPr>
            <p:spPr bwMode="auto">
              <a:xfrm>
                <a:off x="3744" y="3814"/>
                <a:ext cx="37" cy="42"/>
              </a:xfrm>
              <a:custGeom>
                <a:avLst/>
                <a:gdLst>
                  <a:gd name="T0" fmla="*/ 26 w 37"/>
                  <a:gd name="T1" fmla="*/ 35 h 42"/>
                  <a:gd name="T2" fmla="*/ 19 w 37"/>
                  <a:gd name="T3" fmla="*/ 36 h 42"/>
                  <a:gd name="T4" fmla="*/ 15 w 37"/>
                  <a:gd name="T5" fmla="*/ 35 h 42"/>
                  <a:gd name="T6" fmla="*/ 12 w 37"/>
                  <a:gd name="T7" fmla="*/ 33 h 42"/>
                  <a:gd name="T8" fmla="*/ 8 w 37"/>
                  <a:gd name="T9" fmla="*/ 23 h 42"/>
                  <a:gd name="T10" fmla="*/ 37 w 37"/>
                  <a:gd name="T11" fmla="*/ 23 h 42"/>
                  <a:gd name="T12" fmla="*/ 37 w 37"/>
                  <a:gd name="T13" fmla="*/ 21 h 42"/>
                  <a:gd name="T14" fmla="*/ 36 w 37"/>
                  <a:gd name="T15" fmla="*/ 13 h 42"/>
                  <a:gd name="T16" fmla="*/ 32 w 37"/>
                  <a:gd name="T17" fmla="*/ 6 h 42"/>
                  <a:gd name="T18" fmla="*/ 29 w 37"/>
                  <a:gd name="T19" fmla="*/ 4 h 42"/>
                  <a:gd name="T20" fmla="*/ 23 w 37"/>
                  <a:gd name="T21" fmla="*/ 1 h 42"/>
                  <a:gd name="T22" fmla="*/ 19 w 37"/>
                  <a:gd name="T23" fmla="*/ 0 h 42"/>
                  <a:gd name="T24" fmla="*/ 12 w 37"/>
                  <a:gd name="T25" fmla="*/ 2 h 42"/>
                  <a:gd name="T26" fmla="*/ 6 w 37"/>
                  <a:gd name="T27" fmla="*/ 6 h 42"/>
                  <a:gd name="T28" fmla="*/ 4 w 37"/>
                  <a:gd name="T29" fmla="*/ 9 h 42"/>
                  <a:gd name="T30" fmla="*/ 2 w 37"/>
                  <a:gd name="T31" fmla="*/ 17 h 42"/>
                  <a:gd name="T32" fmla="*/ 0 w 37"/>
                  <a:gd name="T33" fmla="*/ 21 h 42"/>
                  <a:gd name="T34" fmla="*/ 3 w 37"/>
                  <a:gd name="T35" fmla="*/ 30 h 42"/>
                  <a:gd name="T36" fmla="*/ 6 w 37"/>
                  <a:gd name="T37" fmla="*/ 36 h 42"/>
                  <a:gd name="T38" fmla="*/ 8 w 37"/>
                  <a:gd name="T39" fmla="*/ 38 h 42"/>
                  <a:gd name="T40" fmla="*/ 16 w 37"/>
                  <a:gd name="T41" fmla="*/ 42 h 42"/>
                  <a:gd name="T42" fmla="*/ 19 w 37"/>
                  <a:gd name="T43" fmla="*/ 42 h 42"/>
                  <a:gd name="T44" fmla="*/ 31 w 37"/>
                  <a:gd name="T45" fmla="*/ 38 h 42"/>
                  <a:gd name="T46" fmla="*/ 35 w 37"/>
                  <a:gd name="T47" fmla="*/ 35 h 42"/>
                  <a:gd name="T48" fmla="*/ 31 w 37"/>
                  <a:gd name="T49" fmla="*/ 28 h 42"/>
                  <a:gd name="T50" fmla="*/ 28 w 37"/>
                  <a:gd name="T51" fmla="*/ 31 h 42"/>
                  <a:gd name="T52" fmla="*/ 26 w 37"/>
                  <a:gd name="T53" fmla="*/ 35 h 42"/>
                  <a:gd name="T54" fmla="*/ 12 w 37"/>
                  <a:gd name="T55" fmla="*/ 9 h 42"/>
                  <a:gd name="T56" fmla="*/ 19 w 37"/>
                  <a:gd name="T57" fmla="*/ 6 h 42"/>
                  <a:gd name="T58" fmla="*/ 24 w 37"/>
                  <a:gd name="T59" fmla="*/ 7 h 42"/>
                  <a:gd name="T60" fmla="*/ 27 w 37"/>
                  <a:gd name="T61" fmla="*/ 10 h 42"/>
                  <a:gd name="T62" fmla="*/ 31 w 37"/>
                  <a:gd name="T63" fmla="*/ 17 h 42"/>
                  <a:gd name="T64" fmla="*/ 8 w 37"/>
                  <a:gd name="T65" fmla="*/ 17 h 42"/>
                  <a:gd name="T66" fmla="*/ 12 w 37"/>
                  <a:gd name="T6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2">
                    <a:moveTo>
                      <a:pt x="26" y="35"/>
                    </a:moveTo>
                    <a:lnTo>
                      <a:pt x="26" y="35"/>
                    </a:lnTo>
                    <a:lnTo>
                      <a:pt x="23" y="36"/>
                    </a:lnTo>
                    <a:lnTo>
                      <a:pt x="19" y="36"/>
                    </a:lnTo>
                    <a:lnTo>
                      <a:pt x="19" y="36"/>
                    </a:lnTo>
                    <a:lnTo>
                      <a:pt x="15" y="35"/>
                    </a:lnTo>
                    <a:lnTo>
                      <a:pt x="12" y="33"/>
                    </a:lnTo>
                    <a:lnTo>
                      <a:pt x="12" y="33"/>
                    </a:lnTo>
                    <a:lnTo>
                      <a:pt x="9" y="28"/>
                    </a:lnTo>
                    <a:lnTo>
                      <a:pt x="8" y="23"/>
                    </a:lnTo>
                    <a:lnTo>
                      <a:pt x="37" y="23"/>
                    </a:lnTo>
                    <a:lnTo>
                      <a:pt x="37" y="23"/>
                    </a:lnTo>
                    <a:lnTo>
                      <a:pt x="37" y="21"/>
                    </a:lnTo>
                    <a:lnTo>
                      <a:pt x="37" y="21"/>
                    </a:lnTo>
                    <a:lnTo>
                      <a:pt x="37" y="17"/>
                    </a:lnTo>
                    <a:lnTo>
                      <a:pt x="36" y="13"/>
                    </a:lnTo>
                    <a:lnTo>
                      <a:pt x="34" y="9"/>
                    </a:lnTo>
                    <a:lnTo>
                      <a:pt x="32" y="6"/>
                    </a:lnTo>
                    <a:lnTo>
                      <a:pt x="32" y="6"/>
                    </a:lnTo>
                    <a:lnTo>
                      <a:pt x="29" y="4"/>
                    </a:lnTo>
                    <a:lnTo>
                      <a:pt x="26" y="2"/>
                    </a:lnTo>
                    <a:lnTo>
                      <a:pt x="23" y="1"/>
                    </a:lnTo>
                    <a:lnTo>
                      <a:pt x="19" y="0"/>
                    </a:lnTo>
                    <a:lnTo>
                      <a:pt x="19" y="0"/>
                    </a:lnTo>
                    <a:lnTo>
                      <a:pt x="15" y="1"/>
                    </a:lnTo>
                    <a:lnTo>
                      <a:pt x="12" y="2"/>
                    </a:lnTo>
                    <a:lnTo>
                      <a:pt x="8" y="4"/>
                    </a:lnTo>
                    <a:lnTo>
                      <a:pt x="6" y="6"/>
                    </a:lnTo>
                    <a:lnTo>
                      <a:pt x="6" y="6"/>
                    </a:lnTo>
                    <a:lnTo>
                      <a:pt x="4" y="9"/>
                    </a:lnTo>
                    <a:lnTo>
                      <a:pt x="3" y="13"/>
                    </a:lnTo>
                    <a:lnTo>
                      <a:pt x="2" y="17"/>
                    </a:lnTo>
                    <a:lnTo>
                      <a:pt x="0" y="21"/>
                    </a:lnTo>
                    <a:lnTo>
                      <a:pt x="0" y="21"/>
                    </a:lnTo>
                    <a:lnTo>
                      <a:pt x="2" y="26"/>
                    </a:lnTo>
                    <a:lnTo>
                      <a:pt x="3" y="30"/>
                    </a:lnTo>
                    <a:lnTo>
                      <a:pt x="4" y="34"/>
                    </a:lnTo>
                    <a:lnTo>
                      <a:pt x="6" y="36"/>
                    </a:lnTo>
                    <a:lnTo>
                      <a:pt x="6" y="36"/>
                    </a:lnTo>
                    <a:lnTo>
                      <a:pt x="8" y="38"/>
                    </a:lnTo>
                    <a:lnTo>
                      <a:pt x="12" y="40"/>
                    </a:lnTo>
                    <a:lnTo>
                      <a:pt x="16" y="42"/>
                    </a:lnTo>
                    <a:lnTo>
                      <a:pt x="19" y="42"/>
                    </a:lnTo>
                    <a:lnTo>
                      <a:pt x="19" y="42"/>
                    </a:lnTo>
                    <a:lnTo>
                      <a:pt x="26" y="40"/>
                    </a:lnTo>
                    <a:lnTo>
                      <a:pt x="31" y="38"/>
                    </a:lnTo>
                    <a:lnTo>
                      <a:pt x="31" y="38"/>
                    </a:lnTo>
                    <a:lnTo>
                      <a:pt x="35" y="35"/>
                    </a:lnTo>
                    <a:lnTo>
                      <a:pt x="37" y="29"/>
                    </a:lnTo>
                    <a:lnTo>
                      <a:pt x="31" y="28"/>
                    </a:lnTo>
                    <a:lnTo>
                      <a:pt x="31" y="28"/>
                    </a:lnTo>
                    <a:lnTo>
                      <a:pt x="28" y="31"/>
                    </a:lnTo>
                    <a:lnTo>
                      <a:pt x="26" y="35"/>
                    </a:lnTo>
                    <a:lnTo>
                      <a:pt x="26" y="35"/>
                    </a:lnTo>
                    <a:close/>
                    <a:moveTo>
                      <a:pt x="12" y="9"/>
                    </a:moveTo>
                    <a:lnTo>
                      <a:pt x="12" y="9"/>
                    </a:lnTo>
                    <a:lnTo>
                      <a:pt x="15" y="7"/>
                    </a:lnTo>
                    <a:lnTo>
                      <a:pt x="19" y="6"/>
                    </a:lnTo>
                    <a:lnTo>
                      <a:pt x="19" y="6"/>
                    </a:lnTo>
                    <a:lnTo>
                      <a:pt x="24" y="7"/>
                    </a:lnTo>
                    <a:lnTo>
                      <a:pt x="27" y="10"/>
                    </a:lnTo>
                    <a:lnTo>
                      <a:pt x="27" y="10"/>
                    </a:lnTo>
                    <a:lnTo>
                      <a:pt x="29" y="13"/>
                    </a:lnTo>
                    <a:lnTo>
                      <a:pt x="31" y="17"/>
                    </a:lnTo>
                    <a:lnTo>
                      <a:pt x="8" y="17"/>
                    </a:lnTo>
                    <a:lnTo>
                      <a:pt x="8" y="17"/>
                    </a:lnTo>
                    <a:lnTo>
                      <a:pt x="9" y="13"/>
                    </a:lnTo>
                    <a:lnTo>
                      <a:pt x="12" y="9"/>
                    </a:lnTo>
                    <a:lnTo>
                      <a:pt x="12" y="9"/>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3" name="Freeform 272">
                <a:extLst>
                  <a:ext uri="{FF2B5EF4-FFF2-40B4-BE49-F238E27FC236}">
                    <a16:creationId xmlns:a16="http://schemas.microsoft.com/office/drawing/2014/main" id="{85B4B002-561C-81C0-7B07-2AAA01DCC03D}"/>
                  </a:ext>
                </a:extLst>
              </p:cNvPr>
              <p:cNvSpPr>
                <a:spLocks noEditPoints="1"/>
              </p:cNvSpPr>
              <p:nvPr/>
            </p:nvSpPr>
            <p:spPr bwMode="auto">
              <a:xfrm>
                <a:off x="3787" y="3801"/>
                <a:ext cx="34" cy="55"/>
              </a:xfrm>
              <a:custGeom>
                <a:avLst/>
                <a:gdLst>
                  <a:gd name="T0" fmla="*/ 34 w 34"/>
                  <a:gd name="T1" fmla="*/ 53 h 55"/>
                  <a:gd name="T2" fmla="*/ 34 w 34"/>
                  <a:gd name="T3" fmla="*/ 0 h 55"/>
                  <a:gd name="T4" fmla="*/ 28 w 34"/>
                  <a:gd name="T5" fmla="*/ 0 h 55"/>
                  <a:gd name="T6" fmla="*/ 28 w 34"/>
                  <a:gd name="T7" fmla="*/ 19 h 55"/>
                  <a:gd name="T8" fmla="*/ 28 w 34"/>
                  <a:gd name="T9" fmla="*/ 19 h 55"/>
                  <a:gd name="T10" fmla="*/ 26 w 34"/>
                  <a:gd name="T11" fmla="*/ 17 h 55"/>
                  <a:gd name="T12" fmla="*/ 23 w 34"/>
                  <a:gd name="T13" fmla="*/ 15 h 55"/>
                  <a:gd name="T14" fmla="*/ 23 w 34"/>
                  <a:gd name="T15" fmla="*/ 15 h 55"/>
                  <a:gd name="T16" fmla="*/ 20 w 34"/>
                  <a:gd name="T17" fmla="*/ 14 h 55"/>
                  <a:gd name="T18" fmla="*/ 17 w 34"/>
                  <a:gd name="T19" fmla="*/ 13 h 55"/>
                  <a:gd name="T20" fmla="*/ 17 w 34"/>
                  <a:gd name="T21" fmla="*/ 13 h 55"/>
                  <a:gd name="T22" fmla="*/ 12 w 34"/>
                  <a:gd name="T23" fmla="*/ 14 h 55"/>
                  <a:gd name="T24" fmla="*/ 8 w 34"/>
                  <a:gd name="T25" fmla="*/ 17 h 55"/>
                  <a:gd name="T26" fmla="*/ 8 w 34"/>
                  <a:gd name="T27" fmla="*/ 17 h 55"/>
                  <a:gd name="T28" fmla="*/ 4 w 34"/>
                  <a:gd name="T29" fmla="*/ 19 h 55"/>
                  <a:gd name="T30" fmla="*/ 2 w 34"/>
                  <a:gd name="T31" fmla="*/ 23 h 55"/>
                  <a:gd name="T32" fmla="*/ 2 w 34"/>
                  <a:gd name="T33" fmla="*/ 23 h 55"/>
                  <a:gd name="T34" fmla="*/ 0 w 34"/>
                  <a:gd name="T35" fmla="*/ 29 h 55"/>
                  <a:gd name="T36" fmla="*/ 0 w 34"/>
                  <a:gd name="T37" fmla="*/ 34 h 55"/>
                  <a:gd name="T38" fmla="*/ 0 w 34"/>
                  <a:gd name="T39" fmla="*/ 34 h 55"/>
                  <a:gd name="T40" fmla="*/ 1 w 34"/>
                  <a:gd name="T41" fmla="*/ 40 h 55"/>
                  <a:gd name="T42" fmla="*/ 2 w 34"/>
                  <a:gd name="T43" fmla="*/ 44 h 55"/>
                  <a:gd name="T44" fmla="*/ 2 w 34"/>
                  <a:gd name="T45" fmla="*/ 44 h 55"/>
                  <a:gd name="T46" fmla="*/ 4 w 34"/>
                  <a:gd name="T47" fmla="*/ 49 h 55"/>
                  <a:gd name="T48" fmla="*/ 8 w 34"/>
                  <a:gd name="T49" fmla="*/ 52 h 55"/>
                  <a:gd name="T50" fmla="*/ 8 w 34"/>
                  <a:gd name="T51" fmla="*/ 52 h 55"/>
                  <a:gd name="T52" fmla="*/ 12 w 34"/>
                  <a:gd name="T53" fmla="*/ 55 h 55"/>
                  <a:gd name="T54" fmla="*/ 17 w 34"/>
                  <a:gd name="T55" fmla="*/ 55 h 55"/>
                  <a:gd name="T56" fmla="*/ 17 w 34"/>
                  <a:gd name="T57" fmla="*/ 55 h 55"/>
                  <a:gd name="T58" fmla="*/ 20 w 34"/>
                  <a:gd name="T59" fmla="*/ 55 h 55"/>
                  <a:gd name="T60" fmla="*/ 23 w 34"/>
                  <a:gd name="T61" fmla="*/ 53 h 55"/>
                  <a:gd name="T62" fmla="*/ 26 w 34"/>
                  <a:gd name="T63" fmla="*/ 51 h 55"/>
                  <a:gd name="T64" fmla="*/ 28 w 34"/>
                  <a:gd name="T65" fmla="*/ 49 h 55"/>
                  <a:gd name="T66" fmla="*/ 28 w 34"/>
                  <a:gd name="T67" fmla="*/ 53 h 55"/>
                  <a:gd name="T68" fmla="*/ 34 w 34"/>
                  <a:gd name="T69" fmla="*/ 53 h 55"/>
                  <a:gd name="T70" fmla="*/ 34 w 34"/>
                  <a:gd name="T71" fmla="*/ 53 h 55"/>
                  <a:gd name="T72" fmla="*/ 10 w 34"/>
                  <a:gd name="T73" fmla="*/ 23 h 55"/>
                  <a:gd name="T74" fmla="*/ 10 w 34"/>
                  <a:gd name="T75" fmla="*/ 23 h 55"/>
                  <a:gd name="T76" fmla="*/ 13 w 34"/>
                  <a:gd name="T77" fmla="*/ 20 h 55"/>
                  <a:gd name="T78" fmla="*/ 18 w 34"/>
                  <a:gd name="T79" fmla="*/ 19 h 55"/>
                  <a:gd name="T80" fmla="*/ 18 w 34"/>
                  <a:gd name="T81" fmla="*/ 19 h 55"/>
                  <a:gd name="T82" fmla="*/ 21 w 34"/>
                  <a:gd name="T83" fmla="*/ 20 h 55"/>
                  <a:gd name="T84" fmla="*/ 24 w 34"/>
                  <a:gd name="T85" fmla="*/ 23 h 55"/>
                  <a:gd name="T86" fmla="*/ 24 w 34"/>
                  <a:gd name="T87" fmla="*/ 23 h 55"/>
                  <a:gd name="T88" fmla="*/ 27 w 34"/>
                  <a:gd name="T89" fmla="*/ 28 h 55"/>
                  <a:gd name="T90" fmla="*/ 28 w 34"/>
                  <a:gd name="T91" fmla="*/ 34 h 55"/>
                  <a:gd name="T92" fmla="*/ 28 w 34"/>
                  <a:gd name="T93" fmla="*/ 34 h 55"/>
                  <a:gd name="T94" fmla="*/ 27 w 34"/>
                  <a:gd name="T95" fmla="*/ 41 h 55"/>
                  <a:gd name="T96" fmla="*/ 24 w 34"/>
                  <a:gd name="T97" fmla="*/ 46 h 55"/>
                  <a:gd name="T98" fmla="*/ 24 w 34"/>
                  <a:gd name="T99" fmla="*/ 46 h 55"/>
                  <a:gd name="T100" fmla="*/ 21 w 34"/>
                  <a:gd name="T101" fmla="*/ 48 h 55"/>
                  <a:gd name="T102" fmla="*/ 18 w 34"/>
                  <a:gd name="T103" fmla="*/ 49 h 55"/>
                  <a:gd name="T104" fmla="*/ 18 w 34"/>
                  <a:gd name="T105" fmla="*/ 49 h 55"/>
                  <a:gd name="T106" fmla="*/ 13 w 34"/>
                  <a:gd name="T107" fmla="*/ 48 h 55"/>
                  <a:gd name="T108" fmla="*/ 10 w 34"/>
                  <a:gd name="T109" fmla="*/ 46 h 55"/>
                  <a:gd name="T110" fmla="*/ 10 w 34"/>
                  <a:gd name="T111" fmla="*/ 46 h 55"/>
                  <a:gd name="T112" fmla="*/ 8 w 34"/>
                  <a:gd name="T113" fmla="*/ 41 h 55"/>
                  <a:gd name="T114" fmla="*/ 7 w 34"/>
                  <a:gd name="T115" fmla="*/ 34 h 55"/>
                  <a:gd name="T116" fmla="*/ 7 w 34"/>
                  <a:gd name="T117" fmla="*/ 34 h 55"/>
                  <a:gd name="T118" fmla="*/ 8 w 34"/>
                  <a:gd name="T119" fmla="*/ 28 h 55"/>
                  <a:gd name="T120" fmla="*/ 10 w 34"/>
                  <a:gd name="T121" fmla="*/ 23 h 55"/>
                  <a:gd name="T122" fmla="*/ 10 w 34"/>
                  <a:gd name="T123"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55">
                    <a:moveTo>
                      <a:pt x="34" y="53"/>
                    </a:moveTo>
                    <a:lnTo>
                      <a:pt x="34" y="0"/>
                    </a:lnTo>
                    <a:lnTo>
                      <a:pt x="28" y="0"/>
                    </a:lnTo>
                    <a:lnTo>
                      <a:pt x="28" y="19"/>
                    </a:lnTo>
                    <a:lnTo>
                      <a:pt x="28" y="19"/>
                    </a:lnTo>
                    <a:lnTo>
                      <a:pt x="26" y="17"/>
                    </a:lnTo>
                    <a:lnTo>
                      <a:pt x="23" y="15"/>
                    </a:lnTo>
                    <a:lnTo>
                      <a:pt x="23" y="15"/>
                    </a:lnTo>
                    <a:lnTo>
                      <a:pt x="20" y="14"/>
                    </a:lnTo>
                    <a:lnTo>
                      <a:pt x="17" y="13"/>
                    </a:lnTo>
                    <a:lnTo>
                      <a:pt x="17" y="13"/>
                    </a:lnTo>
                    <a:lnTo>
                      <a:pt x="12" y="14"/>
                    </a:lnTo>
                    <a:lnTo>
                      <a:pt x="8" y="17"/>
                    </a:lnTo>
                    <a:lnTo>
                      <a:pt x="8" y="17"/>
                    </a:lnTo>
                    <a:lnTo>
                      <a:pt x="4" y="19"/>
                    </a:lnTo>
                    <a:lnTo>
                      <a:pt x="2" y="23"/>
                    </a:lnTo>
                    <a:lnTo>
                      <a:pt x="2" y="23"/>
                    </a:lnTo>
                    <a:lnTo>
                      <a:pt x="0" y="29"/>
                    </a:lnTo>
                    <a:lnTo>
                      <a:pt x="0" y="34"/>
                    </a:lnTo>
                    <a:lnTo>
                      <a:pt x="0" y="34"/>
                    </a:lnTo>
                    <a:lnTo>
                      <a:pt x="1" y="40"/>
                    </a:lnTo>
                    <a:lnTo>
                      <a:pt x="2" y="44"/>
                    </a:lnTo>
                    <a:lnTo>
                      <a:pt x="2" y="44"/>
                    </a:lnTo>
                    <a:lnTo>
                      <a:pt x="4" y="49"/>
                    </a:lnTo>
                    <a:lnTo>
                      <a:pt x="8" y="52"/>
                    </a:lnTo>
                    <a:lnTo>
                      <a:pt x="8" y="52"/>
                    </a:lnTo>
                    <a:lnTo>
                      <a:pt x="12" y="55"/>
                    </a:lnTo>
                    <a:lnTo>
                      <a:pt x="17" y="55"/>
                    </a:lnTo>
                    <a:lnTo>
                      <a:pt x="17" y="55"/>
                    </a:lnTo>
                    <a:lnTo>
                      <a:pt x="20" y="55"/>
                    </a:lnTo>
                    <a:lnTo>
                      <a:pt x="23" y="53"/>
                    </a:lnTo>
                    <a:lnTo>
                      <a:pt x="26" y="51"/>
                    </a:lnTo>
                    <a:lnTo>
                      <a:pt x="28" y="49"/>
                    </a:lnTo>
                    <a:lnTo>
                      <a:pt x="28" y="53"/>
                    </a:lnTo>
                    <a:lnTo>
                      <a:pt x="34" y="53"/>
                    </a:lnTo>
                    <a:lnTo>
                      <a:pt x="34" y="53"/>
                    </a:lnTo>
                    <a:close/>
                    <a:moveTo>
                      <a:pt x="10" y="23"/>
                    </a:moveTo>
                    <a:lnTo>
                      <a:pt x="10" y="23"/>
                    </a:lnTo>
                    <a:lnTo>
                      <a:pt x="13" y="20"/>
                    </a:lnTo>
                    <a:lnTo>
                      <a:pt x="18" y="19"/>
                    </a:lnTo>
                    <a:lnTo>
                      <a:pt x="18" y="19"/>
                    </a:lnTo>
                    <a:lnTo>
                      <a:pt x="21" y="20"/>
                    </a:lnTo>
                    <a:lnTo>
                      <a:pt x="24" y="23"/>
                    </a:lnTo>
                    <a:lnTo>
                      <a:pt x="24" y="23"/>
                    </a:lnTo>
                    <a:lnTo>
                      <a:pt x="27" y="28"/>
                    </a:lnTo>
                    <a:lnTo>
                      <a:pt x="28" y="34"/>
                    </a:lnTo>
                    <a:lnTo>
                      <a:pt x="28" y="34"/>
                    </a:lnTo>
                    <a:lnTo>
                      <a:pt x="27" y="41"/>
                    </a:lnTo>
                    <a:lnTo>
                      <a:pt x="24" y="46"/>
                    </a:lnTo>
                    <a:lnTo>
                      <a:pt x="24" y="46"/>
                    </a:lnTo>
                    <a:lnTo>
                      <a:pt x="21" y="48"/>
                    </a:lnTo>
                    <a:lnTo>
                      <a:pt x="18" y="49"/>
                    </a:lnTo>
                    <a:lnTo>
                      <a:pt x="18" y="49"/>
                    </a:lnTo>
                    <a:lnTo>
                      <a:pt x="13" y="48"/>
                    </a:lnTo>
                    <a:lnTo>
                      <a:pt x="10" y="46"/>
                    </a:lnTo>
                    <a:lnTo>
                      <a:pt x="10" y="46"/>
                    </a:lnTo>
                    <a:lnTo>
                      <a:pt x="8" y="41"/>
                    </a:lnTo>
                    <a:lnTo>
                      <a:pt x="7" y="34"/>
                    </a:lnTo>
                    <a:lnTo>
                      <a:pt x="7" y="34"/>
                    </a:lnTo>
                    <a:lnTo>
                      <a:pt x="8" y="28"/>
                    </a:lnTo>
                    <a:lnTo>
                      <a:pt x="10" y="23"/>
                    </a:lnTo>
                    <a:lnTo>
                      <a:pt x="10" y="23"/>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4" name="Freeform 273">
                <a:extLst>
                  <a:ext uri="{FF2B5EF4-FFF2-40B4-BE49-F238E27FC236}">
                    <a16:creationId xmlns:a16="http://schemas.microsoft.com/office/drawing/2014/main" id="{90503A05-2A17-4B6F-2835-017F373DAFA5}"/>
                  </a:ext>
                </a:extLst>
              </p:cNvPr>
              <p:cNvSpPr>
                <a:spLocks/>
              </p:cNvSpPr>
              <p:nvPr/>
            </p:nvSpPr>
            <p:spPr bwMode="auto">
              <a:xfrm>
                <a:off x="3832" y="3815"/>
                <a:ext cx="31" cy="41"/>
              </a:xfrm>
              <a:custGeom>
                <a:avLst/>
                <a:gdLst>
                  <a:gd name="T0" fmla="*/ 31 w 31"/>
                  <a:gd name="T1" fmla="*/ 39 h 41"/>
                  <a:gd name="T2" fmla="*/ 31 w 31"/>
                  <a:gd name="T3" fmla="*/ 0 h 41"/>
                  <a:gd name="T4" fmla="*/ 24 w 31"/>
                  <a:gd name="T5" fmla="*/ 0 h 41"/>
                  <a:gd name="T6" fmla="*/ 24 w 31"/>
                  <a:gd name="T7" fmla="*/ 22 h 41"/>
                  <a:gd name="T8" fmla="*/ 24 w 31"/>
                  <a:gd name="T9" fmla="*/ 22 h 41"/>
                  <a:gd name="T10" fmla="*/ 24 w 31"/>
                  <a:gd name="T11" fmla="*/ 26 h 41"/>
                  <a:gd name="T12" fmla="*/ 24 w 31"/>
                  <a:gd name="T13" fmla="*/ 29 h 41"/>
                  <a:gd name="T14" fmla="*/ 24 w 31"/>
                  <a:gd name="T15" fmla="*/ 29 h 41"/>
                  <a:gd name="T16" fmla="*/ 22 w 31"/>
                  <a:gd name="T17" fmla="*/ 32 h 41"/>
                  <a:gd name="T18" fmla="*/ 20 w 31"/>
                  <a:gd name="T19" fmla="*/ 34 h 41"/>
                  <a:gd name="T20" fmla="*/ 20 w 31"/>
                  <a:gd name="T21" fmla="*/ 34 h 41"/>
                  <a:gd name="T22" fmla="*/ 17 w 31"/>
                  <a:gd name="T23" fmla="*/ 35 h 41"/>
                  <a:gd name="T24" fmla="*/ 14 w 31"/>
                  <a:gd name="T25" fmla="*/ 35 h 41"/>
                  <a:gd name="T26" fmla="*/ 14 w 31"/>
                  <a:gd name="T27" fmla="*/ 35 h 41"/>
                  <a:gd name="T28" fmla="*/ 12 w 31"/>
                  <a:gd name="T29" fmla="*/ 35 h 41"/>
                  <a:gd name="T30" fmla="*/ 10 w 31"/>
                  <a:gd name="T31" fmla="*/ 34 h 41"/>
                  <a:gd name="T32" fmla="*/ 10 w 31"/>
                  <a:gd name="T33" fmla="*/ 34 h 41"/>
                  <a:gd name="T34" fmla="*/ 7 w 31"/>
                  <a:gd name="T35" fmla="*/ 32 h 41"/>
                  <a:gd name="T36" fmla="*/ 6 w 31"/>
                  <a:gd name="T37" fmla="*/ 29 h 41"/>
                  <a:gd name="T38" fmla="*/ 6 w 31"/>
                  <a:gd name="T39" fmla="*/ 29 h 41"/>
                  <a:gd name="T40" fmla="*/ 6 w 31"/>
                  <a:gd name="T41" fmla="*/ 23 h 41"/>
                  <a:gd name="T42" fmla="*/ 6 w 31"/>
                  <a:gd name="T43" fmla="*/ 0 h 41"/>
                  <a:gd name="T44" fmla="*/ 0 w 31"/>
                  <a:gd name="T45" fmla="*/ 0 h 41"/>
                  <a:gd name="T46" fmla="*/ 0 w 31"/>
                  <a:gd name="T47" fmla="*/ 25 h 41"/>
                  <a:gd name="T48" fmla="*/ 0 w 31"/>
                  <a:gd name="T49" fmla="*/ 25 h 41"/>
                  <a:gd name="T50" fmla="*/ 0 w 31"/>
                  <a:gd name="T51" fmla="*/ 32 h 41"/>
                  <a:gd name="T52" fmla="*/ 0 w 31"/>
                  <a:gd name="T53" fmla="*/ 32 h 41"/>
                  <a:gd name="T54" fmla="*/ 2 w 31"/>
                  <a:gd name="T55" fmla="*/ 36 h 41"/>
                  <a:gd name="T56" fmla="*/ 2 w 31"/>
                  <a:gd name="T57" fmla="*/ 36 h 41"/>
                  <a:gd name="T58" fmla="*/ 4 w 31"/>
                  <a:gd name="T59" fmla="*/ 38 h 41"/>
                  <a:gd name="T60" fmla="*/ 6 w 31"/>
                  <a:gd name="T61" fmla="*/ 39 h 41"/>
                  <a:gd name="T62" fmla="*/ 6 w 31"/>
                  <a:gd name="T63" fmla="*/ 39 h 41"/>
                  <a:gd name="T64" fmla="*/ 10 w 31"/>
                  <a:gd name="T65" fmla="*/ 41 h 41"/>
                  <a:gd name="T66" fmla="*/ 13 w 31"/>
                  <a:gd name="T67" fmla="*/ 41 h 41"/>
                  <a:gd name="T68" fmla="*/ 13 w 31"/>
                  <a:gd name="T69" fmla="*/ 41 h 41"/>
                  <a:gd name="T70" fmla="*/ 16 w 31"/>
                  <a:gd name="T71" fmla="*/ 41 h 41"/>
                  <a:gd name="T72" fmla="*/ 20 w 31"/>
                  <a:gd name="T73" fmla="*/ 39 h 41"/>
                  <a:gd name="T74" fmla="*/ 23 w 31"/>
                  <a:gd name="T75" fmla="*/ 37 h 41"/>
                  <a:gd name="T76" fmla="*/ 25 w 31"/>
                  <a:gd name="T77" fmla="*/ 34 h 41"/>
                  <a:gd name="T78" fmla="*/ 25 w 31"/>
                  <a:gd name="T79" fmla="*/ 39 h 41"/>
                  <a:gd name="T80" fmla="*/ 31 w 31"/>
                  <a:gd name="T81" fmla="*/ 39 h 41"/>
                  <a:gd name="T82" fmla="*/ 31 w 31"/>
                  <a:gd name="T8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41">
                    <a:moveTo>
                      <a:pt x="31" y="39"/>
                    </a:moveTo>
                    <a:lnTo>
                      <a:pt x="31" y="0"/>
                    </a:lnTo>
                    <a:lnTo>
                      <a:pt x="24" y="0"/>
                    </a:lnTo>
                    <a:lnTo>
                      <a:pt x="24" y="22"/>
                    </a:lnTo>
                    <a:lnTo>
                      <a:pt x="24" y="22"/>
                    </a:lnTo>
                    <a:lnTo>
                      <a:pt x="24" y="26"/>
                    </a:lnTo>
                    <a:lnTo>
                      <a:pt x="24" y="29"/>
                    </a:lnTo>
                    <a:lnTo>
                      <a:pt x="24" y="29"/>
                    </a:lnTo>
                    <a:lnTo>
                      <a:pt x="22" y="32"/>
                    </a:lnTo>
                    <a:lnTo>
                      <a:pt x="20" y="34"/>
                    </a:lnTo>
                    <a:lnTo>
                      <a:pt x="20" y="34"/>
                    </a:lnTo>
                    <a:lnTo>
                      <a:pt x="17" y="35"/>
                    </a:lnTo>
                    <a:lnTo>
                      <a:pt x="14" y="35"/>
                    </a:lnTo>
                    <a:lnTo>
                      <a:pt x="14" y="35"/>
                    </a:lnTo>
                    <a:lnTo>
                      <a:pt x="12" y="35"/>
                    </a:lnTo>
                    <a:lnTo>
                      <a:pt x="10" y="34"/>
                    </a:lnTo>
                    <a:lnTo>
                      <a:pt x="10" y="34"/>
                    </a:lnTo>
                    <a:lnTo>
                      <a:pt x="7" y="32"/>
                    </a:lnTo>
                    <a:lnTo>
                      <a:pt x="6" y="29"/>
                    </a:lnTo>
                    <a:lnTo>
                      <a:pt x="6" y="29"/>
                    </a:lnTo>
                    <a:lnTo>
                      <a:pt x="6" y="23"/>
                    </a:lnTo>
                    <a:lnTo>
                      <a:pt x="6" y="0"/>
                    </a:lnTo>
                    <a:lnTo>
                      <a:pt x="0" y="0"/>
                    </a:lnTo>
                    <a:lnTo>
                      <a:pt x="0" y="25"/>
                    </a:lnTo>
                    <a:lnTo>
                      <a:pt x="0" y="25"/>
                    </a:lnTo>
                    <a:lnTo>
                      <a:pt x="0" y="32"/>
                    </a:lnTo>
                    <a:lnTo>
                      <a:pt x="0" y="32"/>
                    </a:lnTo>
                    <a:lnTo>
                      <a:pt x="2" y="36"/>
                    </a:lnTo>
                    <a:lnTo>
                      <a:pt x="2" y="36"/>
                    </a:lnTo>
                    <a:lnTo>
                      <a:pt x="4" y="38"/>
                    </a:lnTo>
                    <a:lnTo>
                      <a:pt x="6" y="39"/>
                    </a:lnTo>
                    <a:lnTo>
                      <a:pt x="6" y="39"/>
                    </a:lnTo>
                    <a:lnTo>
                      <a:pt x="10" y="41"/>
                    </a:lnTo>
                    <a:lnTo>
                      <a:pt x="13" y="41"/>
                    </a:lnTo>
                    <a:lnTo>
                      <a:pt x="13" y="41"/>
                    </a:lnTo>
                    <a:lnTo>
                      <a:pt x="16" y="41"/>
                    </a:lnTo>
                    <a:lnTo>
                      <a:pt x="20" y="39"/>
                    </a:lnTo>
                    <a:lnTo>
                      <a:pt x="23" y="37"/>
                    </a:lnTo>
                    <a:lnTo>
                      <a:pt x="25" y="34"/>
                    </a:lnTo>
                    <a:lnTo>
                      <a:pt x="25" y="39"/>
                    </a:lnTo>
                    <a:lnTo>
                      <a:pt x="31" y="39"/>
                    </a:lnTo>
                    <a:lnTo>
                      <a:pt x="31" y="39"/>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5" name="Freeform 274">
                <a:extLst>
                  <a:ext uri="{FF2B5EF4-FFF2-40B4-BE49-F238E27FC236}">
                    <a16:creationId xmlns:a16="http://schemas.microsoft.com/office/drawing/2014/main" id="{D5DBC6B0-CC32-CE45-22C3-007CA2C6051C}"/>
                  </a:ext>
                </a:extLst>
              </p:cNvPr>
              <p:cNvSpPr>
                <a:spLocks/>
              </p:cNvSpPr>
              <p:nvPr/>
            </p:nvSpPr>
            <p:spPr bwMode="auto">
              <a:xfrm>
                <a:off x="3872" y="3814"/>
                <a:ext cx="34" cy="42"/>
              </a:xfrm>
              <a:custGeom>
                <a:avLst/>
                <a:gdLst>
                  <a:gd name="T0" fmla="*/ 24 w 34"/>
                  <a:gd name="T1" fmla="*/ 34 h 42"/>
                  <a:gd name="T2" fmla="*/ 24 w 34"/>
                  <a:gd name="T3" fmla="*/ 34 h 42"/>
                  <a:gd name="T4" fmla="*/ 21 w 34"/>
                  <a:gd name="T5" fmla="*/ 36 h 42"/>
                  <a:gd name="T6" fmla="*/ 18 w 34"/>
                  <a:gd name="T7" fmla="*/ 36 h 42"/>
                  <a:gd name="T8" fmla="*/ 18 w 34"/>
                  <a:gd name="T9" fmla="*/ 36 h 42"/>
                  <a:gd name="T10" fmla="*/ 13 w 34"/>
                  <a:gd name="T11" fmla="*/ 35 h 42"/>
                  <a:gd name="T12" fmla="*/ 10 w 34"/>
                  <a:gd name="T13" fmla="*/ 33 h 42"/>
                  <a:gd name="T14" fmla="*/ 10 w 34"/>
                  <a:gd name="T15" fmla="*/ 33 h 42"/>
                  <a:gd name="T16" fmla="*/ 8 w 34"/>
                  <a:gd name="T17" fmla="*/ 28 h 42"/>
                  <a:gd name="T18" fmla="*/ 6 w 34"/>
                  <a:gd name="T19" fmla="*/ 21 h 42"/>
                  <a:gd name="T20" fmla="*/ 6 w 34"/>
                  <a:gd name="T21" fmla="*/ 21 h 42"/>
                  <a:gd name="T22" fmla="*/ 8 w 34"/>
                  <a:gd name="T23" fmla="*/ 15 h 42"/>
                  <a:gd name="T24" fmla="*/ 10 w 34"/>
                  <a:gd name="T25" fmla="*/ 9 h 42"/>
                  <a:gd name="T26" fmla="*/ 10 w 34"/>
                  <a:gd name="T27" fmla="*/ 9 h 42"/>
                  <a:gd name="T28" fmla="*/ 13 w 34"/>
                  <a:gd name="T29" fmla="*/ 7 h 42"/>
                  <a:gd name="T30" fmla="*/ 18 w 34"/>
                  <a:gd name="T31" fmla="*/ 6 h 42"/>
                  <a:gd name="T32" fmla="*/ 18 w 34"/>
                  <a:gd name="T33" fmla="*/ 6 h 42"/>
                  <a:gd name="T34" fmla="*/ 21 w 34"/>
                  <a:gd name="T35" fmla="*/ 7 h 42"/>
                  <a:gd name="T36" fmla="*/ 23 w 34"/>
                  <a:gd name="T37" fmla="*/ 8 h 42"/>
                  <a:gd name="T38" fmla="*/ 23 w 34"/>
                  <a:gd name="T39" fmla="*/ 8 h 42"/>
                  <a:gd name="T40" fmla="*/ 25 w 34"/>
                  <a:gd name="T41" fmla="*/ 10 h 42"/>
                  <a:gd name="T42" fmla="*/ 27 w 34"/>
                  <a:gd name="T43" fmla="*/ 14 h 42"/>
                  <a:gd name="T44" fmla="*/ 33 w 34"/>
                  <a:gd name="T45" fmla="*/ 13 h 42"/>
                  <a:gd name="T46" fmla="*/ 33 w 34"/>
                  <a:gd name="T47" fmla="*/ 13 h 42"/>
                  <a:gd name="T48" fmla="*/ 31 w 34"/>
                  <a:gd name="T49" fmla="*/ 8 h 42"/>
                  <a:gd name="T50" fmla="*/ 28 w 34"/>
                  <a:gd name="T51" fmla="*/ 4 h 42"/>
                  <a:gd name="T52" fmla="*/ 28 w 34"/>
                  <a:gd name="T53" fmla="*/ 4 h 42"/>
                  <a:gd name="T54" fmla="*/ 23 w 34"/>
                  <a:gd name="T55" fmla="*/ 1 h 42"/>
                  <a:gd name="T56" fmla="*/ 18 w 34"/>
                  <a:gd name="T57" fmla="*/ 0 h 42"/>
                  <a:gd name="T58" fmla="*/ 18 w 34"/>
                  <a:gd name="T59" fmla="*/ 0 h 42"/>
                  <a:gd name="T60" fmla="*/ 13 w 34"/>
                  <a:gd name="T61" fmla="*/ 1 h 42"/>
                  <a:gd name="T62" fmla="*/ 9 w 34"/>
                  <a:gd name="T63" fmla="*/ 2 h 42"/>
                  <a:gd name="T64" fmla="*/ 9 w 34"/>
                  <a:gd name="T65" fmla="*/ 2 h 42"/>
                  <a:gd name="T66" fmla="*/ 4 w 34"/>
                  <a:gd name="T67" fmla="*/ 6 h 42"/>
                  <a:gd name="T68" fmla="*/ 2 w 34"/>
                  <a:gd name="T69" fmla="*/ 10 h 42"/>
                  <a:gd name="T70" fmla="*/ 2 w 34"/>
                  <a:gd name="T71" fmla="*/ 10 h 42"/>
                  <a:gd name="T72" fmla="*/ 0 w 34"/>
                  <a:gd name="T73" fmla="*/ 16 h 42"/>
                  <a:gd name="T74" fmla="*/ 0 w 34"/>
                  <a:gd name="T75" fmla="*/ 21 h 42"/>
                  <a:gd name="T76" fmla="*/ 0 w 34"/>
                  <a:gd name="T77" fmla="*/ 21 h 42"/>
                  <a:gd name="T78" fmla="*/ 0 w 34"/>
                  <a:gd name="T79" fmla="*/ 26 h 42"/>
                  <a:gd name="T80" fmla="*/ 1 w 34"/>
                  <a:gd name="T81" fmla="*/ 30 h 42"/>
                  <a:gd name="T82" fmla="*/ 2 w 34"/>
                  <a:gd name="T83" fmla="*/ 34 h 42"/>
                  <a:gd name="T84" fmla="*/ 4 w 34"/>
                  <a:gd name="T85" fmla="*/ 36 h 42"/>
                  <a:gd name="T86" fmla="*/ 4 w 34"/>
                  <a:gd name="T87" fmla="*/ 36 h 42"/>
                  <a:gd name="T88" fmla="*/ 8 w 34"/>
                  <a:gd name="T89" fmla="*/ 39 h 42"/>
                  <a:gd name="T90" fmla="*/ 11 w 34"/>
                  <a:gd name="T91" fmla="*/ 40 h 42"/>
                  <a:gd name="T92" fmla="*/ 14 w 34"/>
                  <a:gd name="T93" fmla="*/ 42 h 42"/>
                  <a:gd name="T94" fmla="*/ 18 w 34"/>
                  <a:gd name="T95" fmla="*/ 42 h 42"/>
                  <a:gd name="T96" fmla="*/ 18 w 34"/>
                  <a:gd name="T97" fmla="*/ 42 h 42"/>
                  <a:gd name="T98" fmla="*/ 23 w 34"/>
                  <a:gd name="T99" fmla="*/ 40 h 42"/>
                  <a:gd name="T100" fmla="*/ 29 w 34"/>
                  <a:gd name="T101" fmla="*/ 38 h 42"/>
                  <a:gd name="T102" fmla="*/ 29 w 34"/>
                  <a:gd name="T103" fmla="*/ 38 h 42"/>
                  <a:gd name="T104" fmla="*/ 32 w 34"/>
                  <a:gd name="T105" fmla="*/ 34 h 42"/>
                  <a:gd name="T106" fmla="*/ 34 w 34"/>
                  <a:gd name="T107" fmla="*/ 27 h 42"/>
                  <a:gd name="T108" fmla="*/ 28 w 34"/>
                  <a:gd name="T109" fmla="*/ 26 h 42"/>
                  <a:gd name="T110" fmla="*/ 28 w 34"/>
                  <a:gd name="T111" fmla="*/ 26 h 42"/>
                  <a:gd name="T112" fmla="*/ 27 w 34"/>
                  <a:gd name="T113" fmla="*/ 30 h 42"/>
                  <a:gd name="T114" fmla="*/ 24 w 34"/>
                  <a:gd name="T115" fmla="*/ 34 h 42"/>
                  <a:gd name="T116" fmla="*/ 24 w 34"/>
                  <a:gd name="T11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2">
                    <a:moveTo>
                      <a:pt x="24" y="34"/>
                    </a:moveTo>
                    <a:lnTo>
                      <a:pt x="24" y="34"/>
                    </a:lnTo>
                    <a:lnTo>
                      <a:pt x="21" y="36"/>
                    </a:lnTo>
                    <a:lnTo>
                      <a:pt x="18" y="36"/>
                    </a:lnTo>
                    <a:lnTo>
                      <a:pt x="18" y="36"/>
                    </a:lnTo>
                    <a:lnTo>
                      <a:pt x="13" y="35"/>
                    </a:lnTo>
                    <a:lnTo>
                      <a:pt x="10" y="33"/>
                    </a:lnTo>
                    <a:lnTo>
                      <a:pt x="10" y="33"/>
                    </a:lnTo>
                    <a:lnTo>
                      <a:pt x="8" y="28"/>
                    </a:lnTo>
                    <a:lnTo>
                      <a:pt x="6" y="21"/>
                    </a:lnTo>
                    <a:lnTo>
                      <a:pt x="6" y="21"/>
                    </a:lnTo>
                    <a:lnTo>
                      <a:pt x="8" y="15"/>
                    </a:lnTo>
                    <a:lnTo>
                      <a:pt x="10" y="9"/>
                    </a:lnTo>
                    <a:lnTo>
                      <a:pt x="10" y="9"/>
                    </a:lnTo>
                    <a:lnTo>
                      <a:pt x="13" y="7"/>
                    </a:lnTo>
                    <a:lnTo>
                      <a:pt x="18" y="6"/>
                    </a:lnTo>
                    <a:lnTo>
                      <a:pt x="18" y="6"/>
                    </a:lnTo>
                    <a:lnTo>
                      <a:pt x="21" y="7"/>
                    </a:lnTo>
                    <a:lnTo>
                      <a:pt x="23" y="8"/>
                    </a:lnTo>
                    <a:lnTo>
                      <a:pt x="23" y="8"/>
                    </a:lnTo>
                    <a:lnTo>
                      <a:pt x="25" y="10"/>
                    </a:lnTo>
                    <a:lnTo>
                      <a:pt x="27" y="14"/>
                    </a:lnTo>
                    <a:lnTo>
                      <a:pt x="33" y="13"/>
                    </a:lnTo>
                    <a:lnTo>
                      <a:pt x="33" y="13"/>
                    </a:lnTo>
                    <a:lnTo>
                      <a:pt x="31" y="8"/>
                    </a:lnTo>
                    <a:lnTo>
                      <a:pt x="28" y="4"/>
                    </a:lnTo>
                    <a:lnTo>
                      <a:pt x="28" y="4"/>
                    </a:lnTo>
                    <a:lnTo>
                      <a:pt x="23" y="1"/>
                    </a:lnTo>
                    <a:lnTo>
                      <a:pt x="18" y="0"/>
                    </a:lnTo>
                    <a:lnTo>
                      <a:pt x="18" y="0"/>
                    </a:lnTo>
                    <a:lnTo>
                      <a:pt x="13" y="1"/>
                    </a:lnTo>
                    <a:lnTo>
                      <a:pt x="9" y="2"/>
                    </a:lnTo>
                    <a:lnTo>
                      <a:pt x="9" y="2"/>
                    </a:lnTo>
                    <a:lnTo>
                      <a:pt x="4" y="6"/>
                    </a:lnTo>
                    <a:lnTo>
                      <a:pt x="2" y="10"/>
                    </a:lnTo>
                    <a:lnTo>
                      <a:pt x="2" y="10"/>
                    </a:lnTo>
                    <a:lnTo>
                      <a:pt x="0" y="16"/>
                    </a:lnTo>
                    <a:lnTo>
                      <a:pt x="0" y="21"/>
                    </a:lnTo>
                    <a:lnTo>
                      <a:pt x="0" y="21"/>
                    </a:lnTo>
                    <a:lnTo>
                      <a:pt x="0" y="26"/>
                    </a:lnTo>
                    <a:lnTo>
                      <a:pt x="1" y="30"/>
                    </a:lnTo>
                    <a:lnTo>
                      <a:pt x="2" y="34"/>
                    </a:lnTo>
                    <a:lnTo>
                      <a:pt x="4" y="36"/>
                    </a:lnTo>
                    <a:lnTo>
                      <a:pt x="4" y="36"/>
                    </a:lnTo>
                    <a:lnTo>
                      <a:pt x="8" y="39"/>
                    </a:lnTo>
                    <a:lnTo>
                      <a:pt x="11" y="40"/>
                    </a:lnTo>
                    <a:lnTo>
                      <a:pt x="14" y="42"/>
                    </a:lnTo>
                    <a:lnTo>
                      <a:pt x="18" y="42"/>
                    </a:lnTo>
                    <a:lnTo>
                      <a:pt x="18" y="42"/>
                    </a:lnTo>
                    <a:lnTo>
                      <a:pt x="23" y="40"/>
                    </a:lnTo>
                    <a:lnTo>
                      <a:pt x="29" y="38"/>
                    </a:lnTo>
                    <a:lnTo>
                      <a:pt x="29" y="38"/>
                    </a:lnTo>
                    <a:lnTo>
                      <a:pt x="32" y="34"/>
                    </a:lnTo>
                    <a:lnTo>
                      <a:pt x="34" y="27"/>
                    </a:lnTo>
                    <a:lnTo>
                      <a:pt x="28" y="26"/>
                    </a:lnTo>
                    <a:lnTo>
                      <a:pt x="28" y="26"/>
                    </a:lnTo>
                    <a:lnTo>
                      <a:pt x="27" y="30"/>
                    </a:lnTo>
                    <a:lnTo>
                      <a:pt x="24" y="34"/>
                    </a:lnTo>
                    <a:lnTo>
                      <a:pt x="24" y="34"/>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6" name="Freeform 275">
                <a:extLst>
                  <a:ext uri="{FF2B5EF4-FFF2-40B4-BE49-F238E27FC236}">
                    <a16:creationId xmlns:a16="http://schemas.microsoft.com/office/drawing/2014/main" id="{2D86876D-5A1D-DE07-990A-738AA526D421}"/>
                  </a:ext>
                </a:extLst>
              </p:cNvPr>
              <p:cNvSpPr>
                <a:spLocks/>
              </p:cNvSpPr>
              <p:nvPr/>
            </p:nvSpPr>
            <p:spPr bwMode="auto">
              <a:xfrm>
                <a:off x="3909" y="3802"/>
                <a:ext cx="19" cy="54"/>
              </a:xfrm>
              <a:custGeom>
                <a:avLst/>
                <a:gdLst>
                  <a:gd name="T0" fmla="*/ 14 w 19"/>
                  <a:gd name="T1" fmla="*/ 47 h 54"/>
                  <a:gd name="T2" fmla="*/ 14 w 19"/>
                  <a:gd name="T3" fmla="*/ 47 h 54"/>
                  <a:gd name="T4" fmla="*/ 12 w 19"/>
                  <a:gd name="T5" fmla="*/ 47 h 54"/>
                  <a:gd name="T6" fmla="*/ 12 w 19"/>
                  <a:gd name="T7" fmla="*/ 47 h 54"/>
                  <a:gd name="T8" fmla="*/ 11 w 19"/>
                  <a:gd name="T9" fmla="*/ 46 h 54"/>
                  <a:gd name="T10" fmla="*/ 11 w 19"/>
                  <a:gd name="T11" fmla="*/ 46 h 54"/>
                  <a:gd name="T12" fmla="*/ 11 w 19"/>
                  <a:gd name="T13" fmla="*/ 41 h 54"/>
                  <a:gd name="T14" fmla="*/ 11 w 19"/>
                  <a:gd name="T15" fmla="*/ 19 h 54"/>
                  <a:gd name="T16" fmla="*/ 17 w 19"/>
                  <a:gd name="T17" fmla="*/ 19 h 54"/>
                  <a:gd name="T18" fmla="*/ 17 w 19"/>
                  <a:gd name="T19" fmla="*/ 13 h 54"/>
                  <a:gd name="T20" fmla="*/ 11 w 19"/>
                  <a:gd name="T21" fmla="*/ 13 h 54"/>
                  <a:gd name="T22" fmla="*/ 11 w 19"/>
                  <a:gd name="T23" fmla="*/ 0 h 54"/>
                  <a:gd name="T24" fmla="*/ 4 w 19"/>
                  <a:gd name="T25" fmla="*/ 3 h 54"/>
                  <a:gd name="T26" fmla="*/ 4 w 19"/>
                  <a:gd name="T27" fmla="*/ 13 h 54"/>
                  <a:gd name="T28" fmla="*/ 0 w 19"/>
                  <a:gd name="T29" fmla="*/ 13 h 54"/>
                  <a:gd name="T30" fmla="*/ 0 w 19"/>
                  <a:gd name="T31" fmla="*/ 19 h 54"/>
                  <a:gd name="T32" fmla="*/ 4 w 19"/>
                  <a:gd name="T33" fmla="*/ 19 h 54"/>
                  <a:gd name="T34" fmla="*/ 4 w 19"/>
                  <a:gd name="T35" fmla="*/ 41 h 54"/>
                  <a:gd name="T36" fmla="*/ 4 w 19"/>
                  <a:gd name="T37" fmla="*/ 41 h 54"/>
                  <a:gd name="T38" fmla="*/ 5 w 19"/>
                  <a:gd name="T39" fmla="*/ 49 h 54"/>
                  <a:gd name="T40" fmla="*/ 5 w 19"/>
                  <a:gd name="T41" fmla="*/ 49 h 54"/>
                  <a:gd name="T42" fmla="*/ 6 w 19"/>
                  <a:gd name="T43" fmla="*/ 51 h 54"/>
                  <a:gd name="T44" fmla="*/ 7 w 19"/>
                  <a:gd name="T45" fmla="*/ 52 h 54"/>
                  <a:gd name="T46" fmla="*/ 7 w 19"/>
                  <a:gd name="T47" fmla="*/ 52 h 54"/>
                  <a:gd name="T48" fmla="*/ 10 w 19"/>
                  <a:gd name="T49" fmla="*/ 54 h 54"/>
                  <a:gd name="T50" fmla="*/ 13 w 19"/>
                  <a:gd name="T51" fmla="*/ 54 h 54"/>
                  <a:gd name="T52" fmla="*/ 13 w 19"/>
                  <a:gd name="T53" fmla="*/ 54 h 54"/>
                  <a:gd name="T54" fmla="*/ 19 w 19"/>
                  <a:gd name="T55" fmla="*/ 52 h 54"/>
                  <a:gd name="T56" fmla="*/ 17 w 19"/>
                  <a:gd name="T57" fmla="*/ 47 h 54"/>
                  <a:gd name="T58" fmla="*/ 17 w 19"/>
                  <a:gd name="T59" fmla="*/ 47 h 54"/>
                  <a:gd name="T60" fmla="*/ 14 w 19"/>
                  <a:gd name="T61" fmla="*/ 47 h 54"/>
                  <a:gd name="T62" fmla="*/ 14 w 19"/>
                  <a:gd name="T63" fmla="*/ 47 h 54"/>
                  <a:gd name="T64" fmla="*/ 14 w 19"/>
                  <a:gd name="T6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54">
                    <a:moveTo>
                      <a:pt x="14" y="47"/>
                    </a:moveTo>
                    <a:lnTo>
                      <a:pt x="14" y="47"/>
                    </a:lnTo>
                    <a:lnTo>
                      <a:pt x="12" y="47"/>
                    </a:lnTo>
                    <a:lnTo>
                      <a:pt x="12" y="47"/>
                    </a:lnTo>
                    <a:lnTo>
                      <a:pt x="11" y="46"/>
                    </a:lnTo>
                    <a:lnTo>
                      <a:pt x="11" y="46"/>
                    </a:lnTo>
                    <a:lnTo>
                      <a:pt x="11" y="41"/>
                    </a:lnTo>
                    <a:lnTo>
                      <a:pt x="11" y="19"/>
                    </a:lnTo>
                    <a:lnTo>
                      <a:pt x="17" y="19"/>
                    </a:lnTo>
                    <a:lnTo>
                      <a:pt x="17" y="13"/>
                    </a:lnTo>
                    <a:lnTo>
                      <a:pt x="11" y="13"/>
                    </a:lnTo>
                    <a:lnTo>
                      <a:pt x="11" y="0"/>
                    </a:lnTo>
                    <a:lnTo>
                      <a:pt x="4" y="3"/>
                    </a:lnTo>
                    <a:lnTo>
                      <a:pt x="4" y="13"/>
                    </a:lnTo>
                    <a:lnTo>
                      <a:pt x="0" y="13"/>
                    </a:lnTo>
                    <a:lnTo>
                      <a:pt x="0" y="19"/>
                    </a:lnTo>
                    <a:lnTo>
                      <a:pt x="4" y="19"/>
                    </a:lnTo>
                    <a:lnTo>
                      <a:pt x="4" y="41"/>
                    </a:lnTo>
                    <a:lnTo>
                      <a:pt x="4" y="41"/>
                    </a:lnTo>
                    <a:lnTo>
                      <a:pt x="5" y="49"/>
                    </a:lnTo>
                    <a:lnTo>
                      <a:pt x="5" y="49"/>
                    </a:lnTo>
                    <a:lnTo>
                      <a:pt x="6" y="51"/>
                    </a:lnTo>
                    <a:lnTo>
                      <a:pt x="7" y="52"/>
                    </a:lnTo>
                    <a:lnTo>
                      <a:pt x="7" y="52"/>
                    </a:lnTo>
                    <a:lnTo>
                      <a:pt x="10" y="54"/>
                    </a:lnTo>
                    <a:lnTo>
                      <a:pt x="13" y="54"/>
                    </a:lnTo>
                    <a:lnTo>
                      <a:pt x="13" y="54"/>
                    </a:lnTo>
                    <a:lnTo>
                      <a:pt x="19" y="52"/>
                    </a:lnTo>
                    <a:lnTo>
                      <a:pt x="17" y="47"/>
                    </a:lnTo>
                    <a:lnTo>
                      <a:pt x="17" y="47"/>
                    </a:lnTo>
                    <a:lnTo>
                      <a:pt x="14" y="47"/>
                    </a:lnTo>
                    <a:lnTo>
                      <a:pt x="14" y="47"/>
                    </a:lnTo>
                    <a:lnTo>
                      <a:pt x="14" y="47"/>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7" name="Freeform 276">
                <a:extLst>
                  <a:ext uri="{FF2B5EF4-FFF2-40B4-BE49-F238E27FC236}">
                    <a16:creationId xmlns:a16="http://schemas.microsoft.com/office/drawing/2014/main" id="{014DD41C-3743-BC11-058E-8CBE745B7E7E}"/>
                  </a:ext>
                </a:extLst>
              </p:cNvPr>
              <p:cNvSpPr>
                <a:spLocks noEditPoints="1"/>
              </p:cNvSpPr>
              <p:nvPr/>
            </p:nvSpPr>
            <p:spPr bwMode="auto">
              <a:xfrm>
                <a:off x="3933" y="3801"/>
                <a:ext cx="7" cy="53"/>
              </a:xfrm>
              <a:custGeom>
                <a:avLst/>
                <a:gdLst>
                  <a:gd name="T0" fmla="*/ 7 w 7"/>
                  <a:gd name="T1" fmla="*/ 8 h 53"/>
                  <a:gd name="T2" fmla="*/ 7 w 7"/>
                  <a:gd name="T3" fmla="*/ 0 h 53"/>
                  <a:gd name="T4" fmla="*/ 0 w 7"/>
                  <a:gd name="T5" fmla="*/ 0 h 53"/>
                  <a:gd name="T6" fmla="*/ 0 w 7"/>
                  <a:gd name="T7" fmla="*/ 8 h 53"/>
                  <a:gd name="T8" fmla="*/ 7 w 7"/>
                  <a:gd name="T9" fmla="*/ 8 h 53"/>
                  <a:gd name="T10" fmla="*/ 7 w 7"/>
                  <a:gd name="T11" fmla="*/ 8 h 53"/>
                  <a:gd name="T12" fmla="*/ 7 w 7"/>
                  <a:gd name="T13" fmla="*/ 53 h 53"/>
                  <a:gd name="T14" fmla="*/ 7 w 7"/>
                  <a:gd name="T15" fmla="*/ 14 h 53"/>
                  <a:gd name="T16" fmla="*/ 0 w 7"/>
                  <a:gd name="T17" fmla="*/ 14 h 53"/>
                  <a:gd name="T18" fmla="*/ 0 w 7"/>
                  <a:gd name="T19" fmla="*/ 53 h 53"/>
                  <a:gd name="T20" fmla="*/ 7 w 7"/>
                  <a:gd name="T21" fmla="*/ 53 h 53"/>
                  <a:gd name="T22" fmla="*/ 7 w 7"/>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3">
                    <a:moveTo>
                      <a:pt x="7" y="8"/>
                    </a:moveTo>
                    <a:lnTo>
                      <a:pt x="7" y="0"/>
                    </a:lnTo>
                    <a:lnTo>
                      <a:pt x="0" y="0"/>
                    </a:lnTo>
                    <a:lnTo>
                      <a:pt x="0" y="8"/>
                    </a:lnTo>
                    <a:lnTo>
                      <a:pt x="7" y="8"/>
                    </a:lnTo>
                    <a:lnTo>
                      <a:pt x="7" y="8"/>
                    </a:lnTo>
                    <a:close/>
                    <a:moveTo>
                      <a:pt x="7" y="53"/>
                    </a:moveTo>
                    <a:lnTo>
                      <a:pt x="7" y="14"/>
                    </a:lnTo>
                    <a:lnTo>
                      <a:pt x="0" y="14"/>
                    </a:lnTo>
                    <a:lnTo>
                      <a:pt x="0" y="53"/>
                    </a:lnTo>
                    <a:lnTo>
                      <a:pt x="7" y="53"/>
                    </a:lnTo>
                    <a:lnTo>
                      <a:pt x="7" y="53"/>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8" name="Freeform 277">
                <a:extLst>
                  <a:ext uri="{FF2B5EF4-FFF2-40B4-BE49-F238E27FC236}">
                    <a16:creationId xmlns:a16="http://schemas.microsoft.com/office/drawing/2014/main" id="{42AC489B-5C5D-B769-325D-547C590ECE8A}"/>
                  </a:ext>
                </a:extLst>
              </p:cNvPr>
              <p:cNvSpPr>
                <a:spLocks noEditPoints="1"/>
              </p:cNvSpPr>
              <p:nvPr/>
            </p:nvSpPr>
            <p:spPr bwMode="auto">
              <a:xfrm>
                <a:off x="3948" y="3814"/>
                <a:ext cx="36" cy="42"/>
              </a:xfrm>
              <a:custGeom>
                <a:avLst/>
                <a:gdLst>
                  <a:gd name="T0" fmla="*/ 4 w 36"/>
                  <a:gd name="T1" fmla="*/ 36 h 42"/>
                  <a:gd name="T2" fmla="*/ 10 w 36"/>
                  <a:gd name="T3" fmla="*/ 40 h 42"/>
                  <a:gd name="T4" fmla="*/ 18 w 36"/>
                  <a:gd name="T5" fmla="*/ 42 h 42"/>
                  <a:gd name="T6" fmla="*/ 23 w 36"/>
                  <a:gd name="T7" fmla="*/ 42 h 42"/>
                  <a:gd name="T8" fmla="*/ 28 w 36"/>
                  <a:gd name="T9" fmla="*/ 39 h 42"/>
                  <a:gd name="T10" fmla="*/ 34 w 36"/>
                  <a:gd name="T11" fmla="*/ 33 h 42"/>
                  <a:gd name="T12" fmla="*/ 35 w 36"/>
                  <a:gd name="T13" fmla="*/ 27 h 42"/>
                  <a:gd name="T14" fmla="*/ 36 w 36"/>
                  <a:gd name="T15" fmla="*/ 20 h 42"/>
                  <a:gd name="T16" fmla="*/ 34 w 36"/>
                  <a:gd name="T17" fmla="*/ 13 h 42"/>
                  <a:gd name="T18" fmla="*/ 31 w 36"/>
                  <a:gd name="T19" fmla="*/ 6 h 42"/>
                  <a:gd name="T20" fmla="*/ 29 w 36"/>
                  <a:gd name="T21" fmla="*/ 4 h 42"/>
                  <a:gd name="T22" fmla="*/ 22 w 36"/>
                  <a:gd name="T23" fmla="*/ 1 h 42"/>
                  <a:gd name="T24" fmla="*/ 18 w 36"/>
                  <a:gd name="T25" fmla="*/ 0 h 42"/>
                  <a:gd name="T26" fmla="*/ 5 w 36"/>
                  <a:gd name="T27" fmla="*/ 5 h 42"/>
                  <a:gd name="T28" fmla="*/ 3 w 36"/>
                  <a:gd name="T29" fmla="*/ 8 h 42"/>
                  <a:gd name="T30" fmla="*/ 0 w 36"/>
                  <a:gd name="T31" fmla="*/ 16 h 42"/>
                  <a:gd name="T32" fmla="*/ 0 w 36"/>
                  <a:gd name="T33" fmla="*/ 21 h 42"/>
                  <a:gd name="T34" fmla="*/ 1 w 36"/>
                  <a:gd name="T35" fmla="*/ 30 h 42"/>
                  <a:gd name="T36" fmla="*/ 4 w 36"/>
                  <a:gd name="T37" fmla="*/ 36 h 42"/>
                  <a:gd name="T38" fmla="*/ 10 w 36"/>
                  <a:gd name="T39" fmla="*/ 10 h 42"/>
                  <a:gd name="T40" fmla="*/ 13 w 36"/>
                  <a:gd name="T41" fmla="*/ 7 h 42"/>
                  <a:gd name="T42" fmla="*/ 18 w 36"/>
                  <a:gd name="T43" fmla="*/ 6 h 42"/>
                  <a:gd name="T44" fmla="*/ 26 w 36"/>
                  <a:gd name="T45" fmla="*/ 10 h 42"/>
                  <a:gd name="T46" fmla="*/ 29 w 36"/>
                  <a:gd name="T47" fmla="*/ 15 h 42"/>
                  <a:gd name="T48" fmla="*/ 29 w 36"/>
                  <a:gd name="T49" fmla="*/ 21 h 42"/>
                  <a:gd name="T50" fmla="*/ 26 w 36"/>
                  <a:gd name="T51" fmla="*/ 33 h 42"/>
                  <a:gd name="T52" fmla="*/ 22 w 36"/>
                  <a:gd name="T53" fmla="*/ 35 h 42"/>
                  <a:gd name="T54" fmla="*/ 18 w 36"/>
                  <a:gd name="T55" fmla="*/ 36 h 42"/>
                  <a:gd name="T56" fmla="*/ 10 w 36"/>
                  <a:gd name="T57" fmla="*/ 33 h 42"/>
                  <a:gd name="T58" fmla="*/ 6 w 36"/>
                  <a:gd name="T59" fmla="*/ 28 h 42"/>
                  <a:gd name="T60" fmla="*/ 6 w 36"/>
                  <a:gd name="T61" fmla="*/ 21 h 42"/>
                  <a:gd name="T62" fmla="*/ 10 w 36"/>
                  <a:gd name="T6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2">
                    <a:moveTo>
                      <a:pt x="4" y="36"/>
                    </a:moveTo>
                    <a:lnTo>
                      <a:pt x="4" y="36"/>
                    </a:lnTo>
                    <a:lnTo>
                      <a:pt x="7" y="38"/>
                    </a:lnTo>
                    <a:lnTo>
                      <a:pt x="10" y="40"/>
                    </a:lnTo>
                    <a:lnTo>
                      <a:pt x="14" y="42"/>
                    </a:lnTo>
                    <a:lnTo>
                      <a:pt x="18" y="42"/>
                    </a:lnTo>
                    <a:lnTo>
                      <a:pt x="18" y="42"/>
                    </a:lnTo>
                    <a:lnTo>
                      <a:pt x="23" y="42"/>
                    </a:lnTo>
                    <a:lnTo>
                      <a:pt x="28" y="39"/>
                    </a:lnTo>
                    <a:lnTo>
                      <a:pt x="28" y="39"/>
                    </a:lnTo>
                    <a:lnTo>
                      <a:pt x="31" y="36"/>
                    </a:lnTo>
                    <a:lnTo>
                      <a:pt x="34" y="33"/>
                    </a:lnTo>
                    <a:lnTo>
                      <a:pt x="34" y="33"/>
                    </a:lnTo>
                    <a:lnTo>
                      <a:pt x="35" y="27"/>
                    </a:lnTo>
                    <a:lnTo>
                      <a:pt x="36" y="20"/>
                    </a:lnTo>
                    <a:lnTo>
                      <a:pt x="36" y="20"/>
                    </a:lnTo>
                    <a:lnTo>
                      <a:pt x="35" y="16"/>
                    </a:lnTo>
                    <a:lnTo>
                      <a:pt x="34" y="13"/>
                    </a:lnTo>
                    <a:lnTo>
                      <a:pt x="33" y="9"/>
                    </a:lnTo>
                    <a:lnTo>
                      <a:pt x="31" y="6"/>
                    </a:lnTo>
                    <a:lnTo>
                      <a:pt x="31" y="6"/>
                    </a:lnTo>
                    <a:lnTo>
                      <a:pt x="29" y="4"/>
                    </a:lnTo>
                    <a:lnTo>
                      <a:pt x="25" y="2"/>
                    </a:lnTo>
                    <a:lnTo>
                      <a:pt x="22" y="1"/>
                    </a:lnTo>
                    <a:lnTo>
                      <a:pt x="18" y="0"/>
                    </a:lnTo>
                    <a:lnTo>
                      <a:pt x="18" y="0"/>
                    </a:lnTo>
                    <a:lnTo>
                      <a:pt x="11" y="1"/>
                    </a:lnTo>
                    <a:lnTo>
                      <a:pt x="5" y="5"/>
                    </a:lnTo>
                    <a:lnTo>
                      <a:pt x="5" y="5"/>
                    </a:lnTo>
                    <a:lnTo>
                      <a:pt x="3" y="8"/>
                    </a:lnTo>
                    <a:lnTo>
                      <a:pt x="1" y="11"/>
                    </a:lnTo>
                    <a:lnTo>
                      <a:pt x="0" y="16"/>
                    </a:lnTo>
                    <a:lnTo>
                      <a:pt x="0" y="21"/>
                    </a:lnTo>
                    <a:lnTo>
                      <a:pt x="0" y="21"/>
                    </a:lnTo>
                    <a:lnTo>
                      <a:pt x="0" y="26"/>
                    </a:lnTo>
                    <a:lnTo>
                      <a:pt x="1" y="30"/>
                    </a:lnTo>
                    <a:lnTo>
                      <a:pt x="2" y="34"/>
                    </a:lnTo>
                    <a:lnTo>
                      <a:pt x="4" y="36"/>
                    </a:lnTo>
                    <a:lnTo>
                      <a:pt x="4" y="36"/>
                    </a:lnTo>
                    <a:close/>
                    <a:moveTo>
                      <a:pt x="10" y="10"/>
                    </a:moveTo>
                    <a:lnTo>
                      <a:pt x="10" y="10"/>
                    </a:lnTo>
                    <a:lnTo>
                      <a:pt x="13" y="7"/>
                    </a:lnTo>
                    <a:lnTo>
                      <a:pt x="18" y="6"/>
                    </a:lnTo>
                    <a:lnTo>
                      <a:pt x="18" y="6"/>
                    </a:lnTo>
                    <a:lnTo>
                      <a:pt x="22" y="7"/>
                    </a:lnTo>
                    <a:lnTo>
                      <a:pt x="26" y="10"/>
                    </a:lnTo>
                    <a:lnTo>
                      <a:pt x="26" y="10"/>
                    </a:lnTo>
                    <a:lnTo>
                      <a:pt x="29" y="15"/>
                    </a:lnTo>
                    <a:lnTo>
                      <a:pt x="29" y="21"/>
                    </a:lnTo>
                    <a:lnTo>
                      <a:pt x="29" y="21"/>
                    </a:lnTo>
                    <a:lnTo>
                      <a:pt x="29" y="28"/>
                    </a:lnTo>
                    <a:lnTo>
                      <a:pt x="26" y="33"/>
                    </a:lnTo>
                    <a:lnTo>
                      <a:pt x="26" y="33"/>
                    </a:lnTo>
                    <a:lnTo>
                      <a:pt x="22" y="35"/>
                    </a:lnTo>
                    <a:lnTo>
                      <a:pt x="18" y="36"/>
                    </a:lnTo>
                    <a:lnTo>
                      <a:pt x="18" y="36"/>
                    </a:lnTo>
                    <a:lnTo>
                      <a:pt x="13" y="35"/>
                    </a:lnTo>
                    <a:lnTo>
                      <a:pt x="10" y="33"/>
                    </a:lnTo>
                    <a:lnTo>
                      <a:pt x="10" y="33"/>
                    </a:lnTo>
                    <a:lnTo>
                      <a:pt x="6" y="28"/>
                    </a:lnTo>
                    <a:lnTo>
                      <a:pt x="6" y="21"/>
                    </a:lnTo>
                    <a:lnTo>
                      <a:pt x="6" y="21"/>
                    </a:lnTo>
                    <a:lnTo>
                      <a:pt x="6" y="15"/>
                    </a:lnTo>
                    <a:lnTo>
                      <a:pt x="10" y="10"/>
                    </a:lnTo>
                    <a:lnTo>
                      <a:pt x="10" y="10"/>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19" name="Freeform 278">
                <a:extLst>
                  <a:ext uri="{FF2B5EF4-FFF2-40B4-BE49-F238E27FC236}">
                    <a16:creationId xmlns:a16="http://schemas.microsoft.com/office/drawing/2014/main" id="{9FF6998F-157C-3D04-093D-6BC6279399BC}"/>
                  </a:ext>
                </a:extLst>
              </p:cNvPr>
              <p:cNvSpPr>
                <a:spLocks/>
              </p:cNvSpPr>
              <p:nvPr/>
            </p:nvSpPr>
            <p:spPr bwMode="auto">
              <a:xfrm>
                <a:off x="3992" y="3814"/>
                <a:ext cx="32" cy="40"/>
              </a:xfrm>
              <a:custGeom>
                <a:avLst/>
                <a:gdLst>
                  <a:gd name="T0" fmla="*/ 7 w 32"/>
                  <a:gd name="T1" fmla="*/ 40 h 40"/>
                  <a:gd name="T2" fmla="*/ 7 w 32"/>
                  <a:gd name="T3" fmla="*/ 19 h 40"/>
                  <a:gd name="T4" fmla="*/ 7 w 32"/>
                  <a:gd name="T5" fmla="*/ 19 h 40"/>
                  <a:gd name="T6" fmla="*/ 7 w 32"/>
                  <a:gd name="T7" fmla="*/ 13 h 40"/>
                  <a:gd name="T8" fmla="*/ 9 w 32"/>
                  <a:gd name="T9" fmla="*/ 9 h 40"/>
                  <a:gd name="T10" fmla="*/ 9 w 32"/>
                  <a:gd name="T11" fmla="*/ 9 h 40"/>
                  <a:gd name="T12" fmla="*/ 13 w 32"/>
                  <a:gd name="T13" fmla="*/ 7 h 40"/>
                  <a:gd name="T14" fmla="*/ 17 w 32"/>
                  <a:gd name="T15" fmla="*/ 6 h 40"/>
                  <a:gd name="T16" fmla="*/ 17 w 32"/>
                  <a:gd name="T17" fmla="*/ 6 h 40"/>
                  <a:gd name="T18" fmla="*/ 22 w 32"/>
                  <a:gd name="T19" fmla="*/ 8 h 40"/>
                  <a:gd name="T20" fmla="*/ 22 w 32"/>
                  <a:gd name="T21" fmla="*/ 8 h 40"/>
                  <a:gd name="T22" fmla="*/ 24 w 32"/>
                  <a:gd name="T23" fmla="*/ 9 h 40"/>
                  <a:gd name="T24" fmla="*/ 25 w 32"/>
                  <a:gd name="T25" fmla="*/ 10 h 40"/>
                  <a:gd name="T26" fmla="*/ 25 w 32"/>
                  <a:gd name="T27" fmla="*/ 10 h 40"/>
                  <a:gd name="T28" fmla="*/ 25 w 32"/>
                  <a:gd name="T29" fmla="*/ 17 h 40"/>
                  <a:gd name="T30" fmla="*/ 25 w 32"/>
                  <a:gd name="T31" fmla="*/ 40 h 40"/>
                  <a:gd name="T32" fmla="*/ 32 w 32"/>
                  <a:gd name="T33" fmla="*/ 40 h 40"/>
                  <a:gd name="T34" fmla="*/ 32 w 32"/>
                  <a:gd name="T35" fmla="*/ 17 h 40"/>
                  <a:gd name="T36" fmla="*/ 32 w 32"/>
                  <a:gd name="T37" fmla="*/ 17 h 40"/>
                  <a:gd name="T38" fmla="*/ 32 w 32"/>
                  <a:gd name="T39" fmla="*/ 10 h 40"/>
                  <a:gd name="T40" fmla="*/ 32 w 32"/>
                  <a:gd name="T41" fmla="*/ 10 h 40"/>
                  <a:gd name="T42" fmla="*/ 29 w 32"/>
                  <a:gd name="T43" fmla="*/ 5 h 40"/>
                  <a:gd name="T44" fmla="*/ 29 w 32"/>
                  <a:gd name="T45" fmla="*/ 5 h 40"/>
                  <a:gd name="T46" fmla="*/ 27 w 32"/>
                  <a:gd name="T47" fmla="*/ 4 h 40"/>
                  <a:gd name="T48" fmla="*/ 25 w 32"/>
                  <a:gd name="T49" fmla="*/ 1 h 40"/>
                  <a:gd name="T50" fmla="*/ 25 w 32"/>
                  <a:gd name="T51" fmla="*/ 1 h 40"/>
                  <a:gd name="T52" fmla="*/ 22 w 32"/>
                  <a:gd name="T53" fmla="*/ 1 h 40"/>
                  <a:gd name="T54" fmla="*/ 18 w 32"/>
                  <a:gd name="T55" fmla="*/ 0 h 40"/>
                  <a:gd name="T56" fmla="*/ 18 w 32"/>
                  <a:gd name="T57" fmla="*/ 0 h 40"/>
                  <a:gd name="T58" fmla="*/ 15 w 32"/>
                  <a:gd name="T59" fmla="*/ 1 h 40"/>
                  <a:gd name="T60" fmla="*/ 11 w 32"/>
                  <a:gd name="T61" fmla="*/ 2 h 40"/>
                  <a:gd name="T62" fmla="*/ 8 w 32"/>
                  <a:gd name="T63" fmla="*/ 5 h 40"/>
                  <a:gd name="T64" fmla="*/ 6 w 32"/>
                  <a:gd name="T65" fmla="*/ 7 h 40"/>
                  <a:gd name="T66" fmla="*/ 6 w 32"/>
                  <a:gd name="T67" fmla="*/ 1 h 40"/>
                  <a:gd name="T68" fmla="*/ 0 w 32"/>
                  <a:gd name="T69" fmla="*/ 1 h 40"/>
                  <a:gd name="T70" fmla="*/ 0 w 32"/>
                  <a:gd name="T71" fmla="*/ 40 h 40"/>
                  <a:gd name="T72" fmla="*/ 7 w 32"/>
                  <a:gd name="T73" fmla="*/ 40 h 40"/>
                  <a:gd name="T74" fmla="*/ 7 w 32"/>
                  <a:gd name="T7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0">
                    <a:moveTo>
                      <a:pt x="7" y="40"/>
                    </a:moveTo>
                    <a:lnTo>
                      <a:pt x="7" y="19"/>
                    </a:lnTo>
                    <a:lnTo>
                      <a:pt x="7" y="19"/>
                    </a:lnTo>
                    <a:lnTo>
                      <a:pt x="7" y="13"/>
                    </a:lnTo>
                    <a:lnTo>
                      <a:pt x="9" y="9"/>
                    </a:lnTo>
                    <a:lnTo>
                      <a:pt x="9" y="9"/>
                    </a:lnTo>
                    <a:lnTo>
                      <a:pt x="13" y="7"/>
                    </a:lnTo>
                    <a:lnTo>
                      <a:pt x="17" y="6"/>
                    </a:lnTo>
                    <a:lnTo>
                      <a:pt x="17" y="6"/>
                    </a:lnTo>
                    <a:lnTo>
                      <a:pt x="22" y="8"/>
                    </a:lnTo>
                    <a:lnTo>
                      <a:pt x="22" y="8"/>
                    </a:lnTo>
                    <a:lnTo>
                      <a:pt x="24" y="9"/>
                    </a:lnTo>
                    <a:lnTo>
                      <a:pt x="25" y="10"/>
                    </a:lnTo>
                    <a:lnTo>
                      <a:pt x="25" y="10"/>
                    </a:lnTo>
                    <a:lnTo>
                      <a:pt x="25" y="17"/>
                    </a:lnTo>
                    <a:lnTo>
                      <a:pt x="25" y="40"/>
                    </a:lnTo>
                    <a:lnTo>
                      <a:pt x="32" y="40"/>
                    </a:lnTo>
                    <a:lnTo>
                      <a:pt x="32" y="17"/>
                    </a:lnTo>
                    <a:lnTo>
                      <a:pt x="32" y="17"/>
                    </a:lnTo>
                    <a:lnTo>
                      <a:pt x="32" y="10"/>
                    </a:lnTo>
                    <a:lnTo>
                      <a:pt x="32" y="10"/>
                    </a:lnTo>
                    <a:lnTo>
                      <a:pt x="29" y="5"/>
                    </a:lnTo>
                    <a:lnTo>
                      <a:pt x="29" y="5"/>
                    </a:lnTo>
                    <a:lnTo>
                      <a:pt x="27" y="4"/>
                    </a:lnTo>
                    <a:lnTo>
                      <a:pt x="25" y="1"/>
                    </a:lnTo>
                    <a:lnTo>
                      <a:pt x="25" y="1"/>
                    </a:lnTo>
                    <a:lnTo>
                      <a:pt x="22" y="1"/>
                    </a:lnTo>
                    <a:lnTo>
                      <a:pt x="18" y="0"/>
                    </a:lnTo>
                    <a:lnTo>
                      <a:pt x="18" y="0"/>
                    </a:lnTo>
                    <a:lnTo>
                      <a:pt x="15" y="1"/>
                    </a:lnTo>
                    <a:lnTo>
                      <a:pt x="11" y="2"/>
                    </a:lnTo>
                    <a:lnTo>
                      <a:pt x="8" y="5"/>
                    </a:lnTo>
                    <a:lnTo>
                      <a:pt x="6" y="7"/>
                    </a:lnTo>
                    <a:lnTo>
                      <a:pt x="6" y="1"/>
                    </a:lnTo>
                    <a:lnTo>
                      <a:pt x="0" y="1"/>
                    </a:lnTo>
                    <a:lnTo>
                      <a:pt x="0" y="40"/>
                    </a:lnTo>
                    <a:lnTo>
                      <a:pt x="7" y="40"/>
                    </a:lnTo>
                    <a:lnTo>
                      <a:pt x="7" y="40"/>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0" name="Freeform 279">
                <a:extLst>
                  <a:ext uri="{FF2B5EF4-FFF2-40B4-BE49-F238E27FC236}">
                    <a16:creationId xmlns:a16="http://schemas.microsoft.com/office/drawing/2014/main" id="{DA151A75-7A56-3CAD-56A3-BC66E57A4726}"/>
                  </a:ext>
                </a:extLst>
              </p:cNvPr>
              <p:cNvSpPr>
                <a:spLocks noEditPoints="1"/>
              </p:cNvSpPr>
              <p:nvPr/>
            </p:nvSpPr>
            <p:spPr bwMode="auto">
              <a:xfrm>
                <a:off x="4053" y="3805"/>
                <a:ext cx="36" cy="46"/>
              </a:xfrm>
              <a:custGeom>
                <a:avLst/>
                <a:gdLst>
                  <a:gd name="T0" fmla="*/ 36 w 36"/>
                  <a:gd name="T1" fmla="*/ 15 h 46"/>
                  <a:gd name="T2" fmla="*/ 0 w 36"/>
                  <a:gd name="T3" fmla="*/ 0 h 46"/>
                  <a:gd name="T4" fmla="*/ 0 w 36"/>
                  <a:gd name="T5" fmla="*/ 7 h 46"/>
                  <a:gd name="T6" fmla="*/ 29 w 36"/>
                  <a:gd name="T7" fmla="*/ 18 h 46"/>
                  <a:gd name="T8" fmla="*/ 0 w 36"/>
                  <a:gd name="T9" fmla="*/ 30 h 46"/>
                  <a:gd name="T10" fmla="*/ 0 w 36"/>
                  <a:gd name="T11" fmla="*/ 37 h 46"/>
                  <a:gd name="T12" fmla="*/ 36 w 36"/>
                  <a:gd name="T13" fmla="*/ 22 h 46"/>
                  <a:gd name="T14" fmla="*/ 36 w 36"/>
                  <a:gd name="T15" fmla="*/ 15 h 46"/>
                  <a:gd name="T16" fmla="*/ 36 w 36"/>
                  <a:gd name="T17" fmla="*/ 15 h 46"/>
                  <a:gd name="T18" fmla="*/ 36 w 36"/>
                  <a:gd name="T19" fmla="*/ 39 h 46"/>
                  <a:gd name="T20" fmla="*/ 0 w 36"/>
                  <a:gd name="T21" fmla="*/ 39 h 46"/>
                  <a:gd name="T22" fmla="*/ 0 w 36"/>
                  <a:gd name="T23" fmla="*/ 46 h 46"/>
                  <a:gd name="T24" fmla="*/ 36 w 36"/>
                  <a:gd name="T25" fmla="*/ 46 h 46"/>
                  <a:gd name="T26" fmla="*/ 36 w 36"/>
                  <a:gd name="T27" fmla="*/ 39 h 46"/>
                  <a:gd name="T28" fmla="*/ 36 w 36"/>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46">
                    <a:moveTo>
                      <a:pt x="36" y="15"/>
                    </a:moveTo>
                    <a:lnTo>
                      <a:pt x="0" y="0"/>
                    </a:lnTo>
                    <a:lnTo>
                      <a:pt x="0" y="7"/>
                    </a:lnTo>
                    <a:lnTo>
                      <a:pt x="29" y="18"/>
                    </a:lnTo>
                    <a:lnTo>
                      <a:pt x="0" y="30"/>
                    </a:lnTo>
                    <a:lnTo>
                      <a:pt x="0" y="37"/>
                    </a:lnTo>
                    <a:lnTo>
                      <a:pt x="36" y="22"/>
                    </a:lnTo>
                    <a:lnTo>
                      <a:pt x="36" y="15"/>
                    </a:lnTo>
                    <a:lnTo>
                      <a:pt x="36" y="15"/>
                    </a:lnTo>
                    <a:close/>
                    <a:moveTo>
                      <a:pt x="36" y="39"/>
                    </a:moveTo>
                    <a:lnTo>
                      <a:pt x="0" y="39"/>
                    </a:lnTo>
                    <a:lnTo>
                      <a:pt x="0" y="46"/>
                    </a:lnTo>
                    <a:lnTo>
                      <a:pt x="36" y="46"/>
                    </a:lnTo>
                    <a:lnTo>
                      <a:pt x="36" y="39"/>
                    </a:lnTo>
                    <a:lnTo>
                      <a:pt x="36" y="39"/>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1" name="Freeform 280">
                <a:extLst>
                  <a:ext uri="{FF2B5EF4-FFF2-40B4-BE49-F238E27FC236}">
                    <a16:creationId xmlns:a16="http://schemas.microsoft.com/office/drawing/2014/main" id="{5B01E370-B3A6-9FC6-1D60-8968EBB0241D}"/>
                  </a:ext>
                </a:extLst>
              </p:cNvPr>
              <p:cNvSpPr>
                <a:spLocks/>
              </p:cNvSpPr>
              <p:nvPr/>
            </p:nvSpPr>
            <p:spPr bwMode="auto">
              <a:xfrm>
                <a:off x="4116" y="3801"/>
                <a:ext cx="36" cy="55"/>
              </a:xfrm>
              <a:custGeom>
                <a:avLst/>
                <a:gdLst>
                  <a:gd name="T0" fmla="*/ 6 w 36"/>
                  <a:gd name="T1" fmla="*/ 50 h 55"/>
                  <a:gd name="T2" fmla="*/ 6 w 36"/>
                  <a:gd name="T3" fmla="*/ 50 h 55"/>
                  <a:gd name="T4" fmla="*/ 11 w 36"/>
                  <a:gd name="T5" fmla="*/ 53 h 55"/>
                  <a:gd name="T6" fmla="*/ 18 w 36"/>
                  <a:gd name="T7" fmla="*/ 55 h 55"/>
                  <a:gd name="T8" fmla="*/ 18 w 36"/>
                  <a:gd name="T9" fmla="*/ 55 h 55"/>
                  <a:gd name="T10" fmla="*/ 21 w 36"/>
                  <a:gd name="T11" fmla="*/ 55 h 55"/>
                  <a:gd name="T12" fmla="*/ 26 w 36"/>
                  <a:gd name="T13" fmla="*/ 53 h 55"/>
                  <a:gd name="T14" fmla="*/ 29 w 36"/>
                  <a:gd name="T15" fmla="*/ 51 h 55"/>
                  <a:gd name="T16" fmla="*/ 32 w 36"/>
                  <a:gd name="T17" fmla="*/ 48 h 55"/>
                  <a:gd name="T18" fmla="*/ 32 w 36"/>
                  <a:gd name="T19" fmla="*/ 48 h 55"/>
                  <a:gd name="T20" fmla="*/ 35 w 36"/>
                  <a:gd name="T21" fmla="*/ 42 h 55"/>
                  <a:gd name="T22" fmla="*/ 36 w 36"/>
                  <a:gd name="T23" fmla="*/ 36 h 55"/>
                  <a:gd name="T24" fmla="*/ 36 w 36"/>
                  <a:gd name="T25" fmla="*/ 36 h 55"/>
                  <a:gd name="T26" fmla="*/ 35 w 36"/>
                  <a:gd name="T27" fmla="*/ 29 h 55"/>
                  <a:gd name="T28" fmla="*/ 34 w 36"/>
                  <a:gd name="T29" fmla="*/ 26 h 55"/>
                  <a:gd name="T30" fmla="*/ 32 w 36"/>
                  <a:gd name="T31" fmla="*/ 23 h 55"/>
                  <a:gd name="T32" fmla="*/ 32 w 36"/>
                  <a:gd name="T33" fmla="*/ 23 h 55"/>
                  <a:gd name="T34" fmla="*/ 26 w 36"/>
                  <a:gd name="T35" fmla="*/ 19 h 55"/>
                  <a:gd name="T36" fmla="*/ 19 w 36"/>
                  <a:gd name="T37" fmla="*/ 18 h 55"/>
                  <a:gd name="T38" fmla="*/ 19 w 36"/>
                  <a:gd name="T39" fmla="*/ 18 h 55"/>
                  <a:gd name="T40" fmla="*/ 14 w 36"/>
                  <a:gd name="T41" fmla="*/ 19 h 55"/>
                  <a:gd name="T42" fmla="*/ 9 w 36"/>
                  <a:gd name="T43" fmla="*/ 21 h 55"/>
                  <a:gd name="T44" fmla="*/ 11 w 36"/>
                  <a:gd name="T45" fmla="*/ 7 h 55"/>
                  <a:gd name="T46" fmla="*/ 34 w 36"/>
                  <a:gd name="T47" fmla="*/ 7 h 55"/>
                  <a:gd name="T48" fmla="*/ 34 w 36"/>
                  <a:gd name="T49" fmla="*/ 0 h 55"/>
                  <a:gd name="T50" fmla="*/ 7 w 36"/>
                  <a:gd name="T51" fmla="*/ 0 h 55"/>
                  <a:gd name="T52" fmla="*/ 1 w 36"/>
                  <a:gd name="T53" fmla="*/ 28 h 55"/>
                  <a:gd name="T54" fmla="*/ 8 w 36"/>
                  <a:gd name="T55" fmla="*/ 29 h 55"/>
                  <a:gd name="T56" fmla="*/ 8 w 36"/>
                  <a:gd name="T57" fmla="*/ 29 h 55"/>
                  <a:gd name="T58" fmla="*/ 9 w 36"/>
                  <a:gd name="T59" fmla="*/ 27 h 55"/>
                  <a:gd name="T60" fmla="*/ 11 w 36"/>
                  <a:gd name="T61" fmla="*/ 26 h 55"/>
                  <a:gd name="T62" fmla="*/ 11 w 36"/>
                  <a:gd name="T63" fmla="*/ 26 h 55"/>
                  <a:gd name="T64" fmla="*/ 15 w 36"/>
                  <a:gd name="T65" fmla="*/ 24 h 55"/>
                  <a:gd name="T66" fmla="*/ 17 w 36"/>
                  <a:gd name="T67" fmla="*/ 23 h 55"/>
                  <a:gd name="T68" fmla="*/ 17 w 36"/>
                  <a:gd name="T69" fmla="*/ 23 h 55"/>
                  <a:gd name="T70" fmla="*/ 23 w 36"/>
                  <a:gd name="T71" fmla="*/ 24 h 55"/>
                  <a:gd name="T72" fmla="*/ 26 w 36"/>
                  <a:gd name="T73" fmla="*/ 27 h 55"/>
                  <a:gd name="T74" fmla="*/ 26 w 36"/>
                  <a:gd name="T75" fmla="*/ 27 h 55"/>
                  <a:gd name="T76" fmla="*/ 28 w 36"/>
                  <a:gd name="T77" fmla="*/ 31 h 55"/>
                  <a:gd name="T78" fmla="*/ 29 w 36"/>
                  <a:gd name="T79" fmla="*/ 36 h 55"/>
                  <a:gd name="T80" fmla="*/ 29 w 36"/>
                  <a:gd name="T81" fmla="*/ 36 h 55"/>
                  <a:gd name="T82" fmla="*/ 28 w 36"/>
                  <a:gd name="T83" fmla="*/ 41 h 55"/>
                  <a:gd name="T84" fmla="*/ 26 w 36"/>
                  <a:gd name="T85" fmla="*/ 46 h 55"/>
                  <a:gd name="T86" fmla="*/ 26 w 36"/>
                  <a:gd name="T87" fmla="*/ 46 h 55"/>
                  <a:gd name="T88" fmla="*/ 23 w 36"/>
                  <a:gd name="T89" fmla="*/ 48 h 55"/>
                  <a:gd name="T90" fmla="*/ 18 w 36"/>
                  <a:gd name="T91" fmla="*/ 49 h 55"/>
                  <a:gd name="T92" fmla="*/ 18 w 36"/>
                  <a:gd name="T93" fmla="*/ 49 h 55"/>
                  <a:gd name="T94" fmla="*/ 14 w 36"/>
                  <a:gd name="T95" fmla="*/ 49 h 55"/>
                  <a:gd name="T96" fmla="*/ 10 w 36"/>
                  <a:gd name="T97" fmla="*/ 47 h 55"/>
                  <a:gd name="T98" fmla="*/ 10 w 36"/>
                  <a:gd name="T99" fmla="*/ 47 h 55"/>
                  <a:gd name="T100" fmla="*/ 8 w 36"/>
                  <a:gd name="T101" fmla="*/ 43 h 55"/>
                  <a:gd name="T102" fmla="*/ 7 w 36"/>
                  <a:gd name="T103" fmla="*/ 39 h 55"/>
                  <a:gd name="T104" fmla="*/ 0 w 36"/>
                  <a:gd name="T105" fmla="*/ 40 h 55"/>
                  <a:gd name="T106" fmla="*/ 0 w 36"/>
                  <a:gd name="T107" fmla="*/ 40 h 55"/>
                  <a:gd name="T108" fmla="*/ 1 w 36"/>
                  <a:gd name="T109" fmla="*/ 46 h 55"/>
                  <a:gd name="T110" fmla="*/ 6 w 36"/>
                  <a:gd name="T111" fmla="*/ 50 h 55"/>
                  <a:gd name="T112" fmla="*/ 6 w 36"/>
                  <a:gd name="T113"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55">
                    <a:moveTo>
                      <a:pt x="6" y="50"/>
                    </a:moveTo>
                    <a:lnTo>
                      <a:pt x="6" y="50"/>
                    </a:lnTo>
                    <a:lnTo>
                      <a:pt x="11" y="53"/>
                    </a:lnTo>
                    <a:lnTo>
                      <a:pt x="18" y="55"/>
                    </a:lnTo>
                    <a:lnTo>
                      <a:pt x="18" y="55"/>
                    </a:lnTo>
                    <a:lnTo>
                      <a:pt x="21" y="55"/>
                    </a:lnTo>
                    <a:lnTo>
                      <a:pt x="26" y="53"/>
                    </a:lnTo>
                    <a:lnTo>
                      <a:pt x="29" y="51"/>
                    </a:lnTo>
                    <a:lnTo>
                      <a:pt x="32" y="48"/>
                    </a:lnTo>
                    <a:lnTo>
                      <a:pt x="32" y="48"/>
                    </a:lnTo>
                    <a:lnTo>
                      <a:pt x="35" y="42"/>
                    </a:lnTo>
                    <a:lnTo>
                      <a:pt x="36" y="36"/>
                    </a:lnTo>
                    <a:lnTo>
                      <a:pt x="36" y="36"/>
                    </a:lnTo>
                    <a:lnTo>
                      <a:pt x="35" y="29"/>
                    </a:lnTo>
                    <a:lnTo>
                      <a:pt x="34" y="26"/>
                    </a:lnTo>
                    <a:lnTo>
                      <a:pt x="32" y="23"/>
                    </a:lnTo>
                    <a:lnTo>
                      <a:pt x="32" y="23"/>
                    </a:lnTo>
                    <a:lnTo>
                      <a:pt x="26" y="19"/>
                    </a:lnTo>
                    <a:lnTo>
                      <a:pt x="19" y="18"/>
                    </a:lnTo>
                    <a:lnTo>
                      <a:pt x="19" y="18"/>
                    </a:lnTo>
                    <a:lnTo>
                      <a:pt x="14" y="19"/>
                    </a:lnTo>
                    <a:lnTo>
                      <a:pt x="9" y="21"/>
                    </a:lnTo>
                    <a:lnTo>
                      <a:pt x="11" y="7"/>
                    </a:lnTo>
                    <a:lnTo>
                      <a:pt x="34" y="7"/>
                    </a:lnTo>
                    <a:lnTo>
                      <a:pt x="34" y="0"/>
                    </a:lnTo>
                    <a:lnTo>
                      <a:pt x="7" y="0"/>
                    </a:lnTo>
                    <a:lnTo>
                      <a:pt x="1" y="28"/>
                    </a:lnTo>
                    <a:lnTo>
                      <a:pt x="8" y="29"/>
                    </a:lnTo>
                    <a:lnTo>
                      <a:pt x="8" y="29"/>
                    </a:lnTo>
                    <a:lnTo>
                      <a:pt x="9" y="27"/>
                    </a:lnTo>
                    <a:lnTo>
                      <a:pt x="11" y="26"/>
                    </a:lnTo>
                    <a:lnTo>
                      <a:pt x="11" y="26"/>
                    </a:lnTo>
                    <a:lnTo>
                      <a:pt x="15" y="24"/>
                    </a:lnTo>
                    <a:lnTo>
                      <a:pt x="17" y="23"/>
                    </a:lnTo>
                    <a:lnTo>
                      <a:pt x="17" y="23"/>
                    </a:lnTo>
                    <a:lnTo>
                      <a:pt x="23" y="24"/>
                    </a:lnTo>
                    <a:lnTo>
                      <a:pt x="26" y="27"/>
                    </a:lnTo>
                    <a:lnTo>
                      <a:pt x="26" y="27"/>
                    </a:lnTo>
                    <a:lnTo>
                      <a:pt x="28" y="31"/>
                    </a:lnTo>
                    <a:lnTo>
                      <a:pt x="29" y="36"/>
                    </a:lnTo>
                    <a:lnTo>
                      <a:pt x="29" y="36"/>
                    </a:lnTo>
                    <a:lnTo>
                      <a:pt x="28" y="41"/>
                    </a:lnTo>
                    <a:lnTo>
                      <a:pt x="26" y="46"/>
                    </a:lnTo>
                    <a:lnTo>
                      <a:pt x="26" y="46"/>
                    </a:lnTo>
                    <a:lnTo>
                      <a:pt x="23" y="48"/>
                    </a:lnTo>
                    <a:lnTo>
                      <a:pt x="18" y="49"/>
                    </a:lnTo>
                    <a:lnTo>
                      <a:pt x="18" y="49"/>
                    </a:lnTo>
                    <a:lnTo>
                      <a:pt x="14" y="49"/>
                    </a:lnTo>
                    <a:lnTo>
                      <a:pt x="10" y="47"/>
                    </a:lnTo>
                    <a:lnTo>
                      <a:pt x="10" y="47"/>
                    </a:lnTo>
                    <a:lnTo>
                      <a:pt x="8" y="43"/>
                    </a:lnTo>
                    <a:lnTo>
                      <a:pt x="7" y="39"/>
                    </a:lnTo>
                    <a:lnTo>
                      <a:pt x="0" y="40"/>
                    </a:lnTo>
                    <a:lnTo>
                      <a:pt x="0" y="40"/>
                    </a:lnTo>
                    <a:lnTo>
                      <a:pt x="1" y="46"/>
                    </a:lnTo>
                    <a:lnTo>
                      <a:pt x="6" y="50"/>
                    </a:lnTo>
                    <a:lnTo>
                      <a:pt x="6" y="50"/>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2" name="Freeform 281">
                <a:extLst>
                  <a:ext uri="{FF2B5EF4-FFF2-40B4-BE49-F238E27FC236}">
                    <a16:creationId xmlns:a16="http://schemas.microsoft.com/office/drawing/2014/main" id="{88027544-42F1-30D4-1CAC-52FCCDD648D2}"/>
                  </a:ext>
                </a:extLst>
              </p:cNvPr>
              <p:cNvSpPr>
                <a:spLocks noEditPoints="1"/>
              </p:cNvSpPr>
              <p:nvPr/>
            </p:nvSpPr>
            <p:spPr bwMode="auto">
              <a:xfrm>
                <a:off x="4159" y="3800"/>
                <a:ext cx="34" cy="56"/>
              </a:xfrm>
              <a:custGeom>
                <a:avLst/>
                <a:gdLst>
                  <a:gd name="T0" fmla="*/ 5 w 34"/>
                  <a:gd name="T1" fmla="*/ 50 h 56"/>
                  <a:gd name="T2" fmla="*/ 10 w 34"/>
                  <a:gd name="T3" fmla="*/ 54 h 56"/>
                  <a:gd name="T4" fmla="*/ 18 w 34"/>
                  <a:gd name="T5" fmla="*/ 56 h 56"/>
                  <a:gd name="T6" fmla="*/ 22 w 34"/>
                  <a:gd name="T7" fmla="*/ 54 h 56"/>
                  <a:gd name="T8" fmla="*/ 26 w 34"/>
                  <a:gd name="T9" fmla="*/ 52 h 56"/>
                  <a:gd name="T10" fmla="*/ 33 w 34"/>
                  <a:gd name="T11" fmla="*/ 43 h 56"/>
                  <a:gd name="T12" fmla="*/ 34 w 34"/>
                  <a:gd name="T13" fmla="*/ 37 h 56"/>
                  <a:gd name="T14" fmla="*/ 34 w 34"/>
                  <a:gd name="T15" fmla="*/ 28 h 56"/>
                  <a:gd name="T16" fmla="*/ 33 w 34"/>
                  <a:gd name="T17" fmla="*/ 15 h 56"/>
                  <a:gd name="T18" fmla="*/ 32 w 34"/>
                  <a:gd name="T19" fmla="*/ 11 h 56"/>
                  <a:gd name="T20" fmla="*/ 30 w 34"/>
                  <a:gd name="T21" fmla="*/ 8 h 56"/>
                  <a:gd name="T22" fmla="*/ 24 w 34"/>
                  <a:gd name="T23" fmla="*/ 2 h 56"/>
                  <a:gd name="T24" fmla="*/ 21 w 34"/>
                  <a:gd name="T25" fmla="*/ 1 h 56"/>
                  <a:gd name="T26" fmla="*/ 18 w 34"/>
                  <a:gd name="T27" fmla="*/ 0 h 56"/>
                  <a:gd name="T28" fmla="*/ 8 w 34"/>
                  <a:gd name="T29" fmla="*/ 3 h 56"/>
                  <a:gd name="T30" fmla="*/ 4 w 34"/>
                  <a:gd name="T31" fmla="*/ 8 h 56"/>
                  <a:gd name="T32" fmla="*/ 2 w 34"/>
                  <a:gd name="T33" fmla="*/ 12 h 56"/>
                  <a:gd name="T34" fmla="*/ 0 w 34"/>
                  <a:gd name="T35" fmla="*/ 28 h 56"/>
                  <a:gd name="T36" fmla="*/ 0 w 34"/>
                  <a:gd name="T37" fmla="*/ 35 h 56"/>
                  <a:gd name="T38" fmla="*/ 2 w 34"/>
                  <a:gd name="T39" fmla="*/ 47 h 56"/>
                  <a:gd name="T40" fmla="*/ 5 w 34"/>
                  <a:gd name="T41" fmla="*/ 50 h 56"/>
                  <a:gd name="T42" fmla="*/ 10 w 34"/>
                  <a:gd name="T43" fmla="*/ 10 h 56"/>
                  <a:gd name="T44" fmla="*/ 13 w 34"/>
                  <a:gd name="T45" fmla="*/ 6 h 56"/>
                  <a:gd name="T46" fmla="*/ 18 w 34"/>
                  <a:gd name="T47" fmla="*/ 5 h 56"/>
                  <a:gd name="T48" fmla="*/ 25 w 34"/>
                  <a:gd name="T49" fmla="*/ 10 h 56"/>
                  <a:gd name="T50" fmla="*/ 26 w 34"/>
                  <a:gd name="T51" fmla="*/ 13 h 56"/>
                  <a:gd name="T52" fmla="*/ 28 w 34"/>
                  <a:gd name="T53" fmla="*/ 28 h 56"/>
                  <a:gd name="T54" fmla="*/ 28 w 34"/>
                  <a:gd name="T55" fmla="*/ 39 h 56"/>
                  <a:gd name="T56" fmla="*/ 25 w 34"/>
                  <a:gd name="T57" fmla="*/ 45 h 56"/>
                  <a:gd name="T58" fmla="*/ 21 w 34"/>
                  <a:gd name="T59" fmla="*/ 49 h 56"/>
                  <a:gd name="T60" fmla="*/ 18 w 34"/>
                  <a:gd name="T61" fmla="*/ 50 h 56"/>
                  <a:gd name="T62" fmla="*/ 10 w 34"/>
                  <a:gd name="T63" fmla="*/ 45 h 56"/>
                  <a:gd name="T64" fmla="*/ 8 w 34"/>
                  <a:gd name="T65" fmla="*/ 43 h 56"/>
                  <a:gd name="T66" fmla="*/ 6 w 34"/>
                  <a:gd name="T67" fmla="*/ 28 h 56"/>
                  <a:gd name="T68" fmla="*/ 8 w 34"/>
                  <a:gd name="T69" fmla="*/ 16 h 56"/>
                  <a:gd name="T70" fmla="*/ 10 w 34"/>
                  <a:gd name="T71" fmla="*/ 10 h 56"/>
                  <a:gd name="T72" fmla="*/ 10 w 34"/>
                  <a:gd name="T73"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56">
                    <a:moveTo>
                      <a:pt x="5" y="50"/>
                    </a:moveTo>
                    <a:lnTo>
                      <a:pt x="5" y="50"/>
                    </a:lnTo>
                    <a:lnTo>
                      <a:pt x="8" y="52"/>
                    </a:lnTo>
                    <a:lnTo>
                      <a:pt x="10" y="54"/>
                    </a:lnTo>
                    <a:lnTo>
                      <a:pt x="13" y="56"/>
                    </a:lnTo>
                    <a:lnTo>
                      <a:pt x="18" y="56"/>
                    </a:lnTo>
                    <a:lnTo>
                      <a:pt x="18" y="56"/>
                    </a:lnTo>
                    <a:lnTo>
                      <a:pt x="22" y="54"/>
                    </a:lnTo>
                    <a:lnTo>
                      <a:pt x="26" y="52"/>
                    </a:lnTo>
                    <a:lnTo>
                      <a:pt x="26" y="52"/>
                    </a:lnTo>
                    <a:lnTo>
                      <a:pt x="31" y="49"/>
                    </a:lnTo>
                    <a:lnTo>
                      <a:pt x="33" y="43"/>
                    </a:lnTo>
                    <a:lnTo>
                      <a:pt x="33" y="43"/>
                    </a:lnTo>
                    <a:lnTo>
                      <a:pt x="34" y="37"/>
                    </a:lnTo>
                    <a:lnTo>
                      <a:pt x="34" y="28"/>
                    </a:lnTo>
                    <a:lnTo>
                      <a:pt x="34" y="28"/>
                    </a:lnTo>
                    <a:lnTo>
                      <a:pt x="34" y="21"/>
                    </a:lnTo>
                    <a:lnTo>
                      <a:pt x="33" y="15"/>
                    </a:lnTo>
                    <a:lnTo>
                      <a:pt x="33" y="15"/>
                    </a:lnTo>
                    <a:lnTo>
                      <a:pt x="32" y="11"/>
                    </a:lnTo>
                    <a:lnTo>
                      <a:pt x="30" y="8"/>
                    </a:lnTo>
                    <a:lnTo>
                      <a:pt x="30" y="8"/>
                    </a:lnTo>
                    <a:lnTo>
                      <a:pt x="28" y="4"/>
                    </a:lnTo>
                    <a:lnTo>
                      <a:pt x="24" y="2"/>
                    </a:lnTo>
                    <a:lnTo>
                      <a:pt x="24" y="2"/>
                    </a:lnTo>
                    <a:lnTo>
                      <a:pt x="21" y="1"/>
                    </a:lnTo>
                    <a:lnTo>
                      <a:pt x="18" y="0"/>
                    </a:lnTo>
                    <a:lnTo>
                      <a:pt x="18" y="0"/>
                    </a:lnTo>
                    <a:lnTo>
                      <a:pt x="12" y="1"/>
                    </a:lnTo>
                    <a:lnTo>
                      <a:pt x="8" y="3"/>
                    </a:lnTo>
                    <a:lnTo>
                      <a:pt x="8" y="3"/>
                    </a:lnTo>
                    <a:lnTo>
                      <a:pt x="4" y="8"/>
                    </a:lnTo>
                    <a:lnTo>
                      <a:pt x="2" y="12"/>
                    </a:lnTo>
                    <a:lnTo>
                      <a:pt x="2" y="12"/>
                    </a:lnTo>
                    <a:lnTo>
                      <a:pt x="0" y="20"/>
                    </a:lnTo>
                    <a:lnTo>
                      <a:pt x="0" y="28"/>
                    </a:lnTo>
                    <a:lnTo>
                      <a:pt x="0" y="28"/>
                    </a:lnTo>
                    <a:lnTo>
                      <a:pt x="0" y="35"/>
                    </a:lnTo>
                    <a:lnTo>
                      <a:pt x="1" y="41"/>
                    </a:lnTo>
                    <a:lnTo>
                      <a:pt x="2" y="47"/>
                    </a:lnTo>
                    <a:lnTo>
                      <a:pt x="5" y="50"/>
                    </a:lnTo>
                    <a:lnTo>
                      <a:pt x="5" y="50"/>
                    </a:lnTo>
                    <a:lnTo>
                      <a:pt x="5" y="50"/>
                    </a:lnTo>
                    <a:close/>
                    <a:moveTo>
                      <a:pt x="10" y="10"/>
                    </a:moveTo>
                    <a:lnTo>
                      <a:pt x="10" y="10"/>
                    </a:lnTo>
                    <a:lnTo>
                      <a:pt x="13" y="6"/>
                    </a:lnTo>
                    <a:lnTo>
                      <a:pt x="18" y="5"/>
                    </a:lnTo>
                    <a:lnTo>
                      <a:pt x="18" y="5"/>
                    </a:lnTo>
                    <a:lnTo>
                      <a:pt x="21" y="6"/>
                    </a:lnTo>
                    <a:lnTo>
                      <a:pt x="25" y="10"/>
                    </a:lnTo>
                    <a:lnTo>
                      <a:pt x="25" y="10"/>
                    </a:lnTo>
                    <a:lnTo>
                      <a:pt x="26" y="13"/>
                    </a:lnTo>
                    <a:lnTo>
                      <a:pt x="28" y="16"/>
                    </a:lnTo>
                    <a:lnTo>
                      <a:pt x="28" y="28"/>
                    </a:lnTo>
                    <a:lnTo>
                      <a:pt x="28" y="28"/>
                    </a:lnTo>
                    <a:lnTo>
                      <a:pt x="28" y="39"/>
                    </a:lnTo>
                    <a:lnTo>
                      <a:pt x="26" y="43"/>
                    </a:lnTo>
                    <a:lnTo>
                      <a:pt x="25" y="45"/>
                    </a:lnTo>
                    <a:lnTo>
                      <a:pt x="25" y="45"/>
                    </a:lnTo>
                    <a:lnTo>
                      <a:pt x="21" y="49"/>
                    </a:lnTo>
                    <a:lnTo>
                      <a:pt x="18" y="50"/>
                    </a:lnTo>
                    <a:lnTo>
                      <a:pt x="18" y="50"/>
                    </a:lnTo>
                    <a:lnTo>
                      <a:pt x="13" y="49"/>
                    </a:lnTo>
                    <a:lnTo>
                      <a:pt x="10" y="45"/>
                    </a:lnTo>
                    <a:lnTo>
                      <a:pt x="10" y="45"/>
                    </a:lnTo>
                    <a:lnTo>
                      <a:pt x="8" y="43"/>
                    </a:lnTo>
                    <a:lnTo>
                      <a:pt x="8" y="39"/>
                    </a:lnTo>
                    <a:lnTo>
                      <a:pt x="6" y="28"/>
                    </a:lnTo>
                    <a:lnTo>
                      <a:pt x="6" y="28"/>
                    </a:lnTo>
                    <a:lnTo>
                      <a:pt x="8" y="16"/>
                    </a:lnTo>
                    <a:lnTo>
                      <a:pt x="9" y="13"/>
                    </a:lnTo>
                    <a:lnTo>
                      <a:pt x="10" y="10"/>
                    </a:lnTo>
                    <a:lnTo>
                      <a:pt x="10" y="10"/>
                    </a:lnTo>
                    <a:lnTo>
                      <a:pt x="10" y="10"/>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3" name="Freeform 282">
                <a:extLst>
                  <a:ext uri="{FF2B5EF4-FFF2-40B4-BE49-F238E27FC236}">
                    <a16:creationId xmlns:a16="http://schemas.microsoft.com/office/drawing/2014/main" id="{3493421D-3054-83E0-6C24-3E18A9CF8DB1}"/>
                  </a:ext>
                </a:extLst>
              </p:cNvPr>
              <p:cNvSpPr>
                <a:spLocks noEditPoints="1"/>
              </p:cNvSpPr>
              <p:nvPr/>
            </p:nvSpPr>
            <p:spPr bwMode="auto">
              <a:xfrm>
                <a:off x="4202" y="3800"/>
                <a:ext cx="58" cy="57"/>
              </a:xfrm>
              <a:custGeom>
                <a:avLst/>
                <a:gdLst>
                  <a:gd name="T0" fmla="*/ 4 w 58"/>
                  <a:gd name="T1" fmla="*/ 24 h 57"/>
                  <a:gd name="T2" fmla="*/ 11 w 58"/>
                  <a:gd name="T3" fmla="*/ 29 h 57"/>
                  <a:gd name="T4" fmla="*/ 16 w 58"/>
                  <a:gd name="T5" fmla="*/ 28 h 57"/>
                  <a:gd name="T6" fmla="*/ 19 w 58"/>
                  <a:gd name="T7" fmla="*/ 24 h 57"/>
                  <a:gd name="T8" fmla="*/ 23 w 58"/>
                  <a:gd name="T9" fmla="*/ 14 h 57"/>
                  <a:gd name="T10" fmla="*/ 23 w 58"/>
                  <a:gd name="T11" fmla="*/ 8 h 57"/>
                  <a:gd name="T12" fmla="*/ 19 w 58"/>
                  <a:gd name="T13" fmla="*/ 3 h 57"/>
                  <a:gd name="T14" fmla="*/ 11 w 58"/>
                  <a:gd name="T15" fmla="*/ 0 h 57"/>
                  <a:gd name="T16" fmla="*/ 7 w 58"/>
                  <a:gd name="T17" fmla="*/ 1 h 57"/>
                  <a:gd name="T18" fmla="*/ 2 w 58"/>
                  <a:gd name="T19" fmla="*/ 4 h 57"/>
                  <a:gd name="T20" fmla="*/ 0 w 58"/>
                  <a:gd name="T21" fmla="*/ 13 h 57"/>
                  <a:gd name="T22" fmla="*/ 0 w 58"/>
                  <a:gd name="T23" fmla="*/ 20 h 57"/>
                  <a:gd name="T24" fmla="*/ 4 w 58"/>
                  <a:gd name="T25" fmla="*/ 24 h 57"/>
                  <a:gd name="T26" fmla="*/ 16 w 58"/>
                  <a:gd name="T27" fmla="*/ 6 h 57"/>
                  <a:gd name="T28" fmla="*/ 17 w 58"/>
                  <a:gd name="T29" fmla="*/ 14 h 57"/>
                  <a:gd name="T30" fmla="*/ 17 w 58"/>
                  <a:gd name="T31" fmla="*/ 19 h 57"/>
                  <a:gd name="T32" fmla="*/ 16 w 58"/>
                  <a:gd name="T33" fmla="*/ 22 h 57"/>
                  <a:gd name="T34" fmla="*/ 11 w 58"/>
                  <a:gd name="T35" fmla="*/ 23 h 57"/>
                  <a:gd name="T36" fmla="*/ 9 w 58"/>
                  <a:gd name="T37" fmla="*/ 23 h 57"/>
                  <a:gd name="T38" fmla="*/ 7 w 58"/>
                  <a:gd name="T39" fmla="*/ 22 h 57"/>
                  <a:gd name="T40" fmla="*/ 6 w 58"/>
                  <a:gd name="T41" fmla="*/ 14 h 57"/>
                  <a:gd name="T42" fmla="*/ 6 w 58"/>
                  <a:gd name="T43" fmla="*/ 10 h 57"/>
                  <a:gd name="T44" fmla="*/ 7 w 58"/>
                  <a:gd name="T45" fmla="*/ 6 h 57"/>
                  <a:gd name="T46" fmla="*/ 11 w 58"/>
                  <a:gd name="T47" fmla="*/ 4 h 57"/>
                  <a:gd name="T48" fmla="*/ 14 w 58"/>
                  <a:gd name="T49" fmla="*/ 4 h 57"/>
                  <a:gd name="T50" fmla="*/ 16 w 58"/>
                  <a:gd name="T51" fmla="*/ 6 h 57"/>
                  <a:gd name="T52" fmla="*/ 47 w 58"/>
                  <a:gd name="T53" fmla="*/ 0 h 57"/>
                  <a:gd name="T54" fmla="*/ 11 w 58"/>
                  <a:gd name="T55" fmla="*/ 57 h 57"/>
                  <a:gd name="T56" fmla="*/ 17 w 58"/>
                  <a:gd name="T57" fmla="*/ 57 h 57"/>
                  <a:gd name="T58" fmla="*/ 38 w 58"/>
                  <a:gd name="T59" fmla="*/ 53 h 57"/>
                  <a:gd name="T60" fmla="*/ 46 w 58"/>
                  <a:gd name="T61" fmla="*/ 57 h 57"/>
                  <a:gd name="T62" fmla="*/ 52 w 58"/>
                  <a:gd name="T63" fmla="*/ 56 h 57"/>
                  <a:gd name="T64" fmla="*/ 55 w 58"/>
                  <a:gd name="T65" fmla="*/ 53 h 57"/>
                  <a:gd name="T66" fmla="*/ 58 w 58"/>
                  <a:gd name="T67" fmla="*/ 42 h 57"/>
                  <a:gd name="T68" fmla="*/ 57 w 58"/>
                  <a:gd name="T69" fmla="*/ 37 h 57"/>
                  <a:gd name="T70" fmla="*/ 55 w 58"/>
                  <a:gd name="T71" fmla="*/ 32 h 57"/>
                  <a:gd name="T72" fmla="*/ 46 w 58"/>
                  <a:gd name="T73" fmla="*/ 28 h 57"/>
                  <a:gd name="T74" fmla="*/ 42 w 58"/>
                  <a:gd name="T75" fmla="*/ 29 h 57"/>
                  <a:gd name="T76" fmla="*/ 38 w 58"/>
                  <a:gd name="T77" fmla="*/ 32 h 57"/>
                  <a:gd name="T78" fmla="*/ 35 w 58"/>
                  <a:gd name="T79" fmla="*/ 42 h 57"/>
                  <a:gd name="T80" fmla="*/ 36 w 58"/>
                  <a:gd name="T81" fmla="*/ 49 h 57"/>
                  <a:gd name="T82" fmla="*/ 38 w 58"/>
                  <a:gd name="T83" fmla="*/ 53 h 57"/>
                  <a:gd name="T84" fmla="*/ 50 w 58"/>
                  <a:gd name="T85" fmla="*/ 34 h 57"/>
                  <a:gd name="T86" fmla="*/ 53 w 58"/>
                  <a:gd name="T87" fmla="*/ 42 h 57"/>
                  <a:gd name="T88" fmla="*/ 52 w 58"/>
                  <a:gd name="T89" fmla="*/ 47 h 57"/>
                  <a:gd name="T90" fmla="*/ 50 w 58"/>
                  <a:gd name="T91" fmla="*/ 50 h 57"/>
                  <a:gd name="T92" fmla="*/ 47 w 58"/>
                  <a:gd name="T93" fmla="*/ 52 h 57"/>
                  <a:gd name="T94" fmla="*/ 45 w 58"/>
                  <a:gd name="T95" fmla="*/ 52 h 57"/>
                  <a:gd name="T96" fmla="*/ 43 w 58"/>
                  <a:gd name="T97" fmla="*/ 50 h 57"/>
                  <a:gd name="T98" fmla="*/ 40 w 58"/>
                  <a:gd name="T99" fmla="*/ 43 h 57"/>
                  <a:gd name="T100" fmla="*/ 42 w 58"/>
                  <a:gd name="T101" fmla="*/ 38 h 57"/>
                  <a:gd name="T102" fmla="*/ 43 w 58"/>
                  <a:gd name="T103" fmla="*/ 34 h 57"/>
                  <a:gd name="T104" fmla="*/ 47 w 58"/>
                  <a:gd name="T105" fmla="*/ 33 h 57"/>
                  <a:gd name="T106" fmla="*/ 49 w 58"/>
                  <a:gd name="T107" fmla="*/ 33 h 57"/>
                  <a:gd name="T108" fmla="*/ 50 w 58"/>
                  <a:gd name="T10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57">
                    <a:moveTo>
                      <a:pt x="4" y="24"/>
                    </a:moveTo>
                    <a:lnTo>
                      <a:pt x="4" y="24"/>
                    </a:lnTo>
                    <a:lnTo>
                      <a:pt x="7" y="28"/>
                    </a:lnTo>
                    <a:lnTo>
                      <a:pt x="11" y="29"/>
                    </a:lnTo>
                    <a:lnTo>
                      <a:pt x="11" y="29"/>
                    </a:lnTo>
                    <a:lnTo>
                      <a:pt x="16" y="28"/>
                    </a:lnTo>
                    <a:lnTo>
                      <a:pt x="19" y="24"/>
                    </a:lnTo>
                    <a:lnTo>
                      <a:pt x="19" y="24"/>
                    </a:lnTo>
                    <a:lnTo>
                      <a:pt x="23" y="20"/>
                    </a:lnTo>
                    <a:lnTo>
                      <a:pt x="23" y="14"/>
                    </a:lnTo>
                    <a:lnTo>
                      <a:pt x="23" y="14"/>
                    </a:lnTo>
                    <a:lnTo>
                      <a:pt x="23" y="8"/>
                    </a:lnTo>
                    <a:lnTo>
                      <a:pt x="19" y="3"/>
                    </a:lnTo>
                    <a:lnTo>
                      <a:pt x="19" y="3"/>
                    </a:lnTo>
                    <a:lnTo>
                      <a:pt x="16" y="1"/>
                    </a:lnTo>
                    <a:lnTo>
                      <a:pt x="11" y="0"/>
                    </a:lnTo>
                    <a:lnTo>
                      <a:pt x="11" y="0"/>
                    </a:lnTo>
                    <a:lnTo>
                      <a:pt x="7" y="1"/>
                    </a:lnTo>
                    <a:lnTo>
                      <a:pt x="2" y="4"/>
                    </a:lnTo>
                    <a:lnTo>
                      <a:pt x="2" y="4"/>
                    </a:lnTo>
                    <a:lnTo>
                      <a:pt x="0" y="9"/>
                    </a:lnTo>
                    <a:lnTo>
                      <a:pt x="0" y="13"/>
                    </a:lnTo>
                    <a:lnTo>
                      <a:pt x="0" y="13"/>
                    </a:lnTo>
                    <a:lnTo>
                      <a:pt x="0" y="20"/>
                    </a:lnTo>
                    <a:lnTo>
                      <a:pt x="4" y="24"/>
                    </a:lnTo>
                    <a:lnTo>
                      <a:pt x="4" y="24"/>
                    </a:lnTo>
                    <a:close/>
                    <a:moveTo>
                      <a:pt x="16" y="6"/>
                    </a:moveTo>
                    <a:lnTo>
                      <a:pt x="16" y="6"/>
                    </a:lnTo>
                    <a:lnTo>
                      <a:pt x="17" y="10"/>
                    </a:lnTo>
                    <a:lnTo>
                      <a:pt x="17" y="14"/>
                    </a:lnTo>
                    <a:lnTo>
                      <a:pt x="17" y="14"/>
                    </a:lnTo>
                    <a:lnTo>
                      <a:pt x="17" y="19"/>
                    </a:lnTo>
                    <a:lnTo>
                      <a:pt x="16" y="22"/>
                    </a:lnTo>
                    <a:lnTo>
                      <a:pt x="16" y="22"/>
                    </a:lnTo>
                    <a:lnTo>
                      <a:pt x="14" y="23"/>
                    </a:lnTo>
                    <a:lnTo>
                      <a:pt x="11" y="23"/>
                    </a:lnTo>
                    <a:lnTo>
                      <a:pt x="11" y="23"/>
                    </a:lnTo>
                    <a:lnTo>
                      <a:pt x="9" y="23"/>
                    </a:lnTo>
                    <a:lnTo>
                      <a:pt x="7" y="22"/>
                    </a:lnTo>
                    <a:lnTo>
                      <a:pt x="7" y="22"/>
                    </a:lnTo>
                    <a:lnTo>
                      <a:pt x="6" y="19"/>
                    </a:lnTo>
                    <a:lnTo>
                      <a:pt x="6" y="14"/>
                    </a:lnTo>
                    <a:lnTo>
                      <a:pt x="6" y="14"/>
                    </a:lnTo>
                    <a:lnTo>
                      <a:pt x="6" y="10"/>
                    </a:lnTo>
                    <a:lnTo>
                      <a:pt x="7" y="6"/>
                    </a:lnTo>
                    <a:lnTo>
                      <a:pt x="7" y="6"/>
                    </a:lnTo>
                    <a:lnTo>
                      <a:pt x="9" y="4"/>
                    </a:lnTo>
                    <a:lnTo>
                      <a:pt x="11" y="4"/>
                    </a:lnTo>
                    <a:lnTo>
                      <a:pt x="11" y="4"/>
                    </a:lnTo>
                    <a:lnTo>
                      <a:pt x="14" y="4"/>
                    </a:lnTo>
                    <a:lnTo>
                      <a:pt x="16" y="6"/>
                    </a:lnTo>
                    <a:lnTo>
                      <a:pt x="16" y="6"/>
                    </a:lnTo>
                    <a:close/>
                    <a:moveTo>
                      <a:pt x="17" y="57"/>
                    </a:moveTo>
                    <a:lnTo>
                      <a:pt x="47" y="0"/>
                    </a:lnTo>
                    <a:lnTo>
                      <a:pt x="42" y="0"/>
                    </a:lnTo>
                    <a:lnTo>
                      <a:pt x="11" y="57"/>
                    </a:lnTo>
                    <a:lnTo>
                      <a:pt x="17" y="57"/>
                    </a:lnTo>
                    <a:lnTo>
                      <a:pt x="17" y="57"/>
                    </a:lnTo>
                    <a:close/>
                    <a:moveTo>
                      <a:pt x="38" y="53"/>
                    </a:moveTo>
                    <a:lnTo>
                      <a:pt x="38" y="53"/>
                    </a:lnTo>
                    <a:lnTo>
                      <a:pt x="42" y="56"/>
                    </a:lnTo>
                    <a:lnTo>
                      <a:pt x="46" y="57"/>
                    </a:lnTo>
                    <a:lnTo>
                      <a:pt x="46" y="57"/>
                    </a:lnTo>
                    <a:lnTo>
                      <a:pt x="52" y="56"/>
                    </a:lnTo>
                    <a:lnTo>
                      <a:pt x="55" y="53"/>
                    </a:lnTo>
                    <a:lnTo>
                      <a:pt x="55" y="53"/>
                    </a:lnTo>
                    <a:lnTo>
                      <a:pt x="57" y="49"/>
                    </a:lnTo>
                    <a:lnTo>
                      <a:pt x="58" y="42"/>
                    </a:lnTo>
                    <a:lnTo>
                      <a:pt x="58" y="42"/>
                    </a:lnTo>
                    <a:lnTo>
                      <a:pt x="57" y="37"/>
                    </a:lnTo>
                    <a:lnTo>
                      <a:pt x="55" y="32"/>
                    </a:lnTo>
                    <a:lnTo>
                      <a:pt x="55" y="32"/>
                    </a:lnTo>
                    <a:lnTo>
                      <a:pt x="52" y="29"/>
                    </a:lnTo>
                    <a:lnTo>
                      <a:pt x="46" y="28"/>
                    </a:lnTo>
                    <a:lnTo>
                      <a:pt x="46" y="28"/>
                    </a:lnTo>
                    <a:lnTo>
                      <a:pt x="42" y="29"/>
                    </a:lnTo>
                    <a:lnTo>
                      <a:pt x="38" y="32"/>
                    </a:lnTo>
                    <a:lnTo>
                      <a:pt x="38" y="32"/>
                    </a:lnTo>
                    <a:lnTo>
                      <a:pt x="36" y="37"/>
                    </a:lnTo>
                    <a:lnTo>
                      <a:pt x="35" y="42"/>
                    </a:lnTo>
                    <a:lnTo>
                      <a:pt x="35" y="42"/>
                    </a:lnTo>
                    <a:lnTo>
                      <a:pt x="36" y="49"/>
                    </a:lnTo>
                    <a:lnTo>
                      <a:pt x="38" y="53"/>
                    </a:lnTo>
                    <a:lnTo>
                      <a:pt x="38" y="53"/>
                    </a:lnTo>
                    <a:close/>
                    <a:moveTo>
                      <a:pt x="50" y="34"/>
                    </a:moveTo>
                    <a:lnTo>
                      <a:pt x="50" y="34"/>
                    </a:lnTo>
                    <a:lnTo>
                      <a:pt x="52" y="38"/>
                    </a:lnTo>
                    <a:lnTo>
                      <a:pt x="53" y="42"/>
                    </a:lnTo>
                    <a:lnTo>
                      <a:pt x="53" y="42"/>
                    </a:lnTo>
                    <a:lnTo>
                      <a:pt x="52" y="47"/>
                    </a:lnTo>
                    <a:lnTo>
                      <a:pt x="50" y="50"/>
                    </a:lnTo>
                    <a:lnTo>
                      <a:pt x="50" y="50"/>
                    </a:lnTo>
                    <a:lnTo>
                      <a:pt x="49" y="52"/>
                    </a:lnTo>
                    <a:lnTo>
                      <a:pt x="47" y="52"/>
                    </a:lnTo>
                    <a:lnTo>
                      <a:pt x="47" y="52"/>
                    </a:lnTo>
                    <a:lnTo>
                      <a:pt x="45" y="52"/>
                    </a:lnTo>
                    <a:lnTo>
                      <a:pt x="43" y="50"/>
                    </a:lnTo>
                    <a:lnTo>
                      <a:pt x="43" y="50"/>
                    </a:lnTo>
                    <a:lnTo>
                      <a:pt x="42" y="48"/>
                    </a:lnTo>
                    <a:lnTo>
                      <a:pt x="40" y="43"/>
                    </a:lnTo>
                    <a:lnTo>
                      <a:pt x="40" y="43"/>
                    </a:lnTo>
                    <a:lnTo>
                      <a:pt x="42" y="38"/>
                    </a:lnTo>
                    <a:lnTo>
                      <a:pt x="43" y="34"/>
                    </a:lnTo>
                    <a:lnTo>
                      <a:pt x="43" y="34"/>
                    </a:lnTo>
                    <a:lnTo>
                      <a:pt x="45" y="33"/>
                    </a:lnTo>
                    <a:lnTo>
                      <a:pt x="47" y="33"/>
                    </a:lnTo>
                    <a:lnTo>
                      <a:pt x="47" y="33"/>
                    </a:lnTo>
                    <a:lnTo>
                      <a:pt x="49" y="33"/>
                    </a:lnTo>
                    <a:lnTo>
                      <a:pt x="50" y="34"/>
                    </a:lnTo>
                    <a:lnTo>
                      <a:pt x="50" y="34"/>
                    </a:lnTo>
                    <a:close/>
                  </a:path>
                </a:pathLst>
              </a:custGeom>
              <a:solidFill>
                <a:srgbClr val="B9CF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4" name="Rectangle 283">
                <a:extLst>
                  <a:ext uri="{FF2B5EF4-FFF2-40B4-BE49-F238E27FC236}">
                    <a16:creationId xmlns:a16="http://schemas.microsoft.com/office/drawing/2014/main" id="{6D6ED7AC-C52C-A8FA-A586-CB91EF29B092}"/>
                  </a:ext>
                </a:extLst>
              </p:cNvPr>
              <p:cNvSpPr>
                <a:spLocks noChangeArrowheads="1"/>
              </p:cNvSpPr>
              <p:nvPr/>
            </p:nvSpPr>
            <p:spPr bwMode="auto">
              <a:xfrm>
                <a:off x="6117" y="3307"/>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5" name="Rectangle 284">
                <a:extLst>
                  <a:ext uri="{FF2B5EF4-FFF2-40B4-BE49-F238E27FC236}">
                    <a16:creationId xmlns:a16="http://schemas.microsoft.com/office/drawing/2014/main" id="{A22B7902-A5B6-EFEF-2A6F-09CD68A1855C}"/>
                  </a:ext>
                </a:extLst>
              </p:cNvPr>
              <p:cNvSpPr>
                <a:spLocks noChangeArrowheads="1"/>
              </p:cNvSpPr>
              <p:nvPr/>
            </p:nvSpPr>
            <p:spPr bwMode="auto">
              <a:xfrm>
                <a:off x="5291" y="1619"/>
                <a:ext cx="59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Chemotherapy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6" name="Freeform 285">
                <a:extLst>
                  <a:ext uri="{FF2B5EF4-FFF2-40B4-BE49-F238E27FC236}">
                    <a16:creationId xmlns:a16="http://schemas.microsoft.com/office/drawing/2014/main" id="{CC836935-1ED2-4E38-8019-F1158DDA4D13}"/>
                  </a:ext>
                </a:extLst>
              </p:cNvPr>
              <p:cNvSpPr>
                <a:spLocks/>
              </p:cNvSpPr>
              <p:nvPr/>
            </p:nvSpPr>
            <p:spPr bwMode="auto">
              <a:xfrm>
                <a:off x="4418" y="1719"/>
                <a:ext cx="2292" cy="1195"/>
              </a:xfrm>
              <a:custGeom>
                <a:avLst/>
                <a:gdLst>
                  <a:gd name="T0" fmla="*/ 0 w 2292"/>
                  <a:gd name="T1" fmla="*/ 0 h 1195"/>
                  <a:gd name="T2" fmla="*/ 0 w 2292"/>
                  <a:gd name="T3" fmla="*/ 1195 h 1195"/>
                  <a:gd name="T4" fmla="*/ 0 w 2292"/>
                  <a:gd name="T5" fmla="*/ 1195 h 1195"/>
                  <a:gd name="T6" fmla="*/ 2292 w 2292"/>
                  <a:gd name="T7" fmla="*/ 1195 h 1195"/>
                </a:gdLst>
                <a:ahLst/>
                <a:cxnLst>
                  <a:cxn ang="0">
                    <a:pos x="T0" y="T1"/>
                  </a:cxn>
                  <a:cxn ang="0">
                    <a:pos x="T2" y="T3"/>
                  </a:cxn>
                  <a:cxn ang="0">
                    <a:pos x="T4" y="T5"/>
                  </a:cxn>
                  <a:cxn ang="0">
                    <a:pos x="T6" y="T7"/>
                  </a:cxn>
                </a:cxnLst>
                <a:rect l="0" t="0" r="r" b="b"/>
                <a:pathLst>
                  <a:path w="2292" h="1195">
                    <a:moveTo>
                      <a:pt x="0" y="0"/>
                    </a:moveTo>
                    <a:lnTo>
                      <a:pt x="0" y="1195"/>
                    </a:lnTo>
                    <a:lnTo>
                      <a:pt x="0" y="1195"/>
                    </a:lnTo>
                    <a:lnTo>
                      <a:pt x="2292" y="119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7" name="Line 286">
                <a:extLst>
                  <a:ext uri="{FF2B5EF4-FFF2-40B4-BE49-F238E27FC236}">
                    <a16:creationId xmlns:a16="http://schemas.microsoft.com/office/drawing/2014/main" id="{8C74F8C3-2B36-F692-0B59-C2713421B939}"/>
                  </a:ext>
                </a:extLst>
              </p:cNvPr>
              <p:cNvSpPr>
                <a:spLocks noChangeShapeType="1"/>
              </p:cNvSpPr>
              <p:nvPr/>
            </p:nvSpPr>
            <p:spPr bwMode="auto">
              <a:xfrm>
                <a:off x="4433"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28" name="Rectangle 287">
                <a:extLst>
                  <a:ext uri="{FF2B5EF4-FFF2-40B4-BE49-F238E27FC236}">
                    <a16:creationId xmlns:a16="http://schemas.microsoft.com/office/drawing/2014/main" id="{88B6F3C5-5C04-5973-61B7-DD1449B8024A}"/>
                  </a:ext>
                </a:extLst>
              </p:cNvPr>
              <p:cNvSpPr>
                <a:spLocks noChangeArrowheads="1"/>
              </p:cNvSpPr>
              <p:nvPr/>
            </p:nvSpPr>
            <p:spPr bwMode="auto">
              <a:xfrm>
                <a:off x="4411"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29" name="Line 288">
                <a:extLst>
                  <a:ext uri="{FF2B5EF4-FFF2-40B4-BE49-F238E27FC236}">
                    <a16:creationId xmlns:a16="http://schemas.microsoft.com/office/drawing/2014/main" id="{0C3219E0-3142-9193-FFB1-59272A933829}"/>
                  </a:ext>
                </a:extLst>
              </p:cNvPr>
              <p:cNvSpPr>
                <a:spLocks noChangeShapeType="1"/>
              </p:cNvSpPr>
              <p:nvPr/>
            </p:nvSpPr>
            <p:spPr bwMode="auto">
              <a:xfrm>
                <a:off x="4718"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0" name="Rectangle 289">
                <a:extLst>
                  <a:ext uri="{FF2B5EF4-FFF2-40B4-BE49-F238E27FC236}">
                    <a16:creationId xmlns:a16="http://schemas.microsoft.com/office/drawing/2014/main" id="{D78F1F6D-99AF-D361-F938-1F33F7DC2866}"/>
                  </a:ext>
                </a:extLst>
              </p:cNvPr>
              <p:cNvSpPr>
                <a:spLocks noChangeArrowheads="1"/>
              </p:cNvSpPr>
              <p:nvPr/>
            </p:nvSpPr>
            <p:spPr bwMode="auto">
              <a:xfrm>
                <a:off x="4696"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1" name="Line 290">
                <a:extLst>
                  <a:ext uri="{FF2B5EF4-FFF2-40B4-BE49-F238E27FC236}">
                    <a16:creationId xmlns:a16="http://schemas.microsoft.com/office/drawing/2014/main" id="{82DC63CD-4760-972F-8466-1867DB0459AE}"/>
                  </a:ext>
                </a:extLst>
              </p:cNvPr>
              <p:cNvSpPr>
                <a:spLocks noChangeShapeType="1"/>
              </p:cNvSpPr>
              <p:nvPr/>
            </p:nvSpPr>
            <p:spPr bwMode="auto">
              <a:xfrm>
                <a:off x="5002"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2" name="Rectangle 291">
                <a:extLst>
                  <a:ext uri="{FF2B5EF4-FFF2-40B4-BE49-F238E27FC236}">
                    <a16:creationId xmlns:a16="http://schemas.microsoft.com/office/drawing/2014/main" id="{A8DBE3A8-4E0E-47FD-C83E-52A0DAAE63AA}"/>
                  </a:ext>
                </a:extLst>
              </p:cNvPr>
              <p:cNvSpPr>
                <a:spLocks noChangeArrowheads="1"/>
              </p:cNvSpPr>
              <p:nvPr/>
            </p:nvSpPr>
            <p:spPr bwMode="auto">
              <a:xfrm>
                <a:off x="4982"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3" name="Line 292">
                <a:extLst>
                  <a:ext uri="{FF2B5EF4-FFF2-40B4-BE49-F238E27FC236}">
                    <a16:creationId xmlns:a16="http://schemas.microsoft.com/office/drawing/2014/main" id="{45258A78-5F15-45D6-3401-8BD2728023B9}"/>
                  </a:ext>
                </a:extLst>
              </p:cNvPr>
              <p:cNvSpPr>
                <a:spLocks noChangeShapeType="1"/>
              </p:cNvSpPr>
              <p:nvPr/>
            </p:nvSpPr>
            <p:spPr bwMode="auto">
              <a:xfrm>
                <a:off x="5288"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4" name="Rectangle 293">
                <a:extLst>
                  <a:ext uri="{FF2B5EF4-FFF2-40B4-BE49-F238E27FC236}">
                    <a16:creationId xmlns:a16="http://schemas.microsoft.com/office/drawing/2014/main" id="{CB29B15F-CE0A-FB8C-B115-F83ED90227A5}"/>
                  </a:ext>
                </a:extLst>
              </p:cNvPr>
              <p:cNvSpPr>
                <a:spLocks noChangeArrowheads="1"/>
              </p:cNvSpPr>
              <p:nvPr/>
            </p:nvSpPr>
            <p:spPr bwMode="auto">
              <a:xfrm>
                <a:off x="5268" y="2956"/>
                <a:ext cx="8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5" name="Line 294">
                <a:extLst>
                  <a:ext uri="{FF2B5EF4-FFF2-40B4-BE49-F238E27FC236}">
                    <a16:creationId xmlns:a16="http://schemas.microsoft.com/office/drawing/2014/main" id="{3A32186C-8856-1C43-8C40-230EEF71E38A}"/>
                  </a:ext>
                </a:extLst>
              </p:cNvPr>
              <p:cNvSpPr>
                <a:spLocks noChangeShapeType="1"/>
              </p:cNvSpPr>
              <p:nvPr/>
            </p:nvSpPr>
            <p:spPr bwMode="auto">
              <a:xfrm>
                <a:off x="5571"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6" name="Rectangle 295">
                <a:extLst>
                  <a:ext uri="{FF2B5EF4-FFF2-40B4-BE49-F238E27FC236}">
                    <a16:creationId xmlns:a16="http://schemas.microsoft.com/office/drawing/2014/main" id="{C34FB499-7D97-88FC-B4B1-F7B96EF7F59E}"/>
                  </a:ext>
                </a:extLst>
              </p:cNvPr>
              <p:cNvSpPr>
                <a:spLocks noChangeArrowheads="1"/>
              </p:cNvSpPr>
              <p:nvPr/>
            </p:nvSpPr>
            <p:spPr bwMode="auto">
              <a:xfrm>
                <a:off x="5528"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7" name="Line 296">
                <a:extLst>
                  <a:ext uri="{FF2B5EF4-FFF2-40B4-BE49-F238E27FC236}">
                    <a16:creationId xmlns:a16="http://schemas.microsoft.com/office/drawing/2014/main" id="{45E7FC0B-EA6D-FC0B-D92E-666FA0B94044}"/>
                  </a:ext>
                </a:extLst>
              </p:cNvPr>
              <p:cNvSpPr>
                <a:spLocks noChangeShapeType="1"/>
              </p:cNvSpPr>
              <p:nvPr/>
            </p:nvSpPr>
            <p:spPr bwMode="auto">
              <a:xfrm>
                <a:off x="5855"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38" name="Rectangle 297">
                <a:extLst>
                  <a:ext uri="{FF2B5EF4-FFF2-40B4-BE49-F238E27FC236}">
                    <a16:creationId xmlns:a16="http://schemas.microsoft.com/office/drawing/2014/main" id="{1FCE7952-B4F9-474E-2855-9E62C7B6849F}"/>
                  </a:ext>
                </a:extLst>
              </p:cNvPr>
              <p:cNvSpPr>
                <a:spLocks noChangeArrowheads="1"/>
              </p:cNvSpPr>
              <p:nvPr/>
            </p:nvSpPr>
            <p:spPr bwMode="auto">
              <a:xfrm>
                <a:off x="5810"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39" name="Line 298">
                <a:extLst>
                  <a:ext uri="{FF2B5EF4-FFF2-40B4-BE49-F238E27FC236}">
                    <a16:creationId xmlns:a16="http://schemas.microsoft.com/office/drawing/2014/main" id="{553612A2-6C5A-9CDB-6BA7-5C7A5755FE20}"/>
                  </a:ext>
                </a:extLst>
              </p:cNvPr>
              <p:cNvSpPr>
                <a:spLocks noChangeShapeType="1"/>
              </p:cNvSpPr>
              <p:nvPr/>
            </p:nvSpPr>
            <p:spPr bwMode="auto">
              <a:xfrm>
                <a:off x="6423"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0" name="Rectangle 299">
                <a:extLst>
                  <a:ext uri="{FF2B5EF4-FFF2-40B4-BE49-F238E27FC236}">
                    <a16:creationId xmlns:a16="http://schemas.microsoft.com/office/drawing/2014/main" id="{2C50382E-E71D-E5CB-AF3A-D53E5BB68B61}"/>
                  </a:ext>
                </a:extLst>
              </p:cNvPr>
              <p:cNvSpPr>
                <a:spLocks noChangeArrowheads="1"/>
              </p:cNvSpPr>
              <p:nvPr/>
            </p:nvSpPr>
            <p:spPr bwMode="auto">
              <a:xfrm>
                <a:off x="6380"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1" name="Line 300">
                <a:extLst>
                  <a:ext uri="{FF2B5EF4-FFF2-40B4-BE49-F238E27FC236}">
                    <a16:creationId xmlns:a16="http://schemas.microsoft.com/office/drawing/2014/main" id="{5BF98924-A1A6-3F15-4103-2C9B769F7E1F}"/>
                  </a:ext>
                </a:extLst>
              </p:cNvPr>
              <p:cNvSpPr>
                <a:spLocks noChangeShapeType="1"/>
              </p:cNvSpPr>
              <p:nvPr/>
            </p:nvSpPr>
            <p:spPr bwMode="auto">
              <a:xfrm>
                <a:off x="6139"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2" name="Rectangle 301">
                <a:extLst>
                  <a:ext uri="{FF2B5EF4-FFF2-40B4-BE49-F238E27FC236}">
                    <a16:creationId xmlns:a16="http://schemas.microsoft.com/office/drawing/2014/main" id="{F6E18704-09F6-289A-DB38-024772978B78}"/>
                  </a:ext>
                </a:extLst>
              </p:cNvPr>
              <p:cNvSpPr>
                <a:spLocks noChangeArrowheads="1"/>
              </p:cNvSpPr>
              <p:nvPr/>
            </p:nvSpPr>
            <p:spPr bwMode="auto">
              <a:xfrm>
                <a:off x="6091"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3" name="Line 302">
                <a:extLst>
                  <a:ext uri="{FF2B5EF4-FFF2-40B4-BE49-F238E27FC236}">
                    <a16:creationId xmlns:a16="http://schemas.microsoft.com/office/drawing/2014/main" id="{BAC3CD75-E497-DE5A-FDF0-3070D1C7F206}"/>
                  </a:ext>
                </a:extLst>
              </p:cNvPr>
              <p:cNvSpPr>
                <a:spLocks noChangeShapeType="1"/>
              </p:cNvSpPr>
              <p:nvPr/>
            </p:nvSpPr>
            <p:spPr bwMode="auto">
              <a:xfrm>
                <a:off x="6708" y="2914"/>
                <a:ext cx="0" cy="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4" name="Rectangle 303">
                <a:extLst>
                  <a:ext uri="{FF2B5EF4-FFF2-40B4-BE49-F238E27FC236}">
                    <a16:creationId xmlns:a16="http://schemas.microsoft.com/office/drawing/2014/main" id="{50D908EB-FC99-F4E4-8693-E1BDA15DF837}"/>
                  </a:ext>
                </a:extLst>
              </p:cNvPr>
              <p:cNvSpPr>
                <a:spLocks noChangeArrowheads="1"/>
              </p:cNvSpPr>
              <p:nvPr/>
            </p:nvSpPr>
            <p:spPr bwMode="auto">
              <a:xfrm>
                <a:off x="6656" y="2956"/>
                <a:ext cx="125"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5" name="Rectangle 304">
                <a:extLst>
                  <a:ext uri="{FF2B5EF4-FFF2-40B4-BE49-F238E27FC236}">
                    <a16:creationId xmlns:a16="http://schemas.microsoft.com/office/drawing/2014/main" id="{45B84F35-9294-040B-E6A7-B9EA63CA1600}"/>
                  </a:ext>
                </a:extLst>
              </p:cNvPr>
              <p:cNvSpPr>
                <a:spLocks noChangeArrowheads="1"/>
              </p:cNvSpPr>
              <p:nvPr/>
            </p:nvSpPr>
            <p:spPr bwMode="auto">
              <a:xfrm>
                <a:off x="5429" y="3053"/>
                <a:ext cx="32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Months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6" name="Line 305">
                <a:extLst>
                  <a:ext uri="{FF2B5EF4-FFF2-40B4-BE49-F238E27FC236}">
                    <a16:creationId xmlns:a16="http://schemas.microsoft.com/office/drawing/2014/main" id="{BFC8AB7E-7EC1-4B41-680E-A77320CFDA12}"/>
                  </a:ext>
                </a:extLst>
              </p:cNvPr>
              <p:cNvSpPr>
                <a:spLocks noChangeShapeType="1"/>
              </p:cNvSpPr>
              <p:nvPr/>
            </p:nvSpPr>
            <p:spPr bwMode="auto">
              <a:xfrm flipH="1">
                <a:off x="4380" y="2893"/>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7" name="Rectangle 306">
                <a:extLst>
                  <a:ext uri="{FF2B5EF4-FFF2-40B4-BE49-F238E27FC236}">
                    <a16:creationId xmlns:a16="http://schemas.microsoft.com/office/drawing/2014/main" id="{B1501D9D-A71F-A5C9-7C59-2B5770D3F09C}"/>
                  </a:ext>
                </a:extLst>
              </p:cNvPr>
              <p:cNvSpPr>
                <a:spLocks noChangeArrowheads="1"/>
              </p:cNvSpPr>
              <p:nvPr/>
            </p:nvSpPr>
            <p:spPr bwMode="auto">
              <a:xfrm>
                <a:off x="4247" y="2849"/>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48" name="Line 307">
                <a:extLst>
                  <a:ext uri="{FF2B5EF4-FFF2-40B4-BE49-F238E27FC236}">
                    <a16:creationId xmlns:a16="http://schemas.microsoft.com/office/drawing/2014/main" id="{5F7E31D1-193B-F6D2-04EF-34EC6B0D8F3F}"/>
                  </a:ext>
                </a:extLst>
              </p:cNvPr>
              <p:cNvSpPr>
                <a:spLocks noChangeShapeType="1"/>
              </p:cNvSpPr>
              <p:nvPr/>
            </p:nvSpPr>
            <p:spPr bwMode="auto">
              <a:xfrm flipH="1">
                <a:off x="4380" y="2658"/>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9" name="Rectangle 308">
                <a:extLst>
                  <a:ext uri="{FF2B5EF4-FFF2-40B4-BE49-F238E27FC236}">
                    <a16:creationId xmlns:a16="http://schemas.microsoft.com/office/drawing/2014/main" id="{20859C53-05A1-D4D1-28CC-838AF1D8B6F3}"/>
                  </a:ext>
                </a:extLst>
              </p:cNvPr>
              <p:cNvSpPr>
                <a:spLocks noChangeArrowheads="1"/>
              </p:cNvSpPr>
              <p:nvPr/>
            </p:nvSpPr>
            <p:spPr bwMode="auto">
              <a:xfrm>
                <a:off x="4247" y="2613"/>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0" name="Line 309">
                <a:extLst>
                  <a:ext uri="{FF2B5EF4-FFF2-40B4-BE49-F238E27FC236}">
                    <a16:creationId xmlns:a16="http://schemas.microsoft.com/office/drawing/2014/main" id="{5941A28A-814C-D656-BDCF-748B6EEBFBA9}"/>
                  </a:ext>
                </a:extLst>
              </p:cNvPr>
              <p:cNvSpPr>
                <a:spLocks noChangeShapeType="1"/>
              </p:cNvSpPr>
              <p:nvPr/>
            </p:nvSpPr>
            <p:spPr bwMode="auto">
              <a:xfrm flipH="1">
                <a:off x="4380" y="2425"/>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1" name="Rectangle 310">
                <a:extLst>
                  <a:ext uri="{FF2B5EF4-FFF2-40B4-BE49-F238E27FC236}">
                    <a16:creationId xmlns:a16="http://schemas.microsoft.com/office/drawing/2014/main" id="{B247F743-1EFC-4D9E-3B7E-B8F8099C10E9}"/>
                  </a:ext>
                </a:extLst>
              </p:cNvPr>
              <p:cNvSpPr>
                <a:spLocks noChangeArrowheads="1"/>
              </p:cNvSpPr>
              <p:nvPr/>
            </p:nvSpPr>
            <p:spPr bwMode="auto">
              <a:xfrm>
                <a:off x="4247" y="2379"/>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2" name="Line 311">
                <a:extLst>
                  <a:ext uri="{FF2B5EF4-FFF2-40B4-BE49-F238E27FC236}">
                    <a16:creationId xmlns:a16="http://schemas.microsoft.com/office/drawing/2014/main" id="{D3ABE38D-CAF5-0701-DBA4-85235C29855E}"/>
                  </a:ext>
                </a:extLst>
              </p:cNvPr>
              <p:cNvSpPr>
                <a:spLocks noChangeShapeType="1"/>
              </p:cNvSpPr>
              <p:nvPr/>
            </p:nvSpPr>
            <p:spPr bwMode="auto">
              <a:xfrm flipH="1">
                <a:off x="4380" y="2190"/>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3" name="Rectangle 312">
                <a:extLst>
                  <a:ext uri="{FF2B5EF4-FFF2-40B4-BE49-F238E27FC236}">
                    <a16:creationId xmlns:a16="http://schemas.microsoft.com/office/drawing/2014/main" id="{F479B1A6-5DC6-2BE1-2E0C-F946512EACF3}"/>
                  </a:ext>
                </a:extLst>
              </p:cNvPr>
              <p:cNvSpPr>
                <a:spLocks noChangeArrowheads="1"/>
              </p:cNvSpPr>
              <p:nvPr/>
            </p:nvSpPr>
            <p:spPr bwMode="auto">
              <a:xfrm>
                <a:off x="4247" y="2144"/>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4" name="Line 313">
                <a:extLst>
                  <a:ext uri="{FF2B5EF4-FFF2-40B4-BE49-F238E27FC236}">
                    <a16:creationId xmlns:a16="http://schemas.microsoft.com/office/drawing/2014/main" id="{9BDF9C42-08A7-3FE5-CC51-1E8057ABE1B4}"/>
                  </a:ext>
                </a:extLst>
              </p:cNvPr>
              <p:cNvSpPr>
                <a:spLocks noChangeShapeType="1"/>
              </p:cNvSpPr>
              <p:nvPr/>
            </p:nvSpPr>
            <p:spPr bwMode="auto">
              <a:xfrm flipH="1">
                <a:off x="4380" y="1956"/>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5" name="Rectangle 314">
                <a:extLst>
                  <a:ext uri="{FF2B5EF4-FFF2-40B4-BE49-F238E27FC236}">
                    <a16:creationId xmlns:a16="http://schemas.microsoft.com/office/drawing/2014/main" id="{05219E82-8D0B-5B72-748B-67CF686FE9BA}"/>
                  </a:ext>
                </a:extLst>
              </p:cNvPr>
              <p:cNvSpPr>
                <a:spLocks noChangeArrowheads="1"/>
              </p:cNvSpPr>
              <p:nvPr/>
            </p:nvSpPr>
            <p:spPr bwMode="auto">
              <a:xfrm>
                <a:off x="4247" y="1909"/>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0.8</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6" name="Line 315">
                <a:extLst>
                  <a:ext uri="{FF2B5EF4-FFF2-40B4-BE49-F238E27FC236}">
                    <a16:creationId xmlns:a16="http://schemas.microsoft.com/office/drawing/2014/main" id="{D1134D09-07BE-F199-140C-065AF387B638}"/>
                  </a:ext>
                </a:extLst>
              </p:cNvPr>
              <p:cNvSpPr>
                <a:spLocks noChangeShapeType="1"/>
              </p:cNvSpPr>
              <p:nvPr/>
            </p:nvSpPr>
            <p:spPr bwMode="auto">
              <a:xfrm flipH="1">
                <a:off x="4380" y="1720"/>
                <a:ext cx="38"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7" name="Rectangle 316">
                <a:extLst>
                  <a:ext uri="{FF2B5EF4-FFF2-40B4-BE49-F238E27FC236}">
                    <a16:creationId xmlns:a16="http://schemas.microsoft.com/office/drawing/2014/main" id="{9ECC6939-3F5E-0703-17A0-A9F685B7CF6B}"/>
                  </a:ext>
                </a:extLst>
              </p:cNvPr>
              <p:cNvSpPr>
                <a:spLocks noChangeArrowheads="1"/>
              </p:cNvSpPr>
              <p:nvPr/>
            </p:nvSpPr>
            <p:spPr bwMode="auto">
              <a:xfrm>
                <a:off x="4247" y="1675"/>
                <a:ext cx="147"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8" name="Rectangle 317">
                <a:extLst>
                  <a:ext uri="{FF2B5EF4-FFF2-40B4-BE49-F238E27FC236}">
                    <a16:creationId xmlns:a16="http://schemas.microsoft.com/office/drawing/2014/main" id="{5B8ED6C6-8EE6-82D8-69B0-52153947B031}"/>
                  </a:ext>
                </a:extLst>
              </p:cNvPr>
              <p:cNvSpPr>
                <a:spLocks noChangeArrowheads="1"/>
              </p:cNvSpPr>
              <p:nvPr/>
            </p:nvSpPr>
            <p:spPr bwMode="auto">
              <a:xfrm rot="16200000">
                <a:off x="3798" y="2241"/>
                <a:ext cx="630"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PFS Probability</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59" name="Rectangle 318">
                <a:extLst>
                  <a:ext uri="{FF2B5EF4-FFF2-40B4-BE49-F238E27FC236}">
                    <a16:creationId xmlns:a16="http://schemas.microsoft.com/office/drawing/2014/main" id="{AE7290F9-355E-0881-CB88-DE798B405CB5}"/>
                  </a:ext>
                </a:extLst>
              </p:cNvPr>
              <p:cNvSpPr>
                <a:spLocks noChangeArrowheads="1"/>
              </p:cNvSpPr>
              <p:nvPr/>
            </p:nvSpPr>
            <p:spPr bwMode="auto">
              <a:xfrm>
                <a:off x="2960" y="1736"/>
                <a:ext cx="2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0" name="Rectangle 319">
                <a:extLst>
                  <a:ext uri="{FF2B5EF4-FFF2-40B4-BE49-F238E27FC236}">
                    <a16:creationId xmlns:a16="http://schemas.microsoft.com/office/drawing/2014/main" id="{76B6432C-1EC8-D603-F5F3-2926507592D3}"/>
                  </a:ext>
                </a:extLst>
              </p:cNvPr>
              <p:cNvSpPr>
                <a:spLocks noChangeArrowheads="1"/>
              </p:cNvSpPr>
              <p:nvPr/>
            </p:nvSpPr>
            <p:spPr bwMode="auto">
              <a:xfrm>
                <a:off x="2959" y="1801"/>
                <a:ext cx="2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1" name="Rectangle 320">
                <a:extLst>
                  <a:ext uri="{FF2B5EF4-FFF2-40B4-BE49-F238E27FC236}">
                    <a16:creationId xmlns:a16="http://schemas.microsoft.com/office/drawing/2014/main" id="{2D6C74E2-2EA5-A5D0-F0B4-6AA892D1D590}"/>
                  </a:ext>
                </a:extLst>
              </p:cNvPr>
              <p:cNvSpPr>
                <a:spLocks noChangeArrowheads="1"/>
              </p:cNvSpPr>
              <p:nvPr/>
            </p:nvSpPr>
            <p:spPr bwMode="auto">
              <a:xfrm>
                <a:off x="2979" y="1882"/>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24 (15)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2" name="Rectangle 321">
                <a:extLst>
                  <a:ext uri="{FF2B5EF4-FFF2-40B4-BE49-F238E27FC236}">
                    <a16:creationId xmlns:a16="http://schemas.microsoft.com/office/drawing/2014/main" id="{5177EF6F-0E8C-0E5E-CC9E-FBAD2A18B159}"/>
                  </a:ext>
                </a:extLst>
              </p:cNvPr>
              <p:cNvSpPr>
                <a:spLocks noChangeArrowheads="1"/>
              </p:cNvSpPr>
              <p:nvPr/>
            </p:nvSpPr>
            <p:spPr bwMode="auto">
              <a:xfrm>
                <a:off x="2979" y="1947"/>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33 (21)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3" name="Rectangle 322">
                <a:extLst>
                  <a:ext uri="{FF2B5EF4-FFF2-40B4-BE49-F238E27FC236}">
                    <a16:creationId xmlns:a16="http://schemas.microsoft.com/office/drawing/2014/main" id="{7AFAF9A3-264E-E5B1-4531-8FAC40B9C113}"/>
                  </a:ext>
                </a:extLst>
              </p:cNvPr>
              <p:cNvSpPr>
                <a:spLocks noChangeArrowheads="1"/>
              </p:cNvSpPr>
              <p:nvPr/>
            </p:nvSpPr>
            <p:spPr bwMode="auto">
              <a:xfrm>
                <a:off x="2979" y="2011"/>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17 (12)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4" name="Rectangle 323">
                <a:extLst>
                  <a:ext uri="{FF2B5EF4-FFF2-40B4-BE49-F238E27FC236}">
                    <a16:creationId xmlns:a16="http://schemas.microsoft.com/office/drawing/2014/main" id="{922E801F-AE95-0CEA-E6F7-6A190895EA38}"/>
                  </a:ext>
                </a:extLst>
              </p:cNvPr>
              <p:cNvSpPr>
                <a:spLocks noChangeArrowheads="1"/>
              </p:cNvSpPr>
              <p:nvPr/>
            </p:nvSpPr>
            <p:spPr bwMode="auto">
              <a:xfrm>
                <a:off x="2979" y="2075"/>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39 (25)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5" name="Rectangle 324">
                <a:extLst>
                  <a:ext uri="{FF2B5EF4-FFF2-40B4-BE49-F238E27FC236}">
                    <a16:creationId xmlns:a16="http://schemas.microsoft.com/office/drawing/2014/main" id="{347D3F48-F3C9-6F0B-C137-FA43B0CC66B8}"/>
                  </a:ext>
                </a:extLst>
              </p:cNvPr>
              <p:cNvSpPr>
                <a:spLocks noChangeArrowheads="1"/>
              </p:cNvSpPr>
              <p:nvPr/>
            </p:nvSpPr>
            <p:spPr bwMode="auto">
              <a:xfrm>
                <a:off x="3332" y="1736"/>
                <a:ext cx="22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6" name="Rectangle 325">
                <a:extLst>
                  <a:ext uri="{FF2B5EF4-FFF2-40B4-BE49-F238E27FC236}">
                    <a16:creationId xmlns:a16="http://schemas.microsoft.com/office/drawing/2014/main" id="{716ED482-FDC4-4A45-7F2F-6DCD62FCE5F3}"/>
                  </a:ext>
                </a:extLst>
              </p:cNvPr>
              <p:cNvSpPr>
                <a:spLocks noChangeArrowheads="1"/>
              </p:cNvSpPr>
              <p:nvPr/>
            </p:nvSpPr>
            <p:spPr bwMode="auto">
              <a:xfrm>
                <a:off x="3302" y="1801"/>
                <a:ext cx="2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7" name="Rectangle 326">
                <a:extLst>
                  <a:ext uri="{FF2B5EF4-FFF2-40B4-BE49-F238E27FC236}">
                    <a16:creationId xmlns:a16="http://schemas.microsoft.com/office/drawing/2014/main" id="{B4A4D6CA-C1F5-7628-288A-E6EEA79298AE}"/>
                  </a:ext>
                </a:extLst>
              </p:cNvPr>
              <p:cNvSpPr>
                <a:spLocks noChangeArrowheads="1"/>
              </p:cNvSpPr>
              <p:nvPr/>
            </p:nvSpPr>
            <p:spPr bwMode="auto">
              <a:xfrm>
                <a:off x="3262" y="1882"/>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4.2 (2.7-9.5)</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8" name="Rectangle 327">
                <a:extLst>
                  <a:ext uri="{FF2B5EF4-FFF2-40B4-BE49-F238E27FC236}">
                    <a16:creationId xmlns:a16="http://schemas.microsoft.com/office/drawing/2014/main" id="{B6EAA586-7204-99C2-3877-2ADD32C1BA7D}"/>
                  </a:ext>
                </a:extLst>
              </p:cNvPr>
              <p:cNvSpPr>
                <a:spLocks noChangeArrowheads="1"/>
              </p:cNvSpPr>
              <p:nvPr/>
            </p:nvSpPr>
            <p:spPr bwMode="auto">
              <a:xfrm>
                <a:off x="3246" y="1947"/>
                <a:ext cx="36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7.0 (4.1-10.3)</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9" name="Rectangle 328">
                <a:extLst>
                  <a:ext uri="{FF2B5EF4-FFF2-40B4-BE49-F238E27FC236}">
                    <a16:creationId xmlns:a16="http://schemas.microsoft.com/office/drawing/2014/main" id="{7B0BA6D2-327C-3048-B513-6AACFFD55A3F}"/>
                  </a:ext>
                </a:extLst>
              </p:cNvPr>
              <p:cNvSpPr>
                <a:spLocks noChangeArrowheads="1"/>
              </p:cNvSpPr>
              <p:nvPr/>
            </p:nvSpPr>
            <p:spPr bwMode="auto">
              <a:xfrm>
                <a:off x="3262" y="2011"/>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 (1.4-4.0)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70" name="Rectangle 329">
                <a:extLst>
                  <a:ext uri="{FF2B5EF4-FFF2-40B4-BE49-F238E27FC236}">
                    <a16:creationId xmlns:a16="http://schemas.microsoft.com/office/drawing/2014/main" id="{0BCA6F15-F41E-7786-560B-48C6D96D6319}"/>
                  </a:ext>
                </a:extLst>
              </p:cNvPr>
              <p:cNvSpPr>
                <a:spLocks noChangeArrowheads="1"/>
              </p:cNvSpPr>
              <p:nvPr/>
            </p:nvSpPr>
            <p:spPr bwMode="auto">
              <a:xfrm>
                <a:off x="3262" y="2075"/>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6.4 (4.3-7.4)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71" name="Rectangle 330">
                <a:extLst>
                  <a:ext uri="{FF2B5EF4-FFF2-40B4-BE49-F238E27FC236}">
                    <a16:creationId xmlns:a16="http://schemas.microsoft.com/office/drawing/2014/main" id="{A8536E55-FFB8-CAFA-07D2-345C4ED7A722}"/>
                  </a:ext>
                </a:extLst>
              </p:cNvPr>
              <p:cNvSpPr>
                <a:spLocks noChangeArrowheads="1"/>
              </p:cNvSpPr>
              <p:nvPr/>
            </p:nvSpPr>
            <p:spPr bwMode="auto">
              <a:xfrm>
                <a:off x="2213" y="1882"/>
                <a:ext cx="6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BSL low, 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72" name="Freeform 331">
                <a:extLst>
                  <a:ext uri="{FF2B5EF4-FFF2-40B4-BE49-F238E27FC236}">
                    <a16:creationId xmlns:a16="http://schemas.microsoft.com/office/drawing/2014/main" id="{DF1388BD-725D-90C4-B866-CBCF7CC94BF6}"/>
                  </a:ext>
                </a:extLst>
              </p:cNvPr>
              <p:cNvSpPr>
                <a:spLocks noEditPoints="1"/>
              </p:cNvSpPr>
              <p:nvPr/>
            </p:nvSpPr>
            <p:spPr bwMode="auto">
              <a:xfrm>
                <a:off x="2218" y="1958"/>
                <a:ext cx="29" cy="38"/>
              </a:xfrm>
              <a:custGeom>
                <a:avLst/>
                <a:gdLst>
                  <a:gd name="T0" fmla="*/ 14 w 29"/>
                  <a:gd name="T1" fmla="*/ 38 h 38"/>
                  <a:gd name="T2" fmla="*/ 21 w 29"/>
                  <a:gd name="T3" fmla="*/ 37 h 38"/>
                  <a:gd name="T4" fmla="*/ 26 w 29"/>
                  <a:gd name="T5" fmla="*/ 36 h 38"/>
                  <a:gd name="T6" fmla="*/ 28 w 29"/>
                  <a:gd name="T7" fmla="*/ 31 h 38"/>
                  <a:gd name="T8" fmla="*/ 29 w 29"/>
                  <a:gd name="T9" fmla="*/ 27 h 38"/>
                  <a:gd name="T10" fmla="*/ 27 w 29"/>
                  <a:gd name="T11" fmla="*/ 21 h 38"/>
                  <a:gd name="T12" fmla="*/ 24 w 29"/>
                  <a:gd name="T13" fmla="*/ 19 h 38"/>
                  <a:gd name="T14" fmla="*/ 22 w 29"/>
                  <a:gd name="T15" fmla="*/ 18 h 38"/>
                  <a:gd name="T16" fmla="*/ 26 w 29"/>
                  <a:gd name="T17" fmla="*/ 13 h 38"/>
                  <a:gd name="T18" fmla="*/ 27 w 29"/>
                  <a:gd name="T19" fmla="*/ 11 h 38"/>
                  <a:gd name="T20" fmla="*/ 27 w 29"/>
                  <a:gd name="T21" fmla="*/ 9 h 38"/>
                  <a:gd name="T22" fmla="*/ 26 w 29"/>
                  <a:gd name="T23" fmla="*/ 4 h 38"/>
                  <a:gd name="T24" fmla="*/ 24 w 29"/>
                  <a:gd name="T25" fmla="*/ 2 h 38"/>
                  <a:gd name="T26" fmla="*/ 21 w 29"/>
                  <a:gd name="T27" fmla="*/ 1 h 38"/>
                  <a:gd name="T28" fmla="*/ 14 w 29"/>
                  <a:gd name="T29" fmla="*/ 0 h 38"/>
                  <a:gd name="T30" fmla="*/ 0 w 29"/>
                  <a:gd name="T31" fmla="*/ 38 h 38"/>
                  <a:gd name="T32" fmla="*/ 14 w 29"/>
                  <a:gd name="T33" fmla="*/ 38 h 38"/>
                  <a:gd name="T34" fmla="*/ 13 w 29"/>
                  <a:gd name="T35" fmla="*/ 4 h 38"/>
                  <a:gd name="T36" fmla="*/ 19 w 29"/>
                  <a:gd name="T37" fmla="*/ 4 h 38"/>
                  <a:gd name="T38" fmla="*/ 21 w 29"/>
                  <a:gd name="T39" fmla="*/ 7 h 38"/>
                  <a:gd name="T40" fmla="*/ 22 w 29"/>
                  <a:gd name="T41" fmla="*/ 10 h 38"/>
                  <a:gd name="T42" fmla="*/ 21 w 29"/>
                  <a:gd name="T43" fmla="*/ 13 h 38"/>
                  <a:gd name="T44" fmla="*/ 19 w 29"/>
                  <a:gd name="T45" fmla="*/ 15 h 38"/>
                  <a:gd name="T46" fmla="*/ 13 w 29"/>
                  <a:gd name="T47" fmla="*/ 15 h 38"/>
                  <a:gd name="T48" fmla="*/ 5 w 29"/>
                  <a:gd name="T49" fmla="*/ 4 h 38"/>
                  <a:gd name="T50" fmla="*/ 5 w 29"/>
                  <a:gd name="T51" fmla="*/ 20 h 38"/>
                  <a:gd name="T52" fmla="*/ 14 w 29"/>
                  <a:gd name="T53" fmla="*/ 20 h 38"/>
                  <a:gd name="T54" fmla="*/ 20 w 29"/>
                  <a:gd name="T55" fmla="*/ 21 h 38"/>
                  <a:gd name="T56" fmla="*/ 22 w 29"/>
                  <a:gd name="T57" fmla="*/ 23 h 38"/>
                  <a:gd name="T58" fmla="*/ 23 w 29"/>
                  <a:gd name="T59" fmla="*/ 27 h 38"/>
                  <a:gd name="T60" fmla="*/ 23 w 29"/>
                  <a:gd name="T61" fmla="*/ 30 h 38"/>
                  <a:gd name="T62" fmla="*/ 21 w 29"/>
                  <a:gd name="T63" fmla="*/ 32 h 38"/>
                  <a:gd name="T64" fmla="*/ 18 w 29"/>
                  <a:gd name="T65" fmla="*/ 33 h 38"/>
                  <a:gd name="T66" fmla="*/ 5 w 29"/>
                  <a:gd name="T67" fmla="*/ 33 h 38"/>
                  <a:gd name="T68" fmla="*/ 5 w 29"/>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38">
                    <a:moveTo>
                      <a:pt x="14" y="38"/>
                    </a:moveTo>
                    <a:lnTo>
                      <a:pt x="14" y="38"/>
                    </a:lnTo>
                    <a:lnTo>
                      <a:pt x="21" y="37"/>
                    </a:lnTo>
                    <a:lnTo>
                      <a:pt x="21" y="37"/>
                    </a:lnTo>
                    <a:lnTo>
                      <a:pt x="26" y="36"/>
                    </a:lnTo>
                    <a:lnTo>
                      <a:pt x="26" y="36"/>
                    </a:lnTo>
                    <a:lnTo>
                      <a:pt x="28" y="31"/>
                    </a:lnTo>
                    <a:lnTo>
                      <a:pt x="28" y="31"/>
                    </a:lnTo>
                    <a:lnTo>
                      <a:pt x="29" y="27"/>
                    </a:lnTo>
                    <a:lnTo>
                      <a:pt x="29" y="27"/>
                    </a:lnTo>
                    <a:lnTo>
                      <a:pt x="29" y="23"/>
                    </a:lnTo>
                    <a:lnTo>
                      <a:pt x="27" y="21"/>
                    </a:lnTo>
                    <a:lnTo>
                      <a:pt x="27" y="21"/>
                    </a:lnTo>
                    <a:lnTo>
                      <a:pt x="24" y="19"/>
                    </a:lnTo>
                    <a:lnTo>
                      <a:pt x="22" y="18"/>
                    </a:lnTo>
                    <a:lnTo>
                      <a:pt x="22" y="18"/>
                    </a:lnTo>
                    <a:lnTo>
                      <a:pt x="24" y="15"/>
                    </a:lnTo>
                    <a:lnTo>
                      <a:pt x="26" y="13"/>
                    </a:lnTo>
                    <a:lnTo>
                      <a:pt x="26" y="13"/>
                    </a:lnTo>
                    <a:lnTo>
                      <a:pt x="27" y="11"/>
                    </a:lnTo>
                    <a:lnTo>
                      <a:pt x="27" y="9"/>
                    </a:lnTo>
                    <a:lnTo>
                      <a:pt x="27" y="9"/>
                    </a:lnTo>
                    <a:lnTo>
                      <a:pt x="27" y="7"/>
                    </a:lnTo>
                    <a:lnTo>
                      <a:pt x="26" y="4"/>
                    </a:lnTo>
                    <a:lnTo>
                      <a:pt x="26" y="4"/>
                    </a:lnTo>
                    <a:lnTo>
                      <a:pt x="24" y="2"/>
                    </a:lnTo>
                    <a:lnTo>
                      <a:pt x="21" y="1"/>
                    </a:lnTo>
                    <a:lnTo>
                      <a:pt x="21" y="1"/>
                    </a:lnTo>
                    <a:lnTo>
                      <a:pt x="19" y="0"/>
                    </a:lnTo>
                    <a:lnTo>
                      <a:pt x="14" y="0"/>
                    </a:lnTo>
                    <a:lnTo>
                      <a:pt x="0" y="0"/>
                    </a:lnTo>
                    <a:lnTo>
                      <a:pt x="0" y="38"/>
                    </a:lnTo>
                    <a:lnTo>
                      <a:pt x="14" y="38"/>
                    </a:lnTo>
                    <a:lnTo>
                      <a:pt x="14" y="38"/>
                    </a:lnTo>
                    <a:close/>
                    <a:moveTo>
                      <a:pt x="5" y="4"/>
                    </a:moveTo>
                    <a:lnTo>
                      <a:pt x="13" y="4"/>
                    </a:lnTo>
                    <a:lnTo>
                      <a:pt x="13" y="4"/>
                    </a:lnTo>
                    <a:lnTo>
                      <a:pt x="19" y="4"/>
                    </a:lnTo>
                    <a:lnTo>
                      <a:pt x="19" y="4"/>
                    </a:lnTo>
                    <a:lnTo>
                      <a:pt x="21" y="7"/>
                    </a:lnTo>
                    <a:lnTo>
                      <a:pt x="21" y="7"/>
                    </a:lnTo>
                    <a:lnTo>
                      <a:pt x="22" y="10"/>
                    </a:lnTo>
                    <a:lnTo>
                      <a:pt x="22" y="10"/>
                    </a:lnTo>
                    <a:lnTo>
                      <a:pt x="21" y="13"/>
                    </a:lnTo>
                    <a:lnTo>
                      <a:pt x="21" y="13"/>
                    </a:lnTo>
                    <a:lnTo>
                      <a:pt x="19" y="15"/>
                    </a:lnTo>
                    <a:lnTo>
                      <a:pt x="19" y="15"/>
                    </a:lnTo>
                    <a:lnTo>
                      <a:pt x="13" y="15"/>
                    </a:lnTo>
                    <a:lnTo>
                      <a:pt x="5" y="15"/>
                    </a:lnTo>
                    <a:lnTo>
                      <a:pt x="5" y="4"/>
                    </a:lnTo>
                    <a:lnTo>
                      <a:pt x="5" y="4"/>
                    </a:lnTo>
                    <a:close/>
                    <a:moveTo>
                      <a:pt x="5" y="20"/>
                    </a:moveTo>
                    <a:lnTo>
                      <a:pt x="14" y="20"/>
                    </a:lnTo>
                    <a:lnTo>
                      <a:pt x="14" y="20"/>
                    </a:lnTo>
                    <a:lnTo>
                      <a:pt x="20" y="21"/>
                    </a:lnTo>
                    <a:lnTo>
                      <a:pt x="20" y="21"/>
                    </a:lnTo>
                    <a:lnTo>
                      <a:pt x="22" y="23"/>
                    </a:lnTo>
                    <a:lnTo>
                      <a:pt x="22" y="23"/>
                    </a:lnTo>
                    <a:lnTo>
                      <a:pt x="23" y="27"/>
                    </a:lnTo>
                    <a:lnTo>
                      <a:pt x="23" y="27"/>
                    </a:lnTo>
                    <a:lnTo>
                      <a:pt x="23" y="30"/>
                    </a:lnTo>
                    <a:lnTo>
                      <a:pt x="23" y="30"/>
                    </a:lnTo>
                    <a:lnTo>
                      <a:pt x="21" y="32"/>
                    </a:lnTo>
                    <a:lnTo>
                      <a:pt x="21" y="32"/>
                    </a:lnTo>
                    <a:lnTo>
                      <a:pt x="18" y="33"/>
                    </a:lnTo>
                    <a:lnTo>
                      <a:pt x="18" y="33"/>
                    </a:lnTo>
                    <a:lnTo>
                      <a:pt x="14" y="33"/>
                    </a:lnTo>
                    <a:lnTo>
                      <a:pt x="5" y="33"/>
                    </a:lnTo>
                    <a:lnTo>
                      <a:pt x="5"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3" name="Freeform 332">
                <a:extLst>
                  <a:ext uri="{FF2B5EF4-FFF2-40B4-BE49-F238E27FC236}">
                    <a16:creationId xmlns:a16="http://schemas.microsoft.com/office/drawing/2014/main" id="{74E7ACB7-5A5A-5724-B50E-141E8939F9D9}"/>
                  </a:ext>
                </a:extLst>
              </p:cNvPr>
              <p:cNvSpPr>
                <a:spLocks/>
              </p:cNvSpPr>
              <p:nvPr/>
            </p:nvSpPr>
            <p:spPr bwMode="auto">
              <a:xfrm>
                <a:off x="2253" y="1957"/>
                <a:ext cx="30" cy="39"/>
              </a:xfrm>
              <a:custGeom>
                <a:avLst/>
                <a:gdLst>
                  <a:gd name="T0" fmla="*/ 2 w 30"/>
                  <a:gd name="T1" fmla="*/ 33 h 39"/>
                  <a:gd name="T2" fmla="*/ 7 w 30"/>
                  <a:gd name="T3" fmla="*/ 38 h 39"/>
                  <a:gd name="T4" fmla="*/ 11 w 30"/>
                  <a:gd name="T5" fmla="*/ 39 h 39"/>
                  <a:gd name="T6" fmla="*/ 16 w 30"/>
                  <a:gd name="T7" fmla="*/ 39 h 39"/>
                  <a:gd name="T8" fmla="*/ 23 w 30"/>
                  <a:gd name="T9" fmla="*/ 38 h 39"/>
                  <a:gd name="T10" fmla="*/ 26 w 30"/>
                  <a:gd name="T11" fmla="*/ 35 h 39"/>
                  <a:gd name="T12" fmla="*/ 29 w 30"/>
                  <a:gd name="T13" fmla="*/ 33 h 39"/>
                  <a:gd name="T14" fmla="*/ 30 w 30"/>
                  <a:gd name="T15" fmla="*/ 28 h 39"/>
                  <a:gd name="T16" fmla="*/ 30 w 30"/>
                  <a:gd name="T17" fmla="*/ 25 h 39"/>
                  <a:gd name="T18" fmla="*/ 29 w 30"/>
                  <a:gd name="T19" fmla="*/ 22 h 39"/>
                  <a:gd name="T20" fmla="*/ 23 w 30"/>
                  <a:gd name="T21" fmla="*/ 19 h 39"/>
                  <a:gd name="T22" fmla="*/ 15 w 30"/>
                  <a:gd name="T23" fmla="*/ 16 h 39"/>
                  <a:gd name="T24" fmla="*/ 10 w 30"/>
                  <a:gd name="T25" fmla="*/ 14 h 39"/>
                  <a:gd name="T26" fmla="*/ 7 w 30"/>
                  <a:gd name="T27" fmla="*/ 13 h 39"/>
                  <a:gd name="T28" fmla="*/ 6 w 30"/>
                  <a:gd name="T29" fmla="*/ 10 h 39"/>
                  <a:gd name="T30" fmla="*/ 6 w 30"/>
                  <a:gd name="T31" fmla="*/ 8 h 39"/>
                  <a:gd name="T32" fmla="*/ 7 w 30"/>
                  <a:gd name="T33" fmla="*/ 5 h 39"/>
                  <a:gd name="T34" fmla="*/ 14 w 30"/>
                  <a:gd name="T35" fmla="*/ 4 h 39"/>
                  <a:gd name="T36" fmla="*/ 19 w 30"/>
                  <a:gd name="T37" fmla="*/ 4 h 39"/>
                  <a:gd name="T38" fmla="*/ 21 w 30"/>
                  <a:gd name="T39" fmla="*/ 6 h 39"/>
                  <a:gd name="T40" fmla="*/ 24 w 30"/>
                  <a:gd name="T41" fmla="*/ 12 h 39"/>
                  <a:gd name="T42" fmla="*/ 29 w 30"/>
                  <a:gd name="T43" fmla="*/ 11 h 39"/>
                  <a:gd name="T44" fmla="*/ 27 w 30"/>
                  <a:gd name="T45" fmla="*/ 5 h 39"/>
                  <a:gd name="T46" fmla="*/ 25 w 30"/>
                  <a:gd name="T47" fmla="*/ 3 h 39"/>
                  <a:gd name="T48" fmla="*/ 22 w 30"/>
                  <a:gd name="T49" fmla="*/ 1 h 39"/>
                  <a:gd name="T50" fmla="*/ 14 w 30"/>
                  <a:gd name="T51" fmla="*/ 0 h 39"/>
                  <a:gd name="T52" fmla="*/ 11 w 30"/>
                  <a:gd name="T53" fmla="*/ 0 h 39"/>
                  <a:gd name="T54" fmla="*/ 7 w 30"/>
                  <a:gd name="T55" fmla="*/ 1 h 39"/>
                  <a:gd name="T56" fmla="*/ 3 w 30"/>
                  <a:gd name="T57" fmla="*/ 5 h 39"/>
                  <a:gd name="T58" fmla="*/ 2 w 30"/>
                  <a:gd name="T59" fmla="*/ 8 h 39"/>
                  <a:gd name="T60" fmla="*/ 1 w 30"/>
                  <a:gd name="T61" fmla="*/ 10 h 39"/>
                  <a:gd name="T62" fmla="*/ 2 w 30"/>
                  <a:gd name="T63" fmla="*/ 15 h 39"/>
                  <a:gd name="T64" fmla="*/ 4 w 30"/>
                  <a:gd name="T65" fmla="*/ 16 h 39"/>
                  <a:gd name="T66" fmla="*/ 6 w 30"/>
                  <a:gd name="T67" fmla="*/ 19 h 39"/>
                  <a:gd name="T68" fmla="*/ 14 w 30"/>
                  <a:gd name="T69" fmla="*/ 21 h 39"/>
                  <a:gd name="T70" fmla="*/ 21 w 30"/>
                  <a:gd name="T71" fmla="*/ 23 h 39"/>
                  <a:gd name="T72" fmla="*/ 24 w 30"/>
                  <a:gd name="T73" fmla="*/ 25 h 39"/>
                  <a:gd name="T74" fmla="*/ 25 w 30"/>
                  <a:gd name="T75" fmla="*/ 29 h 39"/>
                  <a:gd name="T76" fmla="*/ 24 w 30"/>
                  <a:gd name="T77" fmla="*/ 31 h 39"/>
                  <a:gd name="T78" fmla="*/ 21 w 30"/>
                  <a:gd name="T79" fmla="*/ 34 h 39"/>
                  <a:gd name="T80" fmla="*/ 15 w 30"/>
                  <a:gd name="T81" fmla="*/ 34 h 39"/>
                  <a:gd name="T82" fmla="*/ 10 w 30"/>
                  <a:gd name="T83" fmla="*/ 33 h 39"/>
                  <a:gd name="T84" fmla="*/ 6 w 30"/>
                  <a:gd name="T85" fmla="*/ 31 h 39"/>
                  <a:gd name="T86" fmla="*/ 4 w 30"/>
                  <a:gd name="T87" fmla="*/ 25 h 39"/>
                  <a:gd name="T88" fmla="*/ 0 w 30"/>
                  <a:gd name="T89" fmla="*/ 27 h 39"/>
                  <a:gd name="T90" fmla="*/ 2 w 30"/>
                  <a:gd name="T9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9">
                    <a:moveTo>
                      <a:pt x="2" y="33"/>
                    </a:moveTo>
                    <a:lnTo>
                      <a:pt x="2" y="33"/>
                    </a:lnTo>
                    <a:lnTo>
                      <a:pt x="4" y="35"/>
                    </a:lnTo>
                    <a:lnTo>
                      <a:pt x="7" y="38"/>
                    </a:lnTo>
                    <a:lnTo>
                      <a:pt x="7" y="38"/>
                    </a:lnTo>
                    <a:lnTo>
                      <a:pt x="11" y="39"/>
                    </a:lnTo>
                    <a:lnTo>
                      <a:pt x="16" y="39"/>
                    </a:lnTo>
                    <a:lnTo>
                      <a:pt x="16" y="39"/>
                    </a:lnTo>
                    <a:lnTo>
                      <a:pt x="20" y="39"/>
                    </a:lnTo>
                    <a:lnTo>
                      <a:pt x="23" y="38"/>
                    </a:lnTo>
                    <a:lnTo>
                      <a:pt x="23" y="38"/>
                    </a:lnTo>
                    <a:lnTo>
                      <a:pt x="26" y="35"/>
                    </a:lnTo>
                    <a:lnTo>
                      <a:pt x="29" y="33"/>
                    </a:lnTo>
                    <a:lnTo>
                      <a:pt x="29" y="33"/>
                    </a:lnTo>
                    <a:lnTo>
                      <a:pt x="30" y="31"/>
                    </a:lnTo>
                    <a:lnTo>
                      <a:pt x="30" y="28"/>
                    </a:lnTo>
                    <a:lnTo>
                      <a:pt x="30" y="28"/>
                    </a:lnTo>
                    <a:lnTo>
                      <a:pt x="30" y="25"/>
                    </a:lnTo>
                    <a:lnTo>
                      <a:pt x="29" y="22"/>
                    </a:lnTo>
                    <a:lnTo>
                      <a:pt x="29" y="22"/>
                    </a:lnTo>
                    <a:lnTo>
                      <a:pt x="26" y="20"/>
                    </a:lnTo>
                    <a:lnTo>
                      <a:pt x="23" y="19"/>
                    </a:lnTo>
                    <a:lnTo>
                      <a:pt x="23" y="19"/>
                    </a:lnTo>
                    <a:lnTo>
                      <a:pt x="15" y="16"/>
                    </a:lnTo>
                    <a:lnTo>
                      <a:pt x="15" y="16"/>
                    </a:lnTo>
                    <a:lnTo>
                      <a:pt x="10" y="14"/>
                    </a:lnTo>
                    <a:lnTo>
                      <a:pt x="7" y="13"/>
                    </a:lnTo>
                    <a:lnTo>
                      <a:pt x="7" y="13"/>
                    </a:lnTo>
                    <a:lnTo>
                      <a:pt x="6" y="12"/>
                    </a:lnTo>
                    <a:lnTo>
                      <a:pt x="6" y="10"/>
                    </a:lnTo>
                    <a:lnTo>
                      <a:pt x="6" y="10"/>
                    </a:lnTo>
                    <a:lnTo>
                      <a:pt x="6" y="8"/>
                    </a:lnTo>
                    <a:lnTo>
                      <a:pt x="7" y="5"/>
                    </a:lnTo>
                    <a:lnTo>
                      <a:pt x="7" y="5"/>
                    </a:lnTo>
                    <a:lnTo>
                      <a:pt x="11" y="4"/>
                    </a:lnTo>
                    <a:lnTo>
                      <a:pt x="14" y="4"/>
                    </a:lnTo>
                    <a:lnTo>
                      <a:pt x="14" y="4"/>
                    </a:lnTo>
                    <a:lnTo>
                      <a:pt x="19" y="4"/>
                    </a:lnTo>
                    <a:lnTo>
                      <a:pt x="21" y="6"/>
                    </a:lnTo>
                    <a:lnTo>
                      <a:pt x="21" y="6"/>
                    </a:lnTo>
                    <a:lnTo>
                      <a:pt x="23" y="9"/>
                    </a:lnTo>
                    <a:lnTo>
                      <a:pt x="24" y="12"/>
                    </a:lnTo>
                    <a:lnTo>
                      <a:pt x="29" y="11"/>
                    </a:lnTo>
                    <a:lnTo>
                      <a:pt x="29" y="11"/>
                    </a:lnTo>
                    <a:lnTo>
                      <a:pt x="29" y="8"/>
                    </a:lnTo>
                    <a:lnTo>
                      <a:pt x="27" y="5"/>
                    </a:lnTo>
                    <a:lnTo>
                      <a:pt x="27" y="5"/>
                    </a:lnTo>
                    <a:lnTo>
                      <a:pt x="25" y="3"/>
                    </a:lnTo>
                    <a:lnTo>
                      <a:pt x="22" y="1"/>
                    </a:lnTo>
                    <a:lnTo>
                      <a:pt x="22" y="1"/>
                    </a:lnTo>
                    <a:lnTo>
                      <a:pt x="19" y="0"/>
                    </a:lnTo>
                    <a:lnTo>
                      <a:pt x="14" y="0"/>
                    </a:lnTo>
                    <a:lnTo>
                      <a:pt x="14" y="0"/>
                    </a:lnTo>
                    <a:lnTo>
                      <a:pt x="11" y="0"/>
                    </a:lnTo>
                    <a:lnTo>
                      <a:pt x="7" y="1"/>
                    </a:lnTo>
                    <a:lnTo>
                      <a:pt x="7" y="1"/>
                    </a:lnTo>
                    <a:lnTo>
                      <a:pt x="4" y="3"/>
                    </a:lnTo>
                    <a:lnTo>
                      <a:pt x="3" y="5"/>
                    </a:lnTo>
                    <a:lnTo>
                      <a:pt x="3" y="5"/>
                    </a:lnTo>
                    <a:lnTo>
                      <a:pt x="2" y="8"/>
                    </a:lnTo>
                    <a:lnTo>
                      <a:pt x="1" y="10"/>
                    </a:lnTo>
                    <a:lnTo>
                      <a:pt x="1" y="10"/>
                    </a:lnTo>
                    <a:lnTo>
                      <a:pt x="1" y="13"/>
                    </a:lnTo>
                    <a:lnTo>
                      <a:pt x="2" y="15"/>
                    </a:lnTo>
                    <a:lnTo>
                      <a:pt x="2" y="15"/>
                    </a:lnTo>
                    <a:lnTo>
                      <a:pt x="4" y="16"/>
                    </a:lnTo>
                    <a:lnTo>
                      <a:pt x="6" y="19"/>
                    </a:lnTo>
                    <a:lnTo>
                      <a:pt x="6" y="19"/>
                    </a:lnTo>
                    <a:lnTo>
                      <a:pt x="14" y="21"/>
                    </a:lnTo>
                    <a:lnTo>
                      <a:pt x="14" y="21"/>
                    </a:lnTo>
                    <a:lnTo>
                      <a:pt x="21" y="23"/>
                    </a:lnTo>
                    <a:lnTo>
                      <a:pt x="21" y="23"/>
                    </a:lnTo>
                    <a:lnTo>
                      <a:pt x="24" y="25"/>
                    </a:lnTo>
                    <a:lnTo>
                      <a:pt x="24" y="25"/>
                    </a:lnTo>
                    <a:lnTo>
                      <a:pt x="25" y="29"/>
                    </a:lnTo>
                    <a:lnTo>
                      <a:pt x="25" y="29"/>
                    </a:lnTo>
                    <a:lnTo>
                      <a:pt x="24" y="31"/>
                    </a:lnTo>
                    <a:lnTo>
                      <a:pt x="24" y="31"/>
                    </a:lnTo>
                    <a:lnTo>
                      <a:pt x="21" y="34"/>
                    </a:lnTo>
                    <a:lnTo>
                      <a:pt x="21" y="34"/>
                    </a:lnTo>
                    <a:lnTo>
                      <a:pt x="15" y="34"/>
                    </a:lnTo>
                    <a:lnTo>
                      <a:pt x="15" y="34"/>
                    </a:lnTo>
                    <a:lnTo>
                      <a:pt x="10" y="33"/>
                    </a:lnTo>
                    <a:lnTo>
                      <a:pt x="10" y="33"/>
                    </a:lnTo>
                    <a:lnTo>
                      <a:pt x="7" y="32"/>
                    </a:lnTo>
                    <a:lnTo>
                      <a:pt x="6" y="31"/>
                    </a:lnTo>
                    <a:lnTo>
                      <a:pt x="6" y="31"/>
                    </a:lnTo>
                    <a:lnTo>
                      <a:pt x="4" y="25"/>
                    </a:lnTo>
                    <a:lnTo>
                      <a:pt x="0" y="27"/>
                    </a:lnTo>
                    <a:lnTo>
                      <a:pt x="0" y="27"/>
                    </a:lnTo>
                    <a:lnTo>
                      <a:pt x="0" y="30"/>
                    </a:lnTo>
                    <a:lnTo>
                      <a:pt x="2" y="33"/>
                    </a:lnTo>
                    <a:lnTo>
                      <a:pt x="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4" name="Freeform 333">
                <a:extLst>
                  <a:ext uri="{FF2B5EF4-FFF2-40B4-BE49-F238E27FC236}">
                    <a16:creationId xmlns:a16="http://schemas.microsoft.com/office/drawing/2014/main" id="{8313A13E-8360-C7D0-EC25-3F784F975247}"/>
                  </a:ext>
                </a:extLst>
              </p:cNvPr>
              <p:cNvSpPr>
                <a:spLocks/>
              </p:cNvSpPr>
              <p:nvPr/>
            </p:nvSpPr>
            <p:spPr bwMode="auto">
              <a:xfrm>
                <a:off x="2289" y="1958"/>
                <a:ext cx="25" cy="38"/>
              </a:xfrm>
              <a:custGeom>
                <a:avLst/>
                <a:gdLst>
                  <a:gd name="T0" fmla="*/ 25 w 25"/>
                  <a:gd name="T1" fmla="*/ 38 h 38"/>
                  <a:gd name="T2" fmla="*/ 25 w 25"/>
                  <a:gd name="T3" fmla="*/ 33 h 38"/>
                  <a:gd name="T4" fmla="*/ 6 w 25"/>
                  <a:gd name="T5" fmla="*/ 33 h 38"/>
                  <a:gd name="T6" fmla="*/ 6 w 25"/>
                  <a:gd name="T7" fmla="*/ 0 h 38"/>
                  <a:gd name="T8" fmla="*/ 0 w 25"/>
                  <a:gd name="T9" fmla="*/ 0 h 38"/>
                  <a:gd name="T10" fmla="*/ 0 w 25"/>
                  <a:gd name="T11" fmla="*/ 38 h 38"/>
                  <a:gd name="T12" fmla="*/ 25 w 25"/>
                  <a:gd name="T13" fmla="*/ 38 h 38"/>
                  <a:gd name="T14" fmla="*/ 25 w 25"/>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25" y="38"/>
                    </a:moveTo>
                    <a:lnTo>
                      <a:pt x="25" y="33"/>
                    </a:lnTo>
                    <a:lnTo>
                      <a:pt x="6" y="33"/>
                    </a:lnTo>
                    <a:lnTo>
                      <a:pt x="6" y="0"/>
                    </a:lnTo>
                    <a:lnTo>
                      <a:pt x="0" y="0"/>
                    </a:lnTo>
                    <a:lnTo>
                      <a:pt x="0" y="38"/>
                    </a:lnTo>
                    <a:lnTo>
                      <a:pt x="25" y="38"/>
                    </a:lnTo>
                    <a:lnTo>
                      <a:pt x="2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5" name="Freeform 334">
                <a:extLst>
                  <a:ext uri="{FF2B5EF4-FFF2-40B4-BE49-F238E27FC236}">
                    <a16:creationId xmlns:a16="http://schemas.microsoft.com/office/drawing/2014/main" id="{7E2B0D53-2A6B-F56E-1F13-84FD6EE46108}"/>
                  </a:ext>
                </a:extLst>
              </p:cNvPr>
              <p:cNvSpPr>
                <a:spLocks/>
              </p:cNvSpPr>
              <p:nvPr/>
            </p:nvSpPr>
            <p:spPr bwMode="auto">
              <a:xfrm>
                <a:off x="2334" y="1958"/>
                <a:ext cx="5" cy="38"/>
              </a:xfrm>
              <a:custGeom>
                <a:avLst/>
                <a:gdLst>
                  <a:gd name="T0" fmla="*/ 5 w 5"/>
                  <a:gd name="T1" fmla="*/ 38 h 38"/>
                  <a:gd name="T2" fmla="*/ 5 w 5"/>
                  <a:gd name="T3" fmla="*/ 0 h 38"/>
                  <a:gd name="T4" fmla="*/ 0 w 5"/>
                  <a:gd name="T5" fmla="*/ 0 h 38"/>
                  <a:gd name="T6" fmla="*/ 0 w 5"/>
                  <a:gd name="T7" fmla="*/ 38 h 38"/>
                  <a:gd name="T8" fmla="*/ 5 w 5"/>
                  <a:gd name="T9" fmla="*/ 38 h 38"/>
                  <a:gd name="T10" fmla="*/ 5 w 5"/>
                  <a:gd name="T11" fmla="*/ 38 h 38"/>
                </a:gdLst>
                <a:ahLst/>
                <a:cxnLst>
                  <a:cxn ang="0">
                    <a:pos x="T0" y="T1"/>
                  </a:cxn>
                  <a:cxn ang="0">
                    <a:pos x="T2" y="T3"/>
                  </a:cxn>
                  <a:cxn ang="0">
                    <a:pos x="T4" y="T5"/>
                  </a:cxn>
                  <a:cxn ang="0">
                    <a:pos x="T6" y="T7"/>
                  </a:cxn>
                  <a:cxn ang="0">
                    <a:pos x="T8" y="T9"/>
                  </a:cxn>
                  <a:cxn ang="0">
                    <a:pos x="T10" y="T11"/>
                  </a:cxn>
                </a:cxnLst>
                <a:rect l="0" t="0" r="r" b="b"/>
                <a:pathLst>
                  <a:path w="5" h="38">
                    <a:moveTo>
                      <a:pt x="5" y="38"/>
                    </a:moveTo>
                    <a:lnTo>
                      <a:pt x="5" y="0"/>
                    </a:lnTo>
                    <a:lnTo>
                      <a:pt x="0" y="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6" name="Freeform 335">
                <a:extLst>
                  <a:ext uri="{FF2B5EF4-FFF2-40B4-BE49-F238E27FC236}">
                    <a16:creationId xmlns:a16="http://schemas.microsoft.com/office/drawing/2014/main" id="{26B2C10B-3426-B3FA-BCC5-8842BF6FF64B}"/>
                  </a:ext>
                </a:extLst>
              </p:cNvPr>
              <p:cNvSpPr>
                <a:spLocks noEditPoints="1"/>
              </p:cNvSpPr>
              <p:nvPr/>
            </p:nvSpPr>
            <p:spPr bwMode="auto">
              <a:xfrm>
                <a:off x="2344" y="1967"/>
                <a:ext cx="26" cy="29"/>
              </a:xfrm>
              <a:custGeom>
                <a:avLst/>
                <a:gdLst>
                  <a:gd name="T0" fmla="*/ 3 w 26"/>
                  <a:gd name="T1" fmla="*/ 25 h 29"/>
                  <a:gd name="T2" fmla="*/ 3 w 26"/>
                  <a:gd name="T3" fmla="*/ 25 h 29"/>
                  <a:gd name="T4" fmla="*/ 8 w 26"/>
                  <a:gd name="T5" fmla="*/ 29 h 29"/>
                  <a:gd name="T6" fmla="*/ 13 w 26"/>
                  <a:gd name="T7" fmla="*/ 29 h 29"/>
                  <a:gd name="T8" fmla="*/ 13 w 26"/>
                  <a:gd name="T9" fmla="*/ 29 h 29"/>
                  <a:gd name="T10" fmla="*/ 17 w 26"/>
                  <a:gd name="T11" fmla="*/ 29 h 29"/>
                  <a:gd name="T12" fmla="*/ 20 w 26"/>
                  <a:gd name="T13" fmla="*/ 28 h 29"/>
                  <a:gd name="T14" fmla="*/ 20 w 26"/>
                  <a:gd name="T15" fmla="*/ 28 h 29"/>
                  <a:gd name="T16" fmla="*/ 22 w 26"/>
                  <a:gd name="T17" fmla="*/ 25 h 29"/>
                  <a:gd name="T18" fmla="*/ 25 w 26"/>
                  <a:gd name="T19" fmla="*/ 23 h 29"/>
                  <a:gd name="T20" fmla="*/ 25 w 26"/>
                  <a:gd name="T21" fmla="*/ 23 h 29"/>
                  <a:gd name="T22" fmla="*/ 26 w 26"/>
                  <a:gd name="T23" fmla="*/ 19 h 29"/>
                  <a:gd name="T24" fmla="*/ 26 w 26"/>
                  <a:gd name="T25" fmla="*/ 14 h 29"/>
                  <a:gd name="T26" fmla="*/ 26 w 26"/>
                  <a:gd name="T27" fmla="*/ 14 h 29"/>
                  <a:gd name="T28" fmla="*/ 26 w 26"/>
                  <a:gd name="T29" fmla="*/ 9 h 29"/>
                  <a:gd name="T30" fmla="*/ 22 w 26"/>
                  <a:gd name="T31" fmla="*/ 4 h 29"/>
                  <a:gd name="T32" fmla="*/ 22 w 26"/>
                  <a:gd name="T33" fmla="*/ 4 h 29"/>
                  <a:gd name="T34" fmla="*/ 18 w 26"/>
                  <a:gd name="T35" fmla="*/ 1 h 29"/>
                  <a:gd name="T36" fmla="*/ 13 w 26"/>
                  <a:gd name="T37" fmla="*/ 0 h 29"/>
                  <a:gd name="T38" fmla="*/ 13 w 26"/>
                  <a:gd name="T39" fmla="*/ 0 h 29"/>
                  <a:gd name="T40" fmla="*/ 8 w 26"/>
                  <a:gd name="T41" fmla="*/ 1 h 29"/>
                  <a:gd name="T42" fmla="*/ 5 w 26"/>
                  <a:gd name="T43" fmla="*/ 3 h 29"/>
                  <a:gd name="T44" fmla="*/ 5 w 26"/>
                  <a:gd name="T45" fmla="*/ 3 h 29"/>
                  <a:gd name="T46" fmla="*/ 2 w 26"/>
                  <a:gd name="T47" fmla="*/ 5 h 29"/>
                  <a:gd name="T48" fmla="*/ 1 w 26"/>
                  <a:gd name="T49" fmla="*/ 8 h 29"/>
                  <a:gd name="T50" fmla="*/ 0 w 26"/>
                  <a:gd name="T51" fmla="*/ 14 h 29"/>
                  <a:gd name="T52" fmla="*/ 0 w 26"/>
                  <a:gd name="T53" fmla="*/ 14 h 29"/>
                  <a:gd name="T54" fmla="*/ 1 w 26"/>
                  <a:gd name="T55" fmla="*/ 21 h 29"/>
                  <a:gd name="T56" fmla="*/ 3 w 26"/>
                  <a:gd name="T57" fmla="*/ 25 h 29"/>
                  <a:gd name="T58" fmla="*/ 3 w 26"/>
                  <a:gd name="T59" fmla="*/ 25 h 29"/>
                  <a:gd name="T60" fmla="*/ 7 w 26"/>
                  <a:gd name="T61" fmla="*/ 6 h 29"/>
                  <a:gd name="T62" fmla="*/ 7 w 26"/>
                  <a:gd name="T63" fmla="*/ 6 h 29"/>
                  <a:gd name="T64" fmla="*/ 10 w 26"/>
                  <a:gd name="T65" fmla="*/ 5 h 29"/>
                  <a:gd name="T66" fmla="*/ 13 w 26"/>
                  <a:gd name="T67" fmla="*/ 4 h 29"/>
                  <a:gd name="T68" fmla="*/ 13 w 26"/>
                  <a:gd name="T69" fmla="*/ 4 h 29"/>
                  <a:gd name="T70" fmla="*/ 17 w 26"/>
                  <a:gd name="T71" fmla="*/ 5 h 29"/>
                  <a:gd name="T72" fmla="*/ 19 w 26"/>
                  <a:gd name="T73" fmla="*/ 6 h 29"/>
                  <a:gd name="T74" fmla="*/ 19 w 26"/>
                  <a:gd name="T75" fmla="*/ 6 h 29"/>
                  <a:gd name="T76" fmla="*/ 20 w 26"/>
                  <a:gd name="T77" fmla="*/ 10 h 29"/>
                  <a:gd name="T78" fmla="*/ 21 w 26"/>
                  <a:gd name="T79" fmla="*/ 14 h 29"/>
                  <a:gd name="T80" fmla="*/ 21 w 26"/>
                  <a:gd name="T81" fmla="*/ 14 h 29"/>
                  <a:gd name="T82" fmla="*/ 20 w 26"/>
                  <a:gd name="T83" fmla="*/ 20 h 29"/>
                  <a:gd name="T84" fmla="*/ 19 w 26"/>
                  <a:gd name="T85" fmla="*/ 23 h 29"/>
                  <a:gd name="T86" fmla="*/ 19 w 26"/>
                  <a:gd name="T87" fmla="*/ 23 h 29"/>
                  <a:gd name="T88" fmla="*/ 17 w 26"/>
                  <a:gd name="T89" fmla="*/ 24 h 29"/>
                  <a:gd name="T90" fmla="*/ 13 w 26"/>
                  <a:gd name="T91" fmla="*/ 25 h 29"/>
                  <a:gd name="T92" fmla="*/ 13 w 26"/>
                  <a:gd name="T93" fmla="*/ 25 h 29"/>
                  <a:gd name="T94" fmla="*/ 10 w 26"/>
                  <a:gd name="T95" fmla="*/ 24 h 29"/>
                  <a:gd name="T96" fmla="*/ 7 w 26"/>
                  <a:gd name="T97" fmla="*/ 23 h 29"/>
                  <a:gd name="T98" fmla="*/ 7 w 26"/>
                  <a:gd name="T99" fmla="*/ 23 h 29"/>
                  <a:gd name="T100" fmla="*/ 6 w 26"/>
                  <a:gd name="T101" fmla="*/ 20 h 29"/>
                  <a:gd name="T102" fmla="*/ 5 w 26"/>
                  <a:gd name="T103" fmla="*/ 14 h 29"/>
                  <a:gd name="T104" fmla="*/ 5 w 26"/>
                  <a:gd name="T105" fmla="*/ 14 h 29"/>
                  <a:gd name="T106" fmla="*/ 6 w 26"/>
                  <a:gd name="T107" fmla="*/ 10 h 29"/>
                  <a:gd name="T108" fmla="*/ 7 w 26"/>
                  <a:gd name="T109" fmla="*/ 6 h 29"/>
                  <a:gd name="T110" fmla="*/ 7 w 26"/>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29">
                    <a:moveTo>
                      <a:pt x="3" y="25"/>
                    </a:moveTo>
                    <a:lnTo>
                      <a:pt x="3" y="25"/>
                    </a:lnTo>
                    <a:lnTo>
                      <a:pt x="8" y="29"/>
                    </a:lnTo>
                    <a:lnTo>
                      <a:pt x="13" y="29"/>
                    </a:lnTo>
                    <a:lnTo>
                      <a:pt x="13" y="29"/>
                    </a:lnTo>
                    <a:lnTo>
                      <a:pt x="17" y="29"/>
                    </a:lnTo>
                    <a:lnTo>
                      <a:pt x="20" y="28"/>
                    </a:lnTo>
                    <a:lnTo>
                      <a:pt x="20" y="28"/>
                    </a:lnTo>
                    <a:lnTo>
                      <a:pt x="22" y="25"/>
                    </a:lnTo>
                    <a:lnTo>
                      <a:pt x="25" y="23"/>
                    </a:lnTo>
                    <a:lnTo>
                      <a:pt x="25" y="23"/>
                    </a:lnTo>
                    <a:lnTo>
                      <a:pt x="26" y="19"/>
                    </a:lnTo>
                    <a:lnTo>
                      <a:pt x="26" y="14"/>
                    </a:lnTo>
                    <a:lnTo>
                      <a:pt x="26" y="14"/>
                    </a:lnTo>
                    <a:lnTo>
                      <a:pt x="26" y="9"/>
                    </a:lnTo>
                    <a:lnTo>
                      <a:pt x="22" y="4"/>
                    </a:lnTo>
                    <a:lnTo>
                      <a:pt x="22" y="4"/>
                    </a:lnTo>
                    <a:lnTo>
                      <a:pt x="18" y="1"/>
                    </a:lnTo>
                    <a:lnTo>
                      <a:pt x="13" y="0"/>
                    </a:lnTo>
                    <a:lnTo>
                      <a:pt x="13" y="0"/>
                    </a:lnTo>
                    <a:lnTo>
                      <a:pt x="8" y="1"/>
                    </a:lnTo>
                    <a:lnTo>
                      <a:pt x="5" y="3"/>
                    </a:lnTo>
                    <a:lnTo>
                      <a:pt x="5" y="3"/>
                    </a:lnTo>
                    <a:lnTo>
                      <a:pt x="2" y="5"/>
                    </a:lnTo>
                    <a:lnTo>
                      <a:pt x="1" y="8"/>
                    </a:lnTo>
                    <a:lnTo>
                      <a:pt x="0" y="14"/>
                    </a:lnTo>
                    <a:lnTo>
                      <a:pt x="0" y="14"/>
                    </a:lnTo>
                    <a:lnTo>
                      <a:pt x="1" y="21"/>
                    </a:lnTo>
                    <a:lnTo>
                      <a:pt x="3" y="25"/>
                    </a:lnTo>
                    <a:lnTo>
                      <a:pt x="3" y="25"/>
                    </a:lnTo>
                    <a:close/>
                    <a:moveTo>
                      <a:pt x="7" y="6"/>
                    </a:moveTo>
                    <a:lnTo>
                      <a:pt x="7" y="6"/>
                    </a:lnTo>
                    <a:lnTo>
                      <a:pt x="10" y="5"/>
                    </a:lnTo>
                    <a:lnTo>
                      <a:pt x="13" y="4"/>
                    </a:lnTo>
                    <a:lnTo>
                      <a:pt x="13" y="4"/>
                    </a:lnTo>
                    <a:lnTo>
                      <a:pt x="17" y="5"/>
                    </a:lnTo>
                    <a:lnTo>
                      <a:pt x="19" y="6"/>
                    </a:lnTo>
                    <a:lnTo>
                      <a:pt x="19" y="6"/>
                    </a:lnTo>
                    <a:lnTo>
                      <a:pt x="20" y="10"/>
                    </a:lnTo>
                    <a:lnTo>
                      <a:pt x="21" y="14"/>
                    </a:lnTo>
                    <a:lnTo>
                      <a:pt x="21" y="14"/>
                    </a:lnTo>
                    <a:lnTo>
                      <a:pt x="20" y="20"/>
                    </a:lnTo>
                    <a:lnTo>
                      <a:pt x="19" y="23"/>
                    </a:lnTo>
                    <a:lnTo>
                      <a:pt x="19" y="23"/>
                    </a:lnTo>
                    <a:lnTo>
                      <a:pt x="17" y="24"/>
                    </a:lnTo>
                    <a:lnTo>
                      <a:pt x="13" y="25"/>
                    </a:lnTo>
                    <a:lnTo>
                      <a:pt x="13" y="25"/>
                    </a:lnTo>
                    <a:lnTo>
                      <a:pt x="10" y="24"/>
                    </a:lnTo>
                    <a:lnTo>
                      <a:pt x="7" y="23"/>
                    </a:lnTo>
                    <a:lnTo>
                      <a:pt x="7" y="23"/>
                    </a:lnTo>
                    <a:lnTo>
                      <a:pt x="6" y="20"/>
                    </a:lnTo>
                    <a:lnTo>
                      <a:pt x="5" y="14"/>
                    </a:lnTo>
                    <a:lnTo>
                      <a:pt x="5" y="14"/>
                    </a:lnTo>
                    <a:lnTo>
                      <a:pt x="6" y="10"/>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7" name="Freeform 336">
                <a:extLst>
                  <a:ext uri="{FF2B5EF4-FFF2-40B4-BE49-F238E27FC236}">
                    <a16:creationId xmlns:a16="http://schemas.microsoft.com/office/drawing/2014/main" id="{2F706C39-430C-00AF-50D4-AC70AB9EC061}"/>
                  </a:ext>
                </a:extLst>
              </p:cNvPr>
              <p:cNvSpPr>
                <a:spLocks/>
              </p:cNvSpPr>
              <p:nvPr/>
            </p:nvSpPr>
            <p:spPr bwMode="auto">
              <a:xfrm>
                <a:off x="2372" y="1968"/>
                <a:ext cx="38" cy="28"/>
              </a:xfrm>
              <a:custGeom>
                <a:avLst/>
                <a:gdLst>
                  <a:gd name="T0" fmla="*/ 13 w 38"/>
                  <a:gd name="T1" fmla="*/ 28 h 28"/>
                  <a:gd name="T2" fmla="*/ 19 w 38"/>
                  <a:gd name="T3" fmla="*/ 7 h 28"/>
                  <a:gd name="T4" fmla="*/ 20 w 38"/>
                  <a:gd name="T5" fmla="*/ 11 h 28"/>
                  <a:gd name="T6" fmla="*/ 25 w 38"/>
                  <a:gd name="T7" fmla="*/ 28 h 28"/>
                  <a:gd name="T8" fmla="*/ 30 w 38"/>
                  <a:gd name="T9" fmla="*/ 28 h 28"/>
                  <a:gd name="T10" fmla="*/ 38 w 38"/>
                  <a:gd name="T11" fmla="*/ 0 h 28"/>
                  <a:gd name="T12" fmla="*/ 34 w 38"/>
                  <a:gd name="T13" fmla="*/ 0 h 28"/>
                  <a:gd name="T14" fmla="*/ 29 w 38"/>
                  <a:gd name="T15" fmla="*/ 16 h 28"/>
                  <a:gd name="T16" fmla="*/ 28 w 38"/>
                  <a:gd name="T17" fmla="*/ 21 h 28"/>
                  <a:gd name="T18" fmla="*/ 26 w 38"/>
                  <a:gd name="T19" fmla="*/ 16 h 28"/>
                  <a:gd name="T20" fmla="*/ 22 w 38"/>
                  <a:gd name="T21" fmla="*/ 0 h 28"/>
                  <a:gd name="T22" fmla="*/ 17 w 38"/>
                  <a:gd name="T23" fmla="*/ 0 h 28"/>
                  <a:gd name="T24" fmla="*/ 12 w 38"/>
                  <a:gd name="T25" fmla="*/ 17 h 28"/>
                  <a:gd name="T26" fmla="*/ 12 w 38"/>
                  <a:gd name="T27" fmla="*/ 17 h 28"/>
                  <a:gd name="T28" fmla="*/ 11 w 38"/>
                  <a:gd name="T29" fmla="*/ 22 h 28"/>
                  <a:gd name="T30" fmla="*/ 10 w 38"/>
                  <a:gd name="T31" fmla="*/ 16 h 28"/>
                  <a:gd name="T32" fmla="*/ 6 w 38"/>
                  <a:gd name="T33" fmla="*/ 0 h 28"/>
                  <a:gd name="T34" fmla="*/ 0 w 38"/>
                  <a:gd name="T35" fmla="*/ 0 h 28"/>
                  <a:gd name="T36" fmla="*/ 9 w 38"/>
                  <a:gd name="T37" fmla="*/ 28 h 28"/>
                  <a:gd name="T38" fmla="*/ 13 w 38"/>
                  <a:gd name="T39" fmla="*/ 28 h 28"/>
                  <a:gd name="T40" fmla="*/ 13 w 38"/>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8">
                    <a:moveTo>
                      <a:pt x="13" y="28"/>
                    </a:moveTo>
                    <a:lnTo>
                      <a:pt x="19" y="7"/>
                    </a:lnTo>
                    <a:lnTo>
                      <a:pt x="20" y="11"/>
                    </a:lnTo>
                    <a:lnTo>
                      <a:pt x="25" y="28"/>
                    </a:lnTo>
                    <a:lnTo>
                      <a:pt x="30" y="28"/>
                    </a:lnTo>
                    <a:lnTo>
                      <a:pt x="38" y="0"/>
                    </a:lnTo>
                    <a:lnTo>
                      <a:pt x="34" y="0"/>
                    </a:lnTo>
                    <a:lnTo>
                      <a:pt x="29" y="16"/>
                    </a:lnTo>
                    <a:lnTo>
                      <a:pt x="28" y="21"/>
                    </a:lnTo>
                    <a:lnTo>
                      <a:pt x="26" y="16"/>
                    </a:lnTo>
                    <a:lnTo>
                      <a:pt x="22" y="0"/>
                    </a:lnTo>
                    <a:lnTo>
                      <a:pt x="17" y="0"/>
                    </a:lnTo>
                    <a:lnTo>
                      <a:pt x="12" y="17"/>
                    </a:lnTo>
                    <a:lnTo>
                      <a:pt x="12" y="17"/>
                    </a:lnTo>
                    <a:lnTo>
                      <a:pt x="11" y="22"/>
                    </a:lnTo>
                    <a:lnTo>
                      <a:pt x="10" y="16"/>
                    </a:lnTo>
                    <a:lnTo>
                      <a:pt x="6" y="0"/>
                    </a:lnTo>
                    <a:lnTo>
                      <a:pt x="0" y="0"/>
                    </a:lnTo>
                    <a:lnTo>
                      <a:pt x="9" y="28"/>
                    </a:lnTo>
                    <a:lnTo>
                      <a:pt x="13" y="28"/>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8" name="Freeform 337">
                <a:extLst>
                  <a:ext uri="{FF2B5EF4-FFF2-40B4-BE49-F238E27FC236}">
                    <a16:creationId xmlns:a16="http://schemas.microsoft.com/office/drawing/2014/main" id="{CFA977D3-1BEE-8E32-3D7C-10F934FE83C8}"/>
                  </a:ext>
                </a:extLst>
              </p:cNvPr>
              <p:cNvSpPr>
                <a:spLocks/>
              </p:cNvSpPr>
              <p:nvPr/>
            </p:nvSpPr>
            <p:spPr bwMode="auto">
              <a:xfrm>
                <a:off x="2416" y="1990"/>
                <a:ext cx="5" cy="14"/>
              </a:xfrm>
              <a:custGeom>
                <a:avLst/>
                <a:gdLst>
                  <a:gd name="T0" fmla="*/ 2 w 5"/>
                  <a:gd name="T1" fmla="*/ 6 h 14"/>
                  <a:gd name="T2" fmla="*/ 2 w 5"/>
                  <a:gd name="T3" fmla="*/ 6 h 14"/>
                  <a:gd name="T4" fmla="*/ 2 w 5"/>
                  <a:gd name="T5" fmla="*/ 9 h 14"/>
                  <a:gd name="T6" fmla="*/ 2 w 5"/>
                  <a:gd name="T7" fmla="*/ 9 h 14"/>
                  <a:gd name="T8" fmla="*/ 0 w 5"/>
                  <a:gd name="T9" fmla="*/ 11 h 14"/>
                  <a:gd name="T10" fmla="*/ 1 w 5"/>
                  <a:gd name="T11" fmla="*/ 14 h 14"/>
                  <a:gd name="T12" fmla="*/ 1 w 5"/>
                  <a:gd name="T13" fmla="*/ 14 h 14"/>
                  <a:gd name="T14" fmla="*/ 3 w 5"/>
                  <a:gd name="T15" fmla="*/ 13 h 14"/>
                  <a:gd name="T16" fmla="*/ 4 w 5"/>
                  <a:gd name="T17" fmla="*/ 10 h 14"/>
                  <a:gd name="T18" fmla="*/ 4 w 5"/>
                  <a:gd name="T19" fmla="*/ 10 h 14"/>
                  <a:gd name="T20" fmla="*/ 5 w 5"/>
                  <a:gd name="T21" fmla="*/ 6 h 14"/>
                  <a:gd name="T22" fmla="*/ 5 w 5"/>
                  <a:gd name="T23" fmla="*/ 0 h 14"/>
                  <a:gd name="T24" fmla="*/ 0 w 5"/>
                  <a:gd name="T25" fmla="*/ 0 h 14"/>
                  <a:gd name="T26" fmla="*/ 0 w 5"/>
                  <a:gd name="T27" fmla="*/ 6 h 14"/>
                  <a:gd name="T28" fmla="*/ 2 w 5"/>
                  <a:gd name="T29" fmla="*/ 6 h 14"/>
                  <a:gd name="T30" fmla="*/ 2 w 5"/>
                  <a:gd name="T3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4">
                    <a:moveTo>
                      <a:pt x="2" y="6"/>
                    </a:moveTo>
                    <a:lnTo>
                      <a:pt x="2" y="6"/>
                    </a:lnTo>
                    <a:lnTo>
                      <a:pt x="2" y="9"/>
                    </a:lnTo>
                    <a:lnTo>
                      <a:pt x="2" y="9"/>
                    </a:lnTo>
                    <a:lnTo>
                      <a:pt x="0" y="11"/>
                    </a:lnTo>
                    <a:lnTo>
                      <a:pt x="1" y="14"/>
                    </a:lnTo>
                    <a:lnTo>
                      <a:pt x="1" y="14"/>
                    </a:lnTo>
                    <a:lnTo>
                      <a:pt x="3" y="13"/>
                    </a:lnTo>
                    <a:lnTo>
                      <a:pt x="4" y="10"/>
                    </a:lnTo>
                    <a:lnTo>
                      <a:pt x="4" y="10"/>
                    </a:lnTo>
                    <a:lnTo>
                      <a:pt x="5" y="6"/>
                    </a:lnTo>
                    <a:lnTo>
                      <a:pt x="5" y="0"/>
                    </a:lnTo>
                    <a:lnTo>
                      <a:pt x="0" y="0"/>
                    </a:lnTo>
                    <a:lnTo>
                      <a:pt x="0" y="6"/>
                    </a:lnTo>
                    <a:lnTo>
                      <a:pt x="2"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9" name="Freeform 338">
                <a:extLst>
                  <a:ext uri="{FF2B5EF4-FFF2-40B4-BE49-F238E27FC236}">
                    <a16:creationId xmlns:a16="http://schemas.microsoft.com/office/drawing/2014/main" id="{CD13AD37-4825-AA2A-640A-E7FFDFE31C27}"/>
                  </a:ext>
                </a:extLst>
              </p:cNvPr>
              <p:cNvSpPr>
                <a:spLocks/>
              </p:cNvSpPr>
              <p:nvPr/>
            </p:nvSpPr>
            <p:spPr bwMode="auto">
              <a:xfrm>
                <a:off x="2445" y="1967"/>
                <a:ext cx="14" cy="29"/>
              </a:xfrm>
              <a:custGeom>
                <a:avLst/>
                <a:gdLst>
                  <a:gd name="T0" fmla="*/ 4 w 14"/>
                  <a:gd name="T1" fmla="*/ 29 h 29"/>
                  <a:gd name="T2" fmla="*/ 4 w 14"/>
                  <a:gd name="T3" fmla="*/ 14 h 29"/>
                  <a:gd name="T4" fmla="*/ 4 w 14"/>
                  <a:gd name="T5" fmla="*/ 14 h 29"/>
                  <a:gd name="T6" fmla="*/ 4 w 14"/>
                  <a:gd name="T7" fmla="*/ 9 h 29"/>
                  <a:gd name="T8" fmla="*/ 4 w 14"/>
                  <a:gd name="T9" fmla="*/ 9 h 29"/>
                  <a:gd name="T10" fmla="*/ 6 w 14"/>
                  <a:gd name="T11" fmla="*/ 6 h 29"/>
                  <a:gd name="T12" fmla="*/ 6 w 14"/>
                  <a:gd name="T13" fmla="*/ 6 h 29"/>
                  <a:gd name="T14" fmla="*/ 10 w 14"/>
                  <a:gd name="T15" fmla="*/ 5 h 29"/>
                  <a:gd name="T16" fmla="*/ 10 w 14"/>
                  <a:gd name="T17" fmla="*/ 5 h 29"/>
                  <a:gd name="T18" fmla="*/ 13 w 14"/>
                  <a:gd name="T19" fmla="*/ 6 h 29"/>
                  <a:gd name="T20" fmla="*/ 14 w 14"/>
                  <a:gd name="T21" fmla="*/ 2 h 29"/>
                  <a:gd name="T22" fmla="*/ 14 w 14"/>
                  <a:gd name="T23" fmla="*/ 2 h 29"/>
                  <a:gd name="T24" fmla="*/ 12 w 14"/>
                  <a:gd name="T25" fmla="*/ 1 h 29"/>
                  <a:gd name="T26" fmla="*/ 10 w 14"/>
                  <a:gd name="T27" fmla="*/ 0 h 29"/>
                  <a:gd name="T28" fmla="*/ 10 w 14"/>
                  <a:gd name="T29" fmla="*/ 0 h 29"/>
                  <a:gd name="T30" fmla="*/ 6 w 14"/>
                  <a:gd name="T31" fmla="*/ 1 h 29"/>
                  <a:gd name="T32" fmla="*/ 6 w 14"/>
                  <a:gd name="T33" fmla="*/ 1 h 29"/>
                  <a:gd name="T34" fmla="*/ 3 w 14"/>
                  <a:gd name="T35" fmla="*/ 5 h 29"/>
                  <a:gd name="T36" fmla="*/ 3 w 14"/>
                  <a:gd name="T37" fmla="*/ 1 h 29"/>
                  <a:gd name="T38" fmla="*/ 0 w 14"/>
                  <a:gd name="T39" fmla="*/ 1 h 29"/>
                  <a:gd name="T40" fmla="*/ 0 w 14"/>
                  <a:gd name="T41" fmla="*/ 29 h 29"/>
                  <a:gd name="T42" fmla="*/ 4 w 14"/>
                  <a:gd name="T43" fmla="*/ 29 h 29"/>
                  <a:gd name="T44" fmla="*/ 4 w 14"/>
                  <a:gd name="T4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9">
                    <a:moveTo>
                      <a:pt x="4" y="29"/>
                    </a:moveTo>
                    <a:lnTo>
                      <a:pt x="4" y="14"/>
                    </a:lnTo>
                    <a:lnTo>
                      <a:pt x="4" y="14"/>
                    </a:lnTo>
                    <a:lnTo>
                      <a:pt x="4" y="9"/>
                    </a:lnTo>
                    <a:lnTo>
                      <a:pt x="4" y="9"/>
                    </a:lnTo>
                    <a:lnTo>
                      <a:pt x="6" y="6"/>
                    </a:lnTo>
                    <a:lnTo>
                      <a:pt x="6" y="6"/>
                    </a:lnTo>
                    <a:lnTo>
                      <a:pt x="10" y="5"/>
                    </a:lnTo>
                    <a:lnTo>
                      <a:pt x="10" y="5"/>
                    </a:lnTo>
                    <a:lnTo>
                      <a:pt x="13" y="6"/>
                    </a:lnTo>
                    <a:lnTo>
                      <a:pt x="14" y="2"/>
                    </a:lnTo>
                    <a:lnTo>
                      <a:pt x="14" y="2"/>
                    </a:lnTo>
                    <a:lnTo>
                      <a:pt x="12" y="1"/>
                    </a:lnTo>
                    <a:lnTo>
                      <a:pt x="10" y="0"/>
                    </a:lnTo>
                    <a:lnTo>
                      <a:pt x="10" y="0"/>
                    </a:lnTo>
                    <a:lnTo>
                      <a:pt x="6" y="1"/>
                    </a:lnTo>
                    <a:lnTo>
                      <a:pt x="6" y="1"/>
                    </a:lnTo>
                    <a:lnTo>
                      <a:pt x="3" y="5"/>
                    </a:lnTo>
                    <a:lnTo>
                      <a:pt x="3" y="1"/>
                    </a:lnTo>
                    <a:lnTo>
                      <a:pt x="0" y="1"/>
                    </a:lnTo>
                    <a:lnTo>
                      <a:pt x="0" y="29"/>
                    </a:lnTo>
                    <a:lnTo>
                      <a:pt x="4" y="29"/>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0" name="Freeform 339">
                <a:extLst>
                  <a:ext uri="{FF2B5EF4-FFF2-40B4-BE49-F238E27FC236}">
                    <a16:creationId xmlns:a16="http://schemas.microsoft.com/office/drawing/2014/main" id="{EE925AB7-92C1-891E-B950-8A98AFE9B46A}"/>
                  </a:ext>
                </a:extLst>
              </p:cNvPr>
              <p:cNvSpPr>
                <a:spLocks noEditPoints="1"/>
              </p:cNvSpPr>
              <p:nvPr/>
            </p:nvSpPr>
            <p:spPr bwMode="auto">
              <a:xfrm>
                <a:off x="2460" y="1967"/>
                <a:ext cx="26" cy="29"/>
              </a:xfrm>
              <a:custGeom>
                <a:avLst/>
                <a:gdLst>
                  <a:gd name="T0" fmla="*/ 18 w 26"/>
                  <a:gd name="T1" fmla="*/ 24 h 29"/>
                  <a:gd name="T2" fmla="*/ 18 w 26"/>
                  <a:gd name="T3" fmla="*/ 24 h 29"/>
                  <a:gd name="T4" fmla="*/ 16 w 26"/>
                  <a:gd name="T5" fmla="*/ 25 h 29"/>
                  <a:gd name="T6" fmla="*/ 14 w 26"/>
                  <a:gd name="T7" fmla="*/ 25 h 29"/>
                  <a:gd name="T8" fmla="*/ 14 w 26"/>
                  <a:gd name="T9" fmla="*/ 25 h 29"/>
                  <a:gd name="T10" fmla="*/ 10 w 26"/>
                  <a:gd name="T11" fmla="*/ 24 h 29"/>
                  <a:gd name="T12" fmla="*/ 8 w 26"/>
                  <a:gd name="T13" fmla="*/ 23 h 29"/>
                  <a:gd name="T14" fmla="*/ 8 w 26"/>
                  <a:gd name="T15" fmla="*/ 23 h 29"/>
                  <a:gd name="T16" fmla="*/ 6 w 26"/>
                  <a:gd name="T17" fmla="*/ 20 h 29"/>
                  <a:gd name="T18" fmla="*/ 6 w 26"/>
                  <a:gd name="T19" fmla="*/ 17 h 29"/>
                  <a:gd name="T20" fmla="*/ 26 w 26"/>
                  <a:gd name="T21" fmla="*/ 17 h 29"/>
                  <a:gd name="T22" fmla="*/ 26 w 26"/>
                  <a:gd name="T23" fmla="*/ 17 h 29"/>
                  <a:gd name="T24" fmla="*/ 26 w 26"/>
                  <a:gd name="T25" fmla="*/ 14 h 29"/>
                  <a:gd name="T26" fmla="*/ 26 w 26"/>
                  <a:gd name="T27" fmla="*/ 14 h 29"/>
                  <a:gd name="T28" fmla="*/ 25 w 26"/>
                  <a:gd name="T29" fmla="*/ 9 h 29"/>
                  <a:gd name="T30" fmla="*/ 23 w 26"/>
                  <a:gd name="T31" fmla="*/ 4 h 29"/>
                  <a:gd name="T32" fmla="*/ 23 w 26"/>
                  <a:gd name="T33" fmla="*/ 4 h 29"/>
                  <a:gd name="T34" fmla="*/ 18 w 26"/>
                  <a:gd name="T35" fmla="*/ 1 h 29"/>
                  <a:gd name="T36" fmla="*/ 14 w 26"/>
                  <a:gd name="T37" fmla="*/ 0 h 29"/>
                  <a:gd name="T38" fmla="*/ 14 w 26"/>
                  <a:gd name="T39" fmla="*/ 0 h 29"/>
                  <a:gd name="T40" fmla="*/ 8 w 26"/>
                  <a:gd name="T41" fmla="*/ 1 h 29"/>
                  <a:gd name="T42" fmla="*/ 4 w 26"/>
                  <a:gd name="T43" fmla="*/ 4 h 29"/>
                  <a:gd name="T44" fmla="*/ 4 w 26"/>
                  <a:gd name="T45" fmla="*/ 4 h 29"/>
                  <a:gd name="T46" fmla="*/ 1 w 26"/>
                  <a:gd name="T47" fmla="*/ 9 h 29"/>
                  <a:gd name="T48" fmla="*/ 0 w 26"/>
                  <a:gd name="T49" fmla="*/ 15 h 29"/>
                  <a:gd name="T50" fmla="*/ 0 w 26"/>
                  <a:gd name="T51" fmla="*/ 15 h 29"/>
                  <a:gd name="T52" fmla="*/ 1 w 26"/>
                  <a:gd name="T53" fmla="*/ 21 h 29"/>
                  <a:gd name="T54" fmla="*/ 4 w 26"/>
                  <a:gd name="T55" fmla="*/ 25 h 29"/>
                  <a:gd name="T56" fmla="*/ 4 w 26"/>
                  <a:gd name="T57" fmla="*/ 25 h 29"/>
                  <a:gd name="T58" fmla="*/ 8 w 26"/>
                  <a:gd name="T59" fmla="*/ 29 h 29"/>
                  <a:gd name="T60" fmla="*/ 14 w 26"/>
                  <a:gd name="T61" fmla="*/ 29 h 29"/>
                  <a:gd name="T62" fmla="*/ 14 w 26"/>
                  <a:gd name="T63" fmla="*/ 29 h 29"/>
                  <a:gd name="T64" fmla="*/ 18 w 26"/>
                  <a:gd name="T65" fmla="*/ 29 h 29"/>
                  <a:gd name="T66" fmla="*/ 21 w 26"/>
                  <a:gd name="T67" fmla="*/ 27 h 29"/>
                  <a:gd name="T68" fmla="*/ 21 w 26"/>
                  <a:gd name="T69" fmla="*/ 27 h 29"/>
                  <a:gd name="T70" fmla="*/ 25 w 26"/>
                  <a:gd name="T71" fmla="*/ 24 h 29"/>
                  <a:gd name="T72" fmla="*/ 26 w 26"/>
                  <a:gd name="T73" fmla="*/ 20 h 29"/>
                  <a:gd name="T74" fmla="*/ 21 w 26"/>
                  <a:gd name="T75" fmla="*/ 20 h 29"/>
                  <a:gd name="T76" fmla="*/ 21 w 26"/>
                  <a:gd name="T77" fmla="*/ 20 h 29"/>
                  <a:gd name="T78" fmla="*/ 20 w 26"/>
                  <a:gd name="T79" fmla="*/ 22 h 29"/>
                  <a:gd name="T80" fmla="*/ 18 w 26"/>
                  <a:gd name="T81" fmla="*/ 24 h 29"/>
                  <a:gd name="T82" fmla="*/ 18 w 26"/>
                  <a:gd name="T83" fmla="*/ 24 h 29"/>
                  <a:gd name="T84" fmla="*/ 8 w 26"/>
                  <a:gd name="T85" fmla="*/ 6 h 29"/>
                  <a:gd name="T86" fmla="*/ 8 w 26"/>
                  <a:gd name="T87" fmla="*/ 6 h 29"/>
                  <a:gd name="T88" fmla="*/ 10 w 26"/>
                  <a:gd name="T89" fmla="*/ 4 h 29"/>
                  <a:gd name="T90" fmla="*/ 14 w 26"/>
                  <a:gd name="T91" fmla="*/ 4 h 29"/>
                  <a:gd name="T92" fmla="*/ 14 w 26"/>
                  <a:gd name="T93" fmla="*/ 4 h 29"/>
                  <a:gd name="T94" fmla="*/ 17 w 26"/>
                  <a:gd name="T95" fmla="*/ 4 h 29"/>
                  <a:gd name="T96" fmla="*/ 19 w 26"/>
                  <a:gd name="T97" fmla="*/ 6 h 29"/>
                  <a:gd name="T98" fmla="*/ 19 w 26"/>
                  <a:gd name="T99" fmla="*/ 6 h 29"/>
                  <a:gd name="T100" fmla="*/ 20 w 26"/>
                  <a:gd name="T101" fmla="*/ 9 h 29"/>
                  <a:gd name="T102" fmla="*/ 21 w 26"/>
                  <a:gd name="T103" fmla="*/ 12 h 29"/>
                  <a:gd name="T104" fmla="*/ 6 w 26"/>
                  <a:gd name="T105" fmla="*/ 12 h 29"/>
                  <a:gd name="T106" fmla="*/ 6 w 26"/>
                  <a:gd name="T107" fmla="*/ 12 h 29"/>
                  <a:gd name="T108" fmla="*/ 6 w 26"/>
                  <a:gd name="T109" fmla="*/ 9 h 29"/>
                  <a:gd name="T110" fmla="*/ 8 w 26"/>
                  <a:gd name="T111" fmla="*/ 6 h 29"/>
                  <a:gd name="T112" fmla="*/ 8 w 26"/>
                  <a:gd name="T11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29">
                    <a:moveTo>
                      <a:pt x="18" y="24"/>
                    </a:moveTo>
                    <a:lnTo>
                      <a:pt x="18" y="24"/>
                    </a:lnTo>
                    <a:lnTo>
                      <a:pt x="16" y="25"/>
                    </a:lnTo>
                    <a:lnTo>
                      <a:pt x="14" y="25"/>
                    </a:lnTo>
                    <a:lnTo>
                      <a:pt x="14" y="25"/>
                    </a:lnTo>
                    <a:lnTo>
                      <a:pt x="10" y="24"/>
                    </a:lnTo>
                    <a:lnTo>
                      <a:pt x="8" y="23"/>
                    </a:lnTo>
                    <a:lnTo>
                      <a:pt x="8" y="23"/>
                    </a:lnTo>
                    <a:lnTo>
                      <a:pt x="6" y="20"/>
                    </a:lnTo>
                    <a:lnTo>
                      <a:pt x="6" y="17"/>
                    </a:lnTo>
                    <a:lnTo>
                      <a:pt x="26" y="17"/>
                    </a:lnTo>
                    <a:lnTo>
                      <a:pt x="26" y="17"/>
                    </a:lnTo>
                    <a:lnTo>
                      <a:pt x="26" y="14"/>
                    </a:lnTo>
                    <a:lnTo>
                      <a:pt x="26" y="14"/>
                    </a:lnTo>
                    <a:lnTo>
                      <a:pt x="25" y="9"/>
                    </a:lnTo>
                    <a:lnTo>
                      <a:pt x="23" y="4"/>
                    </a:lnTo>
                    <a:lnTo>
                      <a:pt x="23" y="4"/>
                    </a:lnTo>
                    <a:lnTo>
                      <a:pt x="18" y="1"/>
                    </a:lnTo>
                    <a:lnTo>
                      <a:pt x="14" y="0"/>
                    </a:lnTo>
                    <a:lnTo>
                      <a:pt x="14" y="0"/>
                    </a:lnTo>
                    <a:lnTo>
                      <a:pt x="8" y="1"/>
                    </a:lnTo>
                    <a:lnTo>
                      <a:pt x="4" y="4"/>
                    </a:lnTo>
                    <a:lnTo>
                      <a:pt x="4" y="4"/>
                    </a:lnTo>
                    <a:lnTo>
                      <a:pt x="1" y="9"/>
                    </a:lnTo>
                    <a:lnTo>
                      <a:pt x="0" y="15"/>
                    </a:lnTo>
                    <a:lnTo>
                      <a:pt x="0" y="15"/>
                    </a:lnTo>
                    <a:lnTo>
                      <a:pt x="1" y="21"/>
                    </a:lnTo>
                    <a:lnTo>
                      <a:pt x="4" y="25"/>
                    </a:lnTo>
                    <a:lnTo>
                      <a:pt x="4" y="25"/>
                    </a:lnTo>
                    <a:lnTo>
                      <a:pt x="8" y="29"/>
                    </a:lnTo>
                    <a:lnTo>
                      <a:pt x="14" y="29"/>
                    </a:lnTo>
                    <a:lnTo>
                      <a:pt x="14" y="29"/>
                    </a:lnTo>
                    <a:lnTo>
                      <a:pt x="18" y="29"/>
                    </a:lnTo>
                    <a:lnTo>
                      <a:pt x="21" y="27"/>
                    </a:lnTo>
                    <a:lnTo>
                      <a:pt x="21" y="27"/>
                    </a:lnTo>
                    <a:lnTo>
                      <a:pt x="25" y="24"/>
                    </a:lnTo>
                    <a:lnTo>
                      <a:pt x="26" y="20"/>
                    </a:lnTo>
                    <a:lnTo>
                      <a:pt x="21" y="20"/>
                    </a:lnTo>
                    <a:lnTo>
                      <a:pt x="21" y="20"/>
                    </a:lnTo>
                    <a:lnTo>
                      <a:pt x="20" y="22"/>
                    </a:lnTo>
                    <a:lnTo>
                      <a:pt x="18" y="24"/>
                    </a:lnTo>
                    <a:lnTo>
                      <a:pt x="18" y="24"/>
                    </a:lnTo>
                    <a:close/>
                    <a:moveTo>
                      <a:pt x="8" y="6"/>
                    </a:moveTo>
                    <a:lnTo>
                      <a:pt x="8" y="6"/>
                    </a:lnTo>
                    <a:lnTo>
                      <a:pt x="10" y="4"/>
                    </a:lnTo>
                    <a:lnTo>
                      <a:pt x="14" y="4"/>
                    </a:lnTo>
                    <a:lnTo>
                      <a:pt x="14" y="4"/>
                    </a:lnTo>
                    <a:lnTo>
                      <a:pt x="17" y="4"/>
                    </a:lnTo>
                    <a:lnTo>
                      <a:pt x="19" y="6"/>
                    </a:lnTo>
                    <a:lnTo>
                      <a:pt x="19" y="6"/>
                    </a:lnTo>
                    <a:lnTo>
                      <a:pt x="20" y="9"/>
                    </a:lnTo>
                    <a:lnTo>
                      <a:pt x="21" y="12"/>
                    </a:lnTo>
                    <a:lnTo>
                      <a:pt x="6" y="12"/>
                    </a:lnTo>
                    <a:lnTo>
                      <a:pt x="6" y="12"/>
                    </a:lnTo>
                    <a:lnTo>
                      <a:pt x="6" y="9"/>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1" name="Freeform 340">
                <a:extLst>
                  <a:ext uri="{FF2B5EF4-FFF2-40B4-BE49-F238E27FC236}">
                    <a16:creationId xmlns:a16="http://schemas.microsoft.com/office/drawing/2014/main" id="{66FADCB2-1A88-B923-D1B5-63F93730B27C}"/>
                  </a:ext>
                </a:extLst>
              </p:cNvPr>
              <p:cNvSpPr>
                <a:spLocks noEditPoints="1"/>
              </p:cNvSpPr>
              <p:nvPr/>
            </p:nvSpPr>
            <p:spPr bwMode="auto">
              <a:xfrm>
                <a:off x="2490" y="1958"/>
                <a:ext cx="24" cy="38"/>
              </a:xfrm>
              <a:custGeom>
                <a:avLst/>
                <a:gdLst>
                  <a:gd name="T0" fmla="*/ 24 w 24"/>
                  <a:gd name="T1" fmla="*/ 38 h 38"/>
                  <a:gd name="T2" fmla="*/ 24 w 24"/>
                  <a:gd name="T3" fmla="*/ 0 h 38"/>
                  <a:gd name="T4" fmla="*/ 19 w 24"/>
                  <a:gd name="T5" fmla="*/ 0 h 38"/>
                  <a:gd name="T6" fmla="*/ 19 w 24"/>
                  <a:gd name="T7" fmla="*/ 13 h 38"/>
                  <a:gd name="T8" fmla="*/ 19 w 24"/>
                  <a:gd name="T9" fmla="*/ 13 h 38"/>
                  <a:gd name="T10" fmla="*/ 16 w 24"/>
                  <a:gd name="T11" fmla="*/ 10 h 38"/>
                  <a:gd name="T12" fmla="*/ 16 w 24"/>
                  <a:gd name="T13" fmla="*/ 10 h 38"/>
                  <a:gd name="T14" fmla="*/ 12 w 24"/>
                  <a:gd name="T15" fmla="*/ 9 h 38"/>
                  <a:gd name="T16" fmla="*/ 12 w 24"/>
                  <a:gd name="T17" fmla="*/ 9 h 38"/>
                  <a:gd name="T18" fmla="*/ 8 w 24"/>
                  <a:gd name="T19" fmla="*/ 10 h 38"/>
                  <a:gd name="T20" fmla="*/ 6 w 24"/>
                  <a:gd name="T21" fmla="*/ 11 h 38"/>
                  <a:gd name="T22" fmla="*/ 6 w 24"/>
                  <a:gd name="T23" fmla="*/ 11 h 38"/>
                  <a:gd name="T24" fmla="*/ 4 w 24"/>
                  <a:gd name="T25" fmla="*/ 13 h 38"/>
                  <a:gd name="T26" fmla="*/ 1 w 24"/>
                  <a:gd name="T27" fmla="*/ 17 h 38"/>
                  <a:gd name="T28" fmla="*/ 1 w 24"/>
                  <a:gd name="T29" fmla="*/ 17 h 38"/>
                  <a:gd name="T30" fmla="*/ 0 w 24"/>
                  <a:gd name="T31" fmla="*/ 20 h 38"/>
                  <a:gd name="T32" fmla="*/ 0 w 24"/>
                  <a:gd name="T33" fmla="*/ 23 h 38"/>
                  <a:gd name="T34" fmla="*/ 0 w 24"/>
                  <a:gd name="T35" fmla="*/ 23 h 38"/>
                  <a:gd name="T36" fmla="*/ 0 w 24"/>
                  <a:gd name="T37" fmla="*/ 28 h 38"/>
                  <a:gd name="T38" fmla="*/ 1 w 24"/>
                  <a:gd name="T39" fmla="*/ 31 h 38"/>
                  <a:gd name="T40" fmla="*/ 1 w 24"/>
                  <a:gd name="T41" fmla="*/ 31 h 38"/>
                  <a:gd name="T42" fmla="*/ 4 w 24"/>
                  <a:gd name="T43" fmla="*/ 34 h 38"/>
                  <a:gd name="T44" fmla="*/ 6 w 24"/>
                  <a:gd name="T45" fmla="*/ 37 h 38"/>
                  <a:gd name="T46" fmla="*/ 6 w 24"/>
                  <a:gd name="T47" fmla="*/ 37 h 38"/>
                  <a:gd name="T48" fmla="*/ 9 w 24"/>
                  <a:gd name="T49" fmla="*/ 38 h 38"/>
                  <a:gd name="T50" fmla="*/ 12 w 24"/>
                  <a:gd name="T51" fmla="*/ 38 h 38"/>
                  <a:gd name="T52" fmla="*/ 12 w 24"/>
                  <a:gd name="T53" fmla="*/ 38 h 38"/>
                  <a:gd name="T54" fmla="*/ 17 w 24"/>
                  <a:gd name="T55" fmla="*/ 38 h 38"/>
                  <a:gd name="T56" fmla="*/ 19 w 24"/>
                  <a:gd name="T57" fmla="*/ 34 h 38"/>
                  <a:gd name="T58" fmla="*/ 19 w 24"/>
                  <a:gd name="T59" fmla="*/ 38 h 38"/>
                  <a:gd name="T60" fmla="*/ 24 w 24"/>
                  <a:gd name="T61" fmla="*/ 38 h 38"/>
                  <a:gd name="T62" fmla="*/ 24 w 24"/>
                  <a:gd name="T63" fmla="*/ 38 h 38"/>
                  <a:gd name="T64" fmla="*/ 7 w 24"/>
                  <a:gd name="T65" fmla="*/ 15 h 38"/>
                  <a:gd name="T66" fmla="*/ 7 w 24"/>
                  <a:gd name="T67" fmla="*/ 15 h 38"/>
                  <a:gd name="T68" fmla="*/ 9 w 24"/>
                  <a:gd name="T69" fmla="*/ 13 h 38"/>
                  <a:gd name="T70" fmla="*/ 13 w 24"/>
                  <a:gd name="T71" fmla="*/ 13 h 38"/>
                  <a:gd name="T72" fmla="*/ 13 w 24"/>
                  <a:gd name="T73" fmla="*/ 13 h 38"/>
                  <a:gd name="T74" fmla="*/ 15 w 24"/>
                  <a:gd name="T75" fmla="*/ 14 h 38"/>
                  <a:gd name="T76" fmla="*/ 18 w 24"/>
                  <a:gd name="T77" fmla="*/ 15 h 38"/>
                  <a:gd name="T78" fmla="*/ 18 w 24"/>
                  <a:gd name="T79" fmla="*/ 15 h 38"/>
                  <a:gd name="T80" fmla="*/ 19 w 24"/>
                  <a:gd name="T81" fmla="*/ 19 h 38"/>
                  <a:gd name="T82" fmla="*/ 20 w 24"/>
                  <a:gd name="T83" fmla="*/ 24 h 38"/>
                  <a:gd name="T84" fmla="*/ 20 w 24"/>
                  <a:gd name="T85" fmla="*/ 24 h 38"/>
                  <a:gd name="T86" fmla="*/ 19 w 24"/>
                  <a:gd name="T87" fmla="*/ 29 h 38"/>
                  <a:gd name="T88" fmla="*/ 18 w 24"/>
                  <a:gd name="T89" fmla="*/ 32 h 38"/>
                  <a:gd name="T90" fmla="*/ 18 w 24"/>
                  <a:gd name="T91" fmla="*/ 32 h 38"/>
                  <a:gd name="T92" fmla="*/ 15 w 24"/>
                  <a:gd name="T93" fmla="*/ 33 h 38"/>
                  <a:gd name="T94" fmla="*/ 13 w 24"/>
                  <a:gd name="T95" fmla="*/ 34 h 38"/>
                  <a:gd name="T96" fmla="*/ 13 w 24"/>
                  <a:gd name="T97" fmla="*/ 34 h 38"/>
                  <a:gd name="T98" fmla="*/ 9 w 24"/>
                  <a:gd name="T99" fmla="*/ 33 h 38"/>
                  <a:gd name="T100" fmla="*/ 7 w 24"/>
                  <a:gd name="T101" fmla="*/ 32 h 38"/>
                  <a:gd name="T102" fmla="*/ 7 w 24"/>
                  <a:gd name="T103" fmla="*/ 32 h 38"/>
                  <a:gd name="T104" fmla="*/ 6 w 24"/>
                  <a:gd name="T105" fmla="*/ 29 h 38"/>
                  <a:gd name="T106" fmla="*/ 5 w 24"/>
                  <a:gd name="T107" fmla="*/ 23 h 38"/>
                  <a:gd name="T108" fmla="*/ 5 w 24"/>
                  <a:gd name="T109" fmla="*/ 23 h 38"/>
                  <a:gd name="T110" fmla="*/ 6 w 24"/>
                  <a:gd name="T111" fmla="*/ 19 h 38"/>
                  <a:gd name="T112" fmla="*/ 7 w 24"/>
                  <a:gd name="T113" fmla="*/ 15 h 38"/>
                  <a:gd name="T114" fmla="*/ 7 w 24"/>
                  <a:gd name="T115"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 h="38">
                    <a:moveTo>
                      <a:pt x="24" y="38"/>
                    </a:moveTo>
                    <a:lnTo>
                      <a:pt x="24" y="0"/>
                    </a:lnTo>
                    <a:lnTo>
                      <a:pt x="19" y="0"/>
                    </a:lnTo>
                    <a:lnTo>
                      <a:pt x="19" y="13"/>
                    </a:lnTo>
                    <a:lnTo>
                      <a:pt x="19" y="13"/>
                    </a:lnTo>
                    <a:lnTo>
                      <a:pt x="16" y="10"/>
                    </a:lnTo>
                    <a:lnTo>
                      <a:pt x="16" y="10"/>
                    </a:lnTo>
                    <a:lnTo>
                      <a:pt x="12" y="9"/>
                    </a:lnTo>
                    <a:lnTo>
                      <a:pt x="12" y="9"/>
                    </a:lnTo>
                    <a:lnTo>
                      <a:pt x="8" y="10"/>
                    </a:lnTo>
                    <a:lnTo>
                      <a:pt x="6" y="11"/>
                    </a:lnTo>
                    <a:lnTo>
                      <a:pt x="6" y="11"/>
                    </a:lnTo>
                    <a:lnTo>
                      <a:pt x="4" y="13"/>
                    </a:lnTo>
                    <a:lnTo>
                      <a:pt x="1" y="17"/>
                    </a:lnTo>
                    <a:lnTo>
                      <a:pt x="1" y="17"/>
                    </a:lnTo>
                    <a:lnTo>
                      <a:pt x="0" y="20"/>
                    </a:lnTo>
                    <a:lnTo>
                      <a:pt x="0" y="23"/>
                    </a:lnTo>
                    <a:lnTo>
                      <a:pt x="0" y="23"/>
                    </a:lnTo>
                    <a:lnTo>
                      <a:pt x="0" y="28"/>
                    </a:lnTo>
                    <a:lnTo>
                      <a:pt x="1" y="31"/>
                    </a:lnTo>
                    <a:lnTo>
                      <a:pt x="1" y="31"/>
                    </a:lnTo>
                    <a:lnTo>
                      <a:pt x="4" y="34"/>
                    </a:lnTo>
                    <a:lnTo>
                      <a:pt x="6" y="37"/>
                    </a:lnTo>
                    <a:lnTo>
                      <a:pt x="6" y="37"/>
                    </a:lnTo>
                    <a:lnTo>
                      <a:pt x="9" y="38"/>
                    </a:lnTo>
                    <a:lnTo>
                      <a:pt x="12" y="38"/>
                    </a:lnTo>
                    <a:lnTo>
                      <a:pt x="12" y="38"/>
                    </a:lnTo>
                    <a:lnTo>
                      <a:pt x="17" y="38"/>
                    </a:lnTo>
                    <a:lnTo>
                      <a:pt x="19" y="34"/>
                    </a:lnTo>
                    <a:lnTo>
                      <a:pt x="19" y="38"/>
                    </a:lnTo>
                    <a:lnTo>
                      <a:pt x="24" y="38"/>
                    </a:lnTo>
                    <a:lnTo>
                      <a:pt x="24" y="38"/>
                    </a:lnTo>
                    <a:close/>
                    <a:moveTo>
                      <a:pt x="7" y="15"/>
                    </a:moveTo>
                    <a:lnTo>
                      <a:pt x="7" y="15"/>
                    </a:lnTo>
                    <a:lnTo>
                      <a:pt x="9" y="13"/>
                    </a:lnTo>
                    <a:lnTo>
                      <a:pt x="13" y="13"/>
                    </a:lnTo>
                    <a:lnTo>
                      <a:pt x="13" y="13"/>
                    </a:lnTo>
                    <a:lnTo>
                      <a:pt x="15" y="14"/>
                    </a:lnTo>
                    <a:lnTo>
                      <a:pt x="18" y="15"/>
                    </a:lnTo>
                    <a:lnTo>
                      <a:pt x="18" y="15"/>
                    </a:lnTo>
                    <a:lnTo>
                      <a:pt x="19" y="19"/>
                    </a:lnTo>
                    <a:lnTo>
                      <a:pt x="20" y="24"/>
                    </a:lnTo>
                    <a:lnTo>
                      <a:pt x="20" y="24"/>
                    </a:lnTo>
                    <a:lnTo>
                      <a:pt x="19" y="29"/>
                    </a:lnTo>
                    <a:lnTo>
                      <a:pt x="18" y="32"/>
                    </a:lnTo>
                    <a:lnTo>
                      <a:pt x="18" y="32"/>
                    </a:lnTo>
                    <a:lnTo>
                      <a:pt x="15" y="33"/>
                    </a:lnTo>
                    <a:lnTo>
                      <a:pt x="13" y="34"/>
                    </a:lnTo>
                    <a:lnTo>
                      <a:pt x="13" y="34"/>
                    </a:lnTo>
                    <a:lnTo>
                      <a:pt x="9" y="33"/>
                    </a:lnTo>
                    <a:lnTo>
                      <a:pt x="7" y="32"/>
                    </a:lnTo>
                    <a:lnTo>
                      <a:pt x="7" y="32"/>
                    </a:lnTo>
                    <a:lnTo>
                      <a:pt x="6" y="29"/>
                    </a:lnTo>
                    <a:lnTo>
                      <a:pt x="5" y="23"/>
                    </a:lnTo>
                    <a:lnTo>
                      <a:pt x="5" y="23"/>
                    </a:lnTo>
                    <a:lnTo>
                      <a:pt x="6" y="19"/>
                    </a:lnTo>
                    <a:lnTo>
                      <a:pt x="7" y="15"/>
                    </a:lnTo>
                    <a:lnTo>
                      <a:pt x="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2" name="Freeform 341">
                <a:extLst>
                  <a:ext uri="{FF2B5EF4-FFF2-40B4-BE49-F238E27FC236}">
                    <a16:creationId xmlns:a16="http://schemas.microsoft.com/office/drawing/2014/main" id="{16DF7F6D-81CC-7DD4-E40F-09B3A3C4A26C}"/>
                  </a:ext>
                </a:extLst>
              </p:cNvPr>
              <p:cNvSpPr>
                <a:spLocks/>
              </p:cNvSpPr>
              <p:nvPr/>
            </p:nvSpPr>
            <p:spPr bwMode="auto">
              <a:xfrm>
                <a:off x="2522" y="1968"/>
                <a:ext cx="22" cy="28"/>
              </a:xfrm>
              <a:custGeom>
                <a:avLst/>
                <a:gdLst>
                  <a:gd name="T0" fmla="*/ 22 w 22"/>
                  <a:gd name="T1" fmla="*/ 28 h 28"/>
                  <a:gd name="T2" fmla="*/ 22 w 22"/>
                  <a:gd name="T3" fmla="*/ 0 h 28"/>
                  <a:gd name="T4" fmla="*/ 18 w 22"/>
                  <a:gd name="T5" fmla="*/ 0 h 28"/>
                  <a:gd name="T6" fmla="*/ 18 w 22"/>
                  <a:gd name="T7" fmla="*/ 14 h 28"/>
                  <a:gd name="T8" fmla="*/ 18 w 22"/>
                  <a:gd name="T9" fmla="*/ 14 h 28"/>
                  <a:gd name="T10" fmla="*/ 16 w 22"/>
                  <a:gd name="T11" fmla="*/ 20 h 28"/>
                  <a:gd name="T12" fmla="*/ 16 w 22"/>
                  <a:gd name="T13" fmla="*/ 20 h 28"/>
                  <a:gd name="T14" fmla="*/ 14 w 22"/>
                  <a:gd name="T15" fmla="*/ 23 h 28"/>
                  <a:gd name="T16" fmla="*/ 14 w 22"/>
                  <a:gd name="T17" fmla="*/ 23 h 28"/>
                  <a:gd name="T18" fmla="*/ 10 w 22"/>
                  <a:gd name="T19" fmla="*/ 24 h 28"/>
                  <a:gd name="T20" fmla="*/ 10 w 22"/>
                  <a:gd name="T21" fmla="*/ 24 h 28"/>
                  <a:gd name="T22" fmla="*/ 6 w 22"/>
                  <a:gd name="T23" fmla="*/ 23 h 28"/>
                  <a:gd name="T24" fmla="*/ 6 w 22"/>
                  <a:gd name="T25" fmla="*/ 23 h 28"/>
                  <a:gd name="T26" fmla="*/ 4 w 22"/>
                  <a:gd name="T27" fmla="*/ 20 h 28"/>
                  <a:gd name="T28" fmla="*/ 4 w 22"/>
                  <a:gd name="T29" fmla="*/ 20 h 28"/>
                  <a:gd name="T30" fmla="*/ 4 w 22"/>
                  <a:gd name="T31" fmla="*/ 16 h 28"/>
                  <a:gd name="T32" fmla="*/ 4 w 22"/>
                  <a:gd name="T33" fmla="*/ 0 h 28"/>
                  <a:gd name="T34" fmla="*/ 0 w 22"/>
                  <a:gd name="T35" fmla="*/ 0 h 28"/>
                  <a:gd name="T36" fmla="*/ 0 w 22"/>
                  <a:gd name="T37" fmla="*/ 17 h 28"/>
                  <a:gd name="T38" fmla="*/ 0 w 22"/>
                  <a:gd name="T39" fmla="*/ 17 h 28"/>
                  <a:gd name="T40" fmla="*/ 0 w 22"/>
                  <a:gd name="T41" fmla="*/ 21 h 28"/>
                  <a:gd name="T42" fmla="*/ 0 w 22"/>
                  <a:gd name="T43" fmla="*/ 21 h 28"/>
                  <a:gd name="T44" fmla="*/ 1 w 22"/>
                  <a:gd name="T45" fmla="*/ 24 h 28"/>
                  <a:gd name="T46" fmla="*/ 1 w 22"/>
                  <a:gd name="T47" fmla="*/ 24 h 28"/>
                  <a:gd name="T48" fmla="*/ 4 w 22"/>
                  <a:gd name="T49" fmla="*/ 28 h 28"/>
                  <a:gd name="T50" fmla="*/ 4 w 22"/>
                  <a:gd name="T51" fmla="*/ 28 h 28"/>
                  <a:gd name="T52" fmla="*/ 9 w 22"/>
                  <a:gd name="T53" fmla="*/ 28 h 28"/>
                  <a:gd name="T54" fmla="*/ 9 w 22"/>
                  <a:gd name="T55" fmla="*/ 28 h 28"/>
                  <a:gd name="T56" fmla="*/ 14 w 22"/>
                  <a:gd name="T57" fmla="*/ 27 h 28"/>
                  <a:gd name="T58" fmla="*/ 18 w 22"/>
                  <a:gd name="T59" fmla="*/ 23 h 28"/>
                  <a:gd name="T60" fmla="*/ 18 w 22"/>
                  <a:gd name="T61" fmla="*/ 28 h 28"/>
                  <a:gd name="T62" fmla="*/ 22 w 22"/>
                  <a:gd name="T63" fmla="*/ 28 h 28"/>
                  <a:gd name="T64" fmla="*/ 22 w 2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8">
                    <a:moveTo>
                      <a:pt x="22" y="28"/>
                    </a:moveTo>
                    <a:lnTo>
                      <a:pt x="22" y="0"/>
                    </a:lnTo>
                    <a:lnTo>
                      <a:pt x="18" y="0"/>
                    </a:lnTo>
                    <a:lnTo>
                      <a:pt x="18" y="14"/>
                    </a:lnTo>
                    <a:lnTo>
                      <a:pt x="18" y="14"/>
                    </a:lnTo>
                    <a:lnTo>
                      <a:pt x="16" y="20"/>
                    </a:lnTo>
                    <a:lnTo>
                      <a:pt x="16" y="20"/>
                    </a:lnTo>
                    <a:lnTo>
                      <a:pt x="14" y="23"/>
                    </a:lnTo>
                    <a:lnTo>
                      <a:pt x="14" y="23"/>
                    </a:lnTo>
                    <a:lnTo>
                      <a:pt x="10" y="24"/>
                    </a:lnTo>
                    <a:lnTo>
                      <a:pt x="10" y="24"/>
                    </a:lnTo>
                    <a:lnTo>
                      <a:pt x="6" y="23"/>
                    </a:lnTo>
                    <a:lnTo>
                      <a:pt x="6" y="23"/>
                    </a:lnTo>
                    <a:lnTo>
                      <a:pt x="4" y="20"/>
                    </a:lnTo>
                    <a:lnTo>
                      <a:pt x="4" y="20"/>
                    </a:lnTo>
                    <a:lnTo>
                      <a:pt x="4" y="16"/>
                    </a:lnTo>
                    <a:lnTo>
                      <a:pt x="4" y="0"/>
                    </a:lnTo>
                    <a:lnTo>
                      <a:pt x="0" y="0"/>
                    </a:lnTo>
                    <a:lnTo>
                      <a:pt x="0" y="17"/>
                    </a:lnTo>
                    <a:lnTo>
                      <a:pt x="0" y="17"/>
                    </a:lnTo>
                    <a:lnTo>
                      <a:pt x="0" y="21"/>
                    </a:lnTo>
                    <a:lnTo>
                      <a:pt x="0" y="21"/>
                    </a:lnTo>
                    <a:lnTo>
                      <a:pt x="1" y="24"/>
                    </a:lnTo>
                    <a:lnTo>
                      <a:pt x="1" y="24"/>
                    </a:lnTo>
                    <a:lnTo>
                      <a:pt x="4" y="28"/>
                    </a:lnTo>
                    <a:lnTo>
                      <a:pt x="4" y="28"/>
                    </a:lnTo>
                    <a:lnTo>
                      <a:pt x="9" y="28"/>
                    </a:lnTo>
                    <a:lnTo>
                      <a:pt x="9" y="28"/>
                    </a:lnTo>
                    <a:lnTo>
                      <a:pt x="14" y="27"/>
                    </a:lnTo>
                    <a:lnTo>
                      <a:pt x="18" y="23"/>
                    </a:lnTo>
                    <a:lnTo>
                      <a:pt x="18" y="28"/>
                    </a:lnTo>
                    <a:lnTo>
                      <a:pt x="22" y="28"/>
                    </a:lnTo>
                    <a:lnTo>
                      <a:pt x="2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3" name="Freeform 342">
                <a:extLst>
                  <a:ext uri="{FF2B5EF4-FFF2-40B4-BE49-F238E27FC236}">
                    <a16:creationId xmlns:a16="http://schemas.microsoft.com/office/drawing/2014/main" id="{86FD943B-D097-65BE-9203-D27F76E67006}"/>
                  </a:ext>
                </a:extLst>
              </p:cNvPr>
              <p:cNvSpPr>
                <a:spLocks/>
              </p:cNvSpPr>
              <p:nvPr/>
            </p:nvSpPr>
            <p:spPr bwMode="auto">
              <a:xfrm>
                <a:off x="2550" y="1967"/>
                <a:ext cx="24" cy="29"/>
              </a:xfrm>
              <a:custGeom>
                <a:avLst/>
                <a:gdLst>
                  <a:gd name="T0" fmla="*/ 17 w 24"/>
                  <a:gd name="T1" fmla="*/ 23 h 29"/>
                  <a:gd name="T2" fmla="*/ 17 w 24"/>
                  <a:gd name="T3" fmla="*/ 23 h 29"/>
                  <a:gd name="T4" fmla="*/ 15 w 24"/>
                  <a:gd name="T5" fmla="*/ 25 h 29"/>
                  <a:gd name="T6" fmla="*/ 13 w 24"/>
                  <a:gd name="T7" fmla="*/ 25 h 29"/>
                  <a:gd name="T8" fmla="*/ 13 w 24"/>
                  <a:gd name="T9" fmla="*/ 25 h 29"/>
                  <a:gd name="T10" fmla="*/ 10 w 24"/>
                  <a:gd name="T11" fmla="*/ 24 h 29"/>
                  <a:gd name="T12" fmla="*/ 7 w 24"/>
                  <a:gd name="T13" fmla="*/ 23 h 29"/>
                  <a:gd name="T14" fmla="*/ 7 w 24"/>
                  <a:gd name="T15" fmla="*/ 23 h 29"/>
                  <a:gd name="T16" fmla="*/ 5 w 24"/>
                  <a:gd name="T17" fmla="*/ 20 h 29"/>
                  <a:gd name="T18" fmla="*/ 5 w 24"/>
                  <a:gd name="T19" fmla="*/ 14 h 29"/>
                  <a:gd name="T20" fmla="*/ 5 w 24"/>
                  <a:gd name="T21" fmla="*/ 14 h 29"/>
                  <a:gd name="T22" fmla="*/ 5 w 24"/>
                  <a:gd name="T23" fmla="*/ 10 h 29"/>
                  <a:gd name="T24" fmla="*/ 7 w 24"/>
                  <a:gd name="T25" fmla="*/ 6 h 29"/>
                  <a:gd name="T26" fmla="*/ 7 w 24"/>
                  <a:gd name="T27" fmla="*/ 6 h 29"/>
                  <a:gd name="T28" fmla="*/ 10 w 24"/>
                  <a:gd name="T29" fmla="*/ 4 h 29"/>
                  <a:gd name="T30" fmla="*/ 13 w 24"/>
                  <a:gd name="T31" fmla="*/ 4 h 29"/>
                  <a:gd name="T32" fmla="*/ 13 w 24"/>
                  <a:gd name="T33" fmla="*/ 4 h 29"/>
                  <a:gd name="T34" fmla="*/ 15 w 24"/>
                  <a:gd name="T35" fmla="*/ 4 h 29"/>
                  <a:gd name="T36" fmla="*/ 17 w 24"/>
                  <a:gd name="T37" fmla="*/ 5 h 29"/>
                  <a:gd name="T38" fmla="*/ 17 w 24"/>
                  <a:gd name="T39" fmla="*/ 5 h 29"/>
                  <a:gd name="T40" fmla="*/ 19 w 24"/>
                  <a:gd name="T41" fmla="*/ 8 h 29"/>
                  <a:gd name="T42" fmla="*/ 20 w 24"/>
                  <a:gd name="T43" fmla="*/ 10 h 29"/>
                  <a:gd name="T44" fmla="*/ 24 w 24"/>
                  <a:gd name="T45" fmla="*/ 9 h 29"/>
                  <a:gd name="T46" fmla="*/ 24 w 24"/>
                  <a:gd name="T47" fmla="*/ 9 h 29"/>
                  <a:gd name="T48" fmla="*/ 22 w 24"/>
                  <a:gd name="T49" fmla="*/ 5 h 29"/>
                  <a:gd name="T50" fmla="*/ 20 w 24"/>
                  <a:gd name="T51" fmla="*/ 2 h 29"/>
                  <a:gd name="T52" fmla="*/ 20 w 24"/>
                  <a:gd name="T53" fmla="*/ 2 h 29"/>
                  <a:gd name="T54" fmla="*/ 16 w 24"/>
                  <a:gd name="T55" fmla="*/ 1 h 29"/>
                  <a:gd name="T56" fmla="*/ 13 w 24"/>
                  <a:gd name="T57" fmla="*/ 0 h 29"/>
                  <a:gd name="T58" fmla="*/ 13 w 24"/>
                  <a:gd name="T59" fmla="*/ 0 h 29"/>
                  <a:gd name="T60" fmla="*/ 10 w 24"/>
                  <a:gd name="T61" fmla="*/ 1 h 29"/>
                  <a:gd name="T62" fmla="*/ 6 w 24"/>
                  <a:gd name="T63" fmla="*/ 2 h 29"/>
                  <a:gd name="T64" fmla="*/ 6 w 24"/>
                  <a:gd name="T65" fmla="*/ 2 h 29"/>
                  <a:gd name="T66" fmla="*/ 3 w 24"/>
                  <a:gd name="T67" fmla="*/ 4 h 29"/>
                  <a:gd name="T68" fmla="*/ 2 w 24"/>
                  <a:gd name="T69" fmla="*/ 6 h 29"/>
                  <a:gd name="T70" fmla="*/ 2 w 24"/>
                  <a:gd name="T71" fmla="*/ 6 h 29"/>
                  <a:gd name="T72" fmla="*/ 1 w 24"/>
                  <a:gd name="T73" fmla="*/ 11 h 29"/>
                  <a:gd name="T74" fmla="*/ 0 w 24"/>
                  <a:gd name="T75" fmla="*/ 15 h 29"/>
                  <a:gd name="T76" fmla="*/ 0 w 24"/>
                  <a:gd name="T77" fmla="*/ 15 h 29"/>
                  <a:gd name="T78" fmla="*/ 1 w 24"/>
                  <a:gd name="T79" fmla="*/ 21 h 29"/>
                  <a:gd name="T80" fmla="*/ 4 w 24"/>
                  <a:gd name="T81" fmla="*/ 25 h 29"/>
                  <a:gd name="T82" fmla="*/ 4 w 24"/>
                  <a:gd name="T83" fmla="*/ 25 h 29"/>
                  <a:gd name="T84" fmla="*/ 7 w 24"/>
                  <a:gd name="T85" fmla="*/ 29 h 29"/>
                  <a:gd name="T86" fmla="*/ 13 w 24"/>
                  <a:gd name="T87" fmla="*/ 29 h 29"/>
                  <a:gd name="T88" fmla="*/ 13 w 24"/>
                  <a:gd name="T89" fmla="*/ 29 h 29"/>
                  <a:gd name="T90" fmla="*/ 16 w 24"/>
                  <a:gd name="T91" fmla="*/ 29 h 29"/>
                  <a:gd name="T92" fmla="*/ 21 w 24"/>
                  <a:gd name="T93" fmla="*/ 27 h 29"/>
                  <a:gd name="T94" fmla="*/ 21 w 24"/>
                  <a:gd name="T95" fmla="*/ 27 h 29"/>
                  <a:gd name="T96" fmla="*/ 23 w 24"/>
                  <a:gd name="T97" fmla="*/ 23 h 29"/>
                  <a:gd name="T98" fmla="*/ 24 w 24"/>
                  <a:gd name="T99" fmla="*/ 19 h 29"/>
                  <a:gd name="T100" fmla="*/ 20 w 24"/>
                  <a:gd name="T101" fmla="*/ 19 h 29"/>
                  <a:gd name="T102" fmla="*/ 20 w 24"/>
                  <a:gd name="T103" fmla="*/ 19 h 29"/>
                  <a:gd name="T104" fmla="*/ 19 w 24"/>
                  <a:gd name="T105" fmla="*/ 22 h 29"/>
                  <a:gd name="T106" fmla="*/ 17 w 24"/>
                  <a:gd name="T107" fmla="*/ 23 h 29"/>
                  <a:gd name="T108" fmla="*/ 17 w 24"/>
                  <a:gd name="T10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29">
                    <a:moveTo>
                      <a:pt x="17" y="23"/>
                    </a:moveTo>
                    <a:lnTo>
                      <a:pt x="17" y="23"/>
                    </a:lnTo>
                    <a:lnTo>
                      <a:pt x="15" y="25"/>
                    </a:lnTo>
                    <a:lnTo>
                      <a:pt x="13" y="25"/>
                    </a:lnTo>
                    <a:lnTo>
                      <a:pt x="13" y="25"/>
                    </a:lnTo>
                    <a:lnTo>
                      <a:pt x="10" y="24"/>
                    </a:lnTo>
                    <a:lnTo>
                      <a:pt x="7" y="23"/>
                    </a:lnTo>
                    <a:lnTo>
                      <a:pt x="7" y="23"/>
                    </a:lnTo>
                    <a:lnTo>
                      <a:pt x="5" y="20"/>
                    </a:lnTo>
                    <a:lnTo>
                      <a:pt x="5" y="14"/>
                    </a:lnTo>
                    <a:lnTo>
                      <a:pt x="5" y="14"/>
                    </a:lnTo>
                    <a:lnTo>
                      <a:pt x="5" y="10"/>
                    </a:lnTo>
                    <a:lnTo>
                      <a:pt x="7" y="6"/>
                    </a:lnTo>
                    <a:lnTo>
                      <a:pt x="7" y="6"/>
                    </a:lnTo>
                    <a:lnTo>
                      <a:pt x="10" y="4"/>
                    </a:lnTo>
                    <a:lnTo>
                      <a:pt x="13" y="4"/>
                    </a:lnTo>
                    <a:lnTo>
                      <a:pt x="13" y="4"/>
                    </a:lnTo>
                    <a:lnTo>
                      <a:pt x="15" y="4"/>
                    </a:lnTo>
                    <a:lnTo>
                      <a:pt x="17" y="5"/>
                    </a:lnTo>
                    <a:lnTo>
                      <a:pt x="17" y="5"/>
                    </a:lnTo>
                    <a:lnTo>
                      <a:pt x="19" y="8"/>
                    </a:lnTo>
                    <a:lnTo>
                      <a:pt x="20" y="10"/>
                    </a:lnTo>
                    <a:lnTo>
                      <a:pt x="24" y="9"/>
                    </a:lnTo>
                    <a:lnTo>
                      <a:pt x="24" y="9"/>
                    </a:lnTo>
                    <a:lnTo>
                      <a:pt x="22" y="5"/>
                    </a:lnTo>
                    <a:lnTo>
                      <a:pt x="20" y="2"/>
                    </a:lnTo>
                    <a:lnTo>
                      <a:pt x="20" y="2"/>
                    </a:lnTo>
                    <a:lnTo>
                      <a:pt x="16" y="1"/>
                    </a:lnTo>
                    <a:lnTo>
                      <a:pt x="13" y="0"/>
                    </a:lnTo>
                    <a:lnTo>
                      <a:pt x="13" y="0"/>
                    </a:lnTo>
                    <a:lnTo>
                      <a:pt x="10" y="1"/>
                    </a:lnTo>
                    <a:lnTo>
                      <a:pt x="6" y="2"/>
                    </a:lnTo>
                    <a:lnTo>
                      <a:pt x="6" y="2"/>
                    </a:lnTo>
                    <a:lnTo>
                      <a:pt x="3" y="4"/>
                    </a:lnTo>
                    <a:lnTo>
                      <a:pt x="2" y="6"/>
                    </a:lnTo>
                    <a:lnTo>
                      <a:pt x="2" y="6"/>
                    </a:lnTo>
                    <a:lnTo>
                      <a:pt x="1" y="11"/>
                    </a:lnTo>
                    <a:lnTo>
                      <a:pt x="0" y="15"/>
                    </a:lnTo>
                    <a:lnTo>
                      <a:pt x="0" y="15"/>
                    </a:lnTo>
                    <a:lnTo>
                      <a:pt x="1" y="21"/>
                    </a:lnTo>
                    <a:lnTo>
                      <a:pt x="4" y="25"/>
                    </a:lnTo>
                    <a:lnTo>
                      <a:pt x="4" y="25"/>
                    </a:lnTo>
                    <a:lnTo>
                      <a:pt x="7" y="29"/>
                    </a:lnTo>
                    <a:lnTo>
                      <a:pt x="13" y="29"/>
                    </a:lnTo>
                    <a:lnTo>
                      <a:pt x="13" y="29"/>
                    </a:lnTo>
                    <a:lnTo>
                      <a:pt x="16" y="29"/>
                    </a:lnTo>
                    <a:lnTo>
                      <a:pt x="21" y="27"/>
                    </a:lnTo>
                    <a:lnTo>
                      <a:pt x="21" y="27"/>
                    </a:lnTo>
                    <a:lnTo>
                      <a:pt x="23" y="23"/>
                    </a:lnTo>
                    <a:lnTo>
                      <a:pt x="24" y="19"/>
                    </a:lnTo>
                    <a:lnTo>
                      <a:pt x="20" y="19"/>
                    </a:lnTo>
                    <a:lnTo>
                      <a:pt x="20" y="19"/>
                    </a:lnTo>
                    <a:lnTo>
                      <a:pt x="19" y="22"/>
                    </a:lnTo>
                    <a:lnTo>
                      <a:pt x="17" y="23"/>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4" name="Freeform 343">
                <a:extLst>
                  <a:ext uri="{FF2B5EF4-FFF2-40B4-BE49-F238E27FC236}">
                    <a16:creationId xmlns:a16="http://schemas.microsoft.com/office/drawing/2014/main" id="{80B071F4-6D6E-436A-58CC-0DB4A22677C3}"/>
                  </a:ext>
                </a:extLst>
              </p:cNvPr>
              <p:cNvSpPr>
                <a:spLocks/>
              </p:cNvSpPr>
              <p:nvPr/>
            </p:nvSpPr>
            <p:spPr bwMode="auto">
              <a:xfrm>
                <a:off x="2575" y="1958"/>
                <a:ext cx="15" cy="38"/>
              </a:xfrm>
              <a:custGeom>
                <a:avLst/>
                <a:gdLst>
                  <a:gd name="T0" fmla="*/ 11 w 15"/>
                  <a:gd name="T1" fmla="*/ 33 h 38"/>
                  <a:gd name="T2" fmla="*/ 11 w 15"/>
                  <a:gd name="T3" fmla="*/ 33 h 38"/>
                  <a:gd name="T4" fmla="*/ 10 w 15"/>
                  <a:gd name="T5" fmla="*/ 33 h 38"/>
                  <a:gd name="T6" fmla="*/ 10 w 15"/>
                  <a:gd name="T7" fmla="*/ 33 h 38"/>
                  <a:gd name="T8" fmla="*/ 9 w 15"/>
                  <a:gd name="T9" fmla="*/ 32 h 38"/>
                  <a:gd name="T10" fmla="*/ 9 w 15"/>
                  <a:gd name="T11" fmla="*/ 32 h 38"/>
                  <a:gd name="T12" fmla="*/ 9 w 15"/>
                  <a:gd name="T13" fmla="*/ 30 h 38"/>
                  <a:gd name="T14" fmla="*/ 9 w 15"/>
                  <a:gd name="T15" fmla="*/ 13 h 38"/>
                  <a:gd name="T16" fmla="*/ 14 w 15"/>
                  <a:gd name="T17" fmla="*/ 13 h 38"/>
                  <a:gd name="T18" fmla="*/ 14 w 15"/>
                  <a:gd name="T19" fmla="*/ 10 h 38"/>
                  <a:gd name="T20" fmla="*/ 9 w 15"/>
                  <a:gd name="T21" fmla="*/ 10 h 38"/>
                  <a:gd name="T22" fmla="*/ 9 w 15"/>
                  <a:gd name="T23" fmla="*/ 0 h 38"/>
                  <a:gd name="T24" fmla="*/ 4 w 15"/>
                  <a:gd name="T25" fmla="*/ 3 h 38"/>
                  <a:gd name="T26" fmla="*/ 4 w 15"/>
                  <a:gd name="T27" fmla="*/ 10 h 38"/>
                  <a:gd name="T28" fmla="*/ 0 w 15"/>
                  <a:gd name="T29" fmla="*/ 10 h 38"/>
                  <a:gd name="T30" fmla="*/ 0 w 15"/>
                  <a:gd name="T31" fmla="*/ 13 h 38"/>
                  <a:gd name="T32" fmla="*/ 4 w 15"/>
                  <a:gd name="T33" fmla="*/ 13 h 38"/>
                  <a:gd name="T34" fmla="*/ 4 w 15"/>
                  <a:gd name="T35" fmla="*/ 30 h 38"/>
                  <a:gd name="T36" fmla="*/ 4 w 15"/>
                  <a:gd name="T37" fmla="*/ 30 h 38"/>
                  <a:gd name="T38" fmla="*/ 5 w 15"/>
                  <a:gd name="T39" fmla="*/ 36 h 38"/>
                  <a:gd name="T40" fmla="*/ 5 w 15"/>
                  <a:gd name="T41" fmla="*/ 36 h 38"/>
                  <a:gd name="T42" fmla="*/ 7 w 15"/>
                  <a:gd name="T43" fmla="*/ 37 h 38"/>
                  <a:gd name="T44" fmla="*/ 7 w 15"/>
                  <a:gd name="T45" fmla="*/ 37 h 38"/>
                  <a:gd name="T46" fmla="*/ 10 w 15"/>
                  <a:gd name="T47" fmla="*/ 38 h 38"/>
                  <a:gd name="T48" fmla="*/ 10 w 15"/>
                  <a:gd name="T49" fmla="*/ 38 h 38"/>
                  <a:gd name="T50" fmla="*/ 15 w 15"/>
                  <a:gd name="T51" fmla="*/ 38 h 38"/>
                  <a:gd name="T52" fmla="*/ 14 w 15"/>
                  <a:gd name="T53" fmla="*/ 33 h 38"/>
                  <a:gd name="T54" fmla="*/ 14 w 15"/>
                  <a:gd name="T55" fmla="*/ 33 h 38"/>
                  <a:gd name="T56" fmla="*/ 11 w 15"/>
                  <a:gd name="T57" fmla="*/ 33 h 38"/>
                  <a:gd name="T58" fmla="*/ 11 w 15"/>
                  <a:gd name="T59" fmla="*/ 33 h 38"/>
                  <a:gd name="T60" fmla="*/ 11 w 15"/>
                  <a:gd name="T6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38">
                    <a:moveTo>
                      <a:pt x="11" y="33"/>
                    </a:moveTo>
                    <a:lnTo>
                      <a:pt x="11" y="33"/>
                    </a:lnTo>
                    <a:lnTo>
                      <a:pt x="10" y="33"/>
                    </a:lnTo>
                    <a:lnTo>
                      <a:pt x="10" y="33"/>
                    </a:lnTo>
                    <a:lnTo>
                      <a:pt x="9" y="32"/>
                    </a:lnTo>
                    <a:lnTo>
                      <a:pt x="9" y="32"/>
                    </a:lnTo>
                    <a:lnTo>
                      <a:pt x="9" y="30"/>
                    </a:lnTo>
                    <a:lnTo>
                      <a:pt x="9" y="13"/>
                    </a:lnTo>
                    <a:lnTo>
                      <a:pt x="14" y="13"/>
                    </a:lnTo>
                    <a:lnTo>
                      <a:pt x="14" y="10"/>
                    </a:lnTo>
                    <a:lnTo>
                      <a:pt x="9" y="10"/>
                    </a:lnTo>
                    <a:lnTo>
                      <a:pt x="9" y="0"/>
                    </a:lnTo>
                    <a:lnTo>
                      <a:pt x="4" y="3"/>
                    </a:lnTo>
                    <a:lnTo>
                      <a:pt x="4" y="10"/>
                    </a:lnTo>
                    <a:lnTo>
                      <a:pt x="0" y="10"/>
                    </a:lnTo>
                    <a:lnTo>
                      <a:pt x="0" y="13"/>
                    </a:lnTo>
                    <a:lnTo>
                      <a:pt x="4" y="13"/>
                    </a:lnTo>
                    <a:lnTo>
                      <a:pt x="4" y="30"/>
                    </a:lnTo>
                    <a:lnTo>
                      <a:pt x="4" y="30"/>
                    </a:lnTo>
                    <a:lnTo>
                      <a:pt x="5" y="36"/>
                    </a:lnTo>
                    <a:lnTo>
                      <a:pt x="5" y="36"/>
                    </a:lnTo>
                    <a:lnTo>
                      <a:pt x="7" y="37"/>
                    </a:lnTo>
                    <a:lnTo>
                      <a:pt x="7" y="37"/>
                    </a:lnTo>
                    <a:lnTo>
                      <a:pt x="10" y="38"/>
                    </a:lnTo>
                    <a:lnTo>
                      <a:pt x="10" y="38"/>
                    </a:lnTo>
                    <a:lnTo>
                      <a:pt x="15" y="38"/>
                    </a:lnTo>
                    <a:lnTo>
                      <a:pt x="14" y="33"/>
                    </a:lnTo>
                    <a:lnTo>
                      <a:pt x="14" y="33"/>
                    </a:lnTo>
                    <a:lnTo>
                      <a:pt x="11" y="33"/>
                    </a:lnTo>
                    <a:lnTo>
                      <a:pt x="11" y="33"/>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5" name="Freeform 344">
                <a:extLst>
                  <a:ext uri="{FF2B5EF4-FFF2-40B4-BE49-F238E27FC236}">
                    <a16:creationId xmlns:a16="http://schemas.microsoft.com/office/drawing/2014/main" id="{D3D088C8-ADFC-418B-2132-703899C57A32}"/>
                  </a:ext>
                </a:extLst>
              </p:cNvPr>
              <p:cNvSpPr>
                <a:spLocks noEditPoints="1"/>
              </p:cNvSpPr>
              <p:nvPr/>
            </p:nvSpPr>
            <p:spPr bwMode="auto">
              <a:xfrm>
                <a:off x="2593" y="1958"/>
                <a:ext cx="5" cy="38"/>
              </a:xfrm>
              <a:custGeom>
                <a:avLst/>
                <a:gdLst>
                  <a:gd name="T0" fmla="*/ 5 w 5"/>
                  <a:gd name="T1" fmla="*/ 4 h 38"/>
                  <a:gd name="T2" fmla="*/ 5 w 5"/>
                  <a:gd name="T3" fmla="*/ 0 h 38"/>
                  <a:gd name="T4" fmla="*/ 0 w 5"/>
                  <a:gd name="T5" fmla="*/ 0 h 38"/>
                  <a:gd name="T6" fmla="*/ 0 w 5"/>
                  <a:gd name="T7" fmla="*/ 4 h 38"/>
                  <a:gd name="T8" fmla="*/ 5 w 5"/>
                  <a:gd name="T9" fmla="*/ 4 h 38"/>
                  <a:gd name="T10" fmla="*/ 5 w 5"/>
                  <a:gd name="T11" fmla="*/ 4 h 38"/>
                  <a:gd name="T12" fmla="*/ 5 w 5"/>
                  <a:gd name="T13" fmla="*/ 38 h 38"/>
                  <a:gd name="T14" fmla="*/ 5 w 5"/>
                  <a:gd name="T15" fmla="*/ 10 h 38"/>
                  <a:gd name="T16" fmla="*/ 0 w 5"/>
                  <a:gd name="T17" fmla="*/ 10 h 38"/>
                  <a:gd name="T18" fmla="*/ 0 w 5"/>
                  <a:gd name="T19" fmla="*/ 38 h 38"/>
                  <a:gd name="T20" fmla="*/ 5 w 5"/>
                  <a:gd name="T21" fmla="*/ 38 h 38"/>
                  <a:gd name="T22" fmla="*/ 5 w 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8">
                    <a:moveTo>
                      <a:pt x="5" y="4"/>
                    </a:moveTo>
                    <a:lnTo>
                      <a:pt x="5" y="0"/>
                    </a:lnTo>
                    <a:lnTo>
                      <a:pt x="0" y="0"/>
                    </a:lnTo>
                    <a:lnTo>
                      <a:pt x="0" y="4"/>
                    </a:lnTo>
                    <a:lnTo>
                      <a:pt x="5" y="4"/>
                    </a:lnTo>
                    <a:lnTo>
                      <a:pt x="5" y="4"/>
                    </a:lnTo>
                    <a:close/>
                    <a:moveTo>
                      <a:pt x="5" y="38"/>
                    </a:moveTo>
                    <a:lnTo>
                      <a:pt x="5" y="10"/>
                    </a:lnTo>
                    <a:lnTo>
                      <a:pt x="0" y="1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6" name="Freeform 345">
                <a:extLst>
                  <a:ext uri="{FF2B5EF4-FFF2-40B4-BE49-F238E27FC236}">
                    <a16:creationId xmlns:a16="http://schemas.microsoft.com/office/drawing/2014/main" id="{0F0C80D2-7B46-915E-FEB2-B6E3D7B52C1C}"/>
                  </a:ext>
                </a:extLst>
              </p:cNvPr>
              <p:cNvSpPr>
                <a:spLocks noEditPoints="1"/>
              </p:cNvSpPr>
              <p:nvPr/>
            </p:nvSpPr>
            <p:spPr bwMode="auto">
              <a:xfrm>
                <a:off x="2603" y="1967"/>
                <a:ext cx="26" cy="29"/>
              </a:xfrm>
              <a:custGeom>
                <a:avLst/>
                <a:gdLst>
                  <a:gd name="T0" fmla="*/ 4 w 26"/>
                  <a:gd name="T1" fmla="*/ 25 h 29"/>
                  <a:gd name="T2" fmla="*/ 4 w 26"/>
                  <a:gd name="T3" fmla="*/ 25 h 29"/>
                  <a:gd name="T4" fmla="*/ 8 w 26"/>
                  <a:gd name="T5" fmla="*/ 29 h 29"/>
                  <a:gd name="T6" fmla="*/ 14 w 26"/>
                  <a:gd name="T7" fmla="*/ 29 h 29"/>
                  <a:gd name="T8" fmla="*/ 14 w 26"/>
                  <a:gd name="T9" fmla="*/ 29 h 29"/>
                  <a:gd name="T10" fmla="*/ 17 w 26"/>
                  <a:gd name="T11" fmla="*/ 29 h 29"/>
                  <a:gd name="T12" fmla="*/ 20 w 26"/>
                  <a:gd name="T13" fmla="*/ 28 h 29"/>
                  <a:gd name="T14" fmla="*/ 20 w 26"/>
                  <a:gd name="T15" fmla="*/ 28 h 29"/>
                  <a:gd name="T16" fmla="*/ 22 w 26"/>
                  <a:gd name="T17" fmla="*/ 25 h 29"/>
                  <a:gd name="T18" fmla="*/ 25 w 26"/>
                  <a:gd name="T19" fmla="*/ 23 h 29"/>
                  <a:gd name="T20" fmla="*/ 25 w 26"/>
                  <a:gd name="T21" fmla="*/ 23 h 29"/>
                  <a:gd name="T22" fmla="*/ 26 w 26"/>
                  <a:gd name="T23" fmla="*/ 19 h 29"/>
                  <a:gd name="T24" fmla="*/ 26 w 26"/>
                  <a:gd name="T25" fmla="*/ 14 h 29"/>
                  <a:gd name="T26" fmla="*/ 26 w 26"/>
                  <a:gd name="T27" fmla="*/ 14 h 29"/>
                  <a:gd name="T28" fmla="*/ 26 w 26"/>
                  <a:gd name="T29" fmla="*/ 9 h 29"/>
                  <a:gd name="T30" fmla="*/ 22 w 26"/>
                  <a:gd name="T31" fmla="*/ 4 h 29"/>
                  <a:gd name="T32" fmla="*/ 22 w 26"/>
                  <a:gd name="T33" fmla="*/ 4 h 29"/>
                  <a:gd name="T34" fmla="*/ 18 w 26"/>
                  <a:gd name="T35" fmla="*/ 1 h 29"/>
                  <a:gd name="T36" fmla="*/ 14 w 26"/>
                  <a:gd name="T37" fmla="*/ 0 h 29"/>
                  <a:gd name="T38" fmla="*/ 14 w 26"/>
                  <a:gd name="T39" fmla="*/ 0 h 29"/>
                  <a:gd name="T40" fmla="*/ 9 w 26"/>
                  <a:gd name="T41" fmla="*/ 1 h 29"/>
                  <a:gd name="T42" fmla="*/ 5 w 26"/>
                  <a:gd name="T43" fmla="*/ 3 h 29"/>
                  <a:gd name="T44" fmla="*/ 5 w 26"/>
                  <a:gd name="T45" fmla="*/ 3 h 29"/>
                  <a:gd name="T46" fmla="*/ 2 w 26"/>
                  <a:gd name="T47" fmla="*/ 5 h 29"/>
                  <a:gd name="T48" fmla="*/ 1 w 26"/>
                  <a:gd name="T49" fmla="*/ 8 h 29"/>
                  <a:gd name="T50" fmla="*/ 0 w 26"/>
                  <a:gd name="T51" fmla="*/ 14 h 29"/>
                  <a:gd name="T52" fmla="*/ 0 w 26"/>
                  <a:gd name="T53" fmla="*/ 14 h 29"/>
                  <a:gd name="T54" fmla="*/ 1 w 26"/>
                  <a:gd name="T55" fmla="*/ 21 h 29"/>
                  <a:gd name="T56" fmla="*/ 4 w 26"/>
                  <a:gd name="T57" fmla="*/ 25 h 29"/>
                  <a:gd name="T58" fmla="*/ 4 w 26"/>
                  <a:gd name="T59" fmla="*/ 25 h 29"/>
                  <a:gd name="T60" fmla="*/ 8 w 26"/>
                  <a:gd name="T61" fmla="*/ 6 h 29"/>
                  <a:gd name="T62" fmla="*/ 8 w 26"/>
                  <a:gd name="T63" fmla="*/ 6 h 29"/>
                  <a:gd name="T64" fmla="*/ 10 w 26"/>
                  <a:gd name="T65" fmla="*/ 5 h 29"/>
                  <a:gd name="T66" fmla="*/ 14 w 26"/>
                  <a:gd name="T67" fmla="*/ 4 h 29"/>
                  <a:gd name="T68" fmla="*/ 14 w 26"/>
                  <a:gd name="T69" fmla="*/ 4 h 29"/>
                  <a:gd name="T70" fmla="*/ 17 w 26"/>
                  <a:gd name="T71" fmla="*/ 5 h 29"/>
                  <a:gd name="T72" fmla="*/ 19 w 26"/>
                  <a:gd name="T73" fmla="*/ 6 h 29"/>
                  <a:gd name="T74" fmla="*/ 19 w 26"/>
                  <a:gd name="T75" fmla="*/ 6 h 29"/>
                  <a:gd name="T76" fmla="*/ 21 w 26"/>
                  <a:gd name="T77" fmla="*/ 10 h 29"/>
                  <a:gd name="T78" fmla="*/ 21 w 26"/>
                  <a:gd name="T79" fmla="*/ 14 h 29"/>
                  <a:gd name="T80" fmla="*/ 21 w 26"/>
                  <a:gd name="T81" fmla="*/ 14 h 29"/>
                  <a:gd name="T82" fmla="*/ 21 w 26"/>
                  <a:gd name="T83" fmla="*/ 20 h 29"/>
                  <a:gd name="T84" fmla="*/ 19 w 26"/>
                  <a:gd name="T85" fmla="*/ 23 h 29"/>
                  <a:gd name="T86" fmla="*/ 19 w 26"/>
                  <a:gd name="T87" fmla="*/ 23 h 29"/>
                  <a:gd name="T88" fmla="*/ 17 w 26"/>
                  <a:gd name="T89" fmla="*/ 24 h 29"/>
                  <a:gd name="T90" fmla="*/ 14 w 26"/>
                  <a:gd name="T91" fmla="*/ 25 h 29"/>
                  <a:gd name="T92" fmla="*/ 14 w 26"/>
                  <a:gd name="T93" fmla="*/ 25 h 29"/>
                  <a:gd name="T94" fmla="*/ 10 w 26"/>
                  <a:gd name="T95" fmla="*/ 24 h 29"/>
                  <a:gd name="T96" fmla="*/ 8 w 26"/>
                  <a:gd name="T97" fmla="*/ 23 h 29"/>
                  <a:gd name="T98" fmla="*/ 8 w 26"/>
                  <a:gd name="T99" fmla="*/ 23 h 29"/>
                  <a:gd name="T100" fmla="*/ 6 w 26"/>
                  <a:gd name="T101" fmla="*/ 20 h 29"/>
                  <a:gd name="T102" fmla="*/ 5 w 26"/>
                  <a:gd name="T103" fmla="*/ 14 h 29"/>
                  <a:gd name="T104" fmla="*/ 5 w 26"/>
                  <a:gd name="T105" fmla="*/ 14 h 29"/>
                  <a:gd name="T106" fmla="*/ 6 w 26"/>
                  <a:gd name="T107" fmla="*/ 10 h 29"/>
                  <a:gd name="T108" fmla="*/ 8 w 26"/>
                  <a:gd name="T109" fmla="*/ 6 h 29"/>
                  <a:gd name="T110" fmla="*/ 8 w 26"/>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29">
                    <a:moveTo>
                      <a:pt x="4" y="25"/>
                    </a:moveTo>
                    <a:lnTo>
                      <a:pt x="4" y="25"/>
                    </a:lnTo>
                    <a:lnTo>
                      <a:pt x="8" y="29"/>
                    </a:lnTo>
                    <a:lnTo>
                      <a:pt x="14" y="29"/>
                    </a:lnTo>
                    <a:lnTo>
                      <a:pt x="14" y="29"/>
                    </a:lnTo>
                    <a:lnTo>
                      <a:pt x="17" y="29"/>
                    </a:lnTo>
                    <a:lnTo>
                      <a:pt x="20" y="28"/>
                    </a:lnTo>
                    <a:lnTo>
                      <a:pt x="20" y="28"/>
                    </a:lnTo>
                    <a:lnTo>
                      <a:pt x="22" y="25"/>
                    </a:lnTo>
                    <a:lnTo>
                      <a:pt x="25" y="23"/>
                    </a:lnTo>
                    <a:lnTo>
                      <a:pt x="25" y="23"/>
                    </a:lnTo>
                    <a:lnTo>
                      <a:pt x="26" y="19"/>
                    </a:lnTo>
                    <a:lnTo>
                      <a:pt x="26" y="14"/>
                    </a:lnTo>
                    <a:lnTo>
                      <a:pt x="26" y="14"/>
                    </a:lnTo>
                    <a:lnTo>
                      <a:pt x="26" y="9"/>
                    </a:lnTo>
                    <a:lnTo>
                      <a:pt x="22" y="4"/>
                    </a:lnTo>
                    <a:lnTo>
                      <a:pt x="22" y="4"/>
                    </a:lnTo>
                    <a:lnTo>
                      <a:pt x="18" y="1"/>
                    </a:lnTo>
                    <a:lnTo>
                      <a:pt x="14" y="0"/>
                    </a:lnTo>
                    <a:lnTo>
                      <a:pt x="14" y="0"/>
                    </a:lnTo>
                    <a:lnTo>
                      <a:pt x="9" y="1"/>
                    </a:lnTo>
                    <a:lnTo>
                      <a:pt x="5" y="3"/>
                    </a:lnTo>
                    <a:lnTo>
                      <a:pt x="5" y="3"/>
                    </a:lnTo>
                    <a:lnTo>
                      <a:pt x="2" y="5"/>
                    </a:lnTo>
                    <a:lnTo>
                      <a:pt x="1" y="8"/>
                    </a:lnTo>
                    <a:lnTo>
                      <a:pt x="0" y="14"/>
                    </a:lnTo>
                    <a:lnTo>
                      <a:pt x="0" y="14"/>
                    </a:lnTo>
                    <a:lnTo>
                      <a:pt x="1" y="21"/>
                    </a:lnTo>
                    <a:lnTo>
                      <a:pt x="4" y="25"/>
                    </a:lnTo>
                    <a:lnTo>
                      <a:pt x="4" y="25"/>
                    </a:lnTo>
                    <a:close/>
                    <a:moveTo>
                      <a:pt x="8" y="6"/>
                    </a:moveTo>
                    <a:lnTo>
                      <a:pt x="8" y="6"/>
                    </a:lnTo>
                    <a:lnTo>
                      <a:pt x="10" y="5"/>
                    </a:lnTo>
                    <a:lnTo>
                      <a:pt x="14" y="4"/>
                    </a:lnTo>
                    <a:lnTo>
                      <a:pt x="14" y="4"/>
                    </a:lnTo>
                    <a:lnTo>
                      <a:pt x="17" y="5"/>
                    </a:lnTo>
                    <a:lnTo>
                      <a:pt x="19" y="6"/>
                    </a:lnTo>
                    <a:lnTo>
                      <a:pt x="19" y="6"/>
                    </a:lnTo>
                    <a:lnTo>
                      <a:pt x="21" y="10"/>
                    </a:lnTo>
                    <a:lnTo>
                      <a:pt x="21" y="14"/>
                    </a:lnTo>
                    <a:lnTo>
                      <a:pt x="21" y="14"/>
                    </a:lnTo>
                    <a:lnTo>
                      <a:pt x="21" y="20"/>
                    </a:lnTo>
                    <a:lnTo>
                      <a:pt x="19" y="23"/>
                    </a:lnTo>
                    <a:lnTo>
                      <a:pt x="19" y="23"/>
                    </a:lnTo>
                    <a:lnTo>
                      <a:pt x="17" y="24"/>
                    </a:lnTo>
                    <a:lnTo>
                      <a:pt x="14" y="25"/>
                    </a:lnTo>
                    <a:lnTo>
                      <a:pt x="14" y="25"/>
                    </a:lnTo>
                    <a:lnTo>
                      <a:pt x="10" y="24"/>
                    </a:lnTo>
                    <a:lnTo>
                      <a:pt x="8" y="23"/>
                    </a:lnTo>
                    <a:lnTo>
                      <a:pt x="8" y="23"/>
                    </a:lnTo>
                    <a:lnTo>
                      <a:pt x="6" y="20"/>
                    </a:lnTo>
                    <a:lnTo>
                      <a:pt x="5" y="14"/>
                    </a:lnTo>
                    <a:lnTo>
                      <a:pt x="5" y="14"/>
                    </a:lnTo>
                    <a:lnTo>
                      <a:pt x="6" y="10"/>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7" name="Freeform 346">
                <a:extLst>
                  <a:ext uri="{FF2B5EF4-FFF2-40B4-BE49-F238E27FC236}">
                    <a16:creationId xmlns:a16="http://schemas.microsoft.com/office/drawing/2014/main" id="{46A61326-6120-285F-BC13-0752EC973D54}"/>
                  </a:ext>
                </a:extLst>
              </p:cNvPr>
              <p:cNvSpPr>
                <a:spLocks/>
              </p:cNvSpPr>
              <p:nvPr/>
            </p:nvSpPr>
            <p:spPr bwMode="auto">
              <a:xfrm>
                <a:off x="2634" y="1967"/>
                <a:ext cx="24" cy="29"/>
              </a:xfrm>
              <a:custGeom>
                <a:avLst/>
                <a:gdLst>
                  <a:gd name="T0" fmla="*/ 6 w 24"/>
                  <a:gd name="T1" fmla="*/ 29 h 29"/>
                  <a:gd name="T2" fmla="*/ 6 w 24"/>
                  <a:gd name="T3" fmla="*/ 13 h 29"/>
                  <a:gd name="T4" fmla="*/ 6 w 24"/>
                  <a:gd name="T5" fmla="*/ 13 h 29"/>
                  <a:gd name="T6" fmla="*/ 6 w 24"/>
                  <a:gd name="T7" fmla="*/ 9 h 29"/>
                  <a:gd name="T8" fmla="*/ 8 w 24"/>
                  <a:gd name="T9" fmla="*/ 6 h 29"/>
                  <a:gd name="T10" fmla="*/ 8 w 24"/>
                  <a:gd name="T11" fmla="*/ 6 h 29"/>
                  <a:gd name="T12" fmla="*/ 10 w 24"/>
                  <a:gd name="T13" fmla="*/ 5 h 29"/>
                  <a:gd name="T14" fmla="*/ 13 w 24"/>
                  <a:gd name="T15" fmla="*/ 4 h 29"/>
                  <a:gd name="T16" fmla="*/ 13 w 24"/>
                  <a:gd name="T17" fmla="*/ 4 h 29"/>
                  <a:gd name="T18" fmla="*/ 16 w 24"/>
                  <a:gd name="T19" fmla="*/ 5 h 29"/>
                  <a:gd name="T20" fmla="*/ 16 w 24"/>
                  <a:gd name="T21" fmla="*/ 5 h 29"/>
                  <a:gd name="T22" fmla="*/ 18 w 24"/>
                  <a:gd name="T23" fmla="*/ 8 h 29"/>
                  <a:gd name="T24" fmla="*/ 18 w 24"/>
                  <a:gd name="T25" fmla="*/ 8 h 29"/>
                  <a:gd name="T26" fmla="*/ 18 w 24"/>
                  <a:gd name="T27" fmla="*/ 12 h 29"/>
                  <a:gd name="T28" fmla="*/ 18 w 24"/>
                  <a:gd name="T29" fmla="*/ 29 h 29"/>
                  <a:gd name="T30" fmla="*/ 24 w 24"/>
                  <a:gd name="T31" fmla="*/ 29 h 29"/>
                  <a:gd name="T32" fmla="*/ 24 w 24"/>
                  <a:gd name="T33" fmla="*/ 12 h 29"/>
                  <a:gd name="T34" fmla="*/ 24 w 24"/>
                  <a:gd name="T35" fmla="*/ 12 h 29"/>
                  <a:gd name="T36" fmla="*/ 23 w 24"/>
                  <a:gd name="T37" fmla="*/ 6 h 29"/>
                  <a:gd name="T38" fmla="*/ 23 w 24"/>
                  <a:gd name="T39" fmla="*/ 6 h 29"/>
                  <a:gd name="T40" fmla="*/ 22 w 24"/>
                  <a:gd name="T41" fmla="*/ 3 h 29"/>
                  <a:gd name="T42" fmla="*/ 22 w 24"/>
                  <a:gd name="T43" fmla="*/ 3 h 29"/>
                  <a:gd name="T44" fmla="*/ 18 w 24"/>
                  <a:gd name="T45" fmla="*/ 1 h 29"/>
                  <a:gd name="T46" fmla="*/ 18 w 24"/>
                  <a:gd name="T47" fmla="*/ 1 h 29"/>
                  <a:gd name="T48" fmla="*/ 14 w 24"/>
                  <a:gd name="T49" fmla="*/ 0 h 29"/>
                  <a:gd name="T50" fmla="*/ 14 w 24"/>
                  <a:gd name="T51" fmla="*/ 0 h 29"/>
                  <a:gd name="T52" fmla="*/ 9 w 24"/>
                  <a:gd name="T53" fmla="*/ 1 h 29"/>
                  <a:gd name="T54" fmla="*/ 5 w 24"/>
                  <a:gd name="T55" fmla="*/ 5 h 29"/>
                  <a:gd name="T56" fmla="*/ 5 w 24"/>
                  <a:gd name="T57" fmla="*/ 1 h 29"/>
                  <a:gd name="T58" fmla="*/ 0 w 24"/>
                  <a:gd name="T59" fmla="*/ 1 h 29"/>
                  <a:gd name="T60" fmla="*/ 0 w 24"/>
                  <a:gd name="T61" fmla="*/ 29 h 29"/>
                  <a:gd name="T62" fmla="*/ 6 w 24"/>
                  <a:gd name="T63" fmla="*/ 29 h 29"/>
                  <a:gd name="T64" fmla="*/ 6 w 24"/>
                  <a:gd name="T6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
                    <a:moveTo>
                      <a:pt x="6" y="29"/>
                    </a:moveTo>
                    <a:lnTo>
                      <a:pt x="6" y="13"/>
                    </a:lnTo>
                    <a:lnTo>
                      <a:pt x="6" y="13"/>
                    </a:lnTo>
                    <a:lnTo>
                      <a:pt x="6" y="9"/>
                    </a:lnTo>
                    <a:lnTo>
                      <a:pt x="8" y="6"/>
                    </a:lnTo>
                    <a:lnTo>
                      <a:pt x="8" y="6"/>
                    </a:lnTo>
                    <a:lnTo>
                      <a:pt x="10" y="5"/>
                    </a:lnTo>
                    <a:lnTo>
                      <a:pt x="13" y="4"/>
                    </a:lnTo>
                    <a:lnTo>
                      <a:pt x="13" y="4"/>
                    </a:lnTo>
                    <a:lnTo>
                      <a:pt x="16" y="5"/>
                    </a:lnTo>
                    <a:lnTo>
                      <a:pt x="16" y="5"/>
                    </a:lnTo>
                    <a:lnTo>
                      <a:pt x="18" y="8"/>
                    </a:lnTo>
                    <a:lnTo>
                      <a:pt x="18" y="8"/>
                    </a:lnTo>
                    <a:lnTo>
                      <a:pt x="18" y="12"/>
                    </a:lnTo>
                    <a:lnTo>
                      <a:pt x="18" y="29"/>
                    </a:lnTo>
                    <a:lnTo>
                      <a:pt x="24" y="29"/>
                    </a:lnTo>
                    <a:lnTo>
                      <a:pt x="24" y="12"/>
                    </a:lnTo>
                    <a:lnTo>
                      <a:pt x="24" y="12"/>
                    </a:lnTo>
                    <a:lnTo>
                      <a:pt x="23" y="6"/>
                    </a:lnTo>
                    <a:lnTo>
                      <a:pt x="23" y="6"/>
                    </a:lnTo>
                    <a:lnTo>
                      <a:pt x="22" y="3"/>
                    </a:lnTo>
                    <a:lnTo>
                      <a:pt x="22" y="3"/>
                    </a:lnTo>
                    <a:lnTo>
                      <a:pt x="18" y="1"/>
                    </a:lnTo>
                    <a:lnTo>
                      <a:pt x="18" y="1"/>
                    </a:lnTo>
                    <a:lnTo>
                      <a:pt x="14" y="0"/>
                    </a:lnTo>
                    <a:lnTo>
                      <a:pt x="14" y="0"/>
                    </a:lnTo>
                    <a:lnTo>
                      <a:pt x="9" y="1"/>
                    </a:lnTo>
                    <a:lnTo>
                      <a:pt x="5" y="5"/>
                    </a:lnTo>
                    <a:lnTo>
                      <a:pt x="5" y="1"/>
                    </a:lnTo>
                    <a:lnTo>
                      <a:pt x="0" y="1"/>
                    </a:lnTo>
                    <a:lnTo>
                      <a:pt x="0" y="29"/>
                    </a:lnTo>
                    <a:lnTo>
                      <a:pt x="6"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8" name="Freeform 347">
                <a:extLst>
                  <a:ext uri="{FF2B5EF4-FFF2-40B4-BE49-F238E27FC236}">
                    <a16:creationId xmlns:a16="http://schemas.microsoft.com/office/drawing/2014/main" id="{672319C7-F6DC-0B43-B161-FC387EA02327}"/>
                  </a:ext>
                </a:extLst>
              </p:cNvPr>
              <p:cNvSpPr>
                <a:spLocks noEditPoints="1"/>
              </p:cNvSpPr>
              <p:nvPr/>
            </p:nvSpPr>
            <p:spPr bwMode="auto">
              <a:xfrm>
                <a:off x="2678" y="1960"/>
                <a:ext cx="26" cy="32"/>
              </a:xfrm>
              <a:custGeom>
                <a:avLst/>
                <a:gdLst>
                  <a:gd name="T0" fmla="*/ 26 w 26"/>
                  <a:gd name="T1" fmla="*/ 11 h 32"/>
                  <a:gd name="T2" fmla="*/ 0 w 26"/>
                  <a:gd name="T3" fmla="*/ 0 h 32"/>
                  <a:gd name="T4" fmla="*/ 0 w 26"/>
                  <a:gd name="T5" fmla="*/ 6 h 32"/>
                  <a:gd name="T6" fmla="*/ 20 w 26"/>
                  <a:gd name="T7" fmla="*/ 13 h 32"/>
                  <a:gd name="T8" fmla="*/ 0 w 26"/>
                  <a:gd name="T9" fmla="*/ 22 h 32"/>
                  <a:gd name="T10" fmla="*/ 0 w 26"/>
                  <a:gd name="T11" fmla="*/ 27 h 32"/>
                  <a:gd name="T12" fmla="*/ 26 w 26"/>
                  <a:gd name="T13" fmla="*/ 16 h 32"/>
                  <a:gd name="T14" fmla="*/ 26 w 26"/>
                  <a:gd name="T15" fmla="*/ 11 h 32"/>
                  <a:gd name="T16" fmla="*/ 26 w 26"/>
                  <a:gd name="T17" fmla="*/ 11 h 32"/>
                  <a:gd name="T18" fmla="*/ 26 w 26"/>
                  <a:gd name="T19" fmla="*/ 28 h 32"/>
                  <a:gd name="T20" fmla="*/ 0 w 26"/>
                  <a:gd name="T21" fmla="*/ 28 h 32"/>
                  <a:gd name="T22" fmla="*/ 0 w 26"/>
                  <a:gd name="T23" fmla="*/ 32 h 32"/>
                  <a:gd name="T24" fmla="*/ 26 w 26"/>
                  <a:gd name="T25" fmla="*/ 32 h 32"/>
                  <a:gd name="T26" fmla="*/ 26 w 26"/>
                  <a:gd name="T27" fmla="*/ 28 h 32"/>
                  <a:gd name="T28" fmla="*/ 26 w 26"/>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6" y="11"/>
                    </a:moveTo>
                    <a:lnTo>
                      <a:pt x="0" y="0"/>
                    </a:lnTo>
                    <a:lnTo>
                      <a:pt x="0" y="6"/>
                    </a:lnTo>
                    <a:lnTo>
                      <a:pt x="20" y="13"/>
                    </a:lnTo>
                    <a:lnTo>
                      <a:pt x="0" y="22"/>
                    </a:lnTo>
                    <a:lnTo>
                      <a:pt x="0" y="27"/>
                    </a:lnTo>
                    <a:lnTo>
                      <a:pt x="26" y="16"/>
                    </a:lnTo>
                    <a:lnTo>
                      <a:pt x="26" y="11"/>
                    </a:lnTo>
                    <a:lnTo>
                      <a:pt x="26" y="11"/>
                    </a:lnTo>
                    <a:close/>
                    <a:moveTo>
                      <a:pt x="26" y="28"/>
                    </a:moveTo>
                    <a:lnTo>
                      <a:pt x="0" y="28"/>
                    </a:lnTo>
                    <a:lnTo>
                      <a:pt x="0" y="32"/>
                    </a:lnTo>
                    <a:lnTo>
                      <a:pt x="26" y="32"/>
                    </a:lnTo>
                    <a:lnTo>
                      <a:pt x="26" y="28"/>
                    </a:lnTo>
                    <a:lnTo>
                      <a:pt x="2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9" name="Freeform 348">
                <a:extLst>
                  <a:ext uri="{FF2B5EF4-FFF2-40B4-BE49-F238E27FC236}">
                    <a16:creationId xmlns:a16="http://schemas.microsoft.com/office/drawing/2014/main" id="{79575875-177C-0D51-C875-974BE723A7F9}"/>
                  </a:ext>
                </a:extLst>
              </p:cNvPr>
              <p:cNvSpPr>
                <a:spLocks/>
              </p:cNvSpPr>
              <p:nvPr/>
            </p:nvSpPr>
            <p:spPr bwMode="auto">
              <a:xfrm>
                <a:off x="2723" y="1958"/>
                <a:ext cx="25" cy="38"/>
              </a:xfrm>
              <a:custGeom>
                <a:avLst/>
                <a:gdLst>
                  <a:gd name="T0" fmla="*/ 3 w 25"/>
                  <a:gd name="T1" fmla="*/ 36 h 38"/>
                  <a:gd name="T2" fmla="*/ 3 w 25"/>
                  <a:gd name="T3" fmla="*/ 36 h 38"/>
                  <a:gd name="T4" fmla="*/ 7 w 25"/>
                  <a:gd name="T5" fmla="*/ 38 h 38"/>
                  <a:gd name="T6" fmla="*/ 12 w 25"/>
                  <a:gd name="T7" fmla="*/ 38 h 38"/>
                  <a:gd name="T8" fmla="*/ 12 w 25"/>
                  <a:gd name="T9" fmla="*/ 38 h 38"/>
                  <a:gd name="T10" fmla="*/ 18 w 25"/>
                  <a:gd name="T11" fmla="*/ 37 h 38"/>
                  <a:gd name="T12" fmla="*/ 22 w 25"/>
                  <a:gd name="T13" fmla="*/ 33 h 38"/>
                  <a:gd name="T14" fmla="*/ 22 w 25"/>
                  <a:gd name="T15" fmla="*/ 33 h 38"/>
                  <a:gd name="T16" fmla="*/ 24 w 25"/>
                  <a:gd name="T17" fmla="*/ 30 h 38"/>
                  <a:gd name="T18" fmla="*/ 25 w 25"/>
                  <a:gd name="T19" fmla="*/ 24 h 38"/>
                  <a:gd name="T20" fmla="*/ 25 w 25"/>
                  <a:gd name="T21" fmla="*/ 24 h 38"/>
                  <a:gd name="T22" fmla="*/ 24 w 25"/>
                  <a:gd name="T23" fmla="*/ 20 h 38"/>
                  <a:gd name="T24" fmla="*/ 22 w 25"/>
                  <a:gd name="T25" fmla="*/ 15 h 38"/>
                  <a:gd name="T26" fmla="*/ 22 w 25"/>
                  <a:gd name="T27" fmla="*/ 15 h 38"/>
                  <a:gd name="T28" fmla="*/ 18 w 25"/>
                  <a:gd name="T29" fmla="*/ 13 h 38"/>
                  <a:gd name="T30" fmla="*/ 13 w 25"/>
                  <a:gd name="T31" fmla="*/ 12 h 38"/>
                  <a:gd name="T32" fmla="*/ 13 w 25"/>
                  <a:gd name="T33" fmla="*/ 12 h 38"/>
                  <a:gd name="T34" fmla="*/ 10 w 25"/>
                  <a:gd name="T35" fmla="*/ 13 h 38"/>
                  <a:gd name="T36" fmla="*/ 6 w 25"/>
                  <a:gd name="T37" fmla="*/ 14 h 38"/>
                  <a:gd name="T38" fmla="*/ 7 w 25"/>
                  <a:gd name="T39" fmla="*/ 4 h 38"/>
                  <a:gd name="T40" fmla="*/ 23 w 25"/>
                  <a:gd name="T41" fmla="*/ 4 h 38"/>
                  <a:gd name="T42" fmla="*/ 23 w 25"/>
                  <a:gd name="T43" fmla="*/ 0 h 38"/>
                  <a:gd name="T44" fmla="*/ 4 w 25"/>
                  <a:gd name="T45" fmla="*/ 0 h 38"/>
                  <a:gd name="T46" fmla="*/ 1 w 25"/>
                  <a:gd name="T47" fmla="*/ 20 h 38"/>
                  <a:gd name="T48" fmla="*/ 5 w 25"/>
                  <a:gd name="T49" fmla="*/ 20 h 38"/>
                  <a:gd name="T50" fmla="*/ 5 w 25"/>
                  <a:gd name="T51" fmla="*/ 20 h 38"/>
                  <a:gd name="T52" fmla="*/ 7 w 25"/>
                  <a:gd name="T53" fmla="*/ 18 h 38"/>
                  <a:gd name="T54" fmla="*/ 7 w 25"/>
                  <a:gd name="T55" fmla="*/ 18 h 38"/>
                  <a:gd name="T56" fmla="*/ 12 w 25"/>
                  <a:gd name="T57" fmla="*/ 17 h 38"/>
                  <a:gd name="T58" fmla="*/ 12 w 25"/>
                  <a:gd name="T59" fmla="*/ 17 h 38"/>
                  <a:gd name="T60" fmla="*/ 15 w 25"/>
                  <a:gd name="T61" fmla="*/ 17 h 38"/>
                  <a:gd name="T62" fmla="*/ 18 w 25"/>
                  <a:gd name="T63" fmla="*/ 19 h 38"/>
                  <a:gd name="T64" fmla="*/ 18 w 25"/>
                  <a:gd name="T65" fmla="*/ 19 h 38"/>
                  <a:gd name="T66" fmla="*/ 20 w 25"/>
                  <a:gd name="T67" fmla="*/ 21 h 38"/>
                  <a:gd name="T68" fmla="*/ 20 w 25"/>
                  <a:gd name="T69" fmla="*/ 26 h 38"/>
                  <a:gd name="T70" fmla="*/ 20 w 25"/>
                  <a:gd name="T71" fmla="*/ 26 h 38"/>
                  <a:gd name="T72" fmla="*/ 20 w 25"/>
                  <a:gd name="T73" fmla="*/ 29 h 38"/>
                  <a:gd name="T74" fmla="*/ 18 w 25"/>
                  <a:gd name="T75" fmla="*/ 32 h 38"/>
                  <a:gd name="T76" fmla="*/ 18 w 25"/>
                  <a:gd name="T77" fmla="*/ 32 h 38"/>
                  <a:gd name="T78" fmla="*/ 15 w 25"/>
                  <a:gd name="T79" fmla="*/ 33 h 38"/>
                  <a:gd name="T80" fmla="*/ 12 w 25"/>
                  <a:gd name="T81" fmla="*/ 34 h 38"/>
                  <a:gd name="T82" fmla="*/ 12 w 25"/>
                  <a:gd name="T83" fmla="*/ 34 h 38"/>
                  <a:gd name="T84" fmla="*/ 10 w 25"/>
                  <a:gd name="T85" fmla="*/ 34 h 38"/>
                  <a:gd name="T86" fmla="*/ 7 w 25"/>
                  <a:gd name="T87" fmla="*/ 32 h 38"/>
                  <a:gd name="T88" fmla="*/ 7 w 25"/>
                  <a:gd name="T89" fmla="*/ 32 h 38"/>
                  <a:gd name="T90" fmla="*/ 5 w 25"/>
                  <a:gd name="T91" fmla="*/ 30 h 38"/>
                  <a:gd name="T92" fmla="*/ 4 w 25"/>
                  <a:gd name="T93" fmla="*/ 27 h 38"/>
                  <a:gd name="T94" fmla="*/ 0 w 25"/>
                  <a:gd name="T95" fmla="*/ 28 h 38"/>
                  <a:gd name="T96" fmla="*/ 0 w 25"/>
                  <a:gd name="T97" fmla="*/ 28 h 38"/>
                  <a:gd name="T98" fmla="*/ 1 w 25"/>
                  <a:gd name="T99" fmla="*/ 32 h 38"/>
                  <a:gd name="T100" fmla="*/ 3 w 25"/>
                  <a:gd name="T101" fmla="*/ 36 h 38"/>
                  <a:gd name="T102" fmla="*/ 3 w 25"/>
                  <a:gd name="T10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38">
                    <a:moveTo>
                      <a:pt x="3" y="36"/>
                    </a:moveTo>
                    <a:lnTo>
                      <a:pt x="3" y="36"/>
                    </a:lnTo>
                    <a:lnTo>
                      <a:pt x="7" y="38"/>
                    </a:lnTo>
                    <a:lnTo>
                      <a:pt x="12" y="38"/>
                    </a:lnTo>
                    <a:lnTo>
                      <a:pt x="12" y="38"/>
                    </a:lnTo>
                    <a:lnTo>
                      <a:pt x="18" y="37"/>
                    </a:lnTo>
                    <a:lnTo>
                      <a:pt x="22" y="33"/>
                    </a:lnTo>
                    <a:lnTo>
                      <a:pt x="22" y="33"/>
                    </a:lnTo>
                    <a:lnTo>
                      <a:pt x="24" y="30"/>
                    </a:lnTo>
                    <a:lnTo>
                      <a:pt x="25" y="24"/>
                    </a:lnTo>
                    <a:lnTo>
                      <a:pt x="25" y="24"/>
                    </a:lnTo>
                    <a:lnTo>
                      <a:pt x="24" y="20"/>
                    </a:lnTo>
                    <a:lnTo>
                      <a:pt x="22" y="15"/>
                    </a:lnTo>
                    <a:lnTo>
                      <a:pt x="22" y="15"/>
                    </a:lnTo>
                    <a:lnTo>
                      <a:pt x="18" y="13"/>
                    </a:lnTo>
                    <a:lnTo>
                      <a:pt x="13" y="12"/>
                    </a:lnTo>
                    <a:lnTo>
                      <a:pt x="13" y="12"/>
                    </a:lnTo>
                    <a:lnTo>
                      <a:pt x="10" y="13"/>
                    </a:lnTo>
                    <a:lnTo>
                      <a:pt x="6" y="14"/>
                    </a:lnTo>
                    <a:lnTo>
                      <a:pt x="7" y="4"/>
                    </a:lnTo>
                    <a:lnTo>
                      <a:pt x="23" y="4"/>
                    </a:lnTo>
                    <a:lnTo>
                      <a:pt x="23" y="0"/>
                    </a:lnTo>
                    <a:lnTo>
                      <a:pt x="4" y="0"/>
                    </a:lnTo>
                    <a:lnTo>
                      <a:pt x="1" y="20"/>
                    </a:lnTo>
                    <a:lnTo>
                      <a:pt x="5" y="20"/>
                    </a:lnTo>
                    <a:lnTo>
                      <a:pt x="5" y="20"/>
                    </a:lnTo>
                    <a:lnTo>
                      <a:pt x="7" y="18"/>
                    </a:lnTo>
                    <a:lnTo>
                      <a:pt x="7" y="18"/>
                    </a:lnTo>
                    <a:lnTo>
                      <a:pt x="12" y="17"/>
                    </a:lnTo>
                    <a:lnTo>
                      <a:pt x="12" y="17"/>
                    </a:lnTo>
                    <a:lnTo>
                      <a:pt x="15" y="17"/>
                    </a:lnTo>
                    <a:lnTo>
                      <a:pt x="18" y="19"/>
                    </a:lnTo>
                    <a:lnTo>
                      <a:pt x="18" y="19"/>
                    </a:lnTo>
                    <a:lnTo>
                      <a:pt x="20" y="21"/>
                    </a:lnTo>
                    <a:lnTo>
                      <a:pt x="20" y="26"/>
                    </a:lnTo>
                    <a:lnTo>
                      <a:pt x="20" y="26"/>
                    </a:lnTo>
                    <a:lnTo>
                      <a:pt x="20" y="29"/>
                    </a:lnTo>
                    <a:lnTo>
                      <a:pt x="18" y="32"/>
                    </a:lnTo>
                    <a:lnTo>
                      <a:pt x="18" y="32"/>
                    </a:lnTo>
                    <a:lnTo>
                      <a:pt x="15" y="33"/>
                    </a:lnTo>
                    <a:lnTo>
                      <a:pt x="12" y="34"/>
                    </a:lnTo>
                    <a:lnTo>
                      <a:pt x="12" y="34"/>
                    </a:lnTo>
                    <a:lnTo>
                      <a:pt x="10" y="34"/>
                    </a:lnTo>
                    <a:lnTo>
                      <a:pt x="7" y="32"/>
                    </a:lnTo>
                    <a:lnTo>
                      <a:pt x="7" y="32"/>
                    </a:lnTo>
                    <a:lnTo>
                      <a:pt x="5" y="30"/>
                    </a:lnTo>
                    <a:lnTo>
                      <a:pt x="4" y="27"/>
                    </a:lnTo>
                    <a:lnTo>
                      <a:pt x="0" y="28"/>
                    </a:lnTo>
                    <a:lnTo>
                      <a:pt x="0" y="28"/>
                    </a:lnTo>
                    <a:lnTo>
                      <a:pt x="1" y="32"/>
                    </a:lnTo>
                    <a:lnTo>
                      <a:pt x="3" y="36"/>
                    </a:lnTo>
                    <a:lnTo>
                      <a:pt x="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0" name="Freeform 349">
                <a:extLst>
                  <a:ext uri="{FF2B5EF4-FFF2-40B4-BE49-F238E27FC236}">
                    <a16:creationId xmlns:a16="http://schemas.microsoft.com/office/drawing/2014/main" id="{E9EB58E6-9853-0FDD-D2F8-58370FEE87BF}"/>
                  </a:ext>
                </a:extLst>
              </p:cNvPr>
              <p:cNvSpPr>
                <a:spLocks noEditPoints="1"/>
              </p:cNvSpPr>
              <p:nvPr/>
            </p:nvSpPr>
            <p:spPr bwMode="auto">
              <a:xfrm>
                <a:off x="2753" y="1957"/>
                <a:ext cx="24" cy="39"/>
              </a:xfrm>
              <a:custGeom>
                <a:avLst/>
                <a:gdLst>
                  <a:gd name="T0" fmla="*/ 3 w 24"/>
                  <a:gd name="T1" fmla="*/ 35 h 39"/>
                  <a:gd name="T2" fmla="*/ 12 w 24"/>
                  <a:gd name="T3" fmla="*/ 39 h 39"/>
                  <a:gd name="T4" fmla="*/ 15 w 24"/>
                  <a:gd name="T5" fmla="*/ 39 h 39"/>
                  <a:gd name="T6" fmla="*/ 19 w 24"/>
                  <a:gd name="T7" fmla="*/ 37 h 39"/>
                  <a:gd name="T8" fmla="*/ 23 w 24"/>
                  <a:gd name="T9" fmla="*/ 31 h 39"/>
                  <a:gd name="T10" fmla="*/ 24 w 24"/>
                  <a:gd name="T11" fmla="*/ 25 h 39"/>
                  <a:gd name="T12" fmla="*/ 24 w 24"/>
                  <a:gd name="T13" fmla="*/ 20 h 39"/>
                  <a:gd name="T14" fmla="*/ 23 w 24"/>
                  <a:gd name="T15" fmla="*/ 11 h 39"/>
                  <a:gd name="T16" fmla="*/ 21 w 24"/>
                  <a:gd name="T17" fmla="*/ 5 h 39"/>
                  <a:gd name="T18" fmla="*/ 18 w 24"/>
                  <a:gd name="T19" fmla="*/ 1 h 39"/>
                  <a:gd name="T20" fmla="*/ 14 w 24"/>
                  <a:gd name="T21" fmla="*/ 1 h 39"/>
                  <a:gd name="T22" fmla="*/ 12 w 24"/>
                  <a:gd name="T23" fmla="*/ 0 h 39"/>
                  <a:gd name="T24" fmla="*/ 5 w 24"/>
                  <a:gd name="T25" fmla="*/ 2 h 39"/>
                  <a:gd name="T26" fmla="*/ 2 w 24"/>
                  <a:gd name="T27" fmla="*/ 5 h 39"/>
                  <a:gd name="T28" fmla="*/ 1 w 24"/>
                  <a:gd name="T29" fmla="*/ 9 h 39"/>
                  <a:gd name="T30" fmla="*/ 0 w 24"/>
                  <a:gd name="T31" fmla="*/ 20 h 39"/>
                  <a:gd name="T32" fmla="*/ 0 w 24"/>
                  <a:gd name="T33" fmla="*/ 29 h 39"/>
                  <a:gd name="T34" fmla="*/ 3 w 24"/>
                  <a:gd name="T35" fmla="*/ 35 h 39"/>
                  <a:gd name="T36" fmla="*/ 3 w 24"/>
                  <a:gd name="T37" fmla="*/ 35 h 39"/>
                  <a:gd name="T38" fmla="*/ 6 w 24"/>
                  <a:gd name="T39" fmla="*/ 6 h 39"/>
                  <a:gd name="T40" fmla="*/ 12 w 24"/>
                  <a:gd name="T41" fmla="*/ 4 h 39"/>
                  <a:gd name="T42" fmla="*/ 14 w 24"/>
                  <a:gd name="T43" fmla="*/ 5 h 39"/>
                  <a:gd name="T44" fmla="*/ 18 w 24"/>
                  <a:gd name="T45" fmla="*/ 8 h 39"/>
                  <a:gd name="T46" fmla="*/ 20 w 24"/>
                  <a:gd name="T47" fmla="*/ 20 h 39"/>
                  <a:gd name="T48" fmla="*/ 19 w 24"/>
                  <a:gd name="T49" fmla="*/ 28 h 39"/>
                  <a:gd name="T50" fmla="*/ 18 w 24"/>
                  <a:gd name="T51" fmla="*/ 32 h 39"/>
                  <a:gd name="T52" fmla="*/ 12 w 24"/>
                  <a:gd name="T53" fmla="*/ 35 h 39"/>
                  <a:gd name="T54" fmla="*/ 9 w 24"/>
                  <a:gd name="T55" fmla="*/ 34 h 39"/>
                  <a:gd name="T56" fmla="*/ 6 w 24"/>
                  <a:gd name="T57" fmla="*/ 32 h 39"/>
                  <a:gd name="T58" fmla="*/ 4 w 24"/>
                  <a:gd name="T59" fmla="*/ 20 h 39"/>
                  <a:gd name="T60" fmla="*/ 5 w 24"/>
                  <a:gd name="T61" fmla="*/ 12 h 39"/>
                  <a:gd name="T62" fmla="*/ 6 w 24"/>
                  <a:gd name="T6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39">
                    <a:moveTo>
                      <a:pt x="3" y="35"/>
                    </a:moveTo>
                    <a:lnTo>
                      <a:pt x="3" y="35"/>
                    </a:lnTo>
                    <a:lnTo>
                      <a:pt x="6" y="39"/>
                    </a:lnTo>
                    <a:lnTo>
                      <a:pt x="12" y="39"/>
                    </a:lnTo>
                    <a:lnTo>
                      <a:pt x="12" y="39"/>
                    </a:lnTo>
                    <a:lnTo>
                      <a:pt x="15" y="39"/>
                    </a:lnTo>
                    <a:lnTo>
                      <a:pt x="19" y="37"/>
                    </a:lnTo>
                    <a:lnTo>
                      <a:pt x="19" y="37"/>
                    </a:lnTo>
                    <a:lnTo>
                      <a:pt x="21" y="34"/>
                    </a:lnTo>
                    <a:lnTo>
                      <a:pt x="23" y="31"/>
                    </a:lnTo>
                    <a:lnTo>
                      <a:pt x="23" y="31"/>
                    </a:lnTo>
                    <a:lnTo>
                      <a:pt x="24" y="25"/>
                    </a:lnTo>
                    <a:lnTo>
                      <a:pt x="24" y="20"/>
                    </a:lnTo>
                    <a:lnTo>
                      <a:pt x="24" y="20"/>
                    </a:lnTo>
                    <a:lnTo>
                      <a:pt x="23" y="11"/>
                    </a:lnTo>
                    <a:lnTo>
                      <a:pt x="23" y="11"/>
                    </a:lnTo>
                    <a:lnTo>
                      <a:pt x="21" y="5"/>
                    </a:lnTo>
                    <a:lnTo>
                      <a:pt x="21" y="5"/>
                    </a:lnTo>
                    <a:lnTo>
                      <a:pt x="20" y="3"/>
                    </a:lnTo>
                    <a:lnTo>
                      <a:pt x="18" y="1"/>
                    </a:lnTo>
                    <a:lnTo>
                      <a:pt x="18" y="1"/>
                    </a:lnTo>
                    <a:lnTo>
                      <a:pt x="14" y="1"/>
                    </a:lnTo>
                    <a:lnTo>
                      <a:pt x="12" y="0"/>
                    </a:lnTo>
                    <a:lnTo>
                      <a:pt x="12" y="0"/>
                    </a:lnTo>
                    <a:lnTo>
                      <a:pt x="8" y="1"/>
                    </a:lnTo>
                    <a:lnTo>
                      <a:pt x="5" y="2"/>
                    </a:lnTo>
                    <a:lnTo>
                      <a:pt x="5" y="2"/>
                    </a:lnTo>
                    <a:lnTo>
                      <a:pt x="2" y="5"/>
                    </a:lnTo>
                    <a:lnTo>
                      <a:pt x="1" y="9"/>
                    </a:lnTo>
                    <a:lnTo>
                      <a:pt x="1" y="9"/>
                    </a:lnTo>
                    <a:lnTo>
                      <a:pt x="0" y="13"/>
                    </a:lnTo>
                    <a:lnTo>
                      <a:pt x="0" y="20"/>
                    </a:lnTo>
                    <a:lnTo>
                      <a:pt x="0" y="20"/>
                    </a:lnTo>
                    <a:lnTo>
                      <a:pt x="0" y="29"/>
                    </a:lnTo>
                    <a:lnTo>
                      <a:pt x="2" y="32"/>
                    </a:lnTo>
                    <a:lnTo>
                      <a:pt x="3" y="35"/>
                    </a:lnTo>
                    <a:lnTo>
                      <a:pt x="3" y="35"/>
                    </a:lnTo>
                    <a:lnTo>
                      <a:pt x="3" y="35"/>
                    </a:lnTo>
                    <a:close/>
                    <a:moveTo>
                      <a:pt x="6" y="6"/>
                    </a:moveTo>
                    <a:lnTo>
                      <a:pt x="6" y="6"/>
                    </a:lnTo>
                    <a:lnTo>
                      <a:pt x="9" y="4"/>
                    </a:lnTo>
                    <a:lnTo>
                      <a:pt x="12" y="4"/>
                    </a:lnTo>
                    <a:lnTo>
                      <a:pt x="12" y="4"/>
                    </a:lnTo>
                    <a:lnTo>
                      <a:pt x="14" y="5"/>
                    </a:lnTo>
                    <a:lnTo>
                      <a:pt x="18" y="8"/>
                    </a:lnTo>
                    <a:lnTo>
                      <a:pt x="18" y="8"/>
                    </a:lnTo>
                    <a:lnTo>
                      <a:pt x="19" y="12"/>
                    </a:lnTo>
                    <a:lnTo>
                      <a:pt x="20" y="20"/>
                    </a:lnTo>
                    <a:lnTo>
                      <a:pt x="20" y="20"/>
                    </a:lnTo>
                    <a:lnTo>
                      <a:pt x="19" y="28"/>
                    </a:lnTo>
                    <a:lnTo>
                      <a:pt x="18" y="32"/>
                    </a:lnTo>
                    <a:lnTo>
                      <a:pt x="18" y="32"/>
                    </a:lnTo>
                    <a:lnTo>
                      <a:pt x="15" y="34"/>
                    </a:lnTo>
                    <a:lnTo>
                      <a:pt x="12" y="35"/>
                    </a:lnTo>
                    <a:lnTo>
                      <a:pt x="12" y="35"/>
                    </a:lnTo>
                    <a:lnTo>
                      <a:pt x="9" y="34"/>
                    </a:lnTo>
                    <a:lnTo>
                      <a:pt x="6" y="32"/>
                    </a:lnTo>
                    <a:lnTo>
                      <a:pt x="6" y="32"/>
                    </a:lnTo>
                    <a:lnTo>
                      <a:pt x="4" y="28"/>
                    </a:lnTo>
                    <a:lnTo>
                      <a:pt x="4" y="20"/>
                    </a:lnTo>
                    <a:lnTo>
                      <a:pt x="4" y="20"/>
                    </a:lnTo>
                    <a:lnTo>
                      <a:pt x="5" y="12"/>
                    </a:lnTo>
                    <a:lnTo>
                      <a:pt x="6" y="6"/>
                    </a:lnTo>
                    <a:lnTo>
                      <a:pt x="6"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1" name="Freeform 350">
                <a:extLst>
                  <a:ext uri="{FF2B5EF4-FFF2-40B4-BE49-F238E27FC236}">
                    <a16:creationId xmlns:a16="http://schemas.microsoft.com/office/drawing/2014/main" id="{EE652714-AAD9-C594-131C-5DDEA8CB675D}"/>
                  </a:ext>
                </a:extLst>
              </p:cNvPr>
              <p:cNvSpPr>
                <a:spLocks noEditPoints="1"/>
              </p:cNvSpPr>
              <p:nvPr/>
            </p:nvSpPr>
            <p:spPr bwMode="auto">
              <a:xfrm>
                <a:off x="2783" y="1957"/>
                <a:ext cx="41" cy="40"/>
              </a:xfrm>
              <a:custGeom>
                <a:avLst/>
                <a:gdLst>
                  <a:gd name="T0" fmla="*/ 2 w 41"/>
                  <a:gd name="T1" fmla="*/ 18 h 40"/>
                  <a:gd name="T2" fmla="*/ 8 w 41"/>
                  <a:gd name="T3" fmla="*/ 20 h 40"/>
                  <a:gd name="T4" fmla="*/ 11 w 41"/>
                  <a:gd name="T5" fmla="*/ 20 h 40"/>
                  <a:gd name="T6" fmla="*/ 14 w 41"/>
                  <a:gd name="T7" fmla="*/ 18 h 40"/>
                  <a:gd name="T8" fmla="*/ 17 w 41"/>
                  <a:gd name="T9" fmla="*/ 10 h 40"/>
                  <a:gd name="T10" fmla="*/ 16 w 41"/>
                  <a:gd name="T11" fmla="*/ 5 h 40"/>
                  <a:gd name="T12" fmla="*/ 14 w 41"/>
                  <a:gd name="T13" fmla="*/ 2 h 40"/>
                  <a:gd name="T14" fmla="*/ 8 w 41"/>
                  <a:gd name="T15" fmla="*/ 0 h 40"/>
                  <a:gd name="T16" fmla="*/ 4 w 41"/>
                  <a:gd name="T17" fmla="*/ 1 h 40"/>
                  <a:gd name="T18" fmla="*/ 2 w 41"/>
                  <a:gd name="T19" fmla="*/ 3 h 40"/>
                  <a:gd name="T20" fmla="*/ 0 w 41"/>
                  <a:gd name="T21" fmla="*/ 10 h 40"/>
                  <a:gd name="T22" fmla="*/ 1 w 41"/>
                  <a:gd name="T23" fmla="*/ 14 h 40"/>
                  <a:gd name="T24" fmla="*/ 2 w 41"/>
                  <a:gd name="T25" fmla="*/ 18 h 40"/>
                  <a:gd name="T26" fmla="*/ 11 w 41"/>
                  <a:gd name="T27" fmla="*/ 4 h 40"/>
                  <a:gd name="T28" fmla="*/ 12 w 41"/>
                  <a:gd name="T29" fmla="*/ 10 h 40"/>
                  <a:gd name="T30" fmla="*/ 12 w 41"/>
                  <a:gd name="T31" fmla="*/ 13 h 40"/>
                  <a:gd name="T32" fmla="*/ 11 w 41"/>
                  <a:gd name="T33" fmla="*/ 15 h 40"/>
                  <a:gd name="T34" fmla="*/ 8 w 41"/>
                  <a:gd name="T35" fmla="*/ 16 h 40"/>
                  <a:gd name="T36" fmla="*/ 7 w 41"/>
                  <a:gd name="T37" fmla="*/ 16 h 40"/>
                  <a:gd name="T38" fmla="*/ 6 w 41"/>
                  <a:gd name="T39" fmla="*/ 15 h 40"/>
                  <a:gd name="T40" fmla="*/ 4 w 41"/>
                  <a:gd name="T41" fmla="*/ 10 h 40"/>
                  <a:gd name="T42" fmla="*/ 4 w 41"/>
                  <a:gd name="T43" fmla="*/ 6 h 40"/>
                  <a:gd name="T44" fmla="*/ 6 w 41"/>
                  <a:gd name="T45" fmla="*/ 4 h 40"/>
                  <a:gd name="T46" fmla="*/ 8 w 41"/>
                  <a:gd name="T47" fmla="*/ 3 h 40"/>
                  <a:gd name="T48" fmla="*/ 10 w 41"/>
                  <a:gd name="T49" fmla="*/ 3 h 40"/>
                  <a:gd name="T50" fmla="*/ 11 w 41"/>
                  <a:gd name="T51" fmla="*/ 4 h 40"/>
                  <a:gd name="T52" fmla="*/ 33 w 41"/>
                  <a:gd name="T53" fmla="*/ 0 h 40"/>
                  <a:gd name="T54" fmla="*/ 8 w 41"/>
                  <a:gd name="T55" fmla="*/ 40 h 40"/>
                  <a:gd name="T56" fmla="*/ 12 w 41"/>
                  <a:gd name="T57" fmla="*/ 40 h 40"/>
                  <a:gd name="T58" fmla="*/ 27 w 41"/>
                  <a:gd name="T59" fmla="*/ 38 h 40"/>
                  <a:gd name="T60" fmla="*/ 33 w 41"/>
                  <a:gd name="T61" fmla="*/ 40 h 40"/>
                  <a:gd name="T62" fmla="*/ 37 w 41"/>
                  <a:gd name="T63" fmla="*/ 40 h 40"/>
                  <a:gd name="T64" fmla="*/ 39 w 41"/>
                  <a:gd name="T65" fmla="*/ 38 h 40"/>
                  <a:gd name="T66" fmla="*/ 41 w 41"/>
                  <a:gd name="T67" fmla="*/ 30 h 40"/>
                  <a:gd name="T68" fmla="*/ 41 w 41"/>
                  <a:gd name="T69" fmla="*/ 25 h 40"/>
                  <a:gd name="T70" fmla="*/ 39 w 41"/>
                  <a:gd name="T71" fmla="*/ 22 h 40"/>
                  <a:gd name="T72" fmla="*/ 33 w 41"/>
                  <a:gd name="T73" fmla="*/ 20 h 40"/>
                  <a:gd name="T74" fmla="*/ 29 w 41"/>
                  <a:gd name="T75" fmla="*/ 21 h 40"/>
                  <a:gd name="T76" fmla="*/ 27 w 41"/>
                  <a:gd name="T77" fmla="*/ 23 h 40"/>
                  <a:gd name="T78" fmla="*/ 25 w 41"/>
                  <a:gd name="T79" fmla="*/ 30 h 40"/>
                  <a:gd name="T80" fmla="*/ 26 w 41"/>
                  <a:gd name="T81" fmla="*/ 34 h 40"/>
                  <a:gd name="T82" fmla="*/ 27 w 41"/>
                  <a:gd name="T83" fmla="*/ 38 h 40"/>
                  <a:gd name="T84" fmla="*/ 36 w 41"/>
                  <a:gd name="T85" fmla="*/ 24 h 40"/>
                  <a:gd name="T86" fmla="*/ 37 w 41"/>
                  <a:gd name="T87" fmla="*/ 30 h 40"/>
                  <a:gd name="T88" fmla="*/ 37 w 41"/>
                  <a:gd name="T89" fmla="*/ 33 h 40"/>
                  <a:gd name="T90" fmla="*/ 36 w 41"/>
                  <a:gd name="T91" fmla="*/ 35 h 40"/>
                  <a:gd name="T92" fmla="*/ 33 w 41"/>
                  <a:gd name="T93" fmla="*/ 37 h 40"/>
                  <a:gd name="T94" fmla="*/ 31 w 41"/>
                  <a:gd name="T95" fmla="*/ 37 h 40"/>
                  <a:gd name="T96" fmla="*/ 30 w 41"/>
                  <a:gd name="T97" fmla="*/ 35 h 40"/>
                  <a:gd name="T98" fmla="*/ 29 w 41"/>
                  <a:gd name="T99" fmla="*/ 30 h 40"/>
                  <a:gd name="T100" fmla="*/ 29 w 41"/>
                  <a:gd name="T101" fmla="*/ 27 h 40"/>
                  <a:gd name="T102" fmla="*/ 30 w 41"/>
                  <a:gd name="T103" fmla="*/ 24 h 40"/>
                  <a:gd name="T104" fmla="*/ 33 w 41"/>
                  <a:gd name="T105" fmla="*/ 23 h 40"/>
                  <a:gd name="T106" fmla="*/ 35 w 41"/>
                  <a:gd name="T107" fmla="*/ 23 h 40"/>
                  <a:gd name="T108" fmla="*/ 36 w 41"/>
                  <a:gd name="T10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0">
                    <a:moveTo>
                      <a:pt x="2" y="18"/>
                    </a:moveTo>
                    <a:lnTo>
                      <a:pt x="2" y="18"/>
                    </a:lnTo>
                    <a:lnTo>
                      <a:pt x="6" y="20"/>
                    </a:lnTo>
                    <a:lnTo>
                      <a:pt x="8" y="20"/>
                    </a:lnTo>
                    <a:lnTo>
                      <a:pt x="8" y="20"/>
                    </a:lnTo>
                    <a:lnTo>
                      <a:pt x="11" y="20"/>
                    </a:lnTo>
                    <a:lnTo>
                      <a:pt x="14" y="18"/>
                    </a:lnTo>
                    <a:lnTo>
                      <a:pt x="14" y="18"/>
                    </a:lnTo>
                    <a:lnTo>
                      <a:pt x="16" y="14"/>
                    </a:lnTo>
                    <a:lnTo>
                      <a:pt x="17" y="10"/>
                    </a:lnTo>
                    <a:lnTo>
                      <a:pt x="17" y="10"/>
                    </a:lnTo>
                    <a:lnTo>
                      <a:pt x="16" y="5"/>
                    </a:lnTo>
                    <a:lnTo>
                      <a:pt x="14" y="2"/>
                    </a:lnTo>
                    <a:lnTo>
                      <a:pt x="14" y="2"/>
                    </a:lnTo>
                    <a:lnTo>
                      <a:pt x="11" y="1"/>
                    </a:lnTo>
                    <a:lnTo>
                      <a:pt x="8" y="0"/>
                    </a:lnTo>
                    <a:lnTo>
                      <a:pt x="8" y="0"/>
                    </a:lnTo>
                    <a:lnTo>
                      <a:pt x="4" y="1"/>
                    </a:lnTo>
                    <a:lnTo>
                      <a:pt x="2" y="3"/>
                    </a:lnTo>
                    <a:lnTo>
                      <a:pt x="2" y="3"/>
                    </a:lnTo>
                    <a:lnTo>
                      <a:pt x="1" y="5"/>
                    </a:lnTo>
                    <a:lnTo>
                      <a:pt x="0" y="10"/>
                    </a:lnTo>
                    <a:lnTo>
                      <a:pt x="0" y="10"/>
                    </a:lnTo>
                    <a:lnTo>
                      <a:pt x="1" y="14"/>
                    </a:lnTo>
                    <a:lnTo>
                      <a:pt x="2" y="18"/>
                    </a:lnTo>
                    <a:lnTo>
                      <a:pt x="2" y="18"/>
                    </a:lnTo>
                    <a:close/>
                    <a:moveTo>
                      <a:pt x="11" y="4"/>
                    </a:moveTo>
                    <a:lnTo>
                      <a:pt x="11" y="4"/>
                    </a:lnTo>
                    <a:lnTo>
                      <a:pt x="12" y="6"/>
                    </a:lnTo>
                    <a:lnTo>
                      <a:pt x="12" y="10"/>
                    </a:lnTo>
                    <a:lnTo>
                      <a:pt x="12" y="10"/>
                    </a:lnTo>
                    <a:lnTo>
                      <a:pt x="12" y="13"/>
                    </a:lnTo>
                    <a:lnTo>
                      <a:pt x="11" y="15"/>
                    </a:lnTo>
                    <a:lnTo>
                      <a:pt x="11" y="15"/>
                    </a:lnTo>
                    <a:lnTo>
                      <a:pt x="10" y="16"/>
                    </a:lnTo>
                    <a:lnTo>
                      <a:pt x="8" y="16"/>
                    </a:lnTo>
                    <a:lnTo>
                      <a:pt x="8" y="16"/>
                    </a:lnTo>
                    <a:lnTo>
                      <a:pt x="7" y="16"/>
                    </a:lnTo>
                    <a:lnTo>
                      <a:pt x="6" y="15"/>
                    </a:lnTo>
                    <a:lnTo>
                      <a:pt x="6" y="15"/>
                    </a:lnTo>
                    <a:lnTo>
                      <a:pt x="4" y="13"/>
                    </a:lnTo>
                    <a:lnTo>
                      <a:pt x="4" y="10"/>
                    </a:lnTo>
                    <a:lnTo>
                      <a:pt x="4" y="10"/>
                    </a:lnTo>
                    <a:lnTo>
                      <a:pt x="4" y="6"/>
                    </a:lnTo>
                    <a:lnTo>
                      <a:pt x="6" y="4"/>
                    </a:lnTo>
                    <a:lnTo>
                      <a:pt x="6" y="4"/>
                    </a:lnTo>
                    <a:lnTo>
                      <a:pt x="7" y="3"/>
                    </a:lnTo>
                    <a:lnTo>
                      <a:pt x="8" y="3"/>
                    </a:lnTo>
                    <a:lnTo>
                      <a:pt x="8" y="3"/>
                    </a:lnTo>
                    <a:lnTo>
                      <a:pt x="10" y="3"/>
                    </a:lnTo>
                    <a:lnTo>
                      <a:pt x="11" y="4"/>
                    </a:lnTo>
                    <a:lnTo>
                      <a:pt x="11" y="4"/>
                    </a:lnTo>
                    <a:close/>
                    <a:moveTo>
                      <a:pt x="12" y="40"/>
                    </a:moveTo>
                    <a:lnTo>
                      <a:pt x="33" y="0"/>
                    </a:lnTo>
                    <a:lnTo>
                      <a:pt x="29" y="0"/>
                    </a:lnTo>
                    <a:lnTo>
                      <a:pt x="8" y="40"/>
                    </a:lnTo>
                    <a:lnTo>
                      <a:pt x="12" y="40"/>
                    </a:lnTo>
                    <a:lnTo>
                      <a:pt x="12" y="40"/>
                    </a:lnTo>
                    <a:close/>
                    <a:moveTo>
                      <a:pt x="27" y="38"/>
                    </a:moveTo>
                    <a:lnTo>
                      <a:pt x="27" y="38"/>
                    </a:lnTo>
                    <a:lnTo>
                      <a:pt x="30" y="40"/>
                    </a:lnTo>
                    <a:lnTo>
                      <a:pt x="33" y="40"/>
                    </a:lnTo>
                    <a:lnTo>
                      <a:pt x="33" y="40"/>
                    </a:lnTo>
                    <a:lnTo>
                      <a:pt x="37" y="40"/>
                    </a:lnTo>
                    <a:lnTo>
                      <a:pt x="39" y="38"/>
                    </a:lnTo>
                    <a:lnTo>
                      <a:pt x="39" y="38"/>
                    </a:lnTo>
                    <a:lnTo>
                      <a:pt x="41" y="34"/>
                    </a:lnTo>
                    <a:lnTo>
                      <a:pt x="41" y="30"/>
                    </a:lnTo>
                    <a:lnTo>
                      <a:pt x="41" y="30"/>
                    </a:lnTo>
                    <a:lnTo>
                      <a:pt x="41" y="25"/>
                    </a:lnTo>
                    <a:lnTo>
                      <a:pt x="39" y="22"/>
                    </a:lnTo>
                    <a:lnTo>
                      <a:pt x="39" y="22"/>
                    </a:lnTo>
                    <a:lnTo>
                      <a:pt x="37" y="21"/>
                    </a:lnTo>
                    <a:lnTo>
                      <a:pt x="33" y="20"/>
                    </a:lnTo>
                    <a:lnTo>
                      <a:pt x="33" y="20"/>
                    </a:lnTo>
                    <a:lnTo>
                      <a:pt x="29" y="21"/>
                    </a:lnTo>
                    <a:lnTo>
                      <a:pt x="27" y="23"/>
                    </a:lnTo>
                    <a:lnTo>
                      <a:pt x="27" y="23"/>
                    </a:lnTo>
                    <a:lnTo>
                      <a:pt x="26" y="25"/>
                    </a:lnTo>
                    <a:lnTo>
                      <a:pt x="25" y="30"/>
                    </a:lnTo>
                    <a:lnTo>
                      <a:pt x="25" y="30"/>
                    </a:lnTo>
                    <a:lnTo>
                      <a:pt x="26" y="34"/>
                    </a:lnTo>
                    <a:lnTo>
                      <a:pt x="27" y="38"/>
                    </a:lnTo>
                    <a:lnTo>
                      <a:pt x="27" y="38"/>
                    </a:lnTo>
                    <a:close/>
                    <a:moveTo>
                      <a:pt x="36" y="24"/>
                    </a:moveTo>
                    <a:lnTo>
                      <a:pt x="36" y="24"/>
                    </a:lnTo>
                    <a:lnTo>
                      <a:pt x="37" y="27"/>
                    </a:lnTo>
                    <a:lnTo>
                      <a:pt x="37" y="30"/>
                    </a:lnTo>
                    <a:lnTo>
                      <a:pt x="37" y="30"/>
                    </a:lnTo>
                    <a:lnTo>
                      <a:pt x="37" y="33"/>
                    </a:lnTo>
                    <a:lnTo>
                      <a:pt x="36" y="35"/>
                    </a:lnTo>
                    <a:lnTo>
                      <a:pt x="36" y="35"/>
                    </a:lnTo>
                    <a:lnTo>
                      <a:pt x="35" y="37"/>
                    </a:lnTo>
                    <a:lnTo>
                      <a:pt x="33" y="37"/>
                    </a:lnTo>
                    <a:lnTo>
                      <a:pt x="33" y="37"/>
                    </a:lnTo>
                    <a:lnTo>
                      <a:pt x="31" y="37"/>
                    </a:lnTo>
                    <a:lnTo>
                      <a:pt x="30" y="35"/>
                    </a:lnTo>
                    <a:lnTo>
                      <a:pt x="30" y="35"/>
                    </a:lnTo>
                    <a:lnTo>
                      <a:pt x="29" y="33"/>
                    </a:lnTo>
                    <a:lnTo>
                      <a:pt x="29" y="30"/>
                    </a:lnTo>
                    <a:lnTo>
                      <a:pt x="29" y="30"/>
                    </a:lnTo>
                    <a:lnTo>
                      <a:pt x="29" y="27"/>
                    </a:lnTo>
                    <a:lnTo>
                      <a:pt x="30" y="24"/>
                    </a:lnTo>
                    <a:lnTo>
                      <a:pt x="30" y="24"/>
                    </a:lnTo>
                    <a:lnTo>
                      <a:pt x="31" y="23"/>
                    </a:lnTo>
                    <a:lnTo>
                      <a:pt x="33" y="23"/>
                    </a:lnTo>
                    <a:lnTo>
                      <a:pt x="33" y="23"/>
                    </a:lnTo>
                    <a:lnTo>
                      <a:pt x="35" y="23"/>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2" name="Rectangle 351">
                <a:extLst>
                  <a:ext uri="{FF2B5EF4-FFF2-40B4-BE49-F238E27FC236}">
                    <a16:creationId xmlns:a16="http://schemas.microsoft.com/office/drawing/2014/main" id="{A2DAEEE9-6317-ABB0-CDD2-E93309566CCF}"/>
                  </a:ext>
                </a:extLst>
              </p:cNvPr>
              <p:cNvSpPr>
                <a:spLocks noChangeArrowheads="1"/>
              </p:cNvSpPr>
              <p:nvPr/>
            </p:nvSpPr>
            <p:spPr bwMode="auto">
              <a:xfrm>
                <a:off x="2213" y="2011"/>
                <a:ext cx="69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BSL high, 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93" name="Freeform 352">
                <a:extLst>
                  <a:ext uri="{FF2B5EF4-FFF2-40B4-BE49-F238E27FC236}">
                    <a16:creationId xmlns:a16="http://schemas.microsoft.com/office/drawing/2014/main" id="{DA6869C9-B49D-0E97-01AD-643E37590E90}"/>
                  </a:ext>
                </a:extLst>
              </p:cNvPr>
              <p:cNvSpPr>
                <a:spLocks noEditPoints="1"/>
              </p:cNvSpPr>
              <p:nvPr/>
            </p:nvSpPr>
            <p:spPr bwMode="auto">
              <a:xfrm>
                <a:off x="2218" y="2086"/>
                <a:ext cx="29" cy="38"/>
              </a:xfrm>
              <a:custGeom>
                <a:avLst/>
                <a:gdLst>
                  <a:gd name="T0" fmla="*/ 14 w 29"/>
                  <a:gd name="T1" fmla="*/ 38 h 38"/>
                  <a:gd name="T2" fmla="*/ 21 w 29"/>
                  <a:gd name="T3" fmla="*/ 37 h 38"/>
                  <a:gd name="T4" fmla="*/ 26 w 29"/>
                  <a:gd name="T5" fmla="*/ 36 h 38"/>
                  <a:gd name="T6" fmla="*/ 28 w 29"/>
                  <a:gd name="T7" fmla="*/ 33 h 38"/>
                  <a:gd name="T8" fmla="*/ 29 w 29"/>
                  <a:gd name="T9" fmla="*/ 27 h 38"/>
                  <a:gd name="T10" fmla="*/ 27 w 29"/>
                  <a:gd name="T11" fmla="*/ 22 h 38"/>
                  <a:gd name="T12" fmla="*/ 24 w 29"/>
                  <a:gd name="T13" fmla="*/ 19 h 38"/>
                  <a:gd name="T14" fmla="*/ 22 w 29"/>
                  <a:gd name="T15" fmla="*/ 18 h 38"/>
                  <a:gd name="T16" fmla="*/ 26 w 29"/>
                  <a:gd name="T17" fmla="*/ 15 h 38"/>
                  <a:gd name="T18" fmla="*/ 27 w 29"/>
                  <a:gd name="T19" fmla="*/ 13 h 38"/>
                  <a:gd name="T20" fmla="*/ 27 w 29"/>
                  <a:gd name="T21" fmla="*/ 10 h 38"/>
                  <a:gd name="T22" fmla="*/ 26 w 29"/>
                  <a:gd name="T23" fmla="*/ 5 h 38"/>
                  <a:gd name="T24" fmla="*/ 24 w 29"/>
                  <a:gd name="T25" fmla="*/ 3 h 38"/>
                  <a:gd name="T26" fmla="*/ 21 w 29"/>
                  <a:gd name="T27" fmla="*/ 1 h 38"/>
                  <a:gd name="T28" fmla="*/ 14 w 29"/>
                  <a:gd name="T29" fmla="*/ 0 h 38"/>
                  <a:gd name="T30" fmla="*/ 0 w 29"/>
                  <a:gd name="T31" fmla="*/ 38 h 38"/>
                  <a:gd name="T32" fmla="*/ 14 w 29"/>
                  <a:gd name="T33" fmla="*/ 38 h 38"/>
                  <a:gd name="T34" fmla="*/ 13 w 29"/>
                  <a:gd name="T35" fmla="*/ 5 h 38"/>
                  <a:gd name="T36" fmla="*/ 19 w 29"/>
                  <a:gd name="T37" fmla="*/ 5 h 38"/>
                  <a:gd name="T38" fmla="*/ 21 w 29"/>
                  <a:gd name="T39" fmla="*/ 7 h 38"/>
                  <a:gd name="T40" fmla="*/ 22 w 29"/>
                  <a:gd name="T41" fmla="*/ 10 h 38"/>
                  <a:gd name="T42" fmla="*/ 21 w 29"/>
                  <a:gd name="T43" fmla="*/ 14 h 38"/>
                  <a:gd name="T44" fmla="*/ 19 w 29"/>
                  <a:gd name="T45" fmla="*/ 16 h 38"/>
                  <a:gd name="T46" fmla="*/ 13 w 29"/>
                  <a:gd name="T47" fmla="*/ 16 h 38"/>
                  <a:gd name="T48" fmla="*/ 5 w 29"/>
                  <a:gd name="T49" fmla="*/ 5 h 38"/>
                  <a:gd name="T50" fmla="*/ 5 w 29"/>
                  <a:gd name="T51" fmla="*/ 20 h 38"/>
                  <a:gd name="T52" fmla="*/ 14 w 29"/>
                  <a:gd name="T53" fmla="*/ 20 h 38"/>
                  <a:gd name="T54" fmla="*/ 20 w 29"/>
                  <a:gd name="T55" fmla="*/ 22 h 38"/>
                  <a:gd name="T56" fmla="*/ 22 w 29"/>
                  <a:gd name="T57" fmla="*/ 24 h 38"/>
                  <a:gd name="T58" fmla="*/ 23 w 29"/>
                  <a:gd name="T59" fmla="*/ 27 h 38"/>
                  <a:gd name="T60" fmla="*/ 23 w 29"/>
                  <a:gd name="T61" fmla="*/ 30 h 38"/>
                  <a:gd name="T62" fmla="*/ 21 w 29"/>
                  <a:gd name="T63" fmla="*/ 33 h 38"/>
                  <a:gd name="T64" fmla="*/ 18 w 29"/>
                  <a:gd name="T65" fmla="*/ 34 h 38"/>
                  <a:gd name="T66" fmla="*/ 5 w 29"/>
                  <a:gd name="T67" fmla="*/ 34 h 38"/>
                  <a:gd name="T68" fmla="*/ 5 w 29"/>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38">
                    <a:moveTo>
                      <a:pt x="14" y="38"/>
                    </a:moveTo>
                    <a:lnTo>
                      <a:pt x="14" y="38"/>
                    </a:lnTo>
                    <a:lnTo>
                      <a:pt x="21" y="37"/>
                    </a:lnTo>
                    <a:lnTo>
                      <a:pt x="21" y="37"/>
                    </a:lnTo>
                    <a:lnTo>
                      <a:pt x="26" y="36"/>
                    </a:lnTo>
                    <a:lnTo>
                      <a:pt x="26" y="36"/>
                    </a:lnTo>
                    <a:lnTo>
                      <a:pt x="28" y="33"/>
                    </a:lnTo>
                    <a:lnTo>
                      <a:pt x="28" y="33"/>
                    </a:lnTo>
                    <a:lnTo>
                      <a:pt x="29" y="27"/>
                    </a:lnTo>
                    <a:lnTo>
                      <a:pt x="29" y="27"/>
                    </a:lnTo>
                    <a:lnTo>
                      <a:pt x="29" y="24"/>
                    </a:lnTo>
                    <a:lnTo>
                      <a:pt x="27" y="22"/>
                    </a:lnTo>
                    <a:lnTo>
                      <a:pt x="27" y="22"/>
                    </a:lnTo>
                    <a:lnTo>
                      <a:pt x="24" y="19"/>
                    </a:lnTo>
                    <a:lnTo>
                      <a:pt x="22" y="18"/>
                    </a:lnTo>
                    <a:lnTo>
                      <a:pt x="22" y="18"/>
                    </a:lnTo>
                    <a:lnTo>
                      <a:pt x="24" y="16"/>
                    </a:lnTo>
                    <a:lnTo>
                      <a:pt x="26" y="15"/>
                    </a:lnTo>
                    <a:lnTo>
                      <a:pt x="26" y="15"/>
                    </a:lnTo>
                    <a:lnTo>
                      <a:pt x="27" y="13"/>
                    </a:lnTo>
                    <a:lnTo>
                      <a:pt x="27" y="10"/>
                    </a:lnTo>
                    <a:lnTo>
                      <a:pt x="27" y="10"/>
                    </a:lnTo>
                    <a:lnTo>
                      <a:pt x="27" y="7"/>
                    </a:lnTo>
                    <a:lnTo>
                      <a:pt x="26" y="5"/>
                    </a:lnTo>
                    <a:lnTo>
                      <a:pt x="26" y="5"/>
                    </a:lnTo>
                    <a:lnTo>
                      <a:pt x="24" y="3"/>
                    </a:lnTo>
                    <a:lnTo>
                      <a:pt x="21" y="1"/>
                    </a:lnTo>
                    <a:lnTo>
                      <a:pt x="21" y="1"/>
                    </a:lnTo>
                    <a:lnTo>
                      <a:pt x="19" y="0"/>
                    </a:lnTo>
                    <a:lnTo>
                      <a:pt x="14" y="0"/>
                    </a:lnTo>
                    <a:lnTo>
                      <a:pt x="0" y="0"/>
                    </a:lnTo>
                    <a:lnTo>
                      <a:pt x="0" y="38"/>
                    </a:lnTo>
                    <a:lnTo>
                      <a:pt x="14" y="38"/>
                    </a:lnTo>
                    <a:lnTo>
                      <a:pt x="14" y="38"/>
                    </a:lnTo>
                    <a:close/>
                    <a:moveTo>
                      <a:pt x="5" y="5"/>
                    </a:moveTo>
                    <a:lnTo>
                      <a:pt x="13" y="5"/>
                    </a:lnTo>
                    <a:lnTo>
                      <a:pt x="13" y="5"/>
                    </a:lnTo>
                    <a:lnTo>
                      <a:pt x="19" y="5"/>
                    </a:lnTo>
                    <a:lnTo>
                      <a:pt x="19" y="5"/>
                    </a:lnTo>
                    <a:lnTo>
                      <a:pt x="21" y="7"/>
                    </a:lnTo>
                    <a:lnTo>
                      <a:pt x="21" y="7"/>
                    </a:lnTo>
                    <a:lnTo>
                      <a:pt x="22" y="10"/>
                    </a:lnTo>
                    <a:lnTo>
                      <a:pt x="22" y="10"/>
                    </a:lnTo>
                    <a:lnTo>
                      <a:pt x="21" y="14"/>
                    </a:lnTo>
                    <a:lnTo>
                      <a:pt x="21" y="14"/>
                    </a:lnTo>
                    <a:lnTo>
                      <a:pt x="19" y="16"/>
                    </a:lnTo>
                    <a:lnTo>
                      <a:pt x="19" y="16"/>
                    </a:lnTo>
                    <a:lnTo>
                      <a:pt x="13" y="16"/>
                    </a:lnTo>
                    <a:lnTo>
                      <a:pt x="5" y="16"/>
                    </a:lnTo>
                    <a:lnTo>
                      <a:pt x="5" y="5"/>
                    </a:lnTo>
                    <a:lnTo>
                      <a:pt x="5" y="5"/>
                    </a:lnTo>
                    <a:close/>
                    <a:moveTo>
                      <a:pt x="5" y="20"/>
                    </a:moveTo>
                    <a:lnTo>
                      <a:pt x="14" y="20"/>
                    </a:lnTo>
                    <a:lnTo>
                      <a:pt x="14" y="20"/>
                    </a:lnTo>
                    <a:lnTo>
                      <a:pt x="20" y="22"/>
                    </a:lnTo>
                    <a:lnTo>
                      <a:pt x="20" y="22"/>
                    </a:lnTo>
                    <a:lnTo>
                      <a:pt x="22" y="24"/>
                    </a:lnTo>
                    <a:lnTo>
                      <a:pt x="22" y="24"/>
                    </a:lnTo>
                    <a:lnTo>
                      <a:pt x="23" y="27"/>
                    </a:lnTo>
                    <a:lnTo>
                      <a:pt x="23" y="27"/>
                    </a:lnTo>
                    <a:lnTo>
                      <a:pt x="23" y="30"/>
                    </a:lnTo>
                    <a:lnTo>
                      <a:pt x="23" y="30"/>
                    </a:lnTo>
                    <a:lnTo>
                      <a:pt x="21" y="33"/>
                    </a:lnTo>
                    <a:lnTo>
                      <a:pt x="21" y="33"/>
                    </a:lnTo>
                    <a:lnTo>
                      <a:pt x="18" y="34"/>
                    </a:lnTo>
                    <a:lnTo>
                      <a:pt x="18" y="34"/>
                    </a:lnTo>
                    <a:lnTo>
                      <a:pt x="14" y="34"/>
                    </a:lnTo>
                    <a:lnTo>
                      <a:pt x="5" y="34"/>
                    </a:lnTo>
                    <a:lnTo>
                      <a:pt x="5"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4" name="Freeform 353">
                <a:extLst>
                  <a:ext uri="{FF2B5EF4-FFF2-40B4-BE49-F238E27FC236}">
                    <a16:creationId xmlns:a16="http://schemas.microsoft.com/office/drawing/2014/main" id="{AA6115EE-A1E4-F233-A45F-69D6B5E94515}"/>
                  </a:ext>
                </a:extLst>
              </p:cNvPr>
              <p:cNvSpPr>
                <a:spLocks/>
              </p:cNvSpPr>
              <p:nvPr/>
            </p:nvSpPr>
            <p:spPr bwMode="auto">
              <a:xfrm>
                <a:off x="2253" y="2085"/>
                <a:ext cx="30" cy="40"/>
              </a:xfrm>
              <a:custGeom>
                <a:avLst/>
                <a:gdLst>
                  <a:gd name="T0" fmla="*/ 2 w 30"/>
                  <a:gd name="T1" fmla="*/ 34 h 40"/>
                  <a:gd name="T2" fmla="*/ 7 w 30"/>
                  <a:gd name="T3" fmla="*/ 38 h 40"/>
                  <a:gd name="T4" fmla="*/ 11 w 30"/>
                  <a:gd name="T5" fmla="*/ 39 h 40"/>
                  <a:gd name="T6" fmla="*/ 16 w 30"/>
                  <a:gd name="T7" fmla="*/ 40 h 40"/>
                  <a:gd name="T8" fmla="*/ 23 w 30"/>
                  <a:gd name="T9" fmla="*/ 38 h 40"/>
                  <a:gd name="T10" fmla="*/ 26 w 30"/>
                  <a:gd name="T11" fmla="*/ 37 h 40"/>
                  <a:gd name="T12" fmla="*/ 29 w 30"/>
                  <a:gd name="T13" fmla="*/ 35 h 40"/>
                  <a:gd name="T14" fmla="*/ 30 w 30"/>
                  <a:gd name="T15" fmla="*/ 28 h 40"/>
                  <a:gd name="T16" fmla="*/ 30 w 30"/>
                  <a:gd name="T17" fmla="*/ 26 h 40"/>
                  <a:gd name="T18" fmla="*/ 29 w 30"/>
                  <a:gd name="T19" fmla="*/ 23 h 40"/>
                  <a:gd name="T20" fmla="*/ 23 w 30"/>
                  <a:gd name="T21" fmla="*/ 19 h 40"/>
                  <a:gd name="T22" fmla="*/ 15 w 30"/>
                  <a:gd name="T23" fmla="*/ 17 h 40"/>
                  <a:gd name="T24" fmla="*/ 10 w 30"/>
                  <a:gd name="T25" fmla="*/ 16 h 40"/>
                  <a:gd name="T26" fmla="*/ 7 w 30"/>
                  <a:gd name="T27" fmla="*/ 14 h 40"/>
                  <a:gd name="T28" fmla="*/ 6 w 30"/>
                  <a:gd name="T29" fmla="*/ 10 h 40"/>
                  <a:gd name="T30" fmla="*/ 6 w 30"/>
                  <a:gd name="T31" fmla="*/ 8 h 40"/>
                  <a:gd name="T32" fmla="*/ 7 w 30"/>
                  <a:gd name="T33" fmla="*/ 7 h 40"/>
                  <a:gd name="T34" fmla="*/ 14 w 30"/>
                  <a:gd name="T35" fmla="*/ 5 h 40"/>
                  <a:gd name="T36" fmla="*/ 19 w 30"/>
                  <a:gd name="T37" fmla="*/ 6 h 40"/>
                  <a:gd name="T38" fmla="*/ 21 w 30"/>
                  <a:gd name="T39" fmla="*/ 7 h 40"/>
                  <a:gd name="T40" fmla="*/ 24 w 30"/>
                  <a:gd name="T41" fmla="*/ 12 h 40"/>
                  <a:gd name="T42" fmla="*/ 29 w 30"/>
                  <a:gd name="T43" fmla="*/ 11 h 40"/>
                  <a:gd name="T44" fmla="*/ 27 w 30"/>
                  <a:gd name="T45" fmla="*/ 6 h 40"/>
                  <a:gd name="T46" fmla="*/ 25 w 30"/>
                  <a:gd name="T47" fmla="*/ 4 h 40"/>
                  <a:gd name="T48" fmla="*/ 22 w 30"/>
                  <a:gd name="T49" fmla="*/ 1 h 40"/>
                  <a:gd name="T50" fmla="*/ 14 w 30"/>
                  <a:gd name="T51" fmla="*/ 0 h 40"/>
                  <a:gd name="T52" fmla="*/ 11 w 30"/>
                  <a:gd name="T53" fmla="*/ 0 h 40"/>
                  <a:gd name="T54" fmla="*/ 7 w 30"/>
                  <a:gd name="T55" fmla="*/ 1 h 40"/>
                  <a:gd name="T56" fmla="*/ 3 w 30"/>
                  <a:gd name="T57" fmla="*/ 6 h 40"/>
                  <a:gd name="T58" fmla="*/ 2 w 30"/>
                  <a:gd name="T59" fmla="*/ 8 h 40"/>
                  <a:gd name="T60" fmla="*/ 1 w 30"/>
                  <a:gd name="T61" fmla="*/ 11 h 40"/>
                  <a:gd name="T62" fmla="*/ 2 w 30"/>
                  <a:gd name="T63" fmla="*/ 16 h 40"/>
                  <a:gd name="T64" fmla="*/ 4 w 30"/>
                  <a:gd name="T65" fmla="*/ 18 h 40"/>
                  <a:gd name="T66" fmla="*/ 6 w 30"/>
                  <a:gd name="T67" fmla="*/ 19 h 40"/>
                  <a:gd name="T68" fmla="*/ 14 w 30"/>
                  <a:gd name="T69" fmla="*/ 21 h 40"/>
                  <a:gd name="T70" fmla="*/ 21 w 30"/>
                  <a:gd name="T71" fmla="*/ 24 h 40"/>
                  <a:gd name="T72" fmla="*/ 24 w 30"/>
                  <a:gd name="T73" fmla="*/ 26 h 40"/>
                  <a:gd name="T74" fmla="*/ 25 w 30"/>
                  <a:gd name="T75" fmla="*/ 29 h 40"/>
                  <a:gd name="T76" fmla="*/ 24 w 30"/>
                  <a:gd name="T77" fmla="*/ 33 h 40"/>
                  <a:gd name="T78" fmla="*/ 21 w 30"/>
                  <a:gd name="T79" fmla="*/ 35 h 40"/>
                  <a:gd name="T80" fmla="*/ 15 w 30"/>
                  <a:gd name="T81" fmla="*/ 36 h 40"/>
                  <a:gd name="T82" fmla="*/ 10 w 30"/>
                  <a:gd name="T83" fmla="*/ 35 h 40"/>
                  <a:gd name="T84" fmla="*/ 6 w 30"/>
                  <a:gd name="T85" fmla="*/ 31 h 40"/>
                  <a:gd name="T86" fmla="*/ 4 w 30"/>
                  <a:gd name="T87" fmla="*/ 27 h 40"/>
                  <a:gd name="T88" fmla="*/ 0 w 30"/>
                  <a:gd name="T89" fmla="*/ 27 h 40"/>
                  <a:gd name="T90" fmla="*/ 2 w 30"/>
                  <a:gd name="T9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40">
                    <a:moveTo>
                      <a:pt x="2" y="34"/>
                    </a:moveTo>
                    <a:lnTo>
                      <a:pt x="2" y="34"/>
                    </a:lnTo>
                    <a:lnTo>
                      <a:pt x="4" y="37"/>
                    </a:lnTo>
                    <a:lnTo>
                      <a:pt x="7" y="38"/>
                    </a:lnTo>
                    <a:lnTo>
                      <a:pt x="7" y="38"/>
                    </a:lnTo>
                    <a:lnTo>
                      <a:pt x="11" y="39"/>
                    </a:lnTo>
                    <a:lnTo>
                      <a:pt x="16" y="40"/>
                    </a:lnTo>
                    <a:lnTo>
                      <a:pt x="16" y="40"/>
                    </a:lnTo>
                    <a:lnTo>
                      <a:pt x="20" y="39"/>
                    </a:lnTo>
                    <a:lnTo>
                      <a:pt x="23" y="38"/>
                    </a:lnTo>
                    <a:lnTo>
                      <a:pt x="23" y="38"/>
                    </a:lnTo>
                    <a:lnTo>
                      <a:pt x="26" y="37"/>
                    </a:lnTo>
                    <a:lnTo>
                      <a:pt x="29" y="35"/>
                    </a:lnTo>
                    <a:lnTo>
                      <a:pt x="29" y="35"/>
                    </a:lnTo>
                    <a:lnTo>
                      <a:pt x="30" y="31"/>
                    </a:lnTo>
                    <a:lnTo>
                      <a:pt x="30" y="28"/>
                    </a:lnTo>
                    <a:lnTo>
                      <a:pt x="30" y="28"/>
                    </a:lnTo>
                    <a:lnTo>
                      <a:pt x="30" y="26"/>
                    </a:lnTo>
                    <a:lnTo>
                      <a:pt x="29" y="23"/>
                    </a:lnTo>
                    <a:lnTo>
                      <a:pt x="29" y="23"/>
                    </a:lnTo>
                    <a:lnTo>
                      <a:pt x="26" y="21"/>
                    </a:lnTo>
                    <a:lnTo>
                      <a:pt x="23" y="19"/>
                    </a:lnTo>
                    <a:lnTo>
                      <a:pt x="23" y="19"/>
                    </a:lnTo>
                    <a:lnTo>
                      <a:pt x="15" y="17"/>
                    </a:lnTo>
                    <a:lnTo>
                      <a:pt x="15" y="17"/>
                    </a:lnTo>
                    <a:lnTo>
                      <a:pt x="10" y="16"/>
                    </a:lnTo>
                    <a:lnTo>
                      <a:pt x="7" y="14"/>
                    </a:lnTo>
                    <a:lnTo>
                      <a:pt x="7" y="14"/>
                    </a:lnTo>
                    <a:lnTo>
                      <a:pt x="6" y="12"/>
                    </a:lnTo>
                    <a:lnTo>
                      <a:pt x="6" y="10"/>
                    </a:lnTo>
                    <a:lnTo>
                      <a:pt x="6" y="10"/>
                    </a:lnTo>
                    <a:lnTo>
                      <a:pt x="6" y="8"/>
                    </a:lnTo>
                    <a:lnTo>
                      <a:pt x="7" y="7"/>
                    </a:lnTo>
                    <a:lnTo>
                      <a:pt x="7" y="7"/>
                    </a:lnTo>
                    <a:lnTo>
                      <a:pt x="11" y="6"/>
                    </a:lnTo>
                    <a:lnTo>
                      <a:pt x="14" y="5"/>
                    </a:lnTo>
                    <a:lnTo>
                      <a:pt x="14" y="5"/>
                    </a:lnTo>
                    <a:lnTo>
                      <a:pt x="19" y="6"/>
                    </a:lnTo>
                    <a:lnTo>
                      <a:pt x="21" y="7"/>
                    </a:lnTo>
                    <a:lnTo>
                      <a:pt x="21" y="7"/>
                    </a:lnTo>
                    <a:lnTo>
                      <a:pt x="23" y="9"/>
                    </a:lnTo>
                    <a:lnTo>
                      <a:pt x="24" y="12"/>
                    </a:lnTo>
                    <a:lnTo>
                      <a:pt x="29" y="11"/>
                    </a:lnTo>
                    <a:lnTo>
                      <a:pt x="29" y="11"/>
                    </a:lnTo>
                    <a:lnTo>
                      <a:pt x="29" y="9"/>
                    </a:lnTo>
                    <a:lnTo>
                      <a:pt x="27" y="6"/>
                    </a:lnTo>
                    <a:lnTo>
                      <a:pt x="27" y="6"/>
                    </a:lnTo>
                    <a:lnTo>
                      <a:pt x="25" y="4"/>
                    </a:lnTo>
                    <a:lnTo>
                      <a:pt x="22" y="1"/>
                    </a:lnTo>
                    <a:lnTo>
                      <a:pt x="22" y="1"/>
                    </a:lnTo>
                    <a:lnTo>
                      <a:pt x="19" y="0"/>
                    </a:lnTo>
                    <a:lnTo>
                      <a:pt x="14" y="0"/>
                    </a:lnTo>
                    <a:lnTo>
                      <a:pt x="14" y="0"/>
                    </a:lnTo>
                    <a:lnTo>
                      <a:pt x="11" y="0"/>
                    </a:lnTo>
                    <a:lnTo>
                      <a:pt x="7" y="1"/>
                    </a:lnTo>
                    <a:lnTo>
                      <a:pt x="7" y="1"/>
                    </a:lnTo>
                    <a:lnTo>
                      <a:pt x="4" y="4"/>
                    </a:lnTo>
                    <a:lnTo>
                      <a:pt x="3" y="6"/>
                    </a:lnTo>
                    <a:lnTo>
                      <a:pt x="3" y="6"/>
                    </a:lnTo>
                    <a:lnTo>
                      <a:pt x="2" y="8"/>
                    </a:lnTo>
                    <a:lnTo>
                      <a:pt x="1" y="11"/>
                    </a:lnTo>
                    <a:lnTo>
                      <a:pt x="1" y="11"/>
                    </a:lnTo>
                    <a:lnTo>
                      <a:pt x="1" y="14"/>
                    </a:lnTo>
                    <a:lnTo>
                      <a:pt x="2" y="16"/>
                    </a:lnTo>
                    <a:lnTo>
                      <a:pt x="2" y="16"/>
                    </a:lnTo>
                    <a:lnTo>
                      <a:pt x="4" y="18"/>
                    </a:lnTo>
                    <a:lnTo>
                      <a:pt x="6" y="19"/>
                    </a:lnTo>
                    <a:lnTo>
                      <a:pt x="6" y="19"/>
                    </a:lnTo>
                    <a:lnTo>
                      <a:pt x="14" y="21"/>
                    </a:lnTo>
                    <a:lnTo>
                      <a:pt x="14" y="21"/>
                    </a:lnTo>
                    <a:lnTo>
                      <a:pt x="21" y="24"/>
                    </a:lnTo>
                    <a:lnTo>
                      <a:pt x="21" y="24"/>
                    </a:lnTo>
                    <a:lnTo>
                      <a:pt x="24" y="26"/>
                    </a:lnTo>
                    <a:lnTo>
                      <a:pt x="24" y="26"/>
                    </a:lnTo>
                    <a:lnTo>
                      <a:pt x="25" y="29"/>
                    </a:lnTo>
                    <a:lnTo>
                      <a:pt x="25" y="29"/>
                    </a:lnTo>
                    <a:lnTo>
                      <a:pt x="24" y="33"/>
                    </a:lnTo>
                    <a:lnTo>
                      <a:pt x="24" y="33"/>
                    </a:lnTo>
                    <a:lnTo>
                      <a:pt x="21" y="35"/>
                    </a:lnTo>
                    <a:lnTo>
                      <a:pt x="21" y="35"/>
                    </a:lnTo>
                    <a:lnTo>
                      <a:pt x="15" y="36"/>
                    </a:lnTo>
                    <a:lnTo>
                      <a:pt x="15" y="36"/>
                    </a:lnTo>
                    <a:lnTo>
                      <a:pt x="10" y="35"/>
                    </a:lnTo>
                    <a:lnTo>
                      <a:pt x="10" y="35"/>
                    </a:lnTo>
                    <a:lnTo>
                      <a:pt x="7" y="33"/>
                    </a:lnTo>
                    <a:lnTo>
                      <a:pt x="6" y="31"/>
                    </a:lnTo>
                    <a:lnTo>
                      <a:pt x="6" y="31"/>
                    </a:lnTo>
                    <a:lnTo>
                      <a:pt x="4" y="27"/>
                    </a:lnTo>
                    <a:lnTo>
                      <a:pt x="0" y="27"/>
                    </a:lnTo>
                    <a:lnTo>
                      <a:pt x="0" y="27"/>
                    </a:lnTo>
                    <a:lnTo>
                      <a:pt x="0" y="30"/>
                    </a:lnTo>
                    <a:lnTo>
                      <a:pt x="2" y="34"/>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5" name="Freeform 354">
                <a:extLst>
                  <a:ext uri="{FF2B5EF4-FFF2-40B4-BE49-F238E27FC236}">
                    <a16:creationId xmlns:a16="http://schemas.microsoft.com/office/drawing/2014/main" id="{6268D5DC-5032-18DB-129B-3B048A6503B0}"/>
                  </a:ext>
                </a:extLst>
              </p:cNvPr>
              <p:cNvSpPr>
                <a:spLocks/>
              </p:cNvSpPr>
              <p:nvPr/>
            </p:nvSpPr>
            <p:spPr bwMode="auto">
              <a:xfrm>
                <a:off x="2289" y="2086"/>
                <a:ext cx="25" cy="38"/>
              </a:xfrm>
              <a:custGeom>
                <a:avLst/>
                <a:gdLst>
                  <a:gd name="T0" fmla="*/ 25 w 25"/>
                  <a:gd name="T1" fmla="*/ 38 h 38"/>
                  <a:gd name="T2" fmla="*/ 25 w 25"/>
                  <a:gd name="T3" fmla="*/ 34 h 38"/>
                  <a:gd name="T4" fmla="*/ 6 w 25"/>
                  <a:gd name="T5" fmla="*/ 34 h 38"/>
                  <a:gd name="T6" fmla="*/ 6 w 25"/>
                  <a:gd name="T7" fmla="*/ 0 h 38"/>
                  <a:gd name="T8" fmla="*/ 0 w 25"/>
                  <a:gd name="T9" fmla="*/ 0 h 38"/>
                  <a:gd name="T10" fmla="*/ 0 w 25"/>
                  <a:gd name="T11" fmla="*/ 38 h 38"/>
                  <a:gd name="T12" fmla="*/ 25 w 25"/>
                  <a:gd name="T13" fmla="*/ 38 h 38"/>
                  <a:gd name="T14" fmla="*/ 25 w 25"/>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25" y="38"/>
                    </a:moveTo>
                    <a:lnTo>
                      <a:pt x="25" y="34"/>
                    </a:lnTo>
                    <a:lnTo>
                      <a:pt x="6" y="34"/>
                    </a:lnTo>
                    <a:lnTo>
                      <a:pt x="6" y="0"/>
                    </a:lnTo>
                    <a:lnTo>
                      <a:pt x="0" y="0"/>
                    </a:lnTo>
                    <a:lnTo>
                      <a:pt x="0" y="38"/>
                    </a:lnTo>
                    <a:lnTo>
                      <a:pt x="25" y="38"/>
                    </a:lnTo>
                    <a:lnTo>
                      <a:pt x="2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6" name="Freeform 355">
                <a:extLst>
                  <a:ext uri="{FF2B5EF4-FFF2-40B4-BE49-F238E27FC236}">
                    <a16:creationId xmlns:a16="http://schemas.microsoft.com/office/drawing/2014/main" id="{D17C8AD1-BBB2-8D9C-9281-0361AA2021BA}"/>
                  </a:ext>
                </a:extLst>
              </p:cNvPr>
              <p:cNvSpPr>
                <a:spLocks/>
              </p:cNvSpPr>
              <p:nvPr/>
            </p:nvSpPr>
            <p:spPr bwMode="auto">
              <a:xfrm>
                <a:off x="2334" y="2086"/>
                <a:ext cx="22" cy="38"/>
              </a:xfrm>
              <a:custGeom>
                <a:avLst/>
                <a:gdLst>
                  <a:gd name="T0" fmla="*/ 5 w 22"/>
                  <a:gd name="T1" fmla="*/ 38 h 38"/>
                  <a:gd name="T2" fmla="*/ 5 w 22"/>
                  <a:gd name="T3" fmla="*/ 23 h 38"/>
                  <a:gd name="T4" fmla="*/ 5 w 22"/>
                  <a:gd name="T5" fmla="*/ 23 h 38"/>
                  <a:gd name="T6" fmla="*/ 6 w 22"/>
                  <a:gd name="T7" fmla="*/ 18 h 38"/>
                  <a:gd name="T8" fmla="*/ 6 w 22"/>
                  <a:gd name="T9" fmla="*/ 18 h 38"/>
                  <a:gd name="T10" fmla="*/ 8 w 22"/>
                  <a:gd name="T11" fmla="*/ 15 h 38"/>
                  <a:gd name="T12" fmla="*/ 8 w 22"/>
                  <a:gd name="T13" fmla="*/ 15 h 38"/>
                  <a:gd name="T14" fmla="*/ 12 w 22"/>
                  <a:gd name="T15" fmla="*/ 14 h 38"/>
                  <a:gd name="T16" fmla="*/ 12 w 22"/>
                  <a:gd name="T17" fmla="*/ 14 h 38"/>
                  <a:gd name="T18" fmla="*/ 15 w 22"/>
                  <a:gd name="T19" fmla="*/ 15 h 38"/>
                  <a:gd name="T20" fmla="*/ 17 w 22"/>
                  <a:gd name="T21" fmla="*/ 16 h 38"/>
                  <a:gd name="T22" fmla="*/ 17 w 22"/>
                  <a:gd name="T23" fmla="*/ 16 h 38"/>
                  <a:gd name="T24" fmla="*/ 18 w 22"/>
                  <a:gd name="T25" fmla="*/ 18 h 38"/>
                  <a:gd name="T26" fmla="*/ 18 w 22"/>
                  <a:gd name="T27" fmla="*/ 20 h 38"/>
                  <a:gd name="T28" fmla="*/ 18 w 22"/>
                  <a:gd name="T29" fmla="*/ 38 h 38"/>
                  <a:gd name="T30" fmla="*/ 22 w 22"/>
                  <a:gd name="T31" fmla="*/ 38 h 38"/>
                  <a:gd name="T32" fmla="*/ 22 w 22"/>
                  <a:gd name="T33" fmla="*/ 20 h 38"/>
                  <a:gd name="T34" fmla="*/ 22 w 22"/>
                  <a:gd name="T35" fmla="*/ 20 h 38"/>
                  <a:gd name="T36" fmla="*/ 21 w 22"/>
                  <a:gd name="T37" fmla="*/ 15 h 38"/>
                  <a:gd name="T38" fmla="*/ 21 w 22"/>
                  <a:gd name="T39" fmla="*/ 15 h 38"/>
                  <a:gd name="T40" fmla="*/ 20 w 22"/>
                  <a:gd name="T41" fmla="*/ 13 h 38"/>
                  <a:gd name="T42" fmla="*/ 18 w 22"/>
                  <a:gd name="T43" fmla="*/ 11 h 38"/>
                  <a:gd name="T44" fmla="*/ 18 w 22"/>
                  <a:gd name="T45" fmla="*/ 11 h 38"/>
                  <a:gd name="T46" fmla="*/ 16 w 22"/>
                  <a:gd name="T47" fmla="*/ 10 h 38"/>
                  <a:gd name="T48" fmla="*/ 13 w 22"/>
                  <a:gd name="T49" fmla="*/ 10 h 38"/>
                  <a:gd name="T50" fmla="*/ 13 w 22"/>
                  <a:gd name="T51" fmla="*/ 10 h 38"/>
                  <a:gd name="T52" fmla="*/ 8 w 22"/>
                  <a:gd name="T53" fmla="*/ 10 h 38"/>
                  <a:gd name="T54" fmla="*/ 5 w 22"/>
                  <a:gd name="T55" fmla="*/ 14 h 38"/>
                  <a:gd name="T56" fmla="*/ 5 w 22"/>
                  <a:gd name="T57" fmla="*/ 0 h 38"/>
                  <a:gd name="T58" fmla="*/ 0 w 22"/>
                  <a:gd name="T59" fmla="*/ 0 h 38"/>
                  <a:gd name="T60" fmla="*/ 0 w 22"/>
                  <a:gd name="T61" fmla="*/ 38 h 38"/>
                  <a:gd name="T62" fmla="*/ 5 w 22"/>
                  <a:gd name="T63" fmla="*/ 38 h 38"/>
                  <a:gd name="T64" fmla="*/ 5 w 22"/>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8">
                    <a:moveTo>
                      <a:pt x="5" y="38"/>
                    </a:moveTo>
                    <a:lnTo>
                      <a:pt x="5" y="23"/>
                    </a:lnTo>
                    <a:lnTo>
                      <a:pt x="5" y="23"/>
                    </a:lnTo>
                    <a:lnTo>
                      <a:pt x="6" y="18"/>
                    </a:lnTo>
                    <a:lnTo>
                      <a:pt x="6" y="18"/>
                    </a:lnTo>
                    <a:lnTo>
                      <a:pt x="8" y="15"/>
                    </a:lnTo>
                    <a:lnTo>
                      <a:pt x="8" y="15"/>
                    </a:lnTo>
                    <a:lnTo>
                      <a:pt x="12" y="14"/>
                    </a:lnTo>
                    <a:lnTo>
                      <a:pt x="12" y="14"/>
                    </a:lnTo>
                    <a:lnTo>
                      <a:pt x="15" y="15"/>
                    </a:lnTo>
                    <a:lnTo>
                      <a:pt x="17" y="16"/>
                    </a:lnTo>
                    <a:lnTo>
                      <a:pt x="17" y="16"/>
                    </a:lnTo>
                    <a:lnTo>
                      <a:pt x="18" y="18"/>
                    </a:lnTo>
                    <a:lnTo>
                      <a:pt x="18" y="20"/>
                    </a:lnTo>
                    <a:lnTo>
                      <a:pt x="18" y="38"/>
                    </a:lnTo>
                    <a:lnTo>
                      <a:pt x="22" y="38"/>
                    </a:lnTo>
                    <a:lnTo>
                      <a:pt x="22" y="20"/>
                    </a:lnTo>
                    <a:lnTo>
                      <a:pt x="22" y="20"/>
                    </a:lnTo>
                    <a:lnTo>
                      <a:pt x="21" y="15"/>
                    </a:lnTo>
                    <a:lnTo>
                      <a:pt x="21" y="15"/>
                    </a:lnTo>
                    <a:lnTo>
                      <a:pt x="20" y="13"/>
                    </a:lnTo>
                    <a:lnTo>
                      <a:pt x="18" y="11"/>
                    </a:lnTo>
                    <a:lnTo>
                      <a:pt x="18" y="11"/>
                    </a:lnTo>
                    <a:lnTo>
                      <a:pt x="16" y="10"/>
                    </a:lnTo>
                    <a:lnTo>
                      <a:pt x="13" y="10"/>
                    </a:lnTo>
                    <a:lnTo>
                      <a:pt x="13" y="10"/>
                    </a:lnTo>
                    <a:lnTo>
                      <a:pt x="8" y="10"/>
                    </a:lnTo>
                    <a:lnTo>
                      <a:pt x="5" y="14"/>
                    </a:lnTo>
                    <a:lnTo>
                      <a:pt x="5" y="0"/>
                    </a:lnTo>
                    <a:lnTo>
                      <a:pt x="0" y="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7" name="Freeform 356">
                <a:extLst>
                  <a:ext uri="{FF2B5EF4-FFF2-40B4-BE49-F238E27FC236}">
                    <a16:creationId xmlns:a16="http://schemas.microsoft.com/office/drawing/2014/main" id="{37E95CA9-A6E6-C1ED-F470-0FA24A036A13}"/>
                  </a:ext>
                </a:extLst>
              </p:cNvPr>
              <p:cNvSpPr>
                <a:spLocks noEditPoints="1"/>
              </p:cNvSpPr>
              <p:nvPr/>
            </p:nvSpPr>
            <p:spPr bwMode="auto">
              <a:xfrm>
                <a:off x="2364" y="2086"/>
                <a:ext cx="5" cy="38"/>
              </a:xfrm>
              <a:custGeom>
                <a:avLst/>
                <a:gdLst>
                  <a:gd name="T0" fmla="*/ 5 w 5"/>
                  <a:gd name="T1" fmla="*/ 6 h 38"/>
                  <a:gd name="T2" fmla="*/ 5 w 5"/>
                  <a:gd name="T3" fmla="*/ 0 h 38"/>
                  <a:gd name="T4" fmla="*/ 0 w 5"/>
                  <a:gd name="T5" fmla="*/ 0 h 38"/>
                  <a:gd name="T6" fmla="*/ 0 w 5"/>
                  <a:gd name="T7" fmla="*/ 6 h 38"/>
                  <a:gd name="T8" fmla="*/ 5 w 5"/>
                  <a:gd name="T9" fmla="*/ 6 h 38"/>
                  <a:gd name="T10" fmla="*/ 5 w 5"/>
                  <a:gd name="T11" fmla="*/ 6 h 38"/>
                  <a:gd name="T12" fmla="*/ 5 w 5"/>
                  <a:gd name="T13" fmla="*/ 38 h 38"/>
                  <a:gd name="T14" fmla="*/ 5 w 5"/>
                  <a:gd name="T15" fmla="*/ 10 h 38"/>
                  <a:gd name="T16" fmla="*/ 0 w 5"/>
                  <a:gd name="T17" fmla="*/ 10 h 38"/>
                  <a:gd name="T18" fmla="*/ 0 w 5"/>
                  <a:gd name="T19" fmla="*/ 38 h 38"/>
                  <a:gd name="T20" fmla="*/ 5 w 5"/>
                  <a:gd name="T21" fmla="*/ 38 h 38"/>
                  <a:gd name="T22" fmla="*/ 5 w 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8">
                    <a:moveTo>
                      <a:pt x="5" y="6"/>
                    </a:moveTo>
                    <a:lnTo>
                      <a:pt x="5" y="0"/>
                    </a:lnTo>
                    <a:lnTo>
                      <a:pt x="0" y="0"/>
                    </a:lnTo>
                    <a:lnTo>
                      <a:pt x="0" y="6"/>
                    </a:lnTo>
                    <a:lnTo>
                      <a:pt x="5" y="6"/>
                    </a:lnTo>
                    <a:lnTo>
                      <a:pt x="5" y="6"/>
                    </a:lnTo>
                    <a:close/>
                    <a:moveTo>
                      <a:pt x="5" y="38"/>
                    </a:moveTo>
                    <a:lnTo>
                      <a:pt x="5" y="10"/>
                    </a:lnTo>
                    <a:lnTo>
                      <a:pt x="0" y="1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8" name="Freeform 357">
                <a:extLst>
                  <a:ext uri="{FF2B5EF4-FFF2-40B4-BE49-F238E27FC236}">
                    <a16:creationId xmlns:a16="http://schemas.microsoft.com/office/drawing/2014/main" id="{548C36BD-9989-7B16-05C8-A48FE81414A0}"/>
                  </a:ext>
                </a:extLst>
              </p:cNvPr>
              <p:cNvSpPr>
                <a:spLocks noEditPoints="1"/>
              </p:cNvSpPr>
              <p:nvPr/>
            </p:nvSpPr>
            <p:spPr bwMode="auto">
              <a:xfrm>
                <a:off x="2374" y="2096"/>
                <a:ext cx="25" cy="39"/>
              </a:xfrm>
              <a:custGeom>
                <a:avLst/>
                <a:gdLst>
                  <a:gd name="T0" fmla="*/ 4 w 25"/>
                  <a:gd name="T1" fmla="*/ 37 h 39"/>
                  <a:gd name="T2" fmla="*/ 11 w 25"/>
                  <a:gd name="T3" fmla="*/ 39 h 39"/>
                  <a:gd name="T4" fmla="*/ 16 w 25"/>
                  <a:gd name="T5" fmla="*/ 39 h 39"/>
                  <a:gd name="T6" fmla="*/ 19 w 25"/>
                  <a:gd name="T7" fmla="*/ 38 h 39"/>
                  <a:gd name="T8" fmla="*/ 23 w 25"/>
                  <a:gd name="T9" fmla="*/ 34 h 39"/>
                  <a:gd name="T10" fmla="*/ 24 w 25"/>
                  <a:gd name="T11" fmla="*/ 31 h 39"/>
                  <a:gd name="T12" fmla="*/ 25 w 25"/>
                  <a:gd name="T13" fmla="*/ 0 h 39"/>
                  <a:gd name="T14" fmla="*/ 20 w 25"/>
                  <a:gd name="T15" fmla="*/ 4 h 39"/>
                  <a:gd name="T16" fmla="*/ 16 w 25"/>
                  <a:gd name="T17" fmla="*/ 1 h 39"/>
                  <a:gd name="T18" fmla="*/ 11 w 25"/>
                  <a:gd name="T19" fmla="*/ 0 h 39"/>
                  <a:gd name="T20" fmla="*/ 6 w 25"/>
                  <a:gd name="T21" fmla="*/ 1 h 39"/>
                  <a:gd name="T22" fmla="*/ 4 w 25"/>
                  <a:gd name="T23" fmla="*/ 4 h 39"/>
                  <a:gd name="T24" fmla="*/ 1 w 25"/>
                  <a:gd name="T25" fmla="*/ 7 h 39"/>
                  <a:gd name="T26" fmla="*/ 0 w 25"/>
                  <a:gd name="T27" fmla="*/ 14 h 39"/>
                  <a:gd name="T28" fmla="*/ 0 w 25"/>
                  <a:gd name="T29" fmla="*/ 19 h 39"/>
                  <a:gd name="T30" fmla="*/ 2 w 25"/>
                  <a:gd name="T31" fmla="*/ 24 h 39"/>
                  <a:gd name="T32" fmla="*/ 11 w 25"/>
                  <a:gd name="T33" fmla="*/ 28 h 39"/>
                  <a:gd name="T34" fmla="*/ 16 w 25"/>
                  <a:gd name="T35" fmla="*/ 27 h 39"/>
                  <a:gd name="T36" fmla="*/ 19 w 25"/>
                  <a:gd name="T37" fmla="*/ 25 h 39"/>
                  <a:gd name="T38" fmla="*/ 19 w 25"/>
                  <a:gd name="T39" fmla="*/ 31 h 39"/>
                  <a:gd name="T40" fmla="*/ 17 w 25"/>
                  <a:gd name="T41" fmla="*/ 35 h 39"/>
                  <a:gd name="T42" fmla="*/ 15 w 25"/>
                  <a:gd name="T43" fmla="*/ 35 h 39"/>
                  <a:gd name="T44" fmla="*/ 11 w 25"/>
                  <a:gd name="T45" fmla="*/ 36 h 39"/>
                  <a:gd name="T46" fmla="*/ 7 w 25"/>
                  <a:gd name="T47" fmla="*/ 35 h 39"/>
                  <a:gd name="T48" fmla="*/ 6 w 25"/>
                  <a:gd name="T49" fmla="*/ 33 h 39"/>
                  <a:gd name="T50" fmla="*/ 1 w 25"/>
                  <a:gd name="T51" fmla="*/ 31 h 39"/>
                  <a:gd name="T52" fmla="*/ 1 w 25"/>
                  <a:gd name="T53" fmla="*/ 35 h 39"/>
                  <a:gd name="T54" fmla="*/ 4 w 25"/>
                  <a:gd name="T55" fmla="*/ 37 h 39"/>
                  <a:gd name="T56" fmla="*/ 7 w 25"/>
                  <a:gd name="T57" fmla="*/ 6 h 39"/>
                  <a:gd name="T58" fmla="*/ 13 w 25"/>
                  <a:gd name="T59" fmla="*/ 4 h 39"/>
                  <a:gd name="T60" fmla="*/ 15 w 25"/>
                  <a:gd name="T61" fmla="*/ 5 h 39"/>
                  <a:gd name="T62" fmla="*/ 18 w 25"/>
                  <a:gd name="T63" fmla="*/ 6 h 39"/>
                  <a:gd name="T64" fmla="*/ 20 w 25"/>
                  <a:gd name="T65" fmla="*/ 14 h 39"/>
                  <a:gd name="T66" fmla="*/ 19 w 25"/>
                  <a:gd name="T67" fmla="*/ 18 h 39"/>
                  <a:gd name="T68" fmla="*/ 18 w 25"/>
                  <a:gd name="T69" fmla="*/ 22 h 39"/>
                  <a:gd name="T70" fmla="*/ 13 w 25"/>
                  <a:gd name="T71" fmla="*/ 25 h 39"/>
                  <a:gd name="T72" fmla="*/ 9 w 25"/>
                  <a:gd name="T73" fmla="*/ 24 h 39"/>
                  <a:gd name="T74" fmla="*/ 7 w 25"/>
                  <a:gd name="T75" fmla="*/ 22 h 39"/>
                  <a:gd name="T76" fmla="*/ 5 w 25"/>
                  <a:gd name="T77" fmla="*/ 14 h 39"/>
                  <a:gd name="T78" fmla="*/ 5 w 25"/>
                  <a:gd name="T79" fmla="*/ 9 h 39"/>
                  <a:gd name="T80" fmla="*/ 7 w 25"/>
                  <a:gd name="T81"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9">
                    <a:moveTo>
                      <a:pt x="4" y="37"/>
                    </a:moveTo>
                    <a:lnTo>
                      <a:pt x="4" y="37"/>
                    </a:lnTo>
                    <a:lnTo>
                      <a:pt x="7" y="39"/>
                    </a:lnTo>
                    <a:lnTo>
                      <a:pt x="11" y="39"/>
                    </a:lnTo>
                    <a:lnTo>
                      <a:pt x="11" y="39"/>
                    </a:lnTo>
                    <a:lnTo>
                      <a:pt x="16" y="39"/>
                    </a:lnTo>
                    <a:lnTo>
                      <a:pt x="19" y="38"/>
                    </a:lnTo>
                    <a:lnTo>
                      <a:pt x="19" y="38"/>
                    </a:lnTo>
                    <a:lnTo>
                      <a:pt x="21" y="36"/>
                    </a:lnTo>
                    <a:lnTo>
                      <a:pt x="23" y="34"/>
                    </a:lnTo>
                    <a:lnTo>
                      <a:pt x="23" y="34"/>
                    </a:lnTo>
                    <a:lnTo>
                      <a:pt x="24" y="31"/>
                    </a:lnTo>
                    <a:lnTo>
                      <a:pt x="25" y="25"/>
                    </a:lnTo>
                    <a:lnTo>
                      <a:pt x="25" y="0"/>
                    </a:lnTo>
                    <a:lnTo>
                      <a:pt x="20" y="0"/>
                    </a:lnTo>
                    <a:lnTo>
                      <a:pt x="20" y="4"/>
                    </a:lnTo>
                    <a:lnTo>
                      <a:pt x="20" y="4"/>
                    </a:lnTo>
                    <a:lnTo>
                      <a:pt x="16" y="1"/>
                    </a:lnTo>
                    <a:lnTo>
                      <a:pt x="11" y="0"/>
                    </a:lnTo>
                    <a:lnTo>
                      <a:pt x="11" y="0"/>
                    </a:lnTo>
                    <a:lnTo>
                      <a:pt x="8" y="0"/>
                    </a:lnTo>
                    <a:lnTo>
                      <a:pt x="6" y="1"/>
                    </a:lnTo>
                    <a:lnTo>
                      <a:pt x="6" y="1"/>
                    </a:lnTo>
                    <a:lnTo>
                      <a:pt x="4" y="4"/>
                    </a:lnTo>
                    <a:lnTo>
                      <a:pt x="1" y="7"/>
                    </a:lnTo>
                    <a:lnTo>
                      <a:pt x="1" y="7"/>
                    </a:lnTo>
                    <a:lnTo>
                      <a:pt x="0" y="10"/>
                    </a:lnTo>
                    <a:lnTo>
                      <a:pt x="0" y="14"/>
                    </a:lnTo>
                    <a:lnTo>
                      <a:pt x="0" y="14"/>
                    </a:lnTo>
                    <a:lnTo>
                      <a:pt x="0" y="19"/>
                    </a:lnTo>
                    <a:lnTo>
                      <a:pt x="2" y="24"/>
                    </a:lnTo>
                    <a:lnTo>
                      <a:pt x="2" y="24"/>
                    </a:lnTo>
                    <a:lnTo>
                      <a:pt x="7" y="27"/>
                    </a:lnTo>
                    <a:lnTo>
                      <a:pt x="11" y="28"/>
                    </a:lnTo>
                    <a:lnTo>
                      <a:pt x="11" y="28"/>
                    </a:lnTo>
                    <a:lnTo>
                      <a:pt x="16" y="27"/>
                    </a:lnTo>
                    <a:lnTo>
                      <a:pt x="19" y="25"/>
                    </a:lnTo>
                    <a:lnTo>
                      <a:pt x="19" y="25"/>
                    </a:lnTo>
                    <a:lnTo>
                      <a:pt x="19" y="31"/>
                    </a:lnTo>
                    <a:lnTo>
                      <a:pt x="19" y="31"/>
                    </a:lnTo>
                    <a:lnTo>
                      <a:pt x="18" y="33"/>
                    </a:lnTo>
                    <a:lnTo>
                      <a:pt x="17" y="35"/>
                    </a:lnTo>
                    <a:lnTo>
                      <a:pt x="17" y="35"/>
                    </a:lnTo>
                    <a:lnTo>
                      <a:pt x="15" y="35"/>
                    </a:lnTo>
                    <a:lnTo>
                      <a:pt x="11" y="36"/>
                    </a:lnTo>
                    <a:lnTo>
                      <a:pt x="11" y="36"/>
                    </a:lnTo>
                    <a:lnTo>
                      <a:pt x="9" y="35"/>
                    </a:lnTo>
                    <a:lnTo>
                      <a:pt x="7" y="35"/>
                    </a:lnTo>
                    <a:lnTo>
                      <a:pt x="7" y="35"/>
                    </a:lnTo>
                    <a:lnTo>
                      <a:pt x="6" y="33"/>
                    </a:lnTo>
                    <a:lnTo>
                      <a:pt x="6" y="32"/>
                    </a:lnTo>
                    <a:lnTo>
                      <a:pt x="1" y="31"/>
                    </a:lnTo>
                    <a:lnTo>
                      <a:pt x="1" y="31"/>
                    </a:lnTo>
                    <a:lnTo>
                      <a:pt x="1" y="35"/>
                    </a:lnTo>
                    <a:lnTo>
                      <a:pt x="4" y="37"/>
                    </a:lnTo>
                    <a:lnTo>
                      <a:pt x="4" y="37"/>
                    </a:lnTo>
                    <a:close/>
                    <a:moveTo>
                      <a:pt x="7" y="6"/>
                    </a:moveTo>
                    <a:lnTo>
                      <a:pt x="7" y="6"/>
                    </a:lnTo>
                    <a:lnTo>
                      <a:pt x="9" y="5"/>
                    </a:lnTo>
                    <a:lnTo>
                      <a:pt x="13" y="4"/>
                    </a:lnTo>
                    <a:lnTo>
                      <a:pt x="13" y="4"/>
                    </a:lnTo>
                    <a:lnTo>
                      <a:pt x="15" y="5"/>
                    </a:lnTo>
                    <a:lnTo>
                      <a:pt x="18" y="6"/>
                    </a:lnTo>
                    <a:lnTo>
                      <a:pt x="18" y="6"/>
                    </a:lnTo>
                    <a:lnTo>
                      <a:pt x="19" y="9"/>
                    </a:lnTo>
                    <a:lnTo>
                      <a:pt x="20" y="14"/>
                    </a:lnTo>
                    <a:lnTo>
                      <a:pt x="20" y="14"/>
                    </a:lnTo>
                    <a:lnTo>
                      <a:pt x="19" y="18"/>
                    </a:lnTo>
                    <a:lnTo>
                      <a:pt x="18" y="22"/>
                    </a:lnTo>
                    <a:lnTo>
                      <a:pt x="18" y="22"/>
                    </a:lnTo>
                    <a:lnTo>
                      <a:pt x="15" y="24"/>
                    </a:lnTo>
                    <a:lnTo>
                      <a:pt x="13" y="25"/>
                    </a:lnTo>
                    <a:lnTo>
                      <a:pt x="13" y="25"/>
                    </a:lnTo>
                    <a:lnTo>
                      <a:pt x="9" y="24"/>
                    </a:lnTo>
                    <a:lnTo>
                      <a:pt x="7" y="22"/>
                    </a:lnTo>
                    <a:lnTo>
                      <a:pt x="7" y="22"/>
                    </a:lnTo>
                    <a:lnTo>
                      <a:pt x="5" y="18"/>
                    </a:lnTo>
                    <a:lnTo>
                      <a:pt x="5" y="14"/>
                    </a:lnTo>
                    <a:lnTo>
                      <a:pt x="5" y="14"/>
                    </a:lnTo>
                    <a:lnTo>
                      <a:pt x="5" y="9"/>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9" name="Freeform 358">
                <a:extLst>
                  <a:ext uri="{FF2B5EF4-FFF2-40B4-BE49-F238E27FC236}">
                    <a16:creationId xmlns:a16="http://schemas.microsoft.com/office/drawing/2014/main" id="{F5298812-E0AC-36A3-1033-DB54B08568AE}"/>
                  </a:ext>
                </a:extLst>
              </p:cNvPr>
              <p:cNvSpPr>
                <a:spLocks/>
              </p:cNvSpPr>
              <p:nvPr/>
            </p:nvSpPr>
            <p:spPr bwMode="auto">
              <a:xfrm>
                <a:off x="2406" y="2086"/>
                <a:ext cx="22" cy="38"/>
              </a:xfrm>
              <a:custGeom>
                <a:avLst/>
                <a:gdLst>
                  <a:gd name="T0" fmla="*/ 4 w 22"/>
                  <a:gd name="T1" fmla="*/ 38 h 38"/>
                  <a:gd name="T2" fmla="*/ 4 w 22"/>
                  <a:gd name="T3" fmla="*/ 23 h 38"/>
                  <a:gd name="T4" fmla="*/ 4 w 22"/>
                  <a:gd name="T5" fmla="*/ 23 h 38"/>
                  <a:gd name="T6" fmla="*/ 5 w 22"/>
                  <a:gd name="T7" fmla="*/ 18 h 38"/>
                  <a:gd name="T8" fmla="*/ 5 w 22"/>
                  <a:gd name="T9" fmla="*/ 18 h 38"/>
                  <a:gd name="T10" fmla="*/ 7 w 22"/>
                  <a:gd name="T11" fmla="*/ 15 h 38"/>
                  <a:gd name="T12" fmla="*/ 7 w 22"/>
                  <a:gd name="T13" fmla="*/ 15 h 38"/>
                  <a:gd name="T14" fmla="*/ 12 w 22"/>
                  <a:gd name="T15" fmla="*/ 14 h 38"/>
                  <a:gd name="T16" fmla="*/ 12 w 22"/>
                  <a:gd name="T17" fmla="*/ 14 h 38"/>
                  <a:gd name="T18" fmla="*/ 14 w 22"/>
                  <a:gd name="T19" fmla="*/ 15 h 38"/>
                  <a:gd name="T20" fmla="*/ 16 w 22"/>
                  <a:gd name="T21" fmla="*/ 16 h 38"/>
                  <a:gd name="T22" fmla="*/ 16 w 22"/>
                  <a:gd name="T23" fmla="*/ 16 h 38"/>
                  <a:gd name="T24" fmla="*/ 17 w 22"/>
                  <a:gd name="T25" fmla="*/ 18 h 38"/>
                  <a:gd name="T26" fmla="*/ 17 w 22"/>
                  <a:gd name="T27" fmla="*/ 20 h 38"/>
                  <a:gd name="T28" fmla="*/ 17 w 22"/>
                  <a:gd name="T29" fmla="*/ 38 h 38"/>
                  <a:gd name="T30" fmla="*/ 22 w 22"/>
                  <a:gd name="T31" fmla="*/ 38 h 38"/>
                  <a:gd name="T32" fmla="*/ 22 w 22"/>
                  <a:gd name="T33" fmla="*/ 20 h 38"/>
                  <a:gd name="T34" fmla="*/ 22 w 22"/>
                  <a:gd name="T35" fmla="*/ 20 h 38"/>
                  <a:gd name="T36" fmla="*/ 21 w 22"/>
                  <a:gd name="T37" fmla="*/ 15 h 38"/>
                  <a:gd name="T38" fmla="*/ 21 w 22"/>
                  <a:gd name="T39" fmla="*/ 15 h 38"/>
                  <a:gd name="T40" fmla="*/ 20 w 22"/>
                  <a:gd name="T41" fmla="*/ 13 h 38"/>
                  <a:gd name="T42" fmla="*/ 17 w 22"/>
                  <a:gd name="T43" fmla="*/ 11 h 38"/>
                  <a:gd name="T44" fmla="*/ 17 w 22"/>
                  <a:gd name="T45" fmla="*/ 11 h 38"/>
                  <a:gd name="T46" fmla="*/ 15 w 22"/>
                  <a:gd name="T47" fmla="*/ 10 h 38"/>
                  <a:gd name="T48" fmla="*/ 13 w 22"/>
                  <a:gd name="T49" fmla="*/ 10 h 38"/>
                  <a:gd name="T50" fmla="*/ 13 w 22"/>
                  <a:gd name="T51" fmla="*/ 10 h 38"/>
                  <a:gd name="T52" fmla="*/ 8 w 22"/>
                  <a:gd name="T53" fmla="*/ 10 h 38"/>
                  <a:gd name="T54" fmla="*/ 4 w 22"/>
                  <a:gd name="T55" fmla="*/ 14 h 38"/>
                  <a:gd name="T56" fmla="*/ 4 w 22"/>
                  <a:gd name="T57" fmla="*/ 0 h 38"/>
                  <a:gd name="T58" fmla="*/ 0 w 22"/>
                  <a:gd name="T59" fmla="*/ 0 h 38"/>
                  <a:gd name="T60" fmla="*/ 0 w 22"/>
                  <a:gd name="T61" fmla="*/ 38 h 38"/>
                  <a:gd name="T62" fmla="*/ 4 w 22"/>
                  <a:gd name="T63" fmla="*/ 38 h 38"/>
                  <a:gd name="T64" fmla="*/ 4 w 22"/>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8">
                    <a:moveTo>
                      <a:pt x="4" y="38"/>
                    </a:moveTo>
                    <a:lnTo>
                      <a:pt x="4" y="23"/>
                    </a:lnTo>
                    <a:lnTo>
                      <a:pt x="4" y="23"/>
                    </a:lnTo>
                    <a:lnTo>
                      <a:pt x="5" y="18"/>
                    </a:lnTo>
                    <a:lnTo>
                      <a:pt x="5" y="18"/>
                    </a:lnTo>
                    <a:lnTo>
                      <a:pt x="7" y="15"/>
                    </a:lnTo>
                    <a:lnTo>
                      <a:pt x="7" y="15"/>
                    </a:lnTo>
                    <a:lnTo>
                      <a:pt x="12" y="14"/>
                    </a:lnTo>
                    <a:lnTo>
                      <a:pt x="12" y="14"/>
                    </a:lnTo>
                    <a:lnTo>
                      <a:pt x="14" y="15"/>
                    </a:lnTo>
                    <a:lnTo>
                      <a:pt x="16" y="16"/>
                    </a:lnTo>
                    <a:lnTo>
                      <a:pt x="16" y="16"/>
                    </a:lnTo>
                    <a:lnTo>
                      <a:pt x="17" y="18"/>
                    </a:lnTo>
                    <a:lnTo>
                      <a:pt x="17" y="20"/>
                    </a:lnTo>
                    <a:lnTo>
                      <a:pt x="17" y="38"/>
                    </a:lnTo>
                    <a:lnTo>
                      <a:pt x="22" y="38"/>
                    </a:lnTo>
                    <a:lnTo>
                      <a:pt x="22" y="20"/>
                    </a:lnTo>
                    <a:lnTo>
                      <a:pt x="22" y="20"/>
                    </a:lnTo>
                    <a:lnTo>
                      <a:pt x="21" y="15"/>
                    </a:lnTo>
                    <a:lnTo>
                      <a:pt x="21" y="15"/>
                    </a:lnTo>
                    <a:lnTo>
                      <a:pt x="20" y="13"/>
                    </a:lnTo>
                    <a:lnTo>
                      <a:pt x="17" y="11"/>
                    </a:lnTo>
                    <a:lnTo>
                      <a:pt x="17" y="11"/>
                    </a:lnTo>
                    <a:lnTo>
                      <a:pt x="15" y="10"/>
                    </a:lnTo>
                    <a:lnTo>
                      <a:pt x="13" y="10"/>
                    </a:lnTo>
                    <a:lnTo>
                      <a:pt x="13" y="10"/>
                    </a:lnTo>
                    <a:lnTo>
                      <a:pt x="8" y="10"/>
                    </a:lnTo>
                    <a:lnTo>
                      <a:pt x="4" y="14"/>
                    </a:lnTo>
                    <a:lnTo>
                      <a:pt x="4" y="0"/>
                    </a:lnTo>
                    <a:lnTo>
                      <a:pt x="0" y="0"/>
                    </a:lnTo>
                    <a:lnTo>
                      <a:pt x="0" y="38"/>
                    </a:lnTo>
                    <a:lnTo>
                      <a:pt x="4"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0" name="Freeform 359">
                <a:extLst>
                  <a:ext uri="{FF2B5EF4-FFF2-40B4-BE49-F238E27FC236}">
                    <a16:creationId xmlns:a16="http://schemas.microsoft.com/office/drawing/2014/main" id="{AD2C0538-0BFA-276E-549B-FD393B9260D8}"/>
                  </a:ext>
                </a:extLst>
              </p:cNvPr>
              <p:cNvSpPr>
                <a:spLocks/>
              </p:cNvSpPr>
              <p:nvPr/>
            </p:nvSpPr>
            <p:spPr bwMode="auto">
              <a:xfrm>
                <a:off x="2436" y="2119"/>
                <a:ext cx="6" cy="13"/>
              </a:xfrm>
              <a:custGeom>
                <a:avLst/>
                <a:gdLst>
                  <a:gd name="T0" fmla="*/ 3 w 6"/>
                  <a:gd name="T1" fmla="*/ 5 h 13"/>
                  <a:gd name="T2" fmla="*/ 3 w 6"/>
                  <a:gd name="T3" fmla="*/ 5 h 13"/>
                  <a:gd name="T4" fmla="*/ 2 w 6"/>
                  <a:gd name="T5" fmla="*/ 9 h 13"/>
                  <a:gd name="T6" fmla="*/ 2 w 6"/>
                  <a:gd name="T7" fmla="*/ 9 h 13"/>
                  <a:gd name="T8" fmla="*/ 0 w 6"/>
                  <a:gd name="T9" fmla="*/ 11 h 13"/>
                  <a:gd name="T10" fmla="*/ 2 w 6"/>
                  <a:gd name="T11" fmla="*/ 13 h 13"/>
                  <a:gd name="T12" fmla="*/ 2 w 6"/>
                  <a:gd name="T13" fmla="*/ 13 h 13"/>
                  <a:gd name="T14" fmla="*/ 3 w 6"/>
                  <a:gd name="T15" fmla="*/ 12 h 13"/>
                  <a:gd name="T16" fmla="*/ 5 w 6"/>
                  <a:gd name="T17" fmla="*/ 10 h 13"/>
                  <a:gd name="T18" fmla="*/ 5 w 6"/>
                  <a:gd name="T19" fmla="*/ 10 h 13"/>
                  <a:gd name="T20" fmla="*/ 6 w 6"/>
                  <a:gd name="T21" fmla="*/ 5 h 13"/>
                  <a:gd name="T22" fmla="*/ 6 w 6"/>
                  <a:gd name="T23" fmla="*/ 0 h 13"/>
                  <a:gd name="T24" fmla="*/ 1 w 6"/>
                  <a:gd name="T25" fmla="*/ 0 h 13"/>
                  <a:gd name="T26" fmla="*/ 1 w 6"/>
                  <a:gd name="T27" fmla="*/ 5 h 13"/>
                  <a:gd name="T28" fmla="*/ 3 w 6"/>
                  <a:gd name="T29" fmla="*/ 5 h 13"/>
                  <a:gd name="T30" fmla="*/ 3 w 6"/>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3">
                    <a:moveTo>
                      <a:pt x="3" y="5"/>
                    </a:moveTo>
                    <a:lnTo>
                      <a:pt x="3" y="5"/>
                    </a:lnTo>
                    <a:lnTo>
                      <a:pt x="2" y="9"/>
                    </a:lnTo>
                    <a:lnTo>
                      <a:pt x="2" y="9"/>
                    </a:lnTo>
                    <a:lnTo>
                      <a:pt x="0" y="11"/>
                    </a:lnTo>
                    <a:lnTo>
                      <a:pt x="2" y="13"/>
                    </a:lnTo>
                    <a:lnTo>
                      <a:pt x="2" y="13"/>
                    </a:lnTo>
                    <a:lnTo>
                      <a:pt x="3" y="12"/>
                    </a:lnTo>
                    <a:lnTo>
                      <a:pt x="5" y="10"/>
                    </a:lnTo>
                    <a:lnTo>
                      <a:pt x="5" y="10"/>
                    </a:lnTo>
                    <a:lnTo>
                      <a:pt x="6" y="5"/>
                    </a:lnTo>
                    <a:lnTo>
                      <a:pt x="6" y="0"/>
                    </a:lnTo>
                    <a:lnTo>
                      <a:pt x="1" y="0"/>
                    </a:lnTo>
                    <a:lnTo>
                      <a:pt x="1" y="5"/>
                    </a:lnTo>
                    <a:lnTo>
                      <a:pt x="3" y="5"/>
                    </a:lnTo>
                    <a:lnTo>
                      <a:pt x="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1" name="Freeform 360">
                <a:extLst>
                  <a:ext uri="{FF2B5EF4-FFF2-40B4-BE49-F238E27FC236}">
                    <a16:creationId xmlns:a16="http://schemas.microsoft.com/office/drawing/2014/main" id="{E739A486-0C61-B599-ACBF-9C0EAADC9FD6}"/>
                  </a:ext>
                </a:extLst>
              </p:cNvPr>
              <p:cNvSpPr>
                <a:spLocks/>
              </p:cNvSpPr>
              <p:nvPr/>
            </p:nvSpPr>
            <p:spPr bwMode="auto">
              <a:xfrm>
                <a:off x="2465" y="2096"/>
                <a:ext cx="15" cy="28"/>
              </a:xfrm>
              <a:custGeom>
                <a:avLst/>
                <a:gdLst>
                  <a:gd name="T0" fmla="*/ 5 w 15"/>
                  <a:gd name="T1" fmla="*/ 28 h 28"/>
                  <a:gd name="T2" fmla="*/ 5 w 15"/>
                  <a:gd name="T3" fmla="*/ 14 h 28"/>
                  <a:gd name="T4" fmla="*/ 5 w 15"/>
                  <a:gd name="T5" fmla="*/ 14 h 28"/>
                  <a:gd name="T6" fmla="*/ 5 w 15"/>
                  <a:gd name="T7" fmla="*/ 8 h 28"/>
                  <a:gd name="T8" fmla="*/ 5 w 15"/>
                  <a:gd name="T9" fmla="*/ 8 h 28"/>
                  <a:gd name="T10" fmla="*/ 8 w 15"/>
                  <a:gd name="T11" fmla="*/ 6 h 28"/>
                  <a:gd name="T12" fmla="*/ 8 w 15"/>
                  <a:gd name="T13" fmla="*/ 6 h 28"/>
                  <a:gd name="T14" fmla="*/ 10 w 15"/>
                  <a:gd name="T15" fmla="*/ 5 h 28"/>
                  <a:gd name="T16" fmla="*/ 10 w 15"/>
                  <a:gd name="T17" fmla="*/ 5 h 28"/>
                  <a:gd name="T18" fmla="*/ 13 w 15"/>
                  <a:gd name="T19" fmla="*/ 6 h 28"/>
                  <a:gd name="T20" fmla="*/ 15 w 15"/>
                  <a:gd name="T21" fmla="*/ 1 h 28"/>
                  <a:gd name="T22" fmla="*/ 15 w 15"/>
                  <a:gd name="T23" fmla="*/ 1 h 28"/>
                  <a:gd name="T24" fmla="*/ 13 w 15"/>
                  <a:gd name="T25" fmla="*/ 0 h 28"/>
                  <a:gd name="T26" fmla="*/ 10 w 15"/>
                  <a:gd name="T27" fmla="*/ 0 h 28"/>
                  <a:gd name="T28" fmla="*/ 10 w 15"/>
                  <a:gd name="T29" fmla="*/ 0 h 28"/>
                  <a:gd name="T30" fmla="*/ 8 w 15"/>
                  <a:gd name="T31" fmla="*/ 0 h 28"/>
                  <a:gd name="T32" fmla="*/ 8 w 15"/>
                  <a:gd name="T33" fmla="*/ 0 h 28"/>
                  <a:gd name="T34" fmla="*/ 4 w 15"/>
                  <a:gd name="T35" fmla="*/ 5 h 28"/>
                  <a:gd name="T36" fmla="*/ 4 w 15"/>
                  <a:gd name="T37" fmla="*/ 0 h 28"/>
                  <a:gd name="T38" fmla="*/ 0 w 15"/>
                  <a:gd name="T39" fmla="*/ 0 h 28"/>
                  <a:gd name="T40" fmla="*/ 0 w 15"/>
                  <a:gd name="T41" fmla="*/ 28 h 28"/>
                  <a:gd name="T42" fmla="*/ 5 w 15"/>
                  <a:gd name="T43" fmla="*/ 28 h 28"/>
                  <a:gd name="T44" fmla="*/ 5 w 15"/>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8">
                    <a:moveTo>
                      <a:pt x="5" y="28"/>
                    </a:moveTo>
                    <a:lnTo>
                      <a:pt x="5" y="14"/>
                    </a:lnTo>
                    <a:lnTo>
                      <a:pt x="5" y="14"/>
                    </a:lnTo>
                    <a:lnTo>
                      <a:pt x="5" y="8"/>
                    </a:lnTo>
                    <a:lnTo>
                      <a:pt x="5" y="8"/>
                    </a:lnTo>
                    <a:lnTo>
                      <a:pt x="8" y="6"/>
                    </a:lnTo>
                    <a:lnTo>
                      <a:pt x="8" y="6"/>
                    </a:lnTo>
                    <a:lnTo>
                      <a:pt x="10" y="5"/>
                    </a:lnTo>
                    <a:lnTo>
                      <a:pt x="10" y="5"/>
                    </a:lnTo>
                    <a:lnTo>
                      <a:pt x="13" y="6"/>
                    </a:lnTo>
                    <a:lnTo>
                      <a:pt x="15" y="1"/>
                    </a:lnTo>
                    <a:lnTo>
                      <a:pt x="15" y="1"/>
                    </a:lnTo>
                    <a:lnTo>
                      <a:pt x="13" y="0"/>
                    </a:lnTo>
                    <a:lnTo>
                      <a:pt x="10" y="0"/>
                    </a:lnTo>
                    <a:lnTo>
                      <a:pt x="10" y="0"/>
                    </a:lnTo>
                    <a:lnTo>
                      <a:pt x="8" y="0"/>
                    </a:lnTo>
                    <a:lnTo>
                      <a:pt x="8" y="0"/>
                    </a:lnTo>
                    <a:lnTo>
                      <a:pt x="4" y="5"/>
                    </a:lnTo>
                    <a:lnTo>
                      <a:pt x="4" y="0"/>
                    </a:lnTo>
                    <a:lnTo>
                      <a:pt x="0" y="0"/>
                    </a:lnTo>
                    <a:lnTo>
                      <a:pt x="0" y="28"/>
                    </a:lnTo>
                    <a:lnTo>
                      <a:pt x="5" y="28"/>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2" name="Freeform 361">
                <a:extLst>
                  <a:ext uri="{FF2B5EF4-FFF2-40B4-BE49-F238E27FC236}">
                    <a16:creationId xmlns:a16="http://schemas.microsoft.com/office/drawing/2014/main" id="{F95DAF60-F632-183F-D1EC-65897BFD79A9}"/>
                  </a:ext>
                </a:extLst>
              </p:cNvPr>
              <p:cNvSpPr>
                <a:spLocks noEditPoints="1"/>
              </p:cNvSpPr>
              <p:nvPr/>
            </p:nvSpPr>
            <p:spPr bwMode="auto">
              <a:xfrm>
                <a:off x="2481" y="2096"/>
                <a:ext cx="26" cy="29"/>
              </a:xfrm>
              <a:custGeom>
                <a:avLst/>
                <a:gdLst>
                  <a:gd name="T0" fmla="*/ 18 w 26"/>
                  <a:gd name="T1" fmla="*/ 24 h 29"/>
                  <a:gd name="T2" fmla="*/ 18 w 26"/>
                  <a:gd name="T3" fmla="*/ 24 h 29"/>
                  <a:gd name="T4" fmla="*/ 16 w 26"/>
                  <a:gd name="T5" fmla="*/ 25 h 29"/>
                  <a:gd name="T6" fmla="*/ 14 w 26"/>
                  <a:gd name="T7" fmla="*/ 25 h 29"/>
                  <a:gd name="T8" fmla="*/ 14 w 26"/>
                  <a:gd name="T9" fmla="*/ 25 h 29"/>
                  <a:gd name="T10" fmla="*/ 10 w 26"/>
                  <a:gd name="T11" fmla="*/ 25 h 29"/>
                  <a:gd name="T12" fmla="*/ 8 w 26"/>
                  <a:gd name="T13" fmla="*/ 23 h 29"/>
                  <a:gd name="T14" fmla="*/ 8 w 26"/>
                  <a:gd name="T15" fmla="*/ 23 h 29"/>
                  <a:gd name="T16" fmla="*/ 6 w 26"/>
                  <a:gd name="T17" fmla="*/ 19 h 29"/>
                  <a:gd name="T18" fmla="*/ 5 w 26"/>
                  <a:gd name="T19" fmla="*/ 16 h 29"/>
                  <a:gd name="T20" fmla="*/ 26 w 26"/>
                  <a:gd name="T21" fmla="*/ 16 h 29"/>
                  <a:gd name="T22" fmla="*/ 26 w 26"/>
                  <a:gd name="T23" fmla="*/ 16 h 29"/>
                  <a:gd name="T24" fmla="*/ 26 w 26"/>
                  <a:gd name="T25" fmla="*/ 15 h 29"/>
                  <a:gd name="T26" fmla="*/ 26 w 26"/>
                  <a:gd name="T27" fmla="*/ 15 h 29"/>
                  <a:gd name="T28" fmla="*/ 25 w 26"/>
                  <a:gd name="T29" fmla="*/ 8 h 29"/>
                  <a:gd name="T30" fmla="*/ 23 w 26"/>
                  <a:gd name="T31" fmla="*/ 4 h 29"/>
                  <a:gd name="T32" fmla="*/ 23 w 26"/>
                  <a:gd name="T33" fmla="*/ 4 h 29"/>
                  <a:gd name="T34" fmla="*/ 18 w 26"/>
                  <a:gd name="T35" fmla="*/ 0 h 29"/>
                  <a:gd name="T36" fmla="*/ 14 w 26"/>
                  <a:gd name="T37" fmla="*/ 0 h 29"/>
                  <a:gd name="T38" fmla="*/ 14 w 26"/>
                  <a:gd name="T39" fmla="*/ 0 h 29"/>
                  <a:gd name="T40" fmla="*/ 8 w 26"/>
                  <a:gd name="T41" fmla="*/ 0 h 29"/>
                  <a:gd name="T42" fmla="*/ 4 w 26"/>
                  <a:gd name="T43" fmla="*/ 4 h 29"/>
                  <a:gd name="T44" fmla="*/ 4 w 26"/>
                  <a:gd name="T45" fmla="*/ 4 h 29"/>
                  <a:gd name="T46" fmla="*/ 2 w 26"/>
                  <a:gd name="T47" fmla="*/ 8 h 29"/>
                  <a:gd name="T48" fmla="*/ 0 w 26"/>
                  <a:gd name="T49" fmla="*/ 15 h 29"/>
                  <a:gd name="T50" fmla="*/ 0 w 26"/>
                  <a:gd name="T51" fmla="*/ 15 h 29"/>
                  <a:gd name="T52" fmla="*/ 2 w 26"/>
                  <a:gd name="T53" fmla="*/ 20 h 29"/>
                  <a:gd name="T54" fmla="*/ 4 w 26"/>
                  <a:gd name="T55" fmla="*/ 25 h 29"/>
                  <a:gd name="T56" fmla="*/ 4 w 26"/>
                  <a:gd name="T57" fmla="*/ 25 h 29"/>
                  <a:gd name="T58" fmla="*/ 8 w 26"/>
                  <a:gd name="T59" fmla="*/ 28 h 29"/>
                  <a:gd name="T60" fmla="*/ 14 w 26"/>
                  <a:gd name="T61" fmla="*/ 29 h 29"/>
                  <a:gd name="T62" fmla="*/ 14 w 26"/>
                  <a:gd name="T63" fmla="*/ 29 h 29"/>
                  <a:gd name="T64" fmla="*/ 18 w 26"/>
                  <a:gd name="T65" fmla="*/ 28 h 29"/>
                  <a:gd name="T66" fmla="*/ 22 w 26"/>
                  <a:gd name="T67" fmla="*/ 27 h 29"/>
                  <a:gd name="T68" fmla="*/ 22 w 26"/>
                  <a:gd name="T69" fmla="*/ 27 h 29"/>
                  <a:gd name="T70" fmla="*/ 24 w 26"/>
                  <a:gd name="T71" fmla="*/ 24 h 29"/>
                  <a:gd name="T72" fmla="*/ 26 w 26"/>
                  <a:gd name="T73" fmla="*/ 20 h 29"/>
                  <a:gd name="T74" fmla="*/ 21 w 26"/>
                  <a:gd name="T75" fmla="*/ 19 h 29"/>
                  <a:gd name="T76" fmla="*/ 21 w 26"/>
                  <a:gd name="T77" fmla="*/ 19 h 29"/>
                  <a:gd name="T78" fmla="*/ 19 w 26"/>
                  <a:gd name="T79" fmla="*/ 22 h 29"/>
                  <a:gd name="T80" fmla="*/ 18 w 26"/>
                  <a:gd name="T81" fmla="*/ 24 h 29"/>
                  <a:gd name="T82" fmla="*/ 18 w 26"/>
                  <a:gd name="T83" fmla="*/ 24 h 29"/>
                  <a:gd name="T84" fmla="*/ 8 w 26"/>
                  <a:gd name="T85" fmla="*/ 6 h 29"/>
                  <a:gd name="T86" fmla="*/ 8 w 26"/>
                  <a:gd name="T87" fmla="*/ 6 h 29"/>
                  <a:gd name="T88" fmla="*/ 10 w 26"/>
                  <a:gd name="T89" fmla="*/ 5 h 29"/>
                  <a:gd name="T90" fmla="*/ 14 w 26"/>
                  <a:gd name="T91" fmla="*/ 4 h 29"/>
                  <a:gd name="T92" fmla="*/ 14 w 26"/>
                  <a:gd name="T93" fmla="*/ 4 h 29"/>
                  <a:gd name="T94" fmla="*/ 17 w 26"/>
                  <a:gd name="T95" fmla="*/ 5 h 29"/>
                  <a:gd name="T96" fmla="*/ 19 w 26"/>
                  <a:gd name="T97" fmla="*/ 7 h 29"/>
                  <a:gd name="T98" fmla="*/ 19 w 26"/>
                  <a:gd name="T99" fmla="*/ 7 h 29"/>
                  <a:gd name="T100" fmla="*/ 21 w 26"/>
                  <a:gd name="T101" fmla="*/ 8 h 29"/>
                  <a:gd name="T102" fmla="*/ 21 w 26"/>
                  <a:gd name="T103" fmla="*/ 12 h 29"/>
                  <a:gd name="T104" fmla="*/ 6 w 26"/>
                  <a:gd name="T105" fmla="*/ 12 h 29"/>
                  <a:gd name="T106" fmla="*/ 6 w 26"/>
                  <a:gd name="T107" fmla="*/ 12 h 29"/>
                  <a:gd name="T108" fmla="*/ 6 w 26"/>
                  <a:gd name="T109" fmla="*/ 8 h 29"/>
                  <a:gd name="T110" fmla="*/ 8 w 26"/>
                  <a:gd name="T111" fmla="*/ 6 h 29"/>
                  <a:gd name="T112" fmla="*/ 8 w 26"/>
                  <a:gd name="T11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29">
                    <a:moveTo>
                      <a:pt x="18" y="24"/>
                    </a:moveTo>
                    <a:lnTo>
                      <a:pt x="18" y="24"/>
                    </a:lnTo>
                    <a:lnTo>
                      <a:pt x="16" y="25"/>
                    </a:lnTo>
                    <a:lnTo>
                      <a:pt x="14" y="25"/>
                    </a:lnTo>
                    <a:lnTo>
                      <a:pt x="14" y="25"/>
                    </a:lnTo>
                    <a:lnTo>
                      <a:pt x="10" y="25"/>
                    </a:lnTo>
                    <a:lnTo>
                      <a:pt x="8" y="23"/>
                    </a:lnTo>
                    <a:lnTo>
                      <a:pt x="8" y="23"/>
                    </a:lnTo>
                    <a:lnTo>
                      <a:pt x="6" y="19"/>
                    </a:lnTo>
                    <a:lnTo>
                      <a:pt x="5" y="16"/>
                    </a:lnTo>
                    <a:lnTo>
                      <a:pt x="26" y="16"/>
                    </a:lnTo>
                    <a:lnTo>
                      <a:pt x="26" y="16"/>
                    </a:lnTo>
                    <a:lnTo>
                      <a:pt x="26" y="15"/>
                    </a:lnTo>
                    <a:lnTo>
                      <a:pt x="26" y="15"/>
                    </a:lnTo>
                    <a:lnTo>
                      <a:pt x="25" y="8"/>
                    </a:lnTo>
                    <a:lnTo>
                      <a:pt x="23" y="4"/>
                    </a:lnTo>
                    <a:lnTo>
                      <a:pt x="23" y="4"/>
                    </a:lnTo>
                    <a:lnTo>
                      <a:pt x="18" y="0"/>
                    </a:lnTo>
                    <a:lnTo>
                      <a:pt x="14" y="0"/>
                    </a:lnTo>
                    <a:lnTo>
                      <a:pt x="14" y="0"/>
                    </a:lnTo>
                    <a:lnTo>
                      <a:pt x="8" y="0"/>
                    </a:lnTo>
                    <a:lnTo>
                      <a:pt x="4" y="4"/>
                    </a:lnTo>
                    <a:lnTo>
                      <a:pt x="4" y="4"/>
                    </a:lnTo>
                    <a:lnTo>
                      <a:pt x="2" y="8"/>
                    </a:lnTo>
                    <a:lnTo>
                      <a:pt x="0" y="15"/>
                    </a:lnTo>
                    <a:lnTo>
                      <a:pt x="0" y="15"/>
                    </a:lnTo>
                    <a:lnTo>
                      <a:pt x="2" y="20"/>
                    </a:lnTo>
                    <a:lnTo>
                      <a:pt x="4" y="25"/>
                    </a:lnTo>
                    <a:lnTo>
                      <a:pt x="4" y="25"/>
                    </a:lnTo>
                    <a:lnTo>
                      <a:pt x="8" y="28"/>
                    </a:lnTo>
                    <a:lnTo>
                      <a:pt x="14" y="29"/>
                    </a:lnTo>
                    <a:lnTo>
                      <a:pt x="14" y="29"/>
                    </a:lnTo>
                    <a:lnTo>
                      <a:pt x="18" y="28"/>
                    </a:lnTo>
                    <a:lnTo>
                      <a:pt x="22" y="27"/>
                    </a:lnTo>
                    <a:lnTo>
                      <a:pt x="22" y="27"/>
                    </a:lnTo>
                    <a:lnTo>
                      <a:pt x="24" y="24"/>
                    </a:lnTo>
                    <a:lnTo>
                      <a:pt x="26" y="20"/>
                    </a:lnTo>
                    <a:lnTo>
                      <a:pt x="21" y="19"/>
                    </a:lnTo>
                    <a:lnTo>
                      <a:pt x="21" y="19"/>
                    </a:lnTo>
                    <a:lnTo>
                      <a:pt x="19" y="22"/>
                    </a:lnTo>
                    <a:lnTo>
                      <a:pt x="18" y="24"/>
                    </a:lnTo>
                    <a:lnTo>
                      <a:pt x="18" y="24"/>
                    </a:lnTo>
                    <a:close/>
                    <a:moveTo>
                      <a:pt x="8" y="6"/>
                    </a:moveTo>
                    <a:lnTo>
                      <a:pt x="8" y="6"/>
                    </a:lnTo>
                    <a:lnTo>
                      <a:pt x="10" y="5"/>
                    </a:lnTo>
                    <a:lnTo>
                      <a:pt x="14" y="4"/>
                    </a:lnTo>
                    <a:lnTo>
                      <a:pt x="14" y="4"/>
                    </a:lnTo>
                    <a:lnTo>
                      <a:pt x="17" y="5"/>
                    </a:lnTo>
                    <a:lnTo>
                      <a:pt x="19" y="7"/>
                    </a:lnTo>
                    <a:lnTo>
                      <a:pt x="19" y="7"/>
                    </a:lnTo>
                    <a:lnTo>
                      <a:pt x="21" y="8"/>
                    </a:lnTo>
                    <a:lnTo>
                      <a:pt x="21" y="12"/>
                    </a:lnTo>
                    <a:lnTo>
                      <a:pt x="6" y="12"/>
                    </a:lnTo>
                    <a:lnTo>
                      <a:pt x="6" y="12"/>
                    </a:lnTo>
                    <a:lnTo>
                      <a:pt x="6" y="8"/>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3" name="Freeform 362">
                <a:extLst>
                  <a:ext uri="{FF2B5EF4-FFF2-40B4-BE49-F238E27FC236}">
                    <a16:creationId xmlns:a16="http://schemas.microsoft.com/office/drawing/2014/main" id="{DD8E20C6-C8CA-7588-BB41-D56CAD43F381}"/>
                  </a:ext>
                </a:extLst>
              </p:cNvPr>
              <p:cNvSpPr>
                <a:spLocks noEditPoints="1"/>
              </p:cNvSpPr>
              <p:nvPr/>
            </p:nvSpPr>
            <p:spPr bwMode="auto">
              <a:xfrm>
                <a:off x="2512" y="2086"/>
                <a:ext cx="23" cy="39"/>
              </a:xfrm>
              <a:custGeom>
                <a:avLst/>
                <a:gdLst>
                  <a:gd name="T0" fmla="*/ 23 w 23"/>
                  <a:gd name="T1" fmla="*/ 38 h 39"/>
                  <a:gd name="T2" fmla="*/ 23 w 23"/>
                  <a:gd name="T3" fmla="*/ 0 h 39"/>
                  <a:gd name="T4" fmla="*/ 19 w 23"/>
                  <a:gd name="T5" fmla="*/ 0 h 39"/>
                  <a:gd name="T6" fmla="*/ 19 w 23"/>
                  <a:gd name="T7" fmla="*/ 14 h 39"/>
                  <a:gd name="T8" fmla="*/ 19 w 23"/>
                  <a:gd name="T9" fmla="*/ 14 h 39"/>
                  <a:gd name="T10" fmla="*/ 15 w 23"/>
                  <a:gd name="T11" fmla="*/ 11 h 39"/>
                  <a:gd name="T12" fmla="*/ 15 w 23"/>
                  <a:gd name="T13" fmla="*/ 11 h 39"/>
                  <a:gd name="T14" fmla="*/ 11 w 23"/>
                  <a:gd name="T15" fmla="*/ 10 h 39"/>
                  <a:gd name="T16" fmla="*/ 11 w 23"/>
                  <a:gd name="T17" fmla="*/ 10 h 39"/>
                  <a:gd name="T18" fmla="*/ 7 w 23"/>
                  <a:gd name="T19" fmla="*/ 10 h 39"/>
                  <a:gd name="T20" fmla="*/ 4 w 23"/>
                  <a:gd name="T21" fmla="*/ 11 h 39"/>
                  <a:gd name="T22" fmla="*/ 4 w 23"/>
                  <a:gd name="T23" fmla="*/ 11 h 39"/>
                  <a:gd name="T24" fmla="*/ 2 w 23"/>
                  <a:gd name="T25" fmla="*/ 14 h 39"/>
                  <a:gd name="T26" fmla="*/ 1 w 23"/>
                  <a:gd name="T27" fmla="*/ 17 h 39"/>
                  <a:gd name="T28" fmla="*/ 1 w 23"/>
                  <a:gd name="T29" fmla="*/ 17 h 39"/>
                  <a:gd name="T30" fmla="*/ 0 w 23"/>
                  <a:gd name="T31" fmla="*/ 20 h 39"/>
                  <a:gd name="T32" fmla="*/ 0 w 23"/>
                  <a:gd name="T33" fmla="*/ 25 h 39"/>
                  <a:gd name="T34" fmla="*/ 0 w 23"/>
                  <a:gd name="T35" fmla="*/ 25 h 39"/>
                  <a:gd name="T36" fmla="*/ 0 w 23"/>
                  <a:gd name="T37" fmla="*/ 28 h 39"/>
                  <a:gd name="T38" fmla="*/ 1 w 23"/>
                  <a:gd name="T39" fmla="*/ 32 h 39"/>
                  <a:gd name="T40" fmla="*/ 1 w 23"/>
                  <a:gd name="T41" fmla="*/ 32 h 39"/>
                  <a:gd name="T42" fmla="*/ 3 w 23"/>
                  <a:gd name="T43" fmla="*/ 35 h 39"/>
                  <a:gd name="T44" fmla="*/ 5 w 23"/>
                  <a:gd name="T45" fmla="*/ 37 h 39"/>
                  <a:gd name="T46" fmla="*/ 5 w 23"/>
                  <a:gd name="T47" fmla="*/ 37 h 39"/>
                  <a:gd name="T48" fmla="*/ 7 w 23"/>
                  <a:gd name="T49" fmla="*/ 38 h 39"/>
                  <a:gd name="T50" fmla="*/ 11 w 23"/>
                  <a:gd name="T51" fmla="*/ 39 h 39"/>
                  <a:gd name="T52" fmla="*/ 11 w 23"/>
                  <a:gd name="T53" fmla="*/ 39 h 39"/>
                  <a:gd name="T54" fmla="*/ 15 w 23"/>
                  <a:gd name="T55" fmla="*/ 38 h 39"/>
                  <a:gd name="T56" fmla="*/ 19 w 23"/>
                  <a:gd name="T57" fmla="*/ 35 h 39"/>
                  <a:gd name="T58" fmla="*/ 19 w 23"/>
                  <a:gd name="T59" fmla="*/ 38 h 39"/>
                  <a:gd name="T60" fmla="*/ 23 w 23"/>
                  <a:gd name="T61" fmla="*/ 38 h 39"/>
                  <a:gd name="T62" fmla="*/ 23 w 23"/>
                  <a:gd name="T63" fmla="*/ 38 h 39"/>
                  <a:gd name="T64" fmla="*/ 6 w 23"/>
                  <a:gd name="T65" fmla="*/ 16 h 39"/>
                  <a:gd name="T66" fmla="*/ 6 w 23"/>
                  <a:gd name="T67" fmla="*/ 16 h 39"/>
                  <a:gd name="T68" fmla="*/ 9 w 23"/>
                  <a:gd name="T69" fmla="*/ 15 h 39"/>
                  <a:gd name="T70" fmla="*/ 11 w 23"/>
                  <a:gd name="T71" fmla="*/ 14 h 39"/>
                  <a:gd name="T72" fmla="*/ 11 w 23"/>
                  <a:gd name="T73" fmla="*/ 14 h 39"/>
                  <a:gd name="T74" fmla="*/ 14 w 23"/>
                  <a:gd name="T75" fmla="*/ 15 h 39"/>
                  <a:gd name="T76" fmla="*/ 16 w 23"/>
                  <a:gd name="T77" fmla="*/ 17 h 39"/>
                  <a:gd name="T78" fmla="*/ 16 w 23"/>
                  <a:gd name="T79" fmla="*/ 17 h 39"/>
                  <a:gd name="T80" fmla="*/ 19 w 23"/>
                  <a:gd name="T81" fmla="*/ 20 h 39"/>
                  <a:gd name="T82" fmla="*/ 19 w 23"/>
                  <a:gd name="T83" fmla="*/ 25 h 39"/>
                  <a:gd name="T84" fmla="*/ 19 w 23"/>
                  <a:gd name="T85" fmla="*/ 25 h 39"/>
                  <a:gd name="T86" fmla="*/ 19 w 23"/>
                  <a:gd name="T87" fmla="*/ 29 h 39"/>
                  <a:gd name="T88" fmla="*/ 16 w 23"/>
                  <a:gd name="T89" fmla="*/ 33 h 39"/>
                  <a:gd name="T90" fmla="*/ 16 w 23"/>
                  <a:gd name="T91" fmla="*/ 33 h 39"/>
                  <a:gd name="T92" fmla="*/ 14 w 23"/>
                  <a:gd name="T93" fmla="*/ 35 h 39"/>
                  <a:gd name="T94" fmla="*/ 12 w 23"/>
                  <a:gd name="T95" fmla="*/ 35 h 39"/>
                  <a:gd name="T96" fmla="*/ 12 w 23"/>
                  <a:gd name="T97" fmla="*/ 35 h 39"/>
                  <a:gd name="T98" fmla="*/ 9 w 23"/>
                  <a:gd name="T99" fmla="*/ 35 h 39"/>
                  <a:gd name="T100" fmla="*/ 6 w 23"/>
                  <a:gd name="T101" fmla="*/ 33 h 39"/>
                  <a:gd name="T102" fmla="*/ 6 w 23"/>
                  <a:gd name="T103" fmla="*/ 33 h 39"/>
                  <a:gd name="T104" fmla="*/ 4 w 23"/>
                  <a:gd name="T105" fmla="*/ 29 h 39"/>
                  <a:gd name="T106" fmla="*/ 4 w 23"/>
                  <a:gd name="T107" fmla="*/ 25 h 39"/>
                  <a:gd name="T108" fmla="*/ 4 w 23"/>
                  <a:gd name="T109" fmla="*/ 25 h 39"/>
                  <a:gd name="T110" fmla="*/ 4 w 23"/>
                  <a:gd name="T111" fmla="*/ 19 h 39"/>
                  <a:gd name="T112" fmla="*/ 6 w 23"/>
                  <a:gd name="T113" fmla="*/ 16 h 39"/>
                  <a:gd name="T114" fmla="*/ 6 w 23"/>
                  <a:gd name="T115"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 h="39">
                    <a:moveTo>
                      <a:pt x="23" y="38"/>
                    </a:moveTo>
                    <a:lnTo>
                      <a:pt x="23" y="0"/>
                    </a:lnTo>
                    <a:lnTo>
                      <a:pt x="19" y="0"/>
                    </a:lnTo>
                    <a:lnTo>
                      <a:pt x="19" y="14"/>
                    </a:lnTo>
                    <a:lnTo>
                      <a:pt x="19" y="14"/>
                    </a:lnTo>
                    <a:lnTo>
                      <a:pt x="15" y="11"/>
                    </a:lnTo>
                    <a:lnTo>
                      <a:pt x="15" y="11"/>
                    </a:lnTo>
                    <a:lnTo>
                      <a:pt x="11" y="10"/>
                    </a:lnTo>
                    <a:lnTo>
                      <a:pt x="11" y="10"/>
                    </a:lnTo>
                    <a:lnTo>
                      <a:pt x="7" y="10"/>
                    </a:lnTo>
                    <a:lnTo>
                      <a:pt x="4" y="11"/>
                    </a:lnTo>
                    <a:lnTo>
                      <a:pt x="4" y="11"/>
                    </a:lnTo>
                    <a:lnTo>
                      <a:pt x="2" y="14"/>
                    </a:lnTo>
                    <a:lnTo>
                      <a:pt x="1" y="17"/>
                    </a:lnTo>
                    <a:lnTo>
                      <a:pt x="1" y="17"/>
                    </a:lnTo>
                    <a:lnTo>
                      <a:pt x="0" y="20"/>
                    </a:lnTo>
                    <a:lnTo>
                      <a:pt x="0" y="25"/>
                    </a:lnTo>
                    <a:lnTo>
                      <a:pt x="0" y="25"/>
                    </a:lnTo>
                    <a:lnTo>
                      <a:pt x="0" y="28"/>
                    </a:lnTo>
                    <a:lnTo>
                      <a:pt x="1" y="32"/>
                    </a:lnTo>
                    <a:lnTo>
                      <a:pt x="1" y="32"/>
                    </a:lnTo>
                    <a:lnTo>
                      <a:pt x="3" y="35"/>
                    </a:lnTo>
                    <a:lnTo>
                      <a:pt x="5" y="37"/>
                    </a:lnTo>
                    <a:lnTo>
                      <a:pt x="5" y="37"/>
                    </a:lnTo>
                    <a:lnTo>
                      <a:pt x="7" y="38"/>
                    </a:lnTo>
                    <a:lnTo>
                      <a:pt x="11" y="39"/>
                    </a:lnTo>
                    <a:lnTo>
                      <a:pt x="11" y="39"/>
                    </a:lnTo>
                    <a:lnTo>
                      <a:pt x="15" y="38"/>
                    </a:lnTo>
                    <a:lnTo>
                      <a:pt x="19" y="35"/>
                    </a:lnTo>
                    <a:lnTo>
                      <a:pt x="19" y="38"/>
                    </a:lnTo>
                    <a:lnTo>
                      <a:pt x="23" y="38"/>
                    </a:lnTo>
                    <a:lnTo>
                      <a:pt x="23" y="38"/>
                    </a:lnTo>
                    <a:close/>
                    <a:moveTo>
                      <a:pt x="6" y="16"/>
                    </a:moveTo>
                    <a:lnTo>
                      <a:pt x="6" y="16"/>
                    </a:lnTo>
                    <a:lnTo>
                      <a:pt x="9" y="15"/>
                    </a:lnTo>
                    <a:lnTo>
                      <a:pt x="11" y="14"/>
                    </a:lnTo>
                    <a:lnTo>
                      <a:pt x="11" y="14"/>
                    </a:lnTo>
                    <a:lnTo>
                      <a:pt x="14" y="15"/>
                    </a:lnTo>
                    <a:lnTo>
                      <a:pt x="16" y="17"/>
                    </a:lnTo>
                    <a:lnTo>
                      <a:pt x="16" y="17"/>
                    </a:lnTo>
                    <a:lnTo>
                      <a:pt x="19" y="20"/>
                    </a:lnTo>
                    <a:lnTo>
                      <a:pt x="19" y="25"/>
                    </a:lnTo>
                    <a:lnTo>
                      <a:pt x="19" y="25"/>
                    </a:lnTo>
                    <a:lnTo>
                      <a:pt x="19" y="29"/>
                    </a:lnTo>
                    <a:lnTo>
                      <a:pt x="16" y="33"/>
                    </a:lnTo>
                    <a:lnTo>
                      <a:pt x="16" y="33"/>
                    </a:lnTo>
                    <a:lnTo>
                      <a:pt x="14" y="35"/>
                    </a:lnTo>
                    <a:lnTo>
                      <a:pt x="12" y="35"/>
                    </a:lnTo>
                    <a:lnTo>
                      <a:pt x="12" y="35"/>
                    </a:lnTo>
                    <a:lnTo>
                      <a:pt x="9" y="35"/>
                    </a:lnTo>
                    <a:lnTo>
                      <a:pt x="6" y="33"/>
                    </a:lnTo>
                    <a:lnTo>
                      <a:pt x="6" y="33"/>
                    </a:lnTo>
                    <a:lnTo>
                      <a:pt x="4" y="29"/>
                    </a:lnTo>
                    <a:lnTo>
                      <a:pt x="4" y="25"/>
                    </a:lnTo>
                    <a:lnTo>
                      <a:pt x="4" y="25"/>
                    </a:lnTo>
                    <a:lnTo>
                      <a:pt x="4" y="19"/>
                    </a:lnTo>
                    <a:lnTo>
                      <a:pt x="6" y="16"/>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4" name="Freeform 363">
                <a:extLst>
                  <a:ext uri="{FF2B5EF4-FFF2-40B4-BE49-F238E27FC236}">
                    <a16:creationId xmlns:a16="http://schemas.microsoft.com/office/drawing/2014/main" id="{81C84F1F-7E90-A609-1601-8CBBB153EC52}"/>
                  </a:ext>
                </a:extLst>
              </p:cNvPr>
              <p:cNvSpPr>
                <a:spLocks/>
              </p:cNvSpPr>
              <p:nvPr/>
            </p:nvSpPr>
            <p:spPr bwMode="auto">
              <a:xfrm>
                <a:off x="2543" y="2096"/>
                <a:ext cx="22" cy="29"/>
              </a:xfrm>
              <a:custGeom>
                <a:avLst/>
                <a:gdLst>
                  <a:gd name="T0" fmla="*/ 22 w 22"/>
                  <a:gd name="T1" fmla="*/ 28 h 29"/>
                  <a:gd name="T2" fmla="*/ 22 w 22"/>
                  <a:gd name="T3" fmla="*/ 0 h 29"/>
                  <a:gd name="T4" fmla="*/ 18 w 22"/>
                  <a:gd name="T5" fmla="*/ 0 h 29"/>
                  <a:gd name="T6" fmla="*/ 18 w 22"/>
                  <a:gd name="T7" fmla="*/ 16 h 29"/>
                  <a:gd name="T8" fmla="*/ 18 w 22"/>
                  <a:gd name="T9" fmla="*/ 16 h 29"/>
                  <a:gd name="T10" fmla="*/ 17 w 22"/>
                  <a:gd name="T11" fmla="*/ 20 h 29"/>
                  <a:gd name="T12" fmla="*/ 17 w 22"/>
                  <a:gd name="T13" fmla="*/ 20 h 29"/>
                  <a:gd name="T14" fmla="*/ 14 w 22"/>
                  <a:gd name="T15" fmla="*/ 24 h 29"/>
                  <a:gd name="T16" fmla="*/ 14 w 22"/>
                  <a:gd name="T17" fmla="*/ 24 h 29"/>
                  <a:gd name="T18" fmla="*/ 10 w 22"/>
                  <a:gd name="T19" fmla="*/ 25 h 29"/>
                  <a:gd name="T20" fmla="*/ 10 w 22"/>
                  <a:gd name="T21" fmla="*/ 25 h 29"/>
                  <a:gd name="T22" fmla="*/ 7 w 22"/>
                  <a:gd name="T23" fmla="*/ 24 h 29"/>
                  <a:gd name="T24" fmla="*/ 7 w 22"/>
                  <a:gd name="T25" fmla="*/ 24 h 29"/>
                  <a:gd name="T26" fmla="*/ 4 w 22"/>
                  <a:gd name="T27" fmla="*/ 20 h 29"/>
                  <a:gd name="T28" fmla="*/ 4 w 22"/>
                  <a:gd name="T29" fmla="*/ 20 h 29"/>
                  <a:gd name="T30" fmla="*/ 4 w 22"/>
                  <a:gd name="T31" fmla="*/ 16 h 29"/>
                  <a:gd name="T32" fmla="*/ 4 w 22"/>
                  <a:gd name="T33" fmla="*/ 0 h 29"/>
                  <a:gd name="T34" fmla="*/ 0 w 22"/>
                  <a:gd name="T35" fmla="*/ 0 h 29"/>
                  <a:gd name="T36" fmla="*/ 0 w 22"/>
                  <a:gd name="T37" fmla="*/ 18 h 29"/>
                  <a:gd name="T38" fmla="*/ 0 w 22"/>
                  <a:gd name="T39" fmla="*/ 18 h 29"/>
                  <a:gd name="T40" fmla="*/ 0 w 22"/>
                  <a:gd name="T41" fmla="*/ 23 h 29"/>
                  <a:gd name="T42" fmla="*/ 0 w 22"/>
                  <a:gd name="T43" fmla="*/ 23 h 29"/>
                  <a:gd name="T44" fmla="*/ 1 w 22"/>
                  <a:gd name="T45" fmla="*/ 26 h 29"/>
                  <a:gd name="T46" fmla="*/ 1 w 22"/>
                  <a:gd name="T47" fmla="*/ 26 h 29"/>
                  <a:gd name="T48" fmla="*/ 4 w 22"/>
                  <a:gd name="T49" fmla="*/ 28 h 29"/>
                  <a:gd name="T50" fmla="*/ 4 w 22"/>
                  <a:gd name="T51" fmla="*/ 28 h 29"/>
                  <a:gd name="T52" fmla="*/ 9 w 22"/>
                  <a:gd name="T53" fmla="*/ 29 h 29"/>
                  <a:gd name="T54" fmla="*/ 9 w 22"/>
                  <a:gd name="T55" fmla="*/ 29 h 29"/>
                  <a:gd name="T56" fmla="*/ 14 w 22"/>
                  <a:gd name="T57" fmla="*/ 28 h 29"/>
                  <a:gd name="T58" fmla="*/ 18 w 22"/>
                  <a:gd name="T59" fmla="*/ 24 h 29"/>
                  <a:gd name="T60" fmla="*/ 18 w 22"/>
                  <a:gd name="T61" fmla="*/ 28 h 29"/>
                  <a:gd name="T62" fmla="*/ 22 w 22"/>
                  <a:gd name="T63" fmla="*/ 28 h 29"/>
                  <a:gd name="T64" fmla="*/ 22 w 22"/>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9">
                    <a:moveTo>
                      <a:pt x="22" y="28"/>
                    </a:moveTo>
                    <a:lnTo>
                      <a:pt x="22" y="0"/>
                    </a:lnTo>
                    <a:lnTo>
                      <a:pt x="18" y="0"/>
                    </a:lnTo>
                    <a:lnTo>
                      <a:pt x="18" y="16"/>
                    </a:lnTo>
                    <a:lnTo>
                      <a:pt x="18" y="16"/>
                    </a:lnTo>
                    <a:lnTo>
                      <a:pt x="17" y="20"/>
                    </a:lnTo>
                    <a:lnTo>
                      <a:pt x="17" y="20"/>
                    </a:lnTo>
                    <a:lnTo>
                      <a:pt x="14" y="24"/>
                    </a:lnTo>
                    <a:lnTo>
                      <a:pt x="14" y="24"/>
                    </a:lnTo>
                    <a:lnTo>
                      <a:pt x="10" y="25"/>
                    </a:lnTo>
                    <a:lnTo>
                      <a:pt x="10" y="25"/>
                    </a:lnTo>
                    <a:lnTo>
                      <a:pt x="7" y="24"/>
                    </a:lnTo>
                    <a:lnTo>
                      <a:pt x="7" y="24"/>
                    </a:lnTo>
                    <a:lnTo>
                      <a:pt x="4" y="20"/>
                    </a:lnTo>
                    <a:lnTo>
                      <a:pt x="4" y="20"/>
                    </a:lnTo>
                    <a:lnTo>
                      <a:pt x="4" y="16"/>
                    </a:lnTo>
                    <a:lnTo>
                      <a:pt x="4" y="0"/>
                    </a:lnTo>
                    <a:lnTo>
                      <a:pt x="0" y="0"/>
                    </a:lnTo>
                    <a:lnTo>
                      <a:pt x="0" y="18"/>
                    </a:lnTo>
                    <a:lnTo>
                      <a:pt x="0" y="18"/>
                    </a:lnTo>
                    <a:lnTo>
                      <a:pt x="0" y="23"/>
                    </a:lnTo>
                    <a:lnTo>
                      <a:pt x="0" y="23"/>
                    </a:lnTo>
                    <a:lnTo>
                      <a:pt x="1" y="26"/>
                    </a:lnTo>
                    <a:lnTo>
                      <a:pt x="1" y="26"/>
                    </a:lnTo>
                    <a:lnTo>
                      <a:pt x="4" y="28"/>
                    </a:lnTo>
                    <a:lnTo>
                      <a:pt x="4" y="28"/>
                    </a:lnTo>
                    <a:lnTo>
                      <a:pt x="9" y="29"/>
                    </a:lnTo>
                    <a:lnTo>
                      <a:pt x="9" y="29"/>
                    </a:lnTo>
                    <a:lnTo>
                      <a:pt x="14" y="28"/>
                    </a:lnTo>
                    <a:lnTo>
                      <a:pt x="18" y="24"/>
                    </a:lnTo>
                    <a:lnTo>
                      <a:pt x="18" y="28"/>
                    </a:lnTo>
                    <a:lnTo>
                      <a:pt x="22" y="28"/>
                    </a:lnTo>
                    <a:lnTo>
                      <a:pt x="2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5" name="Freeform 364">
                <a:extLst>
                  <a:ext uri="{FF2B5EF4-FFF2-40B4-BE49-F238E27FC236}">
                    <a16:creationId xmlns:a16="http://schemas.microsoft.com/office/drawing/2014/main" id="{FA8371A6-558D-8C4B-9837-3FD199AC90CB}"/>
                  </a:ext>
                </a:extLst>
              </p:cNvPr>
              <p:cNvSpPr>
                <a:spLocks/>
              </p:cNvSpPr>
              <p:nvPr/>
            </p:nvSpPr>
            <p:spPr bwMode="auto">
              <a:xfrm>
                <a:off x="2571" y="2096"/>
                <a:ext cx="24" cy="29"/>
              </a:xfrm>
              <a:custGeom>
                <a:avLst/>
                <a:gdLst>
                  <a:gd name="T0" fmla="*/ 18 w 24"/>
                  <a:gd name="T1" fmla="*/ 24 h 29"/>
                  <a:gd name="T2" fmla="*/ 18 w 24"/>
                  <a:gd name="T3" fmla="*/ 24 h 29"/>
                  <a:gd name="T4" fmla="*/ 15 w 24"/>
                  <a:gd name="T5" fmla="*/ 25 h 29"/>
                  <a:gd name="T6" fmla="*/ 12 w 24"/>
                  <a:gd name="T7" fmla="*/ 25 h 29"/>
                  <a:gd name="T8" fmla="*/ 12 w 24"/>
                  <a:gd name="T9" fmla="*/ 25 h 29"/>
                  <a:gd name="T10" fmla="*/ 10 w 24"/>
                  <a:gd name="T11" fmla="*/ 25 h 29"/>
                  <a:gd name="T12" fmla="*/ 6 w 24"/>
                  <a:gd name="T13" fmla="*/ 23 h 29"/>
                  <a:gd name="T14" fmla="*/ 6 w 24"/>
                  <a:gd name="T15" fmla="*/ 23 h 29"/>
                  <a:gd name="T16" fmla="*/ 5 w 24"/>
                  <a:gd name="T17" fmla="*/ 19 h 29"/>
                  <a:gd name="T18" fmla="*/ 4 w 24"/>
                  <a:gd name="T19" fmla="*/ 15 h 29"/>
                  <a:gd name="T20" fmla="*/ 4 w 24"/>
                  <a:gd name="T21" fmla="*/ 15 h 29"/>
                  <a:gd name="T22" fmla="*/ 5 w 24"/>
                  <a:gd name="T23" fmla="*/ 9 h 29"/>
                  <a:gd name="T24" fmla="*/ 6 w 24"/>
                  <a:gd name="T25" fmla="*/ 6 h 29"/>
                  <a:gd name="T26" fmla="*/ 6 w 24"/>
                  <a:gd name="T27" fmla="*/ 6 h 29"/>
                  <a:gd name="T28" fmla="*/ 10 w 24"/>
                  <a:gd name="T29" fmla="*/ 5 h 29"/>
                  <a:gd name="T30" fmla="*/ 13 w 24"/>
                  <a:gd name="T31" fmla="*/ 4 h 29"/>
                  <a:gd name="T32" fmla="*/ 13 w 24"/>
                  <a:gd name="T33" fmla="*/ 4 h 29"/>
                  <a:gd name="T34" fmla="*/ 15 w 24"/>
                  <a:gd name="T35" fmla="*/ 4 h 29"/>
                  <a:gd name="T36" fmla="*/ 17 w 24"/>
                  <a:gd name="T37" fmla="*/ 5 h 29"/>
                  <a:gd name="T38" fmla="*/ 17 w 24"/>
                  <a:gd name="T39" fmla="*/ 5 h 29"/>
                  <a:gd name="T40" fmla="*/ 19 w 24"/>
                  <a:gd name="T41" fmla="*/ 7 h 29"/>
                  <a:gd name="T42" fmla="*/ 19 w 24"/>
                  <a:gd name="T43" fmla="*/ 9 h 29"/>
                  <a:gd name="T44" fmla="*/ 23 w 24"/>
                  <a:gd name="T45" fmla="*/ 8 h 29"/>
                  <a:gd name="T46" fmla="*/ 23 w 24"/>
                  <a:gd name="T47" fmla="*/ 8 h 29"/>
                  <a:gd name="T48" fmla="*/ 22 w 24"/>
                  <a:gd name="T49" fmla="*/ 5 h 29"/>
                  <a:gd name="T50" fmla="*/ 20 w 24"/>
                  <a:gd name="T51" fmla="*/ 3 h 29"/>
                  <a:gd name="T52" fmla="*/ 20 w 24"/>
                  <a:gd name="T53" fmla="*/ 3 h 29"/>
                  <a:gd name="T54" fmla="*/ 17 w 24"/>
                  <a:gd name="T55" fmla="*/ 0 h 29"/>
                  <a:gd name="T56" fmla="*/ 12 w 24"/>
                  <a:gd name="T57" fmla="*/ 0 h 29"/>
                  <a:gd name="T58" fmla="*/ 12 w 24"/>
                  <a:gd name="T59" fmla="*/ 0 h 29"/>
                  <a:gd name="T60" fmla="*/ 9 w 24"/>
                  <a:gd name="T61" fmla="*/ 0 h 29"/>
                  <a:gd name="T62" fmla="*/ 6 w 24"/>
                  <a:gd name="T63" fmla="*/ 1 h 29"/>
                  <a:gd name="T64" fmla="*/ 6 w 24"/>
                  <a:gd name="T65" fmla="*/ 1 h 29"/>
                  <a:gd name="T66" fmla="*/ 3 w 24"/>
                  <a:gd name="T67" fmla="*/ 4 h 29"/>
                  <a:gd name="T68" fmla="*/ 1 w 24"/>
                  <a:gd name="T69" fmla="*/ 7 h 29"/>
                  <a:gd name="T70" fmla="*/ 1 w 24"/>
                  <a:gd name="T71" fmla="*/ 7 h 29"/>
                  <a:gd name="T72" fmla="*/ 0 w 24"/>
                  <a:gd name="T73" fmla="*/ 10 h 29"/>
                  <a:gd name="T74" fmla="*/ 0 w 24"/>
                  <a:gd name="T75" fmla="*/ 15 h 29"/>
                  <a:gd name="T76" fmla="*/ 0 w 24"/>
                  <a:gd name="T77" fmla="*/ 15 h 29"/>
                  <a:gd name="T78" fmla="*/ 1 w 24"/>
                  <a:gd name="T79" fmla="*/ 20 h 29"/>
                  <a:gd name="T80" fmla="*/ 3 w 24"/>
                  <a:gd name="T81" fmla="*/ 25 h 29"/>
                  <a:gd name="T82" fmla="*/ 3 w 24"/>
                  <a:gd name="T83" fmla="*/ 25 h 29"/>
                  <a:gd name="T84" fmla="*/ 8 w 24"/>
                  <a:gd name="T85" fmla="*/ 28 h 29"/>
                  <a:gd name="T86" fmla="*/ 12 w 24"/>
                  <a:gd name="T87" fmla="*/ 29 h 29"/>
                  <a:gd name="T88" fmla="*/ 12 w 24"/>
                  <a:gd name="T89" fmla="*/ 29 h 29"/>
                  <a:gd name="T90" fmla="*/ 17 w 24"/>
                  <a:gd name="T91" fmla="*/ 28 h 29"/>
                  <a:gd name="T92" fmla="*/ 20 w 24"/>
                  <a:gd name="T93" fmla="*/ 26 h 29"/>
                  <a:gd name="T94" fmla="*/ 20 w 24"/>
                  <a:gd name="T95" fmla="*/ 26 h 29"/>
                  <a:gd name="T96" fmla="*/ 23 w 24"/>
                  <a:gd name="T97" fmla="*/ 23 h 29"/>
                  <a:gd name="T98" fmla="*/ 24 w 24"/>
                  <a:gd name="T99" fmla="*/ 18 h 29"/>
                  <a:gd name="T100" fmla="*/ 20 w 24"/>
                  <a:gd name="T101" fmla="*/ 18 h 29"/>
                  <a:gd name="T102" fmla="*/ 20 w 24"/>
                  <a:gd name="T103" fmla="*/ 18 h 29"/>
                  <a:gd name="T104" fmla="*/ 19 w 24"/>
                  <a:gd name="T105" fmla="*/ 22 h 29"/>
                  <a:gd name="T106" fmla="*/ 18 w 24"/>
                  <a:gd name="T107" fmla="*/ 24 h 29"/>
                  <a:gd name="T108" fmla="*/ 18 w 24"/>
                  <a:gd name="T10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29">
                    <a:moveTo>
                      <a:pt x="18" y="24"/>
                    </a:moveTo>
                    <a:lnTo>
                      <a:pt x="18" y="24"/>
                    </a:lnTo>
                    <a:lnTo>
                      <a:pt x="15" y="25"/>
                    </a:lnTo>
                    <a:lnTo>
                      <a:pt x="12" y="25"/>
                    </a:lnTo>
                    <a:lnTo>
                      <a:pt x="12" y="25"/>
                    </a:lnTo>
                    <a:lnTo>
                      <a:pt x="10" y="25"/>
                    </a:lnTo>
                    <a:lnTo>
                      <a:pt x="6" y="23"/>
                    </a:lnTo>
                    <a:lnTo>
                      <a:pt x="6" y="23"/>
                    </a:lnTo>
                    <a:lnTo>
                      <a:pt x="5" y="19"/>
                    </a:lnTo>
                    <a:lnTo>
                      <a:pt x="4" y="15"/>
                    </a:lnTo>
                    <a:lnTo>
                      <a:pt x="4" y="15"/>
                    </a:lnTo>
                    <a:lnTo>
                      <a:pt x="5" y="9"/>
                    </a:lnTo>
                    <a:lnTo>
                      <a:pt x="6" y="6"/>
                    </a:lnTo>
                    <a:lnTo>
                      <a:pt x="6" y="6"/>
                    </a:lnTo>
                    <a:lnTo>
                      <a:pt x="10" y="5"/>
                    </a:lnTo>
                    <a:lnTo>
                      <a:pt x="13" y="4"/>
                    </a:lnTo>
                    <a:lnTo>
                      <a:pt x="13" y="4"/>
                    </a:lnTo>
                    <a:lnTo>
                      <a:pt x="15" y="4"/>
                    </a:lnTo>
                    <a:lnTo>
                      <a:pt x="17" y="5"/>
                    </a:lnTo>
                    <a:lnTo>
                      <a:pt x="17" y="5"/>
                    </a:lnTo>
                    <a:lnTo>
                      <a:pt x="19" y="7"/>
                    </a:lnTo>
                    <a:lnTo>
                      <a:pt x="19" y="9"/>
                    </a:lnTo>
                    <a:lnTo>
                      <a:pt x="23" y="8"/>
                    </a:lnTo>
                    <a:lnTo>
                      <a:pt x="23" y="8"/>
                    </a:lnTo>
                    <a:lnTo>
                      <a:pt x="22" y="5"/>
                    </a:lnTo>
                    <a:lnTo>
                      <a:pt x="20" y="3"/>
                    </a:lnTo>
                    <a:lnTo>
                      <a:pt x="20" y="3"/>
                    </a:lnTo>
                    <a:lnTo>
                      <a:pt x="17" y="0"/>
                    </a:lnTo>
                    <a:lnTo>
                      <a:pt x="12" y="0"/>
                    </a:lnTo>
                    <a:lnTo>
                      <a:pt x="12" y="0"/>
                    </a:lnTo>
                    <a:lnTo>
                      <a:pt x="9" y="0"/>
                    </a:lnTo>
                    <a:lnTo>
                      <a:pt x="6" y="1"/>
                    </a:lnTo>
                    <a:lnTo>
                      <a:pt x="6" y="1"/>
                    </a:lnTo>
                    <a:lnTo>
                      <a:pt x="3" y="4"/>
                    </a:lnTo>
                    <a:lnTo>
                      <a:pt x="1" y="7"/>
                    </a:lnTo>
                    <a:lnTo>
                      <a:pt x="1" y="7"/>
                    </a:lnTo>
                    <a:lnTo>
                      <a:pt x="0" y="10"/>
                    </a:lnTo>
                    <a:lnTo>
                      <a:pt x="0" y="15"/>
                    </a:lnTo>
                    <a:lnTo>
                      <a:pt x="0" y="15"/>
                    </a:lnTo>
                    <a:lnTo>
                      <a:pt x="1" y="20"/>
                    </a:lnTo>
                    <a:lnTo>
                      <a:pt x="3" y="25"/>
                    </a:lnTo>
                    <a:lnTo>
                      <a:pt x="3" y="25"/>
                    </a:lnTo>
                    <a:lnTo>
                      <a:pt x="8" y="28"/>
                    </a:lnTo>
                    <a:lnTo>
                      <a:pt x="12" y="29"/>
                    </a:lnTo>
                    <a:lnTo>
                      <a:pt x="12" y="29"/>
                    </a:lnTo>
                    <a:lnTo>
                      <a:pt x="17" y="28"/>
                    </a:lnTo>
                    <a:lnTo>
                      <a:pt x="20" y="26"/>
                    </a:lnTo>
                    <a:lnTo>
                      <a:pt x="20" y="26"/>
                    </a:lnTo>
                    <a:lnTo>
                      <a:pt x="23" y="23"/>
                    </a:lnTo>
                    <a:lnTo>
                      <a:pt x="24" y="18"/>
                    </a:lnTo>
                    <a:lnTo>
                      <a:pt x="20" y="18"/>
                    </a:lnTo>
                    <a:lnTo>
                      <a:pt x="20" y="18"/>
                    </a:lnTo>
                    <a:lnTo>
                      <a:pt x="19" y="22"/>
                    </a:lnTo>
                    <a:lnTo>
                      <a:pt x="18" y="24"/>
                    </a:lnTo>
                    <a:lnTo>
                      <a:pt x="1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6" name="Freeform 365">
                <a:extLst>
                  <a:ext uri="{FF2B5EF4-FFF2-40B4-BE49-F238E27FC236}">
                    <a16:creationId xmlns:a16="http://schemas.microsoft.com/office/drawing/2014/main" id="{8556D1CF-A9D1-04F3-95A8-8F099E0ED833}"/>
                  </a:ext>
                </a:extLst>
              </p:cNvPr>
              <p:cNvSpPr>
                <a:spLocks/>
              </p:cNvSpPr>
              <p:nvPr/>
            </p:nvSpPr>
            <p:spPr bwMode="auto">
              <a:xfrm>
                <a:off x="2596" y="2086"/>
                <a:ext cx="14" cy="38"/>
              </a:xfrm>
              <a:custGeom>
                <a:avLst/>
                <a:gdLst>
                  <a:gd name="T0" fmla="*/ 12 w 14"/>
                  <a:gd name="T1" fmla="*/ 34 h 38"/>
                  <a:gd name="T2" fmla="*/ 12 w 14"/>
                  <a:gd name="T3" fmla="*/ 34 h 38"/>
                  <a:gd name="T4" fmla="*/ 9 w 14"/>
                  <a:gd name="T5" fmla="*/ 34 h 38"/>
                  <a:gd name="T6" fmla="*/ 9 w 14"/>
                  <a:gd name="T7" fmla="*/ 34 h 38"/>
                  <a:gd name="T8" fmla="*/ 9 w 14"/>
                  <a:gd name="T9" fmla="*/ 33 h 38"/>
                  <a:gd name="T10" fmla="*/ 9 w 14"/>
                  <a:gd name="T11" fmla="*/ 33 h 38"/>
                  <a:gd name="T12" fmla="*/ 8 w 14"/>
                  <a:gd name="T13" fmla="*/ 30 h 38"/>
                  <a:gd name="T14" fmla="*/ 8 w 14"/>
                  <a:gd name="T15" fmla="*/ 14 h 38"/>
                  <a:gd name="T16" fmla="*/ 14 w 14"/>
                  <a:gd name="T17" fmla="*/ 14 h 38"/>
                  <a:gd name="T18" fmla="*/ 14 w 14"/>
                  <a:gd name="T19" fmla="*/ 10 h 38"/>
                  <a:gd name="T20" fmla="*/ 8 w 14"/>
                  <a:gd name="T21" fmla="*/ 10 h 38"/>
                  <a:gd name="T22" fmla="*/ 8 w 14"/>
                  <a:gd name="T23" fmla="*/ 0 h 38"/>
                  <a:gd name="T24" fmla="*/ 4 w 14"/>
                  <a:gd name="T25" fmla="*/ 4 h 38"/>
                  <a:gd name="T26" fmla="*/ 4 w 14"/>
                  <a:gd name="T27" fmla="*/ 10 h 38"/>
                  <a:gd name="T28" fmla="*/ 0 w 14"/>
                  <a:gd name="T29" fmla="*/ 10 h 38"/>
                  <a:gd name="T30" fmla="*/ 0 w 14"/>
                  <a:gd name="T31" fmla="*/ 14 h 38"/>
                  <a:gd name="T32" fmla="*/ 4 w 14"/>
                  <a:gd name="T33" fmla="*/ 14 h 38"/>
                  <a:gd name="T34" fmla="*/ 4 w 14"/>
                  <a:gd name="T35" fmla="*/ 30 h 38"/>
                  <a:gd name="T36" fmla="*/ 4 w 14"/>
                  <a:gd name="T37" fmla="*/ 30 h 38"/>
                  <a:gd name="T38" fmla="*/ 5 w 14"/>
                  <a:gd name="T39" fmla="*/ 36 h 38"/>
                  <a:gd name="T40" fmla="*/ 5 w 14"/>
                  <a:gd name="T41" fmla="*/ 36 h 38"/>
                  <a:gd name="T42" fmla="*/ 6 w 14"/>
                  <a:gd name="T43" fmla="*/ 38 h 38"/>
                  <a:gd name="T44" fmla="*/ 6 w 14"/>
                  <a:gd name="T45" fmla="*/ 38 h 38"/>
                  <a:gd name="T46" fmla="*/ 11 w 14"/>
                  <a:gd name="T47" fmla="*/ 38 h 38"/>
                  <a:gd name="T48" fmla="*/ 11 w 14"/>
                  <a:gd name="T49" fmla="*/ 38 h 38"/>
                  <a:gd name="T50" fmla="*/ 14 w 14"/>
                  <a:gd name="T51" fmla="*/ 38 h 38"/>
                  <a:gd name="T52" fmla="*/ 14 w 14"/>
                  <a:gd name="T53" fmla="*/ 34 h 38"/>
                  <a:gd name="T54" fmla="*/ 14 w 14"/>
                  <a:gd name="T55" fmla="*/ 34 h 38"/>
                  <a:gd name="T56" fmla="*/ 12 w 14"/>
                  <a:gd name="T57" fmla="*/ 34 h 38"/>
                  <a:gd name="T58" fmla="*/ 12 w 14"/>
                  <a:gd name="T59" fmla="*/ 34 h 38"/>
                  <a:gd name="T60" fmla="*/ 12 w 14"/>
                  <a:gd name="T6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38">
                    <a:moveTo>
                      <a:pt x="12" y="34"/>
                    </a:moveTo>
                    <a:lnTo>
                      <a:pt x="12" y="34"/>
                    </a:lnTo>
                    <a:lnTo>
                      <a:pt x="9" y="34"/>
                    </a:lnTo>
                    <a:lnTo>
                      <a:pt x="9" y="34"/>
                    </a:lnTo>
                    <a:lnTo>
                      <a:pt x="9" y="33"/>
                    </a:lnTo>
                    <a:lnTo>
                      <a:pt x="9" y="33"/>
                    </a:lnTo>
                    <a:lnTo>
                      <a:pt x="8" y="30"/>
                    </a:lnTo>
                    <a:lnTo>
                      <a:pt x="8" y="14"/>
                    </a:lnTo>
                    <a:lnTo>
                      <a:pt x="14" y="14"/>
                    </a:lnTo>
                    <a:lnTo>
                      <a:pt x="14" y="10"/>
                    </a:lnTo>
                    <a:lnTo>
                      <a:pt x="8" y="10"/>
                    </a:lnTo>
                    <a:lnTo>
                      <a:pt x="8" y="0"/>
                    </a:lnTo>
                    <a:lnTo>
                      <a:pt x="4" y="4"/>
                    </a:lnTo>
                    <a:lnTo>
                      <a:pt x="4" y="10"/>
                    </a:lnTo>
                    <a:lnTo>
                      <a:pt x="0" y="10"/>
                    </a:lnTo>
                    <a:lnTo>
                      <a:pt x="0" y="14"/>
                    </a:lnTo>
                    <a:lnTo>
                      <a:pt x="4" y="14"/>
                    </a:lnTo>
                    <a:lnTo>
                      <a:pt x="4" y="30"/>
                    </a:lnTo>
                    <a:lnTo>
                      <a:pt x="4" y="30"/>
                    </a:lnTo>
                    <a:lnTo>
                      <a:pt x="5" y="36"/>
                    </a:lnTo>
                    <a:lnTo>
                      <a:pt x="5" y="36"/>
                    </a:lnTo>
                    <a:lnTo>
                      <a:pt x="6" y="38"/>
                    </a:lnTo>
                    <a:lnTo>
                      <a:pt x="6" y="38"/>
                    </a:lnTo>
                    <a:lnTo>
                      <a:pt x="11" y="38"/>
                    </a:lnTo>
                    <a:lnTo>
                      <a:pt x="11" y="38"/>
                    </a:lnTo>
                    <a:lnTo>
                      <a:pt x="14" y="38"/>
                    </a:lnTo>
                    <a:lnTo>
                      <a:pt x="14" y="34"/>
                    </a:lnTo>
                    <a:lnTo>
                      <a:pt x="14" y="34"/>
                    </a:lnTo>
                    <a:lnTo>
                      <a:pt x="12" y="34"/>
                    </a:lnTo>
                    <a:lnTo>
                      <a:pt x="12" y="34"/>
                    </a:lnTo>
                    <a:lnTo>
                      <a:pt x="1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7" name="Freeform 366">
                <a:extLst>
                  <a:ext uri="{FF2B5EF4-FFF2-40B4-BE49-F238E27FC236}">
                    <a16:creationId xmlns:a16="http://schemas.microsoft.com/office/drawing/2014/main" id="{96C5D4A8-32DF-31E3-D314-6C50F1C998F1}"/>
                  </a:ext>
                </a:extLst>
              </p:cNvPr>
              <p:cNvSpPr>
                <a:spLocks noEditPoints="1"/>
              </p:cNvSpPr>
              <p:nvPr/>
            </p:nvSpPr>
            <p:spPr bwMode="auto">
              <a:xfrm>
                <a:off x="2614" y="2086"/>
                <a:ext cx="5" cy="38"/>
              </a:xfrm>
              <a:custGeom>
                <a:avLst/>
                <a:gdLst>
                  <a:gd name="T0" fmla="*/ 5 w 5"/>
                  <a:gd name="T1" fmla="*/ 6 h 38"/>
                  <a:gd name="T2" fmla="*/ 5 w 5"/>
                  <a:gd name="T3" fmla="*/ 0 h 38"/>
                  <a:gd name="T4" fmla="*/ 0 w 5"/>
                  <a:gd name="T5" fmla="*/ 0 h 38"/>
                  <a:gd name="T6" fmla="*/ 0 w 5"/>
                  <a:gd name="T7" fmla="*/ 6 h 38"/>
                  <a:gd name="T8" fmla="*/ 5 w 5"/>
                  <a:gd name="T9" fmla="*/ 6 h 38"/>
                  <a:gd name="T10" fmla="*/ 5 w 5"/>
                  <a:gd name="T11" fmla="*/ 6 h 38"/>
                  <a:gd name="T12" fmla="*/ 5 w 5"/>
                  <a:gd name="T13" fmla="*/ 38 h 38"/>
                  <a:gd name="T14" fmla="*/ 5 w 5"/>
                  <a:gd name="T15" fmla="*/ 10 h 38"/>
                  <a:gd name="T16" fmla="*/ 0 w 5"/>
                  <a:gd name="T17" fmla="*/ 10 h 38"/>
                  <a:gd name="T18" fmla="*/ 0 w 5"/>
                  <a:gd name="T19" fmla="*/ 38 h 38"/>
                  <a:gd name="T20" fmla="*/ 5 w 5"/>
                  <a:gd name="T21" fmla="*/ 38 h 38"/>
                  <a:gd name="T22" fmla="*/ 5 w 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8">
                    <a:moveTo>
                      <a:pt x="5" y="6"/>
                    </a:moveTo>
                    <a:lnTo>
                      <a:pt x="5" y="0"/>
                    </a:lnTo>
                    <a:lnTo>
                      <a:pt x="0" y="0"/>
                    </a:lnTo>
                    <a:lnTo>
                      <a:pt x="0" y="6"/>
                    </a:lnTo>
                    <a:lnTo>
                      <a:pt x="5" y="6"/>
                    </a:lnTo>
                    <a:lnTo>
                      <a:pt x="5" y="6"/>
                    </a:lnTo>
                    <a:close/>
                    <a:moveTo>
                      <a:pt x="5" y="38"/>
                    </a:moveTo>
                    <a:lnTo>
                      <a:pt x="5" y="10"/>
                    </a:lnTo>
                    <a:lnTo>
                      <a:pt x="0" y="1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8" name="Freeform 367">
                <a:extLst>
                  <a:ext uri="{FF2B5EF4-FFF2-40B4-BE49-F238E27FC236}">
                    <a16:creationId xmlns:a16="http://schemas.microsoft.com/office/drawing/2014/main" id="{14593A77-A760-3004-CEF9-024623454484}"/>
                  </a:ext>
                </a:extLst>
              </p:cNvPr>
              <p:cNvSpPr>
                <a:spLocks noEditPoints="1"/>
              </p:cNvSpPr>
              <p:nvPr/>
            </p:nvSpPr>
            <p:spPr bwMode="auto">
              <a:xfrm>
                <a:off x="2624" y="2096"/>
                <a:ext cx="26" cy="29"/>
              </a:xfrm>
              <a:custGeom>
                <a:avLst/>
                <a:gdLst>
                  <a:gd name="T0" fmla="*/ 4 w 26"/>
                  <a:gd name="T1" fmla="*/ 25 h 29"/>
                  <a:gd name="T2" fmla="*/ 4 w 26"/>
                  <a:gd name="T3" fmla="*/ 25 h 29"/>
                  <a:gd name="T4" fmla="*/ 8 w 26"/>
                  <a:gd name="T5" fmla="*/ 28 h 29"/>
                  <a:gd name="T6" fmla="*/ 14 w 26"/>
                  <a:gd name="T7" fmla="*/ 29 h 29"/>
                  <a:gd name="T8" fmla="*/ 14 w 26"/>
                  <a:gd name="T9" fmla="*/ 29 h 29"/>
                  <a:gd name="T10" fmla="*/ 17 w 26"/>
                  <a:gd name="T11" fmla="*/ 28 h 29"/>
                  <a:gd name="T12" fmla="*/ 20 w 26"/>
                  <a:gd name="T13" fmla="*/ 27 h 29"/>
                  <a:gd name="T14" fmla="*/ 20 w 26"/>
                  <a:gd name="T15" fmla="*/ 27 h 29"/>
                  <a:gd name="T16" fmla="*/ 23 w 26"/>
                  <a:gd name="T17" fmla="*/ 25 h 29"/>
                  <a:gd name="T18" fmla="*/ 25 w 26"/>
                  <a:gd name="T19" fmla="*/ 23 h 29"/>
                  <a:gd name="T20" fmla="*/ 25 w 26"/>
                  <a:gd name="T21" fmla="*/ 23 h 29"/>
                  <a:gd name="T22" fmla="*/ 26 w 26"/>
                  <a:gd name="T23" fmla="*/ 19 h 29"/>
                  <a:gd name="T24" fmla="*/ 26 w 26"/>
                  <a:gd name="T25" fmla="*/ 14 h 29"/>
                  <a:gd name="T26" fmla="*/ 26 w 26"/>
                  <a:gd name="T27" fmla="*/ 14 h 29"/>
                  <a:gd name="T28" fmla="*/ 25 w 26"/>
                  <a:gd name="T29" fmla="*/ 8 h 29"/>
                  <a:gd name="T30" fmla="*/ 23 w 26"/>
                  <a:gd name="T31" fmla="*/ 4 h 29"/>
                  <a:gd name="T32" fmla="*/ 23 w 26"/>
                  <a:gd name="T33" fmla="*/ 4 h 29"/>
                  <a:gd name="T34" fmla="*/ 18 w 26"/>
                  <a:gd name="T35" fmla="*/ 0 h 29"/>
                  <a:gd name="T36" fmla="*/ 14 w 26"/>
                  <a:gd name="T37" fmla="*/ 0 h 29"/>
                  <a:gd name="T38" fmla="*/ 14 w 26"/>
                  <a:gd name="T39" fmla="*/ 0 h 29"/>
                  <a:gd name="T40" fmla="*/ 8 w 26"/>
                  <a:gd name="T41" fmla="*/ 0 h 29"/>
                  <a:gd name="T42" fmla="*/ 5 w 26"/>
                  <a:gd name="T43" fmla="*/ 3 h 29"/>
                  <a:gd name="T44" fmla="*/ 5 w 26"/>
                  <a:gd name="T45" fmla="*/ 3 h 29"/>
                  <a:gd name="T46" fmla="*/ 3 w 26"/>
                  <a:gd name="T47" fmla="*/ 5 h 29"/>
                  <a:gd name="T48" fmla="*/ 1 w 26"/>
                  <a:gd name="T49" fmla="*/ 8 h 29"/>
                  <a:gd name="T50" fmla="*/ 0 w 26"/>
                  <a:gd name="T51" fmla="*/ 15 h 29"/>
                  <a:gd name="T52" fmla="*/ 0 w 26"/>
                  <a:gd name="T53" fmla="*/ 15 h 29"/>
                  <a:gd name="T54" fmla="*/ 1 w 26"/>
                  <a:gd name="T55" fmla="*/ 20 h 29"/>
                  <a:gd name="T56" fmla="*/ 4 w 26"/>
                  <a:gd name="T57" fmla="*/ 25 h 29"/>
                  <a:gd name="T58" fmla="*/ 4 w 26"/>
                  <a:gd name="T59" fmla="*/ 25 h 29"/>
                  <a:gd name="T60" fmla="*/ 7 w 26"/>
                  <a:gd name="T61" fmla="*/ 6 h 29"/>
                  <a:gd name="T62" fmla="*/ 7 w 26"/>
                  <a:gd name="T63" fmla="*/ 6 h 29"/>
                  <a:gd name="T64" fmla="*/ 10 w 26"/>
                  <a:gd name="T65" fmla="*/ 5 h 29"/>
                  <a:gd name="T66" fmla="*/ 14 w 26"/>
                  <a:gd name="T67" fmla="*/ 4 h 29"/>
                  <a:gd name="T68" fmla="*/ 14 w 26"/>
                  <a:gd name="T69" fmla="*/ 4 h 29"/>
                  <a:gd name="T70" fmla="*/ 16 w 26"/>
                  <a:gd name="T71" fmla="*/ 5 h 29"/>
                  <a:gd name="T72" fmla="*/ 19 w 26"/>
                  <a:gd name="T73" fmla="*/ 6 h 29"/>
                  <a:gd name="T74" fmla="*/ 19 w 26"/>
                  <a:gd name="T75" fmla="*/ 6 h 29"/>
                  <a:gd name="T76" fmla="*/ 20 w 26"/>
                  <a:gd name="T77" fmla="*/ 9 h 29"/>
                  <a:gd name="T78" fmla="*/ 22 w 26"/>
                  <a:gd name="T79" fmla="*/ 14 h 29"/>
                  <a:gd name="T80" fmla="*/ 22 w 26"/>
                  <a:gd name="T81" fmla="*/ 14 h 29"/>
                  <a:gd name="T82" fmla="*/ 20 w 26"/>
                  <a:gd name="T83" fmla="*/ 19 h 29"/>
                  <a:gd name="T84" fmla="*/ 19 w 26"/>
                  <a:gd name="T85" fmla="*/ 23 h 29"/>
                  <a:gd name="T86" fmla="*/ 19 w 26"/>
                  <a:gd name="T87" fmla="*/ 23 h 29"/>
                  <a:gd name="T88" fmla="*/ 16 w 26"/>
                  <a:gd name="T89" fmla="*/ 25 h 29"/>
                  <a:gd name="T90" fmla="*/ 14 w 26"/>
                  <a:gd name="T91" fmla="*/ 25 h 29"/>
                  <a:gd name="T92" fmla="*/ 14 w 26"/>
                  <a:gd name="T93" fmla="*/ 25 h 29"/>
                  <a:gd name="T94" fmla="*/ 10 w 26"/>
                  <a:gd name="T95" fmla="*/ 25 h 29"/>
                  <a:gd name="T96" fmla="*/ 7 w 26"/>
                  <a:gd name="T97" fmla="*/ 23 h 29"/>
                  <a:gd name="T98" fmla="*/ 7 w 26"/>
                  <a:gd name="T99" fmla="*/ 23 h 29"/>
                  <a:gd name="T100" fmla="*/ 6 w 26"/>
                  <a:gd name="T101" fmla="*/ 19 h 29"/>
                  <a:gd name="T102" fmla="*/ 5 w 26"/>
                  <a:gd name="T103" fmla="*/ 15 h 29"/>
                  <a:gd name="T104" fmla="*/ 5 w 26"/>
                  <a:gd name="T105" fmla="*/ 15 h 29"/>
                  <a:gd name="T106" fmla="*/ 6 w 26"/>
                  <a:gd name="T107" fmla="*/ 9 h 29"/>
                  <a:gd name="T108" fmla="*/ 7 w 26"/>
                  <a:gd name="T109" fmla="*/ 6 h 29"/>
                  <a:gd name="T110" fmla="*/ 7 w 26"/>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29">
                    <a:moveTo>
                      <a:pt x="4" y="25"/>
                    </a:moveTo>
                    <a:lnTo>
                      <a:pt x="4" y="25"/>
                    </a:lnTo>
                    <a:lnTo>
                      <a:pt x="8" y="28"/>
                    </a:lnTo>
                    <a:lnTo>
                      <a:pt x="14" y="29"/>
                    </a:lnTo>
                    <a:lnTo>
                      <a:pt x="14" y="29"/>
                    </a:lnTo>
                    <a:lnTo>
                      <a:pt x="17" y="28"/>
                    </a:lnTo>
                    <a:lnTo>
                      <a:pt x="20" y="27"/>
                    </a:lnTo>
                    <a:lnTo>
                      <a:pt x="20" y="27"/>
                    </a:lnTo>
                    <a:lnTo>
                      <a:pt x="23" y="25"/>
                    </a:lnTo>
                    <a:lnTo>
                      <a:pt x="25" y="23"/>
                    </a:lnTo>
                    <a:lnTo>
                      <a:pt x="25" y="23"/>
                    </a:lnTo>
                    <a:lnTo>
                      <a:pt x="26" y="19"/>
                    </a:lnTo>
                    <a:lnTo>
                      <a:pt x="26" y="14"/>
                    </a:lnTo>
                    <a:lnTo>
                      <a:pt x="26" y="14"/>
                    </a:lnTo>
                    <a:lnTo>
                      <a:pt x="25" y="8"/>
                    </a:lnTo>
                    <a:lnTo>
                      <a:pt x="23" y="4"/>
                    </a:lnTo>
                    <a:lnTo>
                      <a:pt x="23" y="4"/>
                    </a:lnTo>
                    <a:lnTo>
                      <a:pt x="18" y="0"/>
                    </a:lnTo>
                    <a:lnTo>
                      <a:pt x="14" y="0"/>
                    </a:lnTo>
                    <a:lnTo>
                      <a:pt x="14" y="0"/>
                    </a:lnTo>
                    <a:lnTo>
                      <a:pt x="8" y="0"/>
                    </a:lnTo>
                    <a:lnTo>
                      <a:pt x="5" y="3"/>
                    </a:lnTo>
                    <a:lnTo>
                      <a:pt x="5" y="3"/>
                    </a:lnTo>
                    <a:lnTo>
                      <a:pt x="3" y="5"/>
                    </a:lnTo>
                    <a:lnTo>
                      <a:pt x="1" y="8"/>
                    </a:lnTo>
                    <a:lnTo>
                      <a:pt x="0" y="15"/>
                    </a:lnTo>
                    <a:lnTo>
                      <a:pt x="0" y="15"/>
                    </a:lnTo>
                    <a:lnTo>
                      <a:pt x="1" y="20"/>
                    </a:lnTo>
                    <a:lnTo>
                      <a:pt x="4" y="25"/>
                    </a:lnTo>
                    <a:lnTo>
                      <a:pt x="4" y="25"/>
                    </a:lnTo>
                    <a:close/>
                    <a:moveTo>
                      <a:pt x="7" y="6"/>
                    </a:moveTo>
                    <a:lnTo>
                      <a:pt x="7" y="6"/>
                    </a:lnTo>
                    <a:lnTo>
                      <a:pt x="10" y="5"/>
                    </a:lnTo>
                    <a:lnTo>
                      <a:pt x="14" y="4"/>
                    </a:lnTo>
                    <a:lnTo>
                      <a:pt x="14" y="4"/>
                    </a:lnTo>
                    <a:lnTo>
                      <a:pt x="16" y="5"/>
                    </a:lnTo>
                    <a:lnTo>
                      <a:pt x="19" y="6"/>
                    </a:lnTo>
                    <a:lnTo>
                      <a:pt x="19" y="6"/>
                    </a:lnTo>
                    <a:lnTo>
                      <a:pt x="20" y="9"/>
                    </a:lnTo>
                    <a:lnTo>
                      <a:pt x="22" y="14"/>
                    </a:lnTo>
                    <a:lnTo>
                      <a:pt x="22" y="14"/>
                    </a:lnTo>
                    <a:lnTo>
                      <a:pt x="20" y="19"/>
                    </a:lnTo>
                    <a:lnTo>
                      <a:pt x="19" y="23"/>
                    </a:lnTo>
                    <a:lnTo>
                      <a:pt x="19" y="23"/>
                    </a:lnTo>
                    <a:lnTo>
                      <a:pt x="16" y="25"/>
                    </a:lnTo>
                    <a:lnTo>
                      <a:pt x="14" y="25"/>
                    </a:lnTo>
                    <a:lnTo>
                      <a:pt x="14" y="25"/>
                    </a:lnTo>
                    <a:lnTo>
                      <a:pt x="10" y="25"/>
                    </a:lnTo>
                    <a:lnTo>
                      <a:pt x="7" y="23"/>
                    </a:lnTo>
                    <a:lnTo>
                      <a:pt x="7" y="23"/>
                    </a:lnTo>
                    <a:lnTo>
                      <a:pt x="6" y="19"/>
                    </a:lnTo>
                    <a:lnTo>
                      <a:pt x="5" y="15"/>
                    </a:lnTo>
                    <a:lnTo>
                      <a:pt x="5" y="15"/>
                    </a:lnTo>
                    <a:lnTo>
                      <a:pt x="6" y="9"/>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9" name="Freeform 368">
                <a:extLst>
                  <a:ext uri="{FF2B5EF4-FFF2-40B4-BE49-F238E27FC236}">
                    <a16:creationId xmlns:a16="http://schemas.microsoft.com/office/drawing/2014/main" id="{1EE8C132-5A78-C8A6-8644-408F12471CFF}"/>
                  </a:ext>
                </a:extLst>
              </p:cNvPr>
              <p:cNvSpPr>
                <a:spLocks/>
              </p:cNvSpPr>
              <p:nvPr/>
            </p:nvSpPr>
            <p:spPr bwMode="auto">
              <a:xfrm>
                <a:off x="2656" y="2096"/>
                <a:ext cx="22" cy="28"/>
              </a:xfrm>
              <a:custGeom>
                <a:avLst/>
                <a:gdLst>
                  <a:gd name="T0" fmla="*/ 4 w 22"/>
                  <a:gd name="T1" fmla="*/ 28 h 28"/>
                  <a:gd name="T2" fmla="*/ 4 w 22"/>
                  <a:gd name="T3" fmla="*/ 13 h 28"/>
                  <a:gd name="T4" fmla="*/ 4 w 22"/>
                  <a:gd name="T5" fmla="*/ 13 h 28"/>
                  <a:gd name="T6" fmla="*/ 5 w 22"/>
                  <a:gd name="T7" fmla="*/ 8 h 28"/>
                  <a:gd name="T8" fmla="*/ 6 w 22"/>
                  <a:gd name="T9" fmla="*/ 6 h 28"/>
                  <a:gd name="T10" fmla="*/ 6 w 22"/>
                  <a:gd name="T11" fmla="*/ 6 h 28"/>
                  <a:gd name="T12" fmla="*/ 9 w 22"/>
                  <a:gd name="T13" fmla="*/ 5 h 28"/>
                  <a:gd name="T14" fmla="*/ 12 w 22"/>
                  <a:gd name="T15" fmla="*/ 4 h 28"/>
                  <a:gd name="T16" fmla="*/ 12 w 22"/>
                  <a:gd name="T17" fmla="*/ 4 h 28"/>
                  <a:gd name="T18" fmla="*/ 15 w 22"/>
                  <a:gd name="T19" fmla="*/ 5 h 28"/>
                  <a:gd name="T20" fmla="*/ 15 w 22"/>
                  <a:gd name="T21" fmla="*/ 5 h 28"/>
                  <a:gd name="T22" fmla="*/ 18 w 22"/>
                  <a:gd name="T23" fmla="*/ 7 h 28"/>
                  <a:gd name="T24" fmla="*/ 18 w 22"/>
                  <a:gd name="T25" fmla="*/ 7 h 28"/>
                  <a:gd name="T26" fmla="*/ 18 w 22"/>
                  <a:gd name="T27" fmla="*/ 12 h 28"/>
                  <a:gd name="T28" fmla="*/ 18 w 22"/>
                  <a:gd name="T29" fmla="*/ 28 h 28"/>
                  <a:gd name="T30" fmla="*/ 22 w 22"/>
                  <a:gd name="T31" fmla="*/ 28 h 28"/>
                  <a:gd name="T32" fmla="*/ 22 w 22"/>
                  <a:gd name="T33" fmla="*/ 12 h 28"/>
                  <a:gd name="T34" fmla="*/ 22 w 22"/>
                  <a:gd name="T35" fmla="*/ 12 h 28"/>
                  <a:gd name="T36" fmla="*/ 22 w 22"/>
                  <a:gd name="T37" fmla="*/ 7 h 28"/>
                  <a:gd name="T38" fmla="*/ 22 w 22"/>
                  <a:gd name="T39" fmla="*/ 7 h 28"/>
                  <a:gd name="T40" fmla="*/ 21 w 22"/>
                  <a:gd name="T41" fmla="*/ 4 h 28"/>
                  <a:gd name="T42" fmla="*/ 21 w 22"/>
                  <a:gd name="T43" fmla="*/ 4 h 28"/>
                  <a:gd name="T44" fmla="*/ 18 w 22"/>
                  <a:gd name="T45" fmla="*/ 0 h 28"/>
                  <a:gd name="T46" fmla="*/ 18 w 22"/>
                  <a:gd name="T47" fmla="*/ 0 h 28"/>
                  <a:gd name="T48" fmla="*/ 13 w 22"/>
                  <a:gd name="T49" fmla="*/ 0 h 28"/>
                  <a:gd name="T50" fmla="*/ 13 w 22"/>
                  <a:gd name="T51" fmla="*/ 0 h 28"/>
                  <a:gd name="T52" fmla="*/ 7 w 22"/>
                  <a:gd name="T53" fmla="*/ 1 h 28"/>
                  <a:gd name="T54" fmla="*/ 4 w 22"/>
                  <a:gd name="T55" fmla="*/ 5 h 28"/>
                  <a:gd name="T56" fmla="*/ 4 w 22"/>
                  <a:gd name="T57" fmla="*/ 0 h 28"/>
                  <a:gd name="T58" fmla="*/ 0 w 22"/>
                  <a:gd name="T59" fmla="*/ 0 h 28"/>
                  <a:gd name="T60" fmla="*/ 0 w 22"/>
                  <a:gd name="T61" fmla="*/ 28 h 28"/>
                  <a:gd name="T62" fmla="*/ 4 w 22"/>
                  <a:gd name="T63" fmla="*/ 28 h 28"/>
                  <a:gd name="T64" fmla="*/ 4 w 22"/>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8">
                    <a:moveTo>
                      <a:pt x="4" y="28"/>
                    </a:moveTo>
                    <a:lnTo>
                      <a:pt x="4" y="13"/>
                    </a:lnTo>
                    <a:lnTo>
                      <a:pt x="4" y="13"/>
                    </a:lnTo>
                    <a:lnTo>
                      <a:pt x="5" y="8"/>
                    </a:lnTo>
                    <a:lnTo>
                      <a:pt x="6" y="6"/>
                    </a:lnTo>
                    <a:lnTo>
                      <a:pt x="6" y="6"/>
                    </a:lnTo>
                    <a:lnTo>
                      <a:pt x="9" y="5"/>
                    </a:lnTo>
                    <a:lnTo>
                      <a:pt x="12" y="4"/>
                    </a:lnTo>
                    <a:lnTo>
                      <a:pt x="12" y="4"/>
                    </a:lnTo>
                    <a:lnTo>
                      <a:pt x="15" y="5"/>
                    </a:lnTo>
                    <a:lnTo>
                      <a:pt x="15" y="5"/>
                    </a:lnTo>
                    <a:lnTo>
                      <a:pt x="18" y="7"/>
                    </a:lnTo>
                    <a:lnTo>
                      <a:pt x="18" y="7"/>
                    </a:lnTo>
                    <a:lnTo>
                      <a:pt x="18" y="12"/>
                    </a:lnTo>
                    <a:lnTo>
                      <a:pt x="18" y="28"/>
                    </a:lnTo>
                    <a:lnTo>
                      <a:pt x="22" y="28"/>
                    </a:lnTo>
                    <a:lnTo>
                      <a:pt x="22" y="12"/>
                    </a:lnTo>
                    <a:lnTo>
                      <a:pt x="22" y="12"/>
                    </a:lnTo>
                    <a:lnTo>
                      <a:pt x="22" y="7"/>
                    </a:lnTo>
                    <a:lnTo>
                      <a:pt x="22" y="7"/>
                    </a:lnTo>
                    <a:lnTo>
                      <a:pt x="21" y="4"/>
                    </a:lnTo>
                    <a:lnTo>
                      <a:pt x="21" y="4"/>
                    </a:lnTo>
                    <a:lnTo>
                      <a:pt x="18" y="0"/>
                    </a:lnTo>
                    <a:lnTo>
                      <a:pt x="18" y="0"/>
                    </a:lnTo>
                    <a:lnTo>
                      <a:pt x="13" y="0"/>
                    </a:lnTo>
                    <a:lnTo>
                      <a:pt x="13" y="0"/>
                    </a:lnTo>
                    <a:lnTo>
                      <a:pt x="7" y="1"/>
                    </a:lnTo>
                    <a:lnTo>
                      <a:pt x="4" y="5"/>
                    </a:lnTo>
                    <a:lnTo>
                      <a:pt x="4" y="0"/>
                    </a:lnTo>
                    <a:lnTo>
                      <a:pt x="0" y="0"/>
                    </a:lnTo>
                    <a:lnTo>
                      <a:pt x="0" y="28"/>
                    </a:lnTo>
                    <a:lnTo>
                      <a:pt x="4" y="28"/>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0" name="Freeform 369">
                <a:extLst>
                  <a:ext uri="{FF2B5EF4-FFF2-40B4-BE49-F238E27FC236}">
                    <a16:creationId xmlns:a16="http://schemas.microsoft.com/office/drawing/2014/main" id="{436C2201-F2F5-E17E-38B3-BF002ADDECDE}"/>
                  </a:ext>
                </a:extLst>
              </p:cNvPr>
              <p:cNvSpPr>
                <a:spLocks noEditPoints="1"/>
              </p:cNvSpPr>
              <p:nvPr/>
            </p:nvSpPr>
            <p:spPr bwMode="auto">
              <a:xfrm>
                <a:off x="2699" y="2090"/>
                <a:ext cx="26" cy="32"/>
              </a:xfrm>
              <a:custGeom>
                <a:avLst/>
                <a:gdLst>
                  <a:gd name="T0" fmla="*/ 26 w 26"/>
                  <a:gd name="T1" fmla="*/ 10 h 32"/>
                  <a:gd name="T2" fmla="*/ 0 w 26"/>
                  <a:gd name="T3" fmla="*/ 0 h 32"/>
                  <a:gd name="T4" fmla="*/ 0 w 26"/>
                  <a:gd name="T5" fmla="*/ 4 h 32"/>
                  <a:gd name="T6" fmla="*/ 20 w 26"/>
                  <a:gd name="T7" fmla="*/ 12 h 32"/>
                  <a:gd name="T8" fmla="*/ 0 w 26"/>
                  <a:gd name="T9" fmla="*/ 21 h 32"/>
                  <a:gd name="T10" fmla="*/ 0 w 26"/>
                  <a:gd name="T11" fmla="*/ 25 h 32"/>
                  <a:gd name="T12" fmla="*/ 26 w 26"/>
                  <a:gd name="T13" fmla="*/ 14 h 32"/>
                  <a:gd name="T14" fmla="*/ 26 w 26"/>
                  <a:gd name="T15" fmla="*/ 10 h 32"/>
                  <a:gd name="T16" fmla="*/ 26 w 26"/>
                  <a:gd name="T17" fmla="*/ 10 h 32"/>
                  <a:gd name="T18" fmla="*/ 25 w 26"/>
                  <a:gd name="T19" fmla="*/ 28 h 32"/>
                  <a:gd name="T20" fmla="*/ 0 w 26"/>
                  <a:gd name="T21" fmla="*/ 28 h 32"/>
                  <a:gd name="T22" fmla="*/ 0 w 26"/>
                  <a:gd name="T23" fmla="*/ 32 h 32"/>
                  <a:gd name="T24" fmla="*/ 25 w 26"/>
                  <a:gd name="T25" fmla="*/ 32 h 32"/>
                  <a:gd name="T26" fmla="*/ 25 w 26"/>
                  <a:gd name="T27" fmla="*/ 28 h 32"/>
                  <a:gd name="T28" fmla="*/ 25 w 26"/>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6" y="10"/>
                    </a:moveTo>
                    <a:lnTo>
                      <a:pt x="0" y="0"/>
                    </a:lnTo>
                    <a:lnTo>
                      <a:pt x="0" y="4"/>
                    </a:lnTo>
                    <a:lnTo>
                      <a:pt x="20" y="12"/>
                    </a:lnTo>
                    <a:lnTo>
                      <a:pt x="0" y="21"/>
                    </a:lnTo>
                    <a:lnTo>
                      <a:pt x="0" y="25"/>
                    </a:lnTo>
                    <a:lnTo>
                      <a:pt x="26" y="14"/>
                    </a:lnTo>
                    <a:lnTo>
                      <a:pt x="26" y="10"/>
                    </a:lnTo>
                    <a:lnTo>
                      <a:pt x="26" y="10"/>
                    </a:lnTo>
                    <a:close/>
                    <a:moveTo>
                      <a:pt x="25" y="28"/>
                    </a:moveTo>
                    <a:lnTo>
                      <a:pt x="0" y="28"/>
                    </a:lnTo>
                    <a:lnTo>
                      <a:pt x="0" y="32"/>
                    </a:lnTo>
                    <a:lnTo>
                      <a:pt x="25" y="32"/>
                    </a:lnTo>
                    <a:lnTo>
                      <a:pt x="25" y="28"/>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1" name="Freeform 370">
                <a:extLst>
                  <a:ext uri="{FF2B5EF4-FFF2-40B4-BE49-F238E27FC236}">
                    <a16:creationId xmlns:a16="http://schemas.microsoft.com/office/drawing/2014/main" id="{F1CBBFF5-C9C3-D436-1A72-FFFBF2CBD6B8}"/>
                  </a:ext>
                </a:extLst>
              </p:cNvPr>
              <p:cNvSpPr>
                <a:spLocks/>
              </p:cNvSpPr>
              <p:nvPr/>
            </p:nvSpPr>
            <p:spPr bwMode="auto">
              <a:xfrm>
                <a:off x="2744" y="2086"/>
                <a:ext cx="24" cy="39"/>
              </a:xfrm>
              <a:custGeom>
                <a:avLst/>
                <a:gdLst>
                  <a:gd name="T0" fmla="*/ 3 w 24"/>
                  <a:gd name="T1" fmla="*/ 36 h 39"/>
                  <a:gd name="T2" fmla="*/ 3 w 24"/>
                  <a:gd name="T3" fmla="*/ 36 h 39"/>
                  <a:gd name="T4" fmla="*/ 7 w 24"/>
                  <a:gd name="T5" fmla="*/ 38 h 39"/>
                  <a:gd name="T6" fmla="*/ 12 w 24"/>
                  <a:gd name="T7" fmla="*/ 39 h 39"/>
                  <a:gd name="T8" fmla="*/ 12 w 24"/>
                  <a:gd name="T9" fmla="*/ 39 h 39"/>
                  <a:gd name="T10" fmla="*/ 18 w 24"/>
                  <a:gd name="T11" fmla="*/ 38 h 39"/>
                  <a:gd name="T12" fmla="*/ 22 w 24"/>
                  <a:gd name="T13" fmla="*/ 34 h 39"/>
                  <a:gd name="T14" fmla="*/ 22 w 24"/>
                  <a:gd name="T15" fmla="*/ 34 h 39"/>
                  <a:gd name="T16" fmla="*/ 24 w 24"/>
                  <a:gd name="T17" fmla="*/ 30 h 39"/>
                  <a:gd name="T18" fmla="*/ 24 w 24"/>
                  <a:gd name="T19" fmla="*/ 25 h 39"/>
                  <a:gd name="T20" fmla="*/ 24 w 24"/>
                  <a:gd name="T21" fmla="*/ 25 h 39"/>
                  <a:gd name="T22" fmla="*/ 24 w 24"/>
                  <a:gd name="T23" fmla="*/ 20 h 39"/>
                  <a:gd name="T24" fmla="*/ 21 w 24"/>
                  <a:gd name="T25" fmla="*/ 16 h 39"/>
                  <a:gd name="T26" fmla="*/ 21 w 24"/>
                  <a:gd name="T27" fmla="*/ 16 h 39"/>
                  <a:gd name="T28" fmla="*/ 18 w 24"/>
                  <a:gd name="T29" fmla="*/ 14 h 39"/>
                  <a:gd name="T30" fmla="*/ 13 w 24"/>
                  <a:gd name="T31" fmla="*/ 13 h 39"/>
                  <a:gd name="T32" fmla="*/ 13 w 24"/>
                  <a:gd name="T33" fmla="*/ 13 h 39"/>
                  <a:gd name="T34" fmla="*/ 9 w 24"/>
                  <a:gd name="T35" fmla="*/ 14 h 39"/>
                  <a:gd name="T36" fmla="*/ 5 w 24"/>
                  <a:gd name="T37" fmla="*/ 15 h 39"/>
                  <a:gd name="T38" fmla="*/ 8 w 24"/>
                  <a:gd name="T39" fmla="*/ 5 h 39"/>
                  <a:gd name="T40" fmla="*/ 23 w 24"/>
                  <a:gd name="T41" fmla="*/ 5 h 39"/>
                  <a:gd name="T42" fmla="*/ 23 w 24"/>
                  <a:gd name="T43" fmla="*/ 0 h 39"/>
                  <a:gd name="T44" fmla="*/ 4 w 24"/>
                  <a:gd name="T45" fmla="*/ 0 h 39"/>
                  <a:gd name="T46" fmla="*/ 0 w 24"/>
                  <a:gd name="T47" fmla="*/ 20 h 39"/>
                  <a:gd name="T48" fmla="*/ 4 w 24"/>
                  <a:gd name="T49" fmla="*/ 20 h 39"/>
                  <a:gd name="T50" fmla="*/ 4 w 24"/>
                  <a:gd name="T51" fmla="*/ 20 h 39"/>
                  <a:gd name="T52" fmla="*/ 8 w 24"/>
                  <a:gd name="T53" fmla="*/ 18 h 39"/>
                  <a:gd name="T54" fmla="*/ 8 w 24"/>
                  <a:gd name="T55" fmla="*/ 18 h 39"/>
                  <a:gd name="T56" fmla="*/ 12 w 24"/>
                  <a:gd name="T57" fmla="*/ 17 h 39"/>
                  <a:gd name="T58" fmla="*/ 12 w 24"/>
                  <a:gd name="T59" fmla="*/ 17 h 39"/>
                  <a:gd name="T60" fmla="*/ 15 w 24"/>
                  <a:gd name="T61" fmla="*/ 18 h 39"/>
                  <a:gd name="T62" fmla="*/ 18 w 24"/>
                  <a:gd name="T63" fmla="*/ 19 h 39"/>
                  <a:gd name="T64" fmla="*/ 18 w 24"/>
                  <a:gd name="T65" fmla="*/ 19 h 39"/>
                  <a:gd name="T66" fmla="*/ 19 w 24"/>
                  <a:gd name="T67" fmla="*/ 23 h 39"/>
                  <a:gd name="T68" fmla="*/ 20 w 24"/>
                  <a:gd name="T69" fmla="*/ 26 h 39"/>
                  <a:gd name="T70" fmla="*/ 20 w 24"/>
                  <a:gd name="T71" fmla="*/ 26 h 39"/>
                  <a:gd name="T72" fmla="*/ 19 w 24"/>
                  <a:gd name="T73" fmla="*/ 29 h 39"/>
                  <a:gd name="T74" fmla="*/ 18 w 24"/>
                  <a:gd name="T75" fmla="*/ 33 h 39"/>
                  <a:gd name="T76" fmla="*/ 18 w 24"/>
                  <a:gd name="T77" fmla="*/ 33 h 39"/>
                  <a:gd name="T78" fmla="*/ 15 w 24"/>
                  <a:gd name="T79" fmla="*/ 35 h 39"/>
                  <a:gd name="T80" fmla="*/ 12 w 24"/>
                  <a:gd name="T81" fmla="*/ 35 h 39"/>
                  <a:gd name="T82" fmla="*/ 12 w 24"/>
                  <a:gd name="T83" fmla="*/ 35 h 39"/>
                  <a:gd name="T84" fmla="*/ 9 w 24"/>
                  <a:gd name="T85" fmla="*/ 35 h 39"/>
                  <a:gd name="T86" fmla="*/ 7 w 24"/>
                  <a:gd name="T87" fmla="*/ 34 h 39"/>
                  <a:gd name="T88" fmla="*/ 7 w 24"/>
                  <a:gd name="T89" fmla="*/ 34 h 39"/>
                  <a:gd name="T90" fmla="*/ 5 w 24"/>
                  <a:gd name="T91" fmla="*/ 32 h 39"/>
                  <a:gd name="T92" fmla="*/ 4 w 24"/>
                  <a:gd name="T93" fmla="*/ 28 h 39"/>
                  <a:gd name="T94" fmla="*/ 0 w 24"/>
                  <a:gd name="T95" fmla="*/ 28 h 39"/>
                  <a:gd name="T96" fmla="*/ 0 w 24"/>
                  <a:gd name="T97" fmla="*/ 28 h 39"/>
                  <a:gd name="T98" fmla="*/ 1 w 24"/>
                  <a:gd name="T99" fmla="*/ 33 h 39"/>
                  <a:gd name="T100" fmla="*/ 3 w 24"/>
                  <a:gd name="T101" fmla="*/ 36 h 39"/>
                  <a:gd name="T102" fmla="*/ 3 w 24"/>
                  <a:gd name="T103"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39">
                    <a:moveTo>
                      <a:pt x="3" y="36"/>
                    </a:moveTo>
                    <a:lnTo>
                      <a:pt x="3" y="36"/>
                    </a:lnTo>
                    <a:lnTo>
                      <a:pt x="7" y="38"/>
                    </a:lnTo>
                    <a:lnTo>
                      <a:pt x="12" y="39"/>
                    </a:lnTo>
                    <a:lnTo>
                      <a:pt x="12" y="39"/>
                    </a:lnTo>
                    <a:lnTo>
                      <a:pt x="18" y="38"/>
                    </a:lnTo>
                    <a:lnTo>
                      <a:pt x="22" y="34"/>
                    </a:lnTo>
                    <a:lnTo>
                      <a:pt x="22" y="34"/>
                    </a:lnTo>
                    <a:lnTo>
                      <a:pt x="24" y="30"/>
                    </a:lnTo>
                    <a:lnTo>
                      <a:pt x="24" y="25"/>
                    </a:lnTo>
                    <a:lnTo>
                      <a:pt x="24" y="25"/>
                    </a:lnTo>
                    <a:lnTo>
                      <a:pt x="24" y="20"/>
                    </a:lnTo>
                    <a:lnTo>
                      <a:pt x="21" y="16"/>
                    </a:lnTo>
                    <a:lnTo>
                      <a:pt x="21" y="16"/>
                    </a:lnTo>
                    <a:lnTo>
                      <a:pt x="18" y="14"/>
                    </a:lnTo>
                    <a:lnTo>
                      <a:pt x="13" y="13"/>
                    </a:lnTo>
                    <a:lnTo>
                      <a:pt x="13" y="13"/>
                    </a:lnTo>
                    <a:lnTo>
                      <a:pt x="9" y="14"/>
                    </a:lnTo>
                    <a:lnTo>
                      <a:pt x="5" y="15"/>
                    </a:lnTo>
                    <a:lnTo>
                      <a:pt x="8" y="5"/>
                    </a:lnTo>
                    <a:lnTo>
                      <a:pt x="23" y="5"/>
                    </a:lnTo>
                    <a:lnTo>
                      <a:pt x="23" y="0"/>
                    </a:lnTo>
                    <a:lnTo>
                      <a:pt x="4" y="0"/>
                    </a:lnTo>
                    <a:lnTo>
                      <a:pt x="0" y="20"/>
                    </a:lnTo>
                    <a:lnTo>
                      <a:pt x="4" y="20"/>
                    </a:lnTo>
                    <a:lnTo>
                      <a:pt x="4" y="20"/>
                    </a:lnTo>
                    <a:lnTo>
                      <a:pt x="8" y="18"/>
                    </a:lnTo>
                    <a:lnTo>
                      <a:pt x="8" y="18"/>
                    </a:lnTo>
                    <a:lnTo>
                      <a:pt x="12" y="17"/>
                    </a:lnTo>
                    <a:lnTo>
                      <a:pt x="12" y="17"/>
                    </a:lnTo>
                    <a:lnTo>
                      <a:pt x="15" y="18"/>
                    </a:lnTo>
                    <a:lnTo>
                      <a:pt x="18" y="19"/>
                    </a:lnTo>
                    <a:lnTo>
                      <a:pt x="18" y="19"/>
                    </a:lnTo>
                    <a:lnTo>
                      <a:pt x="19" y="23"/>
                    </a:lnTo>
                    <a:lnTo>
                      <a:pt x="20" y="26"/>
                    </a:lnTo>
                    <a:lnTo>
                      <a:pt x="20" y="26"/>
                    </a:lnTo>
                    <a:lnTo>
                      <a:pt x="19" y="29"/>
                    </a:lnTo>
                    <a:lnTo>
                      <a:pt x="18" y="33"/>
                    </a:lnTo>
                    <a:lnTo>
                      <a:pt x="18" y="33"/>
                    </a:lnTo>
                    <a:lnTo>
                      <a:pt x="15" y="35"/>
                    </a:lnTo>
                    <a:lnTo>
                      <a:pt x="12" y="35"/>
                    </a:lnTo>
                    <a:lnTo>
                      <a:pt x="12" y="35"/>
                    </a:lnTo>
                    <a:lnTo>
                      <a:pt x="9" y="35"/>
                    </a:lnTo>
                    <a:lnTo>
                      <a:pt x="7" y="34"/>
                    </a:lnTo>
                    <a:lnTo>
                      <a:pt x="7" y="34"/>
                    </a:lnTo>
                    <a:lnTo>
                      <a:pt x="5" y="32"/>
                    </a:lnTo>
                    <a:lnTo>
                      <a:pt x="4" y="28"/>
                    </a:lnTo>
                    <a:lnTo>
                      <a:pt x="0" y="28"/>
                    </a:lnTo>
                    <a:lnTo>
                      <a:pt x="0" y="28"/>
                    </a:lnTo>
                    <a:lnTo>
                      <a:pt x="1" y="33"/>
                    </a:lnTo>
                    <a:lnTo>
                      <a:pt x="3" y="36"/>
                    </a:lnTo>
                    <a:lnTo>
                      <a:pt x="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2" name="Freeform 371">
                <a:extLst>
                  <a:ext uri="{FF2B5EF4-FFF2-40B4-BE49-F238E27FC236}">
                    <a16:creationId xmlns:a16="http://schemas.microsoft.com/office/drawing/2014/main" id="{A8258325-DE03-596B-9F9D-5A716F0511A2}"/>
                  </a:ext>
                </a:extLst>
              </p:cNvPr>
              <p:cNvSpPr>
                <a:spLocks noEditPoints="1"/>
              </p:cNvSpPr>
              <p:nvPr/>
            </p:nvSpPr>
            <p:spPr bwMode="auto">
              <a:xfrm>
                <a:off x="2773" y="2086"/>
                <a:ext cx="26" cy="39"/>
              </a:xfrm>
              <a:custGeom>
                <a:avLst/>
                <a:gdLst>
                  <a:gd name="T0" fmla="*/ 4 w 26"/>
                  <a:gd name="T1" fmla="*/ 35 h 39"/>
                  <a:gd name="T2" fmla="*/ 13 w 26"/>
                  <a:gd name="T3" fmla="*/ 39 h 39"/>
                  <a:gd name="T4" fmla="*/ 17 w 26"/>
                  <a:gd name="T5" fmla="*/ 38 h 39"/>
                  <a:gd name="T6" fmla="*/ 20 w 26"/>
                  <a:gd name="T7" fmla="*/ 37 h 39"/>
                  <a:gd name="T8" fmla="*/ 24 w 26"/>
                  <a:gd name="T9" fmla="*/ 30 h 39"/>
                  <a:gd name="T10" fmla="*/ 24 w 26"/>
                  <a:gd name="T11" fmla="*/ 26 h 39"/>
                  <a:gd name="T12" fmla="*/ 26 w 26"/>
                  <a:gd name="T13" fmla="*/ 19 h 39"/>
                  <a:gd name="T14" fmla="*/ 24 w 26"/>
                  <a:gd name="T15" fmla="*/ 10 h 39"/>
                  <a:gd name="T16" fmla="*/ 22 w 26"/>
                  <a:gd name="T17" fmla="*/ 5 h 39"/>
                  <a:gd name="T18" fmla="*/ 18 w 26"/>
                  <a:gd name="T19" fmla="*/ 1 h 39"/>
                  <a:gd name="T20" fmla="*/ 16 w 26"/>
                  <a:gd name="T21" fmla="*/ 0 h 39"/>
                  <a:gd name="T22" fmla="*/ 13 w 26"/>
                  <a:gd name="T23" fmla="*/ 0 h 39"/>
                  <a:gd name="T24" fmla="*/ 5 w 26"/>
                  <a:gd name="T25" fmla="*/ 3 h 39"/>
                  <a:gd name="T26" fmla="*/ 3 w 26"/>
                  <a:gd name="T27" fmla="*/ 5 h 39"/>
                  <a:gd name="T28" fmla="*/ 2 w 26"/>
                  <a:gd name="T29" fmla="*/ 8 h 39"/>
                  <a:gd name="T30" fmla="*/ 0 w 26"/>
                  <a:gd name="T31" fmla="*/ 19 h 39"/>
                  <a:gd name="T32" fmla="*/ 1 w 26"/>
                  <a:gd name="T33" fmla="*/ 28 h 39"/>
                  <a:gd name="T34" fmla="*/ 4 w 26"/>
                  <a:gd name="T35" fmla="*/ 35 h 39"/>
                  <a:gd name="T36" fmla="*/ 4 w 26"/>
                  <a:gd name="T37" fmla="*/ 35 h 39"/>
                  <a:gd name="T38" fmla="*/ 8 w 26"/>
                  <a:gd name="T39" fmla="*/ 7 h 39"/>
                  <a:gd name="T40" fmla="*/ 13 w 26"/>
                  <a:gd name="T41" fmla="*/ 4 h 39"/>
                  <a:gd name="T42" fmla="*/ 16 w 26"/>
                  <a:gd name="T43" fmla="*/ 5 h 39"/>
                  <a:gd name="T44" fmla="*/ 18 w 26"/>
                  <a:gd name="T45" fmla="*/ 7 h 39"/>
                  <a:gd name="T46" fmla="*/ 20 w 26"/>
                  <a:gd name="T47" fmla="*/ 19 h 39"/>
                  <a:gd name="T48" fmla="*/ 20 w 26"/>
                  <a:gd name="T49" fmla="*/ 27 h 39"/>
                  <a:gd name="T50" fmla="*/ 18 w 26"/>
                  <a:gd name="T51" fmla="*/ 32 h 39"/>
                  <a:gd name="T52" fmla="*/ 13 w 26"/>
                  <a:gd name="T53" fmla="*/ 35 h 39"/>
                  <a:gd name="T54" fmla="*/ 10 w 26"/>
                  <a:gd name="T55" fmla="*/ 34 h 39"/>
                  <a:gd name="T56" fmla="*/ 8 w 26"/>
                  <a:gd name="T57" fmla="*/ 32 h 39"/>
                  <a:gd name="T58" fmla="*/ 5 w 26"/>
                  <a:gd name="T59" fmla="*/ 19 h 39"/>
                  <a:gd name="T60" fmla="*/ 5 w 26"/>
                  <a:gd name="T61" fmla="*/ 11 h 39"/>
                  <a:gd name="T62" fmla="*/ 8 w 26"/>
                  <a:gd name="T63"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39">
                    <a:moveTo>
                      <a:pt x="4" y="35"/>
                    </a:moveTo>
                    <a:lnTo>
                      <a:pt x="4" y="35"/>
                    </a:lnTo>
                    <a:lnTo>
                      <a:pt x="8" y="38"/>
                    </a:lnTo>
                    <a:lnTo>
                      <a:pt x="13" y="39"/>
                    </a:lnTo>
                    <a:lnTo>
                      <a:pt x="13" y="39"/>
                    </a:lnTo>
                    <a:lnTo>
                      <a:pt x="17" y="38"/>
                    </a:lnTo>
                    <a:lnTo>
                      <a:pt x="20" y="37"/>
                    </a:lnTo>
                    <a:lnTo>
                      <a:pt x="20" y="37"/>
                    </a:lnTo>
                    <a:lnTo>
                      <a:pt x="22" y="34"/>
                    </a:lnTo>
                    <a:lnTo>
                      <a:pt x="24" y="30"/>
                    </a:lnTo>
                    <a:lnTo>
                      <a:pt x="24" y="30"/>
                    </a:lnTo>
                    <a:lnTo>
                      <a:pt x="24" y="26"/>
                    </a:lnTo>
                    <a:lnTo>
                      <a:pt x="26" y="19"/>
                    </a:lnTo>
                    <a:lnTo>
                      <a:pt x="26" y="19"/>
                    </a:lnTo>
                    <a:lnTo>
                      <a:pt x="24" y="10"/>
                    </a:lnTo>
                    <a:lnTo>
                      <a:pt x="24" y="10"/>
                    </a:lnTo>
                    <a:lnTo>
                      <a:pt x="22" y="5"/>
                    </a:lnTo>
                    <a:lnTo>
                      <a:pt x="22" y="5"/>
                    </a:lnTo>
                    <a:lnTo>
                      <a:pt x="20" y="3"/>
                    </a:lnTo>
                    <a:lnTo>
                      <a:pt x="18" y="1"/>
                    </a:lnTo>
                    <a:lnTo>
                      <a:pt x="18" y="1"/>
                    </a:lnTo>
                    <a:lnTo>
                      <a:pt x="16" y="0"/>
                    </a:lnTo>
                    <a:lnTo>
                      <a:pt x="13" y="0"/>
                    </a:lnTo>
                    <a:lnTo>
                      <a:pt x="13" y="0"/>
                    </a:lnTo>
                    <a:lnTo>
                      <a:pt x="9" y="0"/>
                    </a:lnTo>
                    <a:lnTo>
                      <a:pt x="5" y="3"/>
                    </a:lnTo>
                    <a:lnTo>
                      <a:pt x="5" y="3"/>
                    </a:lnTo>
                    <a:lnTo>
                      <a:pt x="3" y="5"/>
                    </a:lnTo>
                    <a:lnTo>
                      <a:pt x="2" y="8"/>
                    </a:lnTo>
                    <a:lnTo>
                      <a:pt x="2" y="8"/>
                    </a:lnTo>
                    <a:lnTo>
                      <a:pt x="1" y="14"/>
                    </a:lnTo>
                    <a:lnTo>
                      <a:pt x="0" y="19"/>
                    </a:lnTo>
                    <a:lnTo>
                      <a:pt x="0" y="19"/>
                    </a:lnTo>
                    <a:lnTo>
                      <a:pt x="1" y="28"/>
                    </a:lnTo>
                    <a:lnTo>
                      <a:pt x="2" y="33"/>
                    </a:lnTo>
                    <a:lnTo>
                      <a:pt x="4" y="35"/>
                    </a:lnTo>
                    <a:lnTo>
                      <a:pt x="4" y="35"/>
                    </a:lnTo>
                    <a:lnTo>
                      <a:pt x="4" y="35"/>
                    </a:lnTo>
                    <a:close/>
                    <a:moveTo>
                      <a:pt x="8" y="7"/>
                    </a:moveTo>
                    <a:lnTo>
                      <a:pt x="8" y="7"/>
                    </a:lnTo>
                    <a:lnTo>
                      <a:pt x="10" y="5"/>
                    </a:lnTo>
                    <a:lnTo>
                      <a:pt x="13" y="4"/>
                    </a:lnTo>
                    <a:lnTo>
                      <a:pt x="13" y="4"/>
                    </a:lnTo>
                    <a:lnTo>
                      <a:pt x="16" y="5"/>
                    </a:lnTo>
                    <a:lnTo>
                      <a:pt x="18" y="7"/>
                    </a:lnTo>
                    <a:lnTo>
                      <a:pt x="18" y="7"/>
                    </a:lnTo>
                    <a:lnTo>
                      <a:pt x="20" y="11"/>
                    </a:lnTo>
                    <a:lnTo>
                      <a:pt x="20" y="19"/>
                    </a:lnTo>
                    <a:lnTo>
                      <a:pt x="20" y="19"/>
                    </a:lnTo>
                    <a:lnTo>
                      <a:pt x="20" y="27"/>
                    </a:lnTo>
                    <a:lnTo>
                      <a:pt x="18" y="32"/>
                    </a:lnTo>
                    <a:lnTo>
                      <a:pt x="18" y="32"/>
                    </a:lnTo>
                    <a:lnTo>
                      <a:pt x="16" y="34"/>
                    </a:lnTo>
                    <a:lnTo>
                      <a:pt x="13" y="35"/>
                    </a:lnTo>
                    <a:lnTo>
                      <a:pt x="13" y="35"/>
                    </a:lnTo>
                    <a:lnTo>
                      <a:pt x="10" y="34"/>
                    </a:lnTo>
                    <a:lnTo>
                      <a:pt x="8" y="32"/>
                    </a:lnTo>
                    <a:lnTo>
                      <a:pt x="8" y="32"/>
                    </a:lnTo>
                    <a:lnTo>
                      <a:pt x="5" y="27"/>
                    </a:lnTo>
                    <a:lnTo>
                      <a:pt x="5" y="19"/>
                    </a:lnTo>
                    <a:lnTo>
                      <a:pt x="5" y="19"/>
                    </a:lnTo>
                    <a:lnTo>
                      <a:pt x="5" y="11"/>
                    </a:lnTo>
                    <a:lnTo>
                      <a:pt x="8" y="7"/>
                    </a:lnTo>
                    <a:lnTo>
                      <a:pt x="8" y="7"/>
                    </a:lnTo>
                    <a:lnTo>
                      <a:pt x="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3" name="Freeform 372">
                <a:extLst>
                  <a:ext uri="{FF2B5EF4-FFF2-40B4-BE49-F238E27FC236}">
                    <a16:creationId xmlns:a16="http://schemas.microsoft.com/office/drawing/2014/main" id="{E5CDABE9-7DBA-E790-918C-00ABC4A424BE}"/>
                  </a:ext>
                </a:extLst>
              </p:cNvPr>
              <p:cNvSpPr>
                <a:spLocks noEditPoints="1"/>
              </p:cNvSpPr>
              <p:nvPr/>
            </p:nvSpPr>
            <p:spPr bwMode="auto">
              <a:xfrm>
                <a:off x="2804" y="2085"/>
                <a:ext cx="41" cy="40"/>
              </a:xfrm>
              <a:custGeom>
                <a:avLst/>
                <a:gdLst>
                  <a:gd name="T0" fmla="*/ 2 w 41"/>
                  <a:gd name="T1" fmla="*/ 18 h 40"/>
                  <a:gd name="T2" fmla="*/ 8 w 41"/>
                  <a:gd name="T3" fmla="*/ 20 h 40"/>
                  <a:gd name="T4" fmla="*/ 11 w 41"/>
                  <a:gd name="T5" fmla="*/ 20 h 40"/>
                  <a:gd name="T6" fmla="*/ 14 w 41"/>
                  <a:gd name="T7" fmla="*/ 18 h 40"/>
                  <a:gd name="T8" fmla="*/ 17 w 41"/>
                  <a:gd name="T9" fmla="*/ 10 h 40"/>
                  <a:gd name="T10" fmla="*/ 16 w 41"/>
                  <a:gd name="T11" fmla="*/ 6 h 40"/>
                  <a:gd name="T12" fmla="*/ 14 w 41"/>
                  <a:gd name="T13" fmla="*/ 2 h 40"/>
                  <a:gd name="T14" fmla="*/ 8 w 41"/>
                  <a:gd name="T15" fmla="*/ 0 h 40"/>
                  <a:gd name="T16" fmla="*/ 5 w 41"/>
                  <a:gd name="T17" fmla="*/ 1 h 40"/>
                  <a:gd name="T18" fmla="*/ 2 w 41"/>
                  <a:gd name="T19" fmla="*/ 4 h 40"/>
                  <a:gd name="T20" fmla="*/ 0 w 41"/>
                  <a:gd name="T21" fmla="*/ 10 h 40"/>
                  <a:gd name="T22" fmla="*/ 0 w 41"/>
                  <a:gd name="T23" fmla="*/ 15 h 40"/>
                  <a:gd name="T24" fmla="*/ 2 w 41"/>
                  <a:gd name="T25" fmla="*/ 18 h 40"/>
                  <a:gd name="T26" fmla="*/ 11 w 41"/>
                  <a:gd name="T27" fmla="*/ 5 h 40"/>
                  <a:gd name="T28" fmla="*/ 12 w 41"/>
                  <a:gd name="T29" fmla="*/ 10 h 40"/>
                  <a:gd name="T30" fmla="*/ 12 w 41"/>
                  <a:gd name="T31" fmla="*/ 14 h 40"/>
                  <a:gd name="T32" fmla="*/ 11 w 41"/>
                  <a:gd name="T33" fmla="*/ 16 h 40"/>
                  <a:gd name="T34" fmla="*/ 8 w 41"/>
                  <a:gd name="T35" fmla="*/ 17 h 40"/>
                  <a:gd name="T36" fmla="*/ 7 w 41"/>
                  <a:gd name="T37" fmla="*/ 17 h 40"/>
                  <a:gd name="T38" fmla="*/ 6 w 41"/>
                  <a:gd name="T39" fmla="*/ 16 h 40"/>
                  <a:gd name="T40" fmla="*/ 5 w 41"/>
                  <a:gd name="T41" fmla="*/ 10 h 40"/>
                  <a:gd name="T42" fmla="*/ 5 w 41"/>
                  <a:gd name="T43" fmla="*/ 7 h 40"/>
                  <a:gd name="T44" fmla="*/ 6 w 41"/>
                  <a:gd name="T45" fmla="*/ 5 h 40"/>
                  <a:gd name="T46" fmla="*/ 8 w 41"/>
                  <a:gd name="T47" fmla="*/ 4 h 40"/>
                  <a:gd name="T48" fmla="*/ 10 w 41"/>
                  <a:gd name="T49" fmla="*/ 4 h 40"/>
                  <a:gd name="T50" fmla="*/ 11 w 41"/>
                  <a:gd name="T51" fmla="*/ 5 h 40"/>
                  <a:gd name="T52" fmla="*/ 33 w 41"/>
                  <a:gd name="T53" fmla="*/ 0 h 40"/>
                  <a:gd name="T54" fmla="*/ 8 w 41"/>
                  <a:gd name="T55" fmla="*/ 40 h 40"/>
                  <a:gd name="T56" fmla="*/ 12 w 41"/>
                  <a:gd name="T57" fmla="*/ 40 h 40"/>
                  <a:gd name="T58" fmla="*/ 27 w 41"/>
                  <a:gd name="T59" fmla="*/ 38 h 40"/>
                  <a:gd name="T60" fmla="*/ 33 w 41"/>
                  <a:gd name="T61" fmla="*/ 40 h 40"/>
                  <a:gd name="T62" fmla="*/ 36 w 41"/>
                  <a:gd name="T63" fmla="*/ 40 h 40"/>
                  <a:gd name="T64" fmla="*/ 39 w 41"/>
                  <a:gd name="T65" fmla="*/ 38 h 40"/>
                  <a:gd name="T66" fmla="*/ 41 w 41"/>
                  <a:gd name="T67" fmla="*/ 30 h 40"/>
                  <a:gd name="T68" fmla="*/ 40 w 41"/>
                  <a:gd name="T69" fmla="*/ 26 h 40"/>
                  <a:gd name="T70" fmla="*/ 39 w 41"/>
                  <a:gd name="T71" fmla="*/ 23 h 40"/>
                  <a:gd name="T72" fmla="*/ 33 w 41"/>
                  <a:gd name="T73" fmla="*/ 20 h 40"/>
                  <a:gd name="T74" fmla="*/ 29 w 41"/>
                  <a:gd name="T75" fmla="*/ 21 h 40"/>
                  <a:gd name="T76" fmla="*/ 27 w 41"/>
                  <a:gd name="T77" fmla="*/ 24 h 40"/>
                  <a:gd name="T78" fmla="*/ 25 w 41"/>
                  <a:gd name="T79" fmla="*/ 30 h 40"/>
                  <a:gd name="T80" fmla="*/ 26 w 41"/>
                  <a:gd name="T81" fmla="*/ 35 h 40"/>
                  <a:gd name="T82" fmla="*/ 27 w 41"/>
                  <a:gd name="T83" fmla="*/ 38 h 40"/>
                  <a:gd name="T84" fmla="*/ 36 w 41"/>
                  <a:gd name="T85" fmla="*/ 25 h 40"/>
                  <a:gd name="T86" fmla="*/ 37 w 41"/>
                  <a:gd name="T87" fmla="*/ 30 h 40"/>
                  <a:gd name="T88" fmla="*/ 37 w 41"/>
                  <a:gd name="T89" fmla="*/ 34 h 40"/>
                  <a:gd name="T90" fmla="*/ 36 w 41"/>
                  <a:gd name="T91" fmla="*/ 36 h 40"/>
                  <a:gd name="T92" fmla="*/ 33 w 41"/>
                  <a:gd name="T93" fmla="*/ 37 h 40"/>
                  <a:gd name="T94" fmla="*/ 31 w 41"/>
                  <a:gd name="T95" fmla="*/ 37 h 40"/>
                  <a:gd name="T96" fmla="*/ 30 w 41"/>
                  <a:gd name="T97" fmla="*/ 36 h 40"/>
                  <a:gd name="T98" fmla="*/ 29 w 41"/>
                  <a:gd name="T99" fmla="*/ 30 h 40"/>
                  <a:gd name="T100" fmla="*/ 29 w 41"/>
                  <a:gd name="T101" fmla="*/ 27 h 40"/>
                  <a:gd name="T102" fmla="*/ 30 w 41"/>
                  <a:gd name="T103" fmla="*/ 25 h 40"/>
                  <a:gd name="T104" fmla="*/ 33 w 41"/>
                  <a:gd name="T105" fmla="*/ 24 h 40"/>
                  <a:gd name="T106" fmla="*/ 35 w 41"/>
                  <a:gd name="T107" fmla="*/ 24 h 40"/>
                  <a:gd name="T108" fmla="*/ 36 w 41"/>
                  <a:gd name="T109"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0">
                    <a:moveTo>
                      <a:pt x="2" y="18"/>
                    </a:moveTo>
                    <a:lnTo>
                      <a:pt x="2" y="18"/>
                    </a:lnTo>
                    <a:lnTo>
                      <a:pt x="5" y="20"/>
                    </a:lnTo>
                    <a:lnTo>
                      <a:pt x="8" y="20"/>
                    </a:lnTo>
                    <a:lnTo>
                      <a:pt x="8" y="20"/>
                    </a:lnTo>
                    <a:lnTo>
                      <a:pt x="11" y="20"/>
                    </a:lnTo>
                    <a:lnTo>
                      <a:pt x="14" y="18"/>
                    </a:lnTo>
                    <a:lnTo>
                      <a:pt x="14" y="18"/>
                    </a:lnTo>
                    <a:lnTo>
                      <a:pt x="16" y="15"/>
                    </a:lnTo>
                    <a:lnTo>
                      <a:pt x="17" y="10"/>
                    </a:lnTo>
                    <a:lnTo>
                      <a:pt x="17" y="10"/>
                    </a:lnTo>
                    <a:lnTo>
                      <a:pt x="16" y="6"/>
                    </a:lnTo>
                    <a:lnTo>
                      <a:pt x="14" y="2"/>
                    </a:lnTo>
                    <a:lnTo>
                      <a:pt x="14" y="2"/>
                    </a:lnTo>
                    <a:lnTo>
                      <a:pt x="11" y="1"/>
                    </a:lnTo>
                    <a:lnTo>
                      <a:pt x="8" y="0"/>
                    </a:lnTo>
                    <a:lnTo>
                      <a:pt x="8" y="0"/>
                    </a:lnTo>
                    <a:lnTo>
                      <a:pt x="5" y="1"/>
                    </a:lnTo>
                    <a:lnTo>
                      <a:pt x="2" y="4"/>
                    </a:lnTo>
                    <a:lnTo>
                      <a:pt x="2" y="4"/>
                    </a:lnTo>
                    <a:lnTo>
                      <a:pt x="0" y="7"/>
                    </a:lnTo>
                    <a:lnTo>
                      <a:pt x="0" y="10"/>
                    </a:lnTo>
                    <a:lnTo>
                      <a:pt x="0" y="10"/>
                    </a:lnTo>
                    <a:lnTo>
                      <a:pt x="0" y="15"/>
                    </a:lnTo>
                    <a:lnTo>
                      <a:pt x="2" y="18"/>
                    </a:lnTo>
                    <a:lnTo>
                      <a:pt x="2" y="18"/>
                    </a:lnTo>
                    <a:close/>
                    <a:moveTo>
                      <a:pt x="11" y="5"/>
                    </a:moveTo>
                    <a:lnTo>
                      <a:pt x="11" y="5"/>
                    </a:lnTo>
                    <a:lnTo>
                      <a:pt x="12" y="7"/>
                    </a:lnTo>
                    <a:lnTo>
                      <a:pt x="12" y="10"/>
                    </a:lnTo>
                    <a:lnTo>
                      <a:pt x="12" y="10"/>
                    </a:lnTo>
                    <a:lnTo>
                      <a:pt x="12" y="14"/>
                    </a:lnTo>
                    <a:lnTo>
                      <a:pt x="11" y="16"/>
                    </a:lnTo>
                    <a:lnTo>
                      <a:pt x="11" y="16"/>
                    </a:lnTo>
                    <a:lnTo>
                      <a:pt x="10" y="17"/>
                    </a:lnTo>
                    <a:lnTo>
                      <a:pt x="8" y="17"/>
                    </a:lnTo>
                    <a:lnTo>
                      <a:pt x="8" y="17"/>
                    </a:lnTo>
                    <a:lnTo>
                      <a:pt x="7" y="17"/>
                    </a:lnTo>
                    <a:lnTo>
                      <a:pt x="6" y="16"/>
                    </a:lnTo>
                    <a:lnTo>
                      <a:pt x="6" y="16"/>
                    </a:lnTo>
                    <a:lnTo>
                      <a:pt x="5" y="14"/>
                    </a:lnTo>
                    <a:lnTo>
                      <a:pt x="5" y="10"/>
                    </a:lnTo>
                    <a:lnTo>
                      <a:pt x="5" y="10"/>
                    </a:lnTo>
                    <a:lnTo>
                      <a:pt x="5" y="7"/>
                    </a:lnTo>
                    <a:lnTo>
                      <a:pt x="6" y="5"/>
                    </a:lnTo>
                    <a:lnTo>
                      <a:pt x="6" y="5"/>
                    </a:lnTo>
                    <a:lnTo>
                      <a:pt x="7" y="4"/>
                    </a:lnTo>
                    <a:lnTo>
                      <a:pt x="8" y="4"/>
                    </a:lnTo>
                    <a:lnTo>
                      <a:pt x="8" y="4"/>
                    </a:lnTo>
                    <a:lnTo>
                      <a:pt x="10" y="4"/>
                    </a:lnTo>
                    <a:lnTo>
                      <a:pt x="11" y="5"/>
                    </a:lnTo>
                    <a:lnTo>
                      <a:pt x="11" y="5"/>
                    </a:lnTo>
                    <a:close/>
                    <a:moveTo>
                      <a:pt x="12" y="40"/>
                    </a:moveTo>
                    <a:lnTo>
                      <a:pt x="33" y="0"/>
                    </a:lnTo>
                    <a:lnTo>
                      <a:pt x="29" y="0"/>
                    </a:lnTo>
                    <a:lnTo>
                      <a:pt x="8" y="40"/>
                    </a:lnTo>
                    <a:lnTo>
                      <a:pt x="12" y="40"/>
                    </a:lnTo>
                    <a:lnTo>
                      <a:pt x="12" y="40"/>
                    </a:lnTo>
                    <a:close/>
                    <a:moveTo>
                      <a:pt x="27" y="38"/>
                    </a:moveTo>
                    <a:lnTo>
                      <a:pt x="27" y="38"/>
                    </a:lnTo>
                    <a:lnTo>
                      <a:pt x="29" y="40"/>
                    </a:lnTo>
                    <a:lnTo>
                      <a:pt x="33" y="40"/>
                    </a:lnTo>
                    <a:lnTo>
                      <a:pt x="33" y="40"/>
                    </a:lnTo>
                    <a:lnTo>
                      <a:pt x="36" y="40"/>
                    </a:lnTo>
                    <a:lnTo>
                      <a:pt x="39" y="38"/>
                    </a:lnTo>
                    <a:lnTo>
                      <a:pt x="39" y="38"/>
                    </a:lnTo>
                    <a:lnTo>
                      <a:pt x="40" y="35"/>
                    </a:lnTo>
                    <a:lnTo>
                      <a:pt x="41" y="30"/>
                    </a:lnTo>
                    <a:lnTo>
                      <a:pt x="41" y="30"/>
                    </a:lnTo>
                    <a:lnTo>
                      <a:pt x="40" y="26"/>
                    </a:lnTo>
                    <a:lnTo>
                      <a:pt x="39" y="23"/>
                    </a:lnTo>
                    <a:lnTo>
                      <a:pt x="39" y="23"/>
                    </a:lnTo>
                    <a:lnTo>
                      <a:pt x="36" y="21"/>
                    </a:lnTo>
                    <a:lnTo>
                      <a:pt x="33" y="20"/>
                    </a:lnTo>
                    <a:lnTo>
                      <a:pt x="33" y="20"/>
                    </a:lnTo>
                    <a:lnTo>
                      <a:pt x="29" y="21"/>
                    </a:lnTo>
                    <a:lnTo>
                      <a:pt x="27" y="24"/>
                    </a:lnTo>
                    <a:lnTo>
                      <a:pt x="27" y="24"/>
                    </a:lnTo>
                    <a:lnTo>
                      <a:pt x="26" y="27"/>
                    </a:lnTo>
                    <a:lnTo>
                      <a:pt x="25" y="30"/>
                    </a:lnTo>
                    <a:lnTo>
                      <a:pt x="25" y="30"/>
                    </a:lnTo>
                    <a:lnTo>
                      <a:pt x="26" y="35"/>
                    </a:lnTo>
                    <a:lnTo>
                      <a:pt x="27" y="38"/>
                    </a:lnTo>
                    <a:lnTo>
                      <a:pt x="27" y="38"/>
                    </a:lnTo>
                    <a:close/>
                    <a:moveTo>
                      <a:pt x="36" y="25"/>
                    </a:moveTo>
                    <a:lnTo>
                      <a:pt x="36" y="25"/>
                    </a:lnTo>
                    <a:lnTo>
                      <a:pt x="37" y="27"/>
                    </a:lnTo>
                    <a:lnTo>
                      <a:pt x="37" y="30"/>
                    </a:lnTo>
                    <a:lnTo>
                      <a:pt x="37" y="30"/>
                    </a:lnTo>
                    <a:lnTo>
                      <a:pt x="37" y="34"/>
                    </a:lnTo>
                    <a:lnTo>
                      <a:pt x="36" y="36"/>
                    </a:lnTo>
                    <a:lnTo>
                      <a:pt x="36" y="36"/>
                    </a:lnTo>
                    <a:lnTo>
                      <a:pt x="35" y="37"/>
                    </a:lnTo>
                    <a:lnTo>
                      <a:pt x="33" y="37"/>
                    </a:lnTo>
                    <a:lnTo>
                      <a:pt x="33" y="37"/>
                    </a:lnTo>
                    <a:lnTo>
                      <a:pt x="31" y="37"/>
                    </a:lnTo>
                    <a:lnTo>
                      <a:pt x="30" y="36"/>
                    </a:lnTo>
                    <a:lnTo>
                      <a:pt x="30" y="36"/>
                    </a:lnTo>
                    <a:lnTo>
                      <a:pt x="29" y="34"/>
                    </a:lnTo>
                    <a:lnTo>
                      <a:pt x="29" y="30"/>
                    </a:lnTo>
                    <a:lnTo>
                      <a:pt x="29" y="30"/>
                    </a:lnTo>
                    <a:lnTo>
                      <a:pt x="29" y="27"/>
                    </a:lnTo>
                    <a:lnTo>
                      <a:pt x="30" y="25"/>
                    </a:lnTo>
                    <a:lnTo>
                      <a:pt x="30" y="25"/>
                    </a:lnTo>
                    <a:lnTo>
                      <a:pt x="31" y="24"/>
                    </a:lnTo>
                    <a:lnTo>
                      <a:pt x="33" y="24"/>
                    </a:lnTo>
                    <a:lnTo>
                      <a:pt x="33" y="24"/>
                    </a:lnTo>
                    <a:lnTo>
                      <a:pt x="35" y="24"/>
                    </a:lnTo>
                    <a:lnTo>
                      <a:pt x="36" y="25"/>
                    </a:lnTo>
                    <a:lnTo>
                      <a:pt x="3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4" name="Line 373">
                <a:extLst>
                  <a:ext uri="{FF2B5EF4-FFF2-40B4-BE49-F238E27FC236}">
                    <a16:creationId xmlns:a16="http://schemas.microsoft.com/office/drawing/2014/main" id="{450A85BA-5A4D-632D-3717-2CD5B2EB1BBF}"/>
                  </a:ext>
                </a:extLst>
              </p:cNvPr>
              <p:cNvSpPr>
                <a:spLocks noChangeShapeType="1"/>
              </p:cNvSpPr>
              <p:nvPr/>
            </p:nvSpPr>
            <p:spPr bwMode="auto">
              <a:xfrm>
                <a:off x="2209" y="1873"/>
                <a:ext cx="13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5" name="Line 374">
                <a:extLst>
                  <a:ext uri="{FF2B5EF4-FFF2-40B4-BE49-F238E27FC236}">
                    <a16:creationId xmlns:a16="http://schemas.microsoft.com/office/drawing/2014/main" id="{03C31FBB-94A9-5CA6-1DF9-8958186667E1}"/>
                  </a:ext>
                </a:extLst>
              </p:cNvPr>
              <p:cNvSpPr>
                <a:spLocks noChangeShapeType="1"/>
              </p:cNvSpPr>
              <p:nvPr/>
            </p:nvSpPr>
            <p:spPr bwMode="auto">
              <a:xfrm>
                <a:off x="2209" y="2148"/>
                <a:ext cx="13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6" name="Rectangle 375">
                <a:extLst>
                  <a:ext uri="{FF2B5EF4-FFF2-40B4-BE49-F238E27FC236}">
                    <a16:creationId xmlns:a16="http://schemas.microsoft.com/office/drawing/2014/main" id="{A3C0E558-B071-A297-188F-F12ED6F78FC8}"/>
                  </a:ext>
                </a:extLst>
              </p:cNvPr>
              <p:cNvSpPr>
                <a:spLocks noChangeArrowheads="1"/>
              </p:cNvSpPr>
              <p:nvPr/>
            </p:nvSpPr>
            <p:spPr bwMode="auto">
              <a:xfrm>
                <a:off x="6213" y="1736"/>
                <a:ext cx="2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Patients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17" name="Rectangle 376">
                <a:extLst>
                  <a:ext uri="{FF2B5EF4-FFF2-40B4-BE49-F238E27FC236}">
                    <a16:creationId xmlns:a16="http://schemas.microsoft.com/office/drawing/2014/main" id="{9E3E0BD3-C5FC-655D-772D-07588194B3D5}"/>
                  </a:ext>
                </a:extLst>
              </p:cNvPr>
              <p:cNvSpPr>
                <a:spLocks noChangeArrowheads="1"/>
              </p:cNvSpPr>
              <p:nvPr/>
            </p:nvSpPr>
            <p:spPr bwMode="auto">
              <a:xfrm>
                <a:off x="6212" y="1801"/>
                <a:ext cx="24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(Events)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18" name="Rectangle 377">
                <a:extLst>
                  <a:ext uri="{FF2B5EF4-FFF2-40B4-BE49-F238E27FC236}">
                    <a16:creationId xmlns:a16="http://schemas.microsoft.com/office/drawing/2014/main" id="{3A1B9460-C469-D63B-0F58-B3EAD8F6BBE3}"/>
                  </a:ext>
                </a:extLst>
              </p:cNvPr>
              <p:cNvSpPr>
                <a:spLocks noChangeArrowheads="1"/>
              </p:cNvSpPr>
              <p:nvPr/>
            </p:nvSpPr>
            <p:spPr bwMode="auto">
              <a:xfrm>
                <a:off x="6232" y="1882"/>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27 (21)</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19" name="Rectangle 378">
                <a:extLst>
                  <a:ext uri="{FF2B5EF4-FFF2-40B4-BE49-F238E27FC236}">
                    <a16:creationId xmlns:a16="http://schemas.microsoft.com/office/drawing/2014/main" id="{3E47A564-B308-6D27-2ED0-101FA687148B}"/>
                  </a:ext>
                </a:extLst>
              </p:cNvPr>
              <p:cNvSpPr>
                <a:spLocks noChangeArrowheads="1"/>
              </p:cNvSpPr>
              <p:nvPr/>
            </p:nvSpPr>
            <p:spPr bwMode="auto">
              <a:xfrm>
                <a:off x="6232" y="1947"/>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22 (14)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0" name="Rectangle 379">
                <a:extLst>
                  <a:ext uri="{FF2B5EF4-FFF2-40B4-BE49-F238E27FC236}">
                    <a16:creationId xmlns:a16="http://schemas.microsoft.com/office/drawing/2014/main" id="{D9F5E20F-A418-FBE0-E72C-92D7F12BF3CC}"/>
                  </a:ext>
                </a:extLst>
              </p:cNvPr>
              <p:cNvSpPr>
                <a:spLocks noChangeArrowheads="1"/>
              </p:cNvSpPr>
              <p:nvPr/>
            </p:nvSpPr>
            <p:spPr bwMode="auto">
              <a:xfrm>
                <a:off x="6232" y="2011"/>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19 (17)</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1" name="Rectangle 380">
                <a:extLst>
                  <a:ext uri="{FF2B5EF4-FFF2-40B4-BE49-F238E27FC236}">
                    <a16:creationId xmlns:a16="http://schemas.microsoft.com/office/drawing/2014/main" id="{8031205B-FA52-DCB4-7AB3-10ECDA15E8D4}"/>
                  </a:ext>
                </a:extLst>
              </p:cNvPr>
              <p:cNvSpPr>
                <a:spLocks noChangeArrowheads="1"/>
              </p:cNvSpPr>
              <p:nvPr/>
            </p:nvSpPr>
            <p:spPr bwMode="auto">
              <a:xfrm>
                <a:off x="6232" y="2075"/>
                <a:ext cx="203"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 (19)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2" name="Rectangle 381">
                <a:extLst>
                  <a:ext uri="{FF2B5EF4-FFF2-40B4-BE49-F238E27FC236}">
                    <a16:creationId xmlns:a16="http://schemas.microsoft.com/office/drawing/2014/main" id="{DD590742-C6A4-B3CD-0BB4-E450D9E8161A}"/>
                  </a:ext>
                </a:extLst>
              </p:cNvPr>
              <p:cNvSpPr>
                <a:spLocks noChangeArrowheads="1"/>
              </p:cNvSpPr>
              <p:nvPr/>
            </p:nvSpPr>
            <p:spPr bwMode="auto">
              <a:xfrm>
                <a:off x="6594" y="1736"/>
                <a:ext cx="22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mPFS</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3" name="Rectangle 382">
                <a:extLst>
                  <a:ext uri="{FF2B5EF4-FFF2-40B4-BE49-F238E27FC236}">
                    <a16:creationId xmlns:a16="http://schemas.microsoft.com/office/drawing/2014/main" id="{A40274BC-C69A-ED96-D63D-878BEA765907}"/>
                  </a:ext>
                </a:extLst>
              </p:cNvPr>
              <p:cNvSpPr>
                <a:spLocks noChangeArrowheads="1"/>
              </p:cNvSpPr>
              <p:nvPr/>
            </p:nvSpPr>
            <p:spPr bwMode="auto">
              <a:xfrm>
                <a:off x="6564" y="1801"/>
                <a:ext cx="24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1" i="0" u="none" strike="noStrike" kern="1200" cap="none" spc="0" normalizeH="0" baseline="0" noProof="0">
                    <a:ln>
                      <a:noFill/>
                    </a:ln>
                    <a:solidFill>
                      <a:srgbClr val="000000"/>
                    </a:solidFill>
                    <a:effectLst/>
                    <a:uLnTx/>
                    <a:uFillTx/>
                    <a:latin typeface="Arial Bold" panose="020B0704020202020204" pitchFamily="34" charset="0"/>
                    <a:ea typeface="+mn-ea"/>
                    <a:cs typeface="+mn-cs"/>
                  </a:rPr>
                  <a:t>(95% CI)</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4" name="Rectangle 383">
                <a:extLst>
                  <a:ext uri="{FF2B5EF4-FFF2-40B4-BE49-F238E27FC236}">
                    <a16:creationId xmlns:a16="http://schemas.microsoft.com/office/drawing/2014/main" id="{46738CCD-9FD0-4903-6FB1-35C93C4C48FC}"/>
                  </a:ext>
                </a:extLst>
              </p:cNvPr>
              <p:cNvSpPr>
                <a:spLocks noChangeArrowheads="1"/>
              </p:cNvSpPr>
              <p:nvPr/>
            </p:nvSpPr>
            <p:spPr bwMode="auto">
              <a:xfrm>
                <a:off x="6524" y="1882"/>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 (1.4-4.2)</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5" name="Rectangle 384">
                <a:extLst>
                  <a:ext uri="{FF2B5EF4-FFF2-40B4-BE49-F238E27FC236}">
                    <a16:creationId xmlns:a16="http://schemas.microsoft.com/office/drawing/2014/main" id="{39ACCCEC-DEEB-B100-73E9-CB677DD20BE4}"/>
                  </a:ext>
                </a:extLst>
              </p:cNvPr>
              <p:cNvSpPr>
                <a:spLocks noChangeArrowheads="1"/>
              </p:cNvSpPr>
              <p:nvPr/>
            </p:nvSpPr>
            <p:spPr bwMode="auto">
              <a:xfrm>
                <a:off x="6524" y="1947"/>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8.3 (4.0-9.4)</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6" name="Rectangle 385">
                <a:extLst>
                  <a:ext uri="{FF2B5EF4-FFF2-40B4-BE49-F238E27FC236}">
                    <a16:creationId xmlns:a16="http://schemas.microsoft.com/office/drawing/2014/main" id="{058BAB0B-AEDD-F6A7-DA69-56677CF00C6B}"/>
                  </a:ext>
                </a:extLst>
              </p:cNvPr>
              <p:cNvSpPr>
                <a:spLocks noChangeArrowheads="1"/>
              </p:cNvSpPr>
              <p:nvPr/>
            </p:nvSpPr>
            <p:spPr bwMode="auto">
              <a:xfrm>
                <a:off x="6524" y="2011"/>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1.5 (1.3-1.9)</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7" name="Rectangle 386">
                <a:extLst>
                  <a:ext uri="{FF2B5EF4-FFF2-40B4-BE49-F238E27FC236}">
                    <a16:creationId xmlns:a16="http://schemas.microsoft.com/office/drawing/2014/main" id="{1BBE82B9-F60A-2667-BF80-186BD8A5009B}"/>
                  </a:ext>
                </a:extLst>
              </p:cNvPr>
              <p:cNvSpPr>
                <a:spLocks noChangeArrowheads="1"/>
              </p:cNvSpPr>
              <p:nvPr/>
            </p:nvSpPr>
            <p:spPr bwMode="auto">
              <a:xfrm>
                <a:off x="6524" y="2075"/>
                <a:ext cx="332"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5.5 (4.0-7.6)</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8" name="Rectangle 387">
                <a:extLst>
                  <a:ext uri="{FF2B5EF4-FFF2-40B4-BE49-F238E27FC236}">
                    <a16:creationId xmlns:a16="http://schemas.microsoft.com/office/drawing/2014/main" id="{5941D01F-67FC-F244-F0DD-C554540D3E2F}"/>
                  </a:ext>
                </a:extLst>
              </p:cNvPr>
              <p:cNvSpPr>
                <a:spLocks noChangeArrowheads="1"/>
              </p:cNvSpPr>
              <p:nvPr/>
            </p:nvSpPr>
            <p:spPr bwMode="auto">
              <a:xfrm>
                <a:off x="5465" y="1882"/>
                <a:ext cx="6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BSL low, 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229" name="Freeform 388">
                <a:extLst>
                  <a:ext uri="{FF2B5EF4-FFF2-40B4-BE49-F238E27FC236}">
                    <a16:creationId xmlns:a16="http://schemas.microsoft.com/office/drawing/2014/main" id="{73E9288E-E3C8-0E07-C15D-84BE313647B5}"/>
                  </a:ext>
                </a:extLst>
              </p:cNvPr>
              <p:cNvSpPr>
                <a:spLocks noEditPoints="1"/>
              </p:cNvSpPr>
              <p:nvPr/>
            </p:nvSpPr>
            <p:spPr bwMode="auto">
              <a:xfrm>
                <a:off x="5470" y="1958"/>
                <a:ext cx="29" cy="38"/>
              </a:xfrm>
              <a:custGeom>
                <a:avLst/>
                <a:gdLst>
                  <a:gd name="T0" fmla="*/ 14 w 29"/>
                  <a:gd name="T1" fmla="*/ 38 h 38"/>
                  <a:gd name="T2" fmla="*/ 21 w 29"/>
                  <a:gd name="T3" fmla="*/ 37 h 38"/>
                  <a:gd name="T4" fmla="*/ 24 w 29"/>
                  <a:gd name="T5" fmla="*/ 36 h 38"/>
                  <a:gd name="T6" fmla="*/ 28 w 29"/>
                  <a:gd name="T7" fmla="*/ 31 h 38"/>
                  <a:gd name="T8" fmla="*/ 29 w 29"/>
                  <a:gd name="T9" fmla="*/ 27 h 38"/>
                  <a:gd name="T10" fmla="*/ 26 w 29"/>
                  <a:gd name="T11" fmla="*/ 21 h 38"/>
                  <a:gd name="T12" fmla="*/ 24 w 29"/>
                  <a:gd name="T13" fmla="*/ 19 h 38"/>
                  <a:gd name="T14" fmla="*/ 21 w 29"/>
                  <a:gd name="T15" fmla="*/ 18 h 38"/>
                  <a:gd name="T16" fmla="*/ 25 w 29"/>
                  <a:gd name="T17" fmla="*/ 13 h 38"/>
                  <a:gd name="T18" fmla="*/ 26 w 29"/>
                  <a:gd name="T19" fmla="*/ 11 h 38"/>
                  <a:gd name="T20" fmla="*/ 26 w 29"/>
                  <a:gd name="T21" fmla="*/ 9 h 38"/>
                  <a:gd name="T22" fmla="*/ 25 w 29"/>
                  <a:gd name="T23" fmla="*/ 4 h 38"/>
                  <a:gd name="T24" fmla="*/ 23 w 29"/>
                  <a:gd name="T25" fmla="*/ 2 h 38"/>
                  <a:gd name="T26" fmla="*/ 21 w 29"/>
                  <a:gd name="T27" fmla="*/ 1 h 38"/>
                  <a:gd name="T28" fmla="*/ 14 w 29"/>
                  <a:gd name="T29" fmla="*/ 0 h 38"/>
                  <a:gd name="T30" fmla="*/ 0 w 29"/>
                  <a:gd name="T31" fmla="*/ 38 h 38"/>
                  <a:gd name="T32" fmla="*/ 14 w 29"/>
                  <a:gd name="T33" fmla="*/ 38 h 38"/>
                  <a:gd name="T34" fmla="*/ 12 w 29"/>
                  <a:gd name="T35" fmla="*/ 4 h 38"/>
                  <a:gd name="T36" fmla="*/ 19 w 29"/>
                  <a:gd name="T37" fmla="*/ 4 h 38"/>
                  <a:gd name="T38" fmla="*/ 21 w 29"/>
                  <a:gd name="T39" fmla="*/ 7 h 38"/>
                  <a:gd name="T40" fmla="*/ 22 w 29"/>
                  <a:gd name="T41" fmla="*/ 10 h 38"/>
                  <a:gd name="T42" fmla="*/ 21 w 29"/>
                  <a:gd name="T43" fmla="*/ 13 h 38"/>
                  <a:gd name="T44" fmla="*/ 18 w 29"/>
                  <a:gd name="T45" fmla="*/ 15 h 38"/>
                  <a:gd name="T46" fmla="*/ 13 w 29"/>
                  <a:gd name="T47" fmla="*/ 15 h 38"/>
                  <a:gd name="T48" fmla="*/ 5 w 29"/>
                  <a:gd name="T49" fmla="*/ 4 h 38"/>
                  <a:gd name="T50" fmla="*/ 5 w 29"/>
                  <a:gd name="T51" fmla="*/ 20 h 38"/>
                  <a:gd name="T52" fmla="*/ 13 w 29"/>
                  <a:gd name="T53" fmla="*/ 20 h 38"/>
                  <a:gd name="T54" fmla="*/ 19 w 29"/>
                  <a:gd name="T55" fmla="*/ 21 h 38"/>
                  <a:gd name="T56" fmla="*/ 22 w 29"/>
                  <a:gd name="T57" fmla="*/ 23 h 38"/>
                  <a:gd name="T58" fmla="*/ 23 w 29"/>
                  <a:gd name="T59" fmla="*/ 27 h 38"/>
                  <a:gd name="T60" fmla="*/ 23 w 29"/>
                  <a:gd name="T61" fmla="*/ 30 h 38"/>
                  <a:gd name="T62" fmla="*/ 21 w 29"/>
                  <a:gd name="T63" fmla="*/ 32 h 38"/>
                  <a:gd name="T64" fmla="*/ 18 w 29"/>
                  <a:gd name="T65" fmla="*/ 33 h 38"/>
                  <a:gd name="T66" fmla="*/ 5 w 29"/>
                  <a:gd name="T67" fmla="*/ 33 h 38"/>
                  <a:gd name="T68" fmla="*/ 5 w 29"/>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38">
                    <a:moveTo>
                      <a:pt x="14" y="38"/>
                    </a:moveTo>
                    <a:lnTo>
                      <a:pt x="14" y="38"/>
                    </a:lnTo>
                    <a:lnTo>
                      <a:pt x="21" y="37"/>
                    </a:lnTo>
                    <a:lnTo>
                      <a:pt x="21" y="37"/>
                    </a:lnTo>
                    <a:lnTo>
                      <a:pt x="24" y="36"/>
                    </a:lnTo>
                    <a:lnTo>
                      <a:pt x="24" y="36"/>
                    </a:lnTo>
                    <a:lnTo>
                      <a:pt x="28" y="31"/>
                    </a:lnTo>
                    <a:lnTo>
                      <a:pt x="28" y="31"/>
                    </a:lnTo>
                    <a:lnTo>
                      <a:pt x="29" y="27"/>
                    </a:lnTo>
                    <a:lnTo>
                      <a:pt x="29" y="27"/>
                    </a:lnTo>
                    <a:lnTo>
                      <a:pt x="28" y="23"/>
                    </a:lnTo>
                    <a:lnTo>
                      <a:pt x="26" y="21"/>
                    </a:lnTo>
                    <a:lnTo>
                      <a:pt x="26" y="21"/>
                    </a:lnTo>
                    <a:lnTo>
                      <a:pt x="24" y="19"/>
                    </a:lnTo>
                    <a:lnTo>
                      <a:pt x="21" y="18"/>
                    </a:lnTo>
                    <a:lnTo>
                      <a:pt x="21" y="18"/>
                    </a:lnTo>
                    <a:lnTo>
                      <a:pt x="24" y="15"/>
                    </a:lnTo>
                    <a:lnTo>
                      <a:pt x="25" y="13"/>
                    </a:lnTo>
                    <a:lnTo>
                      <a:pt x="25" y="13"/>
                    </a:lnTo>
                    <a:lnTo>
                      <a:pt x="26" y="11"/>
                    </a:lnTo>
                    <a:lnTo>
                      <a:pt x="26" y="9"/>
                    </a:lnTo>
                    <a:lnTo>
                      <a:pt x="26" y="9"/>
                    </a:lnTo>
                    <a:lnTo>
                      <a:pt x="26" y="7"/>
                    </a:lnTo>
                    <a:lnTo>
                      <a:pt x="25" y="4"/>
                    </a:lnTo>
                    <a:lnTo>
                      <a:pt x="25" y="4"/>
                    </a:lnTo>
                    <a:lnTo>
                      <a:pt x="23" y="2"/>
                    </a:lnTo>
                    <a:lnTo>
                      <a:pt x="21" y="1"/>
                    </a:lnTo>
                    <a:lnTo>
                      <a:pt x="21" y="1"/>
                    </a:lnTo>
                    <a:lnTo>
                      <a:pt x="18" y="0"/>
                    </a:lnTo>
                    <a:lnTo>
                      <a:pt x="14" y="0"/>
                    </a:lnTo>
                    <a:lnTo>
                      <a:pt x="0" y="0"/>
                    </a:lnTo>
                    <a:lnTo>
                      <a:pt x="0" y="38"/>
                    </a:lnTo>
                    <a:lnTo>
                      <a:pt x="14" y="38"/>
                    </a:lnTo>
                    <a:lnTo>
                      <a:pt x="14" y="38"/>
                    </a:lnTo>
                    <a:close/>
                    <a:moveTo>
                      <a:pt x="5" y="4"/>
                    </a:moveTo>
                    <a:lnTo>
                      <a:pt x="12" y="4"/>
                    </a:lnTo>
                    <a:lnTo>
                      <a:pt x="12" y="4"/>
                    </a:lnTo>
                    <a:lnTo>
                      <a:pt x="19" y="4"/>
                    </a:lnTo>
                    <a:lnTo>
                      <a:pt x="19" y="4"/>
                    </a:lnTo>
                    <a:lnTo>
                      <a:pt x="21" y="7"/>
                    </a:lnTo>
                    <a:lnTo>
                      <a:pt x="21" y="7"/>
                    </a:lnTo>
                    <a:lnTo>
                      <a:pt x="22" y="10"/>
                    </a:lnTo>
                    <a:lnTo>
                      <a:pt x="22" y="10"/>
                    </a:lnTo>
                    <a:lnTo>
                      <a:pt x="21" y="13"/>
                    </a:lnTo>
                    <a:lnTo>
                      <a:pt x="21" y="13"/>
                    </a:lnTo>
                    <a:lnTo>
                      <a:pt x="18" y="15"/>
                    </a:lnTo>
                    <a:lnTo>
                      <a:pt x="18" y="15"/>
                    </a:lnTo>
                    <a:lnTo>
                      <a:pt x="13" y="15"/>
                    </a:lnTo>
                    <a:lnTo>
                      <a:pt x="5" y="15"/>
                    </a:lnTo>
                    <a:lnTo>
                      <a:pt x="5" y="4"/>
                    </a:lnTo>
                    <a:lnTo>
                      <a:pt x="5" y="4"/>
                    </a:lnTo>
                    <a:close/>
                    <a:moveTo>
                      <a:pt x="5" y="20"/>
                    </a:moveTo>
                    <a:lnTo>
                      <a:pt x="13" y="20"/>
                    </a:lnTo>
                    <a:lnTo>
                      <a:pt x="13" y="20"/>
                    </a:lnTo>
                    <a:lnTo>
                      <a:pt x="19" y="21"/>
                    </a:lnTo>
                    <a:lnTo>
                      <a:pt x="19" y="21"/>
                    </a:lnTo>
                    <a:lnTo>
                      <a:pt x="22" y="23"/>
                    </a:lnTo>
                    <a:lnTo>
                      <a:pt x="22" y="23"/>
                    </a:lnTo>
                    <a:lnTo>
                      <a:pt x="23" y="27"/>
                    </a:lnTo>
                    <a:lnTo>
                      <a:pt x="23" y="27"/>
                    </a:lnTo>
                    <a:lnTo>
                      <a:pt x="23" y="30"/>
                    </a:lnTo>
                    <a:lnTo>
                      <a:pt x="23" y="30"/>
                    </a:lnTo>
                    <a:lnTo>
                      <a:pt x="21" y="32"/>
                    </a:lnTo>
                    <a:lnTo>
                      <a:pt x="21" y="32"/>
                    </a:lnTo>
                    <a:lnTo>
                      <a:pt x="18" y="33"/>
                    </a:lnTo>
                    <a:lnTo>
                      <a:pt x="18" y="33"/>
                    </a:lnTo>
                    <a:lnTo>
                      <a:pt x="14" y="33"/>
                    </a:lnTo>
                    <a:lnTo>
                      <a:pt x="5" y="33"/>
                    </a:lnTo>
                    <a:lnTo>
                      <a:pt x="5"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0" name="Freeform 389">
                <a:extLst>
                  <a:ext uri="{FF2B5EF4-FFF2-40B4-BE49-F238E27FC236}">
                    <a16:creationId xmlns:a16="http://schemas.microsoft.com/office/drawing/2014/main" id="{18C6134C-08D4-E889-094C-412DDE03FC33}"/>
                  </a:ext>
                </a:extLst>
              </p:cNvPr>
              <p:cNvSpPr>
                <a:spLocks/>
              </p:cNvSpPr>
              <p:nvPr/>
            </p:nvSpPr>
            <p:spPr bwMode="auto">
              <a:xfrm>
                <a:off x="5504" y="1957"/>
                <a:ext cx="30" cy="39"/>
              </a:xfrm>
              <a:custGeom>
                <a:avLst/>
                <a:gdLst>
                  <a:gd name="T0" fmla="*/ 3 w 30"/>
                  <a:gd name="T1" fmla="*/ 33 h 39"/>
                  <a:gd name="T2" fmla="*/ 7 w 30"/>
                  <a:gd name="T3" fmla="*/ 38 h 39"/>
                  <a:gd name="T4" fmla="*/ 11 w 30"/>
                  <a:gd name="T5" fmla="*/ 39 h 39"/>
                  <a:gd name="T6" fmla="*/ 16 w 30"/>
                  <a:gd name="T7" fmla="*/ 39 h 39"/>
                  <a:gd name="T8" fmla="*/ 24 w 30"/>
                  <a:gd name="T9" fmla="*/ 38 h 39"/>
                  <a:gd name="T10" fmla="*/ 26 w 30"/>
                  <a:gd name="T11" fmla="*/ 35 h 39"/>
                  <a:gd name="T12" fmla="*/ 28 w 30"/>
                  <a:gd name="T13" fmla="*/ 33 h 39"/>
                  <a:gd name="T14" fmla="*/ 30 w 30"/>
                  <a:gd name="T15" fmla="*/ 28 h 39"/>
                  <a:gd name="T16" fmla="*/ 30 w 30"/>
                  <a:gd name="T17" fmla="*/ 25 h 39"/>
                  <a:gd name="T18" fmla="*/ 29 w 30"/>
                  <a:gd name="T19" fmla="*/ 22 h 39"/>
                  <a:gd name="T20" fmla="*/ 24 w 30"/>
                  <a:gd name="T21" fmla="*/ 19 h 39"/>
                  <a:gd name="T22" fmla="*/ 16 w 30"/>
                  <a:gd name="T23" fmla="*/ 16 h 39"/>
                  <a:gd name="T24" fmla="*/ 10 w 30"/>
                  <a:gd name="T25" fmla="*/ 14 h 39"/>
                  <a:gd name="T26" fmla="*/ 8 w 30"/>
                  <a:gd name="T27" fmla="*/ 13 h 39"/>
                  <a:gd name="T28" fmla="*/ 6 w 30"/>
                  <a:gd name="T29" fmla="*/ 10 h 39"/>
                  <a:gd name="T30" fmla="*/ 7 w 30"/>
                  <a:gd name="T31" fmla="*/ 8 h 39"/>
                  <a:gd name="T32" fmla="*/ 8 w 30"/>
                  <a:gd name="T33" fmla="*/ 5 h 39"/>
                  <a:gd name="T34" fmla="*/ 15 w 30"/>
                  <a:gd name="T35" fmla="*/ 4 h 39"/>
                  <a:gd name="T36" fmla="*/ 19 w 30"/>
                  <a:gd name="T37" fmla="*/ 4 h 39"/>
                  <a:gd name="T38" fmla="*/ 21 w 30"/>
                  <a:gd name="T39" fmla="*/ 6 h 39"/>
                  <a:gd name="T40" fmla="*/ 25 w 30"/>
                  <a:gd name="T41" fmla="*/ 12 h 39"/>
                  <a:gd name="T42" fmla="*/ 29 w 30"/>
                  <a:gd name="T43" fmla="*/ 11 h 39"/>
                  <a:gd name="T44" fmla="*/ 27 w 30"/>
                  <a:gd name="T45" fmla="*/ 5 h 39"/>
                  <a:gd name="T46" fmla="*/ 25 w 30"/>
                  <a:gd name="T47" fmla="*/ 3 h 39"/>
                  <a:gd name="T48" fmla="*/ 23 w 30"/>
                  <a:gd name="T49" fmla="*/ 1 h 39"/>
                  <a:gd name="T50" fmla="*/ 15 w 30"/>
                  <a:gd name="T51" fmla="*/ 0 h 39"/>
                  <a:gd name="T52" fmla="*/ 11 w 30"/>
                  <a:gd name="T53" fmla="*/ 0 h 39"/>
                  <a:gd name="T54" fmla="*/ 8 w 30"/>
                  <a:gd name="T55" fmla="*/ 1 h 39"/>
                  <a:gd name="T56" fmla="*/ 3 w 30"/>
                  <a:gd name="T57" fmla="*/ 5 h 39"/>
                  <a:gd name="T58" fmla="*/ 1 w 30"/>
                  <a:gd name="T59" fmla="*/ 8 h 39"/>
                  <a:gd name="T60" fmla="*/ 1 w 30"/>
                  <a:gd name="T61" fmla="*/ 10 h 39"/>
                  <a:gd name="T62" fmla="*/ 3 w 30"/>
                  <a:gd name="T63" fmla="*/ 15 h 39"/>
                  <a:gd name="T64" fmla="*/ 5 w 30"/>
                  <a:gd name="T65" fmla="*/ 16 h 39"/>
                  <a:gd name="T66" fmla="*/ 7 w 30"/>
                  <a:gd name="T67" fmla="*/ 19 h 39"/>
                  <a:gd name="T68" fmla="*/ 14 w 30"/>
                  <a:gd name="T69" fmla="*/ 21 h 39"/>
                  <a:gd name="T70" fmla="*/ 21 w 30"/>
                  <a:gd name="T71" fmla="*/ 23 h 39"/>
                  <a:gd name="T72" fmla="*/ 25 w 30"/>
                  <a:gd name="T73" fmla="*/ 25 h 39"/>
                  <a:gd name="T74" fmla="*/ 26 w 30"/>
                  <a:gd name="T75" fmla="*/ 29 h 39"/>
                  <a:gd name="T76" fmla="*/ 25 w 30"/>
                  <a:gd name="T77" fmla="*/ 31 h 39"/>
                  <a:gd name="T78" fmla="*/ 21 w 30"/>
                  <a:gd name="T79" fmla="*/ 34 h 39"/>
                  <a:gd name="T80" fmla="*/ 16 w 30"/>
                  <a:gd name="T81" fmla="*/ 34 h 39"/>
                  <a:gd name="T82" fmla="*/ 10 w 30"/>
                  <a:gd name="T83" fmla="*/ 33 h 39"/>
                  <a:gd name="T84" fmla="*/ 6 w 30"/>
                  <a:gd name="T85" fmla="*/ 31 h 39"/>
                  <a:gd name="T86" fmla="*/ 5 w 30"/>
                  <a:gd name="T87" fmla="*/ 25 h 39"/>
                  <a:gd name="T88" fmla="*/ 0 w 30"/>
                  <a:gd name="T89" fmla="*/ 27 h 39"/>
                  <a:gd name="T90" fmla="*/ 3 w 30"/>
                  <a:gd name="T9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9">
                    <a:moveTo>
                      <a:pt x="3" y="33"/>
                    </a:moveTo>
                    <a:lnTo>
                      <a:pt x="3" y="33"/>
                    </a:lnTo>
                    <a:lnTo>
                      <a:pt x="5" y="35"/>
                    </a:lnTo>
                    <a:lnTo>
                      <a:pt x="7" y="38"/>
                    </a:lnTo>
                    <a:lnTo>
                      <a:pt x="7" y="38"/>
                    </a:lnTo>
                    <a:lnTo>
                      <a:pt x="11" y="39"/>
                    </a:lnTo>
                    <a:lnTo>
                      <a:pt x="16" y="39"/>
                    </a:lnTo>
                    <a:lnTo>
                      <a:pt x="16" y="39"/>
                    </a:lnTo>
                    <a:lnTo>
                      <a:pt x="20" y="39"/>
                    </a:lnTo>
                    <a:lnTo>
                      <a:pt x="24" y="38"/>
                    </a:lnTo>
                    <a:lnTo>
                      <a:pt x="24" y="38"/>
                    </a:lnTo>
                    <a:lnTo>
                      <a:pt x="26" y="35"/>
                    </a:lnTo>
                    <a:lnTo>
                      <a:pt x="28" y="33"/>
                    </a:lnTo>
                    <a:lnTo>
                      <a:pt x="28" y="33"/>
                    </a:lnTo>
                    <a:lnTo>
                      <a:pt x="30" y="31"/>
                    </a:lnTo>
                    <a:lnTo>
                      <a:pt x="30" y="28"/>
                    </a:lnTo>
                    <a:lnTo>
                      <a:pt x="30" y="28"/>
                    </a:lnTo>
                    <a:lnTo>
                      <a:pt x="30" y="25"/>
                    </a:lnTo>
                    <a:lnTo>
                      <a:pt x="29" y="22"/>
                    </a:lnTo>
                    <a:lnTo>
                      <a:pt x="29" y="22"/>
                    </a:lnTo>
                    <a:lnTo>
                      <a:pt x="27" y="20"/>
                    </a:lnTo>
                    <a:lnTo>
                      <a:pt x="24" y="19"/>
                    </a:lnTo>
                    <a:lnTo>
                      <a:pt x="24" y="19"/>
                    </a:lnTo>
                    <a:lnTo>
                      <a:pt x="16" y="16"/>
                    </a:lnTo>
                    <a:lnTo>
                      <a:pt x="16" y="16"/>
                    </a:lnTo>
                    <a:lnTo>
                      <a:pt x="10" y="14"/>
                    </a:lnTo>
                    <a:lnTo>
                      <a:pt x="8" y="13"/>
                    </a:lnTo>
                    <a:lnTo>
                      <a:pt x="8" y="13"/>
                    </a:lnTo>
                    <a:lnTo>
                      <a:pt x="7" y="12"/>
                    </a:lnTo>
                    <a:lnTo>
                      <a:pt x="6" y="10"/>
                    </a:lnTo>
                    <a:lnTo>
                      <a:pt x="6" y="10"/>
                    </a:lnTo>
                    <a:lnTo>
                      <a:pt x="7" y="8"/>
                    </a:lnTo>
                    <a:lnTo>
                      <a:pt x="8" y="5"/>
                    </a:lnTo>
                    <a:lnTo>
                      <a:pt x="8" y="5"/>
                    </a:lnTo>
                    <a:lnTo>
                      <a:pt x="11" y="4"/>
                    </a:lnTo>
                    <a:lnTo>
                      <a:pt x="15" y="4"/>
                    </a:lnTo>
                    <a:lnTo>
                      <a:pt x="15" y="4"/>
                    </a:lnTo>
                    <a:lnTo>
                      <a:pt x="19" y="4"/>
                    </a:lnTo>
                    <a:lnTo>
                      <a:pt x="21" y="6"/>
                    </a:lnTo>
                    <a:lnTo>
                      <a:pt x="21" y="6"/>
                    </a:lnTo>
                    <a:lnTo>
                      <a:pt x="24" y="9"/>
                    </a:lnTo>
                    <a:lnTo>
                      <a:pt x="25" y="12"/>
                    </a:lnTo>
                    <a:lnTo>
                      <a:pt x="29" y="11"/>
                    </a:lnTo>
                    <a:lnTo>
                      <a:pt x="29" y="11"/>
                    </a:lnTo>
                    <a:lnTo>
                      <a:pt x="28" y="8"/>
                    </a:lnTo>
                    <a:lnTo>
                      <a:pt x="27" y="5"/>
                    </a:lnTo>
                    <a:lnTo>
                      <a:pt x="27" y="5"/>
                    </a:lnTo>
                    <a:lnTo>
                      <a:pt x="25" y="3"/>
                    </a:lnTo>
                    <a:lnTo>
                      <a:pt x="23" y="1"/>
                    </a:lnTo>
                    <a:lnTo>
                      <a:pt x="23" y="1"/>
                    </a:lnTo>
                    <a:lnTo>
                      <a:pt x="19" y="0"/>
                    </a:lnTo>
                    <a:lnTo>
                      <a:pt x="15" y="0"/>
                    </a:lnTo>
                    <a:lnTo>
                      <a:pt x="15" y="0"/>
                    </a:lnTo>
                    <a:lnTo>
                      <a:pt x="11" y="0"/>
                    </a:lnTo>
                    <a:lnTo>
                      <a:pt x="8" y="1"/>
                    </a:lnTo>
                    <a:lnTo>
                      <a:pt x="8" y="1"/>
                    </a:lnTo>
                    <a:lnTo>
                      <a:pt x="5" y="3"/>
                    </a:lnTo>
                    <a:lnTo>
                      <a:pt x="3" y="5"/>
                    </a:lnTo>
                    <a:lnTo>
                      <a:pt x="3" y="5"/>
                    </a:lnTo>
                    <a:lnTo>
                      <a:pt x="1" y="8"/>
                    </a:lnTo>
                    <a:lnTo>
                      <a:pt x="1" y="10"/>
                    </a:lnTo>
                    <a:lnTo>
                      <a:pt x="1" y="10"/>
                    </a:lnTo>
                    <a:lnTo>
                      <a:pt x="1" y="13"/>
                    </a:lnTo>
                    <a:lnTo>
                      <a:pt x="3" y="15"/>
                    </a:lnTo>
                    <a:lnTo>
                      <a:pt x="3" y="15"/>
                    </a:lnTo>
                    <a:lnTo>
                      <a:pt x="5" y="16"/>
                    </a:lnTo>
                    <a:lnTo>
                      <a:pt x="7" y="19"/>
                    </a:lnTo>
                    <a:lnTo>
                      <a:pt x="7" y="19"/>
                    </a:lnTo>
                    <a:lnTo>
                      <a:pt x="14" y="21"/>
                    </a:lnTo>
                    <a:lnTo>
                      <a:pt x="14" y="21"/>
                    </a:lnTo>
                    <a:lnTo>
                      <a:pt x="21" y="23"/>
                    </a:lnTo>
                    <a:lnTo>
                      <a:pt x="21" y="23"/>
                    </a:lnTo>
                    <a:lnTo>
                      <a:pt x="25" y="25"/>
                    </a:lnTo>
                    <a:lnTo>
                      <a:pt x="25" y="25"/>
                    </a:lnTo>
                    <a:lnTo>
                      <a:pt x="26" y="29"/>
                    </a:lnTo>
                    <a:lnTo>
                      <a:pt x="26" y="29"/>
                    </a:lnTo>
                    <a:lnTo>
                      <a:pt x="25" y="31"/>
                    </a:lnTo>
                    <a:lnTo>
                      <a:pt x="25" y="31"/>
                    </a:lnTo>
                    <a:lnTo>
                      <a:pt x="21" y="34"/>
                    </a:lnTo>
                    <a:lnTo>
                      <a:pt x="21" y="34"/>
                    </a:lnTo>
                    <a:lnTo>
                      <a:pt x="16" y="34"/>
                    </a:lnTo>
                    <a:lnTo>
                      <a:pt x="16" y="34"/>
                    </a:lnTo>
                    <a:lnTo>
                      <a:pt x="10" y="33"/>
                    </a:lnTo>
                    <a:lnTo>
                      <a:pt x="10" y="33"/>
                    </a:lnTo>
                    <a:lnTo>
                      <a:pt x="8" y="32"/>
                    </a:lnTo>
                    <a:lnTo>
                      <a:pt x="6" y="31"/>
                    </a:lnTo>
                    <a:lnTo>
                      <a:pt x="6" y="31"/>
                    </a:lnTo>
                    <a:lnTo>
                      <a:pt x="5" y="25"/>
                    </a:lnTo>
                    <a:lnTo>
                      <a:pt x="0" y="27"/>
                    </a:lnTo>
                    <a:lnTo>
                      <a:pt x="0" y="27"/>
                    </a:lnTo>
                    <a:lnTo>
                      <a:pt x="0" y="30"/>
                    </a:lnTo>
                    <a:lnTo>
                      <a:pt x="3" y="33"/>
                    </a:lnTo>
                    <a:lnTo>
                      <a:pt x="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1" name="Freeform 390">
                <a:extLst>
                  <a:ext uri="{FF2B5EF4-FFF2-40B4-BE49-F238E27FC236}">
                    <a16:creationId xmlns:a16="http://schemas.microsoft.com/office/drawing/2014/main" id="{4BF94C78-01F0-D9AF-5267-99B9EF4A5A72}"/>
                  </a:ext>
                </a:extLst>
              </p:cNvPr>
              <p:cNvSpPr>
                <a:spLocks/>
              </p:cNvSpPr>
              <p:nvPr/>
            </p:nvSpPr>
            <p:spPr bwMode="auto">
              <a:xfrm>
                <a:off x="5541" y="1958"/>
                <a:ext cx="24" cy="38"/>
              </a:xfrm>
              <a:custGeom>
                <a:avLst/>
                <a:gdLst>
                  <a:gd name="T0" fmla="*/ 24 w 24"/>
                  <a:gd name="T1" fmla="*/ 38 h 38"/>
                  <a:gd name="T2" fmla="*/ 24 w 24"/>
                  <a:gd name="T3" fmla="*/ 33 h 38"/>
                  <a:gd name="T4" fmla="*/ 6 w 24"/>
                  <a:gd name="T5" fmla="*/ 33 h 38"/>
                  <a:gd name="T6" fmla="*/ 6 w 24"/>
                  <a:gd name="T7" fmla="*/ 0 h 38"/>
                  <a:gd name="T8" fmla="*/ 0 w 24"/>
                  <a:gd name="T9" fmla="*/ 0 h 38"/>
                  <a:gd name="T10" fmla="*/ 0 w 24"/>
                  <a:gd name="T11" fmla="*/ 38 h 38"/>
                  <a:gd name="T12" fmla="*/ 24 w 24"/>
                  <a:gd name="T13" fmla="*/ 38 h 38"/>
                  <a:gd name="T14" fmla="*/ 24 w 24"/>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8">
                    <a:moveTo>
                      <a:pt x="24" y="38"/>
                    </a:moveTo>
                    <a:lnTo>
                      <a:pt x="24" y="33"/>
                    </a:lnTo>
                    <a:lnTo>
                      <a:pt x="6" y="33"/>
                    </a:lnTo>
                    <a:lnTo>
                      <a:pt x="6" y="0"/>
                    </a:lnTo>
                    <a:lnTo>
                      <a:pt x="0" y="0"/>
                    </a:lnTo>
                    <a:lnTo>
                      <a:pt x="0" y="38"/>
                    </a:lnTo>
                    <a:lnTo>
                      <a:pt x="24" y="38"/>
                    </a:lnTo>
                    <a:lnTo>
                      <a:pt x="2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2" name="Freeform 391">
                <a:extLst>
                  <a:ext uri="{FF2B5EF4-FFF2-40B4-BE49-F238E27FC236}">
                    <a16:creationId xmlns:a16="http://schemas.microsoft.com/office/drawing/2014/main" id="{08E85516-1521-1F2C-4066-1F3E8A9D387A}"/>
                  </a:ext>
                </a:extLst>
              </p:cNvPr>
              <p:cNvSpPr>
                <a:spLocks/>
              </p:cNvSpPr>
              <p:nvPr/>
            </p:nvSpPr>
            <p:spPr bwMode="auto">
              <a:xfrm>
                <a:off x="5586" y="1958"/>
                <a:ext cx="4" cy="38"/>
              </a:xfrm>
              <a:custGeom>
                <a:avLst/>
                <a:gdLst>
                  <a:gd name="T0" fmla="*/ 4 w 4"/>
                  <a:gd name="T1" fmla="*/ 38 h 38"/>
                  <a:gd name="T2" fmla="*/ 4 w 4"/>
                  <a:gd name="T3" fmla="*/ 0 h 38"/>
                  <a:gd name="T4" fmla="*/ 0 w 4"/>
                  <a:gd name="T5" fmla="*/ 0 h 38"/>
                  <a:gd name="T6" fmla="*/ 0 w 4"/>
                  <a:gd name="T7" fmla="*/ 38 h 38"/>
                  <a:gd name="T8" fmla="*/ 4 w 4"/>
                  <a:gd name="T9" fmla="*/ 38 h 38"/>
                  <a:gd name="T10" fmla="*/ 4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4" y="38"/>
                    </a:moveTo>
                    <a:lnTo>
                      <a:pt x="4" y="0"/>
                    </a:lnTo>
                    <a:lnTo>
                      <a:pt x="0" y="0"/>
                    </a:lnTo>
                    <a:lnTo>
                      <a:pt x="0" y="38"/>
                    </a:lnTo>
                    <a:lnTo>
                      <a:pt x="4"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3" name="Freeform 392">
                <a:extLst>
                  <a:ext uri="{FF2B5EF4-FFF2-40B4-BE49-F238E27FC236}">
                    <a16:creationId xmlns:a16="http://schemas.microsoft.com/office/drawing/2014/main" id="{7DB761C4-A3E2-E0D3-0D79-6A1FBCEFC685}"/>
                  </a:ext>
                </a:extLst>
              </p:cNvPr>
              <p:cNvSpPr>
                <a:spLocks noEditPoints="1"/>
              </p:cNvSpPr>
              <p:nvPr/>
            </p:nvSpPr>
            <p:spPr bwMode="auto">
              <a:xfrm>
                <a:off x="5596" y="1967"/>
                <a:ext cx="26" cy="29"/>
              </a:xfrm>
              <a:custGeom>
                <a:avLst/>
                <a:gdLst>
                  <a:gd name="T0" fmla="*/ 3 w 26"/>
                  <a:gd name="T1" fmla="*/ 25 h 29"/>
                  <a:gd name="T2" fmla="*/ 3 w 26"/>
                  <a:gd name="T3" fmla="*/ 25 h 29"/>
                  <a:gd name="T4" fmla="*/ 8 w 26"/>
                  <a:gd name="T5" fmla="*/ 29 h 29"/>
                  <a:gd name="T6" fmla="*/ 12 w 26"/>
                  <a:gd name="T7" fmla="*/ 29 h 29"/>
                  <a:gd name="T8" fmla="*/ 12 w 26"/>
                  <a:gd name="T9" fmla="*/ 29 h 29"/>
                  <a:gd name="T10" fmla="*/ 17 w 26"/>
                  <a:gd name="T11" fmla="*/ 29 h 29"/>
                  <a:gd name="T12" fmla="*/ 19 w 26"/>
                  <a:gd name="T13" fmla="*/ 28 h 29"/>
                  <a:gd name="T14" fmla="*/ 19 w 26"/>
                  <a:gd name="T15" fmla="*/ 28 h 29"/>
                  <a:gd name="T16" fmla="*/ 22 w 26"/>
                  <a:gd name="T17" fmla="*/ 25 h 29"/>
                  <a:gd name="T18" fmla="*/ 24 w 26"/>
                  <a:gd name="T19" fmla="*/ 23 h 29"/>
                  <a:gd name="T20" fmla="*/ 24 w 26"/>
                  <a:gd name="T21" fmla="*/ 23 h 29"/>
                  <a:gd name="T22" fmla="*/ 26 w 26"/>
                  <a:gd name="T23" fmla="*/ 19 h 29"/>
                  <a:gd name="T24" fmla="*/ 26 w 26"/>
                  <a:gd name="T25" fmla="*/ 14 h 29"/>
                  <a:gd name="T26" fmla="*/ 26 w 26"/>
                  <a:gd name="T27" fmla="*/ 14 h 29"/>
                  <a:gd name="T28" fmla="*/ 24 w 26"/>
                  <a:gd name="T29" fmla="*/ 9 h 29"/>
                  <a:gd name="T30" fmla="*/ 22 w 26"/>
                  <a:gd name="T31" fmla="*/ 4 h 29"/>
                  <a:gd name="T32" fmla="*/ 22 w 26"/>
                  <a:gd name="T33" fmla="*/ 4 h 29"/>
                  <a:gd name="T34" fmla="*/ 18 w 26"/>
                  <a:gd name="T35" fmla="*/ 1 h 29"/>
                  <a:gd name="T36" fmla="*/ 12 w 26"/>
                  <a:gd name="T37" fmla="*/ 0 h 29"/>
                  <a:gd name="T38" fmla="*/ 12 w 26"/>
                  <a:gd name="T39" fmla="*/ 0 h 29"/>
                  <a:gd name="T40" fmla="*/ 8 w 26"/>
                  <a:gd name="T41" fmla="*/ 1 h 29"/>
                  <a:gd name="T42" fmla="*/ 4 w 26"/>
                  <a:gd name="T43" fmla="*/ 3 h 29"/>
                  <a:gd name="T44" fmla="*/ 4 w 26"/>
                  <a:gd name="T45" fmla="*/ 3 h 29"/>
                  <a:gd name="T46" fmla="*/ 2 w 26"/>
                  <a:gd name="T47" fmla="*/ 5 h 29"/>
                  <a:gd name="T48" fmla="*/ 1 w 26"/>
                  <a:gd name="T49" fmla="*/ 8 h 29"/>
                  <a:gd name="T50" fmla="*/ 0 w 26"/>
                  <a:gd name="T51" fmla="*/ 14 h 29"/>
                  <a:gd name="T52" fmla="*/ 0 w 26"/>
                  <a:gd name="T53" fmla="*/ 14 h 29"/>
                  <a:gd name="T54" fmla="*/ 1 w 26"/>
                  <a:gd name="T55" fmla="*/ 21 h 29"/>
                  <a:gd name="T56" fmla="*/ 3 w 26"/>
                  <a:gd name="T57" fmla="*/ 25 h 29"/>
                  <a:gd name="T58" fmla="*/ 3 w 26"/>
                  <a:gd name="T59" fmla="*/ 25 h 29"/>
                  <a:gd name="T60" fmla="*/ 7 w 26"/>
                  <a:gd name="T61" fmla="*/ 6 h 29"/>
                  <a:gd name="T62" fmla="*/ 7 w 26"/>
                  <a:gd name="T63" fmla="*/ 6 h 29"/>
                  <a:gd name="T64" fmla="*/ 10 w 26"/>
                  <a:gd name="T65" fmla="*/ 5 h 29"/>
                  <a:gd name="T66" fmla="*/ 12 w 26"/>
                  <a:gd name="T67" fmla="*/ 4 h 29"/>
                  <a:gd name="T68" fmla="*/ 12 w 26"/>
                  <a:gd name="T69" fmla="*/ 4 h 29"/>
                  <a:gd name="T70" fmla="*/ 15 w 26"/>
                  <a:gd name="T71" fmla="*/ 5 h 29"/>
                  <a:gd name="T72" fmla="*/ 19 w 26"/>
                  <a:gd name="T73" fmla="*/ 6 h 29"/>
                  <a:gd name="T74" fmla="*/ 19 w 26"/>
                  <a:gd name="T75" fmla="*/ 6 h 29"/>
                  <a:gd name="T76" fmla="*/ 20 w 26"/>
                  <a:gd name="T77" fmla="*/ 10 h 29"/>
                  <a:gd name="T78" fmla="*/ 21 w 26"/>
                  <a:gd name="T79" fmla="*/ 14 h 29"/>
                  <a:gd name="T80" fmla="*/ 21 w 26"/>
                  <a:gd name="T81" fmla="*/ 14 h 29"/>
                  <a:gd name="T82" fmla="*/ 20 w 26"/>
                  <a:gd name="T83" fmla="*/ 20 h 29"/>
                  <a:gd name="T84" fmla="*/ 19 w 26"/>
                  <a:gd name="T85" fmla="*/ 23 h 29"/>
                  <a:gd name="T86" fmla="*/ 19 w 26"/>
                  <a:gd name="T87" fmla="*/ 23 h 29"/>
                  <a:gd name="T88" fmla="*/ 15 w 26"/>
                  <a:gd name="T89" fmla="*/ 24 h 29"/>
                  <a:gd name="T90" fmla="*/ 12 w 26"/>
                  <a:gd name="T91" fmla="*/ 25 h 29"/>
                  <a:gd name="T92" fmla="*/ 12 w 26"/>
                  <a:gd name="T93" fmla="*/ 25 h 29"/>
                  <a:gd name="T94" fmla="*/ 10 w 26"/>
                  <a:gd name="T95" fmla="*/ 24 h 29"/>
                  <a:gd name="T96" fmla="*/ 7 w 26"/>
                  <a:gd name="T97" fmla="*/ 23 h 29"/>
                  <a:gd name="T98" fmla="*/ 7 w 26"/>
                  <a:gd name="T99" fmla="*/ 23 h 29"/>
                  <a:gd name="T100" fmla="*/ 5 w 26"/>
                  <a:gd name="T101" fmla="*/ 20 h 29"/>
                  <a:gd name="T102" fmla="*/ 4 w 26"/>
                  <a:gd name="T103" fmla="*/ 14 h 29"/>
                  <a:gd name="T104" fmla="*/ 4 w 26"/>
                  <a:gd name="T105" fmla="*/ 14 h 29"/>
                  <a:gd name="T106" fmla="*/ 5 w 26"/>
                  <a:gd name="T107" fmla="*/ 10 h 29"/>
                  <a:gd name="T108" fmla="*/ 7 w 26"/>
                  <a:gd name="T109" fmla="*/ 6 h 29"/>
                  <a:gd name="T110" fmla="*/ 7 w 26"/>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29">
                    <a:moveTo>
                      <a:pt x="3" y="25"/>
                    </a:moveTo>
                    <a:lnTo>
                      <a:pt x="3" y="25"/>
                    </a:lnTo>
                    <a:lnTo>
                      <a:pt x="8" y="29"/>
                    </a:lnTo>
                    <a:lnTo>
                      <a:pt x="12" y="29"/>
                    </a:lnTo>
                    <a:lnTo>
                      <a:pt x="12" y="29"/>
                    </a:lnTo>
                    <a:lnTo>
                      <a:pt x="17" y="29"/>
                    </a:lnTo>
                    <a:lnTo>
                      <a:pt x="19" y="28"/>
                    </a:lnTo>
                    <a:lnTo>
                      <a:pt x="19" y="28"/>
                    </a:lnTo>
                    <a:lnTo>
                      <a:pt x="22" y="25"/>
                    </a:lnTo>
                    <a:lnTo>
                      <a:pt x="24" y="23"/>
                    </a:lnTo>
                    <a:lnTo>
                      <a:pt x="24" y="23"/>
                    </a:lnTo>
                    <a:lnTo>
                      <a:pt x="26" y="19"/>
                    </a:lnTo>
                    <a:lnTo>
                      <a:pt x="26" y="14"/>
                    </a:lnTo>
                    <a:lnTo>
                      <a:pt x="26" y="14"/>
                    </a:lnTo>
                    <a:lnTo>
                      <a:pt x="24" y="9"/>
                    </a:lnTo>
                    <a:lnTo>
                      <a:pt x="22" y="4"/>
                    </a:lnTo>
                    <a:lnTo>
                      <a:pt x="22" y="4"/>
                    </a:lnTo>
                    <a:lnTo>
                      <a:pt x="18" y="1"/>
                    </a:lnTo>
                    <a:lnTo>
                      <a:pt x="12" y="0"/>
                    </a:lnTo>
                    <a:lnTo>
                      <a:pt x="12" y="0"/>
                    </a:lnTo>
                    <a:lnTo>
                      <a:pt x="8" y="1"/>
                    </a:lnTo>
                    <a:lnTo>
                      <a:pt x="4" y="3"/>
                    </a:lnTo>
                    <a:lnTo>
                      <a:pt x="4" y="3"/>
                    </a:lnTo>
                    <a:lnTo>
                      <a:pt x="2" y="5"/>
                    </a:lnTo>
                    <a:lnTo>
                      <a:pt x="1" y="8"/>
                    </a:lnTo>
                    <a:lnTo>
                      <a:pt x="0" y="14"/>
                    </a:lnTo>
                    <a:lnTo>
                      <a:pt x="0" y="14"/>
                    </a:lnTo>
                    <a:lnTo>
                      <a:pt x="1" y="21"/>
                    </a:lnTo>
                    <a:lnTo>
                      <a:pt x="3" y="25"/>
                    </a:lnTo>
                    <a:lnTo>
                      <a:pt x="3" y="25"/>
                    </a:lnTo>
                    <a:close/>
                    <a:moveTo>
                      <a:pt x="7" y="6"/>
                    </a:moveTo>
                    <a:lnTo>
                      <a:pt x="7" y="6"/>
                    </a:lnTo>
                    <a:lnTo>
                      <a:pt x="10" y="5"/>
                    </a:lnTo>
                    <a:lnTo>
                      <a:pt x="12" y="4"/>
                    </a:lnTo>
                    <a:lnTo>
                      <a:pt x="12" y="4"/>
                    </a:lnTo>
                    <a:lnTo>
                      <a:pt x="15" y="5"/>
                    </a:lnTo>
                    <a:lnTo>
                      <a:pt x="19" y="6"/>
                    </a:lnTo>
                    <a:lnTo>
                      <a:pt x="19" y="6"/>
                    </a:lnTo>
                    <a:lnTo>
                      <a:pt x="20" y="10"/>
                    </a:lnTo>
                    <a:lnTo>
                      <a:pt x="21" y="14"/>
                    </a:lnTo>
                    <a:lnTo>
                      <a:pt x="21" y="14"/>
                    </a:lnTo>
                    <a:lnTo>
                      <a:pt x="20" y="20"/>
                    </a:lnTo>
                    <a:lnTo>
                      <a:pt x="19" y="23"/>
                    </a:lnTo>
                    <a:lnTo>
                      <a:pt x="19" y="23"/>
                    </a:lnTo>
                    <a:lnTo>
                      <a:pt x="15" y="24"/>
                    </a:lnTo>
                    <a:lnTo>
                      <a:pt x="12" y="25"/>
                    </a:lnTo>
                    <a:lnTo>
                      <a:pt x="12" y="25"/>
                    </a:lnTo>
                    <a:lnTo>
                      <a:pt x="10" y="24"/>
                    </a:lnTo>
                    <a:lnTo>
                      <a:pt x="7" y="23"/>
                    </a:lnTo>
                    <a:lnTo>
                      <a:pt x="7" y="23"/>
                    </a:lnTo>
                    <a:lnTo>
                      <a:pt x="5" y="20"/>
                    </a:lnTo>
                    <a:lnTo>
                      <a:pt x="4" y="14"/>
                    </a:lnTo>
                    <a:lnTo>
                      <a:pt x="4" y="14"/>
                    </a:lnTo>
                    <a:lnTo>
                      <a:pt x="5" y="10"/>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4" name="Freeform 393">
                <a:extLst>
                  <a:ext uri="{FF2B5EF4-FFF2-40B4-BE49-F238E27FC236}">
                    <a16:creationId xmlns:a16="http://schemas.microsoft.com/office/drawing/2014/main" id="{7A4BC3C9-8BC7-CB03-0F88-E80FFCA449BF}"/>
                  </a:ext>
                </a:extLst>
              </p:cNvPr>
              <p:cNvSpPr>
                <a:spLocks/>
              </p:cNvSpPr>
              <p:nvPr/>
            </p:nvSpPr>
            <p:spPr bwMode="auto">
              <a:xfrm>
                <a:off x="5624" y="1968"/>
                <a:ext cx="38" cy="28"/>
              </a:xfrm>
              <a:custGeom>
                <a:avLst/>
                <a:gdLst>
                  <a:gd name="T0" fmla="*/ 13 w 38"/>
                  <a:gd name="T1" fmla="*/ 28 h 28"/>
                  <a:gd name="T2" fmla="*/ 19 w 38"/>
                  <a:gd name="T3" fmla="*/ 7 h 28"/>
                  <a:gd name="T4" fmla="*/ 20 w 38"/>
                  <a:gd name="T5" fmla="*/ 11 h 28"/>
                  <a:gd name="T6" fmla="*/ 24 w 38"/>
                  <a:gd name="T7" fmla="*/ 28 h 28"/>
                  <a:gd name="T8" fmla="*/ 29 w 38"/>
                  <a:gd name="T9" fmla="*/ 28 h 28"/>
                  <a:gd name="T10" fmla="*/ 38 w 38"/>
                  <a:gd name="T11" fmla="*/ 0 h 28"/>
                  <a:gd name="T12" fmla="*/ 33 w 38"/>
                  <a:gd name="T13" fmla="*/ 0 h 28"/>
                  <a:gd name="T14" fmla="*/ 29 w 38"/>
                  <a:gd name="T15" fmla="*/ 16 h 28"/>
                  <a:gd name="T16" fmla="*/ 27 w 38"/>
                  <a:gd name="T17" fmla="*/ 21 h 28"/>
                  <a:gd name="T18" fmla="*/ 25 w 38"/>
                  <a:gd name="T19" fmla="*/ 16 h 28"/>
                  <a:gd name="T20" fmla="*/ 21 w 38"/>
                  <a:gd name="T21" fmla="*/ 0 h 28"/>
                  <a:gd name="T22" fmla="*/ 17 w 38"/>
                  <a:gd name="T23" fmla="*/ 0 h 28"/>
                  <a:gd name="T24" fmla="*/ 12 w 38"/>
                  <a:gd name="T25" fmla="*/ 17 h 28"/>
                  <a:gd name="T26" fmla="*/ 12 w 38"/>
                  <a:gd name="T27" fmla="*/ 17 h 28"/>
                  <a:gd name="T28" fmla="*/ 11 w 38"/>
                  <a:gd name="T29" fmla="*/ 22 h 28"/>
                  <a:gd name="T30" fmla="*/ 9 w 38"/>
                  <a:gd name="T31" fmla="*/ 16 h 28"/>
                  <a:gd name="T32" fmla="*/ 4 w 38"/>
                  <a:gd name="T33" fmla="*/ 0 h 28"/>
                  <a:gd name="T34" fmla="*/ 0 w 38"/>
                  <a:gd name="T35" fmla="*/ 0 h 28"/>
                  <a:gd name="T36" fmla="*/ 9 w 38"/>
                  <a:gd name="T37" fmla="*/ 28 h 28"/>
                  <a:gd name="T38" fmla="*/ 13 w 38"/>
                  <a:gd name="T39" fmla="*/ 28 h 28"/>
                  <a:gd name="T40" fmla="*/ 13 w 38"/>
                  <a:gd name="T4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8">
                    <a:moveTo>
                      <a:pt x="13" y="28"/>
                    </a:moveTo>
                    <a:lnTo>
                      <a:pt x="19" y="7"/>
                    </a:lnTo>
                    <a:lnTo>
                      <a:pt x="20" y="11"/>
                    </a:lnTo>
                    <a:lnTo>
                      <a:pt x="24" y="28"/>
                    </a:lnTo>
                    <a:lnTo>
                      <a:pt x="29" y="28"/>
                    </a:lnTo>
                    <a:lnTo>
                      <a:pt x="38" y="0"/>
                    </a:lnTo>
                    <a:lnTo>
                      <a:pt x="33" y="0"/>
                    </a:lnTo>
                    <a:lnTo>
                      <a:pt x="29" y="16"/>
                    </a:lnTo>
                    <a:lnTo>
                      <a:pt x="27" y="21"/>
                    </a:lnTo>
                    <a:lnTo>
                      <a:pt x="25" y="16"/>
                    </a:lnTo>
                    <a:lnTo>
                      <a:pt x="21" y="0"/>
                    </a:lnTo>
                    <a:lnTo>
                      <a:pt x="17" y="0"/>
                    </a:lnTo>
                    <a:lnTo>
                      <a:pt x="12" y="17"/>
                    </a:lnTo>
                    <a:lnTo>
                      <a:pt x="12" y="17"/>
                    </a:lnTo>
                    <a:lnTo>
                      <a:pt x="11" y="22"/>
                    </a:lnTo>
                    <a:lnTo>
                      <a:pt x="9" y="16"/>
                    </a:lnTo>
                    <a:lnTo>
                      <a:pt x="4" y="0"/>
                    </a:lnTo>
                    <a:lnTo>
                      <a:pt x="0" y="0"/>
                    </a:lnTo>
                    <a:lnTo>
                      <a:pt x="9" y="28"/>
                    </a:lnTo>
                    <a:lnTo>
                      <a:pt x="13" y="28"/>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5" name="Freeform 394">
                <a:extLst>
                  <a:ext uri="{FF2B5EF4-FFF2-40B4-BE49-F238E27FC236}">
                    <a16:creationId xmlns:a16="http://schemas.microsoft.com/office/drawing/2014/main" id="{24D31EC2-4B60-3571-B06D-449EA7986AF4}"/>
                  </a:ext>
                </a:extLst>
              </p:cNvPr>
              <p:cNvSpPr>
                <a:spLocks/>
              </p:cNvSpPr>
              <p:nvPr/>
            </p:nvSpPr>
            <p:spPr bwMode="auto">
              <a:xfrm>
                <a:off x="5667" y="1990"/>
                <a:ext cx="6" cy="14"/>
              </a:xfrm>
              <a:custGeom>
                <a:avLst/>
                <a:gdLst>
                  <a:gd name="T0" fmla="*/ 3 w 6"/>
                  <a:gd name="T1" fmla="*/ 6 h 14"/>
                  <a:gd name="T2" fmla="*/ 3 w 6"/>
                  <a:gd name="T3" fmla="*/ 6 h 14"/>
                  <a:gd name="T4" fmla="*/ 1 w 6"/>
                  <a:gd name="T5" fmla="*/ 9 h 14"/>
                  <a:gd name="T6" fmla="*/ 1 w 6"/>
                  <a:gd name="T7" fmla="*/ 9 h 14"/>
                  <a:gd name="T8" fmla="*/ 0 w 6"/>
                  <a:gd name="T9" fmla="*/ 11 h 14"/>
                  <a:gd name="T10" fmla="*/ 1 w 6"/>
                  <a:gd name="T11" fmla="*/ 14 h 14"/>
                  <a:gd name="T12" fmla="*/ 1 w 6"/>
                  <a:gd name="T13" fmla="*/ 14 h 14"/>
                  <a:gd name="T14" fmla="*/ 3 w 6"/>
                  <a:gd name="T15" fmla="*/ 13 h 14"/>
                  <a:gd name="T16" fmla="*/ 5 w 6"/>
                  <a:gd name="T17" fmla="*/ 10 h 14"/>
                  <a:gd name="T18" fmla="*/ 5 w 6"/>
                  <a:gd name="T19" fmla="*/ 10 h 14"/>
                  <a:gd name="T20" fmla="*/ 6 w 6"/>
                  <a:gd name="T21" fmla="*/ 6 h 14"/>
                  <a:gd name="T22" fmla="*/ 6 w 6"/>
                  <a:gd name="T23" fmla="*/ 0 h 14"/>
                  <a:gd name="T24" fmla="*/ 0 w 6"/>
                  <a:gd name="T25" fmla="*/ 0 h 14"/>
                  <a:gd name="T26" fmla="*/ 0 w 6"/>
                  <a:gd name="T27" fmla="*/ 6 h 14"/>
                  <a:gd name="T28" fmla="*/ 3 w 6"/>
                  <a:gd name="T29" fmla="*/ 6 h 14"/>
                  <a:gd name="T30" fmla="*/ 3 w 6"/>
                  <a:gd name="T3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4">
                    <a:moveTo>
                      <a:pt x="3" y="6"/>
                    </a:moveTo>
                    <a:lnTo>
                      <a:pt x="3" y="6"/>
                    </a:lnTo>
                    <a:lnTo>
                      <a:pt x="1" y="9"/>
                    </a:lnTo>
                    <a:lnTo>
                      <a:pt x="1" y="9"/>
                    </a:lnTo>
                    <a:lnTo>
                      <a:pt x="0" y="11"/>
                    </a:lnTo>
                    <a:lnTo>
                      <a:pt x="1" y="14"/>
                    </a:lnTo>
                    <a:lnTo>
                      <a:pt x="1" y="14"/>
                    </a:lnTo>
                    <a:lnTo>
                      <a:pt x="3" y="13"/>
                    </a:lnTo>
                    <a:lnTo>
                      <a:pt x="5" y="10"/>
                    </a:lnTo>
                    <a:lnTo>
                      <a:pt x="5" y="10"/>
                    </a:lnTo>
                    <a:lnTo>
                      <a:pt x="6" y="6"/>
                    </a:lnTo>
                    <a:lnTo>
                      <a:pt x="6" y="0"/>
                    </a:lnTo>
                    <a:lnTo>
                      <a:pt x="0" y="0"/>
                    </a:lnTo>
                    <a:lnTo>
                      <a:pt x="0" y="6"/>
                    </a:lnTo>
                    <a:lnTo>
                      <a:pt x="3" y="6"/>
                    </a:lnTo>
                    <a:lnTo>
                      <a:pt x="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6" name="Freeform 395">
                <a:extLst>
                  <a:ext uri="{FF2B5EF4-FFF2-40B4-BE49-F238E27FC236}">
                    <a16:creationId xmlns:a16="http://schemas.microsoft.com/office/drawing/2014/main" id="{9D3E28CD-8441-F908-6AD9-F6808FAB1E54}"/>
                  </a:ext>
                </a:extLst>
              </p:cNvPr>
              <p:cNvSpPr>
                <a:spLocks/>
              </p:cNvSpPr>
              <p:nvPr/>
            </p:nvSpPr>
            <p:spPr bwMode="auto">
              <a:xfrm>
                <a:off x="5695" y="1967"/>
                <a:ext cx="16" cy="29"/>
              </a:xfrm>
              <a:custGeom>
                <a:avLst/>
                <a:gdLst>
                  <a:gd name="T0" fmla="*/ 6 w 16"/>
                  <a:gd name="T1" fmla="*/ 29 h 29"/>
                  <a:gd name="T2" fmla="*/ 6 w 16"/>
                  <a:gd name="T3" fmla="*/ 14 h 29"/>
                  <a:gd name="T4" fmla="*/ 6 w 16"/>
                  <a:gd name="T5" fmla="*/ 14 h 29"/>
                  <a:gd name="T6" fmla="*/ 6 w 16"/>
                  <a:gd name="T7" fmla="*/ 9 h 29"/>
                  <a:gd name="T8" fmla="*/ 6 w 16"/>
                  <a:gd name="T9" fmla="*/ 9 h 29"/>
                  <a:gd name="T10" fmla="*/ 8 w 16"/>
                  <a:gd name="T11" fmla="*/ 6 h 29"/>
                  <a:gd name="T12" fmla="*/ 8 w 16"/>
                  <a:gd name="T13" fmla="*/ 6 h 29"/>
                  <a:gd name="T14" fmla="*/ 10 w 16"/>
                  <a:gd name="T15" fmla="*/ 5 h 29"/>
                  <a:gd name="T16" fmla="*/ 10 w 16"/>
                  <a:gd name="T17" fmla="*/ 5 h 29"/>
                  <a:gd name="T18" fmla="*/ 14 w 16"/>
                  <a:gd name="T19" fmla="*/ 6 h 29"/>
                  <a:gd name="T20" fmla="*/ 16 w 16"/>
                  <a:gd name="T21" fmla="*/ 2 h 29"/>
                  <a:gd name="T22" fmla="*/ 16 w 16"/>
                  <a:gd name="T23" fmla="*/ 2 h 29"/>
                  <a:gd name="T24" fmla="*/ 14 w 16"/>
                  <a:gd name="T25" fmla="*/ 1 h 29"/>
                  <a:gd name="T26" fmla="*/ 11 w 16"/>
                  <a:gd name="T27" fmla="*/ 0 h 29"/>
                  <a:gd name="T28" fmla="*/ 11 w 16"/>
                  <a:gd name="T29" fmla="*/ 0 h 29"/>
                  <a:gd name="T30" fmla="*/ 8 w 16"/>
                  <a:gd name="T31" fmla="*/ 1 h 29"/>
                  <a:gd name="T32" fmla="*/ 8 w 16"/>
                  <a:gd name="T33" fmla="*/ 1 h 29"/>
                  <a:gd name="T34" fmla="*/ 5 w 16"/>
                  <a:gd name="T35" fmla="*/ 5 h 29"/>
                  <a:gd name="T36" fmla="*/ 5 w 16"/>
                  <a:gd name="T37" fmla="*/ 1 h 29"/>
                  <a:gd name="T38" fmla="*/ 0 w 16"/>
                  <a:gd name="T39" fmla="*/ 1 h 29"/>
                  <a:gd name="T40" fmla="*/ 0 w 16"/>
                  <a:gd name="T41" fmla="*/ 29 h 29"/>
                  <a:gd name="T42" fmla="*/ 6 w 16"/>
                  <a:gd name="T43" fmla="*/ 29 h 29"/>
                  <a:gd name="T44" fmla="*/ 6 w 16"/>
                  <a:gd name="T4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9">
                    <a:moveTo>
                      <a:pt x="6" y="29"/>
                    </a:moveTo>
                    <a:lnTo>
                      <a:pt x="6" y="14"/>
                    </a:lnTo>
                    <a:lnTo>
                      <a:pt x="6" y="14"/>
                    </a:lnTo>
                    <a:lnTo>
                      <a:pt x="6" y="9"/>
                    </a:lnTo>
                    <a:lnTo>
                      <a:pt x="6" y="9"/>
                    </a:lnTo>
                    <a:lnTo>
                      <a:pt x="8" y="6"/>
                    </a:lnTo>
                    <a:lnTo>
                      <a:pt x="8" y="6"/>
                    </a:lnTo>
                    <a:lnTo>
                      <a:pt x="10" y="5"/>
                    </a:lnTo>
                    <a:lnTo>
                      <a:pt x="10" y="5"/>
                    </a:lnTo>
                    <a:lnTo>
                      <a:pt x="14" y="6"/>
                    </a:lnTo>
                    <a:lnTo>
                      <a:pt x="16" y="2"/>
                    </a:lnTo>
                    <a:lnTo>
                      <a:pt x="16" y="2"/>
                    </a:lnTo>
                    <a:lnTo>
                      <a:pt x="14" y="1"/>
                    </a:lnTo>
                    <a:lnTo>
                      <a:pt x="11" y="0"/>
                    </a:lnTo>
                    <a:lnTo>
                      <a:pt x="11" y="0"/>
                    </a:lnTo>
                    <a:lnTo>
                      <a:pt x="8" y="1"/>
                    </a:lnTo>
                    <a:lnTo>
                      <a:pt x="8" y="1"/>
                    </a:lnTo>
                    <a:lnTo>
                      <a:pt x="5" y="5"/>
                    </a:lnTo>
                    <a:lnTo>
                      <a:pt x="5" y="1"/>
                    </a:lnTo>
                    <a:lnTo>
                      <a:pt x="0" y="1"/>
                    </a:lnTo>
                    <a:lnTo>
                      <a:pt x="0" y="29"/>
                    </a:lnTo>
                    <a:lnTo>
                      <a:pt x="6"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7" name="Freeform 396">
                <a:extLst>
                  <a:ext uri="{FF2B5EF4-FFF2-40B4-BE49-F238E27FC236}">
                    <a16:creationId xmlns:a16="http://schemas.microsoft.com/office/drawing/2014/main" id="{2B11C665-D5BA-AB68-13BE-6B15F02C31C3}"/>
                  </a:ext>
                </a:extLst>
              </p:cNvPr>
              <p:cNvSpPr>
                <a:spLocks noEditPoints="1"/>
              </p:cNvSpPr>
              <p:nvPr/>
            </p:nvSpPr>
            <p:spPr bwMode="auto">
              <a:xfrm>
                <a:off x="5712" y="1967"/>
                <a:ext cx="26" cy="29"/>
              </a:xfrm>
              <a:custGeom>
                <a:avLst/>
                <a:gdLst>
                  <a:gd name="T0" fmla="*/ 18 w 26"/>
                  <a:gd name="T1" fmla="*/ 24 h 29"/>
                  <a:gd name="T2" fmla="*/ 18 w 26"/>
                  <a:gd name="T3" fmla="*/ 24 h 29"/>
                  <a:gd name="T4" fmla="*/ 16 w 26"/>
                  <a:gd name="T5" fmla="*/ 25 h 29"/>
                  <a:gd name="T6" fmla="*/ 13 w 26"/>
                  <a:gd name="T7" fmla="*/ 25 h 29"/>
                  <a:gd name="T8" fmla="*/ 13 w 26"/>
                  <a:gd name="T9" fmla="*/ 25 h 29"/>
                  <a:gd name="T10" fmla="*/ 10 w 26"/>
                  <a:gd name="T11" fmla="*/ 24 h 29"/>
                  <a:gd name="T12" fmla="*/ 8 w 26"/>
                  <a:gd name="T13" fmla="*/ 23 h 29"/>
                  <a:gd name="T14" fmla="*/ 8 w 26"/>
                  <a:gd name="T15" fmla="*/ 23 h 29"/>
                  <a:gd name="T16" fmla="*/ 6 w 26"/>
                  <a:gd name="T17" fmla="*/ 20 h 29"/>
                  <a:gd name="T18" fmla="*/ 4 w 26"/>
                  <a:gd name="T19" fmla="*/ 17 h 29"/>
                  <a:gd name="T20" fmla="*/ 26 w 26"/>
                  <a:gd name="T21" fmla="*/ 17 h 29"/>
                  <a:gd name="T22" fmla="*/ 26 w 26"/>
                  <a:gd name="T23" fmla="*/ 17 h 29"/>
                  <a:gd name="T24" fmla="*/ 26 w 26"/>
                  <a:gd name="T25" fmla="*/ 14 h 29"/>
                  <a:gd name="T26" fmla="*/ 26 w 26"/>
                  <a:gd name="T27" fmla="*/ 14 h 29"/>
                  <a:gd name="T28" fmla="*/ 25 w 26"/>
                  <a:gd name="T29" fmla="*/ 9 h 29"/>
                  <a:gd name="T30" fmla="*/ 22 w 26"/>
                  <a:gd name="T31" fmla="*/ 4 h 29"/>
                  <a:gd name="T32" fmla="*/ 22 w 26"/>
                  <a:gd name="T33" fmla="*/ 4 h 29"/>
                  <a:gd name="T34" fmla="*/ 18 w 26"/>
                  <a:gd name="T35" fmla="*/ 1 h 29"/>
                  <a:gd name="T36" fmla="*/ 13 w 26"/>
                  <a:gd name="T37" fmla="*/ 0 h 29"/>
                  <a:gd name="T38" fmla="*/ 13 w 26"/>
                  <a:gd name="T39" fmla="*/ 0 h 29"/>
                  <a:gd name="T40" fmla="*/ 8 w 26"/>
                  <a:gd name="T41" fmla="*/ 1 h 29"/>
                  <a:gd name="T42" fmla="*/ 3 w 26"/>
                  <a:gd name="T43" fmla="*/ 4 h 29"/>
                  <a:gd name="T44" fmla="*/ 3 w 26"/>
                  <a:gd name="T45" fmla="*/ 4 h 29"/>
                  <a:gd name="T46" fmla="*/ 1 w 26"/>
                  <a:gd name="T47" fmla="*/ 9 h 29"/>
                  <a:gd name="T48" fmla="*/ 0 w 26"/>
                  <a:gd name="T49" fmla="*/ 15 h 29"/>
                  <a:gd name="T50" fmla="*/ 0 w 26"/>
                  <a:gd name="T51" fmla="*/ 15 h 29"/>
                  <a:gd name="T52" fmla="*/ 1 w 26"/>
                  <a:gd name="T53" fmla="*/ 21 h 29"/>
                  <a:gd name="T54" fmla="*/ 3 w 26"/>
                  <a:gd name="T55" fmla="*/ 25 h 29"/>
                  <a:gd name="T56" fmla="*/ 3 w 26"/>
                  <a:gd name="T57" fmla="*/ 25 h 29"/>
                  <a:gd name="T58" fmla="*/ 8 w 26"/>
                  <a:gd name="T59" fmla="*/ 29 h 29"/>
                  <a:gd name="T60" fmla="*/ 13 w 26"/>
                  <a:gd name="T61" fmla="*/ 29 h 29"/>
                  <a:gd name="T62" fmla="*/ 13 w 26"/>
                  <a:gd name="T63" fmla="*/ 29 h 29"/>
                  <a:gd name="T64" fmla="*/ 18 w 26"/>
                  <a:gd name="T65" fmla="*/ 29 h 29"/>
                  <a:gd name="T66" fmla="*/ 21 w 26"/>
                  <a:gd name="T67" fmla="*/ 27 h 29"/>
                  <a:gd name="T68" fmla="*/ 21 w 26"/>
                  <a:gd name="T69" fmla="*/ 27 h 29"/>
                  <a:gd name="T70" fmla="*/ 23 w 26"/>
                  <a:gd name="T71" fmla="*/ 24 h 29"/>
                  <a:gd name="T72" fmla="*/ 26 w 26"/>
                  <a:gd name="T73" fmla="*/ 20 h 29"/>
                  <a:gd name="T74" fmla="*/ 20 w 26"/>
                  <a:gd name="T75" fmla="*/ 20 h 29"/>
                  <a:gd name="T76" fmla="*/ 20 w 26"/>
                  <a:gd name="T77" fmla="*/ 20 h 29"/>
                  <a:gd name="T78" fmla="*/ 19 w 26"/>
                  <a:gd name="T79" fmla="*/ 22 h 29"/>
                  <a:gd name="T80" fmla="*/ 18 w 26"/>
                  <a:gd name="T81" fmla="*/ 24 h 29"/>
                  <a:gd name="T82" fmla="*/ 18 w 26"/>
                  <a:gd name="T83" fmla="*/ 24 h 29"/>
                  <a:gd name="T84" fmla="*/ 8 w 26"/>
                  <a:gd name="T85" fmla="*/ 6 h 29"/>
                  <a:gd name="T86" fmla="*/ 8 w 26"/>
                  <a:gd name="T87" fmla="*/ 6 h 29"/>
                  <a:gd name="T88" fmla="*/ 10 w 26"/>
                  <a:gd name="T89" fmla="*/ 4 h 29"/>
                  <a:gd name="T90" fmla="*/ 13 w 26"/>
                  <a:gd name="T91" fmla="*/ 4 h 29"/>
                  <a:gd name="T92" fmla="*/ 13 w 26"/>
                  <a:gd name="T93" fmla="*/ 4 h 29"/>
                  <a:gd name="T94" fmla="*/ 17 w 26"/>
                  <a:gd name="T95" fmla="*/ 4 h 29"/>
                  <a:gd name="T96" fmla="*/ 19 w 26"/>
                  <a:gd name="T97" fmla="*/ 6 h 29"/>
                  <a:gd name="T98" fmla="*/ 19 w 26"/>
                  <a:gd name="T99" fmla="*/ 6 h 29"/>
                  <a:gd name="T100" fmla="*/ 20 w 26"/>
                  <a:gd name="T101" fmla="*/ 9 h 29"/>
                  <a:gd name="T102" fmla="*/ 20 w 26"/>
                  <a:gd name="T103" fmla="*/ 12 h 29"/>
                  <a:gd name="T104" fmla="*/ 6 w 26"/>
                  <a:gd name="T105" fmla="*/ 12 h 29"/>
                  <a:gd name="T106" fmla="*/ 6 w 26"/>
                  <a:gd name="T107" fmla="*/ 12 h 29"/>
                  <a:gd name="T108" fmla="*/ 6 w 26"/>
                  <a:gd name="T109" fmla="*/ 9 h 29"/>
                  <a:gd name="T110" fmla="*/ 8 w 26"/>
                  <a:gd name="T111" fmla="*/ 6 h 29"/>
                  <a:gd name="T112" fmla="*/ 8 w 26"/>
                  <a:gd name="T11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29">
                    <a:moveTo>
                      <a:pt x="18" y="24"/>
                    </a:moveTo>
                    <a:lnTo>
                      <a:pt x="18" y="24"/>
                    </a:lnTo>
                    <a:lnTo>
                      <a:pt x="16" y="25"/>
                    </a:lnTo>
                    <a:lnTo>
                      <a:pt x="13" y="25"/>
                    </a:lnTo>
                    <a:lnTo>
                      <a:pt x="13" y="25"/>
                    </a:lnTo>
                    <a:lnTo>
                      <a:pt x="10" y="24"/>
                    </a:lnTo>
                    <a:lnTo>
                      <a:pt x="8" y="23"/>
                    </a:lnTo>
                    <a:lnTo>
                      <a:pt x="8" y="23"/>
                    </a:lnTo>
                    <a:lnTo>
                      <a:pt x="6" y="20"/>
                    </a:lnTo>
                    <a:lnTo>
                      <a:pt x="4" y="17"/>
                    </a:lnTo>
                    <a:lnTo>
                      <a:pt x="26" y="17"/>
                    </a:lnTo>
                    <a:lnTo>
                      <a:pt x="26" y="17"/>
                    </a:lnTo>
                    <a:lnTo>
                      <a:pt x="26" y="14"/>
                    </a:lnTo>
                    <a:lnTo>
                      <a:pt x="26" y="14"/>
                    </a:lnTo>
                    <a:lnTo>
                      <a:pt x="25" y="9"/>
                    </a:lnTo>
                    <a:lnTo>
                      <a:pt x="22" y="4"/>
                    </a:lnTo>
                    <a:lnTo>
                      <a:pt x="22" y="4"/>
                    </a:lnTo>
                    <a:lnTo>
                      <a:pt x="18" y="1"/>
                    </a:lnTo>
                    <a:lnTo>
                      <a:pt x="13" y="0"/>
                    </a:lnTo>
                    <a:lnTo>
                      <a:pt x="13" y="0"/>
                    </a:lnTo>
                    <a:lnTo>
                      <a:pt x="8" y="1"/>
                    </a:lnTo>
                    <a:lnTo>
                      <a:pt x="3" y="4"/>
                    </a:lnTo>
                    <a:lnTo>
                      <a:pt x="3" y="4"/>
                    </a:lnTo>
                    <a:lnTo>
                      <a:pt x="1" y="9"/>
                    </a:lnTo>
                    <a:lnTo>
                      <a:pt x="0" y="15"/>
                    </a:lnTo>
                    <a:lnTo>
                      <a:pt x="0" y="15"/>
                    </a:lnTo>
                    <a:lnTo>
                      <a:pt x="1" y="21"/>
                    </a:lnTo>
                    <a:lnTo>
                      <a:pt x="3" y="25"/>
                    </a:lnTo>
                    <a:lnTo>
                      <a:pt x="3" y="25"/>
                    </a:lnTo>
                    <a:lnTo>
                      <a:pt x="8" y="29"/>
                    </a:lnTo>
                    <a:lnTo>
                      <a:pt x="13" y="29"/>
                    </a:lnTo>
                    <a:lnTo>
                      <a:pt x="13" y="29"/>
                    </a:lnTo>
                    <a:lnTo>
                      <a:pt x="18" y="29"/>
                    </a:lnTo>
                    <a:lnTo>
                      <a:pt x="21" y="27"/>
                    </a:lnTo>
                    <a:lnTo>
                      <a:pt x="21" y="27"/>
                    </a:lnTo>
                    <a:lnTo>
                      <a:pt x="23" y="24"/>
                    </a:lnTo>
                    <a:lnTo>
                      <a:pt x="26" y="20"/>
                    </a:lnTo>
                    <a:lnTo>
                      <a:pt x="20" y="20"/>
                    </a:lnTo>
                    <a:lnTo>
                      <a:pt x="20" y="20"/>
                    </a:lnTo>
                    <a:lnTo>
                      <a:pt x="19" y="22"/>
                    </a:lnTo>
                    <a:lnTo>
                      <a:pt x="18" y="24"/>
                    </a:lnTo>
                    <a:lnTo>
                      <a:pt x="18" y="24"/>
                    </a:lnTo>
                    <a:close/>
                    <a:moveTo>
                      <a:pt x="8" y="6"/>
                    </a:moveTo>
                    <a:lnTo>
                      <a:pt x="8" y="6"/>
                    </a:lnTo>
                    <a:lnTo>
                      <a:pt x="10" y="4"/>
                    </a:lnTo>
                    <a:lnTo>
                      <a:pt x="13" y="4"/>
                    </a:lnTo>
                    <a:lnTo>
                      <a:pt x="13" y="4"/>
                    </a:lnTo>
                    <a:lnTo>
                      <a:pt x="17" y="4"/>
                    </a:lnTo>
                    <a:lnTo>
                      <a:pt x="19" y="6"/>
                    </a:lnTo>
                    <a:lnTo>
                      <a:pt x="19" y="6"/>
                    </a:lnTo>
                    <a:lnTo>
                      <a:pt x="20" y="9"/>
                    </a:lnTo>
                    <a:lnTo>
                      <a:pt x="20" y="12"/>
                    </a:lnTo>
                    <a:lnTo>
                      <a:pt x="6" y="12"/>
                    </a:lnTo>
                    <a:lnTo>
                      <a:pt x="6" y="12"/>
                    </a:lnTo>
                    <a:lnTo>
                      <a:pt x="6" y="9"/>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8" name="Freeform 397">
                <a:extLst>
                  <a:ext uri="{FF2B5EF4-FFF2-40B4-BE49-F238E27FC236}">
                    <a16:creationId xmlns:a16="http://schemas.microsoft.com/office/drawing/2014/main" id="{3E155BDE-A7E1-8C7A-9E82-EB813E6F49DE}"/>
                  </a:ext>
                </a:extLst>
              </p:cNvPr>
              <p:cNvSpPr>
                <a:spLocks noEditPoints="1"/>
              </p:cNvSpPr>
              <p:nvPr/>
            </p:nvSpPr>
            <p:spPr bwMode="auto">
              <a:xfrm>
                <a:off x="5742" y="1958"/>
                <a:ext cx="24" cy="38"/>
              </a:xfrm>
              <a:custGeom>
                <a:avLst/>
                <a:gdLst>
                  <a:gd name="T0" fmla="*/ 24 w 24"/>
                  <a:gd name="T1" fmla="*/ 38 h 38"/>
                  <a:gd name="T2" fmla="*/ 24 w 24"/>
                  <a:gd name="T3" fmla="*/ 0 h 38"/>
                  <a:gd name="T4" fmla="*/ 19 w 24"/>
                  <a:gd name="T5" fmla="*/ 0 h 38"/>
                  <a:gd name="T6" fmla="*/ 19 w 24"/>
                  <a:gd name="T7" fmla="*/ 13 h 38"/>
                  <a:gd name="T8" fmla="*/ 19 w 24"/>
                  <a:gd name="T9" fmla="*/ 13 h 38"/>
                  <a:gd name="T10" fmla="*/ 16 w 24"/>
                  <a:gd name="T11" fmla="*/ 10 h 38"/>
                  <a:gd name="T12" fmla="*/ 16 w 24"/>
                  <a:gd name="T13" fmla="*/ 10 h 38"/>
                  <a:gd name="T14" fmla="*/ 11 w 24"/>
                  <a:gd name="T15" fmla="*/ 9 h 38"/>
                  <a:gd name="T16" fmla="*/ 11 w 24"/>
                  <a:gd name="T17" fmla="*/ 9 h 38"/>
                  <a:gd name="T18" fmla="*/ 8 w 24"/>
                  <a:gd name="T19" fmla="*/ 10 h 38"/>
                  <a:gd name="T20" fmla="*/ 5 w 24"/>
                  <a:gd name="T21" fmla="*/ 11 h 38"/>
                  <a:gd name="T22" fmla="*/ 5 w 24"/>
                  <a:gd name="T23" fmla="*/ 11 h 38"/>
                  <a:gd name="T24" fmla="*/ 2 w 24"/>
                  <a:gd name="T25" fmla="*/ 13 h 38"/>
                  <a:gd name="T26" fmla="*/ 1 w 24"/>
                  <a:gd name="T27" fmla="*/ 17 h 38"/>
                  <a:gd name="T28" fmla="*/ 1 w 24"/>
                  <a:gd name="T29" fmla="*/ 17 h 38"/>
                  <a:gd name="T30" fmla="*/ 0 w 24"/>
                  <a:gd name="T31" fmla="*/ 20 h 38"/>
                  <a:gd name="T32" fmla="*/ 0 w 24"/>
                  <a:gd name="T33" fmla="*/ 23 h 38"/>
                  <a:gd name="T34" fmla="*/ 0 w 24"/>
                  <a:gd name="T35" fmla="*/ 23 h 38"/>
                  <a:gd name="T36" fmla="*/ 0 w 24"/>
                  <a:gd name="T37" fmla="*/ 28 h 38"/>
                  <a:gd name="T38" fmla="*/ 1 w 24"/>
                  <a:gd name="T39" fmla="*/ 31 h 38"/>
                  <a:gd name="T40" fmla="*/ 1 w 24"/>
                  <a:gd name="T41" fmla="*/ 31 h 38"/>
                  <a:gd name="T42" fmla="*/ 3 w 24"/>
                  <a:gd name="T43" fmla="*/ 34 h 38"/>
                  <a:gd name="T44" fmla="*/ 6 w 24"/>
                  <a:gd name="T45" fmla="*/ 37 h 38"/>
                  <a:gd name="T46" fmla="*/ 6 w 24"/>
                  <a:gd name="T47" fmla="*/ 37 h 38"/>
                  <a:gd name="T48" fmla="*/ 8 w 24"/>
                  <a:gd name="T49" fmla="*/ 38 h 38"/>
                  <a:gd name="T50" fmla="*/ 11 w 24"/>
                  <a:gd name="T51" fmla="*/ 38 h 38"/>
                  <a:gd name="T52" fmla="*/ 11 w 24"/>
                  <a:gd name="T53" fmla="*/ 38 h 38"/>
                  <a:gd name="T54" fmla="*/ 16 w 24"/>
                  <a:gd name="T55" fmla="*/ 38 h 38"/>
                  <a:gd name="T56" fmla="*/ 19 w 24"/>
                  <a:gd name="T57" fmla="*/ 34 h 38"/>
                  <a:gd name="T58" fmla="*/ 19 w 24"/>
                  <a:gd name="T59" fmla="*/ 38 h 38"/>
                  <a:gd name="T60" fmla="*/ 24 w 24"/>
                  <a:gd name="T61" fmla="*/ 38 h 38"/>
                  <a:gd name="T62" fmla="*/ 24 w 24"/>
                  <a:gd name="T63" fmla="*/ 38 h 38"/>
                  <a:gd name="T64" fmla="*/ 7 w 24"/>
                  <a:gd name="T65" fmla="*/ 15 h 38"/>
                  <a:gd name="T66" fmla="*/ 7 w 24"/>
                  <a:gd name="T67" fmla="*/ 15 h 38"/>
                  <a:gd name="T68" fmla="*/ 9 w 24"/>
                  <a:gd name="T69" fmla="*/ 13 h 38"/>
                  <a:gd name="T70" fmla="*/ 11 w 24"/>
                  <a:gd name="T71" fmla="*/ 13 h 38"/>
                  <a:gd name="T72" fmla="*/ 11 w 24"/>
                  <a:gd name="T73" fmla="*/ 13 h 38"/>
                  <a:gd name="T74" fmla="*/ 15 w 24"/>
                  <a:gd name="T75" fmla="*/ 14 h 38"/>
                  <a:gd name="T76" fmla="*/ 17 w 24"/>
                  <a:gd name="T77" fmla="*/ 15 h 38"/>
                  <a:gd name="T78" fmla="*/ 17 w 24"/>
                  <a:gd name="T79" fmla="*/ 15 h 38"/>
                  <a:gd name="T80" fmla="*/ 19 w 24"/>
                  <a:gd name="T81" fmla="*/ 19 h 38"/>
                  <a:gd name="T82" fmla="*/ 19 w 24"/>
                  <a:gd name="T83" fmla="*/ 24 h 38"/>
                  <a:gd name="T84" fmla="*/ 19 w 24"/>
                  <a:gd name="T85" fmla="*/ 24 h 38"/>
                  <a:gd name="T86" fmla="*/ 19 w 24"/>
                  <a:gd name="T87" fmla="*/ 29 h 38"/>
                  <a:gd name="T88" fmla="*/ 17 w 24"/>
                  <a:gd name="T89" fmla="*/ 32 h 38"/>
                  <a:gd name="T90" fmla="*/ 17 w 24"/>
                  <a:gd name="T91" fmla="*/ 32 h 38"/>
                  <a:gd name="T92" fmla="*/ 15 w 24"/>
                  <a:gd name="T93" fmla="*/ 33 h 38"/>
                  <a:gd name="T94" fmla="*/ 12 w 24"/>
                  <a:gd name="T95" fmla="*/ 34 h 38"/>
                  <a:gd name="T96" fmla="*/ 12 w 24"/>
                  <a:gd name="T97" fmla="*/ 34 h 38"/>
                  <a:gd name="T98" fmla="*/ 9 w 24"/>
                  <a:gd name="T99" fmla="*/ 33 h 38"/>
                  <a:gd name="T100" fmla="*/ 7 w 24"/>
                  <a:gd name="T101" fmla="*/ 32 h 38"/>
                  <a:gd name="T102" fmla="*/ 7 w 24"/>
                  <a:gd name="T103" fmla="*/ 32 h 38"/>
                  <a:gd name="T104" fmla="*/ 5 w 24"/>
                  <a:gd name="T105" fmla="*/ 29 h 38"/>
                  <a:gd name="T106" fmla="*/ 5 w 24"/>
                  <a:gd name="T107" fmla="*/ 23 h 38"/>
                  <a:gd name="T108" fmla="*/ 5 w 24"/>
                  <a:gd name="T109" fmla="*/ 23 h 38"/>
                  <a:gd name="T110" fmla="*/ 5 w 24"/>
                  <a:gd name="T111" fmla="*/ 19 h 38"/>
                  <a:gd name="T112" fmla="*/ 7 w 24"/>
                  <a:gd name="T113" fmla="*/ 15 h 38"/>
                  <a:gd name="T114" fmla="*/ 7 w 24"/>
                  <a:gd name="T115"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 h="38">
                    <a:moveTo>
                      <a:pt x="24" y="38"/>
                    </a:moveTo>
                    <a:lnTo>
                      <a:pt x="24" y="0"/>
                    </a:lnTo>
                    <a:lnTo>
                      <a:pt x="19" y="0"/>
                    </a:lnTo>
                    <a:lnTo>
                      <a:pt x="19" y="13"/>
                    </a:lnTo>
                    <a:lnTo>
                      <a:pt x="19" y="13"/>
                    </a:lnTo>
                    <a:lnTo>
                      <a:pt x="16" y="10"/>
                    </a:lnTo>
                    <a:lnTo>
                      <a:pt x="16" y="10"/>
                    </a:lnTo>
                    <a:lnTo>
                      <a:pt x="11" y="9"/>
                    </a:lnTo>
                    <a:lnTo>
                      <a:pt x="11" y="9"/>
                    </a:lnTo>
                    <a:lnTo>
                      <a:pt x="8" y="10"/>
                    </a:lnTo>
                    <a:lnTo>
                      <a:pt x="5" y="11"/>
                    </a:lnTo>
                    <a:lnTo>
                      <a:pt x="5" y="11"/>
                    </a:lnTo>
                    <a:lnTo>
                      <a:pt x="2" y="13"/>
                    </a:lnTo>
                    <a:lnTo>
                      <a:pt x="1" y="17"/>
                    </a:lnTo>
                    <a:lnTo>
                      <a:pt x="1" y="17"/>
                    </a:lnTo>
                    <a:lnTo>
                      <a:pt x="0" y="20"/>
                    </a:lnTo>
                    <a:lnTo>
                      <a:pt x="0" y="23"/>
                    </a:lnTo>
                    <a:lnTo>
                      <a:pt x="0" y="23"/>
                    </a:lnTo>
                    <a:lnTo>
                      <a:pt x="0" y="28"/>
                    </a:lnTo>
                    <a:lnTo>
                      <a:pt x="1" y="31"/>
                    </a:lnTo>
                    <a:lnTo>
                      <a:pt x="1" y="31"/>
                    </a:lnTo>
                    <a:lnTo>
                      <a:pt x="3" y="34"/>
                    </a:lnTo>
                    <a:lnTo>
                      <a:pt x="6" y="37"/>
                    </a:lnTo>
                    <a:lnTo>
                      <a:pt x="6" y="37"/>
                    </a:lnTo>
                    <a:lnTo>
                      <a:pt x="8" y="38"/>
                    </a:lnTo>
                    <a:lnTo>
                      <a:pt x="11" y="38"/>
                    </a:lnTo>
                    <a:lnTo>
                      <a:pt x="11" y="38"/>
                    </a:lnTo>
                    <a:lnTo>
                      <a:pt x="16" y="38"/>
                    </a:lnTo>
                    <a:lnTo>
                      <a:pt x="19" y="34"/>
                    </a:lnTo>
                    <a:lnTo>
                      <a:pt x="19" y="38"/>
                    </a:lnTo>
                    <a:lnTo>
                      <a:pt x="24" y="38"/>
                    </a:lnTo>
                    <a:lnTo>
                      <a:pt x="24" y="38"/>
                    </a:lnTo>
                    <a:close/>
                    <a:moveTo>
                      <a:pt x="7" y="15"/>
                    </a:moveTo>
                    <a:lnTo>
                      <a:pt x="7" y="15"/>
                    </a:lnTo>
                    <a:lnTo>
                      <a:pt x="9" y="13"/>
                    </a:lnTo>
                    <a:lnTo>
                      <a:pt x="11" y="13"/>
                    </a:lnTo>
                    <a:lnTo>
                      <a:pt x="11" y="13"/>
                    </a:lnTo>
                    <a:lnTo>
                      <a:pt x="15" y="14"/>
                    </a:lnTo>
                    <a:lnTo>
                      <a:pt x="17" y="15"/>
                    </a:lnTo>
                    <a:lnTo>
                      <a:pt x="17" y="15"/>
                    </a:lnTo>
                    <a:lnTo>
                      <a:pt x="19" y="19"/>
                    </a:lnTo>
                    <a:lnTo>
                      <a:pt x="19" y="24"/>
                    </a:lnTo>
                    <a:lnTo>
                      <a:pt x="19" y="24"/>
                    </a:lnTo>
                    <a:lnTo>
                      <a:pt x="19" y="29"/>
                    </a:lnTo>
                    <a:lnTo>
                      <a:pt x="17" y="32"/>
                    </a:lnTo>
                    <a:lnTo>
                      <a:pt x="17" y="32"/>
                    </a:lnTo>
                    <a:lnTo>
                      <a:pt x="15" y="33"/>
                    </a:lnTo>
                    <a:lnTo>
                      <a:pt x="12" y="34"/>
                    </a:lnTo>
                    <a:lnTo>
                      <a:pt x="12" y="34"/>
                    </a:lnTo>
                    <a:lnTo>
                      <a:pt x="9" y="33"/>
                    </a:lnTo>
                    <a:lnTo>
                      <a:pt x="7" y="32"/>
                    </a:lnTo>
                    <a:lnTo>
                      <a:pt x="7" y="32"/>
                    </a:lnTo>
                    <a:lnTo>
                      <a:pt x="5" y="29"/>
                    </a:lnTo>
                    <a:lnTo>
                      <a:pt x="5" y="23"/>
                    </a:lnTo>
                    <a:lnTo>
                      <a:pt x="5" y="23"/>
                    </a:lnTo>
                    <a:lnTo>
                      <a:pt x="5" y="19"/>
                    </a:lnTo>
                    <a:lnTo>
                      <a:pt x="7" y="15"/>
                    </a:lnTo>
                    <a:lnTo>
                      <a:pt x="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9" name="Freeform 398">
                <a:extLst>
                  <a:ext uri="{FF2B5EF4-FFF2-40B4-BE49-F238E27FC236}">
                    <a16:creationId xmlns:a16="http://schemas.microsoft.com/office/drawing/2014/main" id="{E0F83CE6-C9F3-79EF-9F63-DAB94CF741CF}"/>
                  </a:ext>
                </a:extLst>
              </p:cNvPr>
              <p:cNvSpPr>
                <a:spLocks/>
              </p:cNvSpPr>
              <p:nvPr/>
            </p:nvSpPr>
            <p:spPr bwMode="auto">
              <a:xfrm>
                <a:off x="5773" y="1968"/>
                <a:ext cx="23" cy="28"/>
              </a:xfrm>
              <a:custGeom>
                <a:avLst/>
                <a:gdLst>
                  <a:gd name="T0" fmla="*/ 23 w 23"/>
                  <a:gd name="T1" fmla="*/ 28 h 28"/>
                  <a:gd name="T2" fmla="*/ 23 w 23"/>
                  <a:gd name="T3" fmla="*/ 0 h 28"/>
                  <a:gd name="T4" fmla="*/ 18 w 23"/>
                  <a:gd name="T5" fmla="*/ 0 h 28"/>
                  <a:gd name="T6" fmla="*/ 18 w 23"/>
                  <a:gd name="T7" fmla="*/ 14 h 28"/>
                  <a:gd name="T8" fmla="*/ 18 w 23"/>
                  <a:gd name="T9" fmla="*/ 14 h 28"/>
                  <a:gd name="T10" fmla="*/ 17 w 23"/>
                  <a:gd name="T11" fmla="*/ 20 h 28"/>
                  <a:gd name="T12" fmla="*/ 17 w 23"/>
                  <a:gd name="T13" fmla="*/ 20 h 28"/>
                  <a:gd name="T14" fmla="*/ 15 w 23"/>
                  <a:gd name="T15" fmla="*/ 23 h 28"/>
                  <a:gd name="T16" fmla="*/ 15 w 23"/>
                  <a:gd name="T17" fmla="*/ 23 h 28"/>
                  <a:gd name="T18" fmla="*/ 10 w 23"/>
                  <a:gd name="T19" fmla="*/ 24 h 28"/>
                  <a:gd name="T20" fmla="*/ 10 w 23"/>
                  <a:gd name="T21" fmla="*/ 24 h 28"/>
                  <a:gd name="T22" fmla="*/ 7 w 23"/>
                  <a:gd name="T23" fmla="*/ 23 h 28"/>
                  <a:gd name="T24" fmla="*/ 7 w 23"/>
                  <a:gd name="T25" fmla="*/ 23 h 28"/>
                  <a:gd name="T26" fmla="*/ 5 w 23"/>
                  <a:gd name="T27" fmla="*/ 20 h 28"/>
                  <a:gd name="T28" fmla="*/ 5 w 23"/>
                  <a:gd name="T29" fmla="*/ 20 h 28"/>
                  <a:gd name="T30" fmla="*/ 5 w 23"/>
                  <a:gd name="T31" fmla="*/ 16 h 28"/>
                  <a:gd name="T32" fmla="*/ 5 w 23"/>
                  <a:gd name="T33" fmla="*/ 0 h 28"/>
                  <a:gd name="T34" fmla="*/ 0 w 23"/>
                  <a:gd name="T35" fmla="*/ 0 h 28"/>
                  <a:gd name="T36" fmla="*/ 0 w 23"/>
                  <a:gd name="T37" fmla="*/ 17 h 28"/>
                  <a:gd name="T38" fmla="*/ 0 w 23"/>
                  <a:gd name="T39" fmla="*/ 17 h 28"/>
                  <a:gd name="T40" fmla="*/ 0 w 23"/>
                  <a:gd name="T41" fmla="*/ 21 h 28"/>
                  <a:gd name="T42" fmla="*/ 0 w 23"/>
                  <a:gd name="T43" fmla="*/ 21 h 28"/>
                  <a:gd name="T44" fmla="*/ 2 w 23"/>
                  <a:gd name="T45" fmla="*/ 24 h 28"/>
                  <a:gd name="T46" fmla="*/ 2 w 23"/>
                  <a:gd name="T47" fmla="*/ 24 h 28"/>
                  <a:gd name="T48" fmla="*/ 5 w 23"/>
                  <a:gd name="T49" fmla="*/ 28 h 28"/>
                  <a:gd name="T50" fmla="*/ 5 w 23"/>
                  <a:gd name="T51" fmla="*/ 28 h 28"/>
                  <a:gd name="T52" fmla="*/ 9 w 23"/>
                  <a:gd name="T53" fmla="*/ 28 h 28"/>
                  <a:gd name="T54" fmla="*/ 9 w 23"/>
                  <a:gd name="T55" fmla="*/ 28 h 28"/>
                  <a:gd name="T56" fmla="*/ 15 w 23"/>
                  <a:gd name="T57" fmla="*/ 27 h 28"/>
                  <a:gd name="T58" fmla="*/ 18 w 23"/>
                  <a:gd name="T59" fmla="*/ 23 h 28"/>
                  <a:gd name="T60" fmla="*/ 18 w 23"/>
                  <a:gd name="T61" fmla="*/ 28 h 28"/>
                  <a:gd name="T62" fmla="*/ 23 w 23"/>
                  <a:gd name="T63" fmla="*/ 28 h 28"/>
                  <a:gd name="T64" fmla="*/ 23 w 2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8">
                    <a:moveTo>
                      <a:pt x="23" y="28"/>
                    </a:moveTo>
                    <a:lnTo>
                      <a:pt x="23" y="0"/>
                    </a:lnTo>
                    <a:lnTo>
                      <a:pt x="18" y="0"/>
                    </a:lnTo>
                    <a:lnTo>
                      <a:pt x="18" y="14"/>
                    </a:lnTo>
                    <a:lnTo>
                      <a:pt x="18" y="14"/>
                    </a:lnTo>
                    <a:lnTo>
                      <a:pt x="17" y="20"/>
                    </a:lnTo>
                    <a:lnTo>
                      <a:pt x="17" y="20"/>
                    </a:lnTo>
                    <a:lnTo>
                      <a:pt x="15" y="23"/>
                    </a:lnTo>
                    <a:lnTo>
                      <a:pt x="15" y="23"/>
                    </a:lnTo>
                    <a:lnTo>
                      <a:pt x="10" y="24"/>
                    </a:lnTo>
                    <a:lnTo>
                      <a:pt x="10" y="24"/>
                    </a:lnTo>
                    <a:lnTo>
                      <a:pt x="7" y="23"/>
                    </a:lnTo>
                    <a:lnTo>
                      <a:pt x="7" y="23"/>
                    </a:lnTo>
                    <a:lnTo>
                      <a:pt x="5" y="20"/>
                    </a:lnTo>
                    <a:lnTo>
                      <a:pt x="5" y="20"/>
                    </a:lnTo>
                    <a:lnTo>
                      <a:pt x="5" y="16"/>
                    </a:lnTo>
                    <a:lnTo>
                      <a:pt x="5" y="0"/>
                    </a:lnTo>
                    <a:lnTo>
                      <a:pt x="0" y="0"/>
                    </a:lnTo>
                    <a:lnTo>
                      <a:pt x="0" y="17"/>
                    </a:lnTo>
                    <a:lnTo>
                      <a:pt x="0" y="17"/>
                    </a:lnTo>
                    <a:lnTo>
                      <a:pt x="0" y="21"/>
                    </a:lnTo>
                    <a:lnTo>
                      <a:pt x="0" y="21"/>
                    </a:lnTo>
                    <a:lnTo>
                      <a:pt x="2" y="24"/>
                    </a:lnTo>
                    <a:lnTo>
                      <a:pt x="2" y="24"/>
                    </a:lnTo>
                    <a:lnTo>
                      <a:pt x="5" y="28"/>
                    </a:lnTo>
                    <a:lnTo>
                      <a:pt x="5" y="28"/>
                    </a:lnTo>
                    <a:lnTo>
                      <a:pt x="9" y="28"/>
                    </a:lnTo>
                    <a:lnTo>
                      <a:pt x="9" y="28"/>
                    </a:lnTo>
                    <a:lnTo>
                      <a:pt x="15" y="27"/>
                    </a:lnTo>
                    <a:lnTo>
                      <a:pt x="18" y="23"/>
                    </a:lnTo>
                    <a:lnTo>
                      <a:pt x="18" y="28"/>
                    </a:lnTo>
                    <a:lnTo>
                      <a:pt x="23" y="28"/>
                    </a:lnTo>
                    <a:lnTo>
                      <a:pt x="2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0" name="Freeform 399">
                <a:extLst>
                  <a:ext uri="{FF2B5EF4-FFF2-40B4-BE49-F238E27FC236}">
                    <a16:creationId xmlns:a16="http://schemas.microsoft.com/office/drawing/2014/main" id="{6D09BE43-FE40-6EE2-4E58-83C12813FCA4}"/>
                  </a:ext>
                </a:extLst>
              </p:cNvPr>
              <p:cNvSpPr>
                <a:spLocks/>
              </p:cNvSpPr>
              <p:nvPr/>
            </p:nvSpPr>
            <p:spPr bwMode="auto">
              <a:xfrm>
                <a:off x="5801" y="1967"/>
                <a:ext cx="25" cy="29"/>
              </a:xfrm>
              <a:custGeom>
                <a:avLst/>
                <a:gdLst>
                  <a:gd name="T0" fmla="*/ 18 w 25"/>
                  <a:gd name="T1" fmla="*/ 23 h 29"/>
                  <a:gd name="T2" fmla="*/ 18 w 25"/>
                  <a:gd name="T3" fmla="*/ 23 h 29"/>
                  <a:gd name="T4" fmla="*/ 16 w 25"/>
                  <a:gd name="T5" fmla="*/ 25 h 29"/>
                  <a:gd name="T6" fmla="*/ 13 w 25"/>
                  <a:gd name="T7" fmla="*/ 25 h 29"/>
                  <a:gd name="T8" fmla="*/ 13 w 25"/>
                  <a:gd name="T9" fmla="*/ 25 h 29"/>
                  <a:gd name="T10" fmla="*/ 10 w 25"/>
                  <a:gd name="T11" fmla="*/ 24 h 29"/>
                  <a:gd name="T12" fmla="*/ 7 w 25"/>
                  <a:gd name="T13" fmla="*/ 23 h 29"/>
                  <a:gd name="T14" fmla="*/ 7 w 25"/>
                  <a:gd name="T15" fmla="*/ 23 h 29"/>
                  <a:gd name="T16" fmla="*/ 6 w 25"/>
                  <a:gd name="T17" fmla="*/ 20 h 29"/>
                  <a:gd name="T18" fmla="*/ 5 w 25"/>
                  <a:gd name="T19" fmla="*/ 14 h 29"/>
                  <a:gd name="T20" fmla="*/ 5 w 25"/>
                  <a:gd name="T21" fmla="*/ 14 h 29"/>
                  <a:gd name="T22" fmla="*/ 6 w 25"/>
                  <a:gd name="T23" fmla="*/ 10 h 29"/>
                  <a:gd name="T24" fmla="*/ 7 w 25"/>
                  <a:gd name="T25" fmla="*/ 6 h 29"/>
                  <a:gd name="T26" fmla="*/ 7 w 25"/>
                  <a:gd name="T27" fmla="*/ 6 h 29"/>
                  <a:gd name="T28" fmla="*/ 10 w 25"/>
                  <a:gd name="T29" fmla="*/ 4 h 29"/>
                  <a:gd name="T30" fmla="*/ 14 w 25"/>
                  <a:gd name="T31" fmla="*/ 4 h 29"/>
                  <a:gd name="T32" fmla="*/ 14 w 25"/>
                  <a:gd name="T33" fmla="*/ 4 h 29"/>
                  <a:gd name="T34" fmla="*/ 16 w 25"/>
                  <a:gd name="T35" fmla="*/ 4 h 29"/>
                  <a:gd name="T36" fmla="*/ 17 w 25"/>
                  <a:gd name="T37" fmla="*/ 5 h 29"/>
                  <a:gd name="T38" fmla="*/ 17 w 25"/>
                  <a:gd name="T39" fmla="*/ 5 h 29"/>
                  <a:gd name="T40" fmla="*/ 19 w 25"/>
                  <a:gd name="T41" fmla="*/ 8 h 29"/>
                  <a:gd name="T42" fmla="*/ 19 w 25"/>
                  <a:gd name="T43" fmla="*/ 10 h 29"/>
                  <a:gd name="T44" fmla="*/ 24 w 25"/>
                  <a:gd name="T45" fmla="*/ 9 h 29"/>
                  <a:gd name="T46" fmla="*/ 24 w 25"/>
                  <a:gd name="T47" fmla="*/ 9 h 29"/>
                  <a:gd name="T48" fmla="*/ 23 w 25"/>
                  <a:gd name="T49" fmla="*/ 5 h 29"/>
                  <a:gd name="T50" fmla="*/ 20 w 25"/>
                  <a:gd name="T51" fmla="*/ 2 h 29"/>
                  <a:gd name="T52" fmla="*/ 20 w 25"/>
                  <a:gd name="T53" fmla="*/ 2 h 29"/>
                  <a:gd name="T54" fmla="*/ 17 w 25"/>
                  <a:gd name="T55" fmla="*/ 1 h 29"/>
                  <a:gd name="T56" fmla="*/ 13 w 25"/>
                  <a:gd name="T57" fmla="*/ 0 h 29"/>
                  <a:gd name="T58" fmla="*/ 13 w 25"/>
                  <a:gd name="T59" fmla="*/ 0 h 29"/>
                  <a:gd name="T60" fmla="*/ 9 w 25"/>
                  <a:gd name="T61" fmla="*/ 1 h 29"/>
                  <a:gd name="T62" fmla="*/ 7 w 25"/>
                  <a:gd name="T63" fmla="*/ 2 h 29"/>
                  <a:gd name="T64" fmla="*/ 7 w 25"/>
                  <a:gd name="T65" fmla="*/ 2 h 29"/>
                  <a:gd name="T66" fmla="*/ 4 w 25"/>
                  <a:gd name="T67" fmla="*/ 4 h 29"/>
                  <a:gd name="T68" fmla="*/ 1 w 25"/>
                  <a:gd name="T69" fmla="*/ 6 h 29"/>
                  <a:gd name="T70" fmla="*/ 1 w 25"/>
                  <a:gd name="T71" fmla="*/ 6 h 29"/>
                  <a:gd name="T72" fmla="*/ 0 w 25"/>
                  <a:gd name="T73" fmla="*/ 11 h 29"/>
                  <a:gd name="T74" fmla="*/ 0 w 25"/>
                  <a:gd name="T75" fmla="*/ 15 h 29"/>
                  <a:gd name="T76" fmla="*/ 0 w 25"/>
                  <a:gd name="T77" fmla="*/ 15 h 29"/>
                  <a:gd name="T78" fmla="*/ 1 w 25"/>
                  <a:gd name="T79" fmla="*/ 21 h 29"/>
                  <a:gd name="T80" fmla="*/ 4 w 25"/>
                  <a:gd name="T81" fmla="*/ 25 h 29"/>
                  <a:gd name="T82" fmla="*/ 4 w 25"/>
                  <a:gd name="T83" fmla="*/ 25 h 29"/>
                  <a:gd name="T84" fmla="*/ 8 w 25"/>
                  <a:gd name="T85" fmla="*/ 29 h 29"/>
                  <a:gd name="T86" fmla="*/ 13 w 25"/>
                  <a:gd name="T87" fmla="*/ 29 h 29"/>
                  <a:gd name="T88" fmla="*/ 13 w 25"/>
                  <a:gd name="T89" fmla="*/ 29 h 29"/>
                  <a:gd name="T90" fmla="*/ 17 w 25"/>
                  <a:gd name="T91" fmla="*/ 29 h 29"/>
                  <a:gd name="T92" fmla="*/ 20 w 25"/>
                  <a:gd name="T93" fmla="*/ 27 h 29"/>
                  <a:gd name="T94" fmla="*/ 20 w 25"/>
                  <a:gd name="T95" fmla="*/ 27 h 29"/>
                  <a:gd name="T96" fmla="*/ 24 w 25"/>
                  <a:gd name="T97" fmla="*/ 23 h 29"/>
                  <a:gd name="T98" fmla="*/ 25 w 25"/>
                  <a:gd name="T99" fmla="*/ 19 h 29"/>
                  <a:gd name="T100" fmla="*/ 20 w 25"/>
                  <a:gd name="T101" fmla="*/ 19 h 29"/>
                  <a:gd name="T102" fmla="*/ 20 w 25"/>
                  <a:gd name="T103" fmla="*/ 19 h 29"/>
                  <a:gd name="T104" fmla="*/ 19 w 25"/>
                  <a:gd name="T105" fmla="*/ 22 h 29"/>
                  <a:gd name="T106" fmla="*/ 18 w 25"/>
                  <a:gd name="T107" fmla="*/ 23 h 29"/>
                  <a:gd name="T108" fmla="*/ 18 w 25"/>
                  <a:gd name="T10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29">
                    <a:moveTo>
                      <a:pt x="18" y="23"/>
                    </a:moveTo>
                    <a:lnTo>
                      <a:pt x="18" y="23"/>
                    </a:lnTo>
                    <a:lnTo>
                      <a:pt x="16" y="25"/>
                    </a:lnTo>
                    <a:lnTo>
                      <a:pt x="13" y="25"/>
                    </a:lnTo>
                    <a:lnTo>
                      <a:pt x="13" y="25"/>
                    </a:lnTo>
                    <a:lnTo>
                      <a:pt x="10" y="24"/>
                    </a:lnTo>
                    <a:lnTo>
                      <a:pt x="7" y="23"/>
                    </a:lnTo>
                    <a:lnTo>
                      <a:pt x="7" y="23"/>
                    </a:lnTo>
                    <a:lnTo>
                      <a:pt x="6" y="20"/>
                    </a:lnTo>
                    <a:lnTo>
                      <a:pt x="5" y="14"/>
                    </a:lnTo>
                    <a:lnTo>
                      <a:pt x="5" y="14"/>
                    </a:lnTo>
                    <a:lnTo>
                      <a:pt x="6" y="10"/>
                    </a:lnTo>
                    <a:lnTo>
                      <a:pt x="7" y="6"/>
                    </a:lnTo>
                    <a:lnTo>
                      <a:pt x="7" y="6"/>
                    </a:lnTo>
                    <a:lnTo>
                      <a:pt x="10" y="4"/>
                    </a:lnTo>
                    <a:lnTo>
                      <a:pt x="14" y="4"/>
                    </a:lnTo>
                    <a:lnTo>
                      <a:pt x="14" y="4"/>
                    </a:lnTo>
                    <a:lnTo>
                      <a:pt x="16" y="4"/>
                    </a:lnTo>
                    <a:lnTo>
                      <a:pt x="17" y="5"/>
                    </a:lnTo>
                    <a:lnTo>
                      <a:pt x="17" y="5"/>
                    </a:lnTo>
                    <a:lnTo>
                      <a:pt x="19" y="8"/>
                    </a:lnTo>
                    <a:lnTo>
                      <a:pt x="19" y="10"/>
                    </a:lnTo>
                    <a:lnTo>
                      <a:pt x="24" y="9"/>
                    </a:lnTo>
                    <a:lnTo>
                      <a:pt x="24" y="9"/>
                    </a:lnTo>
                    <a:lnTo>
                      <a:pt x="23" y="5"/>
                    </a:lnTo>
                    <a:lnTo>
                      <a:pt x="20" y="2"/>
                    </a:lnTo>
                    <a:lnTo>
                      <a:pt x="20" y="2"/>
                    </a:lnTo>
                    <a:lnTo>
                      <a:pt x="17" y="1"/>
                    </a:lnTo>
                    <a:lnTo>
                      <a:pt x="13" y="0"/>
                    </a:lnTo>
                    <a:lnTo>
                      <a:pt x="13" y="0"/>
                    </a:lnTo>
                    <a:lnTo>
                      <a:pt x="9" y="1"/>
                    </a:lnTo>
                    <a:lnTo>
                      <a:pt x="7" y="2"/>
                    </a:lnTo>
                    <a:lnTo>
                      <a:pt x="7" y="2"/>
                    </a:lnTo>
                    <a:lnTo>
                      <a:pt x="4" y="4"/>
                    </a:lnTo>
                    <a:lnTo>
                      <a:pt x="1" y="6"/>
                    </a:lnTo>
                    <a:lnTo>
                      <a:pt x="1" y="6"/>
                    </a:lnTo>
                    <a:lnTo>
                      <a:pt x="0" y="11"/>
                    </a:lnTo>
                    <a:lnTo>
                      <a:pt x="0" y="15"/>
                    </a:lnTo>
                    <a:lnTo>
                      <a:pt x="0" y="15"/>
                    </a:lnTo>
                    <a:lnTo>
                      <a:pt x="1" y="21"/>
                    </a:lnTo>
                    <a:lnTo>
                      <a:pt x="4" y="25"/>
                    </a:lnTo>
                    <a:lnTo>
                      <a:pt x="4" y="25"/>
                    </a:lnTo>
                    <a:lnTo>
                      <a:pt x="8" y="29"/>
                    </a:lnTo>
                    <a:lnTo>
                      <a:pt x="13" y="29"/>
                    </a:lnTo>
                    <a:lnTo>
                      <a:pt x="13" y="29"/>
                    </a:lnTo>
                    <a:lnTo>
                      <a:pt x="17" y="29"/>
                    </a:lnTo>
                    <a:lnTo>
                      <a:pt x="20" y="27"/>
                    </a:lnTo>
                    <a:lnTo>
                      <a:pt x="20" y="27"/>
                    </a:lnTo>
                    <a:lnTo>
                      <a:pt x="24" y="23"/>
                    </a:lnTo>
                    <a:lnTo>
                      <a:pt x="25" y="19"/>
                    </a:lnTo>
                    <a:lnTo>
                      <a:pt x="20" y="19"/>
                    </a:lnTo>
                    <a:lnTo>
                      <a:pt x="20" y="19"/>
                    </a:lnTo>
                    <a:lnTo>
                      <a:pt x="19" y="22"/>
                    </a:lnTo>
                    <a:lnTo>
                      <a:pt x="18" y="23"/>
                    </a:lnTo>
                    <a:lnTo>
                      <a:pt x="18"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1" name="Freeform 400">
                <a:extLst>
                  <a:ext uri="{FF2B5EF4-FFF2-40B4-BE49-F238E27FC236}">
                    <a16:creationId xmlns:a16="http://schemas.microsoft.com/office/drawing/2014/main" id="{700F16E1-BFA8-4F18-5414-036320446A78}"/>
                  </a:ext>
                </a:extLst>
              </p:cNvPr>
              <p:cNvSpPr>
                <a:spLocks/>
              </p:cNvSpPr>
              <p:nvPr/>
            </p:nvSpPr>
            <p:spPr bwMode="auto">
              <a:xfrm>
                <a:off x="5827" y="1958"/>
                <a:ext cx="13" cy="38"/>
              </a:xfrm>
              <a:custGeom>
                <a:avLst/>
                <a:gdLst>
                  <a:gd name="T0" fmla="*/ 11 w 13"/>
                  <a:gd name="T1" fmla="*/ 33 h 38"/>
                  <a:gd name="T2" fmla="*/ 11 w 13"/>
                  <a:gd name="T3" fmla="*/ 33 h 38"/>
                  <a:gd name="T4" fmla="*/ 9 w 13"/>
                  <a:gd name="T5" fmla="*/ 33 h 38"/>
                  <a:gd name="T6" fmla="*/ 9 w 13"/>
                  <a:gd name="T7" fmla="*/ 33 h 38"/>
                  <a:gd name="T8" fmla="*/ 9 w 13"/>
                  <a:gd name="T9" fmla="*/ 32 h 38"/>
                  <a:gd name="T10" fmla="*/ 9 w 13"/>
                  <a:gd name="T11" fmla="*/ 32 h 38"/>
                  <a:gd name="T12" fmla="*/ 8 w 13"/>
                  <a:gd name="T13" fmla="*/ 30 h 38"/>
                  <a:gd name="T14" fmla="*/ 8 w 13"/>
                  <a:gd name="T15" fmla="*/ 13 h 38"/>
                  <a:gd name="T16" fmla="*/ 13 w 13"/>
                  <a:gd name="T17" fmla="*/ 13 h 38"/>
                  <a:gd name="T18" fmla="*/ 13 w 13"/>
                  <a:gd name="T19" fmla="*/ 10 h 38"/>
                  <a:gd name="T20" fmla="*/ 8 w 13"/>
                  <a:gd name="T21" fmla="*/ 10 h 38"/>
                  <a:gd name="T22" fmla="*/ 8 w 13"/>
                  <a:gd name="T23" fmla="*/ 0 h 38"/>
                  <a:gd name="T24" fmla="*/ 3 w 13"/>
                  <a:gd name="T25" fmla="*/ 3 h 38"/>
                  <a:gd name="T26" fmla="*/ 3 w 13"/>
                  <a:gd name="T27" fmla="*/ 10 h 38"/>
                  <a:gd name="T28" fmla="*/ 0 w 13"/>
                  <a:gd name="T29" fmla="*/ 10 h 38"/>
                  <a:gd name="T30" fmla="*/ 0 w 13"/>
                  <a:gd name="T31" fmla="*/ 13 h 38"/>
                  <a:gd name="T32" fmla="*/ 3 w 13"/>
                  <a:gd name="T33" fmla="*/ 13 h 38"/>
                  <a:gd name="T34" fmla="*/ 3 w 13"/>
                  <a:gd name="T35" fmla="*/ 30 h 38"/>
                  <a:gd name="T36" fmla="*/ 3 w 13"/>
                  <a:gd name="T37" fmla="*/ 30 h 38"/>
                  <a:gd name="T38" fmla="*/ 4 w 13"/>
                  <a:gd name="T39" fmla="*/ 36 h 38"/>
                  <a:gd name="T40" fmla="*/ 4 w 13"/>
                  <a:gd name="T41" fmla="*/ 36 h 38"/>
                  <a:gd name="T42" fmla="*/ 7 w 13"/>
                  <a:gd name="T43" fmla="*/ 37 h 38"/>
                  <a:gd name="T44" fmla="*/ 7 w 13"/>
                  <a:gd name="T45" fmla="*/ 37 h 38"/>
                  <a:gd name="T46" fmla="*/ 10 w 13"/>
                  <a:gd name="T47" fmla="*/ 38 h 38"/>
                  <a:gd name="T48" fmla="*/ 10 w 13"/>
                  <a:gd name="T49" fmla="*/ 38 h 38"/>
                  <a:gd name="T50" fmla="*/ 13 w 13"/>
                  <a:gd name="T51" fmla="*/ 38 h 38"/>
                  <a:gd name="T52" fmla="*/ 13 w 13"/>
                  <a:gd name="T53" fmla="*/ 33 h 38"/>
                  <a:gd name="T54" fmla="*/ 13 w 13"/>
                  <a:gd name="T55" fmla="*/ 33 h 38"/>
                  <a:gd name="T56" fmla="*/ 11 w 13"/>
                  <a:gd name="T57" fmla="*/ 33 h 38"/>
                  <a:gd name="T58" fmla="*/ 11 w 13"/>
                  <a:gd name="T59" fmla="*/ 33 h 38"/>
                  <a:gd name="T60" fmla="*/ 11 w 13"/>
                  <a:gd name="T6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 h="38">
                    <a:moveTo>
                      <a:pt x="11" y="33"/>
                    </a:moveTo>
                    <a:lnTo>
                      <a:pt x="11" y="33"/>
                    </a:lnTo>
                    <a:lnTo>
                      <a:pt x="9" y="33"/>
                    </a:lnTo>
                    <a:lnTo>
                      <a:pt x="9" y="33"/>
                    </a:lnTo>
                    <a:lnTo>
                      <a:pt x="9" y="32"/>
                    </a:lnTo>
                    <a:lnTo>
                      <a:pt x="9" y="32"/>
                    </a:lnTo>
                    <a:lnTo>
                      <a:pt x="8" y="30"/>
                    </a:lnTo>
                    <a:lnTo>
                      <a:pt x="8" y="13"/>
                    </a:lnTo>
                    <a:lnTo>
                      <a:pt x="13" y="13"/>
                    </a:lnTo>
                    <a:lnTo>
                      <a:pt x="13" y="10"/>
                    </a:lnTo>
                    <a:lnTo>
                      <a:pt x="8" y="10"/>
                    </a:lnTo>
                    <a:lnTo>
                      <a:pt x="8" y="0"/>
                    </a:lnTo>
                    <a:lnTo>
                      <a:pt x="3" y="3"/>
                    </a:lnTo>
                    <a:lnTo>
                      <a:pt x="3" y="10"/>
                    </a:lnTo>
                    <a:lnTo>
                      <a:pt x="0" y="10"/>
                    </a:lnTo>
                    <a:lnTo>
                      <a:pt x="0" y="13"/>
                    </a:lnTo>
                    <a:lnTo>
                      <a:pt x="3" y="13"/>
                    </a:lnTo>
                    <a:lnTo>
                      <a:pt x="3" y="30"/>
                    </a:lnTo>
                    <a:lnTo>
                      <a:pt x="3" y="30"/>
                    </a:lnTo>
                    <a:lnTo>
                      <a:pt x="4" y="36"/>
                    </a:lnTo>
                    <a:lnTo>
                      <a:pt x="4" y="36"/>
                    </a:lnTo>
                    <a:lnTo>
                      <a:pt x="7" y="37"/>
                    </a:lnTo>
                    <a:lnTo>
                      <a:pt x="7" y="37"/>
                    </a:lnTo>
                    <a:lnTo>
                      <a:pt x="10" y="38"/>
                    </a:lnTo>
                    <a:lnTo>
                      <a:pt x="10" y="38"/>
                    </a:lnTo>
                    <a:lnTo>
                      <a:pt x="13" y="38"/>
                    </a:lnTo>
                    <a:lnTo>
                      <a:pt x="13" y="33"/>
                    </a:lnTo>
                    <a:lnTo>
                      <a:pt x="13" y="33"/>
                    </a:lnTo>
                    <a:lnTo>
                      <a:pt x="11" y="33"/>
                    </a:lnTo>
                    <a:lnTo>
                      <a:pt x="11" y="33"/>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2" name="Freeform 401">
                <a:extLst>
                  <a:ext uri="{FF2B5EF4-FFF2-40B4-BE49-F238E27FC236}">
                    <a16:creationId xmlns:a16="http://schemas.microsoft.com/office/drawing/2014/main" id="{A241AF3A-AB83-7FE0-1AF0-479237289CEE}"/>
                  </a:ext>
                </a:extLst>
              </p:cNvPr>
              <p:cNvSpPr>
                <a:spLocks noEditPoints="1"/>
              </p:cNvSpPr>
              <p:nvPr/>
            </p:nvSpPr>
            <p:spPr bwMode="auto">
              <a:xfrm>
                <a:off x="5845" y="1958"/>
                <a:ext cx="4" cy="38"/>
              </a:xfrm>
              <a:custGeom>
                <a:avLst/>
                <a:gdLst>
                  <a:gd name="T0" fmla="*/ 4 w 4"/>
                  <a:gd name="T1" fmla="*/ 4 h 38"/>
                  <a:gd name="T2" fmla="*/ 4 w 4"/>
                  <a:gd name="T3" fmla="*/ 0 h 38"/>
                  <a:gd name="T4" fmla="*/ 0 w 4"/>
                  <a:gd name="T5" fmla="*/ 0 h 38"/>
                  <a:gd name="T6" fmla="*/ 0 w 4"/>
                  <a:gd name="T7" fmla="*/ 4 h 38"/>
                  <a:gd name="T8" fmla="*/ 4 w 4"/>
                  <a:gd name="T9" fmla="*/ 4 h 38"/>
                  <a:gd name="T10" fmla="*/ 4 w 4"/>
                  <a:gd name="T11" fmla="*/ 4 h 38"/>
                  <a:gd name="T12" fmla="*/ 4 w 4"/>
                  <a:gd name="T13" fmla="*/ 38 h 38"/>
                  <a:gd name="T14" fmla="*/ 4 w 4"/>
                  <a:gd name="T15" fmla="*/ 10 h 38"/>
                  <a:gd name="T16" fmla="*/ 0 w 4"/>
                  <a:gd name="T17" fmla="*/ 10 h 38"/>
                  <a:gd name="T18" fmla="*/ 0 w 4"/>
                  <a:gd name="T19" fmla="*/ 38 h 38"/>
                  <a:gd name="T20" fmla="*/ 4 w 4"/>
                  <a:gd name="T21" fmla="*/ 38 h 38"/>
                  <a:gd name="T22" fmla="*/ 4 w 4"/>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8">
                    <a:moveTo>
                      <a:pt x="4" y="4"/>
                    </a:moveTo>
                    <a:lnTo>
                      <a:pt x="4" y="0"/>
                    </a:lnTo>
                    <a:lnTo>
                      <a:pt x="0" y="0"/>
                    </a:lnTo>
                    <a:lnTo>
                      <a:pt x="0" y="4"/>
                    </a:lnTo>
                    <a:lnTo>
                      <a:pt x="4" y="4"/>
                    </a:lnTo>
                    <a:lnTo>
                      <a:pt x="4" y="4"/>
                    </a:lnTo>
                    <a:close/>
                    <a:moveTo>
                      <a:pt x="4" y="38"/>
                    </a:moveTo>
                    <a:lnTo>
                      <a:pt x="4" y="10"/>
                    </a:lnTo>
                    <a:lnTo>
                      <a:pt x="0" y="10"/>
                    </a:lnTo>
                    <a:lnTo>
                      <a:pt x="0" y="38"/>
                    </a:lnTo>
                    <a:lnTo>
                      <a:pt x="4"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3" name="Freeform 402">
                <a:extLst>
                  <a:ext uri="{FF2B5EF4-FFF2-40B4-BE49-F238E27FC236}">
                    <a16:creationId xmlns:a16="http://schemas.microsoft.com/office/drawing/2014/main" id="{4DADAB63-5E06-ACF9-85E3-E86689F962A0}"/>
                  </a:ext>
                </a:extLst>
              </p:cNvPr>
              <p:cNvSpPr>
                <a:spLocks noEditPoints="1"/>
              </p:cNvSpPr>
              <p:nvPr/>
            </p:nvSpPr>
            <p:spPr bwMode="auto">
              <a:xfrm>
                <a:off x="5855" y="1967"/>
                <a:ext cx="26" cy="29"/>
              </a:xfrm>
              <a:custGeom>
                <a:avLst/>
                <a:gdLst>
                  <a:gd name="T0" fmla="*/ 3 w 26"/>
                  <a:gd name="T1" fmla="*/ 25 h 29"/>
                  <a:gd name="T2" fmla="*/ 3 w 26"/>
                  <a:gd name="T3" fmla="*/ 25 h 29"/>
                  <a:gd name="T4" fmla="*/ 8 w 26"/>
                  <a:gd name="T5" fmla="*/ 29 h 29"/>
                  <a:gd name="T6" fmla="*/ 13 w 26"/>
                  <a:gd name="T7" fmla="*/ 29 h 29"/>
                  <a:gd name="T8" fmla="*/ 13 w 26"/>
                  <a:gd name="T9" fmla="*/ 29 h 29"/>
                  <a:gd name="T10" fmla="*/ 17 w 26"/>
                  <a:gd name="T11" fmla="*/ 29 h 29"/>
                  <a:gd name="T12" fmla="*/ 20 w 26"/>
                  <a:gd name="T13" fmla="*/ 28 h 29"/>
                  <a:gd name="T14" fmla="*/ 20 w 26"/>
                  <a:gd name="T15" fmla="*/ 28 h 29"/>
                  <a:gd name="T16" fmla="*/ 22 w 26"/>
                  <a:gd name="T17" fmla="*/ 25 h 29"/>
                  <a:gd name="T18" fmla="*/ 24 w 26"/>
                  <a:gd name="T19" fmla="*/ 23 h 29"/>
                  <a:gd name="T20" fmla="*/ 24 w 26"/>
                  <a:gd name="T21" fmla="*/ 23 h 29"/>
                  <a:gd name="T22" fmla="*/ 26 w 26"/>
                  <a:gd name="T23" fmla="*/ 19 h 29"/>
                  <a:gd name="T24" fmla="*/ 26 w 26"/>
                  <a:gd name="T25" fmla="*/ 14 h 29"/>
                  <a:gd name="T26" fmla="*/ 26 w 26"/>
                  <a:gd name="T27" fmla="*/ 14 h 29"/>
                  <a:gd name="T28" fmla="*/ 24 w 26"/>
                  <a:gd name="T29" fmla="*/ 9 h 29"/>
                  <a:gd name="T30" fmla="*/ 22 w 26"/>
                  <a:gd name="T31" fmla="*/ 4 h 29"/>
                  <a:gd name="T32" fmla="*/ 22 w 26"/>
                  <a:gd name="T33" fmla="*/ 4 h 29"/>
                  <a:gd name="T34" fmla="*/ 18 w 26"/>
                  <a:gd name="T35" fmla="*/ 1 h 29"/>
                  <a:gd name="T36" fmla="*/ 13 w 26"/>
                  <a:gd name="T37" fmla="*/ 0 h 29"/>
                  <a:gd name="T38" fmla="*/ 13 w 26"/>
                  <a:gd name="T39" fmla="*/ 0 h 29"/>
                  <a:gd name="T40" fmla="*/ 8 w 26"/>
                  <a:gd name="T41" fmla="*/ 1 h 29"/>
                  <a:gd name="T42" fmla="*/ 4 w 26"/>
                  <a:gd name="T43" fmla="*/ 3 h 29"/>
                  <a:gd name="T44" fmla="*/ 4 w 26"/>
                  <a:gd name="T45" fmla="*/ 3 h 29"/>
                  <a:gd name="T46" fmla="*/ 2 w 26"/>
                  <a:gd name="T47" fmla="*/ 5 h 29"/>
                  <a:gd name="T48" fmla="*/ 1 w 26"/>
                  <a:gd name="T49" fmla="*/ 8 h 29"/>
                  <a:gd name="T50" fmla="*/ 0 w 26"/>
                  <a:gd name="T51" fmla="*/ 14 h 29"/>
                  <a:gd name="T52" fmla="*/ 0 w 26"/>
                  <a:gd name="T53" fmla="*/ 14 h 29"/>
                  <a:gd name="T54" fmla="*/ 1 w 26"/>
                  <a:gd name="T55" fmla="*/ 21 h 29"/>
                  <a:gd name="T56" fmla="*/ 3 w 26"/>
                  <a:gd name="T57" fmla="*/ 25 h 29"/>
                  <a:gd name="T58" fmla="*/ 3 w 26"/>
                  <a:gd name="T59" fmla="*/ 25 h 29"/>
                  <a:gd name="T60" fmla="*/ 7 w 26"/>
                  <a:gd name="T61" fmla="*/ 6 h 29"/>
                  <a:gd name="T62" fmla="*/ 7 w 26"/>
                  <a:gd name="T63" fmla="*/ 6 h 29"/>
                  <a:gd name="T64" fmla="*/ 10 w 26"/>
                  <a:gd name="T65" fmla="*/ 5 h 29"/>
                  <a:gd name="T66" fmla="*/ 13 w 26"/>
                  <a:gd name="T67" fmla="*/ 4 h 29"/>
                  <a:gd name="T68" fmla="*/ 13 w 26"/>
                  <a:gd name="T69" fmla="*/ 4 h 29"/>
                  <a:gd name="T70" fmla="*/ 16 w 26"/>
                  <a:gd name="T71" fmla="*/ 5 h 29"/>
                  <a:gd name="T72" fmla="*/ 19 w 26"/>
                  <a:gd name="T73" fmla="*/ 6 h 29"/>
                  <a:gd name="T74" fmla="*/ 19 w 26"/>
                  <a:gd name="T75" fmla="*/ 6 h 29"/>
                  <a:gd name="T76" fmla="*/ 20 w 26"/>
                  <a:gd name="T77" fmla="*/ 10 h 29"/>
                  <a:gd name="T78" fmla="*/ 21 w 26"/>
                  <a:gd name="T79" fmla="*/ 14 h 29"/>
                  <a:gd name="T80" fmla="*/ 21 w 26"/>
                  <a:gd name="T81" fmla="*/ 14 h 29"/>
                  <a:gd name="T82" fmla="*/ 20 w 26"/>
                  <a:gd name="T83" fmla="*/ 20 h 29"/>
                  <a:gd name="T84" fmla="*/ 19 w 26"/>
                  <a:gd name="T85" fmla="*/ 23 h 29"/>
                  <a:gd name="T86" fmla="*/ 19 w 26"/>
                  <a:gd name="T87" fmla="*/ 23 h 29"/>
                  <a:gd name="T88" fmla="*/ 16 w 26"/>
                  <a:gd name="T89" fmla="*/ 24 h 29"/>
                  <a:gd name="T90" fmla="*/ 13 w 26"/>
                  <a:gd name="T91" fmla="*/ 25 h 29"/>
                  <a:gd name="T92" fmla="*/ 13 w 26"/>
                  <a:gd name="T93" fmla="*/ 25 h 29"/>
                  <a:gd name="T94" fmla="*/ 10 w 26"/>
                  <a:gd name="T95" fmla="*/ 24 h 29"/>
                  <a:gd name="T96" fmla="*/ 7 w 26"/>
                  <a:gd name="T97" fmla="*/ 23 h 29"/>
                  <a:gd name="T98" fmla="*/ 7 w 26"/>
                  <a:gd name="T99" fmla="*/ 23 h 29"/>
                  <a:gd name="T100" fmla="*/ 5 w 26"/>
                  <a:gd name="T101" fmla="*/ 20 h 29"/>
                  <a:gd name="T102" fmla="*/ 4 w 26"/>
                  <a:gd name="T103" fmla="*/ 14 h 29"/>
                  <a:gd name="T104" fmla="*/ 4 w 26"/>
                  <a:gd name="T105" fmla="*/ 14 h 29"/>
                  <a:gd name="T106" fmla="*/ 5 w 26"/>
                  <a:gd name="T107" fmla="*/ 10 h 29"/>
                  <a:gd name="T108" fmla="*/ 7 w 26"/>
                  <a:gd name="T109" fmla="*/ 6 h 29"/>
                  <a:gd name="T110" fmla="*/ 7 w 26"/>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29">
                    <a:moveTo>
                      <a:pt x="3" y="25"/>
                    </a:moveTo>
                    <a:lnTo>
                      <a:pt x="3" y="25"/>
                    </a:lnTo>
                    <a:lnTo>
                      <a:pt x="8" y="29"/>
                    </a:lnTo>
                    <a:lnTo>
                      <a:pt x="13" y="29"/>
                    </a:lnTo>
                    <a:lnTo>
                      <a:pt x="13" y="29"/>
                    </a:lnTo>
                    <a:lnTo>
                      <a:pt x="17" y="29"/>
                    </a:lnTo>
                    <a:lnTo>
                      <a:pt x="20" y="28"/>
                    </a:lnTo>
                    <a:lnTo>
                      <a:pt x="20" y="28"/>
                    </a:lnTo>
                    <a:lnTo>
                      <a:pt x="22" y="25"/>
                    </a:lnTo>
                    <a:lnTo>
                      <a:pt x="24" y="23"/>
                    </a:lnTo>
                    <a:lnTo>
                      <a:pt x="24" y="23"/>
                    </a:lnTo>
                    <a:lnTo>
                      <a:pt x="26" y="19"/>
                    </a:lnTo>
                    <a:lnTo>
                      <a:pt x="26" y="14"/>
                    </a:lnTo>
                    <a:lnTo>
                      <a:pt x="26" y="14"/>
                    </a:lnTo>
                    <a:lnTo>
                      <a:pt x="24" y="9"/>
                    </a:lnTo>
                    <a:lnTo>
                      <a:pt x="22" y="4"/>
                    </a:lnTo>
                    <a:lnTo>
                      <a:pt x="22" y="4"/>
                    </a:lnTo>
                    <a:lnTo>
                      <a:pt x="18" y="1"/>
                    </a:lnTo>
                    <a:lnTo>
                      <a:pt x="13" y="0"/>
                    </a:lnTo>
                    <a:lnTo>
                      <a:pt x="13" y="0"/>
                    </a:lnTo>
                    <a:lnTo>
                      <a:pt x="8" y="1"/>
                    </a:lnTo>
                    <a:lnTo>
                      <a:pt x="4" y="3"/>
                    </a:lnTo>
                    <a:lnTo>
                      <a:pt x="4" y="3"/>
                    </a:lnTo>
                    <a:lnTo>
                      <a:pt x="2" y="5"/>
                    </a:lnTo>
                    <a:lnTo>
                      <a:pt x="1" y="8"/>
                    </a:lnTo>
                    <a:lnTo>
                      <a:pt x="0" y="14"/>
                    </a:lnTo>
                    <a:lnTo>
                      <a:pt x="0" y="14"/>
                    </a:lnTo>
                    <a:lnTo>
                      <a:pt x="1" y="21"/>
                    </a:lnTo>
                    <a:lnTo>
                      <a:pt x="3" y="25"/>
                    </a:lnTo>
                    <a:lnTo>
                      <a:pt x="3" y="25"/>
                    </a:lnTo>
                    <a:close/>
                    <a:moveTo>
                      <a:pt x="7" y="6"/>
                    </a:moveTo>
                    <a:lnTo>
                      <a:pt x="7" y="6"/>
                    </a:lnTo>
                    <a:lnTo>
                      <a:pt x="10" y="5"/>
                    </a:lnTo>
                    <a:lnTo>
                      <a:pt x="13" y="4"/>
                    </a:lnTo>
                    <a:lnTo>
                      <a:pt x="13" y="4"/>
                    </a:lnTo>
                    <a:lnTo>
                      <a:pt x="16" y="5"/>
                    </a:lnTo>
                    <a:lnTo>
                      <a:pt x="19" y="6"/>
                    </a:lnTo>
                    <a:lnTo>
                      <a:pt x="19" y="6"/>
                    </a:lnTo>
                    <a:lnTo>
                      <a:pt x="20" y="10"/>
                    </a:lnTo>
                    <a:lnTo>
                      <a:pt x="21" y="14"/>
                    </a:lnTo>
                    <a:lnTo>
                      <a:pt x="21" y="14"/>
                    </a:lnTo>
                    <a:lnTo>
                      <a:pt x="20" y="20"/>
                    </a:lnTo>
                    <a:lnTo>
                      <a:pt x="19" y="23"/>
                    </a:lnTo>
                    <a:lnTo>
                      <a:pt x="19" y="23"/>
                    </a:lnTo>
                    <a:lnTo>
                      <a:pt x="16" y="24"/>
                    </a:lnTo>
                    <a:lnTo>
                      <a:pt x="13" y="25"/>
                    </a:lnTo>
                    <a:lnTo>
                      <a:pt x="13" y="25"/>
                    </a:lnTo>
                    <a:lnTo>
                      <a:pt x="10" y="24"/>
                    </a:lnTo>
                    <a:lnTo>
                      <a:pt x="7" y="23"/>
                    </a:lnTo>
                    <a:lnTo>
                      <a:pt x="7" y="23"/>
                    </a:lnTo>
                    <a:lnTo>
                      <a:pt x="5" y="20"/>
                    </a:lnTo>
                    <a:lnTo>
                      <a:pt x="4" y="14"/>
                    </a:lnTo>
                    <a:lnTo>
                      <a:pt x="4" y="14"/>
                    </a:lnTo>
                    <a:lnTo>
                      <a:pt x="5" y="10"/>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4" name="Freeform 403">
                <a:extLst>
                  <a:ext uri="{FF2B5EF4-FFF2-40B4-BE49-F238E27FC236}">
                    <a16:creationId xmlns:a16="http://schemas.microsoft.com/office/drawing/2014/main" id="{237E0CAD-1B54-7BA1-935D-04C4D497E7AB}"/>
                  </a:ext>
                </a:extLst>
              </p:cNvPr>
              <p:cNvSpPr>
                <a:spLocks/>
              </p:cNvSpPr>
              <p:nvPr/>
            </p:nvSpPr>
            <p:spPr bwMode="auto">
              <a:xfrm>
                <a:off x="5886" y="1967"/>
                <a:ext cx="23" cy="29"/>
              </a:xfrm>
              <a:custGeom>
                <a:avLst/>
                <a:gdLst>
                  <a:gd name="T0" fmla="*/ 5 w 23"/>
                  <a:gd name="T1" fmla="*/ 29 h 29"/>
                  <a:gd name="T2" fmla="*/ 5 w 23"/>
                  <a:gd name="T3" fmla="*/ 13 h 29"/>
                  <a:gd name="T4" fmla="*/ 5 w 23"/>
                  <a:gd name="T5" fmla="*/ 13 h 29"/>
                  <a:gd name="T6" fmla="*/ 6 w 23"/>
                  <a:gd name="T7" fmla="*/ 9 h 29"/>
                  <a:gd name="T8" fmla="*/ 7 w 23"/>
                  <a:gd name="T9" fmla="*/ 6 h 29"/>
                  <a:gd name="T10" fmla="*/ 7 w 23"/>
                  <a:gd name="T11" fmla="*/ 6 h 29"/>
                  <a:gd name="T12" fmla="*/ 9 w 23"/>
                  <a:gd name="T13" fmla="*/ 5 h 29"/>
                  <a:gd name="T14" fmla="*/ 12 w 23"/>
                  <a:gd name="T15" fmla="*/ 4 h 29"/>
                  <a:gd name="T16" fmla="*/ 12 w 23"/>
                  <a:gd name="T17" fmla="*/ 4 h 29"/>
                  <a:gd name="T18" fmla="*/ 16 w 23"/>
                  <a:gd name="T19" fmla="*/ 5 h 29"/>
                  <a:gd name="T20" fmla="*/ 16 w 23"/>
                  <a:gd name="T21" fmla="*/ 5 h 29"/>
                  <a:gd name="T22" fmla="*/ 18 w 23"/>
                  <a:gd name="T23" fmla="*/ 8 h 29"/>
                  <a:gd name="T24" fmla="*/ 18 w 23"/>
                  <a:gd name="T25" fmla="*/ 8 h 29"/>
                  <a:gd name="T26" fmla="*/ 18 w 23"/>
                  <a:gd name="T27" fmla="*/ 12 h 29"/>
                  <a:gd name="T28" fmla="*/ 18 w 23"/>
                  <a:gd name="T29" fmla="*/ 29 h 29"/>
                  <a:gd name="T30" fmla="*/ 23 w 23"/>
                  <a:gd name="T31" fmla="*/ 29 h 29"/>
                  <a:gd name="T32" fmla="*/ 23 w 23"/>
                  <a:gd name="T33" fmla="*/ 12 h 29"/>
                  <a:gd name="T34" fmla="*/ 23 w 23"/>
                  <a:gd name="T35" fmla="*/ 12 h 29"/>
                  <a:gd name="T36" fmla="*/ 23 w 23"/>
                  <a:gd name="T37" fmla="*/ 6 h 29"/>
                  <a:gd name="T38" fmla="*/ 23 w 23"/>
                  <a:gd name="T39" fmla="*/ 6 h 29"/>
                  <a:gd name="T40" fmla="*/ 21 w 23"/>
                  <a:gd name="T41" fmla="*/ 3 h 29"/>
                  <a:gd name="T42" fmla="*/ 21 w 23"/>
                  <a:gd name="T43" fmla="*/ 3 h 29"/>
                  <a:gd name="T44" fmla="*/ 18 w 23"/>
                  <a:gd name="T45" fmla="*/ 1 h 29"/>
                  <a:gd name="T46" fmla="*/ 18 w 23"/>
                  <a:gd name="T47" fmla="*/ 1 h 29"/>
                  <a:gd name="T48" fmla="*/ 14 w 23"/>
                  <a:gd name="T49" fmla="*/ 0 h 29"/>
                  <a:gd name="T50" fmla="*/ 14 w 23"/>
                  <a:gd name="T51" fmla="*/ 0 h 29"/>
                  <a:gd name="T52" fmla="*/ 8 w 23"/>
                  <a:gd name="T53" fmla="*/ 1 h 29"/>
                  <a:gd name="T54" fmla="*/ 5 w 23"/>
                  <a:gd name="T55" fmla="*/ 5 h 29"/>
                  <a:gd name="T56" fmla="*/ 5 w 23"/>
                  <a:gd name="T57" fmla="*/ 1 h 29"/>
                  <a:gd name="T58" fmla="*/ 0 w 23"/>
                  <a:gd name="T59" fmla="*/ 1 h 29"/>
                  <a:gd name="T60" fmla="*/ 0 w 23"/>
                  <a:gd name="T61" fmla="*/ 29 h 29"/>
                  <a:gd name="T62" fmla="*/ 5 w 23"/>
                  <a:gd name="T63" fmla="*/ 29 h 29"/>
                  <a:gd name="T64" fmla="*/ 5 w 23"/>
                  <a:gd name="T6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9">
                    <a:moveTo>
                      <a:pt x="5" y="29"/>
                    </a:moveTo>
                    <a:lnTo>
                      <a:pt x="5" y="13"/>
                    </a:lnTo>
                    <a:lnTo>
                      <a:pt x="5" y="13"/>
                    </a:lnTo>
                    <a:lnTo>
                      <a:pt x="6" y="9"/>
                    </a:lnTo>
                    <a:lnTo>
                      <a:pt x="7" y="6"/>
                    </a:lnTo>
                    <a:lnTo>
                      <a:pt x="7" y="6"/>
                    </a:lnTo>
                    <a:lnTo>
                      <a:pt x="9" y="5"/>
                    </a:lnTo>
                    <a:lnTo>
                      <a:pt x="12" y="4"/>
                    </a:lnTo>
                    <a:lnTo>
                      <a:pt x="12" y="4"/>
                    </a:lnTo>
                    <a:lnTo>
                      <a:pt x="16" y="5"/>
                    </a:lnTo>
                    <a:lnTo>
                      <a:pt x="16" y="5"/>
                    </a:lnTo>
                    <a:lnTo>
                      <a:pt x="18" y="8"/>
                    </a:lnTo>
                    <a:lnTo>
                      <a:pt x="18" y="8"/>
                    </a:lnTo>
                    <a:lnTo>
                      <a:pt x="18" y="12"/>
                    </a:lnTo>
                    <a:lnTo>
                      <a:pt x="18" y="29"/>
                    </a:lnTo>
                    <a:lnTo>
                      <a:pt x="23" y="29"/>
                    </a:lnTo>
                    <a:lnTo>
                      <a:pt x="23" y="12"/>
                    </a:lnTo>
                    <a:lnTo>
                      <a:pt x="23" y="12"/>
                    </a:lnTo>
                    <a:lnTo>
                      <a:pt x="23" y="6"/>
                    </a:lnTo>
                    <a:lnTo>
                      <a:pt x="23" y="6"/>
                    </a:lnTo>
                    <a:lnTo>
                      <a:pt x="21" y="3"/>
                    </a:lnTo>
                    <a:lnTo>
                      <a:pt x="21" y="3"/>
                    </a:lnTo>
                    <a:lnTo>
                      <a:pt x="18" y="1"/>
                    </a:lnTo>
                    <a:lnTo>
                      <a:pt x="18" y="1"/>
                    </a:lnTo>
                    <a:lnTo>
                      <a:pt x="14" y="0"/>
                    </a:lnTo>
                    <a:lnTo>
                      <a:pt x="14" y="0"/>
                    </a:lnTo>
                    <a:lnTo>
                      <a:pt x="8" y="1"/>
                    </a:lnTo>
                    <a:lnTo>
                      <a:pt x="5" y="5"/>
                    </a:lnTo>
                    <a:lnTo>
                      <a:pt x="5" y="1"/>
                    </a:lnTo>
                    <a:lnTo>
                      <a:pt x="0" y="1"/>
                    </a:lnTo>
                    <a:lnTo>
                      <a:pt x="0" y="29"/>
                    </a:lnTo>
                    <a:lnTo>
                      <a:pt x="5" y="29"/>
                    </a:lnTo>
                    <a:lnTo>
                      <a:pt x="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5" name="Freeform 404">
                <a:extLst>
                  <a:ext uri="{FF2B5EF4-FFF2-40B4-BE49-F238E27FC236}">
                    <a16:creationId xmlns:a16="http://schemas.microsoft.com/office/drawing/2014/main" id="{ADFF151A-5439-C6BB-A7B4-31CDECBCC839}"/>
                  </a:ext>
                </a:extLst>
              </p:cNvPr>
              <p:cNvSpPr>
                <a:spLocks noEditPoints="1"/>
              </p:cNvSpPr>
              <p:nvPr/>
            </p:nvSpPr>
            <p:spPr bwMode="auto">
              <a:xfrm>
                <a:off x="5930" y="1960"/>
                <a:ext cx="25" cy="32"/>
              </a:xfrm>
              <a:custGeom>
                <a:avLst/>
                <a:gdLst>
                  <a:gd name="T0" fmla="*/ 25 w 25"/>
                  <a:gd name="T1" fmla="*/ 11 h 32"/>
                  <a:gd name="T2" fmla="*/ 0 w 25"/>
                  <a:gd name="T3" fmla="*/ 0 h 32"/>
                  <a:gd name="T4" fmla="*/ 0 w 25"/>
                  <a:gd name="T5" fmla="*/ 6 h 32"/>
                  <a:gd name="T6" fmla="*/ 20 w 25"/>
                  <a:gd name="T7" fmla="*/ 13 h 32"/>
                  <a:gd name="T8" fmla="*/ 0 w 25"/>
                  <a:gd name="T9" fmla="*/ 22 h 32"/>
                  <a:gd name="T10" fmla="*/ 0 w 25"/>
                  <a:gd name="T11" fmla="*/ 27 h 32"/>
                  <a:gd name="T12" fmla="*/ 25 w 25"/>
                  <a:gd name="T13" fmla="*/ 16 h 32"/>
                  <a:gd name="T14" fmla="*/ 25 w 25"/>
                  <a:gd name="T15" fmla="*/ 11 h 32"/>
                  <a:gd name="T16" fmla="*/ 25 w 25"/>
                  <a:gd name="T17" fmla="*/ 11 h 32"/>
                  <a:gd name="T18" fmla="*/ 25 w 25"/>
                  <a:gd name="T19" fmla="*/ 28 h 32"/>
                  <a:gd name="T20" fmla="*/ 0 w 25"/>
                  <a:gd name="T21" fmla="*/ 28 h 32"/>
                  <a:gd name="T22" fmla="*/ 0 w 25"/>
                  <a:gd name="T23" fmla="*/ 32 h 32"/>
                  <a:gd name="T24" fmla="*/ 25 w 25"/>
                  <a:gd name="T25" fmla="*/ 32 h 32"/>
                  <a:gd name="T26" fmla="*/ 25 w 25"/>
                  <a:gd name="T27" fmla="*/ 28 h 32"/>
                  <a:gd name="T28" fmla="*/ 25 w 2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5" y="11"/>
                    </a:moveTo>
                    <a:lnTo>
                      <a:pt x="0" y="0"/>
                    </a:lnTo>
                    <a:lnTo>
                      <a:pt x="0" y="6"/>
                    </a:lnTo>
                    <a:lnTo>
                      <a:pt x="20" y="13"/>
                    </a:lnTo>
                    <a:lnTo>
                      <a:pt x="0" y="22"/>
                    </a:lnTo>
                    <a:lnTo>
                      <a:pt x="0" y="27"/>
                    </a:lnTo>
                    <a:lnTo>
                      <a:pt x="25" y="16"/>
                    </a:lnTo>
                    <a:lnTo>
                      <a:pt x="25" y="11"/>
                    </a:lnTo>
                    <a:lnTo>
                      <a:pt x="25" y="11"/>
                    </a:lnTo>
                    <a:close/>
                    <a:moveTo>
                      <a:pt x="25" y="28"/>
                    </a:moveTo>
                    <a:lnTo>
                      <a:pt x="0" y="28"/>
                    </a:lnTo>
                    <a:lnTo>
                      <a:pt x="0" y="32"/>
                    </a:lnTo>
                    <a:lnTo>
                      <a:pt x="25" y="32"/>
                    </a:lnTo>
                    <a:lnTo>
                      <a:pt x="25" y="28"/>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6" name="Freeform 405">
                <a:extLst>
                  <a:ext uri="{FF2B5EF4-FFF2-40B4-BE49-F238E27FC236}">
                    <a16:creationId xmlns:a16="http://schemas.microsoft.com/office/drawing/2014/main" id="{AAEEC80D-2DCB-23AE-828F-D333B6EBFBE1}"/>
                  </a:ext>
                </a:extLst>
              </p:cNvPr>
              <p:cNvSpPr>
                <a:spLocks/>
              </p:cNvSpPr>
              <p:nvPr/>
            </p:nvSpPr>
            <p:spPr bwMode="auto">
              <a:xfrm>
                <a:off x="5974" y="1958"/>
                <a:ext cx="25" cy="38"/>
              </a:xfrm>
              <a:custGeom>
                <a:avLst/>
                <a:gdLst>
                  <a:gd name="T0" fmla="*/ 4 w 25"/>
                  <a:gd name="T1" fmla="*/ 36 h 38"/>
                  <a:gd name="T2" fmla="*/ 4 w 25"/>
                  <a:gd name="T3" fmla="*/ 36 h 38"/>
                  <a:gd name="T4" fmla="*/ 7 w 25"/>
                  <a:gd name="T5" fmla="*/ 38 h 38"/>
                  <a:gd name="T6" fmla="*/ 13 w 25"/>
                  <a:gd name="T7" fmla="*/ 38 h 38"/>
                  <a:gd name="T8" fmla="*/ 13 w 25"/>
                  <a:gd name="T9" fmla="*/ 38 h 38"/>
                  <a:gd name="T10" fmla="*/ 18 w 25"/>
                  <a:gd name="T11" fmla="*/ 37 h 38"/>
                  <a:gd name="T12" fmla="*/ 23 w 25"/>
                  <a:gd name="T13" fmla="*/ 33 h 38"/>
                  <a:gd name="T14" fmla="*/ 23 w 25"/>
                  <a:gd name="T15" fmla="*/ 33 h 38"/>
                  <a:gd name="T16" fmla="*/ 25 w 25"/>
                  <a:gd name="T17" fmla="*/ 30 h 38"/>
                  <a:gd name="T18" fmla="*/ 25 w 25"/>
                  <a:gd name="T19" fmla="*/ 24 h 38"/>
                  <a:gd name="T20" fmla="*/ 25 w 25"/>
                  <a:gd name="T21" fmla="*/ 24 h 38"/>
                  <a:gd name="T22" fmla="*/ 25 w 25"/>
                  <a:gd name="T23" fmla="*/ 20 h 38"/>
                  <a:gd name="T24" fmla="*/ 22 w 25"/>
                  <a:gd name="T25" fmla="*/ 15 h 38"/>
                  <a:gd name="T26" fmla="*/ 22 w 25"/>
                  <a:gd name="T27" fmla="*/ 15 h 38"/>
                  <a:gd name="T28" fmla="*/ 18 w 25"/>
                  <a:gd name="T29" fmla="*/ 13 h 38"/>
                  <a:gd name="T30" fmla="*/ 14 w 25"/>
                  <a:gd name="T31" fmla="*/ 12 h 38"/>
                  <a:gd name="T32" fmla="*/ 14 w 25"/>
                  <a:gd name="T33" fmla="*/ 12 h 38"/>
                  <a:gd name="T34" fmla="*/ 9 w 25"/>
                  <a:gd name="T35" fmla="*/ 13 h 38"/>
                  <a:gd name="T36" fmla="*/ 6 w 25"/>
                  <a:gd name="T37" fmla="*/ 14 h 38"/>
                  <a:gd name="T38" fmla="*/ 8 w 25"/>
                  <a:gd name="T39" fmla="*/ 4 h 38"/>
                  <a:gd name="T40" fmla="*/ 24 w 25"/>
                  <a:gd name="T41" fmla="*/ 4 h 38"/>
                  <a:gd name="T42" fmla="*/ 24 w 25"/>
                  <a:gd name="T43" fmla="*/ 0 h 38"/>
                  <a:gd name="T44" fmla="*/ 5 w 25"/>
                  <a:gd name="T45" fmla="*/ 0 h 38"/>
                  <a:gd name="T46" fmla="*/ 0 w 25"/>
                  <a:gd name="T47" fmla="*/ 20 h 38"/>
                  <a:gd name="T48" fmla="*/ 5 w 25"/>
                  <a:gd name="T49" fmla="*/ 20 h 38"/>
                  <a:gd name="T50" fmla="*/ 5 w 25"/>
                  <a:gd name="T51" fmla="*/ 20 h 38"/>
                  <a:gd name="T52" fmla="*/ 8 w 25"/>
                  <a:gd name="T53" fmla="*/ 18 h 38"/>
                  <a:gd name="T54" fmla="*/ 8 w 25"/>
                  <a:gd name="T55" fmla="*/ 18 h 38"/>
                  <a:gd name="T56" fmla="*/ 13 w 25"/>
                  <a:gd name="T57" fmla="*/ 17 h 38"/>
                  <a:gd name="T58" fmla="*/ 13 w 25"/>
                  <a:gd name="T59" fmla="*/ 17 h 38"/>
                  <a:gd name="T60" fmla="*/ 16 w 25"/>
                  <a:gd name="T61" fmla="*/ 17 h 38"/>
                  <a:gd name="T62" fmla="*/ 18 w 25"/>
                  <a:gd name="T63" fmla="*/ 19 h 38"/>
                  <a:gd name="T64" fmla="*/ 18 w 25"/>
                  <a:gd name="T65" fmla="*/ 19 h 38"/>
                  <a:gd name="T66" fmla="*/ 19 w 25"/>
                  <a:gd name="T67" fmla="*/ 21 h 38"/>
                  <a:gd name="T68" fmla="*/ 20 w 25"/>
                  <a:gd name="T69" fmla="*/ 26 h 38"/>
                  <a:gd name="T70" fmla="*/ 20 w 25"/>
                  <a:gd name="T71" fmla="*/ 26 h 38"/>
                  <a:gd name="T72" fmla="*/ 19 w 25"/>
                  <a:gd name="T73" fmla="*/ 29 h 38"/>
                  <a:gd name="T74" fmla="*/ 18 w 25"/>
                  <a:gd name="T75" fmla="*/ 32 h 38"/>
                  <a:gd name="T76" fmla="*/ 18 w 25"/>
                  <a:gd name="T77" fmla="*/ 32 h 38"/>
                  <a:gd name="T78" fmla="*/ 16 w 25"/>
                  <a:gd name="T79" fmla="*/ 33 h 38"/>
                  <a:gd name="T80" fmla="*/ 13 w 25"/>
                  <a:gd name="T81" fmla="*/ 34 h 38"/>
                  <a:gd name="T82" fmla="*/ 13 w 25"/>
                  <a:gd name="T83" fmla="*/ 34 h 38"/>
                  <a:gd name="T84" fmla="*/ 9 w 25"/>
                  <a:gd name="T85" fmla="*/ 34 h 38"/>
                  <a:gd name="T86" fmla="*/ 7 w 25"/>
                  <a:gd name="T87" fmla="*/ 32 h 38"/>
                  <a:gd name="T88" fmla="*/ 7 w 25"/>
                  <a:gd name="T89" fmla="*/ 32 h 38"/>
                  <a:gd name="T90" fmla="*/ 6 w 25"/>
                  <a:gd name="T91" fmla="*/ 30 h 38"/>
                  <a:gd name="T92" fmla="*/ 5 w 25"/>
                  <a:gd name="T93" fmla="*/ 27 h 38"/>
                  <a:gd name="T94" fmla="*/ 0 w 25"/>
                  <a:gd name="T95" fmla="*/ 28 h 38"/>
                  <a:gd name="T96" fmla="*/ 0 w 25"/>
                  <a:gd name="T97" fmla="*/ 28 h 38"/>
                  <a:gd name="T98" fmla="*/ 2 w 25"/>
                  <a:gd name="T99" fmla="*/ 32 h 38"/>
                  <a:gd name="T100" fmla="*/ 4 w 25"/>
                  <a:gd name="T101" fmla="*/ 36 h 38"/>
                  <a:gd name="T102" fmla="*/ 4 w 25"/>
                  <a:gd name="T10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 h="38">
                    <a:moveTo>
                      <a:pt x="4" y="36"/>
                    </a:moveTo>
                    <a:lnTo>
                      <a:pt x="4" y="36"/>
                    </a:lnTo>
                    <a:lnTo>
                      <a:pt x="7" y="38"/>
                    </a:lnTo>
                    <a:lnTo>
                      <a:pt x="13" y="38"/>
                    </a:lnTo>
                    <a:lnTo>
                      <a:pt x="13" y="38"/>
                    </a:lnTo>
                    <a:lnTo>
                      <a:pt x="18" y="37"/>
                    </a:lnTo>
                    <a:lnTo>
                      <a:pt x="23" y="33"/>
                    </a:lnTo>
                    <a:lnTo>
                      <a:pt x="23" y="33"/>
                    </a:lnTo>
                    <a:lnTo>
                      <a:pt x="25" y="30"/>
                    </a:lnTo>
                    <a:lnTo>
                      <a:pt x="25" y="24"/>
                    </a:lnTo>
                    <a:lnTo>
                      <a:pt x="25" y="24"/>
                    </a:lnTo>
                    <a:lnTo>
                      <a:pt x="25" y="20"/>
                    </a:lnTo>
                    <a:lnTo>
                      <a:pt x="22" y="15"/>
                    </a:lnTo>
                    <a:lnTo>
                      <a:pt x="22" y="15"/>
                    </a:lnTo>
                    <a:lnTo>
                      <a:pt x="18" y="13"/>
                    </a:lnTo>
                    <a:lnTo>
                      <a:pt x="14" y="12"/>
                    </a:lnTo>
                    <a:lnTo>
                      <a:pt x="14" y="12"/>
                    </a:lnTo>
                    <a:lnTo>
                      <a:pt x="9" y="13"/>
                    </a:lnTo>
                    <a:lnTo>
                      <a:pt x="6" y="14"/>
                    </a:lnTo>
                    <a:lnTo>
                      <a:pt x="8" y="4"/>
                    </a:lnTo>
                    <a:lnTo>
                      <a:pt x="24" y="4"/>
                    </a:lnTo>
                    <a:lnTo>
                      <a:pt x="24" y="0"/>
                    </a:lnTo>
                    <a:lnTo>
                      <a:pt x="5" y="0"/>
                    </a:lnTo>
                    <a:lnTo>
                      <a:pt x="0" y="20"/>
                    </a:lnTo>
                    <a:lnTo>
                      <a:pt x="5" y="20"/>
                    </a:lnTo>
                    <a:lnTo>
                      <a:pt x="5" y="20"/>
                    </a:lnTo>
                    <a:lnTo>
                      <a:pt x="8" y="18"/>
                    </a:lnTo>
                    <a:lnTo>
                      <a:pt x="8" y="18"/>
                    </a:lnTo>
                    <a:lnTo>
                      <a:pt x="13" y="17"/>
                    </a:lnTo>
                    <a:lnTo>
                      <a:pt x="13" y="17"/>
                    </a:lnTo>
                    <a:lnTo>
                      <a:pt x="16" y="17"/>
                    </a:lnTo>
                    <a:lnTo>
                      <a:pt x="18" y="19"/>
                    </a:lnTo>
                    <a:lnTo>
                      <a:pt x="18" y="19"/>
                    </a:lnTo>
                    <a:lnTo>
                      <a:pt x="19" y="21"/>
                    </a:lnTo>
                    <a:lnTo>
                      <a:pt x="20" y="26"/>
                    </a:lnTo>
                    <a:lnTo>
                      <a:pt x="20" y="26"/>
                    </a:lnTo>
                    <a:lnTo>
                      <a:pt x="19" y="29"/>
                    </a:lnTo>
                    <a:lnTo>
                      <a:pt x="18" y="32"/>
                    </a:lnTo>
                    <a:lnTo>
                      <a:pt x="18" y="32"/>
                    </a:lnTo>
                    <a:lnTo>
                      <a:pt x="16" y="33"/>
                    </a:lnTo>
                    <a:lnTo>
                      <a:pt x="13" y="34"/>
                    </a:lnTo>
                    <a:lnTo>
                      <a:pt x="13" y="34"/>
                    </a:lnTo>
                    <a:lnTo>
                      <a:pt x="9" y="34"/>
                    </a:lnTo>
                    <a:lnTo>
                      <a:pt x="7" y="32"/>
                    </a:lnTo>
                    <a:lnTo>
                      <a:pt x="7" y="32"/>
                    </a:lnTo>
                    <a:lnTo>
                      <a:pt x="6" y="30"/>
                    </a:lnTo>
                    <a:lnTo>
                      <a:pt x="5" y="27"/>
                    </a:lnTo>
                    <a:lnTo>
                      <a:pt x="0" y="28"/>
                    </a:lnTo>
                    <a:lnTo>
                      <a:pt x="0" y="28"/>
                    </a:lnTo>
                    <a:lnTo>
                      <a:pt x="2" y="32"/>
                    </a:lnTo>
                    <a:lnTo>
                      <a:pt x="4" y="36"/>
                    </a:lnTo>
                    <a:lnTo>
                      <a:pt x="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
          <p:nvSpPr>
            <p:cNvPr id="13" name="Freeform 407">
              <a:extLst>
                <a:ext uri="{FF2B5EF4-FFF2-40B4-BE49-F238E27FC236}">
                  <a16:creationId xmlns:a16="http://schemas.microsoft.com/office/drawing/2014/main" id="{F123F1B9-12F0-2517-45DF-8C3093CEFF01}"/>
                </a:ext>
              </a:extLst>
            </p:cNvPr>
            <p:cNvSpPr>
              <a:spLocks noEditPoints="1"/>
            </p:cNvSpPr>
            <p:nvPr/>
          </p:nvSpPr>
          <p:spPr bwMode="auto">
            <a:xfrm>
              <a:off x="6003" y="1957"/>
              <a:ext cx="26" cy="39"/>
            </a:xfrm>
            <a:custGeom>
              <a:avLst/>
              <a:gdLst>
                <a:gd name="T0" fmla="*/ 5 w 26"/>
                <a:gd name="T1" fmla="*/ 35 h 39"/>
                <a:gd name="T2" fmla="*/ 14 w 26"/>
                <a:gd name="T3" fmla="*/ 39 h 39"/>
                <a:gd name="T4" fmla="*/ 17 w 26"/>
                <a:gd name="T5" fmla="*/ 39 h 39"/>
                <a:gd name="T6" fmla="*/ 21 w 26"/>
                <a:gd name="T7" fmla="*/ 37 h 39"/>
                <a:gd name="T8" fmla="*/ 25 w 26"/>
                <a:gd name="T9" fmla="*/ 31 h 39"/>
                <a:gd name="T10" fmla="*/ 25 w 26"/>
                <a:gd name="T11" fmla="*/ 25 h 39"/>
                <a:gd name="T12" fmla="*/ 26 w 26"/>
                <a:gd name="T13" fmla="*/ 20 h 39"/>
                <a:gd name="T14" fmla="*/ 25 w 26"/>
                <a:gd name="T15" fmla="*/ 11 h 39"/>
                <a:gd name="T16" fmla="*/ 23 w 26"/>
                <a:gd name="T17" fmla="*/ 5 h 39"/>
                <a:gd name="T18" fmla="*/ 18 w 26"/>
                <a:gd name="T19" fmla="*/ 1 h 39"/>
                <a:gd name="T20" fmla="*/ 16 w 26"/>
                <a:gd name="T21" fmla="*/ 1 h 39"/>
                <a:gd name="T22" fmla="*/ 14 w 26"/>
                <a:gd name="T23" fmla="*/ 0 h 39"/>
                <a:gd name="T24" fmla="*/ 6 w 26"/>
                <a:gd name="T25" fmla="*/ 2 h 39"/>
                <a:gd name="T26" fmla="*/ 4 w 26"/>
                <a:gd name="T27" fmla="*/ 5 h 39"/>
                <a:gd name="T28" fmla="*/ 3 w 26"/>
                <a:gd name="T29" fmla="*/ 9 h 39"/>
                <a:gd name="T30" fmla="*/ 0 w 26"/>
                <a:gd name="T31" fmla="*/ 20 h 39"/>
                <a:gd name="T32" fmla="*/ 2 w 26"/>
                <a:gd name="T33" fmla="*/ 29 h 39"/>
                <a:gd name="T34" fmla="*/ 5 w 26"/>
                <a:gd name="T35" fmla="*/ 35 h 39"/>
                <a:gd name="T36" fmla="*/ 5 w 26"/>
                <a:gd name="T37" fmla="*/ 35 h 39"/>
                <a:gd name="T38" fmla="*/ 8 w 26"/>
                <a:gd name="T39" fmla="*/ 6 h 39"/>
                <a:gd name="T40" fmla="*/ 14 w 26"/>
                <a:gd name="T41" fmla="*/ 4 h 39"/>
                <a:gd name="T42" fmla="*/ 16 w 26"/>
                <a:gd name="T43" fmla="*/ 5 h 39"/>
                <a:gd name="T44" fmla="*/ 18 w 26"/>
                <a:gd name="T45" fmla="*/ 8 h 39"/>
                <a:gd name="T46" fmla="*/ 21 w 26"/>
                <a:gd name="T47" fmla="*/ 20 h 39"/>
                <a:gd name="T48" fmla="*/ 21 w 26"/>
                <a:gd name="T49" fmla="*/ 28 h 39"/>
                <a:gd name="T50" fmla="*/ 18 w 26"/>
                <a:gd name="T51" fmla="*/ 32 h 39"/>
                <a:gd name="T52" fmla="*/ 14 w 26"/>
                <a:gd name="T53" fmla="*/ 35 h 39"/>
                <a:gd name="T54" fmla="*/ 10 w 26"/>
                <a:gd name="T55" fmla="*/ 34 h 39"/>
                <a:gd name="T56" fmla="*/ 8 w 26"/>
                <a:gd name="T57" fmla="*/ 32 h 39"/>
                <a:gd name="T58" fmla="*/ 6 w 26"/>
                <a:gd name="T59" fmla="*/ 20 h 39"/>
                <a:gd name="T60" fmla="*/ 6 w 26"/>
                <a:gd name="T61" fmla="*/ 12 h 39"/>
                <a:gd name="T62" fmla="*/ 8 w 26"/>
                <a:gd name="T63"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39">
                  <a:moveTo>
                    <a:pt x="5" y="35"/>
                  </a:moveTo>
                  <a:lnTo>
                    <a:pt x="5" y="35"/>
                  </a:lnTo>
                  <a:lnTo>
                    <a:pt x="8" y="39"/>
                  </a:lnTo>
                  <a:lnTo>
                    <a:pt x="14" y="39"/>
                  </a:lnTo>
                  <a:lnTo>
                    <a:pt x="14" y="39"/>
                  </a:lnTo>
                  <a:lnTo>
                    <a:pt x="17" y="39"/>
                  </a:lnTo>
                  <a:lnTo>
                    <a:pt x="21" y="37"/>
                  </a:lnTo>
                  <a:lnTo>
                    <a:pt x="21" y="37"/>
                  </a:lnTo>
                  <a:lnTo>
                    <a:pt x="23" y="34"/>
                  </a:lnTo>
                  <a:lnTo>
                    <a:pt x="25" y="31"/>
                  </a:lnTo>
                  <a:lnTo>
                    <a:pt x="25" y="31"/>
                  </a:lnTo>
                  <a:lnTo>
                    <a:pt x="25" y="25"/>
                  </a:lnTo>
                  <a:lnTo>
                    <a:pt x="26" y="20"/>
                  </a:lnTo>
                  <a:lnTo>
                    <a:pt x="26" y="20"/>
                  </a:lnTo>
                  <a:lnTo>
                    <a:pt x="25" y="11"/>
                  </a:lnTo>
                  <a:lnTo>
                    <a:pt x="25" y="11"/>
                  </a:lnTo>
                  <a:lnTo>
                    <a:pt x="23" y="5"/>
                  </a:lnTo>
                  <a:lnTo>
                    <a:pt x="23" y="5"/>
                  </a:lnTo>
                  <a:lnTo>
                    <a:pt x="21" y="3"/>
                  </a:lnTo>
                  <a:lnTo>
                    <a:pt x="18" y="1"/>
                  </a:lnTo>
                  <a:lnTo>
                    <a:pt x="18" y="1"/>
                  </a:lnTo>
                  <a:lnTo>
                    <a:pt x="16" y="1"/>
                  </a:lnTo>
                  <a:lnTo>
                    <a:pt x="14" y="0"/>
                  </a:lnTo>
                  <a:lnTo>
                    <a:pt x="14" y="0"/>
                  </a:lnTo>
                  <a:lnTo>
                    <a:pt x="9" y="1"/>
                  </a:lnTo>
                  <a:lnTo>
                    <a:pt x="6" y="2"/>
                  </a:lnTo>
                  <a:lnTo>
                    <a:pt x="6" y="2"/>
                  </a:lnTo>
                  <a:lnTo>
                    <a:pt x="4" y="5"/>
                  </a:lnTo>
                  <a:lnTo>
                    <a:pt x="3" y="9"/>
                  </a:lnTo>
                  <a:lnTo>
                    <a:pt x="3" y="9"/>
                  </a:lnTo>
                  <a:lnTo>
                    <a:pt x="2" y="13"/>
                  </a:lnTo>
                  <a:lnTo>
                    <a:pt x="0" y="20"/>
                  </a:lnTo>
                  <a:lnTo>
                    <a:pt x="0" y="20"/>
                  </a:lnTo>
                  <a:lnTo>
                    <a:pt x="2" y="29"/>
                  </a:lnTo>
                  <a:lnTo>
                    <a:pt x="3" y="32"/>
                  </a:lnTo>
                  <a:lnTo>
                    <a:pt x="5" y="35"/>
                  </a:lnTo>
                  <a:lnTo>
                    <a:pt x="5" y="35"/>
                  </a:lnTo>
                  <a:lnTo>
                    <a:pt x="5" y="35"/>
                  </a:lnTo>
                  <a:close/>
                  <a:moveTo>
                    <a:pt x="8" y="6"/>
                  </a:moveTo>
                  <a:lnTo>
                    <a:pt x="8" y="6"/>
                  </a:lnTo>
                  <a:lnTo>
                    <a:pt x="10" y="4"/>
                  </a:lnTo>
                  <a:lnTo>
                    <a:pt x="14" y="4"/>
                  </a:lnTo>
                  <a:lnTo>
                    <a:pt x="14" y="4"/>
                  </a:lnTo>
                  <a:lnTo>
                    <a:pt x="16" y="5"/>
                  </a:lnTo>
                  <a:lnTo>
                    <a:pt x="18" y="8"/>
                  </a:lnTo>
                  <a:lnTo>
                    <a:pt x="18" y="8"/>
                  </a:lnTo>
                  <a:lnTo>
                    <a:pt x="21" y="12"/>
                  </a:lnTo>
                  <a:lnTo>
                    <a:pt x="21" y="20"/>
                  </a:lnTo>
                  <a:lnTo>
                    <a:pt x="21" y="20"/>
                  </a:lnTo>
                  <a:lnTo>
                    <a:pt x="21" y="28"/>
                  </a:lnTo>
                  <a:lnTo>
                    <a:pt x="18" y="32"/>
                  </a:lnTo>
                  <a:lnTo>
                    <a:pt x="18" y="32"/>
                  </a:lnTo>
                  <a:lnTo>
                    <a:pt x="16" y="34"/>
                  </a:lnTo>
                  <a:lnTo>
                    <a:pt x="14" y="35"/>
                  </a:lnTo>
                  <a:lnTo>
                    <a:pt x="14" y="35"/>
                  </a:lnTo>
                  <a:lnTo>
                    <a:pt x="10" y="34"/>
                  </a:lnTo>
                  <a:lnTo>
                    <a:pt x="8" y="32"/>
                  </a:lnTo>
                  <a:lnTo>
                    <a:pt x="8" y="32"/>
                  </a:lnTo>
                  <a:lnTo>
                    <a:pt x="6" y="28"/>
                  </a:lnTo>
                  <a:lnTo>
                    <a:pt x="6" y="20"/>
                  </a:lnTo>
                  <a:lnTo>
                    <a:pt x="6" y="20"/>
                  </a:lnTo>
                  <a:lnTo>
                    <a:pt x="6" y="12"/>
                  </a:lnTo>
                  <a:lnTo>
                    <a:pt x="8" y="6"/>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4" name="Freeform 408">
              <a:extLst>
                <a:ext uri="{FF2B5EF4-FFF2-40B4-BE49-F238E27FC236}">
                  <a16:creationId xmlns:a16="http://schemas.microsoft.com/office/drawing/2014/main" id="{04A7D32D-B294-16E8-2AD6-1EDEFA150F9E}"/>
                </a:ext>
              </a:extLst>
            </p:cNvPr>
            <p:cNvSpPr>
              <a:spLocks noEditPoints="1"/>
            </p:cNvSpPr>
            <p:nvPr/>
          </p:nvSpPr>
          <p:spPr bwMode="auto">
            <a:xfrm>
              <a:off x="6035" y="1957"/>
              <a:ext cx="41" cy="40"/>
            </a:xfrm>
            <a:custGeom>
              <a:avLst/>
              <a:gdLst>
                <a:gd name="T0" fmla="*/ 2 w 41"/>
                <a:gd name="T1" fmla="*/ 18 h 40"/>
                <a:gd name="T2" fmla="*/ 8 w 41"/>
                <a:gd name="T3" fmla="*/ 20 h 40"/>
                <a:gd name="T4" fmla="*/ 11 w 41"/>
                <a:gd name="T5" fmla="*/ 20 h 40"/>
                <a:gd name="T6" fmla="*/ 13 w 41"/>
                <a:gd name="T7" fmla="*/ 18 h 40"/>
                <a:gd name="T8" fmla="*/ 16 w 41"/>
                <a:gd name="T9" fmla="*/ 10 h 40"/>
                <a:gd name="T10" fmla="*/ 15 w 41"/>
                <a:gd name="T11" fmla="*/ 5 h 40"/>
                <a:gd name="T12" fmla="*/ 13 w 41"/>
                <a:gd name="T13" fmla="*/ 2 h 40"/>
                <a:gd name="T14" fmla="*/ 8 w 41"/>
                <a:gd name="T15" fmla="*/ 0 h 40"/>
                <a:gd name="T16" fmla="*/ 4 w 41"/>
                <a:gd name="T17" fmla="*/ 1 h 40"/>
                <a:gd name="T18" fmla="*/ 2 w 41"/>
                <a:gd name="T19" fmla="*/ 3 h 40"/>
                <a:gd name="T20" fmla="*/ 0 w 41"/>
                <a:gd name="T21" fmla="*/ 10 h 40"/>
                <a:gd name="T22" fmla="*/ 0 w 41"/>
                <a:gd name="T23" fmla="*/ 14 h 40"/>
                <a:gd name="T24" fmla="*/ 2 w 41"/>
                <a:gd name="T25" fmla="*/ 18 h 40"/>
                <a:gd name="T26" fmla="*/ 11 w 41"/>
                <a:gd name="T27" fmla="*/ 4 h 40"/>
                <a:gd name="T28" fmla="*/ 12 w 41"/>
                <a:gd name="T29" fmla="*/ 10 h 40"/>
                <a:gd name="T30" fmla="*/ 12 w 41"/>
                <a:gd name="T31" fmla="*/ 13 h 40"/>
                <a:gd name="T32" fmla="*/ 11 w 41"/>
                <a:gd name="T33" fmla="*/ 15 h 40"/>
                <a:gd name="T34" fmla="*/ 8 w 41"/>
                <a:gd name="T35" fmla="*/ 16 h 40"/>
                <a:gd name="T36" fmla="*/ 6 w 41"/>
                <a:gd name="T37" fmla="*/ 16 h 40"/>
                <a:gd name="T38" fmla="*/ 5 w 41"/>
                <a:gd name="T39" fmla="*/ 15 h 40"/>
                <a:gd name="T40" fmla="*/ 4 w 41"/>
                <a:gd name="T41" fmla="*/ 10 h 40"/>
                <a:gd name="T42" fmla="*/ 4 w 41"/>
                <a:gd name="T43" fmla="*/ 6 h 40"/>
                <a:gd name="T44" fmla="*/ 5 w 41"/>
                <a:gd name="T45" fmla="*/ 4 h 40"/>
                <a:gd name="T46" fmla="*/ 8 w 41"/>
                <a:gd name="T47" fmla="*/ 3 h 40"/>
                <a:gd name="T48" fmla="*/ 10 w 41"/>
                <a:gd name="T49" fmla="*/ 3 h 40"/>
                <a:gd name="T50" fmla="*/ 11 w 41"/>
                <a:gd name="T51" fmla="*/ 4 h 40"/>
                <a:gd name="T52" fmla="*/ 32 w 41"/>
                <a:gd name="T53" fmla="*/ 0 h 40"/>
                <a:gd name="T54" fmla="*/ 8 w 41"/>
                <a:gd name="T55" fmla="*/ 40 h 40"/>
                <a:gd name="T56" fmla="*/ 12 w 41"/>
                <a:gd name="T57" fmla="*/ 40 h 40"/>
                <a:gd name="T58" fmla="*/ 26 w 41"/>
                <a:gd name="T59" fmla="*/ 38 h 40"/>
                <a:gd name="T60" fmla="*/ 32 w 41"/>
                <a:gd name="T61" fmla="*/ 40 h 40"/>
                <a:gd name="T62" fmla="*/ 35 w 41"/>
                <a:gd name="T63" fmla="*/ 40 h 40"/>
                <a:gd name="T64" fmla="*/ 39 w 41"/>
                <a:gd name="T65" fmla="*/ 38 h 40"/>
                <a:gd name="T66" fmla="*/ 41 w 41"/>
                <a:gd name="T67" fmla="*/ 30 h 40"/>
                <a:gd name="T68" fmla="*/ 40 w 41"/>
                <a:gd name="T69" fmla="*/ 25 h 40"/>
                <a:gd name="T70" fmla="*/ 39 w 41"/>
                <a:gd name="T71" fmla="*/ 22 h 40"/>
                <a:gd name="T72" fmla="*/ 32 w 41"/>
                <a:gd name="T73" fmla="*/ 20 h 40"/>
                <a:gd name="T74" fmla="*/ 29 w 41"/>
                <a:gd name="T75" fmla="*/ 21 h 40"/>
                <a:gd name="T76" fmla="*/ 26 w 41"/>
                <a:gd name="T77" fmla="*/ 23 h 40"/>
                <a:gd name="T78" fmla="*/ 24 w 41"/>
                <a:gd name="T79" fmla="*/ 30 h 40"/>
                <a:gd name="T80" fmla="*/ 25 w 41"/>
                <a:gd name="T81" fmla="*/ 34 h 40"/>
                <a:gd name="T82" fmla="*/ 26 w 41"/>
                <a:gd name="T83" fmla="*/ 38 h 40"/>
                <a:gd name="T84" fmla="*/ 35 w 41"/>
                <a:gd name="T85" fmla="*/ 24 h 40"/>
                <a:gd name="T86" fmla="*/ 37 w 41"/>
                <a:gd name="T87" fmla="*/ 30 h 40"/>
                <a:gd name="T88" fmla="*/ 37 w 41"/>
                <a:gd name="T89" fmla="*/ 33 h 40"/>
                <a:gd name="T90" fmla="*/ 35 w 41"/>
                <a:gd name="T91" fmla="*/ 35 h 40"/>
                <a:gd name="T92" fmla="*/ 32 w 41"/>
                <a:gd name="T93" fmla="*/ 37 h 40"/>
                <a:gd name="T94" fmla="*/ 31 w 41"/>
                <a:gd name="T95" fmla="*/ 37 h 40"/>
                <a:gd name="T96" fmla="*/ 30 w 41"/>
                <a:gd name="T97" fmla="*/ 35 h 40"/>
                <a:gd name="T98" fmla="*/ 29 w 41"/>
                <a:gd name="T99" fmla="*/ 30 h 40"/>
                <a:gd name="T100" fmla="*/ 29 w 41"/>
                <a:gd name="T101" fmla="*/ 27 h 40"/>
                <a:gd name="T102" fmla="*/ 30 w 41"/>
                <a:gd name="T103" fmla="*/ 24 h 40"/>
                <a:gd name="T104" fmla="*/ 32 w 41"/>
                <a:gd name="T105" fmla="*/ 23 h 40"/>
                <a:gd name="T106" fmla="*/ 34 w 41"/>
                <a:gd name="T107" fmla="*/ 23 h 40"/>
                <a:gd name="T108" fmla="*/ 35 w 41"/>
                <a:gd name="T10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0">
                  <a:moveTo>
                    <a:pt x="2" y="18"/>
                  </a:moveTo>
                  <a:lnTo>
                    <a:pt x="2" y="18"/>
                  </a:lnTo>
                  <a:lnTo>
                    <a:pt x="4" y="20"/>
                  </a:lnTo>
                  <a:lnTo>
                    <a:pt x="8" y="20"/>
                  </a:lnTo>
                  <a:lnTo>
                    <a:pt x="8" y="20"/>
                  </a:lnTo>
                  <a:lnTo>
                    <a:pt x="11" y="20"/>
                  </a:lnTo>
                  <a:lnTo>
                    <a:pt x="13" y="18"/>
                  </a:lnTo>
                  <a:lnTo>
                    <a:pt x="13" y="18"/>
                  </a:lnTo>
                  <a:lnTo>
                    <a:pt x="15" y="14"/>
                  </a:lnTo>
                  <a:lnTo>
                    <a:pt x="16" y="10"/>
                  </a:lnTo>
                  <a:lnTo>
                    <a:pt x="16" y="10"/>
                  </a:lnTo>
                  <a:lnTo>
                    <a:pt x="15" y="5"/>
                  </a:lnTo>
                  <a:lnTo>
                    <a:pt x="13" y="2"/>
                  </a:lnTo>
                  <a:lnTo>
                    <a:pt x="13" y="2"/>
                  </a:lnTo>
                  <a:lnTo>
                    <a:pt x="11" y="1"/>
                  </a:lnTo>
                  <a:lnTo>
                    <a:pt x="8" y="0"/>
                  </a:lnTo>
                  <a:lnTo>
                    <a:pt x="8" y="0"/>
                  </a:lnTo>
                  <a:lnTo>
                    <a:pt x="4" y="1"/>
                  </a:lnTo>
                  <a:lnTo>
                    <a:pt x="2" y="3"/>
                  </a:lnTo>
                  <a:lnTo>
                    <a:pt x="2" y="3"/>
                  </a:lnTo>
                  <a:lnTo>
                    <a:pt x="0" y="5"/>
                  </a:lnTo>
                  <a:lnTo>
                    <a:pt x="0" y="10"/>
                  </a:lnTo>
                  <a:lnTo>
                    <a:pt x="0" y="10"/>
                  </a:lnTo>
                  <a:lnTo>
                    <a:pt x="0" y="14"/>
                  </a:lnTo>
                  <a:lnTo>
                    <a:pt x="2" y="18"/>
                  </a:lnTo>
                  <a:lnTo>
                    <a:pt x="2" y="18"/>
                  </a:lnTo>
                  <a:close/>
                  <a:moveTo>
                    <a:pt x="11" y="4"/>
                  </a:moveTo>
                  <a:lnTo>
                    <a:pt x="11" y="4"/>
                  </a:lnTo>
                  <a:lnTo>
                    <a:pt x="12" y="6"/>
                  </a:lnTo>
                  <a:lnTo>
                    <a:pt x="12" y="10"/>
                  </a:lnTo>
                  <a:lnTo>
                    <a:pt x="12" y="10"/>
                  </a:lnTo>
                  <a:lnTo>
                    <a:pt x="12" y="13"/>
                  </a:lnTo>
                  <a:lnTo>
                    <a:pt x="11" y="15"/>
                  </a:lnTo>
                  <a:lnTo>
                    <a:pt x="11" y="15"/>
                  </a:lnTo>
                  <a:lnTo>
                    <a:pt x="10" y="16"/>
                  </a:lnTo>
                  <a:lnTo>
                    <a:pt x="8" y="16"/>
                  </a:lnTo>
                  <a:lnTo>
                    <a:pt x="8" y="16"/>
                  </a:lnTo>
                  <a:lnTo>
                    <a:pt x="6" y="16"/>
                  </a:lnTo>
                  <a:lnTo>
                    <a:pt x="5" y="15"/>
                  </a:lnTo>
                  <a:lnTo>
                    <a:pt x="5" y="15"/>
                  </a:lnTo>
                  <a:lnTo>
                    <a:pt x="4" y="13"/>
                  </a:lnTo>
                  <a:lnTo>
                    <a:pt x="4" y="10"/>
                  </a:lnTo>
                  <a:lnTo>
                    <a:pt x="4" y="10"/>
                  </a:lnTo>
                  <a:lnTo>
                    <a:pt x="4" y="6"/>
                  </a:lnTo>
                  <a:lnTo>
                    <a:pt x="5" y="4"/>
                  </a:lnTo>
                  <a:lnTo>
                    <a:pt x="5" y="4"/>
                  </a:lnTo>
                  <a:lnTo>
                    <a:pt x="6" y="3"/>
                  </a:lnTo>
                  <a:lnTo>
                    <a:pt x="8" y="3"/>
                  </a:lnTo>
                  <a:lnTo>
                    <a:pt x="8" y="3"/>
                  </a:lnTo>
                  <a:lnTo>
                    <a:pt x="10" y="3"/>
                  </a:lnTo>
                  <a:lnTo>
                    <a:pt x="11" y="4"/>
                  </a:lnTo>
                  <a:lnTo>
                    <a:pt x="11" y="4"/>
                  </a:lnTo>
                  <a:close/>
                  <a:moveTo>
                    <a:pt x="12" y="40"/>
                  </a:moveTo>
                  <a:lnTo>
                    <a:pt x="32" y="0"/>
                  </a:lnTo>
                  <a:lnTo>
                    <a:pt x="29" y="0"/>
                  </a:lnTo>
                  <a:lnTo>
                    <a:pt x="8" y="40"/>
                  </a:lnTo>
                  <a:lnTo>
                    <a:pt x="12" y="40"/>
                  </a:lnTo>
                  <a:lnTo>
                    <a:pt x="12" y="40"/>
                  </a:lnTo>
                  <a:close/>
                  <a:moveTo>
                    <a:pt x="26" y="38"/>
                  </a:moveTo>
                  <a:lnTo>
                    <a:pt x="26" y="38"/>
                  </a:lnTo>
                  <a:lnTo>
                    <a:pt x="29" y="40"/>
                  </a:lnTo>
                  <a:lnTo>
                    <a:pt x="32" y="40"/>
                  </a:lnTo>
                  <a:lnTo>
                    <a:pt x="32" y="40"/>
                  </a:lnTo>
                  <a:lnTo>
                    <a:pt x="35" y="40"/>
                  </a:lnTo>
                  <a:lnTo>
                    <a:pt x="39" y="38"/>
                  </a:lnTo>
                  <a:lnTo>
                    <a:pt x="39" y="38"/>
                  </a:lnTo>
                  <a:lnTo>
                    <a:pt x="40" y="34"/>
                  </a:lnTo>
                  <a:lnTo>
                    <a:pt x="41" y="30"/>
                  </a:lnTo>
                  <a:lnTo>
                    <a:pt x="41" y="30"/>
                  </a:lnTo>
                  <a:lnTo>
                    <a:pt x="40" y="25"/>
                  </a:lnTo>
                  <a:lnTo>
                    <a:pt x="39" y="22"/>
                  </a:lnTo>
                  <a:lnTo>
                    <a:pt x="39" y="22"/>
                  </a:lnTo>
                  <a:lnTo>
                    <a:pt x="35" y="21"/>
                  </a:lnTo>
                  <a:lnTo>
                    <a:pt x="32" y="20"/>
                  </a:lnTo>
                  <a:lnTo>
                    <a:pt x="32" y="20"/>
                  </a:lnTo>
                  <a:lnTo>
                    <a:pt x="29" y="21"/>
                  </a:lnTo>
                  <a:lnTo>
                    <a:pt x="26" y="23"/>
                  </a:lnTo>
                  <a:lnTo>
                    <a:pt x="26" y="23"/>
                  </a:lnTo>
                  <a:lnTo>
                    <a:pt x="25" y="25"/>
                  </a:lnTo>
                  <a:lnTo>
                    <a:pt x="24" y="30"/>
                  </a:lnTo>
                  <a:lnTo>
                    <a:pt x="24" y="30"/>
                  </a:lnTo>
                  <a:lnTo>
                    <a:pt x="25" y="34"/>
                  </a:lnTo>
                  <a:lnTo>
                    <a:pt x="26" y="38"/>
                  </a:lnTo>
                  <a:lnTo>
                    <a:pt x="26" y="38"/>
                  </a:lnTo>
                  <a:close/>
                  <a:moveTo>
                    <a:pt x="35" y="24"/>
                  </a:moveTo>
                  <a:lnTo>
                    <a:pt x="35" y="24"/>
                  </a:lnTo>
                  <a:lnTo>
                    <a:pt x="37" y="27"/>
                  </a:lnTo>
                  <a:lnTo>
                    <a:pt x="37" y="30"/>
                  </a:lnTo>
                  <a:lnTo>
                    <a:pt x="37" y="30"/>
                  </a:lnTo>
                  <a:lnTo>
                    <a:pt x="37" y="33"/>
                  </a:lnTo>
                  <a:lnTo>
                    <a:pt x="35" y="35"/>
                  </a:lnTo>
                  <a:lnTo>
                    <a:pt x="35" y="35"/>
                  </a:lnTo>
                  <a:lnTo>
                    <a:pt x="34" y="37"/>
                  </a:lnTo>
                  <a:lnTo>
                    <a:pt x="32" y="37"/>
                  </a:lnTo>
                  <a:lnTo>
                    <a:pt x="32" y="37"/>
                  </a:lnTo>
                  <a:lnTo>
                    <a:pt x="31" y="37"/>
                  </a:lnTo>
                  <a:lnTo>
                    <a:pt x="30" y="35"/>
                  </a:lnTo>
                  <a:lnTo>
                    <a:pt x="30" y="35"/>
                  </a:lnTo>
                  <a:lnTo>
                    <a:pt x="29" y="33"/>
                  </a:lnTo>
                  <a:lnTo>
                    <a:pt x="29" y="30"/>
                  </a:lnTo>
                  <a:lnTo>
                    <a:pt x="29" y="30"/>
                  </a:lnTo>
                  <a:lnTo>
                    <a:pt x="29" y="27"/>
                  </a:lnTo>
                  <a:lnTo>
                    <a:pt x="30" y="24"/>
                  </a:lnTo>
                  <a:lnTo>
                    <a:pt x="30" y="24"/>
                  </a:lnTo>
                  <a:lnTo>
                    <a:pt x="31" y="23"/>
                  </a:lnTo>
                  <a:lnTo>
                    <a:pt x="32" y="23"/>
                  </a:lnTo>
                  <a:lnTo>
                    <a:pt x="32" y="23"/>
                  </a:lnTo>
                  <a:lnTo>
                    <a:pt x="34" y="23"/>
                  </a:lnTo>
                  <a:lnTo>
                    <a:pt x="35" y="24"/>
                  </a:lnTo>
                  <a:lnTo>
                    <a:pt x="3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5" name="Rectangle 409">
              <a:extLst>
                <a:ext uri="{FF2B5EF4-FFF2-40B4-BE49-F238E27FC236}">
                  <a16:creationId xmlns:a16="http://schemas.microsoft.com/office/drawing/2014/main" id="{50AC4267-6981-BB09-3A60-7D69D277D8F2}"/>
                </a:ext>
              </a:extLst>
            </p:cNvPr>
            <p:cNvSpPr>
              <a:spLocks noChangeArrowheads="1"/>
            </p:cNvSpPr>
            <p:nvPr/>
          </p:nvSpPr>
          <p:spPr bwMode="auto">
            <a:xfrm>
              <a:off x="5465" y="2011"/>
              <a:ext cx="691"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BSL high, reduction &lt; 50%</a:t>
              </a:r>
              <a:endParaRPr kumimoji="0" lang="en-US" altLang="en-US" sz="1800" b="0" i="0" u="none" strike="noStrike" kern="1200" cap="none" spc="0" normalizeH="0" baseline="0" noProof="0">
                <a:ln>
                  <a:noFill/>
                </a:ln>
                <a:solidFill>
                  <a:srgbClr val="54565B"/>
                </a:solidFill>
                <a:effectLst/>
                <a:uLnTx/>
                <a:uFillTx/>
                <a:latin typeface="Arial" panose="020B0604020202020204" pitchFamily="34" charset="0"/>
                <a:ea typeface="+mn-ea"/>
                <a:cs typeface="+mn-cs"/>
              </a:endParaRPr>
            </a:p>
          </p:txBody>
        </p:sp>
        <p:sp>
          <p:nvSpPr>
            <p:cNvPr id="16" name="Freeform 410">
              <a:extLst>
                <a:ext uri="{FF2B5EF4-FFF2-40B4-BE49-F238E27FC236}">
                  <a16:creationId xmlns:a16="http://schemas.microsoft.com/office/drawing/2014/main" id="{DC944E81-13A1-40C5-2C73-DA84C92A27AA}"/>
                </a:ext>
              </a:extLst>
            </p:cNvPr>
            <p:cNvSpPr>
              <a:spLocks noEditPoints="1"/>
            </p:cNvSpPr>
            <p:nvPr/>
          </p:nvSpPr>
          <p:spPr bwMode="auto">
            <a:xfrm>
              <a:off x="5470" y="2086"/>
              <a:ext cx="29" cy="38"/>
            </a:xfrm>
            <a:custGeom>
              <a:avLst/>
              <a:gdLst>
                <a:gd name="T0" fmla="*/ 14 w 29"/>
                <a:gd name="T1" fmla="*/ 38 h 38"/>
                <a:gd name="T2" fmla="*/ 21 w 29"/>
                <a:gd name="T3" fmla="*/ 37 h 38"/>
                <a:gd name="T4" fmla="*/ 24 w 29"/>
                <a:gd name="T5" fmla="*/ 36 h 38"/>
                <a:gd name="T6" fmla="*/ 28 w 29"/>
                <a:gd name="T7" fmla="*/ 33 h 38"/>
                <a:gd name="T8" fmla="*/ 29 w 29"/>
                <a:gd name="T9" fmla="*/ 27 h 38"/>
                <a:gd name="T10" fmla="*/ 26 w 29"/>
                <a:gd name="T11" fmla="*/ 22 h 38"/>
                <a:gd name="T12" fmla="*/ 24 w 29"/>
                <a:gd name="T13" fmla="*/ 19 h 38"/>
                <a:gd name="T14" fmla="*/ 21 w 29"/>
                <a:gd name="T15" fmla="*/ 18 h 38"/>
                <a:gd name="T16" fmla="*/ 25 w 29"/>
                <a:gd name="T17" fmla="*/ 15 h 38"/>
                <a:gd name="T18" fmla="*/ 26 w 29"/>
                <a:gd name="T19" fmla="*/ 13 h 38"/>
                <a:gd name="T20" fmla="*/ 26 w 29"/>
                <a:gd name="T21" fmla="*/ 10 h 38"/>
                <a:gd name="T22" fmla="*/ 25 w 29"/>
                <a:gd name="T23" fmla="*/ 5 h 38"/>
                <a:gd name="T24" fmla="*/ 23 w 29"/>
                <a:gd name="T25" fmla="*/ 3 h 38"/>
                <a:gd name="T26" fmla="*/ 21 w 29"/>
                <a:gd name="T27" fmla="*/ 1 h 38"/>
                <a:gd name="T28" fmla="*/ 14 w 29"/>
                <a:gd name="T29" fmla="*/ 0 h 38"/>
                <a:gd name="T30" fmla="*/ 0 w 29"/>
                <a:gd name="T31" fmla="*/ 38 h 38"/>
                <a:gd name="T32" fmla="*/ 14 w 29"/>
                <a:gd name="T33" fmla="*/ 38 h 38"/>
                <a:gd name="T34" fmla="*/ 12 w 29"/>
                <a:gd name="T35" fmla="*/ 5 h 38"/>
                <a:gd name="T36" fmla="*/ 19 w 29"/>
                <a:gd name="T37" fmla="*/ 5 h 38"/>
                <a:gd name="T38" fmla="*/ 21 w 29"/>
                <a:gd name="T39" fmla="*/ 7 h 38"/>
                <a:gd name="T40" fmla="*/ 22 w 29"/>
                <a:gd name="T41" fmla="*/ 10 h 38"/>
                <a:gd name="T42" fmla="*/ 21 w 29"/>
                <a:gd name="T43" fmla="*/ 14 h 38"/>
                <a:gd name="T44" fmla="*/ 18 w 29"/>
                <a:gd name="T45" fmla="*/ 16 h 38"/>
                <a:gd name="T46" fmla="*/ 13 w 29"/>
                <a:gd name="T47" fmla="*/ 16 h 38"/>
                <a:gd name="T48" fmla="*/ 5 w 29"/>
                <a:gd name="T49" fmla="*/ 5 h 38"/>
                <a:gd name="T50" fmla="*/ 5 w 29"/>
                <a:gd name="T51" fmla="*/ 20 h 38"/>
                <a:gd name="T52" fmla="*/ 13 w 29"/>
                <a:gd name="T53" fmla="*/ 20 h 38"/>
                <a:gd name="T54" fmla="*/ 19 w 29"/>
                <a:gd name="T55" fmla="*/ 22 h 38"/>
                <a:gd name="T56" fmla="*/ 22 w 29"/>
                <a:gd name="T57" fmla="*/ 24 h 38"/>
                <a:gd name="T58" fmla="*/ 23 w 29"/>
                <a:gd name="T59" fmla="*/ 27 h 38"/>
                <a:gd name="T60" fmla="*/ 23 w 29"/>
                <a:gd name="T61" fmla="*/ 30 h 38"/>
                <a:gd name="T62" fmla="*/ 21 w 29"/>
                <a:gd name="T63" fmla="*/ 33 h 38"/>
                <a:gd name="T64" fmla="*/ 18 w 29"/>
                <a:gd name="T65" fmla="*/ 34 h 38"/>
                <a:gd name="T66" fmla="*/ 5 w 29"/>
                <a:gd name="T67" fmla="*/ 34 h 38"/>
                <a:gd name="T68" fmla="*/ 5 w 29"/>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38">
                  <a:moveTo>
                    <a:pt x="14" y="38"/>
                  </a:moveTo>
                  <a:lnTo>
                    <a:pt x="14" y="38"/>
                  </a:lnTo>
                  <a:lnTo>
                    <a:pt x="21" y="37"/>
                  </a:lnTo>
                  <a:lnTo>
                    <a:pt x="21" y="37"/>
                  </a:lnTo>
                  <a:lnTo>
                    <a:pt x="24" y="36"/>
                  </a:lnTo>
                  <a:lnTo>
                    <a:pt x="24" y="36"/>
                  </a:lnTo>
                  <a:lnTo>
                    <a:pt x="28" y="33"/>
                  </a:lnTo>
                  <a:lnTo>
                    <a:pt x="28" y="33"/>
                  </a:lnTo>
                  <a:lnTo>
                    <a:pt x="29" y="27"/>
                  </a:lnTo>
                  <a:lnTo>
                    <a:pt x="29" y="27"/>
                  </a:lnTo>
                  <a:lnTo>
                    <a:pt x="28" y="24"/>
                  </a:lnTo>
                  <a:lnTo>
                    <a:pt x="26" y="22"/>
                  </a:lnTo>
                  <a:lnTo>
                    <a:pt x="26" y="22"/>
                  </a:lnTo>
                  <a:lnTo>
                    <a:pt x="24" y="19"/>
                  </a:lnTo>
                  <a:lnTo>
                    <a:pt x="21" y="18"/>
                  </a:lnTo>
                  <a:lnTo>
                    <a:pt x="21" y="18"/>
                  </a:lnTo>
                  <a:lnTo>
                    <a:pt x="24" y="16"/>
                  </a:lnTo>
                  <a:lnTo>
                    <a:pt x="25" y="15"/>
                  </a:lnTo>
                  <a:lnTo>
                    <a:pt x="25" y="15"/>
                  </a:lnTo>
                  <a:lnTo>
                    <a:pt x="26" y="13"/>
                  </a:lnTo>
                  <a:lnTo>
                    <a:pt x="26" y="10"/>
                  </a:lnTo>
                  <a:lnTo>
                    <a:pt x="26" y="10"/>
                  </a:lnTo>
                  <a:lnTo>
                    <a:pt x="26" y="7"/>
                  </a:lnTo>
                  <a:lnTo>
                    <a:pt x="25" y="5"/>
                  </a:lnTo>
                  <a:lnTo>
                    <a:pt x="25" y="5"/>
                  </a:lnTo>
                  <a:lnTo>
                    <a:pt x="23" y="3"/>
                  </a:lnTo>
                  <a:lnTo>
                    <a:pt x="21" y="1"/>
                  </a:lnTo>
                  <a:lnTo>
                    <a:pt x="21" y="1"/>
                  </a:lnTo>
                  <a:lnTo>
                    <a:pt x="18" y="0"/>
                  </a:lnTo>
                  <a:lnTo>
                    <a:pt x="14" y="0"/>
                  </a:lnTo>
                  <a:lnTo>
                    <a:pt x="0" y="0"/>
                  </a:lnTo>
                  <a:lnTo>
                    <a:pt x="0" y="38"/>
                  </a:lnTo>
                  <a:lnTo>
                    <a:pt x="14" y="38"/>
                  </a:lnTo>
                  <a:lnTo>
                    <a:pt x="14" y="38"/>
                  </a:lnTo>
                  <a:close/>
                  <a:moveTo>
                    <a:pt x="5" y="5"/>
                  </a:moveTo>
                  <a:lnTo>
                    <a:pt x="12" y="5"/>
                  </a:lnTo>
                  <a:lnTo>
                    <a:pt x="12" y="5"/>
                  </a:lnTo>
                  <a:lnTo>
                    <a:pt x="19" y="5"/>
                  </a:lnTo>
                  <a:lnTo>
                    <a:pt x="19" y="5"/>
                  </a:lnTo>
                  <a:lnTo>
                    <a:pt x="21" y="7"/>
                  </a:lnTo>
                  <a:lnTo>
                    <a:pt x="21" y="7"/>
                  </a:lnTo>
                  <a:lnTo>
                    <a:pt x="22" y="10"/>
                  </a:lnTo>
                  <a:lnTo>
                    <a:pt x="22" y="10"/>
                  </a:lnTo>
                  <a:lnTo>
                    <a:pt x="21" y="14"/>
                  </a:lnTo>
                  <a:lnTo>
                    <a:pt x="21" y="14"/>
                  </a:lnTo>
                  <a:lnTo>
                    <a:pt x="18" y="16"/>
                  </a:lnTo>
                  <a:lnTo>
                    <a:pt x="18" y="16"/>
                  </a:lnTo>
                  <a:lnTo>
                    <a:pt x="13" y="16"/>
                  </a:lnTo>
                  <a:lnTo>
                    <a:pt x="5" y="16"/>
                  </a:lnTo>
                  <a:lnTo>
                    <a:pt x="5" y="5"/>
                  </a:lnTo>
                  <a:lnTo>
                    <a:pt x="5" y="5"/>
                  </a:lnTo>
                  <a:close/>
                  <a:moveTo>
                    <a:pt x="5" y="20"/>
                  </a:moveTo>
                  <a:lnTo>
                    <a:pt x="13" y="20"/>
                  </a:lnTo>
                  <a:lnTo>
                    <a:pt x="13" y="20"/>
                  </a:lnTo>
                  <a:lnTo>
                    <a:pt x="19" y="22"/>
                  </a:lnTo>
                  <a:lnTo>
                    <a:pt x="19" y="22"/>
                  </a:lnTo>
                  <a:lnTo>
                    <a:pt x="22" y="24"/>
                  </a:lnTo>
                  <a:lnTo>
                    <a:pt x="22" y="24"/>
                  </a:lnTo>
                  <a:lnTo>
                    <a:pt x="23" y="27"/>
                  </a:lnTo>
                  <a:lnTo>
                    <a:pt x="23" y="27"/>
                  </a:lnTo>
                  <a:lnTo>
                    <a:pt x="23" y="30"/>
                  </a:lnTo>
                  <a:lnTo>
                    <a:pt x="23" y="30"/>
                  </a:lnTo>
                  <a:lnTo>
                    <a:pt x="21" y="33"/>
                  </a:lnTo>
                  <a:lnTo>
                    <a:pt x="21" y="33"/>
                  </a:lnTo>
                  <a:lnTo>
                    <a:pt x="18" y="34"/>
                  </a:lnTo>
                  <a:lnTo>
                    <a:pt x="18" y="34"/>
                  </a:lnTo>
                  <a:lnTo>
                    <a:pt x="14" y="34"/>
                  </a:lnTo>
                  <a:lnTo>
                    <a:pt x="5" y="34"/>
                  </a:lnTo>
                  <a:lnTo>
                    <a:pt x="5"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7" name="Freeform 411">
              <a:extLst>
                <a:ext uri="{FF2B5EF4-FFF2-40B4-BE49-F238E27FC236}">
                  <a16:creationId xmlns:a16="http://schemas.microsoft.com/office/drawing/2014/main" id="{42BC3F81-2EAB-9FD9-073B-9F3CD659FFA9}"/>
                </a:ext>
              </a:extLst>
            </p:cNvPr>
            <p:cNvSpPr>
              <a:spLocks/>
            </p:cNvSpPr>
            <p:nvPr/>
          </p:nvSpPr>
          <p:spPr bwMode="auto">
            <a:xfrm>
              <a:off x="5504" y="2085"/>
              <a:ext cx="30" cy="40"/>
            </a:xfrm>
            <a:custGeom>
              <a:avLst/>
              <a:gdLst>
                <a:gd name="T0" fmla="*/ 3 w 30"/>
                <a:gd name="T1" fmla="*/ 34 h 40"/>
                <a:gd name="T2" fmla="*/ 7 w 30"/>
                <a:gd name="T3" fmla="*/ 38 h 40"/>
                <a:gd name="T4" fmla="*/ 11 w 30"/>
                <a:gd name="T5" fmla="*/ 39 h 40"/>
                <a:gd name="T6" fmla="*/ 16 w 30"/>
                <a:gd name="T7" fmla="*/ 40 h 40"/>
                <a:gd name="T8" fmla="*/ 24 w 30"/>
                <a:gd name="T9" fmla="*/ 38 h 40"/>
                <a:gd name="T10" fmla="*/ 26 w 30"/>
                <a:gd name="T11" fmla="*/ 37 h 40"/>
                <a:gd name="T12" fmla="*/ 28 w 30"/>
                <a:gd name="T13" fmla="*/ 35 h 40"/>
                <a:gd name="T14" fmla="*/ 30 w 30"/>
                <a:gd name="T15" fmla="*/ 28 h 40"/>
                <a:gd name="T16" fmla="*/ 30 w 30"/>
                <a:gd name="T17" fmla="*/ 26 h 40"/>
                <a:gd name="T18" fmla="*/ 29 w 30"/>
                <a:gd name="T19" fmla="*/ 23 h 40"/>
                <a:gd name="T20" fmla="*/ 24 w 30"/>
                <a:gd name="T21" fmla="*/ 19 h 40"/>
                <a:gd name="T22" fmla="*/ 16 w 30"/>
                <a:gd name="T23" fmla="*/ 17 h 40"/>
                <a:gd name="T24" fmla="*/ 10 w 30"/>
                <a:gd name="T25" fmla="*/ 16 h 40"/>
                <a:gd name="T26" fmla="*/ 8 w 30"/>
                <a:gd name="T27" fmla="*/ 14 h 40"/>
                <a:gd name="T28" fmla="*/ 6 w 30"/>
                <a:gd name="T29" fmla="*/ 10 h 40"/>
                <a:gd name="T30" fmla="*/ 7 w 30"/>
                <a:gd name="T31" fmla="*/ 8 h 40"/>
                <a:gd name="T32" fmla="*/ 8 w 30"/>
                <a:gd name="T33" fmla="*/ 7 h 40"/>
                <a:gd name="T34" fmla="*/ 15 w 30"/>
                <a:gd name="T35" fmla="*/ 5 h 40"/>
                <a:gd name="T36" fmla="*/ 19 w 30"/>
                <a:gd name="T37" fmla="*/ 6 h 40"/>
                <a:gd name="T38" fmla="*/ 21 w 30"/>
                <a:gd name="T39" fmla="*/ 7 h 40"/>
                <a:gd name="T40" fmla="*/ 25 w 30"/>
                <a:gd name="T41" fmla="*/ 12 h 40"/>
                <a:gd name="T42" fmla="*/ 29 w 30"/>
                <a:gd name="T43" fmla="*/ 11 h 40"/>
                <a:gd name="T44" fmla="*/ 27 w 30"/>
                <a:gd name="T45" fmla="*/ 6 h 40"/>
                <a:gd name="T46" fmla="*/ 25 w 30"/>
                <a:gd name="T47" fmla="*/ 4 h 40"/>
                <a:gd name="T48" fmla="*/ 23 w 30"/>
                <a:gd name="T49" fmla="*/ 1 h 40"/>
                <a:gd name="T50" fmla="*/ 15 w 30"/>
                <a:gd name="T51" fmla="*/ 0 h 40"/>
                <a:gd name="T52" fmla="*/ 11 w 30"/>
                <a:gd name="T53" fmla="*/ 0 h 40"/>
                <a:gd name="T54" fmla="*/ 8 w 30"/>
                <a:gd name="T55" fmla="*/ 1 h 40"/>
                <a:gd name="T56" fmla="*/ 3 w 30"/>
                <a:gd name="T57" fmla="*/ 6 h 40"/>
                <a:gd name="T58" fmla="*/ 1 w 30"/>
                <a:gd name="T59" fmla="*/ 8 h 40"/>
                <a:gd name="T60" fmla="*/ 1 w 30"/>
                <a:gd name="T61" fmla="*/ 11 h 40"/>
                <a:gd name="T62" fmla="*/ 3 w 30"/>
                <a:gd name="T63" fmla="*/ 16 h 40"/>
                <a:gd name="T64" fmla="*/ 5 w 30"/>
                <a:gd name="T65" fmla="*/ 18 h 40"/>
                <a:gd name="T66" fmla="*/ 7 w 30"/>
                <a:gd name="T67" fmla="*/ 19 h 40"/>
                <a:gd name="T68" fmla="*/ 14 w 30"/>
                <a:gd name="T69" fmla="*/ 21 h 40"/>
                <a:gd name="T70" fmla="*/ 21 w 30"/>
                <a:gd name="T71" fmla="*/ 24 h 40"/>
                <a:gd name="T72" fmla="*/ 25 w 30"/>
                <a:gd name="T73" fmla="*/ 26 h 40"/>
                <a:gd name="T74" fmla="*/ 26 w 30"/>
                <a:gd name="T75" fmla="*/ 29 h 40"/>
                <a:gd name="T76" fmla="*/ 25 w 30"/>
                <a:gd name="T77" fmla="*/ 33 h 40"/>
                <a:gd name="T78" fmla="*/ 21 w 30"/>
                <a:gd name="T79" fmla="*/ 35 h 40"/>
                <a:gd name="T80" fmla="*/ 16 w 30"/>
                <a:gd name="T81" fmla="*/ 36 h 40"/>
                <a:gd name="T82" fmla="*/ 10 w 30"/>
                <a:gd name="T83" fmla="*/ 35 h 40"/>
                <a:gd name="T84" fmla="*/ 6 w 30"/>
                <a:gd name="T85" fmla="*/ 31 h 40"/>
                <a:gd name="T86" fmla="*/ 5 w 30"/>
                <a:gd name="T87" fmla="*/ 27 h 40"/>
                <a:gd name="T88" fmla="*/ 0 w 30"/>
                <a:gd name="T89" fmla="*/ 27 h 40"/>
                <a:gd name="T90" fmla="*/ 3 w 30"/>
                <a:gd name="T9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40">
                  <a:moveTo>
                    <a:pt x="3" y="34"/>
                  </a:moveTo>
                  <a:lnTo>
                    <a:pt x="3" y="34"/>
                  </a:lnTo>
                  <a:lnTo>
                    <a:pt x="5" y="37"/>
                  </a:lnTo>
                  <a:lnTo>
                    <a:pt x="7" y="38"/>
                  </a:lnTo>
                  <a:lnTo>
                    <a:pt x="7" y="38"/>
                  </a:lnTo>
                  <a:lnTo>
                    <a:pt x="11" y="39"/>
                  </a:lnTo>
                  <a:lnTo>
                    <a:pt x="16" y="40"/>
                  </a:lnTo>
                  <a:lnTo>
                    <a:pt x="16" y="40"/>
                  </a:lnTo>
                  <a:lnTo>
                    <a:pt x="20" y="39"/>
                  </a:lnTo>
                  <a:lnTo>
                    <a:pt x="24" y="38"/>
                  </a:lnTo>
                  <a:lnTo>
                    <a:pt x="24" y="38"/>
                  </a:lnTo>
                  <a:lnTo>
                    <a:pt x="26" y="37"/>
                  </a:lnTo>
                  <a:lnTo>
                    <a:pt x="28" y="35"/>
                  </a:lnTo>
                  <a:lnTo>
                    <a:pt x="28" y="35"/>
                  </a:lnTo>
                  <a:lnTo>
                    <a:pt x="30" y="31"/>
                  </a:lnTo>
                  <a:lnTo>
                    <a:pt x="30" y="28"/>
                  </a:lnTo>
                  <a:lnTo>
                    <a:pt x="30" y="28"/>
                  </a:lnTo>
                  <a:lnTo>
                    <a:pt x="30" y="26"/>
                  </a:lnTo>
                  <a:lnTo>
                    <a:pt x="29" y="23"/>
                  </a:lnTo>
                  <a:lnTo>
                    <a:pt x="29" y="23"/>
                  </a:lnTo>
                  <a:lnTo>
                    <a:pt x="27" y="21"/>
                  </a:lnTo>
                  <a:lnTo>
                    <a:pt x="24" y="19"/>
                  </a:lnTo>
                  <a:lnTo>
                    <a:pt x="24" y="19"/>
                  </a:lnTo>
                  <a:lnTo>
                    <a:pt x="16" y="17"/>
                  </a:lnTo>
                  <a:lnTo>
                    <a:pt x="16" y="17"/>
                  </a:lnTo>
                  <a:lnTo>
                    <a:pt x="10" y="16"/>
                  </a:lnTo>
                  <a:lnTo>
                    <a:pt x="8" y="14"/>
                  </a:lnTo>
                  <a:lnTo>
                    <a:pt x="8" y="14"/>
                  </a:lnTo>
                  <a:lnTo>
                    <a:pt x="7" y="12"/>
                  </a:lnTo>
                  <a:lnTo>
                    <a:pt x="6" y="10"/>
                  </a:lnTo>
                  <a:lnTo>
                    <a:pt x="6" y="10"/>
                  </a:lnTo>
                  <a:lnTo>
                    <a:pt x="7" y="8"/>
                  </a:lnTo>
                  <a:lnTo>
                    <a:pt x="8" y="7"/>
                  </a:lnTo>
                  <a:lnTo>
                    <a:pt x="8" y="7"/>
                  </a:lnTo>
                  <a:lnTo>
                    <a:pt x="11" y="6"/>
                  </a:lnTo>
                  <a:lnTo>
                    <a:pt x="15" y="5"/>
                  </a:lnTo>
                  <a:lnTo>
                    <a:pt x="15" y="5"/>
                  </a:lnTo>
                  <a:lnTo>
                    <a:pt x="19" y="6"/>
                  </a:lnTo>
                  <a:lnTo>
                    <a:pt x="21" y="7"/>
                  </a:lnTo>
                  <a:lnTo>
                    <a:pt x="21" y="7"/>
                  </a:lnTo>
                  <a:lnTo>
                    <a:pt x="24" y="9"/>
                  </a:lnTo>
                  <a:lnTo>
                    <a:pt x="25" y="12"/>
                  </a:lnTo>
                  <a:lnTo>
                    <a:pt x="29" y="11"/>
                  </a:lnTo>
                  <a:lnTo>
                    <a:pt x="29" y="11"/>
                  </a:lnTo>
                  <a:lnTo>
                    <a:pt x="28" y="9"/>
                  </a:lnTo>
                  <a:lnTo>
                    <a:pt x="27" y="6"/>
                  </a:lnTo>
                  <a:lnTo>
                    <a:pt x="27" y="6"/>
                  </a:lnTo>
                  <a:lnTo>
                    <a:pt x="25" y="4"/>
                  </a:lnTo>
                  <a:lnTo>
                    <a:pt x="23" y="1"/>
                  </a:lnTo>
                  <a:lnTo>
                    <a:pt x="23" y="1"/>
                  </a:lnTo>
                  <a:lnTo>
                    <a:pt x="19" y="0"/>
                  </a:lnTo>
                  <a:lnTo>
                    <a:pt x="15" y="0"/>
                  </a:lnTo>
                  <a:lnTo>
                    <a:pt x="15" y="0"/>
                  </a:lnTo>
                  <a:lnTo>
                    <a:pt x="11" y="0"/>
                  </a:lnTo>
                  <a:lnTo>
                    <a:pt x="8" y="1"/>
                  </a:lnTo>
                  <a:lnTo>
                    <a:pt x="8" y="1"/>
                  </a:lnTo>
                  <a:lnTo>
                    <a:pt x="5" y="4"/>
                  </a:lnTo>
                  <a:lnTo>
                    <a:pt x="3" y="6"/>
                  </a:lnTo>
                  <a:lnTo>
                    <a:pt x="3" y="6"/>
                  </a:lnTo>
                  <a:lnTo>
                    <a:pt x="1" y="8"/>
                  </a:lnTo>
                  <a:lnTo>
                    <a:pt x="1" y="11"/>
                  </a:lnTo>
                  <a:lnTo>
                    <a:pt x="1" y="11"/>
                  </a:lnTo>
                  <a:lnTo>
                    <a:pt x="1" y="14"/>
                  </a:lnTo>
                  <a:lnTo>
                    <a:pt x="3" y="16"/>
                  </a:lnTo>
                  <a:lnTo>
                    <a:pt x="3" y="16"/>
                  </a:lnTo>
                  <a:lnTo>
                    <a:pt x="5" y="18"/>
                  </a:lnTo>
                  <a:lnTo>
                    <a:pt x="7" y="19"/>
                  </a:lnTo>
                  <a:lnTo>
                    <a:pt x="7" y="19"/>
                  </a:lnTo>
                  <a:lnTo>
                    <a:pt x="14" y="21"/>
                  </a:lnTo>
                  <a:lnTo>
                    <a:pt x="14" y="21"/>
                  </a:lnTo>
                  <a:lnTo>
                    <a:pt x="21" y="24"/>
                  </a:lnTo>
                  <a:lnTo>
                    <a:pt x="21" y="24"/>
                  </a:lnTo>
                  <a:lnTo>
                    <a:pt x="25" y="26"/>
                  </a:lnTo>
                  <a:lnTo>
                    <a:pt x="25" y="26"/>
                  </a:lnTo>
                  <a:lnTo>
                    <a:pt x="26" y="29"/>
                  </a:lnTo>
                  <a:lnTo>
                    <a:pt x="26" y="29"/>
                  </a:lnTo>
                  <a:lnTo>
                    <a:pt x="25" y="33"/>
                  </a:lnTo>
                  <a:lnTo>
                    <a:pt x="25" y="33"/>
                  </a:lnTo>
                  <a:lnTo>
                    <a:pt x="21" y="35"/>
                  </a:lnTo>
                  <a:lnTo>
                    <a:pt x="21" y="35"/>
                  </a:lnTo>
                  <a:lnTo>
                    <a:pt x="16" y="36"/>
                  </a:lnTo>
                  <a:lnTo>
                    <a:pt x="16" y="36"/>
                  </a:lnTo>
                  <a:lnTo>
                    <a:pt x="10" y="35"/>
                  </a:lnTo>
                  <a:lnTo>
                    <a:pt x="10" y="35"/>
                  </a:lnTo>
                  <a:lnTo>
                    <a:pt x="8" y="33"/>
                  </a:lnTo>
                  <a:lnTo>
                    <a:pt x="6" y="31"/>
                  </a:lnTo>
                  <a:lnTo>
                    <a:pt x="6" y="31"/>
                  </a:lnTo>
                  <a:lnTo>
                    <a:pt x="5" y="27"/>
                  </a:lnTo>
                  <a:lnTo>
                    <a:pt x="0" y="27"/>
                  </a:lnTo>
                  <a:lnTo>
                    <a:pt x="0" y="27"/>
                  </a:lnTo>
                  <a:lnTo>
                    <a:pt x="0" y="30"/>
                  </a:lnTo>
                  <a:lnTo>
                    <a:pt x="3" y="34"/>
                  </a:lnTo>
                  <a:lnTo>
                    <a:pt x="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8" name="Freeform 412">
              <a:extLst>
                <a:ext uri="{FF2B5EF4-FFF2-40B4-BE49-F238E27FC236}">
                  <a16:creationId xmlns:a16="http://schemas.microsoft.com/office/drawing/2014/main" id="{238AA382-361C-9852-8438-FFD4AEF82A49}"/>
                </a:ext>
              </a:extLst>
            </p:cNvPr>
            <p:cNvSpPr>
              <a:spLocks/>
            </p:cNvSpPr>
            <p:nvPr/>
          </p:nvSpPr>
          <p:spPr bwMode="auto">
            <a:xfrm>
              <a:off x="5541" y="2086"/>
              <a:ext cx="24" cy="38"/>
            </a:xfrm>
            <a:custGeom>
              <a:avLst/>
              <a:gdLst>
                <a:gd name="T0" fmla="*/ 24 w 24"/>
                <a:gd name="T1" fmla="*/ 38 h 38"/>
                <a:gd name="T2" fmla="*/ 24 w 24"/>
                <a:gd name="T3" fmla="*/ 34 h 38"/>
                <a:gd name="T4" fmla="*/ 6 w 24"/>
                <a:gd name="T5" fmla="*/ 34 h 38"/>
                <a:gd name="T6" fmla="*/ 6 w 24"/>
                <a:gd name="T7" fmla="*/ 0 h 38"/>
                <a:gd name="T8" fmla="*/ 0 w 24"/>
                <a:gd name="T9" fmla="*/ 0 h 38"/>
                <a:gd name="T10" fmla="*/ 0 w 24"/>
                <a:gd name="T11" fmla="*/ 38 h 38"/>
                <a:gd name="T12" fmla="*/ 24 w 24"/>
                <a:gd name="T13" fmla="*/ 38 h 38"/>
                <a:gd name="T14" fmla="*/ 24 w 24"/>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8">
                  <a:moveTo>
                    <a:pt x="24" y="38"/>
                  </a:moveTo>
                  <a:lnTo>
                    <a:pt x="24" y="34"/>
                  </a:lnTo>
                  <a:lnTo>
                    <a:pt x="6" y="34"/>
                  </a:lnTo>
                  <a:lnTo>
                    <a:pt x="6" y="0"/>
                  </a:lnTo>
                  <a:lnTo>
                    <a:pt x="0" y="0"/>
                  </a:lnTo>
                  <a:lnTo>
                    <a:pt x="0" y="38"/>
                  </a:lnTo>
                  <a:lnTo>
                    <a:pt x="24" y="38"/>
                  </a:lnTo>
                  <a:lnTo>
                    <a:pt x="2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19" name="Freeform 413">
              <a:extLst>
                <a:ext uri="{FF2B5EF4-FFF2-40B4-BE49-F238E27FC236}">
                  <a16:creationId xmlns:a16="http://schemas.microsoft.com/office/drawing/2014/main" id="{6E474335-81E9-E5B5-F284-7E73CBCCEED7}"/>
                </a:ext>
              </a:extLst>
            </p:cNvPr>
            <p:cNvSpPr>
              <a:spLocks/>
            </p:cNvSpPr>
            <p:nvPr/>
          </p:nvSpPr>
          <p:spPr bwMode="auto">
            <a:xfrm>
              <a:off x="5586" y="2086"/>
              <a:ext cx="22" cy="38"/>
            </a:xfrm>
            <a:custGeom>
              <a:avLst/>
              <a:gdLst>
                <a:gd name="T0" fmla="*/ 4 w 22"/>
                <a:gd name="T1" fmla="*/ 38 h 38"/>
                <a:gd name="T2" fmla="*/ 4 w 22"/>
                <a:gd name="T3" fmla="*/ 23 h 38"/>
                <a:gd name="T4" fmla="*/ 4 w 22"/>
                <a:gd name="T5" fmla="*/ 23 h 38"/>
                <a:gd name="T6" fmla="*/ 5 w 22"/>
                <a:gd name="T7" fmla="*/ 18 h 38"/>
                <a:gd name="T8" fmla="*/ 5 w 22"/>
                <a:gd name="T9" fmla="*/ 18 h 38"/>
                <a:gd name="T10" fmla="*/ 8 w 22"/>
                <a:gd name="T11" fmla="*/ 15 h 38"/>
                <a:gd name="T12" fmla="*/ 8 w 22"/>
                <a:gd name="T13" fmla="*/ 15 h 38"/>
                <a:gd name="T14" fmla="*/ 11 w 22"/>
                <a:gd name="T15" fmla="*/ 14 h 38"/>
                <a:gd name="T16" fmla="*/ 11 w 22"/>
                <a:gd name="T17" fmla="*/ 14 h 38"/>
                <a:gd name="T18" fmla="*/ 14 w 22"/>
                <a:gd name="T19" fmla="*/ 15 h 38"/>
                <a:gd name="T20" fmla="*/ 15 w 22"/>
                <a:gd name="T21" fmla="*/ 16 h 38"/>
                <a:gd name="T22" fmla="*/ 15 w 22"/>
                <a:gd name="T23" fmla="*/ 16 h 38"/>
                <a:gd name="T24" fmla="*/ 17 w 22"/>
                <a:gd name="T25" fmla="*/ 18 h 38"/>
                <a:gd name="T26" fmla="*/ 18 w 22"/>
                <a:gd name="T27" fmla="*/ 20 h 38"/>
                <a:gd name="T28" fmla="*/ 18 w 22"/>
                <a:gd name="T29" fmla="*/ 38 h 38"/>
                <a:gd name="T30" fmla="*/ 22 w 22"/>
                <a:gd name="T31" fmla="*/ 38 h 38"/>
                <a:gd name="T32" fmla="*/ 22 w 22"/>
                <a:gd name="T33" fmla="*/ 20 h 38"/>
                <a:gd name="T34" fmla="*/ 22 w 22"/>
                <a:gd name="T35" fmla="*/ 20 h 38"/>
                <a:gd name="T36" fmla="*/ 21 w 22"/>
                <a:gd name="T37" fmla="*/ 15 h 38"/>
                <a:gd name="T38" fmla="*/ 21 w 22"/>
                <a:gd name="T39" fmla="*/ 15 h 38"/>
                <a:gd name="T40" fmla="*/ 20 w 22"/>
                <a:gd name="T41" fmla="*/ 13 h 38"/>
                <a:gd name="T42" fmla="*/ 18 w 22"/>
                <a:gd name="T43" fmla="*/ 11 h 38"/>
                <a:gd name="T44" fmla="*/ 18 w 22"/>
                <a:gd name="T45" fmla="*/ 11 h 38"/>
                <a:gd name="T46" fmla="*/ 15 w 22"/>
                <a:gd name="T47" fmla="*/ 10 h 38"/>
                <a:gd name="T48" fmla="*/ 12 w 22"/>
                <a:gd name="T49" fmla="*/ 10 h 38"/>
                <a:gd name="T50" fmla="*/ 12 w 22"/>
                <a:gd name="T51" fmla="*/ 10 h 38"/>
                <a:gd name="T52" fmla="*/ 8 w 22"/>
                <a:gd name="T53" fmla="*/ 10 h 38"/>
                <a:gd name="T54" fmla="*/ 4 w 22"/>
                <a:gd name="T55" fmla="*/ 14 h 38"/>
                <a:gd name="T56" fmla="*/ 4 w 22"/>
                <a:gd name="T57" fmla="*/ 0 h 38"/>
                <a:gd name="T58" fmla="*/ 0 w 22"/>
                <a:gd name="T59" fmla="*/ 0 h 38"/>
                <a:gd name="T60" fmla="*/ 0 w 22"/>
                <a:gd name="T61" fmla="*/ 38 h 38"/>
                <a:gd name="T62" fmla="*/ 4 w 22"/>
                <a:gd name="T63" fmla="*/ 38 h 38"/>
                <a:gd name="T64" fmla="*/ 4 w 22"/>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8">
                  <a:moveTo>
                    <a:pt x="4" y="38"/>
                  </a:moveTo>
                  <a:lnTo>
                    <a:pt x="4" y="23"/>
                  </a:lnTo>
                  <a:lnTo>
                    <a:pt x="4" y="23"/>
                  </a:lnTo>
                  <a:lnTo>
                    <a:pt x="5" y="18"/>
                  </a:lnTo>
                  <a:lnTo>
                    <a:pt x="5" y="18"/>
                  </a:lnTo>
                  <a:lnTo>
                    <a:pt x="8" y="15"/>
                  </a:lnTo>
                  <a:lnTo>
                    <a:pt x="8" y="15"/>
                  </a:lnTo>
                  <a:lnTo>
                    <a:pt x="11" y="14"/>
                  </a:lnTo>
                  <a:lnTo>
                    <a:pt x="11" y="14"/>
                  </a:lnTo>
                  <a:lnTo>
                    <a:pt x="14" y="15"/>
                  </a:lnTo>
                  <a:lnTo>
                    <a:pt x="15" y="16"/>
                  </a:lnTo>
                  <a:lnTo>
                    <a:pt x="15" y="16"/>
                  </a:lnTo>
                  <a:lnTo>
                    <a:pt x="17" y="18"/>
                  </a:lnTo>
                  <a:lnTo>
                    <a:pt x="18" y="20"/>
                  </a:lnTo>
                  <a:lnTo>
                    <a:pt x="18" y="38"/>
                  </a:lnTo>
                  <a:lnTo>
                    <a:pt x="22" y="38"/>
                  </a:lnTo>
                  <a:lnTo>
                    <a:pt x="22" y="20"/>
                  </a:lnTo>
                  <a:lnTo>
                    <a:pt x="22" y="20"/>
                  </a:lnTo>
                  <a:lnTo>
                    <a:pt x="21" y="15"/>
                  </a:lnTo>
                  <a:lnTo>
                    <a:pt x="21" y="15"/>
                  </a:lnTo>
                  <a:lnTo>
                    <a:pt x="20" y="13"/>
                  </a:lnTo>
                  <a:lnTo>
                    <a:pt x="18" y="11"/>
                  </a:lnTo>
                  <a:lnTo>
                    <a:pt x="18" y="11"/>
                  </a:lnTo>
                  <a:lnTo>
                    <a:pt x="15" y="10"/>
                  </a:lnTo>
                  <a:lnTo>
                    <a:pt x="12" y="10"/>
                  </a:lnTo>
                  <a:lnTo>
                    <a:pt x="12" y="10"/>
                  </a:lnTo>
                  <a:lnTo>
                    <a:pt x="8" y="10"/>
                  </a:lnTo>
                  <a:lnTo>
                    <a:pt x="4" y="14"/>
                  </a:lnTo>
                  <a:lnTo>
                    <a:pt x="4" y="0"/>
                  </a:lnTo>
                  <a:lnTo>
                    <a:pt x="0" y="0"/>
                  </a:lnTo>
                  <a:lnTo>
                    <a:pt x="0" y="38"/>
                  </a:lnTo>
                  <a:lnTo>
                    <a:pt x="4"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0" name="Freeform 414">
              <a:extLst>
                <a:ext uri="{FF2B5EF4-FFF2-40B4-BE49-F238E27FC236}">
                  <a16:creationId xmlns:a16="http://schemas.microsoft.com/office/drawing/2014/main" id="{8BE8574B-F876-F944-A505-2DDED5A9AEB3}"/>
                </a:ext>
              </a:extLst>
            </p:cNvPr>
            <p:cNvSpPr>
              <a:spLocks noEditPoints="1"/>
            </p:cNvSpPr>
            <p:nvPr/>
          </p:nvSpPr>
          <p:spPr bwMode="auto">
            <a:xfrm>
              <a:off x="5615" y="2086"/>
              <a:ext cx="5" cy="38"/>
            </a:xfrm>
            <a:custGeom>
              <a:avLst/>
              <a:gdLst>
                <a:gd name="T0" fmla="*/ 5 w 5"/>
                <a:gd name="T1" fmla="*/ 6 h 38"/>
                <a:gd name="T2" fmla="*/ 5 w 5"/>
                <a:gd name="T3" fmla="*/ 0 h 38"/>
                <a:gd name="T4" fmla="*/ 0 w 5"/>
                <a:gd name="T5" fmla="*/ 0 h 38"/>
                <a:gd name="T6" fmla="*/ 0 w 5"/>
                <a:gd name="T7" fmla="*/ 6 h 38"/>
                <a:gd name="T8" fmla="*/ 5 w 5"/>
                <a:gd name="T9" fmla="*/ 6 h 38"/>
                <a:gd name="T10" fmla="*/ 5 w 5"/>
                <a:gd name="T11" fmla="*/ 6 h 38"/>
                <a:gd name="T12" fmla="*/ 5 w 5"/>
                <a:gd name="T13" fmla="*/ 38 h 38"/>
                <a:gd name="T14" fmla="*/ 5 w 5"/>
                <a:gd name="T15" fmla="*/ 10 h 38"/>
                <a:gd name="T16" fmla="*/ 0 w 5"/>
                <a:gd name="T17" fmla="*/ 10 h 38"/>
                <a:gd name="T18" fmla="*/ 0 w 5"/>
                <a:gd name="T19" fmla="*/ 38 h 38"/>
                <a:gd name="T20" fmla="*/ 5 w 5"/>
                <a:gd name="T21" fmla="*/ 38 h 38"/>
                <a:gd name="T22" fmla="*/ 5 w 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8">
                  <a:moveTo>
                    <a:pt x="5" y="6"/>
                  </a:moveTo>
                  <a:lnTo>
                    <a:pt x="5" y="0"/>
                  </a:lnTo>
                  <a:lnTo>
                    <a:pt x="0" y="0"/>
                  </a:lnTo>
                  <a:lnTo>
                    <a:pt x="0" y="6"/>
                  </a:lnTo>
                  <a:lnTo>
                    <a:pt x="5" y="6"/>
                  </a:lnTo>
                  <a:lnTo>
                    <a:pt x="5" y="6"/>
                  </a:lnTo>
                  <a:close/>
                  <a:moveTo>
                    <a:pt x="5" y="38"/>
                  </a:moveTo>
                  <a:lnTo>
                    <a:pt x="5" y="10"/>
                  </a:lnTo>
                  <a:lnTo>
                    <a:pt x="0" y="1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1" name="Freeform 415">
              <a:extLst>
                <a:ext uri="{FF2B5EF4-FFF2-40B4-BE49-F238E27FC236}">
                  <a16:creationId xmlns:a16="http://schemas.microsoft.com/office/drawing/2014/main" id="{18B216A8-9138-E8AD-BB1C-7CBFAA4288E5}"/>
                </a:ext>
              </a:extLst>
            </p:cNvPr>
            <p:cNvSpPr>
              <a:spLocks noEditPoints="1"/>
            </p:cNvSpPr>
            <p:nvPr/>
          </p:nvSpPr>
          <p:spPr bwMode="auto">
            <a:xfrm>
              <a:off x="5625" y="2096"/>
              <a:ext cx="24" cy="39"/>
            </a:xfrm>
            <a:custGeom>
              <a:avLst/>
              <a:gdLst>
                <a:gd name="T0" fmla="*/ 4 w 24"/>
                <a:gd name="T1" fmla="*/ 37 h 39"/>
                <a:gd name="T2" fmla="*/ 12 w 24"/>
                <a:gd name="T3" fmla="*/ 39 h 39"/>
                <a:gd name="T4" fmla="*/ 17 w 24"/>
                <a:gd name="T5" fmla="*/ 39 h 39"/>
                <a:gd name="T6" fmla="*/ 19 w 24"/>
                <a:gd name="T7" fmla="*/ 38 h 39"/>
                <a:gd name="T8" fmla="*/ 23 w 24"/>
                <a:gd name="T9" fmla="*/ 34 h 39"/>
                <a:gd name="T10" fmla="*/ 24 w 24"/>
                <a:gd name="T11" fmla="*/ 31 h 39"/>
                <a:gd name="T12" fmla="*/ 24 w 24"/>
                <a:gd name="T13" fmla="*/ 0 h 39"/>
                <a:gd name="T14" fmla="*/ 20 w 24"/>
                <a:gd name="T15" fmla="*/ 4 h 39"/>
                <a:gd name="T16" fmla="*/ 17 w 24"/>
                <a:gd name="T17" fmla="*/ 1 h 39"/>
                <a:gd name="T18" fmla="*/ 12 w 24"/>
                <a:gd name="T19" fmla="*/ 0 h 39"/>
                <a:gd name="T20" fmla="*/ 5 w 24"/>
                <a:gd name="T21" fmla="*/ 1 h 39"/>
                <a:gd name="T22" fmla="*/ 3 w 24"/>
                <a:gd name="T23" fmla="*/ 4 h 39"/>
                <a:gd name="T24" fmla="*/ 2 w 24"/>
                <a:gd name="T25" fmla="*/ 7 h 39"/>
                <a:gd name="T26" fmla="*/ 0 w 24"/>
                <a:gd name="T27" fmla="*/ 14 h 39"/>
                <a:gd name="T28" fmla="*/ 1 w 24"/>
                <a:gd name="T29" fmla="*/ 19 h 39"/>
                <a:gd name="T30" fmla="*/ 3 w 24"/>
                <a:gd name="T31" fmla="*/ 24 h 39"/>
                <a:gd name="T32" fmla="*/ 12 w 24"/>
                <a:gd name="T33" fmla="*/ 28 h 39"/>
                <a:gd name="T34" fmla="*/ 17 w 24"/>
                <a:gd name="T35" fmla="*/ 27 h 39"/>
                <a:gd name="T36" fmla="*/ 20 w 24"/>
                <a:gd name="T37" fmla="*/ 25 h 39"/>
                <a:gd name="T38" fmla="*/ 20 w 24"/>
                <a:gd name="T39" fmla="*/ 31 h 39"/>
                <a:gd name="T40" fmla="*/ 18 w 24"/>
                <a:gd name="T41" fmla="*/ 35 h 39"/>
                <a:gd name="T42" fmla="*/ 16 w 24"/>
                <a:gd name="T43" fmla="*/ 35 h 39"/>
                <a:gd name="T44" fmla="*/ 12 w 24"/>
                <a:gd name="T45" fmla="*/ 36 h 39"/>
                <a:gd name="T46" fmla="*/ 8 w 24"/>
                <a:gd name="T47" fmla="*/ 35 h 39"/>
                <a:gd name="T48" fmla="*/ 7 w 24"/>
                <a:gd name="T49" fmla="*/ 33 h 39"/>
                <a:gd name="T50" fmla="*/ 1 w 24"/>
                <a:gd name="T51" fmla="*/ 31 h 39"/>
                <a:gd name="T52" fmla="*/ 2 w 24"/>
                <a:gd name="T53" fmla="*/ 35 h 39"/>
                <a:gd name="T54" fmla="*/ 4 w 24"/>
                <a:gd name="T55" fmla="*/ 37 h 39"/>
                <a:gd name="T56" fmla="*/ 8 w 24"/>
                <a:gd name="T57" fmla="*/ 6 h 39"/>
                <a:gd name="T58" fmla="*/ 13 w 24"/>
                <a:gd name="T59" fmla="*/ 4 h 39"/>
                <a:gd name="T60" fmla="*/ 16 w 24"/>
                <a:gd name="T61" fmla="*/ 5 h 39"/>
                <a:gd name="T62" fmla="*/ 18 w 24"/>
                <a:gd name="T63" fmla="*/ 6 h 39"/>
                <a:gd name="T64" fmla="*/ 20 w 24"/>
                <a:gd name="T65" fmla="*/ 14 h 39"/>
                <a:gd name="T66" fmla="*/ 20 w 24"/>
                <a:gd name="T67" fmla="*/ 18 h 39"/>
                <a:gd name="T68" fmla="*/ 18 w 24"/>
                <a:gd name="T69" fmla="*/ 22 h 39"/>
                <a:gd name="T70" fmla="*/ 13 w 24"/>
                <a:gd name="T71" fmla="*/ 25 h 39"/>
                <a:gd name="T72" fmla="*/ 10 w 24"/>
                <a:gd name="T73" fmla="*/ 24 h 39"/>
                <a:gd name="T74" fmla="*/ 8 w 24"/>
                <a:gd name="T75" fmla="*/ 22 h 39"/>
                <a:gd name="T76" fmla="*/ 5 w 24"/>
                <a:gd name="T77" fmla="*/ 14 h 39"/>
                <a:gd name="T78" fmla="*/ 5 w 24"/>
                <a:gd name="T79" fmla="*/ 9 h 39"/>
                <a:gd name="T80" fmla="*/ 8 w 24"/>
                <a:gd name="T81"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39">
                  <a:moveTo>
                    <a:pt x="4" y="37"/>
                  </a:moveTo>
                  <a:lnTo>
                    <a:pt x="4" y="37"/>
                  </a:lnTo>
                  <a:lnTo>
                    <a:pt x="8" y="39"/>
                  </a:lnTo>
                  <a:lnTo>
                    <a:pt x="12" y="39"/>
                  </a:lnTo>
                  <a:lnTo>
                    <a:pt x="12" y="39"/>
                  </a:lnTo>
                  <a:lnTo>
                    <a:pt x="17" y="39"/>
                  </a:lnTo>
                  <a:lnTo>
                    <a:pt x="19" y="38"/>
                  </a:lnTo>
                  <a:lnTo>
                    <a:pt x="19" y="38"/>
                  </a:lnTo>
                  <a:lnTo>
                    <a:pt x="22" y="36"/>
                  </a:lnTo>
                  <a:lnTo>
                    <a:pt x="23" y="34"/>
                  </a:lnTo>
                  <a:lnTo>
                    <a:pt x="23" y="34"/>
                  </a:lnTo>
                  <a:lnTo>
                    <a:pt x="24" y="31"/>
                  </a:lnTo>
                  <a:lnTo>
                    <a:pt x="24" y="25"/>
                  </a:lnTo>
                  <a:lnTo>
                    <a:pt x="24" y="0"/>
                  </a:lnTo>
                  <a:lnTo>
                    <a:pt x="20" y="0"/>
                  </a:lnTo>
                  <a:lnTo>
                    <a:pt x="20" y="4"/>
                  </a:lnTo>
                  <a:lnTo>
                    <a:pt x="20" y="4"/>
                  </a:lnTo>
                  <a:lnTo>
                    <a:pt x="17" y="1"/>
                  </a:lnTo>
                  <a:lnTo>
                    <a:pt x="12" y="0"/>
                  </a:lnTo>
                  <a:lnTo>
                    <a:pt x="12" y="0"/>
                  </a:lnTo>
                  <a:lnTo>
                    <a:pt x="9" y="0"/>
                  </a:lnTo>
                  <a:lnTo>
                    <a:pt x="5" y="1"/>
                  </a:lnTo>
                  <a:lnTo>
                    <a:pt x="5" y="1"/>
                  </a:lnTo>
                  <a:lnTo>
                    <a:pt x="3" y="4"/>
                  </a:lnTo>
                  <a:lnTo>
                    <a:pt x="2" y="7"/>
                  </a:lnTo>
                  <a:lnTo>
                    <a:pt x="2" y="7"/>
                  </a:lnTo>
                  <a:lnTo>
                    <a:pt x="1" y="10"/>
                  </a:lnTo>
                  <a:lnTo>
                    <a:pt x="0" y="14"/>
                  </a:lnTo>
                  <a:lnTo>
                    <a:pt x="0" y="14"/>
                  </a:lnTo>
                  <a:lnTo>
                    <a:pt x="1" y="19"/>
                  </a:lnTo>
                  <a:lnTo>
                    <a:pt x="3" y="24"/>
                  </a:lnTo>
                  <a:lnTo>
                    <a:pt x="3" y="24"/>
                  </a:lnTo>
                  <a:lnTo>
                    <a:pt x="8" y="27"/>
                  </a:lnTo>
                  <a:lnTo>
                    <a:pt x="12" y="28"/>
                  </a:lnTo>
                  <a:lnTo>
                    <a:pt x="12" y="28"/>
                  </a:lnTo>
                  <a:lnTo>
                    <a:pt x="17" y="27"/>
                  </a:lnTo>
                  <a:lnTo>
                    <a:pt x="20" y="25"/>
                  </a:lnTo>
                  <a:lnTo>
                    <a:pt x="20" y="25"/>
                  </a:lnTo>
                  <a:lnTo>
                    <a:pt x="20" y="31"/>
                  </a:lnTo>
                  <a:lnTo>
                    <a:pt x="20" y="31"/>
                  </a:lnTo>
                  <a:lnTo>
                    <a:pt x="19" y="33"/>
                  </a:lnTo>
                  <a:lnTo>
                    <a:pt x="18" y="35"/>
                  </a:lnTo>
                  <a:lnTo>
                    <a:pt x="18" y="35"/>
                  </a:lnTo>
                  <a:lnTo>
                    <a:pt x="16" y="35"/>
                  </a:lnTo>
                  <a:lnTo>
                    <a:pt x="12" y="36"/>
                  </a:lnTo>
                  <a:lnTo>
                    <a:pt x="12" y="36"/>
                  </a:lnTo>
                  <a:lnTo>
                    <a:pt x="10" y="35"/>
                  </a:lnTo>
                  <a:lnTo>
                    <a:pt x="8" y="35"/>
                  </a:lnTo>
                  <a:lnTo>
                    <a:pt x="8" y="35"/>
                  </a:lnTo>
                  <a:lnTo>
                    <a:pt x="7" y="33"/>
                  </a:lnTo>
                  <a:lnTo>
                    <a:pt x="5" y="32"/>
                  </a:lnTo>
                  <a:lnTo>
                    <a:pt x="1" y="31"/>
                  </a:lnTo>
                  <a:lnTo>
                    <a:pt x="1" y="31"/>
                  </a:lnTo>
                  <a:lnTo>
                    <a:pt x="2" y="35"/>
                  </a:lnTo>
                  <a:lnTo>
                    <a:pt x="4" y="37"/>
                  </a:lnTo>
                  <a:lnTo>
                    <a:pt x="4" y="37"/>
                  </a:lnTo>
                  <a:close/>
                  <a:moveTo>
                    <a:pt x="8" y="6"/>
                  </a:moveTo>
                  <a:lnTo>
                    <a:pt x="8" y="6"/>
                  </a:lnTo>
                  <a:lnTo>
                    <a:pt x="10" y="5"/>
                  </a:lnTo>
                  <a:lnTo>
                    <a:pt x="13" y="4"/>
                  </a:lnTo>
                  <a:lnTo>
                    <a:pt x="13" y="4"/>
                  </a:lnTo>
                  <a:lnTo>
                    <a:pt x="16" y="5"/>
                  </a:lnTo>
                  <a:lnTo>
                    <a:pt x="18" y="6"/>
                  </a:lnTo>
                  <a:lnTo>
                    <a:pt x="18" y="6"/>
                  </a:lnTo>
                  <a:lnTo>
                    <a:pt x="20" y="9"/>
                  </a:lnTo>
                  <a:lnTo>
                    <a:pt x="20" y="14"/>
                  </a:lnTo>
                  <a:lnTo>
                    <a:pt x="20" y="14"/>
                  </a:lnTo>
                  <a:lnTo>
                    <a:pt x="20" y="18"/>
                  </a:lnTo>
                  <a:lnTo>
                    <a:pt x="18" y="22"/>
                  </a:lnTo>
                  <a:lnTo>
                    <a:pt x="18" y="22"/>
                  </a:lnTo>
                  <a:lnTo>
                    <a:pt x="16" y="24"/>
                  </a:lnTo>
                  <a:lnTo>
                    <a:pt x="13" y="25"/>
                  </a:lnTo>
                  <a:lnTo>
                    <a:pt x="13" y="25"/>
                  </a:lnTo>
                  <a:lnTo>
                    <a:pt x="10" y="24"/>
                  </a:lnTo>
                  <a:lnTo>
                    <a:pt x="8" y="22"/>
                  </a:lnTo>
                  <a:lnTo>
                    <a:pt x="8" y="22"/>
                  </a:lnTo>
                  <a:lnTo>
                    <a:pt x="5" y="18"/>
                  </a:lnTo>
                  <a:lnTo>
                    <a:pt x="5" y="14"/>
                  </a:lnTo>
                  <a:lnTo>
                    <a:pt x="5" y="14"/>
                  </a:lnTo>
                  <a:lnTo>
                    <a:pt x="5" y="9"/>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2" name="Freeform 416">
              <a:extLst>
                <a:ext uri="{FF2B5EF4-FFF2-40B4-BE49-F238E27FC236}">
                  <a16:creationId xmlns:a16="http://schemas.microsoft.com/office/drawing/2014/main" id="{2D8B9D98-754D-B5FC-6AA1-90FD6860D5E2}"/>
                </a:ext>
              </a:extLst>
            </p:cNvPr>
            <p:cNvSpPr>
              <a:spLocks/>
            </p:cNvSpPr>
            <p:nvPr/>
          </p:nvSpPr>
          <p:spPr bwMode="auto">
            <a:xfrm>
              <a:off x="5657" y="2086"/>
              <a:ext cx="23" cy="38"/>
            </a:xfrm>
            <a:custGeom>
              <a:avLst/>
              <a:gdLst>
                <a:gd name="T0" fmla="*/ 5 w 23"/>
                <a:gd name="T1" fmla="*/ 38 h 38"/>
                <a:gd name="T2" fmla="*/ 5 w 23"/>
                <a:gd name="T3" fmla="*/ 23 h 38"/>
                <a:gd name="T4" fmla="*/ 5 w 23"/>
                <a:gd name="T5" fmla="*/ 23 h 38"/>
                <a:gd name="T6" fmla="*/ 6 w 23"/>
                <a:gd name="T7" fmla="*/ 18 h 38"/>
                <a:gd name="T8" fmla="*/ 6 w 23"/>
                <a:gd name="T9" fmla="*/ 18 h 38"/>
                <a:gd name="T10" fmla="*/ 8 w 23"/>
                <a:gd name="T11" fmla="*/ 15 h 38"/>
                <a:gd name="T12" fmla="*/ 8 w 23"/>
                <a:gd name="T13" fmla="*/ 15 h 38"/>
                <a:gd name="T14" fmla="*/ 13 w 23"/>
                <a:gd name="T15" fmla="*/ 14 h 38"/>
                <a:gd name="T16" fmla="*/ 13 w 23"/>
                <a:gd name="T17" fmla="*/ 14 h 38"/>
                <a:gd name="T18" fmla="*/ 15 w 23"/>
                <a:gd name="T19" fmla="*/ 15 h 38"/>
                <a:gd name="T20" fmla="*/ 16 w 23"/>
                <a:gd name="T21" fmla="*/ 16 h 38"/>
                <a:gd name="T22" fmla="*/ 16 w 23"/>
                <a:gd name="T23" fmla="*/ 16 h 38"/>
                <a:gd name="T24" fmla="*/ 17 w 23"/>
                <a:gd name="T25" fmla="*/ 18 h 38"/>
                <a:gd name="T26" fmla="*/ 18 w 23"/>
                <a:gd name="T27" fmla="*/ 20 h 38"/>
                <a:gd name="T28" fmla="*/ 18 w 23"/>
                <a:gd name="T29" fmla="*/ 38 h 38"/>
                <a:gd name="T30" fmla="*/ 23 w 23"/>
                <a:gd name="T31" fmla="*/ 38 h 38"/>
                <a:gd name="T32" fmla="*/ 23 w 23"/>
                <a:gd name="T33" fmla="*/ 20 h 38"/>
                <a:gd name="T34" fmla="*/ 23 w 23"/>
                <a:gd name="T35" fmla="*/ 20 h 38"/>
                <a:gd name="T36" fmla="*/ 21 w 23"/>
                <a:gd name="T37" fmla="*/ 15 h 38"/>
                <a:gd name="T38" fmla="*/ 21 w 23"/>
                <a:gd name="T39" fmla="*/ 15 h 38"/>
                <a:gd name="T40" fmla="*/ 20 w 23"/>
                <a:gd name="T41" fmla="*/ 13 h 38"/>
                <a:gd name="T42" fmla="*/ 18 w 23"/>
                <a:gd name="T43" fmla="*/ 11 h 38"/>
                <a:gd name="T44" fmla="*/ 18 w 23"/>
                <a:gd name="T45" fmla="*/ 11 h 38"/>
                <a:gd name="T46" fmla="*/ 16 w 23"/>
                <a:gd name="T47" fmla="*/ 10 h 38"/>
                <a:gd name="T48" fmla="*/ 13 w 23"/>
                <a:gd name="T49" fmla="*/ 10 h 38"/>
                <a:gd name="T50" fmla="*/ 13 w 23"/>
                <a:gd name="T51" fmla="*/ 10 h 38"/>
                <a:gd name="T52" fmla="*/ 8 w 23"/>
                <a:gd name="T53" fmla="*/ 10 h 38"/>
                <a:gd name="T54" fmla="*/ 5 w 23"/>
                <a:gd name="T55" fmla="*/ 14 h 38"/>
                <a:gd name="T56" fmla="*/ 5 w 23"/>
                <a:gd name="T57" fmla="*/ 0 h 38"/>
                <a:gd name="T58" fmla="*/ 0 w 23"/>
                <a:gd name="T59" fmla="*/ 0 h 38"/>
                <a:gd name="T60" fmla="*/ 0 w 23"/>
                <a:gd name="T61" fmla="*/ 38 h 38"/>
                <a:gd name="T62" fmla="*/ 5 w 23"/>
                <a:gd name="T63" fmla="*/ 38 h 38"/>
                <a:gd name="T64" fmla="*/ 5 w 23"/>
                <a:gd name="T6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38">
                  <a:moveTo>
                    <a:pt x="5" y="38"/>
                  </a:moveTo>
                  <a:lnTo>
                    <a:pt x="5" y="23"/>
                  </a:lnTo>
                  <a:lnTo>
                    <a:pt x="5" y="23"/>
                  </a:lnTo>
                  <a:lnTo>
                    <a:pt x="6" y="18"/>
                  </a:lnTo>
                  <a:lnTo>
                    <a:pt x="6" y="18"/>
                  </a:lnTo>
                  <a:lnTo>
                    <a:pt x="8" y="15"/>
                  </a:lnTo>
                  <a:lnTo>
                    <a:pt x="8" y="15"/>
                  </a:lnTo>
                  <a:lnTo>
                    <a:pt x="13" y="14"/>
                  </a:lnTo>
                  <a:lnTo>
                    <a:pt x="13" y="14"/>
                  </a:lnTo>
                  <a:lnTo>
                    <a:pt x="15" y="15"/>
                  </a:lnTo>
                  <a:lnTo>
                    <a:pt x="16" y="16"/>
                  </a:lnTo>
                  <a:lnTo>
                    <a:pt x="16" y="16"/>
                  </a:lnTo>
                  <a:lnTo>
                    <a:pt x="17" y="18"/>
                  </a:lnTo>
                  <a:lnTo>
                    <a:pt x="18" y="20"/>
                  </a:lnTo>
                  <a:lnTo>
                    <a:pt x="18" y="38"/>
                  </a:lnTo>
                  <a:lnTo>
                    <a:pt x="23" y="38"/>
                  </a:lnTo>
                  <a:lnTo>
                    <a:pt x="23" y="20"/>
                  </a:lnTo>
                  <a:lnTo>
                    <a:pt x="23" y="20"/>
                  </a:lnTo>
                  <a:lnTo>
                    <a:pt x="21" y="15"/>
                  </a:lnTo>
                  <a:lnTo>
                    <a:pt x="21" y="15"/>
                  </a:lnTo>
                  <a:lnTo>
                    <a:pt x="20" y="13"/>
                  </a:lnTo>
                  <a:lnTo>
                    <a:pt x="18" y="11"/>
                  </a:lnTo>
                  <a:lnTo>
                    <a:pt x="18" y="11"/>
                  </a:lnTo>
                  <a:lnTo>
                    <a:pt x="16" y="10"/>
                  </a:lnTo>
                  <a:lnTo>
                    <a:pt x="13" y="10"/>
                  </a:lnTo>
                  <a:lnTo>
                    <a:pt x="13" y="10"/>
                  </a:lnTo>
                  <a:lnTo>
                    <a:pt x="8" y="10"/>
                  </a:lnTo>
                  <a:lnTo>
                    <a:pt x="5" y="14"/>
                  </a:lnTo>
                  <a:lnTo>
                    <a:pt x="5" y="0"/>
                  </a:lnTo>
                  <a:lnTo>
                    <a:pt x="0" y="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3" name="Freeform 417">
              <a:extLst>
                <a:ext uri="{FF2B5EF4-FFF2-40B4-BE49-F238E27FC236}">
                  <a16:creationId xmlns:a16="http://schemas.microsoft.com/office/drawing/2014/main" id="{C653FB86-F5D3-B519-C084-B3C9ED92193C}"/>
                </a:ext>
              </a:extLst>
            </p:cNvPr>
            <p:cNvSpPr>
              <a:spLocks/>
            </p:cNvSpPr>
            <p:nvPr/>
          </p:nvSpPr>
          <p:spPr bwMode="auto">
            <a:xfrm>
              <a:off x="5687" y="2119"/>
              <a:ext cx="6" cy="13"/>
            </a:xfrm>
            <a:custGeom>
              <a:avLst/>
              <a:gdLst>
                <a:gd name="T0" fmla="*/ 4 w 6"/>
                <a:gd name="T1" fmla="*/ 5 h 13"/>
                <a:gd name="T2" fmla="*/ 4 w 6"/>
                <a:gd name="T3" fmla="*/ 5 h 13"/>
                <a:gd name="T4" fmla="*/ 3 w 6"/>
                <a:gd name="T5" fmla="*/ 9 h 13"/>
                <a:gd name="T6" fmla="*/ 3 w 6"/>
                <a:gd name="T7" fmla="*/ 9 h 13"/>
                <a:gd name="T8" fmla="*/ 0 w 6"/>
                <a:gd name="T9" fmla="*/ 11 h 13"/>
                <a:gd name="T10" fmla="*/ 2 w 6"/>
                <a:gd name="T11" fmla="*/ 13 h 13"/>
                <a:gd name="T12" fmla="*/ 2 w 6"/>
                <a:gd name="T13" fmla="*/ 13 h 13"/>
                <a:gd name="T14" fmla="*/ 4 w 6"/>
                <a:gd name="T15" fmla="*/ 12 h 13"/>
                <a:gd name="T16" fmla="*/ 5 w 6"/>
                <a:gd name="T17" fmla="*/ 10 h 13"/>
                <a:gd name="T18" fmla="*/ 5 w 6"/>
                <a:gd name="T19" fmla="*/ 10 h 13"/>
                <a:gd name="T20" fmla="*/ 6 w 6"/>
                <a:gd name="T21" fmla="*/ 5 h 13"/>
                <a:gd name="T22" fmla="*/ 6 w 6"/>
                <a:gd name="T23" fmla="*/ 0 h 13"/>
                <a:gd name="T24" fmla="*/ 2 w 6"/>
                <a:gd name="T25" fmla="*/ 0 h 13"/>
                <a:gd name="T26" fmla="*/ 2 w 6"/>
                <a:gd name="T27" fmla="*/ 5 h 13"/>
                <a:gd name="T28" fmla="*/ 4 w 6"/>
                <a:gd name="T29" fmla="*/ 5 h 13"/>
                <a:gd name="T30" fmla="*/ 4 w 6"/>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3">
                  <a:moveTo>
                    <a:pt x="4" y="5"/>
                  </a:moveTo>
                  <a:lnTo>
                    <a:pt x="4" y="5"/>
                  </a:lnTo>
                  <a:lnTo>
                    <a:pt x="3" y="9"/>
                  </a:lnTo>
                  <a:lnTo>
                    <a:pt x="3" y="9"/>
                  </a:lnTo>
                  <a:lnTo>
                    <a:pt x="0" y="11"/>
                  </a:lnTo>
                  <a:lnTo>
                    <a:pt x="2" y="13"/>
                  </a:lnTo>
                  <a:lnTo>
                    <a:pt x="2" y="13"/>
                  </a:lnTo>
                  <a:lnTo>
                    <a:pt x="4" y="12"/>
                  </a:lnTo>
                  <a:lnTo>
                    <a:pt x="5" y="10"/>
                  </a:lnTo>
                  <a:lnTo>
                    <a:pt x="5" y="10"/>
                  </a:lnTo>
                  <a:lnTo>
                    <a:pt x="6" y="5"/>
                  </a:lnTo>
                  <a:lnTo>
                    <a:pt x="6" y="0"/>
                  </a:lnTo>
                  <a:lnTo>
                    <a:pt x="2" y="0"/>
                  </a:lnTo>
                  <a:lnTo>
                    <a:pt x="2" y="5"/>
                  </a:lnTo>
                  <a:lnTo>
                    <a:pt x="4" y="5"/>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4" name="Freeform 418">
              <a:extLst>
                <a:ext uri="{FF2B5EF4-FFF2-40B4-BE49-F238E27FC236}">
                  <a16:creationId xmlns:a16="http://schemas.microsoft.com/office/drawing/2014/main" id="{B86EA278-6782-8AA2-0FC7-2BA1B6CA0EEE}"/>
                </a:ext>
              </a:extLst>
            </p:cNvPr>
            <p:cNvSpPr>
              <a:spLocks/>
            </p:cNvSpPr>
            <p:nvPr/>
          </p:nvSpPr>
          <p:spPr bwMode="auto">
            <a:xfrm>
              <a:off x="5716" y="2096"/>
              <a:ext cx="16" cy="28"/>
            </a:xfrm>
            <a:custGeom>
              <a:avLst/>
              <a:gdLst>
                <a:gd name="T0" fmla="*/ 5 w 16"/>
                <a:gd name="T1" fmla="*/ 28 h 28"/>
                <a:gd name="T2" fmla="*/ 5 w 16"/>
                <a:gd name="T3" fmla="*/ 14 h 28"/>
                <a:gd name="T4" fmla="*/ 5 w 16"/>
                <a:gd name="T5" fmla="*/ 14 h 28"/>
                <a:gd name="T6" fmla="*/ 6 w 16"/>
                <a:gd name="T7" fmla="*/ 8 h 28"/>
                <a:gd name="T8" fmla="*/ 6 w 16"/>
                <a:gd name="T9" fmla="*/ 8 h 28"/>
                <a:gd name="T10" fmla="*/ 8 w 16"/>
                <a:gd name="T11" fmla="*/ 6 h 28"/>
                <a:gd name="T12" fmla="*/ 8 w 16"/>
                <a:gd name="T13" fmla="*/ 6 h 28"/>
                <a:gd name="T14" fmla="*/ 10 w 16"/>
                <a:gd name="T15" fmla="*/ 5 h 28"/>
                <a:gd name="T16" fmla="*/ 10 w 16"/>
                <a:gd name="T17" fmla="*/ 5 h 28"/>
                <a:gd name="T18" fmla="*/ 14 w 16"/>
                <a:gd name="T19" fmla="*/ 6 h 28"/>
                <a:gd name="T20" fmla="*/ 16 w 16"/>
                <a:gd name="T21" fmla="*/ 1 h 28"/>
                <a:gd name="T22" fmla="*/ 16 w 16"/>
                <a:gd name="T23" fmla="*/ 1 h 28"/>
                <a:gd name="T24" fmla="*/ 13 w 16"/>
                <a:gd name="T25" fmla="*/ 0 h 28"/>
                <a:gd name="T26" fmla="*/ 10 w 16"/>
                <a:gd name="T27" fmla="*/ 0 h 28"/>
                <a:gd name="T28" fmla="*/ 10 w 16"/>
                <a:gd name="T29" fmla="*/ 0 h 28"/>
                <a:gd name="T30" fmla="*/ 8 w 16"/>
                <a:gd name="T31" fmla="*/ 0 h 28"/>
                <a:gd name="T32" fmla="*/ 8 w 16"/>
                <a:gd name="T33" fmla="*/ 0 h 28"/>
                <a:gd name="T34" fmla="*/ 5 w 16"/>
                <a:gd name="T35" fmla="*/ 5 h 28"/>
                <a:gd name="T36" fmla="*/ 5 w 16"/>
                <a:gd name="T37" fmla="*/ 0 h 28"/>
                <a:gd name="T38" fmla="*/ 0 w 16"/>
                <a:gd name="T39" fmla="*/ 0 h 28"/>
                <a:gd name="T40" fmla="*/ 0 w 16"/>
                <a:gd name="T41" fmla="*/ 28 h 28"/>
                <a:gd name="T42" fmla="*/ 5 w 16"/>
                <a:gd name="T43" fmla="*/ 28 h 28"/>
                <a:gd name="T44" fmla="*/ 5 w 16"/>
                <a:gd name="T4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8">
                  <a:moveTo>
                    <a:pt x="5" y="28"/>
                  </a:moveTo>
                  <a:lnTo>
                    <a:pt x="5" y="14"/>
                  </a:lnTo>
                  <a:lnTo>
                    <a:pt x="5" y="14"/>
                  </a:lnTo>
                  <a:lnTo>
                    <a:pt x="6" y="8"/>
                  </a:lnTo>
                  <a:lnTo>
                    <a:pt x="6" y="8"/>
                  </a:lnTo>
                  <a:lnTo>
                    <a:pt x="8" y="6"/>
                  </a:lnTo>
                  <a:lnTo>
                    <a:pt x="8" y="6"/>
                  </a:lnTo>
                  <a:lnTo>
                    <a:pt x="10" y="5"/>
                  </a:lnTo>
                  <a:lnTo>
                    <a:pt x="10" y="5"/>
                  </a:lnTo>
                  <a:lnTo>
                    <a:pt x="14" y="6"/>
                  </a:lnTo>
                  <a:lnTo>
                    <a:pt x="16" y="1"/>
                  </a:lnTo>
                  <a:lnTo>
                    <a:pt x="16" y="1"/>
                  </a:lnTo>
                  <a:lnTo>
                    <a:pt x="13" y="0"/>
                  </a:lnTo>
                  <a:lnTo>
                    <a:pt x="10" y="0"/>
                  </a:lnTo>
                  <a:lnTo>
                    <a:pt x="10" y="0"/>
                  </a:lnTo>
                  <a:lnTo>
                    <a:pt x="8" y="0"/>
                  </a:lnTo>
                  <a:lnTo>
                    <a:pt x="8" y="0"/>
                  </a:lnTo>
                  <a:lnTo>
                    <a:pt x="5" y="5"/>
                  </a:lnTo>
                  <a:lnTo>
                    <a:pt x="5" y="0"/>
                  </a:lnTo>
                  <a:lnTo>
                    <a:pt x="0" y="0"/>
                  </a:lnTo>
                  <a:lnTo>
                    <a:pt x="0" y="28"/>
                  </a:lnTo>
                  <a:lnTo>
                    <a:pt x="5" y="28"/>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5" name="Freeform 419">
              <a:extLst>
                <a:ext uri="{FF2B5EF4-FFF2-40B4-BE49-F238E27FC236}">
                  <a16:creationId xmlns:a16="http://schemas.microsoft.com/office/drawing/2014/main" id="{36FEF444-4374-64FA-658F-1C3B1CF51F4D}"/>
                </a:ext>
              </a:extLst>
            </p:cNvPr>
            <p:cNvSpPr>
              <a:spLocks noEditPoints="1"/>
            </p:cNvSpPr>
            <p:nvPr/>
          </p:nvSpPr>
          <p:spPr bwMode="auto">
            <a:xfrm>
              <a:off x="5733" y="2096"/>
              <a:ext cx="26" cy="29"/>
            </a:xfrm>
            <a:custGeom>
              <a:avLst/>
              <a:gdLst>
                <a:gd name="T0" fmla="*/ 18 w 26"/>
                <a:gd name="T1" fmla="*/ 24 h 29"/>
                <a:gd name="T2" fmla="*/ 18 w 26"/>
                <a:gd name="T3" fmla="*/ 24 h 29"/>
                <a:gd name="T4" fmla="*/ 16 w 26"/>
                <a:gd name="T5" fmla="*/ 25 h 29"/>
                <a:gd name="T6" fmla="*/ 14 w 26"/>
                <a:gd name="T7" fmla="*/ 25 h 29"/>
                <a:gd name="T8" fmla="*/ 14 w 26"/>
                <a:gd name="T9" fmla="*/ 25 h 29"/>
                <a:gd name="T10" fmla="*/ 10 w 26"/>
                <a:gd name="T11" fmla="*/ 25 h 29"/>
                <a:gd name="T12" fmla="*/ 7 w 26"/>
                <a:gd name="T13" fmla="*/ 23 h 29"/>
                <a:gd name="T14" fmla="*/ 7 w 26"/>
                <a:gd name="T15" fmla="*/ 23 h 29"/>
                <a:gd name="T16" fmla="*/ 6 w 26"/>
                <a:gd name="T17" fmla="*/ 19 h 29"/>
                <a:gd name="T18" fmla="*/ 5 w 26"/>
                <a:gd name="T19" fmla="*/ 16 h 29"/>
                <a:gd name="T20" fmla="*/ 26 w 26"/>
                <a:gd name="T21" fmla="*/ 16 h 29"/>
                <a:gd name="T22" fmla="*/ 26 w 26"/>
                <a:gd name="T23" fmla="*/ 16 h 29"/>
                <a:gd name="T24" fmla="*/ 26 w 26"/>
                <a:gd name="T25" fmla="*/ 15 h 29"/>
                <a:gd name="T26" fmla="*/ 26 w 26"/>
                <a:gd name="T27" fmla="*/ 15 h 29"/>
                <a:gd name="T28" fmla="*/ 25 w 26"/>
                <a:gd name="T29" fmla="*/ 8 h 29"/>
                <a:gd name="T30" fmla="*/ 21 w 26"/>
                <a:gd name="T31" fmla="*/ 4 h 29"/>
                <a:gd name="T32" fmla="*/ 21 w 26"/>
                <a:gd name="T33" fmla="*/ 4 h 29"/>
                <a:gd name="T34" fmla="*/ 18 w 26"/>
                <a:gd name="T35" fmla="*/ 0 h 29"/>
                <a:gd name="T36" fmla="*/ 12 w 26"/>
                <a:gd name="T37" fmla="*/ 0 h 29"/>
                <a:gd name="T38" fmla="*/ 12 w 26"/>
                <a:gd name="T39" fmla="*/ 0 h 29"/>
                <a:gd name="T40" fmla="*/ 8 w 26"/>
                <a:gd name="T41" fmla="*/ 0 h 29"/>
                <a:gd name="T42" fmla="*/ 4 w 26"/>
                <a:gd name="T43" fmla="*/ 4 h 29"/>
                <a:gd name="T44" fmla="*/ 4 w 26"/>
                <a:gd name="T45" fmla="*/ 4 h 29"/>
                <a:gd name="T46" fmla="*/ 0 w 26"/>
                <a:gd name="T47" fmla="*/ 8 h 29"/>
                <a:gd name="T48" fmla="*/ 0 w 26"/>
                <a:gd name="T49" fmla="*/ 15 h 29"/>
                <a:gd name="T50" fmla="*/ 0 w 26"/>
                <a:gd name="T51" fmla="*/ 15 h 29"/>
                <a:gd name="T52" fmla="*/ 0 w 26"/>
                <a:gd name="T53" fmla="*/ 20 h 29"/>
                <a:gd name="T54" fmla="*/ 4 w 26"/>
                <a:gd name="T55" fmla="*/ 25 h 29"/>
                <a:gd name="T56" fmla="*/ 4 w 26"/>
                <a:gd name="T57" fmla="*/ 25 h 29"/>
                <a:gd name="T58" fmla="*/ 8 w 26"/>
                <a:gd name="T59" fmla="*/ 28 h 29"/>
                <a:gd name="T60" fmla="*/ 14 w 26"/>
                <a:gd name="T61" fmla="*/ 29 h 29"/>
                <a:gd name="T62" fmla="*/ 14 w 26"/>
                <a:gd name="T63" fmla="*/ 29 h 29"/>
                <a:gd name="T64" fmla="*/ 17 w 26"/>
                <a:gd name="T65" fmla="*/ 28 h 29"/>
                <a:gd name="T66" fmla="*/ 21 w 26"/>
                <a:gd name="T67" fmla="*/ 27 h 29"/>
                <a:gd name="T68" fmla="*/ 21 w 26"/>
                <a:gd name="T69" fmla="*/ 27 h 29"/>
                <a:gd name="T70" fmla="*/ 24 w 26"/>
                <a:gd name="T71" fmla="*/ 24 h 29"/>
                <a:gd name="T72" fmla="*/ 25 w 26"/>
                <a:gd name="T73" fmla="*/ 20 h 29"/>
                <a:gd name="T74" fmla="*/ 20 w 26"/>
                <a:gd name="T75" fmla="*/ 19 h 29"/>
                <a:gd name="T76" fmla="*/ 20 w 26"/>
                <a:gd name="T77" fmla="*/ 19 h 29"/>
                <a:gd name="T78" fmla="*/ 19 w 26"/>
                <a:gd name="T79" fmla="*/ 22 h 29"/>
                <a:gd name="T80" fmla="*/ 18 w 26"/>
                <a:gd name="T81" fmla="*/ 24 h 29"/>
                <a:gd name="T82" fmla="*/ 18 w 26"/>
                <a:gd name="T83" fmla="*/ 24 h 29"/>
                <a:gd name="T84" fmla="*/ 7 w 26"/>
                <a:gd name="T85" fmla="*/ 6 h 29"/>
                <a:gd name="T86" fmla="*/ 7 w 26"/>
                <a:gd name="T87" fmla="*/ 6 h 29"/>
                <a:gd name="T88" fmla="*/ 10 w 26"/>
                <a:gd name="T89" fmla="*/ 5 h 29"/>
                <a:gd name="T90" fmla="*/ 12 w 26"/>
                <a:gd name="T91" fmla="*/ 4 h 29"/>
                <a:gd name="T92" fmla="*/ 12 w 26"/>
                <a:gd name="T93" fmla="*/ 4 h 29"/>
                <a:gd name="T94" fmla="*/ 16 w 26"/>
                <a:gd name="T95" fmla="*/ 5 h 29"/>
                <a:gd name="T96" fmla="*/ 19 w 26"/>
                <a:gd name="T97" fmla="*/ 7 h 29"/>
                <a:gd name="T98" fmla="*/ 19 w 26"/>
                <a:gd name="T99" fmla="*/ 7 h 29"/>
                <a:gd name="T100" fmla="*/ 20 w 26"/>
                <a:gd name="T101" fmla="*/ 8 h 29"/>
                <a:gd name="T102" fmla="*/ 20 w 26"/>
                <a:gd name="T103" fmla="*/ 12 h 29"/>
                <a:gd name="T104" fmla="*/ 5 w 26"/>
                <a:gd name="T105" fmla="*/ 12 h 29"/>
                <a:gd name="T106" fmla="*/ 5 w 26"/>
                <a:gd name="T107" fmla="*/ 12 h 29"/>
                <a:gd name="T108" fmla="*/ 6 w 26"/>
                <a:gd name="T109" fmla="*/ 8 h 29"/>
                <a:gd name="T110" fmla="*/ 7 w 26"/>
                <a:gd name="T111" fmla="*/ 6 h 29"/>
                <a:gd name="T112" fmla="*/ 7 w 26"/>
                <a:gd name="T11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 h="29">
                  <a:moveTo>
                    <a:pt x="18" y="24"/>
                  </a:moveTo>
                  <a:lnTo>
                    <a:pt x="18" y="24"/>
                  </a:lnTo>
                  <a:lnTo>
                    <a:pt x="16" y="25"/>
                  </a:lnTo>
                  <a:lnTo>
                    <a:pt x="14" y="25"/>
                  </a:lnTo>
                  <a:lnTo>
                    <a:pt x="14" y="25"/>
                  </a:lnTo>
                  <a:lnTo>
                    <a:pt x="10" y="25"/>
                  </a:lnTo>
                  <a:lnTo>
                    <a:pt x="7" y="23"/>
                  </a:lnTo>
                  <a:lnTo>
                    <a:pt x="7" y="23"/>
                  </a:lnTo>
                  <a:lnTo>
                    <a:pt x="6" y="19"/>
                  </a:lnTo>
                  <a:lnTo>
                    <a:pt x="5" y="16"/>
                  </a:lnTo>
                  <a:lnTo>
                    <a:pt x="26" y="16"/>
                  </a:lnTo>
                  <a:lnTo>
                    <a:pt x="26" y="16"/>
                  </a:lnTo>
                  <a:lnTo>
                    <a:pt x="26" y="15"/>
                  </a:lnTo>
                  <a:lnTo>
                    <a:pt x="26" y="15"/>
                  </a:lnTo>
                  <a:lnTo>
                    <a:pt x="25" y="8"/>
                  </a:lnTo>
                  <a:lnTo>
                    <a:pt x="21" y="4"/>
                  </a:lnTo>
                  <a:lnTo>
                    <a:pt x="21" y="4"/>
                  </a:lnTo>
                  <a:lnTo>
                    <a:pt x="18" y="0"/>
                  </a:lnTo>
                  <a:lnTo>
                    <a:pt x="12" y="0"/>
                  </a:lnTo>
                  <a:lnTo>
                    <a:pt x="12" y="0"/>
                  </a:lnTo>
                  <a:lnTo>
                    <a:pt x="8" y="0"/>
                  </a:lnTo>
                  <a:lnTo>
                    <a:pt x="4" y="4"/>
                  </a:lnTo>
                  <a:lnTo>
                    <a:pt x="4" y="4"/>
                  </a:lnTo>
                  <a:lnTo>
                    <a:pt x="0" y="8"/>
                  </a:lnTo>
                  <a:lnTo>
                    <a:pt x="0" y="15"/>
                  </a:lnTo>
                  <a:lnTo>
                    <a:pt x="0" y="15"/>
                  </a:lnTo>
                  <a:lnTo>
                    <a:pt x="0" y="20"/>
                  </a:lnTo>
                  <a:lnTo>
                    <a:pt x="4" y="25"/>
                  </a:lnTo>
                  <a:lnTo>
                    <a:pt x="4" y="25"/>
                  </a:lnTo>
                  <a:lnTo>
                    <a:pt x="8" y="28"/>
                  </a:lnTo>
                  <a:lnTo>
                    <a:pt x="14" y="29"/>
                  </a:lnTo>
                  <a:lnTo>
                    <a:pt x="14" y="29"/>
                  </a:lnTo>
                  <a:lnTo>
                    <a:pt x="17" y="28"/>
                  </a:lnTo>
                  <a:lnTo>
                    <a:pt x="21" y="27"/>
                  </a:lnTo>
                  <a:lnTo>
                    <a:pt x="21" y="27"/>
                  </a:lnTo>
                  <a:lnTo>
                    <a:pt x="24" y="24"/>
                  </a:lnTo>
                  <a:lnTo>
                    <a:pt x="25" y="20"/>
                  </a:lnTo>
                  <a:lnTo>
                    <a:pt x="20" y="19"/>
                  </a:lnTo>
                  <a:lnTo>
                    <a:pt x="20" y="19"/>
                  </a:lnTo>
                  <a:lnTo>
                    <a:pt x="19" y="22"/>
                  </a:lnTo>
                  <a:lnTo>
                    <a:pt x="18" y="24"/>
                  </a:lnTo>
                  <a:lnTo>
                    <a:pt x="18" y="24"/>
                  </a:lnTo>
                  <a:close/>
                  <a:moveTo>
                    <a:pt x="7" y="6"/>
                  </a:moveTo>
                  <a:lnTo>
                    <a:pt x="7" y="6"/>
                  </a:lnTo>
                  <a:lnTo>
                    <a:pt x="10" y="5"/>
                  </a:lnTo>
                  <a:lnTo>
                    <a:pt x="12" y="4"/>
                  </a:lnTo>
                  <a:lnTo>
                    <a:pt x="12" y="4"/>
                  </a:lnTo>
                  <a:lnTo>
                    <a:pt x="16" y="5"/>
                  </a:lnTo>
                  <a:lnTo>
                    <a:pt x="19" y="7"/>
                  </a:lnTo>
                  <a:lnTo>
                    <a:pt x="19" y="7"/>
                  </a:lnTo>
                  <a:lnTo>
                    <a:pt x="20" y="8"/>
                  </a:lnTo>
                  <a:lnTo>
                    <a:pt x="20" y="12"/>
                  </a:lnTo>
                  <a:lnTo>
                    <a:pt x="5" y="12"/>
                  </a:lnTo>
                  <a:lnTo>
                    <a:pt x="5" y="12"/>
                  </a:lnTo>
                  <a:lnTo>
                    <a:pt x="6" y="8"/>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6" name="Freeform 420">
              <a:extLst>
                <a:ext uri="{FF2B5EF4-FFF2-40B4-BE49-F238E27FC236}">
                  <a16:creationId xmlns:a16="http://schemas.microsoft.com/office/drawing/2014/main" id="{C4271640-514F-8E0D-B9BF-A8AB722DC218}"/>
                </a:ext>
              </a:extLst>
            </p:cNvPr>
            <p:cNvSpPr>
              <a:spLocks noEditPoints="1"/>
            </p:cNvSpPr>
            <p:nvPr/>
          </p:nvSpPr>
          <p:spPr bwMode="auto">
            <a:xfrm>
              <a:off x="5762" y="2086"/>
              <a:ext cx="25" cy="39"/>
            </a:xfrm>
            <a:custGeom>
              <a:avLst/>
              <a:gdLst>
                <a:gd name="T0" fmla="*/ 25 w 25"/>
                <a:gd name="T1" fmla="*/ 38 h 39"/>
                <a:gd name="T2" fmla="*/ 25 w 25"/>
                <a:gd name="T3" fmla="*/ 0 h 39"/>
                <a:gd name="T4" fmla="*/ 20 w 25"/>
                <a:gd name="T5" fmla="*/ 0 h 39"/>
                <a:gd name="T6" fmla="*/ 20 w 25"/>
                <a:gd name="T7" fmla="*/ 14 h 39"/>
                <a:gd name="T8" fmla="*/ 20 w 25"/>
                <a:gd name="T9" fmla="*/ 14 h 39"/>
                <a:gd name="T10" fmla="*/ 17 w 25"/>
                <a:gd name="T11" fmla="*/ 11 h 39"/>
                <a:gd name="T12" fmla="*/ 17 w 25"/>
                <a:gd name="T13" fmla="*/ 11 h 39"/>
                <a:gd name="T14" fmla="*/ 13 w 25"/>
                <a:gd name="T15" fmla="*/ 10 h 39"/>
                <a:gd name="T16" fmla="*/ 13 w 25"/>
                <a:gd name="T17" fmla="*/ 10 h 39"/>
                <a:gd name="T18" fmla="*/ 9 w 25"/>
                <a:gd name="T19" fmla="*/ 10 h 39"/>
                <a:gd name="T20" fmla="*/ 6 w 25"/>
                <a:gd name="T21" fmla="*/ 11 h 39"/>
                <a:gd name="T22" fmla="*/ 6 w 25"/>
                <a:gd name="T23" fmla="*/ 11 h 39"/>
                <a:gd name="T24" fmla="*/ 4 w 25"/>
                <a:gd name="T25" fmla="*/ 14 h 39"/>
                <a:gd name="T26" fmla="*/ 1 w 25"/>
                <a:gd name="T27" fmla="*/ 17 h 39"/>
                <a:gd name="T28" fmla="*/ 1 w 25"/>
                <a:gd name="T29" fmla="*/ 17 h 39"/>
                <a:gd name="T30" fmla="*/ 1 w 25"/>
                <a:gd name="T31" fmla="*/ 20 h 39"/>
                <a:gd name="T32" fmla="*/ 0 w 25"/>
                <a:gd name="T33" fmla="*/ 25 h 39"/>
                <a:gd name="T34" fmla="*/ 0 w 25"/>
                <a:gd name="T35" fmla="*/ 25 h 39"/>
                <a:gd name="T36" fmla="*/ 1 w 25"/>
                <a:gd name="T37" fmla="*/ 28 h 39"/>
                <a:gd name="T38" fmla="*/ 2 w 25"/>
                <a:gd name="T39" fmla="*/ 32 h 39"/>
                <a:gd name="T40" fmla="*/ 2 w 25"/>
                <a:gd name="T41" fmla="*/ 32 h 39"/>
                <a:gd name="T42" fmla="*/ 4 w 25"/>
                <a:gd name="T43" fmla="*/ 35 h 39"/>
                <a:gd name="T44" fmla="*/ 6 w 25"/>
                <a:gd name="T45" fmla="*/ 37 h 39"/>
                <a:gd name="T46" fmla="*/ 6 w 25"/>
                <a:gd name="T47" fmla="*/ 37 h 39"/>
                <a:gd name="T48" fmla="*/ 9 w 25"/>
                <a:gd name="T49" fmla="*/ 38 h 39"/>
                <a:gd name="T50" fmla="*/ 13 w 25"/>
                <a:gd name="T51" fmla="*/ 39 h 39"/>
                <a:gd name="T52" fmla="*/ 13 w 25"/>
                <a:gd name="T53" fmla="*/ 39 h 39"/>
                <a:gd name="T54" fmla="*/ 17 w 25"/>
                <a:gd name="T55" fmla="*/ 38 h 39"/>
                <a:gd name="T56" fmla="*/ 20 w 25"/>
                <a:gd name="T57" fmla="*/ 35 h 39"/>
                <a:gd name="T58" fmla="*/ 20 w 25"/>
                <a:gd name="T59" fmla="*/ 38 h 39"/>
                <a:gd name="T60" fmla="*/ 25 w 25"/>
                <a:gd name="T61" fmla="*/ 38 h 39"/>
                <a:gd name="T62" fmla="*/ 25 w 25"/>
                <a:gd name="T63" fmla="*/ 38 h 39"/>
                <a:gd name="T64" fmla="*/ 7 w 25"/>
                <a:gd name="T65" fmla="*/ 16 h 39"/>
                <a:gd name="T66" fmla="*/ 7 w 25"/>
                <a:gd name="T67" fmla="*/ 16 h 39"/>
                <a:gd name="T68" fmla="*/ 10 w 25"/>
                <a:gd name="T69" fmla="*/ 15 h 39"/>
                <a:gd name="T70" fmla="*/ 13 w 25"/>
                <a:gd name="T71" fmla="*/ 14 h 39"/>
                <a:gd name="T72" fmla="*/ 13 w 25"/>
                <a:gd name="T73" fmla="*/ 14 h 39"/>
                <a:gd name="T74" fmla="*/ 16 w 25"/>
                <a:gd name="T75" fmla="*/ 15 h 39"/>
                <a:gd name="T76" fmla="*/ 18 w 25"/>
                <a:gd name="T77" fmla="*/ 17 h 39"/>
                <a:gd name="T78" fmla="*/ 18 w 25"/>
                <a:gd name="T79" fmla="*/ 17 h 39"/>
                <a:gd name="T80" fmla="*/ 20 w 25"/>
                <a:gd name="T81" fmla="*/ 20 h 39"/>
                <a:gd name="T82" fmla="*/ 20 w 25"/>
                <a:gd name="T83" fmla="*/ 25 h 39"/>
                <a:gd name="T84" fmla="*/ 20 w 25"/>
                <a:gd name="T85" fmla="*/ 25 h 39"/>
                <a:gd name="T86" fmla="*/ 20 w 25"/>
                <a:gd name="T87" fmla="*/ 29 h 39"/>
                <a:gd name="T88" fmla="*/ 18 w 25"/>
                <a:gd name="T89" fmla="*/ 33 h 39"/>
                <a:gd name="T90" fmla="*/ 18 w 25"/>
                <a:gd name="T91" fmla="*/ 33 h 39"/>
                <a:gd name="T92" fmla="*/ 16 w 25"/>
                <a:gd name="T93" fmla="*/ 35 h 39"/>
                <a:gd name="T94" fmla="*/ 13 w 25"/>
                <a:gd name="T95" fmla="*/ 35 h 39"/>
                <a:gd name="T96" fmla="*/ 13 w 25"/>
                <a:gd name="T97" fmla="*/ 35 h 39"/>
                <a:gd name="T98" fmla="*/ 10 w 25"/>
                <a:gd name="T99" fmla="*/ 35 h 39"/>
                <a:gd name="T100" fmla="*/ 8 w 25"/>
                <a:gd name="T101" fmla="*/ 33 h 39"/>
                <a:gd name="T102" fmla="*/ 8 w 25"/>
                <a:gd name="T103" fmla="*/ 33 h 39"/>
                <a:gd name="T104" fmla="*/ 6 w 25"/>
                <a:gd name="T105" fmla="*/ 29 h 39"/>
                <a:gd name="T106" fmla="*/ 6 w 25"/>
                <a:gd name="T107" fmla="*/ 25 h 39"/>
                <a:gd name="T108" fmla="*/ 6 w 25"/>
                <a:gd name="T109" fmla="*/ 25 h 39"/>
                <a:gd name="T110" fmla="*/ 6 w 25"/>
                <a:gd name="T111" fmla="*/ 19 h 39"/>
                <a:gd name="T112" fmla="*/ 7 w 25"/>
                <a:gd name="T113" fmla="*/ 16 h 39"/>
                <a:gd name="T114" fmla="*/ 7 w 25"/>
                <a:gd name="T115"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 h="39">
                  <a:moveTo>
                    <a:pt x="25" y="38"/>
                  </a:moveTo>
                  <a:lnTo>
                    <a:pt x="25" y="0"/>
                  </a:lnTo>
                  <a:lnTo>
                    <a:pt x="20" y="0"/>
                  </a:lnTo>
                  <a:lnTo>
                    <a:pt x="20" y="14"/>
                  </a:lnTo>
                  <a:lnTo>
                    <a:pt x="20" y="14"/>
                  </a:lnTo>
                  <a:lnTo>
                    <a:pt x="17" y="11"/>
                  </a:lnTo>
                  <a:lnTo>
                    <a:pt x="17" y="11"/>
                  </a:lnTo>
                  <a:lnTo>
                    <a:pt x="13" y="10"/>
                  </a:lnTo>
                  <a:lnTo>
                    <a:pt x="13" y="10"/>
                  </a:lnTo>
                  <a:lnTo>
                    <a:pt x="9" y="10"/>
                  </a:lnTo>
                  <a:lnTo>
                    <a:pt x="6" y="11"/>
                  </a:lnTo>
                  <a:lnTo>
                    <a:pt x="6" y="11"/>
                  </a:lnTo>
                  <a:lnTo>
                    <a:pt x="4" y="14"/>
                  </a:lnTo>
                  <a:lnTo>
                    <a:pt x="1" y="17"/>
                  </a:lnTo>
                  <a:lnTo>
                    <a:pt x="1" y="17"/>
                  </a:lnTo>
                  <a:lnTo>
                    <a:pt x="1" y="20"/>
                  </a:lnTo>
                  <a:lnTo>
                    <a:pt x="0" y="25"/>
                  </a:lnTo>
                  <a:lnTo>
                    <a:pt x="0" y="25"/>
                  </a:lnTo>
                  <a:lnTo>
                    <a:pt x="1" y="28"/>
                  </a:lnTo>
                  <a:lnTo>
                    <a:pt x="2" y="32"/>
                  </a:lnTo>
                  <a:lnTo>
                    <a:pt x="2" y="32"/>
                  </a:lnTo>
                  <a:lnTo>
                    <a:pt x="4" y="35"/>
                  </a:lnTo>
                  <a:lnTo>
                    <a:pt x="6" y="37"/>
                  </a:lnTo>
                  <a:lnTo>
                    <a:pt x="6" y="37"/>
                  </a:lnTo>
                  <a:lnTo>
                    <a:pt x="9" y="38"/>
                  </a:lnTo>
                  <a:lnTo>
                    <a:pt x="13" y="39"/>
                  </a:lnTo>
                  <a:lnTo>
                    <a:pt x="13" y="39"/>
                  </a:lnTo>
                  <a:lnTo>
                    <a:pt x="17" y="38"/>
                  </a:lnTo>
                  <a:lnTo>
                    <a:pt x="20" y="35"/>
                  </a:lnTo>
                  <a:lnTo>
                    <a:pt x="20" y="38"/>
                  </a:lnTo>
                  <a:lnTo>
                    <a:pt x="25" y="38"/>
                  </a:lnTo>
                  <a:lnTo>
                    <a:pt x="25" y="38"/>
                  </a:lnTo>
                  <a:close/>
                  <a:moveTo>
                    <a:pt x="7" y="16"/>
                  </a:moveTo>
                  <a:lnTo>
                    <a:pt x="7" y="16"/>
                  </a:lnTo>
                  <a:lnTo>
                    <a:pt x="10" y="15"/>
                  </a:lnTo>
                  <a:lnTo>
                    <a:pt x="13" y="14"/>
                  </a:lnTo>
                  <a:lnTo>
                    <a:pt x="13" y="14"/>
                  </a:lnTo>
                  <a:lnTo>
                    <a:pt x="16" y="15"/>
                  </a:lnTo>
                  <a:lnTo>
                    <a:pt x="18" y="17"/>
                  </a:lnTo>
                  <a:lnTo>
                    <a:pt x="18" y="17"/>
                  </a:lnTo>
                  <a:lnTo>
                    <a:pt x="20" y="20"/>
                  </a:lnTo>
                  <a:lnTo>
                    <a:pt x="20" y="25"/>
                  </a:lnTo>
                  <a:lnTo>
                    <a:pt x="20" y="25"/>
                  </a:lnTo>
                  <a:lnTo>
                    <a:pt x="20" y="29"/>
                  </a:lnTo>
                  <a:lnTo>
                    <a:pt x="18" y="33"/>
                  </a:lnTo>
                  <a:lnTo>
                    <a:pt x="18" y="33"/>
                  </a:lnTo>
                  <a:lnTo>
                    <a:pt x="16" y="35"/>
                  </a:lnTo>
                  <a:lnTo>
                    <a:pt x="13" y="35"/>
                  </a:lnTo>
                  <a:lnTo>
                    <a:pt x="13" y="35"/>
                  </a:lnTo>
                  <a:lnTo>
                    <a:pt x="10" y="35"/>
                  </a:lnTo>
                  <a:lnTo>
                    <a:pt x="8" y="33"/>
                  </a:lnTo>
                  <a:lnTo>
                    <a:pt x="8" y="33"/>
                  </a:lnTo>
                  <a:lnTo>
                    <a:pt x="6" y="29"/>
                  </a:lnTo>
                  <a:lnTo>
                    <a:pt x="6" y="25"/>
                  </a:lnTo>
                  <a:lnTo>
                    <a:pt x="6" y="25"/>
                  </a:lnTo>
                  <a:lnTo>
                    <a:pt x="6" y="19"/>
                  </a:lnTo>
                  <a:lnTo>
                    <a:pt x="7" y="16"/>
                  </a:lnTo>
                  <a:lnTo>
                    <a:pt x="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7" name="Freeform 421">
              <a:extLst>
                <a:ext uri="{FF2B5EF4-FFF2-40B4-BE49-F238E27FC236}">
                  <a16:creationId xmlns:a16="http://schemas.microsoft.com/office/drawing/2014/main" id="{811D304E-ADF4-0516-CE61-77C8B8D21DBC}"/>
                </a:ext>
              </a:extLst>
            </p:cNvPr>
            <p:cNvSpPr>
              <a:spLocks/>
            </p:cNvSpPr>
            <p:nvPr/>
          </p:nvSpPr>
          <p:spPr bwMode="auto">
            <a:xfrm>
              <a:off x="5793" y="2096"/>
              <a:ext cx="24" cy="29"/>
            </a:xfrm>
            <a:custGeom>
              <a:avLst/>
              <a:gdLst>
                <a:gd name="T0" fmla="*/ 24 w 24"/>
                <a:gd name="T1" fmla="*/ 28 h 29"/>
                <a:gd name="T2" fmla="*/ 24 w 24"/>
                <a:gd name="T3" fmla="*/ 0 h 29"/>
                <a:gd name="T4" fmla="*/ 18 w 24"/>
                <a:gd name="T5" fmla="*/ 0 h 29"/>
                <a:gd name="T6" fmla="*/ 18 w 24"/>
                <a:gd name="T7" fmla="*/ 16 h 29"/>
                <a:gd name="T8" fmla="*/ 18 w 24"/>
                <a:gd name="T9" fmla="*/ 16 h 29"/>
                <a:gd name="T10" fmla="*/ 18 w 24"/>
                <a:gd name="T11" fmla="*/ 20 h 29"/>
                <a:gd name="T12" fmla="*/ 18 w 24"/>
                <a:gd name="T13" fmla="*/ 20 h 29"/>
                <a:gd name="T14" fmla="*/ 15 w 24"/>
                <a:gd name="T15" fmla="*/ 24 h 29"/>
                <a:gd name="T16" fmla="*/ 15 w 24"/>
                <a:gd name="T17" fmla="*/ 24 h 29"/>
                <a:gd name="T18" fmla="*/ 12 w 24"/>
                <a:gd name="T19" fmla="*/ 25 h 29"/>
                <a:gd name="T20" fmla="*/ 12 w 24"/>
                <a:gd name="T21" fmla="*/ 25 h 29"/>
                <a:gd name="T22" fmla="*/ 8 w 24"/>
                <a:gd name="T23" fmla="*/ 24 h 29"/>
                <a:gd name="T24" fmla="*/ 8 w 24"/>
                <a:gd name="T25" fmla="*/ 24 h 29"/>
                <a:gd name="T26" fmla="*/ 6 w 24"/>
                <a:gd name="T27" fmla="*/ 20 h 29"/>
                <a:gd name="T28" fmla="*/ 6 w 24"/>
                <a:gd name="T29" fmla="*/ 20 h 29"/>
                <a:gd name="T30" fmla="*/ 6 w 24"/>
                <a:gd name="T31" fmla="*/ 16 h 29"/>
                <a:gd name="T32" fmla="*/ 6 w 24"/>
                <a:gd name="T33" fmla="*/ 0 h 29"/>
                <a:gd name="T34" fmla="*/ 0 w 24"/>
                <a:gd name="T35" fmla="*/ 0 h 29"/>
                <a:gd name="T36" fmla="*/ 0 w 24"/>
                <a:gd name="T37" fmla="*/ 18 h 29"/>
                <a:gd name="T38" fmla="*/ 0 w 24"/>
                <a:gd name="T39" fmla="*/ 18 h 29"/>
                <a:gd name="T40" fmla="*/ 2 w 24"/>
                <a:gd name="T41" fmla="*/ 23 h 29"/>
                <a:gd name="T42" fmla="*/ 2 w 24"/>
                <a:gd name="T43" fmla="*/ 23 h 29"/>
                <a:gd name="T44" fmla="*/ 3 w 24"/>
                <a:gd name="T45" fmla="*/ 26 h 29"/>
                <a:gd name="T46" fmla="*/ 3 w 24"/>
                <a:gd name="T47" fmla="*/ 26 h 29"/>
                <a:gd name="T48" fmla="*/ 6 w 24"/>
                <a:gd name="T49" fmla="*/ 28 h 29"/>
                <a:gd name="T50" fmla="*/ 6 w 24"/>
                <a:gd name="T51" fmla="*/ 28 h 29"/>
                <a:gd name="T52" fmla="*/ 11 w 24"/>
                <a:gd name="T53" fmla="*/ 29 h 29"/>
                <a:gd name="T54" fmla="*/ 11 w 24"/>
                <a:gd name="T55" fmla="*/ 29 h 29"/>
                <a:gd name="T56" fmla="*/ 15 w 24"/>
                <a:gd name="T57" fmla="*/ 28 h 29"/>
                <a:gd name="T58" fmla="*/ 19 w 24"/>
                <a:gd name="T59" fmla="*/ 24 h 29"/>
                <a:gd name="T60" fmla="*/ 19 w 24"/>
                <a:gd name="T61" fmla="*/ 28 h 29"/>
                <a:gd name="T62" fmla="*/ 24 w 24"/>
                <a:gd name="T63" fmla="*/ 28 h 29"/>
                <a:gd name="T64" fmla="*/ 24 w 24"/>
                <a:gd name="T6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29">
                  <a:moveTo>
                    <a:pt x="24" y="28"/>
                  </a:moveTo>
                  <a:lnTo>
                    <a:pt x="24" y="0"/>
                  </a:lnTo>
                  <a:lnTo>
                    <a:pt x="18" y="0"/>
                  </a:lnTo>
                  <a:lnTo>
                    <a:pt x="18" y="16"/>
                  </a:lnTo>
                  <a:lnTo>
                    <a:pt x="18" y="16"/>
                  </a:lnTo>
                  <a:lnTo>
                    <a:pt x="18" y="20"/>
                  </a:lnTo>
                  <a:lnTo>
                    <a:pt x="18" y="20"/>
                  </a:lnTo>
                  <a:lnTo>
                    <a:pt x="15" y="24"/>
                  </a:lnTo>
                  <a:lnTo>
                    <a:pt x="15" y="24"/>
                  </a:lnTo>
                  <a:lnTo>
                    <a:pt x="12" y="25"/>
                  </a:lnTo>
                  <a:lnTo>
                    <a:pt x="12" y="25"/>
                  </a:lnTo>
                  <a:lnTo>
                    <a:pt x="8" y="24"/>
                  </a:lnTo>
                  <a:lnTo>
                    <a:pt x="8" y="24"/>
                  </a:lnTo>
                  <a:lnTo>
                    <a:pt x="6" y="20"/>
                  </a:lnTo>
                  <a:lnTo>
                    <a:pt x="6" y="20"/>
                  </a:lnTo>
                  <a:lnTo>
                    <a:pt x="6" y="16"/>
                  </a:lnTo>
                  <a:lnTo>
                    <a:pt x="6" y="0"/>
                  </a:lnTo>
                  <a:lnTo>
                    <a:pt x="0" y="0"/>
                  </a:lnTo>
                  <a:lnTo>
                    <a:pt x="0" y="18"/>
                  </a:lnTo>
                  <a:lnTo>
                    <a:pt x="0" y="18"/>
                  </a:lnTo>
                  <a:lnTo>
                    <a:pt x="2" y="23"/>
                  </a:lnTo>
                  <a:lnTo>
                    <a:pt x="2" y="23"/>
                  </a:lnTo>
                  <a:lnTo>
                    <a:pt x="3" y="26"/>
                  </a:lnTo>
                  <a:lnTo>
                    <a:pt x="3" y="26"/>
                  </a:lnTo>
                  <a:lnTo>
                    <a:pt x="6" y="28"/>
                  </a:lnTo>
                  <a:lnTo>
                    <a:pt x="6" y="28"/>
                  </a:lnTo>
                  <a:lnTo>
                    <a:pt x="11" y="29"/>
                  </a:lnTo>
                  <a:lnTo>
                    <a:pt x="11" y="29"/>
                  </a:lnTo>
                  <a:lnTo>
                    <a:pt x="15" y="28"/>
                  </a:lnTo>
                  <a:lnTo>
                    <a:pt x="19" y="24"/>
                  </a:lnTo>
                  <a:lnTo>
                    <a:pt x="19" y="28"/>
                  </a:lnTo>
                  <a:lnTo>
                    <a:pt x="24" y="28"/>
                  </a:lnTo>
                  <a:lnTo>
                    <a:pt x="2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29" name="Freeform 422">
              <a:extLst>
                <a:ext uri="{FF2B5EF4-FFF2-40B4-BE49-F238E27FC236}">
                  <a16:creationId xmlns:a16="http://schemas.microsoft.com/office/drawing/2014/main" id="{4B499041-554B-F09F-17F6-9A9B7FB33160}"/>
                </a:ext>
              </a:extLst>
            </p:cNvPr>
            <p:cNvSpPr>
              <a:spLocks/>
            </p:cNvSpPr>
            <p:nvPr/>
          </p:nvSpPr>
          <p:spPr bwMode="auto">
            <a:xfrm>
              <a:off x="5823" y="2096"/>
              <a:ext cx="24" cy="29"/>
            </a:xfrm>
            <a:custGeom>
              <a:avLst/>
              <a:gdLst>
                <a:gd name="T0" fmla="*/ 16 w 24"/>
                <a:gd name="T1" fmla="*/ 24 h 29"/>
                <a:gd name="T2" fmla="*/ 16 w 24"/>
                <a:gd name="T3" fmla="*/ 24 h 29"/>
                <a:gd name="T4" fmla="*/ 14 w 24"/>
                <a:gd name="T5" fmla="*/ 25 h 29"/>
                <a:gd name="T6" fmla="*/ 12 w 24"/>
                <a:gd name="T7" fmla="*/ 25 h 29"/>
                <a:gd name="T8" fmla="*/ 12 w 24"/>
                <a:gd name="T9" fmla="*/ 25 h 29"/>
                <a:gd name="T10" fmla="*/ 8 w 24"/>
                <a:gd name="T11" fmla="*/ 25 h 29"/>
                <a:gd name="T12" fmla="*/ 6 w 24"/>
                <a:gd name="T13" fmla="*/ 23 h 29"/>
                <a:gd name="T14" fmla="*/ 6 w 24"/>
                <a:gd name="T15" fmla="*/ 23 h 29"/>
                <a:gd name="T16" fmla="*/ 5 w 24"/>
                <a:gd name="T17" fmla="*/ 19 h 29"/>
                <a:gd name="T18" fmla="*/ 4 w 24"/>
                <a:gd name="T19" fmla="*/ 15 h 29"/>
                <a:gd name="T20" fmla="*/ 4 w 24"/>
                <a:gd name="T21" fmla="*/ 15 h 29"/>
                <a:gd name="T22" fmla="*/ 5 w 24"/>
                <a:gd name="T23" fmla="*/ 9 h 29"/>
                <a:gd name="T24" fmla="*/ 6 w 24"/>
                <a:gd name="T25" fmla="*/ 6 h 29"/>
                <a:gd name="T26" fmla="*/ 6 w 24"/>
                <a:gd name="T27" fmla="*/ 6 h 29"/>
                <a:gd name="T28" fmla="*/ 8 w 24"/>
                <a:gd name="T29" fmla="*/ 5 h 29"/>
                <a:gd name="T30" fmla="*/ 12 w 24"/>
                <a:gd name="T31" fmla="*/ 4 h 29"/>
                <a:gd name="T32" fmla="*/ 12 w 24"/>
                <a:gd name="T33" fmla="*/ 4 h 29"/>
                <a:gd name="T34" fmla="*/ 14 w 24"/>
                <a:gd name="T35" fmla="*/ 4 h 29"/>
                <a:gd name="T36" fmla="*/ 16 w 24"/>
                <a:gd name="T37" fmla="*/ 5 h 29"/>
                <a:gd name="T38" fmla="*/ 16 w 24"/>
                <a:gd name="T39" fmla="*/ 5 h 29"/>
                <a:gd name="T40" fmla="*/ 17 w 24"/>
                <a:gd name="T41" fmla="*/ 7 h 29"/>
                <a:gd name="T42" fmla="*/ 19 w 24"/>
                <a:gd name="T43" fmla="*/ 9 h 29"/>
                <a:gd name="T44" fmla="*/ 23 w 24"/>
                <a:gd name="T45" fmla="*/ 8 h 29"/>
                <a:gd name="T46" fmla="*/ 23 w 24"/>
                <a:gd name="T47" fmla="*/ 8 h 29"/>
                <a:gd name="T48" fmla="*/ 22 w 24"/>
                <a:gd name="T49" fmla="*/ 5 h 29"/>
                <a:gd name="T50" fmla="*/ 20 w 24"/>
                <a:gd name="T51" fmla="*/ 3 h 29"/>
                <a:gd name="T52" fmla="*/ 20 w 24"/>
                <a:gd name="T53" fmla="*/ 3 h 29"/>
                <a:gd name="T54" fmla="*/ 16 w 24"/>
                <a:gd name="T55" fmla="*/ 0 h 29"/>
                <a:gd name="T56" fmla="*/ 12 w 24"/>
                <a:gd name="T57" fmla="*/ 0 h 29"/>
                <a:gd name="T58" fmla="*/ 12 w 24"/>
                <a:gd name="T59" fmla="*/ 0 h 29"/>
                <a:gd name="T60" fmla="*/ 8 w 24"/>
                <a:gd name="T61" fmla="*/ 0 h 29"/>
                <a:gd name="T62" fmla="*/ 5 w 24"/>
                <a:gd name="T63" fmla="*/ 1 h 29"/>
                <a:gd name="T64" fmla="*/ 5 w 24"/>
                <a:gd name="T65" fmla="*/ 1 h 29"/>
                <a:gd name="T66" fmla="*/ 3 w 24"/>
                <a:gd name="T67" fmla="*/ 4 h 29"/>
                <a:gd name="T68" fmla="*/ 1 w 24"/>
                <a:gd name="T69" fmla="*/ 7 h 29"/>
                <a:gd name="T70" fmla="*/ 1 w 24"/>
                <a:gd name="T71" fmla="*/ 7 h 29"/>
                <a:gd name="T72" fmla="*/ 0 w 24"/>
                <a:gd name="T73" fmla="*/ 10 h 29"/>
                <a:gd name="T74" fmla="*/ 0 w 24"/>
                <a:gd name="T75" fmla="*/ 15 h 29"/>
                <a:gd name="T76" fmla="*/ 0 w 24"/>
                <a:gd name="T77" fmla="*/ 15 h 29"/>
                <a:gd name="T78" fmla="*/ 1 w 24"/>
                <a:gd name="T79" fmla="*/ 20 h 29"/>
                <a:gd name="T80" fmla="*/ 3 w 24"/>
                <a:gd name="T81" fmla="*/ 25 h 29"/>
                <a:gd name="T82" fmla="*/ 3 w 24"/>
                <a:gd name="T83" fmla="*/ 25 h 29"/>
                <a:gd name="T84" fmla="*/ 7 w 24"/>
                <a:gd name="T85" fmla="*/ 28 h 29"/>
                <a:gd name="T86" fmla="*/ 12 w 24"/>
                <a:gd name="T87" fmla="*/ 29 h 29"/>
                <a:gd name="T88" fmla="*/ 12 w 24"/>
                <a:gd name="T89" fmla="*/ 29 h 29"/>
                <a:gd name="T90" fmla="*/ 16 w 24"/>
                <a:gd name="T91" fmla="*/ 28 h 29"/>
                <a:gd name="T92" fmla="*/ 20 w 24"/>
                <a:gd name="T93" fmla="*/ 26 h 29"/>
                <a:gd name="T94" fmla="*/ 20 w 24"/>
                <a:gd name="T95" fmla="*/ 26 h 29"/>
                <a:gd name="T96" fmla="*/ 22 w 24"/>
                <a:gd name="T97" fmla="*/ 23 h 29"/>
                <a:gd name="T98" fmla="*/ 24 w 24"/>
                <a:gd name="T99" fmla="*/ 18 h 29"/>
                <a:gd name="T100" fmla="*/ 19 w 24"/>
                <a:gd name="T101" fmla="*/ 18 h 29"/>
                <a:gd name="T102" fmla="*/ 19 w 24"/>
                <a:gd name="T103" fmla="*/ 18 h 29"/>
                <a:gd name="T104" fmla="*/ 19 w 24"/>
                <a:gd name="T105" fmla="*/ 22 h 29"/>
                <a:gd name="T106" fmla="*/ 16 w 24"/>
                <a:gd name="T107" fmla="*/ 24 h 29"/>
                <a:gd name="T108" fmla="*/ 16 w 24"/>
                <a:gd name="T10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29">
                  <a:moveTo>
                    <a:pt x="16" y="24"/>
                  </a:moveTo>
                  <a:lnTo>
                    <a:pt x="16" y="24"/>
                  </a:lnTo>
                  <a:lnTo>
                    <a:pt x="14" y="25"/>
                  </a:lnTo>
                  <a:lnTo>
                    <a:pt x="12" y="25"/>
                  </a:lnTo>
                  <a:lnTo>
                    <a:pt x="12" y="25"/>
                  </a:lnTo>
                  <a:lnTo>
                    <a:pt x="8" y="25"/>
                  </a:lnTo>
                  <a:lnTo>
                    <a:pt x="6" y="23"/>
                  </a:lnTo>
                  <a:lnTo>
                    <a:pt x="6" y="23"/>
                  </a:lnTo>
                  <a:lnTo>
                    <a:pt x="5" y="19"/>
                  </a:lnTo>
                  <a:lnTo>
                    <a:pt x="4" y="15"/>
                  </a:lnTo>
                  <a:lnTo>
                    <a:pt x="4" y="15"/>
                  </a:lnTo>
                  <a:lnTo>
                    <a:pt x="5" y="9"/>
                  </a:lnTo>
                  <a:lnTo>
                    <a:pt x="6" y="6"/>
                  </a:lnTo>
                  <a:lnTo>
                    <a:pt x="6" y="6"/>
                  </a:lnTo>
                  <a:lnTo>
                    <a:pt x="8" y="5"/>
                  </a:lnTo>
                  <a:lnTo>
                    <a:pt x="12" y="4"/>
                  </a:lnTo>
                  <a:lnTo>
                    <a:pt x="12" y="4"/>
                  </a:lnTo>
                  <a:lnTo>
                    <a:pt x="14" y="4"/>
                  </a:lnTo>
                  <a:lnTo>
                    <a:pt x="16" y="5"/>
                  </a:lnTo>
                  <a:lnTo>
                    <a:pt x="16" y="5"/>
                  </a:lnTo>
                  <a:lnTo>
                    <a:pt x="17" y="7"/>
                  </a:lnTo>
                  <a:lnTo>
                    <a:pt x="19" y="9"/>
                  </a:lnTo>
                  <a:lnTo>
                    <a:pt x="23" y="8"/>
                  </a:lnTo>
                  <a:lnTo>
                    <a:pt x="23" y="8"/>
                  </a:lnTo>
                  <a:lnTo>
                    <a:pt x="22" y="5"/>
                  </a:lnTo>
                  <a:lnTo>
                    <a:pt x="20" y="3"/>
                  </a:lnTo>
                  <a:lnTo>
                    <a:pt x="20" y="3"/>
                  </a:lnTo>
                  <a:lnTo>
                    <a:pt x="16" y="0"/>
                  </a:lnTo>
                  <a:lnTo>
                    <a:pt x="12" y="0"/>
                  </a:lnTo>
                  <a:lnTo>
                    <a:pt x="12" y="0"/>
                  </a:lnTo>
                  <a:lnTo>
                    <a:pt x="8" y="0"/>
                  </a:lnTo>
                  <a:lnTo>
                    <a:pt x="5" y="1"/>
                  </a:lnTo>
                  <a:lnTo>
                    <a:pt x="5" y="1"/>
                  </a:lnTo>
                  <a:lnTo>
                    <a:pt x="3" y="4"/>
                  </a:lnTo>
                  <a:lnTo>
                    <a:pt x="1" y="7"/>
                  </a:lnTo>
                  <a:lnTo>
                    <a:pt x="1" y="7"/>
                  </a:lnTo>
                  <a:lnTo>
                    <a:pt x="0" y="10"/>
                  </a:lnTo>
                  <a:lnTo>
                    <a:pt x="0" y="15"/>
                  </a:lnTo>
                  <a:lnTo>
                    <a:pt x="0" y="15"/>
                  </a:lnTo>
                  <a:lnTo>
                    <a:pt x="1" y="20"/>
                  </a:lnTo>
                  <a:lnTo>
                    <a:pt x="3" y="25"/>
                  </a:lnTo>
                  <a:lnTo>
                    <a:pt x="3" y="25"/>
                  </a:lnTo>
                  <a:lnTo>
                    <a:pt x="7" y="28"/>
                  </a:lnTo>
                  <a:lnTo>
                    <a:pt x="12" y="29"/>
                  </a:lnTo>
                  <a:lnTo>
                    <a:pt x="12" y="29"/>
                  </a:lnTo>
                  <a:lnTo>
                    <a:pt x="16" y="28"/>
                  </a:lnTo>
                  <a:lnTo>
                    <a:pt x="20" y="26"/>
                  </a:lnTo>
                  <a:lnTo>
                    <a:pt x="20" y="26"/>
                  </a:lnTo>
                  <a:lnTo>
                    <a:pt x="22" y="23"/>
                  </a:lnTo>
                  <a:lnTo>
                    <a:pt x="24" y="18"/>
                  </a:lnTo>
                  <a:lnTo>
                    <a:pt x="19" y="18"/>
                  </a:lnTo>
                  <a:lnTo>
                    <a:pt x="19" y="18"/>
                  </a:lnTo>
                  <a:lnTo>
                    <a:pt x="19" y="22"/>
                  </a:lnTo>
                  <a:lnTo>
                    <a:pt x="16" y="24"/>
                  </a:lnTo>
                  <a:lnTo>
                    <a:pt x="1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2" name="Freeform 423">
              <a:extLst>
                <a:ext uri="{FF2B5EF4-FFF2-40B4-BE49-F238E27FC236}">
                  <a16:creationId xmlns:a16="http://schemas.microsoft.com/office/drawing/2014/main" id="{54894CAE-5659-13DD-7EF3-6BB03E7CBC5B}"/>
                </a:ext>
              </a:extLst>
            </p:cNvPr>
            <p:cNvSpPr>
              <a:spLocks/>
            </p:cNvSpPr>
            <p:nvPr/>
          </p:nvSpPr>
          <p:spPr bwMode="auto">
            <a:xfrm>
              <a:off x="5848" y="2086"/>
              <a:ext cx="14" cy="38"/>
            </a:xfrm>
            <a:custGeom>
              <a:avLst/>
              <a:gdLst>
                <a:gd name="T0" fmla="*/ 11 w 14"/>
                <a:gd name="T1" fmla="*/ 34 h 38"/>
                <a:gd name="T2" fmla="*/ 11 w 14"/>
                <a:gd name="T3" fmla="*/ 34 h 38"/>
                <a:gd name="T4" fmla="*/ 9 w 14"/>
                <a:gd name="T5" fmla="*/ 34 h 38"/>
                <a:gd name="T6" fmla="*/ 9 w 14"/>
                <a:gd name="T7" fmla="*/ 34 h 38"/>
                <a:gd name="T8" fmla="*/ 8 w 14"/>
                <a:gd name="T9" fmla="*/ 33 h 38"/>
                <a:gd name="T10" fmla="*/ 8 w 14"/>
                <a:gd name="T11" fmla="*/ 33 h 38"/>
                <a:gd name="T12" fmla="*/ 8 w 14"/>
                <a:gd name="T13" fmla="*/ 30 h 38"/>
                <a:gd name="T14" fmla="*/ 8 w 14"/>
                <a:gd name="T15" fmla="*/ 14 h 38"/>
                <a:gd name="T16" fmla="*/ 12 w 14"/>
                <a:gd name="T17" fmla="*/ 14 h 38"/>
                <a:gd name="T18" fmla="*/ 12 w 14"/>
                <a:gd name="T19" fmla="*/ 10 h 38"/>
                <a:gd name="T20" fmla="*/ 8 w 14"/>
                <a:gd name="T21" fmla="*/ 10 h 38"/>
                <a:gd name="T22" fmla="*/ 8 w 14"/>
                <a:gd name="T23" fmla="*/ 0 h 38"/>
                <a:gd name="T24" fmla="*/ 4 w 14"/>
                <a:gd name="T25" fmla="*/ 4 h 38"/>
                <a:gd name="T26" fmla="*/ 4 w 14"/>
                <a:gd name="T27" fmla="*/ 10 h 38"/>
                <a:gd name="T28" fmla="*/ 0 w 14"/>
                <a:gd name="T29" fmla="*/ 10 h 38"/>
                <a:gd name="T30" fmla="*/ 0 w 14"/>
                <a:gd name="T31" fmla="*/ 14 h 38"/>
                <a:gd name="T32" fmla="*/ 4 w 14"/>
                <a:gd name="T33" fmla="*/ 14 h 38"/>
                <a:gd name="T34" fmla="*/ 4 w 14"/>
                <a:gd name="T35" fmla="*/ 30 h 38"/>
                <a:gd name="T36" fmla="*/ 4 w 14"/>
                <a:gd name="T37" fmla="*/ 30 h 38"/>
                <a:gd name="T38" fmla="*/ 4 w 14"/>
                <a:gd name="T39" fmla="*/ 36 h 38"/>
                <a:gd name="T40" fmla="*/ 4 w 14"/>
                <a:gd name="T41" fmla="*/ 36 h 38"/>
                <a:gd name="T42" fmla="*/ 6 w 14"/>
                <a:gd name="T43" fmla="*/ 38 h 38"/>
                <a:gd name="T44" fmla="*/ 6 w 14"/>
                <a:gd name="T45" fmla="*/ 38 h 38"/>
                <a:gd name="T46" fmla="*/ 10 w 14"/>
                <a:gd name="T47" fmla="*/ 38 h 38"/>
                <a:gd name="T48" fmla="*/ 10 w 14"/>
                <a:gd name="T49" fmla="*/ 38 h 38"/>
                <a:gd name="T50" fmla="*/ 14 w 14"/>
                <a:gd name="T51" fmla="*/ 38 h 38"/>
                <a:gd name="T52" fmla="*/ 12 w 14"/>
                <a:gd name="T53" fmla="*/ 34 h 38"/>
                <a:gd name="T54" fmla="*/ 12 w 14"/>
                <a:gd name="T55" fmla="*/ 34 h 38"/>
                <a:gd name="T56" fmla="*/ 11 w 14"/>
                <a:gd name="T57" fmla="*/ 34 h 38"/>
                <a:gd name="T58" fmla="*/ 11 w 14"/>
                <a:gd name="T59" fmla="*/ 34 h 38"/>
                <a:gd name="T60" fmla="*/ 11 w 14"/>
                <a:gd name="T6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38">
                  <a:moveTo>
                    <a:pt x="11" y="34"/>
                  </a:moveTo>
                  <a:lnTo>
                    <a:pt x="11" y="34"/>
                  </a:lnTo>
                  <a:lnTo>
                    <a:pt x="9" y="34"/>
                  </a:lnTo>
                  <a:lnTo>
                    <a:pt x="9" y="34"/>
                  </a:lnTo>
                  <a:lnTo>
                    <a:pt x="8" y="33"/>
                  </a:lnTo>
                  <a:lnTo>
                    <a:pt x="8" y="33"/>
                  </a:lnTo>
                  <a:lnTo>
                    <a:pt x="8" y="30"/>
                  </a:lnTo>
                  <a:lnTo>
                    <a:pt x="8" y="14"/>
                  </a:lnTo>
                  <a:lnTo>
                    <a:pt x="12" y="14"/>
                  </a:lnTo>
                  <a:lnTo>
                    <a:pt x="12" y="10"/>
                  </a:lnTo>
                  <a:lnTo>
                    <a:pt x="8" y="10"/>
                  </a:lnTo>
                  <a:lnTo>
                    <a:pt x="8" y="0"/>
                  </a:lnTo>
                  <a:lnTo>
                    <a:pt x="4" y="4"/>
                  </a:lnTo>
                  <a:lnTo>
                    <a:pt x="4" y="10"/>
                  </a:lnTo>
                  <a:lnTo>
                    <a:pt x="0" y="10"/>
                  </a:lnTo>
                  <a:lnTo>
                    <a:pt x="0" y="14"/>
                  </a:lnTo>
                  <a:lnTo>
                    <a:pt x="4" y="14"/>
                  </a:lnTo>
                  <a:lnTo>
                    <a:pt x="4" y="30"/>
                  </a:lnTo>
                  <a:lnTo>
                    <a:pt x="4" y="30"/>
                  </a:lnTo>
                  <a:lnTo>
                    <a:pt x="4" y="36"/>
                  </a:lnTo>
                  <a:lnTo>
                    <a:pt x="4" y="36"/>
                  </a:lnTo>
                  <a:lnTo>
                    <a:pt x="6" y="38"/>
                  </a:lnTo>
                  <a:lnTo>
                    <a:pt x="6" y="38"/>
                  </a:lnTo>
                  <a:lnTo>
                    <a:pt x="10" y="38"/>
                  </a:lnTo>
                  <a:lnTo>
                    <a:pt x="10" y="38"/>
                  </a:lnTo>
                  <a:lnTo>
                    <a:pt x="14" y="38"/>
                  </a:lnTo>
                  <a:lnTo>
                    <a:pt x="12" y="34"/>
                  </a:lnTo>
                  <a:lnTo>
                    <a:pt x="12" y="34"/>
                  </a:lnTo>
                  <a:lnTo>
                    <a:pt x="11" y="34"/>
                  </a:lnTo>
                  <a:lnTo>
                    <a:pt x="11" y="34"/>
                  </a:lnTo>
                  <a:lnTo>
                    <a:pt x="1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8" name="Freeform 424">
              <a:extLst>
                <a:ext uri="{FF2B5EF4-FFF2-40B4-BE49-F238E27FC236}">
                  <a16:creationId xmlns:a16="http://schemas.microsoft.com/office/drawing/2014/main" id="{C42444AF-1C75-FD13-B3F7-3A5FBC900080}"/>
                </a:ext>
              </a:extLst>
            </p:cNvPr>
            <p:cNvSpPr>
              <a:spLocks noEditPoints="1"/>
            </p:cNvSpPr>
            <p:nvPr/>
          </p:nvSpPr>
          <p:spPr bwMode="auto">
            <a:xfrm>
              <a:off x="5866" y="2086"/>
              <a:ext cx="5" cy="38"/>
            </a:xfrm>
            <a:custGeom>
              <a:avLst/>
              <a:gdLst>
                <a:gd name="T0" fmla="*/ 5 w 5"/>
                <a:gd name="T1" fmla="*/ 6 h 38"/>
                <a:gd name="T2" fmla="*/ 5 w 5"/>
                <a:gd name="T3" fmla="*/ 0 h 38"/>
                <a:gd name="T4" fmla="*/ 0 w 5"/>
                <a:gd name="T5" fmla="*/ 0 h 38"/>
                <a:gd name="T6" fmla="*/ 0 w 5"/>
                <a:gd name="T7" fmla="*/ 6 h 38"/>
                <a:gd name="T8" fmla="*/ 5 w 5"/>
                <a:gd name="T9" fmla="*/ 6 h 38"/>
                <a:gd name="T10" fmla="*/ 5 w 5"/>
                <a:gd name="T11" fmla="*/ 6 h 38"/>
                <a:gd name="T12" fmla="*/ 5 w 5"/>
                <a:gd name="T13" fmla="*/ 38 h 38"/>
                <a:gd name="T14" fmla="*/ 5 w 5"/>
                <a:gd name="T15" fmla="*/ 10 h 38"/>
                <a:gd name="T16" fmla="*/ 0 w 5"/>
                <a:gd name="T17" fmla="*/ 10 h 38"/>
                <a:gd name="T18" fmla="*/ 0 w 5"/>
                <a:gd name="T19" fmla="*/ 38 h 38"/>
                <a:gd name="T20" fmla="*/ 5 w 5"/>
                <a:gd name="T21" fmla="*/ 38 h 38"/>
                <a:gd name="T22" fmla="*/ 5 w 5"/>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8">
                  <a:moveTo>
                    <a:pt x="5" y="6"/>
                  </a:moveTo>
                  <a:lnTo>
                    <a:pt x="5" y="0"/>
                  </a:lnTo>
                  <a:lnTo>
                    <a:pt x="0" y="0"/>
                  </a:lnTo>
                  <a:lnTo>
                    <a:pt x="0" y="6"/>
                  </a:lnTo>
                  <a:lnTo>
                    <a:pt x="5" y="6"/>
                  </a:lnTo>
                  <a:lnTo>
                    <a:pt x="5" y="6"/>
                  </a:lnTo>
                  <a:close/>
                  <a:moveTo>
                    <a:pt x="5" y="38"/>
                  </a:moveTo>
                  <a:lnTo>
                    <a:pt x="5" y="10"/>
                  </a:lnTo>
                  <a:lnTo>
                    <a:pt x="0" y="10"/>
                  </a:lnTo>
                  <a:lnTo>
                    <a:pt x="0" y="38"/>
                  </a:lnTo>
                  <a:lnTo>
                    <a:pt x="5" y="38"/>
                  </a:lnTo>
                  <a:lnTo>
                    <a:pt x="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39" name="Freeform 425">
              <a:extLst>
                <a:ext uri="{FF2B5EF4-FFF2-40B4-BE49-F238E27FC236}">
                  <a16:creationId xmlns:a16="http://schemas.microsoft.com/office/drawing/2014/main" id="{3DC3DEAA-BE9D-F4D9-02A1-DF5687EB94C9}"/>
                </a:ext>
              </a:extLst>
            </p:cNvPr>
            <p:cNvSpPr>
              <a:spLocks noEditPoints="1"/>
            </p:cNvSpPr>
            <p:nvPr/>
          </p:nvSpPr>
          <p:spPr bwMode="auto">
            <a:xfrm>
              <a:off x="5876" y="2096"/>
              <a:ext cx="26" cy="29"/>
            </a:xfrm>
            <a:custGeom>
              <a:avLst/>
              <a:gdLst>
                <a:gd name="T0" fmla="*/ 3 w 26"/>
                <a:gd name="T1" fmla="*/ 25 h 29"/>
                <a:gd name="T2" fmla="*/ 3 w 26"/>
                <a:gd name="T3" fmla="*/ 25 h 29"/>
                <a:gd name="T4" fmla="*/ 8 w 26"/>
                <a:gd name="T5" fmla="*/ 28 h 29"/>
                <a:gd name="T6" fmla="*/ 12 w 26"/>
                <a:gd name="T7" fmla="*/ 29 h 29"/>
                <a:gd name="T8" fmla="*/ 12 w 26"/>
                <a:gd name="T9" fmla="*/ 29 h 29"/>
                <a:gd name="T10" fmla="*/ 16 w 26"/>
                <a:gd name="T11" fmla="*/ 28 h 29"/>
                <a:gd name="T12" fmla="*/ 19 w 26"/>
                <a:gd name="T13" fmla="*/ 27 h 29"/>
                <a:gd name="T14" fmla="*/ 19 w 26"/>
                <a:gd name="T15" fmla="*/ 27 h 29"/>
                <a:gd name="T16" fmla="*/ 22 w 26"/>
                <a:gd name="T17" fmla="*/ 25 h 29"/>
                <a:gd name="T18" fmla="*/ 24 w 26"/>
                <a:gd name="T19" fmla="*/ 23 h 29"/>
                <a:gd name="T20" fmla="*/ 24 w 26"/>
                <a:gd name="T21" fmla="*/ 23 h 29"/>
                <a:gd name="T22" fmla="*/ 26 w 26"/>
                <a:gd name="T23" fmla="*/ 19 h 29"/>
                <a:gd name="T24" fmla="*/ 26 w 26"/>
                <a:gd name="T25" fmla="*/ 14 h 29"/>
                <a:gd name="T26" fmla="*/ 26 w 26"/>
                <a:gd name="T27" fmla="*/ 14 h 29"/>
                <a:gd name="T28" fmla="*/ 25 w 26"/>
                <a:gd name="T29" fmla="*/ 8 h 29"/>
                <a:gd name="T30" fmla="*/ 22 w 26"/>
                <a:gd name="T31" fmla="*/ 4 h 29"/>
                <a:gd name="T32" fmla="*/ 22 w 26"/>
                <a:gd name="T33" fmla="*/ 4 h 29"/>
                <a:gd name="T34" fmla="*/ 18 w 26"/>
                <a:gd name="T35" fmla="*/ 0 h 29"/>
                <a:gd name="T36" fmla="*/ 12 w 26"/>
                <a:gd name="T37" fmla="*/ 0 h 29"/>
                <a:gd name="T38" fmla="*/ 12 w 26"/>
                <a:gd name="T39" fmla="*/ 0 h 29"/>
                <a:gd name="T40" fmla="*/ 8 w 26"/>
                <a:gd name="T41" fmla="*/ 0 h 29"/>
                <a:gd name="T42" fmla="*/ 3 w 26"/>
                <a:gd name="T43" fmla="*/ 3 h 29"/>
                <a:gd name="T44" fmla="*/ 3 w 26"/>
                <a:gd name="T45" fmla="*/ 3 h 29"/>
                <a:gd name="T46" fmla="*/ 2 w 26"/>
                <a:gd name="T47" fmla="*/ 5 h 29"/>
                <a:gd name="T48" fmla="*/ 1 w 26"/>
                <a:gd name="T49" fmla="*/ 8 h 29"/>
                <a:gd name="T50" fmla="*/ 0 w 26"/>
                <a:gd name="T51" fmla="*/ 15 h 29"/>
                <a:gd name="T52" fmla="*/ 0 w 26"/>
                <a:gd name="T53" fmla="*/ 15 h 29"/>
                <a:gd name="T54" fmla="*/ 0 w 26"/>
                <a:gd name="T55" fmla="*/ 20 h 29"/>
                <a:gd name="T56" fmla="*/ 3 w 26"/>
                <a:gd name="T57" fmla="*/ 25 h 29"/>
                <a:gd name="T58" fmla="*/ 3 w 26"/>
                <a:gd name="T59" fmla="*/ 25 h 29"/>
                <a:gd name="T60" fmla="*/ 7 w 26"/>
                <a:gd name="T61" fmla="*/ 6 h 29"/>
                <a:gd name="T62" fmla="*/ 7 w 26"/>
                <a:gd name="T63" fmla="*/ 6 h 29"/>
                <a:gd name="T64" fmla="*/ 9 w 26"/>
                <a:gd name="T65" fmla="*/ 5 h 29"/>
                <a:gd name="T66" fmla="*/ 12 w 26"/>
                <a:gd name="T67" fmla="*/ 4 h 29"/>
                <a:gd name="T68" fmla="*/ 12 w 26"/>
                <a:gd name="T69" fmla="*/ 4 h 29"/>
                <a:gd name="T70" fmla="*/ 16 w 26"/>
                <a:gd name="T71" fmla="*/ 5 h 29"/>
                <a:gd name="T72" fmla="*/ 18 w 26"/>
                <a:gd name="T73" fmla="*/ 6 h 29"/>
                <a:gd name="T74" fmla="*/ 18 w 26"/>
                <a:gd name="T75" fmla="*/ 6 h 29"/>
                <a:gd name="T76" fmla="*/ 20 w 26"/>
                <a:gd name="T77" fmla="*/ 9 h 29"/>
                <a:gd name="T78" fmla="*/ 21 w 26"/>
                <a:gd name="T79" fmla="*/ 14 h 29"/>
                <a:gd name="T80" fmla="*/ 21 w 26"/>
                <a:gd name="T81" fmla="*/ 14 h 29"/>
                <a:gd name="T82" fmla="*/ 20 w 26"/>
                <a:gd name="T83" fmla="*/ 19 h 29"/>
                <a:gd name="T84" fmla="*/ 18 w 26"/>
                <a:gd name="T85" fmla="*/ 23 h 29"/>
                <a:gd name="T86" fmla="*/ 18 w 26"/>
                <a:gd name="T87" fmla="*/ 23 h 29"/>
                <a:gd name="T88" fmla="*/ 16 w 26"/>
                <a:gd name="T89" fmla="*/ 25 h 29"/>
                <a:gd name="T90" fmla="*/ 12 w 26"/>
                <a:gd name="T91" fmla="*/ 25 h 29"/>
                <a:gd name="T92" fmla="*/ 12 w 26"/>
                <a:gd name="T93" fmla="*/ 25 h 29"/>
                <a:gd name="T94" fmla="*/ 9 w 26"/>
                <a:gd name="T95" fmla="*/ 25 h 29"/>
                <a:gd name="T96" fmla="*/ 7 w 26"/>
                <a:gd name="T97" fmla="*/ 23 h 29"/>
                <a:gd name="T98" fmla="*/ 7 w 26"/>
                <a:gd name="T99" fmla="*/ 23 h 29"/>
                <a:gd name="T100" fmla="*/ 5 w 26"/>
                <a:gd name="T101" fmla="*/ 19 h 29"/>
                <a:gd name="T102" fmla="*/ 5 w 26"/>
                <a:gd name="T103" fmla="*/ 15 h 29"/>
                <a:gd name="T104" fmla="*/ 5 w 26"/>
                <a:gd name="T105" fmla="*/ 15 h 29"/>
                <a:gd name="T106" fmla="*/ 5 w 26"/>
                <a:gd name="T107" fmla="*/ 9 h 29"/>
                <a:gd name="T108" fmla="*/ 7 w 26"/>
                <a:gd name="T109" fmla="*/ 6 h 29"/>
                <a:gd name="T110" fmla="*/ 7 w 26"/>
                <a:gd name="T11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 h="29">
                  <a:moveTo>
                    <a:pt x="3" y="25"/>
                  </a:moveTo>
                  <a:lnTo>
                    <a:pt x="3" y="25"/>
                  </a:lnTo>
                  <a:lnTo>
                    <a:pt x="8" y="28"/>
                  </a:lnTo>
                  <a:lnTo>
                    <a:pt x="12" y="29"/>
                  </a:lnTo>
                  <a:lnTo>
                    <a:pt x="12" y="29"/>
                  </a:lnTo>
                  <a:lnTo>
                    <a:pt x="16" y="28"/>
                  </a:lnTo>
                  <a:lnTo>
                    <a:pt x="19" y="27"/>
                  </a:lnTo>
                  <a:lnTo>
                    <a:pt x="19" y="27"/>
                  </a:lnTo>
                  <a:lnTo>
                    <a:pt x="22" y="25"/>
                  </a:lnTo>
                  <a:lnTo>
                    <a:pt x="24" y="23"/>
                  </a:lnTo>
                  <a:lnTo>
                    <a:pt x="24" y="23"/>
                  </a:lnTo>
                  <a:lnTo>
                    <a:pt x="26" y="19"/>
                  </a:lnTo>
                  <a:lnTo>
                    <a:pt x="26" y="14"/>
                  </a:lnTo>
                  <a:lnTo>
                    <a:pt x="26" y="14"/>
                  </a:lnTo>
                  <a:lnTo>
                    <a:pt x="25" y="8"/>
                  </a:lnTo>
                  <a:lnTo>
                    <a:pt x="22" y="4"/>
                  </a:lnTo>
                  <a:lnTo>
                    <a:pt x="22" y="4"/>
                  </a:lnTo>
                  <a:lnTo>
                    <a:pt x="18" y="0"/>
                  </a:lnTo>
                  <a:lnTo>
                    <a:pt x="12" y="0"/>
                  </a:lnTo>
                  <a:lnTo>
                    <a:pt x="12" y="0"/>
                  </a:lnTo>
                  <a:lnTo>
                    <a:pt x="8" y="0"/>
                  </a:lnTo>
                  <a:lnTo>
                    <a:pt x="3" y="3"/>
                  </a:lnTo>
                  <a:lnTo>
                    <a:pt x="3" y="3"/>
                  </a:lnTo>
                  <a:lnTo>
                    <a:pt x="2" y="5"/>
                  </a:lnTo>
                  <a:lnTo>
                    <a:pt x="1" y="8"/>
                  </a:lnTo>
                  <a:lnTo>
                    <a:pt x="0" y="15"/>
                  </a:lnTo>
                  <a:lnTo>
                    <a:pt x="0" y="15"/>
                  </a:lnTo>
                  <a:lnTo>
                    <a:pt x="0" y="20"/>
                  </a:lnTo>
                  <a:lnTo>
                    <a:pt x="3" y="25"/>
                  </a:lnTo>
                  <a:lnTo>
                    <a:pt x="3" y="25"/>
                  </a:lnTo>
                  <a:close/>
                  <a:moveTo>
                    <a:pt x="7" y="6"/>
                  </a:moveTo>
                  <a:lnTo>
                    <a:pt x="7" y="6"/>
                  </a:lnTo>
                  <a:lnTo>
                    <a:pt x="9" y="5"/>
                  </a:lnTo>
                  <a:lnTo>
                    <a:pt x="12" y="4"/>
                  </a:lnTo>
                  <a:lnTo>
                    <a:pt x="12" y="4"/>
                  </a:lnTo>
                  <a:lnTo>
                    <a:pt x="16" y="5"/>
                  </a:lnTo>
                  <a:lnTo>
                    <a:pt x="18" y="6"/>
                  </a:lnTo>
                  <a:lnTo>
                    <a:pt x="18" y="6"/>
                  </a:lnTo>
                  <a:lnTo>
                    <a:pt x="20" y="9"/>
                  </a:lnTo>
                  <a:lnTo>
                    <a:pt x="21" y="14"/>
                  </a:lnTo>
                  <a:lnTo>
                    <a:pt x="21" y="14"/>
                  </a:lnTo>
                  <a:lnTo>
                    <a:pt x="20" y="19"/>
                  </a:lnTo>
                  <a:lnTo>
                    <a:pt x="18" y="23"/>
                  </a:lnTo>
                  <a:lnTo>
                    <a:pt x="18" y="23"/>
                  </a:lnTo>
                  <a:lnTo>
                    <a:pt x="16" y="25"/>
                  </a:lnTo>
                  <a:lnTo>
                    <a:pt x="12" y="25"/>
                  </a:lnTo>
                  <a:lnTo>
                    <a:pt x="12" y="25"/>
                  </a:lnTo>
                  <a:lnTo>
                    <a:pt x="9" y="25"/>
                  </a:lnTo>
                  <a:lnTo>
                    <a:pt x="7" y="23"/>
                  </a:lnTo>
                  <a:lnTo>
                    <a:pt x="7" y="23"/>
                  </a:lnTo>
                  <a:lnTo>
                    <a:pt x="5" y="19"/>
                  </a:lnTo>
                  <a:lnTo>
                    <a:pt x="5" y="15"/>
                  </a:lnTo>
                  <a:lnTo>
                    <a:pt x="5" y="15"/>
                  </a:lnTo>
                  <a:lnTo>
                    <a:pt x="5" y="9"/>
                  </a:lnTo>
                  <a:lnTo>
                    <a:pt x="7" y="6"/>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0" name="Freeform 426">
              <a:extLst>
                <a:ext uri="{FF2B5EF4-FFF2-40B4-BE49-F238E27FC236}">
                  <a16:creationId xmlns:a16="http://schemas.microsoft.com/office/drawing/2014/main" id="{8B890795-CD02-2920-2627-A0BDD2C8C9B0}"/>
                </a:ext>
              </a:extLst>
            </p:cNvPr>
            <p:cNvSpPr>
              <a:spLocks/>
            </p:cNvSpPr>
            <p:nvPr/>
          </p:nvSpPr>
          <p:spPr bwMode="auto">
            <a:xfrm>
              <a:off x="5907" y="2096"/>
              <a:ext cx="23" cy="28"/>
            </a:xfrm>
            <a:custGeom>
              <a:avLst/>
              <a:gdLst>
                <a:gd name="T0" fmla="*/ 5 w 23"/>
                <a:gd name="T1" fmla="*/ 28 h 28"/>
                <a:gd name="T2" fmla="*/ 5 w 23"/>
                <a:gd name="T3" fmla="*/ 13 h 28"/>
                <a:gd name="T4" fmla="*/ 5 w 23"/>
                <a:gd name="T5" fmla="*/ 13 h 28"/>
                <a:gd name="T6" fmla="*/ 6 w 23"/>
                <a:gd name="T7" fmla="*/ 8 h 28"/>
                <a:gd name="T8" fmla="*/ 7 w 23"/>
                <a:gd name="T9" fmla="*/ 6 h 28"/>
                <a:gd name="T10" fmla="*/ 7 w 23"/>
                <a:gd name="T11" fmla="*/ 6 h 28"/>
                <a:gd name="T12" fmla="*/ 9 w 23"/>
                <a:gd name="T13" fmla="*/ 5 h 28"/>
                <a:gd name="T14" fmla="*/ 13 w 23"/>
                <a:gd name="T15" fmla="*/ 4 h 28"/>
                <a:gd name="T16" fmla="*/ 13 w 23"/>
                <a:gd name="T17" fmla="*/ 4 h 28"/>
                <a:gd name="T18" fmla="*/ 16 w 23"/>
                <a:gd name="T19" fmla="*/ 5 h 28"/>
                <a:gd name="T20" fmla="*/ 16 w 23"/>
                <a:gd name="T21" fmla="*/ 5 h 28"/>
                <a:gd name="T22" fmla="*/ 17 w 23"/>
                <a:gd name="T23" fmla="*/ 7 h 28"/>
                <a:gd name="T24" fmla="*/ 17 w 23"/>
                <a:gd name="T25" fmla="*/ 7 h 28"/>
                <a:gd name="T26" fmla="*/ 18 w 23"/>
                <a:gd name="T27" fmla="*/ 12 h 28"/>
                <a:gd name="T28" fmla="*/ 18 w 23"/>
                <a:gd name="T29" fmla="*/ 28 h 28"/>
                <a:gd name="T30" fmla="*/ 23 w 23"/>
                <a:gd name="T31" fmla="*/ 28 h 28"/>
                <a:gd name="T32" fmla="*/ 23 w 23"/>
                <a:gd name="T33" fmla="*/ 12 h 28"/>
                <a:gd name="T34" fmla="*/ 23 w 23"/>
                <a:gd name="T35" fmla="*/ 12 h 28"/>
                <a:gd name="T36" fmla="*/ 23 w 23"/>
                <a:gd name="T37" fmla="*/ 7 h 28"/>
                <a:gd name="T38" fmla="*/ 23 w 23"/>
                <a:gd name="T39" fmla="*/ 7 h 28"/>
                <a:gd name="T40" fmla="*/ 22 w 23"/>
                <a:gd name="T41" fmla="*/ 4 h 28"/>
                <a:gd name="T42" fmla="*/ 22 w 23"/>
                <a:gd name="T43" fmla="*/ 4 h 28"/>
                <a:gd name="T44" fmla="*/ 18 w 23"/>
                <a:gd name="T45" fmla="*/ 0 h 28"/>
                <a:gd name="T46" fmla="*/ 18 w 23"/>
                <a:gd name="T47" fmla="*/ 0 h 28"/>
                <a:gd name="T48" fmla="*/ 14 w 23"/>
                <a:gd name="T49" fmla="*/ 0 h 28"/>
                <a:gd name="T50" fmla="*/ 14 w 23"/>
                <a:gd name="T51" fmla="*/ 0 h 28"/>
                <a:gd name="T52" fmla="*/ 8 w 23"/>
                <a:gd name="T53" fmla="*/ 1 h 28"/>
                <a:gd name="T54" fmla="*/ 5 w 23"/>
                <a:gd name="T55" fmla="*/ 5 h 28"/>
                <a:gd name="T56" fmla="*/ 5 w 23"/>
                <a:gd name="T57" fmla="*/ 0 h 28"/>
                <a:gd name="T58" fmla="*/ 0 w 23"/>
                <a:gd name="T59" fmla="*/ 0 h 28"/>
                <a:gd name="T60" fmla="*/ 0 w 23"/>
                <a:gd name="T61" fmla="*/ 28 h 28"/>
                <a:gd name="T62" fmla="*/ 5 w 23"/>
                <a:gd name="T63" fmla="*/ 28 h 28"/>
                <a:gd name="T64" fmla="*/ 5 w 2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8">
                  <a:moveTo>
                    <a:pt x="5" y="28"/>
                  </a:moveTo>
                  <a:lnTo>
                    <a:pt x="5" y="13"/>
                  </a:lnTo>
                  <a:lnTo>
                    <a:pt x="5" y="13"/>
                  </a:lnTo>
                  <a:lnTo>
                    <a:pt x="6" y="8"/>
                  </a:lnTo>
                  <a:lnTo>
                    <a:pt x="7" y="6"/>
                  </a:lnTo>
                  <a:lnTo>
                    <a:pt x="7" y="6"/>
                  </a:lnTo>
                  <a:lnTo>
                    <a:pt x="9" y="5"/>
                  </a:lnTo>
                  <a:lnTo>
                    <a:pt x="13" y="4"/>
                  </a:lnTo>
                  <a:lnTo>
                    <a:pt x="13" y="4"/>
                  </a:lnTo>
                  <a:lnTo>
                    <a:pt x="16" y="5"/>
                  </a:lnTo>
                  <a:lnTo>
                    <a:pt x="16" y="5"/>
                  </a:lnTo>
                  <a:lnTo>
                    <a:pt x="17" y="7"/>
                  </a:lnTo>
                  <a:lnTo>
                    <a:pt x="17" y="7"/>
                  </a:lnTo>
                  <a:lnTo>
                    <a:pt x="18" y="12"/>
                  </a:lnTo>
                  <a:lnTo>
                    <a:pt x="18" y="28"/>
                  </a:lnTo>
                  <a:lnTo>
                    <a:pt x="23" y="28"/>
                  </a:lnTo>
                  <a:lnTo>
                    <a:pt x="23" y="12"/>
                  </a:lnTo>
                  <a:lnTo>
                    <a:pt x="23" y="12"/>
                  </a:lnTo>
                  <a:lnTo>
                    <a:pt x="23" y="7"/>
                  </a:lnTo>
                  <a:lnTo>
                    <a:pt x="23" y="7"/>
                  </a:lnTo>
                  <a:lnTo>
                    <a:pt x="22" y="4"/>
                  </a:lnTo>
                  <a:lnTo>
                    <a:pt x="22" y="4"/>
                  </a:lnTo>
                  <a:lnTo>
                    <a:pt x="18" y="0"/>
                  </a:lnTo>
                  <a:lnTo>
                    <a:pt x="18" y="0"/>
                  </a:lnTo>
                  <a:lnTo>
                    <a:pt x="14" y="0"/>
                  </a:lnTo>
                  <a:lnTo>
                    <a:pt x="14" y="0"/>
                  </a:lnTo>
                  <a:lnTo>
                    <a:pt x="8" y="1"/>
                  </a:lnTo>
                  <a:lnTo>
                    <a:pt x="5" y="5"/>
                  </a:lnTo>
                  <a:lnTo>
                    <a:pt x="5" y="0"/>
                  </a:lnTo>
                  <a:lnTo>
                    <a:pt x="0" y="0"/>
                  </a:lnTo>
                  <a:lnTo>
                    <a:pt x="0" y="28"/>
                  </a:lnTo>
                  <a:lnTo>
                    <a:pt x="5" y="28"/>
                  </a:lnTo>
                  <a:lnTo>
                    <a:pt x="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1" name="Freeform 427">
              <a:extLst>
                <a:ext uri="{FF2B5EF4-FFF2-40B4-BE49-F238E27FC236}">
                  <a16:creationId xmlns:a16="http://schemas.microsoft.com/office/drawing/2014/main" id="{7E9D26B7-8E77-E7E0-3F06-5D9B03DD0BE6}"/>
                </a:ext>
              </a:extLst>
            </p:cNvPr>
            <p:cNvSpPr>
              <a:spLocks noEditPoints="1"/>
            </p:cNvSpPr>
            <p:nvPr/>
          </p:nvSpPr>
          <p:spPr bwMode="auto">
            <a:xfrm>
              <a:off x="5951" y="2090"/>
              <a:ext cx="25" cy="32"/>
            </a:xfrm>
            <a:custGeom>
              <a:avLst/>
              <a:gdLst>
                <a:gd name="T0" fmla="*/ 25 w 25"/>
                <a:gd name="T1" fmla="*/ 10 h 32"/>
                <a:gd name="T2" fmla="*/ 0 w 25"/>
                <a:gd name="T3" fmla="*/ 0 h 32"/>
                <a:gd name="T4" fmla="*/ 0 w 25"/>
                <a:gd name="T5" fmla="*/ 4 h 32"/>
                <a:gd name="T6" fmla="*/ 20 w 25"/>
                <a:gd name="T7" fmla="*/ 12 h 32"/>
                <a:gd name="T8" fmla="*/ 0 w 25"/>
                <a:gd name="T9" fmla="*/ 21 h 32"/>
                <a:gd name="T10" fmla="*/ 0 w 25"/>
                <a:gd name="T11" fmla="*/ 25 h 32"/>
                <a:gd name="T12" fmla="*/ 25 w 25"/>
                <a:gd name="T13" fmla="*/ 14 h 32"/>
                <a:gd name="T14" fmla="*/ 25 w 25"/>
                <a:gd name="T15" fmla="*/ 10 h 32"/>
                <a:gd name="T16" fmla="*/ 25 w 25"/>
                <a:gd name="T17" fmla="*/ 10 h 32"/>
                <a:gd name="T18" fmla="*/ 25 w 25"/>
                <a:gd name="T19" fmla="*/ 28 h 32"/>
                <a:gd name="T20" fmla="*/ 0 w 25"/>
                <a:gd name="T21" fmla="*/ 28 h 32"/>
                <a:gd name="T22" fmla="*/ 0 w 25"/>
                <a:gd name="T23" fmla="*/ 32 h 32"/>
                <a:gd name="T24" fmla="*/ 25 w 25"/>
                <a:gd name="T25" fmla="*/ 32 h 32"/>
                <a:gd name="T26" fmla="*/ 25 w 25"/>
                <a:gd name="T27" fmla="*/ 28 h 32"/>
                <a:gd name="T28" fmla="*/ 25 w 2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5" y="10"/>
                  </a:moveTo>
                  <a:lnTo>
                    <a:pt x="0" y="0"/>
                  </a:lnTo>
                  <a:lnTo>
                    <a:pt x="0" y="4"/>
                  </a:lnTo>
                  <a:lnTo>
                    <a:pt x="20" y="12"/>
                  </a:lnTo>
                  <a:lnTo>
                    <a:pt x="0" y="21"/>
                  </a:lnTo>
                  <a:lnTo>
                    <a:pt x="0" y="25"/>
                  </a:lnTo>
                  <a:lnTo>
                    <a:pt x="25" y="14"/>
                  </a:lnTo>
                  <a:lnTo>
                    <a:pt x="25" y="10"/>
                  </a:lnTo>
                  <a:lnTo>
                    <a:pt x="25" y="10"/>
                  </a:lnTo>
                  <a:close/>
                  <a:moveTo>
                    <a:pt x="25" y="28"/>
                  </a:moveTo>
                  <a:lnTo>
                    <a:pt x="0" y="28"/>
                  </a:lnTo>
                  <a:lnTo>
                    <a:pt x="0" y="32"/>
                  </a:lnTo>
                  <a:lnTo>
                    <a:pt x="25" y="32"/>
                  </a:lnTo>
                  <a:lnTo>
                    <a:pt x="25" y="28"/>
                  </a:lnTo>
                  <a:lnTo>
                    <a:pt x="2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2" name="Freeform 428">
              <a:extLst>
                <a:ext uri="{FF2B5EF4-FFF2-40B4-BE49-F238E27FC236}">
                  <a16:creationId xmlns:a16="http://schemas.microsoft.com/office/drawing/2014/main" id="{5BD16EB6-7148-8B17-DD34-BBFE33C76C01}"/>
                </a:ext>
              </a:extLst>
            </p:cNvPr>
            <p:cNvSpPr>
              <a:spLocks/>
            </p:cNvSpPr>
            <p:nvPr/>
          </p:nvSpPr>
          <p:spPr bwMode="auto">
            <a:xfrm>
              <a:off x="5994" y="2086"/>
              <a:ext cx="26" cy="39"/>
            </a:xfrm>
            <a:custGeom>
              <a:avLst/>
              <a:gdLst>
                <a:gd name="T0" fmla="*/ 5 w 26"/>
                <a:gd name="T1" fmla="*/ 36 h 39"/>
                <a:gd name="T2" fmla="*/ 5 w 26"/>
                <a:gd name="T3" fmla="*/ 36 h 39"/>
                <a:gd name="T4" fmla="*/ 8 w 26"/>
                <a:gd name="T5" fmla="*/ 38 h 39"/>
                <a:gd name="T6" fmla="*/ 13 w 26"/>
                <a:gd name="T7" fmla="*/ 39 h 39"/>
                <a:gd name="T8" fmla="*/ 13 w 26"/>
                <a:gd name="T9" fmla="*/ 39 h 39"/>
                <a:gd name="T10" fmla="*/ 19 w 26"/>
                <a:gd name="T11" fmla="*/ 38 h 39"/>
                <a:gd name="T12" fmla="*/ 23 w 26"/>
                <a:gd name="T13" fmla="*/ 34 h 39"/>
                <a:gd name="T14" fmla="*/ 23 w 26"/>
                <a:gd name="T15" fmla="*/ 34 h 39"/>
                <a:gd name="T16" fmla="*/ 26 w 26"/>
                <a:gd name="T17" fmla="*/ 30 h 39"/>
                <a:gd name="T18" fmla="*/ 26 w 26"/>
                <a:gd name="T19" fmla="*/ 25 h 39"/>
                <a:gd name="T20" fmla="*/ 26 w 26"/>
                <a:gd name="T21" fmla="*/ 25 h 39"/>
                <a:gd name="T22" fmla="*/ 25 w 26"/>
                <a:gd name="T23" fmla="*/ 20 h 39"/>
                <a:gd name="T24" fmla="*/ 23 w 26"/>
                <a:gd name="T25" fmla="*/ 16 h 39"/>
                <a:gd name="T26" fmla="*/ 23 w 26"/>
                <a:gd name="T27" fmla="*/ 16 h 39"/>
                <a:gd name="T28" fmla="*/ 19 w 26"/>
                <a:gd name="T29" fmla="*/ 14 h 39"/>
                <a:gd name="T30" fmla="*/ 14 w 26"/>
                <a:gd name="T31" fmla="*/ 13 h 39"/>
                <a:gd name="T32" fmla="*/ 14 w 26"/>
                <a:gd name="T33" fmla="*/ 13 h 39"/>
                <a:gd name="T34" fmla="*/ 11 w 26"/>
                <a:gd name="T35" fmla="*/ 14 h 39"/>
                <a:gd name="T36" fmla="*/ 7 w 26"/>
                <a:gd name="T37" fmla="*/ 15 h 39"/>
                <a:gd name="T38" fmla="*/ 9 w 26"/>
                <a:gd name="T39" fmla="*/ 5 h 39"/>
                <a:gd name="T40" fmla="*/ 25 w 26"/>
                <a:gd name="T41" fmla="*/ 5 h 39"/>
                <a:gd name="T42" fmla="*/ 25 w 26"/>
                <a:gd name="T43" fmla="*/ 0 h 39"/>
                <a:gd name="T44" fmla="*/ 5 w 26"/>
                <a:gd name="T45" fmla="*/ 0 h 39"/>
                <a:gd name="T46" fmla="*/ 2 w 26"/>
                <a:gd name="T47" fmla="*/ 20 h 39"/>
                <a:gd name="T48" fmla="*/ 6 w 26"/>
                <a:gd name="T49" fmla="*/ 20 h 39"/>
                <a:gd name="T50" fmla="*/ 6 w 26"/>
                <a:gd name="T51" fmla="*/ 20 h 39"/>
                <a:gd name="T52" fmla="*/ 9 w 26"/>
                <a:gd name="T53" fmla="*/ 18 h 39"/>
                <a:gd name="T54" fmla="*/ 9 w 26"/>
                <a:gd name="T55" fmla="*/ 18 h 39"/>
                <a:gd name="T56" fmla="*/ 13 w 26"/>
                <a:gd name="T57" fmla="*/ 17 h 39"/>
                <a:gd name="T58" fmla="*/ 13 w 26"/>
                <a:gd name="T59" fmla="*/ 17 h 39"/>
                <a:gd name="T60" fmla="*/ 16 w 26"/>
                <a:gd name="T61" fmla="*/ 18 h 39"/>
                <a:gd name="T62" fmla="*/ 19 w 26"/>
                <a:gd name="T63" fmla="*/ 19 h 39"/>
                <a:gd name="T64" fmla="*/ 19 w 26"/>
                <a:gd name="T65" fmla="*/ 19 h 39"/>
                <a:gd name="T66" fmla="*/ 21 w 26"/>
                <a:gd name="T67" fmla="*/ 23 h 39"/>
                <a:gd name="T68" fmla="*/ 22 w 26"/>
                <a:gd name="T69" fmla="*/ 26 h 39"/>
                <a:gd name="T70" fmla="*/ 22 w 26"/>
                <a:gd name="T71" fmla="*/ 26 h 39"/>
                <a:gd name="T72" fmla="*/ 21 w 26"/>
                <a:gd name="T73" fmla="*/ 29 h 39"/>
                <a:gd name="T74" fmla="*/ 19 w 26"/>
                <a:gd name="T75" fmla="*/ 33 h 39"/>
                <a:gd name="T76" fmla="*/ 19 w 26"/>
                <a:gd name="T77" fmla="*/ 33 h 39"/>
                <a:gd name="T78" fmla="*/ 16 w 26"/>
                <a:gd name="T79" fmla="*/ 35 h 39"/>
                <a:gd name="T80" fmla="*/ 13 w 26"/>
                <a:gd name="T81" fmla="*/ 35 h 39"/>
                <a:gd name="T82" fmla="*/ 13 w 26"/>
                <a:gd name="T83" fmla="*/ 35 h 39"/>
                <a:gd name="T84" fmla="*/ 11 w 26"/>
                <a:gd name="T85" fmla="*/ 35 h 39"/>
                <a:gd name="T86" fmla="*/ 8 w 26"/>
                <a:gd name="T87" fmla="*/ 34 h 39"/>
                <a:gd name="T88" fmla="*/ 8 w 26"/>
                <a:gd name="T89" fmla="*/ 34 h 39"/>
                <a:gd name="T90" fmla="*/ 7 w 26"/>
                <a:gd name="T91" fmla="*/ 32 h 39"/>
                <a:gd name="T92" fmla="*/ 6 w 26"/>
                <a:gd name="T93" fmla="*/ 28 h 39"/>
                <a:gd name="T94" fmla="*/ 0 w 26"/>
                <a:gd name="T95" fmla="*/ 28 h 39"/>
                <a:gd name="T96" fmla="*/ 0 w 26"/>
                <a:gd name="T97" fmla="*/ 28 h 39"/>
                <a:gd name="T98" fmla="*/ 2 w 26"/>
                <a:gd name="T99" fmla="*/ 33 h 39"/>
                <a:gd name="T100" fmla="*/ 5 w 26"/>
                <a:gd name="T101" fmla="*/ 36 h 39"/>
                <a:gd name="T102" fmla="*/ 5 w 26"/>
                <a:gd name="T103"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39">
                  <a:moveTo>
                    <a:pt x="5" y="36"/>
                  </a:moveTo>
                  <a:lnTo>
                    <a:pt x="5" y="36"/>
                  </a:lnTo>
                  <a:lnTo>
                    <a:pt x="8" y="38"/>
                  </a:lnTo>
                  <a:lnTo>
                    <a:pt x="13" y="39"/>
                  </a:lnTo>
                  <a:lnTo>
                    <a:pt x="13" y="39"/>
                  </a:lnTo>
                  <a:lnTo>
                    <a:pt x="19" y="38"/>
                  </a:lnTo>
                  <a:lnTo>
                    <a:pt x="23" y="34"/>
                  </a:lnTo>
                  <a:lnTo>
                    <a:pt x="23" y="34"/>
                  </a:lnTo>
                  <a:lnTo>
                    <a:pt x="26" y="30"/>
                  </a:lnTo>
                  <a:lnTo>
                    <a:pt x="26" y="25"/>
                  </a:lnTo>
                  <a:lnTo>
                    <a:pt x="26" y="25"/>
                  </a:lnTo>
                  <a:lnTo>
                    <a:pt x="25" y="20"/>
                  </a:lnTo>
                  <a:lnTo>
                    <a:pt x="23" y="16"/>
                  </a:lnTo>
                  <a:lnTo>
                    <a:pt x="23" y="16"/>
                  </a:lnTo>
                  <a:lnTo>
                    <a:pt x="19" y="14"/>
                  </a:lnTo>
                  <a:lnTo>
                    <a:pt x="14" y="13"/>
                  </a:lnTo>
                  <a:lnTo>
                    <a:pt x="14" y="13"/>
                  </a:lnTo>
                  <a:lnTo>
                    <a:pt x="11" y="14"/>
                  </a:lnTo>
                  <a:lnTo>
                    <a:pt x="7" y="15"/>
                  </a:lnTo>
                  <a:lnTo>
                    <a:pt x="9" y="5"/>
                  </a:lnTo>
                  <a:lnTo>
                    <a:pt x="25" y="5"/>
                  </a:lnTo>
                  <a:lnTo>
                    <a:pt x="25" y="0"/>
                  </a:lnTo>
                  <a:lnTo>
                    <a:pt x="5" y="0"/>
                  </a:lnTo>
                  <a:lnTo>
                    <a:pt x="2" y="20"/>
                  </a:lnTo>
                  <a:lnTo>
                    <a:pt x="6" y="20"/>
                  </a:lnTo>
                  <a:lnTo>
                    <a:pt x="6" y="20"/>
                  </a:lnTo>
                  <a:lnTo>
                    <a:pt x="9" y="18"/>
                  </a:lnTo>
                  <a:lnTo>
                    <a:pt x="9" y="18"/>
                  </a:lnTo>
                  <a:lnTo>
                    <a:pt x="13" y="17"/>
                  </a:lnTo>
                  <a:lnTo>
                    <a:pt x="13" y="17"/>
                  </a:lnTo>
                  <a:lnTo>
                    <a:pt x="16" y="18"/>
                  </a:lnTo>
                  <a:lnTo>
                    <a:pt x="19" y="19"/>
                  </a:lnTo>
                  <a:lnTo>
                    <a:pt x="19" y="19"/>
                  </a:lnTo>
                  <a:lnTo>
                    <a:pt x="21" y="23"/>
                  </a:lnTo>
                  <a:lnTo>
                    <a:pt x="22" y="26"/>
                  </a:lnTo>
                  <a:lnTo>
                    <a:pt x="22" y="26"/>
                  </a:lnTo>
                  <a:lnTo>
                    <a:pt x="21" y="29"/>
                  </a:lnTo>
                  <a:lnTo>
                    <a:pt x="19" y="33"/>
                  </a:lnTo>
                  <a:lnTo>
                    <a:pt x="19" y="33"/>
                  </a:lnTo>
                  <a:lnTo>
                    <a:pt x="16" y="35"/>
                  </a:lnTo>
                  <a:lnTo>
                    <a:pt x="13" y="35"/>
                  </a:lnTo>
                  <a:lnTo>
                    <a:pt x="13" y="35"/>
                  </a:lnTo>
                  <a:lnTo>
                    <a:pt x="11" y="35"/>
                  </a:lnTo>
                  <a:lnTo>
                    <a:pt x="8" y="34"/>
                  </a:lnTo>
                  <a:lnTo>
                    <a:pt x="8" y="34"/>
                  </a:lnTo>
                  <a:lnTo>
                    <a:pt x="7" y="32"/>
                  </a:lnTo>
                  <a:lnTo>
                    <a:pt x="6" y="28"/>
                  </a:lnTo>
                  <a:lnTo>
                    <a:pt x="0" y="28"/>
                  </a:lnTo>
                  <a:lnTo>
                    <a:pt x="0" y="28"/>
                  </a:lnTo>
                  <a:lnTo>
                    <a:pt x="2" y="33"/>
                  </a:lnTo>
                  <a:lnTo>
                    <a:pt x="5" y="36"/>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3" name="Freeform 429">
              <a:extLst>
                <a:ext uri="{FF2B5EF4-FFF2-40B4-BE49-F238E27FC236}">
                  <a16:creationId xmlns:a16="http://schemas.microsoft.com/office/drawing/2014/main" id="{63FEE88C-3652-CA51-5CCA-2E8B7FD6F7EB}"/>
                </a:ext>
              </a:extLst>
            </p:cNvPr>
            <p:cNvSpPr>
              <a:spLocks noEditPoints="1"/>
            </p:cNvSpPr>
            <p:nvPr/>
          </p:nvSpPr>
          <p:spPr bwMode="auto">
            <a:xfrm>
              <a:off x="6025" y="2086"/>
              <a:ext cx="25" cy="39"/>
            </a:xfrm>
            <a:custGeom>
              <a:avLst/>
              <a:gdLst>
                <a:gd name="T0" fmla="*/ 3 w 25"/>
                <a:gd name="T1" fmla="*/ 35 h 39"/>
                <a:gd name="T2" fmla="*/ 12 w 25"/>
                <a:gd name="T3" fmla="*/ 39 h 39"/>
                <a:gd name="T4" fmla="*/ 16 w 25"/>
                <a:gd name="T5" fmla="*/ 38 h 39"/>
                <a:gd name="T6" fmla="*/ 20 w 25"/>
                <a:gd name="T7" fmla="*/ 37 h 39"/>
                <a:gd name="T8" fmla="*/ 23 w 25"/>
                <a:gd name="T9" fmla="*/ 30 h 39"/>
                <a:gd name="T10" fmla="*/ 24 w 25"/>
                <a:gd name="T11" fmla="*/ 26 h 39"/>
                <a:gd name="T12" fmla="*/ 25 w 25"/>
                <a:gd name="T13" fmla="*/ 19 h 39"/>
                <a:gd name="T14" fmla="*/ 24 w 25"/>
                <a:gd name="T15" fmla="*/ 10 h 39"/>
                <a:gd name="T16" fmla="*/ 22 w 25"/>
                <a:gd name="T17" fmla="*/ 5 h 39"/>
                <a:gd name="T18" fmla="*/ 18 w 25"/>
                <a:gd name="T19" fmla="*/ 1 h 39"/>
                <a:gd name="T20" fmla="*/ 15 w 25"/>
                <a:gd name="T21" fmla="*/ 0 h 39"/>
                <a:gd name="T22" fmla="*/ 12 w 25"/>
                <a:gd name="T23" fmla="*/ 0 h 39"/>
                <a:gd name="T24" fmla="*/ 5 w 25"/>
                <a:gd name="T25" fmla="*/ 3 h 39"/>
                <a:gd name="T26" fmla="*/ 3 w 25"/>
                <a:gd name="T27" fmla="*/ 5 h 39"/>
                <a:gd name="T28" fmla="*/ 1 w 25"/>
                <a:gd name="T29" fmla="*/ 8 h 39"/>
                <a:gd name="T30" fmla="*/ 0 w 25"/>
                <a:gd name="T31" fmla="*/ 19 h 39"/>
                <a:gd name="T32" fmla="*/ 1 w 25"/>
                <a:gd name="T33" fmla="*/ 28 h 39"/>
                <a:gd name="T34" fmla="*/ 3 w 25"/>
                <a:gd name="T35" fmla="*/ 35 h 39"/>
                <a:gd name="T36" fmla="*/ 3 w 25"/>
                <a:gd name="T37" fmla="*/ 35 h 39"/>
                <a:gd name="T38" fmla="*/ 7 w 25"/>
                <a:gd name="T39" fmla="*/ 7 h 39"/>
                <a:gd name="T40" fmla="*/ 12 w 25"/>
                <a:gd name="T41" fmla="*/ 4 h 39"/>
                <a:gd name="T42" fmla="*/ 15 w 25"/>
                <a:gd name="T43" fmla="*/ 5 h 39"/>
                <a:gd name="T44" fmla="*/ 18 w 25"/>
                <a:gd name="T45" fmla="*/ 7 h 39"/>
                <a:gd name="T46" fmla="*/ 20 w 25"/>
                <a:gd name="T47" fmla="*/ 19 h 39"/>
                <a:gd name="T48" fmla="*/ 20 w 25"/>
                <a:gd name="T49" fmla="*/ 27 h 39"/>
                <a:gd name="T50" fmla="*/ 18 w 25"/>
                <a:gd name="T51" fmla="*/ 32 h 39"/>
                <a:gd name="T52" fmla="*/ 12 w 25"/>
                <a:gd name="T53" fmla="*/ 35 h 39"/>
                <a:gd name="T54" fmla="*/ 10 w 25"/>
                <a:gd name="T55" fmla="*/ 34 h 39"/>
                <a:gd name="T56" fmla="*/ 6 w 25"/>
                <a:gd name="T57" fmla="*/ 32 h 39"/>
                <a:gd name="T58" fmla="*/ 4 w 25"/>
                <a:gd name="T59" fmla="*/ 19 h 39"/>
                <a:gd name="T60" fmla="*/ 5 w 25"/>
                <a:gd name="T61" fmla="*/ 11 h 39"/>
                <a:gd name="T62" fmla="*/ 7 w 25"/>
                <a:gd name="T63"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39">
                  <a:moveTo>
                    <a:pt x="3" y="35"/>
                  </a:moveTo>
                  <a:lnTo>
                    <a:pt x="3" y="35"/>
                  </a:lnTo>
                  <a:lnTo>
                    <a:pt x="7" y="38"/>
                  </a:lnTo>
                  <a:lnTo>
                    <a:pt x="12" y="39"/>
                  </a:lnTo>
                  <a:lnTo>
                    <a:pt x="12" y="39"/>
                  </a:lnTo>
                  <a:lnTo>
                    <a:pt x="16" y="38"/>
                  </a:lnTo>
                  <a:lnTo>
                    <a:pt x="20" y="37"/>
                  </a:lnTo>
                  <a:lnTo>
                    <a:pt x="20" y="37"/>
                  </a:lnTo>
                  <a:lnTo>
                    <a:pt x="22" y="34"/>
                  </a:lnTo>
                  <a:lnTo>
                    <a:pt x="23" y="30"/>
                  </a:lnTo>
                  <a:lnTo>
                    <a:pt x="23" y="30"/>
                  </a:lnTo>
                  <a:lnTo>
                    <a:pt x="24" y="26"/>
                  </a:lnTo>
                  <a:lnTo>
                    <a:pt x="25" y="19"/>
                  </a:lnTo>
                  <a:lnTo>
                    <a:pt x="25" y="19"/>
                  </a:lnTo>
                  <a:lnTo>
                    <a:pt x="24" y="10"/>
                  </a:lnTo>
                  <a:lnTo>
                    <a:pt x="24" y="10"/>
                  </a:lnTo>
                  <a:lnTo>
                    <a:pt x="22" y="5"/>
                  </a:lnTo>
                  <a:lnTo>
                    <a:pt x="22" y="5"/>
                  </a:lnTo>
                  <a:lnTo>
                    <a:pt x="20" y="3"/>
                  </a:lnTo>
                  <a:lnTo>
                    <a:pt x="18" y="1"/>
                  </a:lnTo>
                  <a:lnTo>
                    <a:pt x="18" y="1"/>
                  </a:lnTo>
                  <a:lnTo>
                    <a:pt x="15" y="0"/>
                  </a:lnTo>
                  <a:lnTo>
                    <a:pt x="12" y="0"/>
                  </a:lnTo>
                  <a:lnTo>
                    <a:pt x="12" y="0"/>
                  </a:lnTo>
                  <a:lnTo>
                    <a:pt x="9" y="0"/>
                  </a:lnTo>
                  <a:lnTo>
                    <a:pt x="5" y="3"/>
                  </a:lnTo>
                  <a:lnTo>
                    <a:pt x="5" y="3"/>
                  </a:lnTo>
                  <a:lnTo>
                    <a:pt x="3" y="5"/>
                  </a:lnTo>
                  <a:lnTo>
                    <a:pt x="1" y="8"/>
                  </a:lnTo>
                  <a:lnTo>
                    <a:pt x="1" y="8"/>
                  </a:lnTo>
                  <a:lnTo>
                    <a:pt x="0" y="14"/>
                  </a:lnTo>
                  <a:lnTo>
                    <a:pt x="0" y="19"/>
                  </a:lnTo>
                  <a:lnTo>
                    <a:pt x="0" y="19"/>
                  </a:lnTo>
                  <a:lnTo>
                    <a:pt x="1" y="28"/>
                  </a:lnTo>
                  <a:lnTo>
                    <a:pt x="2" y="33"/>
                  </a:lnTo>
                  <a:lnTo>
                    <a:pt x="3" y="35"/>
                  </a:lnTo>
                  <a:lnTo>
                    <a:pt x="3" y="35"/>
                  </a:lnTo>
                  <a:lnTo>
                    <a:pt x="3" y="35"/>
                  </a:lnTo>
                  <a:close/>
                  <a:moveTo>
                    <a:pt x="7" y="7"/>
                  </a:moveTo>
                  <a:lnTo>
                    <a:pt x="7" y="7"/>
                  </a:lnTo>
                  <a:lnTo>
                    <a:pt x="10" y="5"/>
                  </a:lnTo>
                  <a:lnTo>
                    <a:pt x="12" y="4"/>
                  </a:lnTo>
                  <a:lnTo>
                    <a:pt x="12" y="4"/>
                  </a:lnTo>
                  <a:lnTo>
                    <a:pt x="15" y="5"/>
                  </a:lnTo>
                  <a:lnTo>
                    <a:pt x="18" y="7"/>
                  </a:lnTo>
                  <a:lnTo>
                    <a:pt x="18" y="7"/>
                  </a:lnTo>
                  <a:lnTo>
                    <a:pt x="20" y="11"/>
                  </a:lnTo>
                  <a:lnTo>
                    <a:pt x="20" y="19"/>
                  </a:lnTo>
                  <a:lnTo>
                    <a:pt x="20" y="19"/>
                  </a:lnTo>
                  <a:lnTo>
                    <a:pt x="20" y="27"/>
                  </a:lnTo>
                  <a:lnTo>
                    <a:pt x="18" y="32"/>
                  </a:lnTo>
                  <a:lnTo>
                    <a:pt x="18" y="32"/>
                  </a:lnTo>
                  <a:lnTo>
                    <a:pt x="15" y="34"/>
                  </a:lnTo>
                  <a:lnTo>
                    <a:pt x="12" y="35"/>
                  </a:lnTo>
                  <a:lnTo>
                    <a:pt x="12" y="35"/>
                  </a:lnTo>
                  <a:lnTo>
                    <a:pt x="10" y="34"/>
                  </a:lnTo>
                  <a:lnTo>
                    <a:pt x="6" y="32"/>
                  </a:lnTo>
                  <a:lnTo>
                    <a:pt x="6" y="32"/>
                  </a:lnTo>
                  <a:lnTo>
                    <a:pt x="5" y="27"/>
                  </a:lnTo>
                  <a:lnTo>
                    <a:pt x="4" y="19"/>
                  </a:lnTo>
                  <a:lnTo>
                    <a:pt x="4" y="19"/>
                  </a:lnTo>
                  <a:lnTo>
                    <a:pt x="5" y="11"/>
                  </a:lnTo>
                  <a:lnTo>
                    <a:pt x="7" y="7"/>
                  </a:lnTo>
                  <a:lnTo>
                    <a:pt x="7" y="7"/>
                  </a:lnTo>
                  <a:lnTo>
                    <a:pt x="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4" name="Freeform 430">
              <a:extLst>
                <a:ext uri="{FF2B5EF4-FFF2-40B4-BE49-F238E27FC236}">
                  <a16:creationId xmlns:a16="http://schemas.microsoft.com/office/drawing/2014/main" id="{53AD020A-4E49-543E-8A83-7511B3920EB6}"/>
                </a:ext>
              </a:extLst>
            </p:cNvPr>
            <p:cNvSpPr>
              <a:spLocks noEditPoints="1"/>
            </p:cNvSpPr>
            <p:nvPr/>
          </p:nvSpPr>
          <p:spPr bwMode="auto">
            <a:xfrm>
              <a:off x="6056" y="2085"/>
              <a:ext cx="41" cy="40"/>
            </a:xfrm>
            <a:custGeom>
              <a:avLst/>
              <a:gdLst>
                <a:gd name="T0" fmla="*/ 2 w 41"/>
                <a:gd name="T1" fmla="*/ 18 h 40"/>
                <a:gd name="T2" fmla="*/ 8 w 41"/>
                <a:gd name="T3" fmla="*/ 20 h 40"/>
                <a:gd name="T4" fmla="*/ 11 w 41"/>
                <a:gd name="T5" fmla="*/ 20 h 40"/>
                <a:gd name="T6" fmla="*/ 13 w 41"/>
                <a:gd name="T7" fmla="*/ 18 h 40"/>
                <a:gd name="T8" fmla="*/ 16 w 41"/>
                <a:gd name="T9" fmla="*/ 10 h 40"/>
                <a:gd name="T10" fmla="*/ 16 w 41"/>
                <a:gd name="T11" fmla="*/ 6 h 40"/>
                <a:gd name="T12" fmla="*/ 13 w 41"/>
                <a:gd name="T13" fmla="*/ 2 h 40"/>
                <a:gd name="T14" fmla="*/ 8 w 41"/>
                <a:gd name="T15" fmla="*/ 0 h 40"/>
                <a:gd name="T16" fmla="*/ 4 w 41"/>
                <a:gd name="T17" fmla="*/ 1 h 40"/>
                <a:gd name="T18" fmla="*/ 1 w 41"/>
                <a:gd name="T19" fmla="*/ 4 h 40"/>
                <a:gd name="T20" fmla="*/ 0 w 41"/>
                <a:gd name="T21" fmla="*/ 10 h 40"/>
                <a:gd name="T22" fmla="*/ 0 w 41"/>
                <a:gd name="T23" fmla="*/ 15 h 40"/>
                <a:gd name="T24" fmla="*/ 2 w 41"/>
                <a:gd name="T25" fmla="*/ 18 h 40"/>
                <a:gd name="T26" fmla="*/ 11 w 41"/>
                <a:gd name="T27" fmla="*/ 5 h 40"/>
                <a:gd name="T28" fmla="*/ 12 w 41"/>
                <a:gd name="T29" fmla="*/ 10 h 40"/>
                <a:gd name="T30" fmla="*/ 11 w 41"/>
                <a:gd name="T31" fmla="*/ 14 h 40"/>
                <a:gd name="T32" fmla="*/ 11 w 41"/>
                <a:gd name="T33" fmla="*/ 16 h 40"/>
                <a:gd name="T34" fmla="*/ 8 w 41"/>
                <a:gd name="T35" fmla="*/ 17 h 40"/>
                <a:gd name="T36" fmla="*/ 7 w 41"/>
                <a:gd name="T37" fmla="*/ 17 h 40"/>
                <a:gd name="T38" fmla="*/ 4 w 41"/>
                <a:gd name="T39" fmla="*/ 16 h 40"/>
                <a:gd name="T40" fmla="*/ 3 w 41"/>
                <a:gd name="T41" fmla="*/ 10 h 40"/>
                <a:gd name="T42" fmla="*/ 4 w 41"/>
                <a:gd name="T43" fmla="*/ 7 h 40"/>
                <a:gd name="T44" fmla="*/ 4 w 41"/>
                <a:gd name="T45" fmla="*/ 5 h 40"/>
                <a:gd name="T46" fmla="*/ 8 w 41"/>
                <a:gd name="T47" fmla="*/ 4 h 40"/>
                <a:gd name="T48" fmla="*/ 9 w 41"/>
                <a:gd name="T49" fmla="*/ 4 h 40"/>
                <a:gd name="T50" fmla="*/ 11 w 41"/>
                <a:gd name="T51" fmla="*/ 5 h 40"/>
                <a:gd name="T52" fmla="*/ 32 w 41"/>
                <a:gd name="T53" fmla="*/ 0 h 40"/>
                <a:gd name="T54" fmla="*/ 8 w 41"/>
                <a:gd name="T55" fmla="*/ 40 h 40"/>
                <a:gd name="T56" fmla="*/ 11 w 41"/>
                <a:gd name="T57" fmla="*/ 40 h 40"/>
                <a:gd name="T58" fmla="*/ 27 w 41"/>
                <a:gd name="T59" fmla="*/ 38 h 40"/>
                <a:gd name="T60" fmla="*/ 32 w 41"/>
                <a:gd name="T61" fmla="*/ 40 h 40"/>
                <a:gd name="T62" fmla="*/ 36 w 41"/>
                <a:gd name="T63" fmla="*/ 40 h 40"/>
                <a:gd name="T64" fmla="*/ 38 w 41"/>
                <a:gd name="T65" fmla="*/ 38 h 40"/>
                <a:gd name="T66" fmla="*/ 41 w 41"/>
                <a:gd name="T67" fmla="*/ 30 h 40"/>
                <a:gd name="T68" fmla="*/ 40 w 41"/>
                <a:gd name="T69" fmla="*/ 26 h 40"/>
                <a:gd name="T70" fmla="*/ 38 w 41"/>
                <a:gd name="T71" fmla="*/ 23 h 40"/>
                <a:gd name="T72" fmla="*/ 32 w 41"/>
                <a:gd name="T73" fmla="*/ 20 h 40"/>
                <a:gd name="T74" fmla="*/ 29 w 41"/>
                <a:gd name="T75" fmla="*/ 21 h 40"/>
                <a:gd name="T76" fmla="*/ 27 w 41"/>
                <a:gd name="T77" fmla="*/ 24 h 40"/>
                <a:gd name="T78" fmla="*/ 24 w 41"/>
                <a:gd name="T79" fmla="*/ 30 h 40"/>
                <a:gd name="T80" fmla="*/ 24 w 41"/>
                <a:gd name="T81" fmla="*/ 35 h 40"/>
                <a:gd name="T82" fmla="*/ 27 w 41"/>
                <a:gd name="T83" fmla="*/ 38 h 40"/>
                <a:gd name="T84" fmla="*/ 36 w 41"/>
                <a:gd name="T85" fmla="*/ 25 h 40"/>
                <a:gd name="T86" fmla="*/ 37 w 41"/>
                <a:gd name="T87" fmla="*/ 30 h 40"/>
                <a:gd name="T88" fmla="*/ 37 w 41"/>
                <a:gd name="T89" fmla="*/ 34 h 40"/>
                <a:gd name="T90" fmla="*/ 36 w 41"/>
                <a:gd name="T91" fmla="*/ 36 h 40"/>
                <a:gd name="T92" fmla="*/ 32 w 41"/>
                <a:gd name="T93" fmla="*/ 37 h 40"/>
                <a:gd name="T94" fmla="*/ 31 w 41"/>
                <a:gd name="T95" fmla="*/ 37 h 40"/>
                <a:gd name="T96" fmla="*/ 30 w 41"/>
                <a:gd name="T97" fmla="*/ 36 h 40"/>
                <a:gd name="T98" fmla="*/ 28 w 41"/>
                <a:gd name="T99" fmla="*/ 30 h 40"/>
                <a:gd name="T100" fmla="*/ 29 w 41"/>
                <a:gd name="T101" fmla="*/ 27 h 40"/>
                <a:gd name="T102" fmla="*/ 30 w 41"/>
                <a:gd name="T103" fmla="*/ 25 h 40"/>
                <a:gd name="T104" fmla="*/ 32 w 41"/>
                <a:gd name="T105" fmla="*/ 24 h 40"/>
                <a:gd name="T106" fmla="*/ 35 w 41"/>
                <a:gd name="T107" fmla="*/ 24 h 40"/>
                <a:gd name="T108" fmla="*/ 36 w 41"/>
                <a:gd name="T109"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0">
                  <a:moveTo>
                    <a:pt x="2" y="18"/>
                  </a:moveTo>
                  <a:lnTo>
                    <a:pt x="2" y="18"/>
                  </a:lnTo>
                  <a:lnTo>
                    <a:pt x="4" y="20"/>
                  </a:lnTo>
                  <a:lnTo>
                    <a:pt x="8" y="20"/>
                  </a:lnTo>
                  <a:lnTo>
                    <a:pt x="8" y="20"/>
                  </a:lnTo>
                  <a:lnTo>
                    <a:pt x="11" y="20"/>
                  </a:lnTo>
                  <a:lnTo>
                    <a:pt x="13" y="18"/>
                  </a:lnTo>
                  <a:lnTo>
                    <a:pt x="13" y="18"/>
                  </a:lnTo>
                  <a:lnTo>
                    <a:pt x="16" y="15"/>
                  </a:lnTo>
                  <a:lnTo>
                    <a:pt x="16" y="10"/>
                  </a:lnTo>
                  <a:lnTo>
                    <a:pt x="16" y="10"/>
                  </a:lnTo>
                  <a:lnTo>
                    <a:pt x="16" y="6"/>
                  </a:lnTo>
                  <a:lnTo>
                    <a:pt x="13" y="2"/>
                  </a:lnTo>
                  <a:lnTo>
                    <a:pt x="13" y="2"/>
                  </a:lnTo>
                  <a:lnTo>
                    <a:pt x="11" y="1"/>
                  </a:lnTo>
                  <a:lnTo>
                    <a:pt x="8" y="0"/>
                  </a:lnTo>
                  <a:lnTo>
                    <a:pt x="8" y="0"/>
                  </a:lnTo>
                  <a:lnTo>
                    <a:pt x="4" y="1"/>
                  </a:lnTo>
                  <a:lnTo>
                    <a:pt x="1" y="4"/>
                  </a:lnTo>
                  <a:lnTo>
                    <a:pt x="1" y="4"/>
                  </a:lnTo>
                  <a:lnTo>
                    <a:pt x="0" y="7"/>
                  </a:lnTo>
                  <a:lnTo>
                    <a:pt x="0" y="10"/>
                  </a:lnTo>
                  <a:lnTo>
                    <a:pt x="0" y="10"/>
                  </a:lnTo>
                  <a:lnTo>
                    <a:pt x="0" y="15"/>
                  </a:lnTo>
                  <a:lnTo>
                    <a:pt x="2" y="18"/>
                  </a:lnTo>
                  <a:lnTo>
                    <a:pt x="2" y="18"/>
                  </a:lnTo>
                  <a:close/>
                  <a:moveTo>
                    <a:pt x="11" y="5"/>
                  </a:moveTo>
                  <a:lnTo>
                    <a:pt x="11" y="5"/>
                  </a:lnTo>
                  <a:lnTo>
                    <a:pt x="11" y="7"/>
                  </a:lnTo>
                  <a:lnTo>
                    <a:pt x="12" y="10"/>
                  </a:lnTo>
                  <a:lnTo>
                    <a:pt x="12" y="10"/>
                  </a:lnTo>
                  <a:lnTo>
                    <a:pt x="11" y="14"/>
                  </a:lnTo>
                  <a:lnTo>
                    <a:pt x="11" y="16"/>
                  </a:lnTo>
                  <a:lnTo>
                    <a:pt x="11" y="16"/>
                  </a:lnTo>
                  <a:lnTo>
                    <a:pt x="9" y="17"/>
                  </a:lnTo>
                  <a:lnTo>
                    <a:pt x="8" y="17"/>
                  </a:lnTo>
                  <a:lnTo>
                    <a:pt x="8" y="17"/>
                  </a:lnTo>
                  <a:lnTo>
                    <a:pt x="7" y="17"/>
                  </a:lnTo>
                  <a:lnTo>
                    <a:pt x="4" y="16"/>
                  </a:lnTo>
                  <a:lnTo>
                    <a:pt x="4" y="16"/>
                  </a:lnTo>
                  <a:lnTo>
                    <a:pt x="4" y="14"/>
                  </a:lnTo>
                  <a:lnTo>
                    <a:pt x="3" y="10"/>
                  </a:lnTo>
                  <a:lnTo>
                    <a:pt x="3" y="10"/>
                  </a:lnTo>
                  <a:lnTo>
                    <a:pt x="4" y="7"/>
                  </a:lnTo>
                  <a:lnTo>
                    <a:pt x="4" y="5"/>
                  </a:lnTo>
                  <a:lnTo>
                    <a:pt x="4" y="5"/>
                  </a:lnTo>
                  <a:lnTo>
                    <a:pt x="5" y="4"/>
                  </a:lnTo>
                  <a:lnTo>
                    <a:pt x="8" y="4"/>
                  </a:lnTo>
                  <a:lnTo>
                    <a:pt x="8" y="4"/>
                  </a:lnTo>
                  <a:lnTo>
                    <a:pt x="9" y="4"/>
                  </a:lnTo>
                  <a:lnTo>
                    <a:pt x="11" y="5"/>
                  </a:lnTo>
                  <a:lnTo>
                    <a:pt x="11" y="5"/>
                  </a:lnTo>
                  <a:close/>
                  <a:moveTo>
                    <a:pt x="11" y="40"/>
                  </a:moveTo>
                  <a:lnTo>
                    <a:pt x="32" y="0"/>
                  </a:lnTo>
                  <a:lnTo>
                    <a:pt x="29" y="0"/>
                  </a:lnTo>
                  <a:lnTo>
                    <a:pt x="8" y="40"/>
                  </a:lnTo>
                  <a:lnTo>
                    <a:pt x="11" y="40"/>
                  </a:lnTo>
                  <a:lnTo>
                    <a:pt x="11" y="40"/>
                  </a:lnTo>
                  <a:close/>
                  <a:moveTo>
                    <a:pt x="27" y="38"/>
                  </a:moveTo>
                  <a:lnTo>
                    <a:pt x="27" y="38"/>
                  </a:lnTo>
                  <a:lnTo>
                    <a:pt x="29" y="40"/>
                  </a:lnTo>
                  <a:lnTo>
                    <a:pt x="32" y="40"/>
                  </a:lnTo>
                  <a:lnTo>
                    <a:pt x="32" y="40"/>
                  </a:lnTo>
                  <a:lnTo>
                    <a:pt x="36" y="40"/>
                  </a:lnTo>
                  <a:lnTo>
                    <a:pt x="38" y="38"/>
                  </a:lnTo>
                  <a:lnTo>
                    <a:pt x="38" y="38"/>
                  </a:lnTo>
                  <a:lnTo>
                    <a:pt x="40" y="35"/>
                  </a:lnTo>
                  <a:lnTo>
                    <a:pt x="41" y="30"/>
                  </a:lnTo>
                  <a:lnTo>
                    <a:pt x="41" y="30"/>
                  </a:lnTo>
                  <a:lnTo>
                    <a:pt x="40" y="26"/>
                  </a:lnTo>
                  <a:lnTo>
                    <a:pt x="38" y="23"/>
                  </a:lnTo>
                  <a:lnTo>
                    <a:pt x="38" y="23"/>
                  </a:lnTo>
                  <a:lnTo>
                    <a:pt x="36" y="21"/>
                  </a:lnTo>
                  <a:lnTo>
                    <a:pt x="32" y="20"/>
                  </a:lnTo>
                  <a:lnTo>
                    <a:pt x="32" y="20"/>
                  </a:lnTo>
                  <a:lnTo>
                    <a:pt x="29" y="21"/>
                  </a:lnTo>
                  <a:lnTo>
                    <a:pt x="27" y="24"/>
                  </a:lnTo>
                  <a:lnTo>
                    <a:pt x="27" y="24"/>
                  </a:lnTo>
                  <a:lnTo>
                    <a:pt x="24" y="27"/>
                  </a:lnTo>
                  <a:lnTo>
                    <a:pt x="24" y="30"/>
                  </a:lnTo>
                  <a:lnTo>
                    <a:pt x="24" y="30"/>
                  </a:lnTo>
                  <a:lnTo>
                    <a:pt x="24" y="35"/>
                  </a:lnTo>
                  <a:lnTo>
                    <a:pt x="27" y="38"/>
                  </a:lnTo>
                  <a:lnTo>
                    <a:pt x="27" y="38"/>
                  </a:lnTo>
                  <a:close/>
                  <a:moveTo>
                    <a:pt x="36" y="25"/>
                  </a:moveTo>
                  <a:lnTo>
                    <a:pt x="36" y="25"/>
                  </a:lnTo>
                  <a:lnTo>
                    <a:pt x="37" y="27"/>
                  </a:lnTo>
                  <a:lnTo>
                    <a:pt x="37" y="30"/>
                  </a:lnTo>
                  <a:lnTo>
                    <a:pt x="37" y="30"/>
                  </a:lnTo>
                  <a:lnTo>
                    <a:pt x="37" y="34"/>
                  </a:lnTo>
                  <a:lnTo>
                    <a:pt x="36" y="36"/>
                  </a:lnTo>
                  <a:lnTo>
                    <a:pt x="36" y="36"/>
                  </a:lnTo>
                  <a:lnTo>
                    <a:pt x="35" y="37"/>
                  </a:lnTo>
                  <a:lnTo>
                    <a:pt x="32" y="37"/>
                  </a:lnTo>
                  <a:lnTo>
                    <a:pt x="32" y="37"/>
                  </a:lnTo>
                  <a:lnTo>
                    <a:pt x="31" y="37"/>
                  </a:lnTo>
                  <a:lnTo>
                    <a:pt x="30" y="36"/>
                  </a:lnTo>
                  <a:lnTo>
                    <a:pt x="30" y="36"/>
                  </a:lnTo>
                  <a:lnTo>
                    <a:pt x="29" y="34"/>
                  </a:lnTo>
                  <a:lnTo>
                    <a:pt x="28" y="30"/>
                  </a:lnTo>
                  <a:lnTo>
                    <a:pt x="28" y="30"/>
                  </a:lnTo>
                  <a:lnTo>
                    <a:pt x="29" y="27"/>
                  </a:lnTo>
                  <a:lnTo>
                    <a:pt x="30" y="25"/>
                  </a:lnTo>
                  <a:lnTo>
                    <a:pt x="30" y="25"/>
                  </a:lnTo>
                  <a:lnTo>
                    <a:pt x="31" y="24"/>
                  </a:lnTo>
                  <a:lnTo>
                    <a:pt x="32" y="24"/>
                  </a:lnTo>
                  <a:lnTo>
                    <a:pt x="32" y="24"/>
                  </a:lnTo>
                  <a:lnTo>
                    <a:pt x="35" y="24"/>
                  </a:lnTo>
                  <a:lnTo>
                    <a:pt x="36" y="25"/>
                  </a:lnTo>
                  <a:lnTo>
                    <a:pt x="3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5" name="Line 431">
              <a:extLst>
                <a:ext uri="{FF2B5EF4-FFF2-40B4-BE49-F238E27FC236}">
                  <a16:creationId xmlns:a16="http://schemas.microsoft.com/office/drawing/2014/main" id="{1798FECE-8EC9-736B-A307-1A0AA532E49B}"/>
                </a:ext>
              </a:extLst>
            </p:cNvPr>
            <p:cNvSpPr>
              <a:spLocks noChangeShapeType="1"/>
            </p:cNvSpPr>
            <p:nvPr/>
          </p:nvSpPr>
          <p:spPr bwMode="auto">
            <a:xfrm>
              <a:off x="5461" y="1873"/>
              <a:ext cx="13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sp>
          <p:nvSpPr>
            <p:cNvPr id="46" name="Line 432">
              <a:extLst>
                <a:ext uri="{FF2B5EF4-FFF2-40B4-BE49-F238E27FC236}">
                  <a16:creationId xmlns:a16="http://schemas.microsoft.com/office/drawing/2014/main" id="{9F5198AC-5303-9DDD-27E3-E6D8D0DE6DF5}"/>
                </a:ext>
              </a:extLst>
            </p:cNvPr>
            <p:cNvSpPr>
              <a:spLocks noChangeShapeType="1"/>
            </p:cNvSpPr>
            <p:nvPr/>
          </p:nvSpPr>
          <p:spPr bwMode="auto">
            <a:xfrm>
              <a:off x="5461" y="2148"/>
              <a:ext cx="137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4565B"/>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3122598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Gilead and Kite Oncology Templat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_GMA Oncology_14Nov2022" id="{B31618C1-824A-084D-9832-42A32B1D142D}" vid="{7F63AF18-9E92-8344-89C3-50EF3625EF2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4047</Words>
  <Application>Microsoft Macintosh PowerPoint</Application>
  <PresentationFormat>Widescreen</PresentationFormat>
  <Paragraphs>749</Paragraphs>
  <Slides>12</Slides>
  <Notes>10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Apple Symbols</vt:lpstr>
      <vt:lpstr>Arial</vt:lpstr>
      <vt:lpstr>Arial Bold</vt:lpstr>
      <vt:lpstr>Arial Narrow</vt:lpstr>
      <vt:lpstr>ArialMT</vt:lpstr>
      <vt:lpstr>Calibri</vt:lpstr>
      <vt:lpstr>Georgia</vt:lpstr>
      <vt:lpstr>Monaco</vt:lpstr>
      <vt:lpstr>Noto Sans Symbols</vt:lpstr>
      <vt:lpstr>Times New Roman</vt:lpstr>
      <vt:lpstr>Trebuchet MS</vt:lpstr>
      <vt:lpstr>1_Office Theme</vt:lpstr>
      <vt:lpstr>Gilead and Kite Oncology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Gilead Sciences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Söderholm</dc:creator>
  <cp:lastModifiedBy>Jonas Söderholm</cp:lastModifiedBy>
  <cp:revision>1</cp:revision>
  <dcterms:created xsi:type="dcterms:W3CDTF">2024-11-01T14:06:49Z</dcterms:created>
  <dcterms:modified xsi:type="dcterms:W3CDTF">2025-09-05T12:33:30Z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2024-11-01T14:06:56Z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5846aa80-4e2c-49c5-9598-c13e6dda534d</vt:lpwstr>
  </property>
  <property fmtid="{D5CDD505-2E9C-101B-9397-08002B2CF9AE}" pid="8" name="MSIP_Label_418c1083-8924-401d-97ae-40f5eed0fcd8_ContentBits">
    <vt:lpwstr>0</vt:lpwstr>
  </property>
</Properties>
</file>