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notesMasterIdLst>
    <p:notesMasterId r:id="rId19"/>
  </p:notesMasterIdLst>
  <p:sldIdLst>
    <p:sldId id="2147472656" r:id="rId3"/>
    <p:sldId id="2147472654" r:id="rId4"/>
    <p:sldId id="13131" r:id="rId5"/>
    <p:sldId id="13132" r:id="rId6"/>
    <p:sldId id="13133" r:id="rId7"/>
    <p:sldId id="13135" r:id="rId8"/>
    <p:sldId id="13136" r:id="rId9"/>
    <p:sldId id="13137" r:id="rId10"/>
    <p:sldId id="13139" r:id="rId11"/>
    <p:sldId id="13126" r:id="rId12"/>
    <p:sldId id="13109" r:id="rId13"/>
    <p:sldId id="2147472658" r:id="rId14"/>
    <p:sldId id="13144" r:id="rId15"/>
    <p:sldId id="13130" r:id="rId16"/>
    <p:sldId id="13145" r:id="rId17"/>
    <p:sldId id="214737586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D3EE8-7923-7E41-BD05-2F8797B94A6C}" v="17" dt="2025-04-24T14:33:46.93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76" autoAdjust="0"/>
    <p:restoredTop sz="55219"/>
  </p:normalViewPr>
  <p:slideViewPr>
    <p:cSldViewPr snapToGrid="0">
      <p:cViewPr varScale="1">
        <p:scale>
          <a:sx n="60" d="100"/>
          <a:sy n="60" d="100"/>
        </p:scale>
        <p:origin x="245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as Söderholm" userId="b146546c-6bf2-46e5-8a26-00cca8510547" providerId="ADAL" clId="{3F2EBCB7-A4D5-4529-9836-13149EB9BA38}"/>
    <pc:docChg chg="undo custSel modSld modMainMaster">
      <pc:chgData name="Jonas Söderholm" userId="b146546c-6bf2-46e5-8a26-00cca8510547" providerId="ADAL" clId="{3F2EBCB7-A4D5-4529-9836-13149EB9BA38}" dt="2023-11-22T15:14:17.354" v="228" actId="20577"/>
      <pc:docMkLst>
        <pc:docMk/>
      </pc:docMkLst>
      <pc:sldChg chg="delSp modSp mod">
        <pc:chgData name="Jonas Söderholm" userId="b146546c-6bf2-46e5-8a26-00cca8510547" providerId="ADAL" clId="{3F2EBCB7-A4D5-4529-9836-13149EB9BA38}" dt="2023-11-22T15:13:16.891" v="206"/>
        <pc:sldMkLst>
          <pc:docMk/>
          <pc:sldMk cId="1704003363" sldId="13109"/>
        </pc:sldMkLst>
      </pc:sldChg>
      <pc:sldChg chg="delSp mod">
        <pc:chgData name="Jonas Söderholm" userId="b146546c-6bf2-46e5-8a26-00cca8510547" providerId="ADAL" clId="{3F2EBCB7-A4D5-4529-9836-13149EB9BA38}" dt="2023-11-22T15:13:11.376" v="202" actId="478"/>
        <pc:sldMkLst>
          <pc:docMk/>
          <pc:sldMk cId="709243913" sldId="13126"/>
        </pc:sldMkLst>
      </pc:sldChg>
      <pc:sldChg chg="delSp modSp mod">
        <pc:chgData name="Jonas Söderholm" userId="b146546c-6bf2-46e5-8a26-00cca8510547" providerId="ADAL" clId="{3F2EBCB7-A4D5-4529-9836-13149EB9BA38}" dt="2023-11-22T15:13:28.502" v="218"/>
        <pc:sldMkLst>
          <pc:docMk/>
          <pc:sldMk cId="121813019" sldId="13130"/>
        </pc:sldMkLst>
      </pc:sldChg>
      <pc:sldChg chg="addSp delSp mod">
        <pc:chgData name="Jonas Söderholm" userId="b146546c-6bf2-46e5-8a26-00cca8510547" providerId="ADAL" clId="{3F2EBCB7-A4D5-4529-9836-13149EB9BA38}" dt="2023-11-22T15:12:43.592" v="193" actId="478"/>
        <pc:sldMkLst>
          <pc:docMk/>
          <pc:sldMk cId="1387171060" sldId="13131"/>
        </pc:sldMkLst>
      </pc:sldChg>
      <pc:sldChg chg="delSp mod">
        <pc:chgData name="Jonas Söderholm" userId="b146546c-6bf2-46e5-8a26-00cca8510547" providerId="ADAL" clId="{3F2EBCB7-A4D5-4529-9836-13149EB9BA38}" dt="2023-11-22T15:12:48.686" v="194" actId="478"/>
        <pc:sldMkLst>
          <pc:docMk/>
          <pc:sldMk cId="3375959959" sldId="13132"/>
        </pc:sldMkLst>
      </pc:sldChg>
      <pc:sldChg chg="delSp mod">
        <pc:chgData name="Jonas Söderholm" userId="b146546c-6bf2-46e5-8a26-00cca8510547" providerId="ADAL" clId="{3F2EBCB7-A4D5-4529-9836-13149EB9BA38}" dt="2023-11-22T15:12:51.165" v="195" actId="478"/>
        <pc:sldMkLst>
          <pc:docMk/>
          <pc:sldMk cId="543018787" sldId="13133"/>
        </pc:sldMkLst>
      </pc:sldChg>
      <pc:sldChg chg="delSp mod">
        <pc:chgData name="Jonas Söderholm" userId="b146546c-6bf2-46e5-8a26-00cca8510547" providerId="ADAL" clId="{3F2EBCB7-A4D5-4529-9836-13149EB9BA38}" dt="2023-11-22T15:12:55.422" v="196" actId="478"/>
        <pc:sldMkLst>
          <pc:docMk/>
          <pc:sldMk cId="3408210401" sldId="13135"/>
        </pc:sldMkLst>
      </pc:sldChg>
      <pc:sldChg chg="delSp mod">
        <pc:chgData name="Jonas Söderholm" userId="b146546c-6bf2-46e5-8a26-00cca8510547" providerId="ADAL" clId="{3F2EBCB7-A4D5-4529-9836-13149EB9BA38}" dt="2023-11-22T15:12:58.721" v="197" actId="478"/>
        <pc:sldMkLst>
          <pc:docMk/>
          <pc:sldMk cId="1340748609" sldId="13136"/>
        </pc:sldMkLst>
      </pc:sldChg>
      <pc:sldChg chg="delSp mod">
        <pc:chgData name="Jonas Söderholm" userId="b146546c-6bf2-46e5-8a26-00cca8510547" providerId="ADAL" clId="{3F2EBCB7-A4D5-4529-9836-13149EB9BA38}" dt="2023-11-22T15:13:01.259" v="198" actId="478"/>
        <pc:sldMkLst>
          <pc:docMk/>
          <pc:sldMk cId="1958031770" sldId="13137"/>
        </pc:sldMkLst>
      </pc:sldChg>
      <pc:sldChg chg="delSp mod">
        <pc:chgData name="Jonas Söderholm" userId="b146546c-6bf2-46e5-8a26-00cca8510547" providerId="ADAL" clId="{3F2EBCB7-A4D5-4529-9836-13149EB9BA38}" dt="2023-11-22T15:13:08.949" v="200" actId="478"/>
        <pc:sldMkLst>
          <pc:docMk/>
          <pc:sldMk cId="1571650238" sldId="13139"/>
        </pc:sldMkLst>
      </pc:sldChg>
      <pc:sldChg chg="delSp modSp mod">
        <pc:chgData name="Jonas Söderholm" userId="b146546c-6bf2-46e5-8a26-00cca8510547" providerId="ADAL" clId="{3F2EBCB7-A4D5-4529-9836-13149EB9BA38}" dt="2023-11-22T15:13:23.517" v="214"/>
        <pc:sldMkLst>
          <pc:docMk/>
          <pc:sldMk cId="1278341126" sldId="13144"/>
        </pc:sldMkLst>
      </pc:sldChg>
      <pc:sldChg chg="delSp modSp mod">
        <pc:chgData name="Jonas Söderholm" userId="b146546c-6bf2-46e5-8a26-00cca8510547" providerId="ADAL" clId="{3F2EBCB7-A4D5-4529-9836-13149EB9BA38}" dt="2023-11-22T15:13:31.132" v="222"/>
        <pc:sldMkLst>
          <pc:docMk/>
          <pc:sldMk cId="216118361" sldId="13145"/>
        </pc:sldMkLst>
      </pc:sldChg>
      <pc:sldChg chg="delSp modSp mod">
        <pc:chgData name="Jonas Söderholm" userId="b146546c-6bf2-46e5-8a26-00cca8510547" providerId="ADAL" clId="{3F2EBCB7-A4D5-4529-9836-13149EB9BA38}" dt="2023-11-22T15:13:20.293" v="210"/>
        <pc:sldMkLst>
          <pc:docMk/>
          <pc:sldMk cId="400931845" sldId="13153"/>
        </pc:sldMkLst>
      </pc:sldChg>
      <pc:sldChg chg="delSp modSp mod">
        <pc:chgData name="Jonas Söderholm" userId="b146546c-6bf2-46e5-8a26-00cca8510547" providerId="ADAL" clId="{3F2EBCB7-A4D5-4529-9836-13149EB9BA38}" dt="2023-11-22T15:12:33.910" v="190" actId="478"/>
        <pc:sldMkLst>
          <pc:docMk/>
          <pc:sldMk cId="733800152" sldId="2147472654"/>
        </pc:sldMkLst>
      </pc:sldChg>
      <pc:sldChg chg="modSp mod">
        <pc:chgData name="Jonas Söderholm" userId="b146546c-6bf2-46e5-8a26-00cca8510547" providerId="ADAL" clId="{3F2EBCB7-A4D5-4529-9836-13149EB9BA38}" dt="2023-11-22T15:12:26.711" v="188" actId="20577"/>
        <pc:sldMkLst>
          <pc:docMk/>
          <pc:sldMk cId="3846850421" sldId="2147472655"/>
        </pc:sldMkLst>
      </pc:sldChg>
      <pc:sldMasterChg chg="addSp delSp modSp mod">
        <pc:chgData name="Jonas Söderholm" userId="b146546c-6bf2-46e5-8a26-00cca8510547" providerId="ADAL" clId="{3F2EBCB7-A4D5-4529-9836-13149EB9BA38}" dt="2023-11-22T15:14:17.354" v="228" actId="20577"/>
        <pc:sldMasterMkLst>
          <pc:docMk/>
          <pc:sldMasterMk cId="3861542900" sldId="2147483660"/>
        </pc:sldMasterMkLst>
      </pc:sldMasterChg>
    </pc:docChg>
  </pc:docChgLst>
  <pc:docChgLst>
    <pc:chgData name="Jonas Söderholm" userId="b146546c-6bf2-46e5-8a26-00cca8510547" providerId="ADAL" clId="{C46D3EE8-7923-7E41-BD05-2F8797B94A6C}"/>
    <pc:docChg chg="undo redo custSel addSld delSld modSld sldOrd modMainMaster">
      <pc:chgData name="Jonas Söderholm" userId="b146546c-6bf2-46e5-8a26-00cca8510547" providerId="ADAL" clId="{C46D3EE8-7923-7E41-BD05-2F8797B94A6C}" dt="2025-04-29T14:46:46.263" v="266" actId="2696"/>
      <pc:docMkLst>
        <pc:docMk/>
      </pc:docMkLst>
      <pc:sldChg chg="modSp mod modNotesTx">
        <pc:chgData name="Jonas Söderholm" userId="b146546c-6bf2-46e5-8a26-00cca8510547" providerId="ADAL" clId="{C46D3EE8-7923-7E41-BD05-2F8797B94A6C}" dt="2025-04-24T14:37:21.086" v="260" actId="6549"/>
        <pc:sldMkLst>
          <pc:docMk/>
          <pc:sldMk cId="1704003363" sldId="13109"/>
        </pc:sldMkLst>
        <pc:spChg chg="mod">
          <ac:chgData name="Jonas Söderholm" userId="b146546c-6bf2-46e5-8a26-00cca8510547" providerId="ADAL" clId="{C46D3EE8-7923-7E41-BD05-2F8797B94A6C}" dt="2025-04-04T12:31:45.680" v="209" actId="1035"/>
          <ac:spMkLst>
            <pc:docMk/>
            <pc:sldMk cId="1704003363" sldId="13109"/>
            <ac:spMk id="3" creationId="{C7249F81-C083-4EAC-E71C-212C0B1A5B7F}"/>
          </ac:spMkLst>
        </pc:spChg>
        <pc:spChg chg="mod">
          <ac:chgData name="Jonas Söderholm" userId="b146546c-6bf2-46e5-8a26-00cca8510547" providerId="ADAL" clId="{C46D3EE8-7923-7E41-BD05-2F8797B94A6C}" dt="2025-04-04T12:31:45.680" v="209" actId="1035"/>
          <ac:spMkLst>
            <pc:docMk/>
            <pc:sldMk cId="1704003363" sldId="13109"/>
            <ac:spMk id="11" creationId="{4C09A039-D666-4642-A9CC-A175633A547E}"/>
          </ac:spMkLst>
        </pc:spChg>
      </pc:sldChg>
      <pc:sldChg chg="modSp mod modNotesTx">
        <pc:chgData name="Jonas Söderholm" userId="b146546c-6bf2-46e5-8a26-00cca8510547" providerId="ADAL" clId="{C46D3EE8-7923-7E41-BD05-2F8797B94A6C}" dt="2025-04-24T14:37:17.181" v="259" actId="6549"/>
        <pc:sldMkLst>
          <pc:docMk/>
          <pc:sldMk cId="709243913" sldId="13126"/>
        </pc:sldMkLst>
        <pc:spChg chg="mod">
          <ac:chgData name="Jonas Söderholm" userId="b146546c-6bf2-46e5-8a26-00cca8510547" providerId="ADAL" clId="{C46D3EE8-7923-7E41-BD05-2F8797B94A6C}" dt="2025-04-04T12:31:38.269" v="195" actId="1035"/>
          <ac:spMkLst>
            <pc:docMk/>
            <pc:sldMk cId="709243913" sldId="13126"/>
            <ac:spMk id="3" creationId="{6097E0E8-3EFD-2F83-A2C3-7977123CED93}"/>
          </ac:spMkLst>
        </pc:spChg>
        <pc:spChg chg="mod">
          <ac:chgData name="Jonas Söderholm" userId="b146546c-6bf2-46e5-8a26-00cca8510547" providerId="ADAL" clId="{C46D3EE8-7923-7E41-BD05-2F8797B94A6C}" dt="2025-04-04T12:31:38.269" v="195" actId="1035"/>
          <ac:spMkLst>
            <pc:docMk/>
            <pc:sldMk cId="709243913" sldId="13126"/>
            <ac:spMk id="8" creationId="{E3F15786-283A-4EA4-B0E1-51C970D1DE89}"/>
          </ac:spMkLst>
        </pc:spChg>
      </pc:sldChg>
      <pc:sldChg chg="modSp mod modNotesTx">
        <pc:chgData name="Jonas Söderholm" userId="b146546c-6bf2-46e5-8a26-00cca8510547" providerId="ADAL" clId="{C46D3EE8-7923-7E41-BD05-2F8797B94A6C}" dt="2025-04-24T14:37:37.223" v="264" actId="6549"/>
        <pc:sldMkLst>
          <pc:docMk/>
          <pc:sldMk cId="121813019" sldId="13130"/>
        </pc:sldMkLst>
        <pc:spChg chg="mod">
          <ac:chgData name="Jonas Söderholm" userId="b146546c-6bf2-46e5-8a26-00cca8510547" providerId="ADAL" clId="{C46D3EE8-7923-7E41-BD05-2F8797B94A6C}" dt="2025-04-04T12:33:17.059" v="245" actId="1035"/>
          <ac:spMkLst>
            <pc:docMk/>
            <pc:sldMk cId="121813019" sldId="13130"/>
            <ac:spMk id="4" creationId="{53303006-520B-17A3-5F31-4E7714F1F27A}"/>
          </ac:spMkLst>
        </pc:spChg>
        <pc:spChg chg="mod">
          <ac:chgData name="Jonas Söderholm" userId="b146546c-6bf2-46e5-8a26-00cca8510547" providerId="ADAL" clId="{C46D3EE8-7923-7E41-BD05-2F8797B94A6C}" dt="2025-04-04T12:33:17.059" v="245" actId="1035"/>
          <ac:spMkLst>
            <pc:docMk/>
            <pc:sldMk cId="121813019" sldId="13130"/>
            <ac:spMk id="10" creationId="{695FD92D-EF07-43EA-A4FD-41D9CD815EE1}"/>
          </ac:spMkLst>
        </pc:spChg>
      </pc:sldChg>
      <pc:sldChg chg="modSp mod modNotesTx">
        <pc:chgData name="Jonas Söderholm" userId="b146546c-6bf2-46e5-8a26-00cca8510547" providerId="ADAL" clId="{C46D3EE8-7923-7E41-BD05-2F8797B94A6C}" dt="2025-04-24T14:33:37.876" v="252" actId="6549"/>
        <pc:sldMkLst>
          <pc:docMk/>
          <pc:sldMk cId="1387171060" sldId="13131"/>
        </pc:sldMkLst>
        <pc:spChg chg="mod">
          <ac:chgData name="Jonas Söderholm" userId="b146546c-6bf2-46e5-8a26-00cca8510547" providerId="ADAL" clId="{C46D3EE8-7923-7E41-BD05-2F8797B94A6C}" dt="2025-04-11T14:16:20.446" v="251" actId="20577"/>
          <ac:spMkLst>
            <pc:docMk/>
            <pc:sldMk cId="1387171060" sldId="13131"/>
            <ac:spMk id="3" creationId="{00121CA5-DE95-5247-83AF-E941BF623685}"/>
          </ac:spMkLst>
        </pc:spChg>
      </pc:sldChg>
      <pc:sldChg chg="modSp mod modNotesTx">
        <pc:chgData name="Jonas Söderholm" userId="b146546c-6bf2-46e5-8a26-00cca8510547" providerId="ADAL" clId="{C46D3EE8-7923-7E41-BD05-2F8797B94A6C}" dt="2025-04-24T14:33:50.490" v="253" actId="6549"/>
        <pc:sldMkLst>
          <pc:docMk/>
          <pc:sldMk cId="3375959959" sldId="13132"/>
        </pc:sldMkLst>
        <pc:spChg chg="mod">
          <ac:chgData name="Jonas Söderholm" userId="b146546c-6bf2-46e5-8a26-00cca8510547" providerId="ADAL" clId="{C46D3EE8-7923-7E41-BD05-2F8797B94A6C}" dt="2025-04-04T12:31:03.298" v="134" actId="1035"/>
          <ac:spMkLst>
            <pc:docMk/>
            <pc:sldMk cId="3375959959" sldId="13132"/>
            <ac:spMk id="3" creationId="{B5B340FD-4D58-434F-4824-55ED36A93421}"/>
          </ac:spMkLst>
        </pc:spChg>
        <pc:spChg chg="mod">
          <ac:chgData name="Jonas Söderholm" userId="b146546c-6bf2-46e5-8a26-00cca8510547" providerId="ADAL" clId="{C46D3EE8-7923-7E41-BD05-2F8797B94A6C}" dt="2025-04-04T12:31:03.298" v="134" actId="1035"/>
          <ac:spMkLst>
            <pc:docMk/>
            <pc:sldMk cId="3375959959" sldId="13132"/>
            <ac:spMk id="11" creationId="{B131AF29-BBC9-440C-BF5D-07704D3785E4}"/>
          </ac:spMkLst>
        </pc:spChg>
      </pc:sldChg>
      <pc:sldChg chg="modSp mod modNotesTx">
        <pc:chgData name="Jonas Söderholm" userId="b146546c-6bf2-46e5-8a26-00cca8510547" providerId="ADAL" clId="{C46D3EE8-7923-7E41-BD05-2F8797B94A6C}" dt="2025-04-24T14:36:03.023" v="254" actId="6549"/>
        <pc:sldMkLst>
          <pc:docMk/>
          <pc:sldMk cId="543018787" sldId="13133"/>
        </pc:sldMkLst>
        <pc:spChg chg="mod">
          <ac:chgData name="Jonas Söderholm" userId="b146546c-6bf2-46e5-8a26-00cca8510547" providerId="ADAL" clId="{C46D3EE8-7923-7E41-BD05-2F8797B94A6C}" dt="2025-04-04T12:31:09.296" v="144" actId="1035"/>
          <ac:spMkLst>
            <pc:docMk/>
            <pc:sldMk cId="543018787" sldId="13133"/>
            <ac:spMk id="9" creationId="{B20468EB-C634-43CA-80D6-7E54BE344C2E}"/>
          </ac:spMkLst>
        </pc:spChg>
      </pc:sldChg>
      <pc:sldChg chg="modNotesTx">
        <pc:chgData name="Jonas Söderholm" userId="b146546c-6bf2-46e5-8a26-00cca8510547" providerId="ADAL" clId="{C46D3EE8-7923-7E41-BD05-2F8797B94A6C}" dt="2025-04-24T14:36:06.556" v="255" actId="6549"/>
        <pc:sldMkLst>
          <pc:docMk/>
          <pc:sldMk cId="3408210401" sldId="13135"/>
        </pc:sldMkLst>
      </pc:sldChg>
      <pc:sldChg chg="modSp mod modNotesTx">
        <pc:chgData name="Jonas Söderholm" userId="b146546c-6bf2-46e5-8a26-00cca8510547" providerId="ADAL" clId="{C46D3EE8-7923-7E41-BD05-2F8797B94A6C}" dt="2025-04-24T14:36:13.061" v="256" actId="6549"/>
        <pc:sldMkLst>
          <pc:docMk/>
          <pc:sldMk cId="1340748609" sldId="13136"/>
        </pc:sldMkLst>
        <pc:spChg chg="mod">
          <ac:chgData name="Jonas Söderholm" userId="b146546c-6bf2-46e5-8a26-00cca8510547" providerId="ADAL" clId="{C46D3EE8-7923-7E41-BD05-2F8797B94A6C}" dt="2025-04-04T12:31:18.909" v="156" actId="1036"/>
          <ac:spMkLst>
            <pc:docMk/>
            <pc:sldMk cId="1340748609" sldId="13136"/>
            <ac:spMk id="11" creationId="{F7767A2A-488D-4E76-A048-BA133C76D955}"/>
          </ac:spMkLst>
        </pc:spChg>
        <pc:spChg chg="mod">
          <ac:chgData name="Jonas Söderholm" userId="b146546c-6bf2-46e5-8a26-00cca8510547" providerId="ADAL" clId="{C46D3EE8-7923-7E41-BD05-2F8797B94A6C}" dt="2025-04-04T12:31:18.909" v="156" actId="1036"/>
          <ac:spMkLst>
            <pc:docMk/>
            <pc:sldMk cId="1340748609" sldId="13136"/>
            <ac:spMk id="38" creationId="{CF9708D6-CE69-97E6-960B-345FF937FF85}"/>
          </ac:spMkLst>
        </pc:spChg>
      </pc:sldChg>
      <pc:sldChg chg="modSp mod modNotesTx">
        <pc:chgData name="Jonas Söderholm" userId="b146546c-6bf2-46e5-8a26-00cca8510547" providerId="ADAL" clId="{C46D3EE8-7923-7E41-BD05-2F8797B94A6C}" dt="2025-04-24T14:37:09.287" v="257" actId="6549"/>
        <pc:sldMkLst>
          <pc:docMk/>
          <pc:sldMk cId="1958031770" sldId="13137"/>
        </pc:sldMkLst>
        <pc:spChg chg="mod">
          <ac:chgData name="Jonas Söderholm" userId="b146546c-6bf2-46e5-8a26-00cca8510547" providerId="ADAL" clId="{C46D3EE8-7923-7E41-BD05-2F8797B94A6C}" dt="2025-04-04T12:31:25.340" v="170" actId="1035"/>
          <ac:spMkLst>
            <pc:docMk/>
            <pc:sldMk cId="1958031770" sldId="13137"/>
            <ac:spMk id="8" creationId="{688A001C-9649-4256-959A-E1D347D567CD}"/>
          </ac:spMkLst>
        </pc:spChg>
      </pc:sldChg>
      <pc:sldChg chg="modSp mod modNotesTx">
        <pc:chgData name="Jonas Söderholm" userId="b146546c-6bf2-46e5-8a26-00cca8510547" providerId="ADAL" clId="{C46D3EE8-7923-7E41-BD05-2F8797B94A6C}" dt="2025-04-24T14:37:13.485" v="258" actId="6549"/>
        <pc:sldMkLst>
          <pc:docMk/>
          <pc:sldMk cId="1571650238" sldId="13139"/>
        </pc:sldMkLst>
        <pc:spChg chg="mod">
          <ac:chgData name="Jonas Söderholm" userId="b146546c-6bf2-46e5-8a26-00cca8510547" providerId="ADAL" clId="{C46D3EE8-7923-7E41-BD05-2F8797B94A6C}" dt="2025-04-04T12:31:32.885" v="186" actId="1035"/>
          <ac:spMkLst>
            <pc:docMk/>
            <pc:sldMk cId="1571650238" sldId="13139"/>
            <ac:spMk id="4" creationId="{53303006-520B-17A3-5F31-4E7714F1F27A}"/>
          </ac:spMkLst>
        </pc:spChg>
        <pc:spChg chg="mod">
          <ac:chgData name="Jonas Söderholm" userId="b146546c-6bf2-46e5-8a26-00cca8510547" providerId="ADAL" clId="{C46D3EE8-7923-7E41-BD05-2F8797B94A6C}" dt="2025-04-04T12:31:32.885" v="186" actId="1035"/>
          <ac:spMkLst>
            <pc:docMk/>
            <pc:sldMk cId="1571650238" sldId="13139"/>
            <ac:spMk id="11" creationId="{EE8533E4-4F52-48A4-BD29-0CE27177FDD4}"/>
          </ac:spMkLst>
        </pc:spChg>
      </pc:sldChg>
      <pc:sldChg chg="modSp mod modNotesTx">
        <pc:chgData name="Jonas Söderholm" userId="b146546c-6bf2-46e5-8a26-00cca8510547" providerId="ADAL" clId="{C46D3EE8-7923-7E41-BD05-2F8797B94A6C}" dt="2025-04-24T14:37:30.667" v="263" actId="6549"/>
        <pc:sldMkLst>
          <pc:docMk/>
          <pc:sldMk cId="1278341126" sldId="13144"/>
        </pc:sldMkLst>
        <pc:spChg chg="mod">
          <ac:chgData name="Jonas Söderholm" userId="b146546c-6bf2-46e5-8a26-00cca8510547" providerId="ADAL" clId="{C46D3EE8-7923-7E41-BD05-2F8797B94A6C}" dt="2025-04-04T12:33:02.983" v="227" actId="1035"/>
          <ac:spMkLst>
            <pc:docMk/>
            <pc:sldMk cId="1278341126" sldId="13144"/>
            <ac:spMk id="2" creationId="{92A4FF40-0768-19D6-87C3-C32CF25FC6B4}"/>
          </ac:spMkLst>
        </pc:spChg>
        <pc:spChg chg="mod">
          <ac:chgData name="Jonas Söderholm" userId="b146546c-6bf2-46e5-8a26-00cca8510547" providerId="ADAL" clId="{C46D3EE8-7923-7E41-BD05-2F8797B94A6C}" dt="2025-04-04T12:33:02.983" v="227" actId="1035"/>
          <ac:spMkLst>
            <pc:docMk/>
            <pc:sldMk cId="1278341126" sldId="13144"/>
            <ac:spMk id="4" creationId="{53303006-520B-17A3-5F31-4E7714F1F27A}"/>
          </ac:spMkLst>
        </pc:spChg>
        <pc:spChg chg="mod">
          <ac:chgData name="Jonas Söderholm" userId="b146546c-6bf2-46e5-8a26-00cca8510547" providerId="ADAL" clId="{C46D3EE8-7923-7E41-BD05-2F8797B94A6C}" dt="2025-04-04T12:33:02.983" v="227" actId="1035"/>
          <ac:spMkLst>
            <pc:docMk/>
            <pc:sldMk cId="1278341126" sldId="13144"/>
            <ac:spMk id="7" creationId="{56F57688-E339-8959-824F-2D9BE619E879}"/>
          </ac:spMkLst>
        </pc:spChg>
        <pc:spChg chg="mod">
          <ac:chgData name="Jonas Söderholm" userId="b146546c-6bf2-46e5-8a26-00cca8510547" providerId="ADAL" clId="{C46D3EE8-7923-7E41-BD05-2F8797B94A6C}" dt="2025-04-04T12:33:02.983" v="227" actId="1035"/>
          <ac:spMkLst>
            <pc:docMk/>
            <pc:sldMk cId="1278341126" sldId="13144"/>
            <ac:spMk id="8" creationId="{8DB52F1C-E554-172B-524A-00463C37A869}"/>
          </ac:spMkLst>
        </pc:spChg>
        <pc:spChg chg="mod">
          <ac:chgData name="Jonas Söderholm" userId="b146546c-6bf2-46e5-8a26-00cca8510547" providerId="ADAL" clId="{C46D3EE8-7923-7E41-BD05-2F8797B94A6C}" dt="2025-04-04T12:33:02.983" v="227" actId="1035"/>
          <ac:spMkLst>
            <pc:docMk/>
            <pc:sldMk cId="1278341126" sldId="13144"/>
            <ac:spMk id="9" creationId="{219D3A54-4309-4B66-CE30-81AEC2B415B7}"/>
          </ac:spMkLst>
        </pc:spChg>
        <pc:spChg chg="mod">
          <ac:chgData name="Jonas Söderholm" userId="b146546c-6bf2-46e5-8a26-00cca8510547" providerId="ADAL" clId="{C46D3EE8-7923-7E41-BD05-2F8797B94A6C}" dt="2025-04-04T12:33:02.983" v="227" actId="1035"/>
          <ac:spMkLst>
            <pc:docMk/>
            <pc:sldMk cId="1278341126" sldId="13144"/>
            <ac:spMk id="10" creationId="{86C7BA37-86C4-DA21-2724-EA0C26E83BF2}"/>
          </ac:spMkLst>
        </pc:spChg>
        <pc:spChg chg="mod">
          <ac:chgData name="Jonas Söderholm" userId="b146546c-6bf2-46e5-8a26-00cca8510547" providerId="ADAL" clId="{C46D3EE8-7923-7E41-BD05-2F8797B94A6C}" dt="2025-04-04T12:33:02.983" v="227" actId="1035"/>
          <ac:spMkLst>
            <pc:docMk/>
            <pc:sldMk cId="1278341126" sldId="13144"/>
            <ac:spMk id="13" creationId="{69F9A7C8-C853-4B32-B1DF-DD48997FE914}"/>
          </ac:spMkLst>
        </pc:spChg>
        <pc:graphicFrameChg chg="mod">
          <ac:chgData name="Jonas Söderholm" userId="b146546c-6bf2-46e5-8a26-00cca8510547" providerId="ADAL" clId="{C46D3EE8-7923-7E41-BD05-2F8797B94A6C}" dt="2025-04-04T12:33:02.983" v="227" actId="1035"/>
          <ac:graphicFrameMkLst>
            <pc:docMk/>
            <pc:sldMk cId="1278341126" sldId="13144"/>
            <ac:graphicFrameMk id="3" creationId="{637F5316-A94B-5532-7758-BED2EB973325}"/>
          </ac:graphicFrameMkLst>
        </pc:graphicFrameChg>
      </pc:sldChg>
      <pc:sldChg chg="modSp mod ord modNotesTx">
        <pc:chgData name="Jonas Söderholm" userId="b146546c-6bf2-46e5-8a26-00cca8510547" providerId="ADAL" clId="{C46D3EE8-7923-7E41-BD05-2F8797B94A6C}" dt="2025-04-24T14:37:43.092" v="265" actId="6549"/>
        <pc:sldMkLst>
          <pc:docMk/>
          <pc:sldMk cId="216118361" sldId="13145"/>
        </pc:sldMkLst>
        <pc:spChg chg="mod">
          <ac:chgData name="Jonas Söderholm" userId="b146546c-6bf2-46e5-8a26-00cca8510547" providerId="ADAL" clId="{C46D3EE8-7923-7E41-BD05-2F8797B94A6C}" dt="2025-04-04T12:33:10.730" v="234" actId="1035"/>
          <ac:spMkLst>
            <pc:docMk/>
            <pc:sldMk cId="216118361" sldId="13145"/>
            <ac:spMk id="9" creationId="{812DDA2C-0F54-4F1D-9480-C2DD81F5DC1F}"/>
          </ac:spMkLst>
        </pc:spChg>
      </pc:sldChg>
      <pc:sldChg chg="modSp del mod">
        <pc:chgData name="Jonas Söderholm" userId="b146546c-6bf2-46e5-8a26-00cca8510547" providerId="ADAL" clId="{C46D3EE8-7923-7E41-BD05-2F8797B94A6C}" dt="2025-04-04T12:32:43.333" v="215" actId="2696"/>
        <pc:sldMkLst>
          <pc:docMk/>
          <pc:sldMk cId="400931845" sldId="13153"/>
        </pc:sldMkLst>
      </pc:sldChg>
      <pc:sldChg chg="modSp add del mod ord">
        <pc:chgData name="Jonas Söderholm" userId="b146546c-6bf2-46e5-8a26-00cca8510547" providerId="ADAL" clId="{C46D3EE8-7923-7E41-BD05-2F8797B94A6C}" dt="2025-04-04T12:30:10.867" v="83" actId="20578"/>
        <pc:sldMkLst>
          <pc:docMk/>
          <pc:sldMk cId="625220288" sldId="2147375861"/>
        </pc:sldMkLst>
        <pc:spChg chg="mod">
          <ac:chgData name="Jonas Söderholm" userId="b146546c-6bf2-46e5-8a26-00cca8510547" providerId="ADAL" clId="{C46D3EE8-7923-7E41-BD05-2F8797B94A6C}" dt="2025-04-04T12:30:03.063" v="82" actId="20577"/>
          <ac:spMkLst>
            <pc:docMk/>
            <pc:sldMk cId="625220288" sldId="2147375861"/>
            <ac:spMk id="7" creationId="{36E408A0-3111-71C8-EA1B-EE6B4FEF5BE9}"/>
          </ac:spMkLst>
        </pc:spChg>
      </pc:sldChg>
      <pc:sldChg chg="modSp del mod modShow">
        <pc:chgData name="Jonas Söderholm" userId="b146546c-6bf2-46e5-8a26-00cca8510547" providerId="ADAL" clId="{C46D3EE8-7923-7E41-BD05-2F8797B94A6C}" dt="2025-04-29T14:46:46.263" v="266" actId="2696"/>
        <pc:sldMkLst>
          <pc:docMk/>
          <pc:sldMk cId="3846850421" sldId="2147472655"/>
        </pc:sldMkLst>
      </pc:sldChg>
      <pc:sldChg chg="modSp add del mod">
        <pc:chgData name="Jonas Söderholm" userId="b146546c-6bf2-46e5-8a26-00cca8510547" providerId="ADAL" clId="{C46D3EE8-7923-7E41-BD05-2F8797B94A6C}" dt="2025-04-04T12:29:31.227" v="59" actId="20577"/>
        <pc:sldMkLst>
          <pc:docMk/>
          <pc:sldMk cId="3551718640" sldId="2147472656"/>
        </pc:sldMkLst>
        <pc:spChg chg="mod">
          <ac:chgData name="Jonas Söderholm" userId="b146546c-6bf2-46e5-8a26-00cca8510547" providerId="ADAL" clId="{C46D3EE8-7923-7E41-BD05-2F8797B94A6C}" dt="2025-04-04T12:29:31.227" v="59" actId="20577"/>
          <ac:spMkLst>
            <pc:docMk/>
            <pc:sldMk cId="3551718640" sldId="2147472656"/>
            <ac:spMk id="2" creationId="{D0CA896B-59F5-E234-25F8-36FDCBC463F9}"/>
          </ac:spMkLst>
        </pc:spChg>
        <pc:spChg chg="mod">
          <ac:chgData name="Jonas Söderholm" userId="b146546c-6bf2-46e5-8a26-00cca8510547" providerId="ADAL" clId="{C46D3EE8-7923-7E41-BD05-2F8797B94A6C}" dt="2025-04-04T12:28:53.650" v="47" actId="20577"/>
          <ac:spMkLst>
            <pc:docMk/>
            <pc:sldMk cId="3551718640" sldId="2147472656"/>
            <ac:spMk id="5" creationId="{1E3604F5-4A74-9F35-213A-C984C70E84CE}"/>
          </ac:spMkLst>
        </pc:spChg>
      </pc:sldChg>
      <pc:sldChg chg="add del">
        <pc:chgData name="Jonas Söderholm" userId="b146546c-6bf2-46e5-8a26-00cca8510547" providerId="ADAL" clId="{C46D3EE8-7923-7E41-BD05-2F8797B94A6C}" dt="2025-04-04T12:32:44.809" v="216" actId="2696"/>
        <pc:sldMkLst>
          <pc:docMk/>
          <pc:sldMk cId="3579446031" sldId="2147472657"/>
        </pc:sldMkLst>
      </pc:sldChg>
      <pc:sldChg chg="add modNotesTx">
        <pc:chgData name="Jonas Söderholm" userId="b146546c-6bf2-46e5-8a26-00cca8510547" providerId="ADAL" clId="{C46D3EE8-7923-7E41-BD05-2F8797B94A6C}" dt="2025-04-24T14:37:25.032" v="261" actId="6549"/>
        <pc:sldMkLst>
          <pc:docMk/>
          <pc:sldMk cId="1459880774" sldId="2147472658"/>
        </pc:sldMkLst>
      </pc:sldChg>
      <pc:sldChg chg="add del">
        <pc:chgData name="Jonas Söderholm" userId="b146546c-6bf2-46e5-8a26-00cca8510547" providerId="ADAL" clId="{C46D3EE8-7923-7E41-BD05-2F8797B94A6C}" dt="2025-04-04T12:32:28.554" v="213"/>
        <pc:sldMkLst>
          <pc:docMk/>
          <pc:sldMk cId="3544028686" sldId="2147472658"/>
        </pc:sldMkLst>
      </pc:sldChg>
      <pc:sldMasterChg chg="modSp mod">
        <pc:chgData name="Jonas Söderholm" userId="b146546c-6bf2-46e5-8a26-00cca8510547" providerId="ADAL" clId="{C46D3EE8-7923-7E41-BD05-2F8797B94A6C}" dt="2025-04-04T12:30:42.539" v="114" actId="20577"/>
        <pc:sldMasterMkLst>
          <pc:docMk/>
          <pc:sldMasterMk cId="3861542900" sldId="2147483660"/>
        </pc:sldMasterMkLst>
        <pc:spChg chg="mod">
          <ac:chgData name="Jonas Söderholm" userId="b146546c-6bf2-46e5-8a26-00cca8510547" providerId="ADAL" clId="{C46D3EE8-7923-7E41-BD05-2F8797B94A6C}" dt="2025-04-04T12:30:42.539" v="114" actId="20577"/>
          <ac:spMkLst>
            <pc:docMk/>
            <pc:sldMasterMk cId="3861542900" sldId="2147483660"/>
            <ac:spMk id="4" creationId="{9694C46C-9A3F-8935-F189-DAD025545A8E}"/>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F196A7-08D9-42E8-ACF8-35332FA891BA}" type="datetimeFigureOut">
              <a:rPr lang="en-US" smtClean="0"/>
              <a:t>4/29/25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C2DEDE-D8C3-4555-A302-FA1812BA1CC4}" type="slidenum">
              <a:rPr lang="en-US" smtClean="0"/>
              <a:t>‹#›</a:t>
            </a:fld>
            <a:endParaRPr lang="en-US"/>
          </a:p>
        </p:txBody>
      </p:sp>
    </p:spTree>
    <p:extLst>
      <p:ext uri="{BB962C8B-B14F-4D97-AF65-F5344CB8AC3E}">
        <p14:creationId xmlns:p14="http://schemas.microsoft.com/office/powerpoint/2010/main" val="429030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65465B-1F3E-4508-81BA-30485342AF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3488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F232A-D0AC-9B4F-A822-05618EDB3A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28997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F557C-25C7-F759-9118-B7EF56239F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C26053B-271A-390E-8FA2-73EAF7BC9B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6F7A03-F5EB-65FB-5F80-938DC9FA85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900" dirty="0"/>
          </a:p>
        </p:txBody>
      </p:sp>
      <p:sp>
        <p:nvSpPr>
          <p:cNvPr id="4" name="Slide Number Placeholder 3">
            <a:extLst>
              <a:ext uri="{FF2B5EF4-FFF2-40B4-BE49-F238E27FC236}">
                <a16:creationId xmlns:a16="http://schemas.microsoft.com/office/drawing/2014/main" id="{1A5B56CE-6BD2-9B2E-B7BA-EA224DED760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F232A-D0AC-9B4F-A822-05618EDB3A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459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8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867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28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5558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200"/>
              </a:spcBef>
              <a:spcAft>
                <a:spcPts val="0"/>
              </a:spcAft>
              <a:buFont typeface="+mj-lt"/>
              <a:buNone/>
              <a:tabLst>
                <a:tab pos="457200" algn="l"/>
              </a:tabLst>
            </a:pPr>
            <a:endParaRPr lang="en-US"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3916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effectLst/>
              <a:latin typeface="Arial" panose="020B0604020202020204" pitchFamily="34" charset="0"/>
              <a:cs typeface="Arial" panose="020B0604020202020204" pitchFamily="34" charset="0"/>
            </a:endParaRPr>
          </a:p>
          <a:p>
            <a:endParaRPr lang="en-US" dirty="0"/>
          </a:p>
          <a:p>
            <a:pPr marL="294122" indent="-294122">
              <a:lnSpc>
                <a:spcPct val="150000"/>
              </a:lnSpc>
              <a:buFont typeface="Arial" panose="020B0604020202020204" pitchFamily="34" charset="0"/>
              <a:buChar char="•"/>
            </a:pPr>
            <a:endParaRPr lang="en-US"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745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effectLst/>
              <a:latin typeface="Arial" panose="020B0604020202020204" pitchFamily="34" charset="0"/>
              <a:cs typeface="Arial" panose="020B0604020202020204" pitchFamily="34" charset="0"/>
            </a:endParaRPr>
          </a:p>
          <a:p>
            <a:endParaRPr lang="en-US" dirty="0"/>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F232A-D0AC-9B4F-A822-05618EDB3A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6446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216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kumimoji="0" lang="en-US" sz="1200" b="0" i="0" u="none" strike="noStrike" kern="1200" cap="none" spc="0" normalizeH="0" baseline="0" noProof="0" dirty="0">
              <a:ln>
                <a:noFill/>
              </a:ln>
              <a:solidFill>
                <a:srgbClr val="203661"/>
              </a:solidFill>
              <a:effectLst/>
              <a:uLnTx/>
              <a:uFillTx/>
              <a:latin typeface="Arial" panose="020B0604020202020204"/>
              <a:ea typeface="Times New Roman" panose="02020603050405020304" pitchFamily="18" charset="0"/>
              <a:cs typeface="Aria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869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93506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000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51046C-9DDE-4944-8983-F25CCB24C15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961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Tree>
    <p:extLst>
      <p:ext uri="{BB962C8B-B14F-4D97-AF65-F5344CB8AC3E}">
        <p14:creationId xmlns:p14="http://schemas.microsoft.com/office/powerpoint/2010/main" val="200217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 Side By S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91D0A4-F952-E844-8B2C-D3F8A2A9AD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406140" cy="4351338"/>
          </a:xfrm>
        </p:spPr>
        <p:txBody>
          <a:bodyPr anchor="ctr">
            <a:noAutofit/>
          </a:bodyPr>
          <a:lstStyle>
            <a:lvl1pPr algn="l">
              <a:lnSpc>
                <a:spcPct val="80000"/>
              </a:lnSpc>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7" name="Slide Number Placeholder 6">
            <a:extLst>
              <a:ext uri="{FF2B5EF4-FFF2-40B4-BE49-F238E27FC236}">
                <a16:creationId xmlns:a16="http://schemas.microsoft.com/office/drawing/2014/main" id="{81BB3B64-FFC3-D742-A6BD-5B3A95232C50}"/>
              </a:ext>
            </a:extLst>
          </p:cNvPr>
          <p:cNvSpPr>
            <a:spLocks noGrp="1"/>
          </p:cNvSpPr>
          <p:nvPr>
            <p:ph type="sldNum" sz="quarter" idx="12"/>
          </p:nvPr>
        </p:nvSpPr>
        <p:spPr/>
        <p:txBody>
          <a:bodyPr/>
          <a:lstStyle/>
          <a:p>
            <a:fld id="{4BEAA09E-D67E-864E-8466-C38E88600C4F}" type="slidenum">
              <a:rPr lang="en-US" smtClean="0"/>
              <a:t>‹#›</a:t>
            </a:fld>
            <a:endParaRPr lang="en-US" dirty="0"/>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cxnSp>
        <p:nvCxnSpPr>
          <p:cNvPr id="9" name="Straight Connector 8">
            <a:extLst>
              <a:ext uri="{FF2B5EF4-FFF2-40B4-BE49-F238E27FC236}">
                <a16:creationId xmlns:a16="http://schemas.microsoft.com/office/drawing/2014/main" id="{F113FFD9-00BB-A343-8353-85DCCB1A6FE5}"/>
              </a:ext>
            </a:extLst>
          </p:cNvPr>
          <p:cNvCxnSpPr>
            <a:cxnSpLocks/>
          </p:cNvCxnSpPr>
          <p:nvPr userDrawn="1"/>
        </p:nvCxnSpPr>
        <p:spPr>
          <a:xfrm>
            <a:off x="4260501" y="1628503"/>
            <a:ext cx="0" cy="3474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8">
            <a:extLst>
              <a:ext uri="{FF2B5EF4-FFF2-40B4-BE49-F238E27FC236}">
                <a16:creationId xmlns:a16="http://schemas.microsoft.com/office/drawing/2014/main" id="{56E2F89F-DE6E-8E49-BDFB-6B8DE8B72ABF}"/>
              </a:ext>
            </a:extLst>
          </p:cNvPr>
          <p:cNvSpPr>
            <a:spLocks noGrp="1"/>
          </p:cNvSpPr>
          <p:nvPr>
            <p:ph type="body" sz="quarter" idx="13" hasCustomPrompt="1"/>
          </p:nvPr>
        </p:nvSpPr>
        <p:spPr>
          <a:xfrm>
            <a:off x="4606972" y="800327"/>
            <a:ext cx="7157992" cy="5257346"/>
          </a:xfrm>
        </p:spPr>
        <p:txBody>
          <a:bodyPr anchor="ctr"/>
          <a:lstStyle>
            <a:lvl1pPr>
              <a:lnSpc>
                <a:spcPct val="110000"/>
              </a:lnSpc>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2" name="Slide Number Placeholder 5">
            <a:extLst>
              <a:ext uri="{FF2B5EF4-FFF2-40B4-BE49-F238E27FC236}">
                <a16:creationId xmlns:a16="http://schemas.microsoft.com/office/drawing/2014/main" id="{18F56A3F-5A2F-DF4C-8531-9765BE13BE71}"/>
              </a:ext>
            </a:extLst>
          </p:cNvPr>
          <p:cNvSpPr txBox="1">
            <a:spLocks/>
          </p:cNvSpPr>
          <p:nvPr userDrawn="1"/>
        </p:nvSpPr>
        <p:spPr>
          <a:xfrm>
            <a:off x="4606972"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177759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Key Comparis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5081891" cy="4351338"/>
          </a:xfrm>
        </p:spPr>
        <p:txBody>
          <a:bodyPr anchor="ctr">
            <a:normAutofit/>
          </a:bodyPr>
          <a:lstStyle>
            <a:lvl1pPr algn="l">
              <a:lnSpc>
                <a:spcPct val="80000"/>
              </a:lnSpc>
              <a:defRPr sz="3200" b="1" i="0">
                <a:solidFill>
                  <a:srgbClr val="C50F3C"/>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p:spPr>
        <p:txBody>
          <a:bodyPr anchor="ctr">
            <a:normAutofit/>
          </a:bodyPr>
          <a:lstStyle>
            <a:lvl1pPr algn="l">
              <a:lnSpc>
                <a:spcPct val="80000"/>
              </a:lnSpc>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1557918679"/>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Comparison - Blu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panose="02000506030000020004" pitchFamily="2" charset="0"/>
            </a:endParaRPr>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5081891" cy="4351338"/>
          </a:xfrm>
          <a:ln>
            <a:noFill/>
          </a:ln>
        </p:spPr>
        <p:txBody>
          <a:bodyPr anchor="ctr">
            <a:normAutofit/>
          </a:bodyPr>
          <a:lstStyle>
            <a:lvl1pPr algn="l">
              <a:lnSpc>
                <a:spcPct val="80000"/>
              </a:lnSpc>
              <a:defRPr sz="3200" b="1" i="0">
                <a:ln>
                  <a:noFill/>
                </a:ln>
                <a:solidFill>
                  <a:schemeClr val="bg1"/>
                </a:solidFill>
                <a:latin typeface="Trebuchet MS" panose="020B0703020202090204" pitchFamily="34" charset="0"/>
                <a:cs typeface="Trebuchet MS" panose="020B0703020202090204" pitchFamily="34" charset="0"/>
              </a:defRPr>
            </a:lvl1pPr>
          </a:lstStyle>
          <a:p>
            <a:pPr lvl="0"/>
            <a:r>
              <a:rPr lang="en-US"/>
              <a:t>Edit master text styles</a:t>
            </a: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pic>
        <p:nvPicPr>
          <p:cNvPr id="11" name="Picture 10">
            <a:extLst>
              <a:ext uri="{FF2B5EF4-FFF2-40B4-BE49-F238E27FC236}">
                <a16:creationId xmlns:a16="http://schemas.microsoft.com/office/drawing/2014/main" id="{F1F86E1D-B041-3D46-9EA6-1DD6635C6137}"/>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Content Placeholder 2">
            <a:extLst>
              <a:ext uri="{FF2B5EF4-FFF2-40B4-BE49-F238E27FC236}">
                <a16:creationId xmlns:a16="http://schemas.microsoft.com/office/drawing/2014/main" id="{7B6A4804-8EDB-6D4D-B64B-E9206508601A}"/>
              </a:ext>
            </a:extLst>
          </p:cNvPr>
          <p:cNvSpPr>
            <a:spLocks noGrp="1"/>
          </p:cNvSpPr>
          <p:nvPr>
            <p:ph sz="half" idx="10" hasCustomPrompt="1"/>
          </p:nvPr>
        </p:nvSpPr>
        <p:spPr>
          <a:xfrm>
            <a:off x="6614809" y="1189899"/>
            <a:ext cx="5150842" cy="4351338"/>
          </a:xfrm>
        </p:spPr>
        <p:txBody>
          <a:bodyPr anchor="ctr">
            <a:normAutofit/>
          </a:bodyPr>
          <a:lstStyle>
            <a:lvl1pPr algn="l">
              <a:lnSpc>
                <a:spcPct val="80000"/>
              </a:lnSpc>
              <a:defRPr sz="3200" b="0" i="0">
                <a:solidFill>
                  <a:schemeClr val="tx1"/>
                </a:solidFill>
                <a:latin typeface="Trebuchet MS" panose="020B0703020202090204" pitchFamily="34" charset="0"/>
                <a:cs typeface="Rockwell Nova Light" panose="02060303020205020403" pitchFamily="18" charset="0"/>
              </a:defRPr>
            </a:lvl1pPr>
          </a:lstStyle>
          <a:p>
            <a:pPr lvl="0"/>
            <a:r>
              <a:rPr lang="en-US"/>
              <a:t>Edit master text styles</a:t>
            </a:r>
          </a:p>
        </p:txBody>
      </p:sp>
      <p:sp>
        <p:nvSpPr>
          <p:cNvPr id="8" name="Slide Number Placeholder 5">
            <a:extLst>
              <a:ext uri="{FF2B5EF4-FFF2-40B4-BE49-F238E27FC236}">
                <a16:creationId xmlns:a16="http://schemas.microsoft.com/office/drawing/2014/main" id="{47777C60-735A-6242-A92B-3C5B7BA7ED40}"/>
              </a:ext>
            </a:extLst>
          </p:cNvPr>
          <p:cNvSpPr txBox="1">
            <a:spLocks/>
          </p:cNvSpPr>
          <p:nvPr userDrawn="1"/>
        </p:nvSpPr>
        <p:spPr>
          <a:xfrm>
            <a:off x="6614809"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424591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Spli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6095999" y="0"/>
            <a:ext cx="6095999" cy="6858000"/>
          </a:xfrm>
        </p:spPr>
        <p:txBody>
          <a:bodyPr/>
          <a:lstStyle/>
          <a:p>
            <a:endParaRPr lang="en-US" dirty="0"/>
          </a:p>
        </p:txBody>
      </p:sp>
      <p:sp>
        <p:nvSpPr>
          <p:cNvPr id="2" name="Rectangle 1">
            <a:extLst>
              <a:ext uri="{FF2B5EF4-FFF2-40B4-BE49-F238E27FC236}">
                <a16:creationId xmlns:a16="http://schemas.microsoft.com/office/drawing/2014/main" id="{5549406C-54AA-BB4A-A894-DCE9A23B31DE}"/>
              </a:ext>
            </a:extLst>
          </p:cNvPr>
          <p:cNvSpPr/>
          <p:nvPr userDrawn="1"/>
        </p:nvSpPr>
        <p:spPr>
          <a:xfrm>
            <a:off x="0" y="0"/>
            <a:ext cx="6096000" cy="68580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Proxima Nova Regular" panose="02000506030000020004" pitchFamily="2" charset="0"/>
            </a:endParaRPr>
          </a:p>
        </p:txBody>
      </p:sp>
      <p:sp>
        <p:nvSpPr>
          <p:cNvPr id="9" name="Slide Number Placeholder 5">
            <a:extLst>
              <a:ext uri="{FF2B5EF4-FFF2-40B4-BE49-F238E27FC236}">
                <a16:creationId xmlns:a16="http://schemas.microsoft.com/office/drawing/2014/main" id="{D613E1D2-5834-AD41-804E-D607287602C5}"/>
              </a:ext>
            </a:extLst>
          </p:cNvPr>
          <p:cNvSpPr>
            <a:spLocks noGrp="1"/>
          </p:cNvSpPr>
          <p:nvPr>
            <p:ph type="sldNum" sz="quarter" idx="4"/>
          </p:nvPr>
        </p:nvSpPr>
        <p:spPr>
          <a:xfrm>
            <a:off x="211014" y="6400799"/>
            <a:ext cx="745915"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0" name="Slide Number Placeholder 5">
            <a:extLst>
              <a:ext uri="{FF2B5EF4-FFF2-40B4-BE49-F238E27FC236}">
                <a16:creationId xmlns:a16="http://schemas.microsoft.com/office/drawing/2014/main" id="{DF170BCB-3373-5549-9815-B668B2498165}"/>
              </a:ext>
            </a:extLst>
          </p:cNvPr>
          <p:cNvSpPr txBox="1">
            <a:spLocks/>
          </p:cNvSpPr>
          <p:nvPr userDrawn="1"/>
        </p:nvSpPr>
        <p:spPr>
          <a:xfrm>
            <a:off x="1707493"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pic>
        <p:nvPicPr>
          <p:cNvPr id="15" name="Picture 14">
            <a:extLst>
              <a:ext uri="{FF2B5EF4-FFF2-40B4-BE49-F238E27FC236}">
                <a16:creationId xmlns:a16="http://schemas.microsoft.com/office/drawing/2014/main" id="{F8C30483-00F3-D64E-AAE5-F07B9B5C01D3}"/>
              </a:ext>
            </a:extLst>
          </p:cNvPr>
          <p:cNvPicPr>
            <a:picLocks noChangeAspect="1"/>
          </p:cNvPicPr>
          <p:nvPr userDrawn="1"/>
        </p:nvPicPr>
        <p:blipFill>
          <a:blip r:embed="rId2"/>
          <a:stretch>
            <a:fillRect/>
          </a:stretch>
        </p:blipFill>
        <p:spPr>
          <a:xfrm>
            <a:off x="5594406" y="6408817"/>
            <a:ext cx="206592" cy="275456"/>
          </a:xfrm>
          <a:prstGeom prst="rect">
            <a:avLst/>
          </a:prstGeom>
        </p:spPr>
      </p:pic>
      <p:sp>
        <p:nvSpPr>
          <p:cNvPr id="8" name="Content Placeholder 2">
            <a:extLst>
              <a:ext uri="{FF2B5EF4-FFF2-40B4-BE49-F238E27FC236}">
                <a16:creationId xmlns:a16="http://schemas.microsoft.com/office/drawing/2014/main" id="{A0ECE671-F431-CD4B-9BF1-7FDB1F327553}"/>
              </a:ext>
            </a:extLst>
          </p:cNvPr>
          <p:cNvSpPr>
            <a:spLocks noGrp="1"/>
          </p:cNvSpPr>
          <p:nvPr>
            <p:ph sz="half" idx="1" hasCustomPrompt="1"/>
          </p:nvPr>
        </p:nvSpPr>
        <p:spPr>
          <a:xfrm>
            <a:off x="495300" y="1189899"/>
            <a:ext cx="5081891" cy="4351338"/>
          </a:xfrm>
        </p:spPr>
        <p:txBody>
          <a:bodyPr anchor="ctr">
            <a:normAutofit/>
          </a:bodyPr>
          <a:lstStyle>
            <a:lvl1pPr algn="l">
              <a:lnSpc>
                <a:spcPct val="80000"/>
              </a:lnSpc>
              <a:defRPr sz="3200" b="1" i="0">
                <a:solidFill>
                  <a:schemeClr val="accent1"/>
                </a:solidFill>
                <a:latin typeface="Trebuchet MS" panose="020B0703020202090204" pitchFamily="34" charset="0"/>
                <a:cs typeface="Trebuchet MS" panose="020B0703020202090204" pitchFamily="34" charset="0"/>
              </a:defRPr>
            </a:lvl1pPr>
          </a:lstStyle>
          <a:p>
            <a:pPr lvl="0"/>
            <a:r>
              <a:rPr lang="en-US"/>
              <a:t>Edit master text styles</a:t>
            </a:r>
          </a:p>
        </p:txBody>
      </p:sp>
    </p:spTree>
    <p:extLst>
      <p:ext uri="{BB962C8B-B14F-4D97-AF65-F5344CB8AC3E}">
        <p14:creationId xmlns:p14="http://schemas.microsoft.com/office/powerpoint/2010/main" val="383680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942677"/>
            <a:ext cx="10972800"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1550345081"/>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 - 2 Columns">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6" y="1942677"/>
            <a:ext cx="5399951"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p:nvPr>
        </p:nvSpPr>
        <p:spPr>
          <a:xfrm>
            <a:off x="6150365" y="1942677"/>
            <a:ext cx="5399951"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49011735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 3 Column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B8460B3-6ACD-194D-9D44-C086FB470179}"/>
              </a:ext>
            </a:extLst>
          </p:cNvPr>
          <p:cNvSpPr>
            <a:spLocks noGrp="1"/>
          </p:cNvSpPr>
          <p:nvPr>
            <p:ph type="title" hasCustomPrompt="1"/>
          </p:nvPr>
        </p:nvSpPr>
        <p:spPr>
          <a:xfrm>
            <a:off x="577516" y="365125"/>
            <a:ext cx="10972800" cy="987019"/>
          </a:xfrm>
        </p:spPr>
        <p:txBody>
          <a:bodyPr/>
          <a:lstStyle>
            <a:lvl1pPr algn="l">
              <a:lnSpc>
                <a:spcPct val="80000"/>
              </a:lnSpc>
              <a:defRPr b="1" i="0">
                <a:solidFill>
                  <a:schemeClr val="accent1"/>
                </a:solidFill>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8" name="Content Placeholder 7">
            <a:extLst>
              <a:ext uri="{FF2B5EF4-FFF2-40B4-BE49-F238E27FC236}">
                <a16:creationId xmlns:a16="http://schemas.microsoft.com/office/drawing/2014/main" id="{6CD8113E-1FCA-604A-96E5-3BF77C5AC38C}"/>
              </a:ext>
            </a:extLst>
          </p:cNvPr>
          <p:cNvSpPr>
            <a:spLocks noGrp="1"/>
          </p:cNvSpPr>
          <p:nvPr>
            <p:ph sz="quarter" idx="13"/>
          </p:nvPr>
        </p:nvSpPr>
        <p:spPr>
          <a:xfrm>
            <a:off x="577517" y="1942677"/>
            <a:ext cx="3516658"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
        <p:nvSpPr>
          <p:cNvPr id="11" name="Content Placeholder 7">
            <a:extLst>
              <a:ext uri="{FF2B5EF4-FFF2-40B4-BE49-F238E27FC236}">
                <a16:creationId xmlns:a16="http://schemas.microsoft.com/office/drawing/2014/main" id="{A0CAA9C4-E772-E443-A2A4-0F2D14E98910}"/>
              </a:ext>
            </a:extLst>
          </p:cNvPr>
          <p:cNvSpPr>
            <a:spLocks noGrp="1"/>
          </p:cNvSpPr>
          <p:nvPr>
            <p:ph sz="quarter" idx="14"/>
          </p:nvPr>
        </p:nvSpPr>
        <p:spPr>
          <a:xfrm>
            <a:off x="4305587" y="1942677"/>
            <a:ext cx="3516658"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15" name="Content Placeholder 7">
            <a:extLst>
              <a:ext uri="{FF2B5EF4-FFF2-40B4-BE49-F238E27FC236}">
                <a16:creationId xmlns:a16="http://schemas.microsoft.com/office/drawing/2014/main" id="{CC246391-91B4-BC47-A6BA-88CFDDCA116C}"/>
              </a:ext>
            </a:extLst>
          </p:cNvPr>
          <p:cNvSpPr>
            <a:spLocks noGrp="1"/>
          </p:cNvSpPr>
          <p:nvPr>
            <p:ph sz="quarter" idx="18"/>
          </p:nvPr>
        </p:nvSpPr>
        <p:spPr>
          <a:xfrm>
            <a:off x="8033658" y="1942677"/>
            <a:ext cx="3516658" cy="4229524"/>
          </a:xfrm>
        </p:spPr>
        <p:txBody>
          <a:bodyPr/>
          <a:lstStyle>
            <a:lvl1pPr>
              <a:lnSpc>
                <a:spcPct val="110000"/>
              </a:lnSpc>
              <a:spcAft>
                <a:spcPts val="800"/>
              </a:spcAft>
              <a:defRPr/>
            </a:lvl1pPr>
            <a:lvl2pPr marL="15875" indent="0">
              <a:lnSpc>
                <a:spcPct val="110000"/>
              </a:lnSpc>
              <a:buNone/>
              <a:tabLst/>
              <a:defRPr sz="1800" b="0">
                <a:solidFill>
                  <a:schemeClr val="tx1"/>
                </a:solidFill>
              </a:defRPr>
            </a:lvl2pPr>
            <a:lvl3pPr marL="287338" indent="-169863">
              <a:lnSpc>
                <a:spcPct val="110000"/>
              </a:lnSpc>
              <a:tabLst/>
              <a:defRPr sz="1600"/>
            </a:lvl3pPr>
            <a:lvl4pPr marL="693738" indent="-169863">
              <a:lnSpc>
                <a:spcPct val="110000"/>
              </a:lnSpc>
              <a:tabLst/>
              <a:defRPr sz="1400"/>
            </a:lvl4pPr>
            <a:lvl5pPr>
              <a:lnSpc>
                <a:spcPct val="110000"/>
              </a:lnSpc>
              <a:defRPr/>
            </a:lvl5pPr>
          </a:lstStyle>
          <a:p>
            <a:pPr lvl="0"/>
            <a:r>
              <a:rPr lang="en-US"/>
              <a:t>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955185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Grey - Footer">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BF970B-3FB2-E84A-B70E-2F82C3C4236F}"/>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D6BAE6AD-B7D4-B04A-86FE-7779FC9A234F}"/>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9" name="Slide Number Placeholder 5">
            <a:extLst>
              <a:ext uri="{FF2B5EF4-FFF2-40B4-BE49-F238E27FC236}">
                <a16:creationId xmlns:a16="http://schemas.microsoft.com/office/drawing/2014/main" id="{F817CF6A-808E-8C4F-9BE1-507266848035}"/>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a:solidFill>
                  <a:schemeClr val="bg2"/>
                </a:solidFill>
              </a:defRPr>
            </a:lvl1pPr>
          </a:lstStyle>
          <a:p>
            <a:fld id="{4BEAA09E-D67E-864E-8466-C38E88600C4F}" type="slidenum">
              <a:rPr lang="en-US" smtClean="0"/>
              <a:pPr/>
              <a:t>‹#›</a:t>
            </a:fld>
            <a:endParaRPr lang="en-US" dirty="0"/>
          </a:p>
        </p:txBody>
      </p:sp>
      <p:sp>
        <p:nvSpPr>
          <p:cNvPr id="10" name="Slide Number Placeholder 5">
            <a:extLst>
              <a:ext uri="{FF2B5EF4-FFF2-40B4-BE49-F238E27FC236}">
                <a16:creationId xmlns:a16="http://schemas.microsoft.com/office/drawing/2014/main" id="{6CCA6249-8962-9949-96AE-7C11B8F0135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3748551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 With Footer">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50E1FAF-85CD-FA4B-81FE-A9FD82D22E2F}"/>
              </a:ext>
            </a:extLst>
          </p:cNvPr>
          <p:cNvSpPr>
            <a:spLocks noGrp="1"/>
          </p:cNvSpPr>
          <p:nvPr>
            <p:ph type="sldNum" sz="quarter" idx="12"/>
          </p:nvPr>
        </p:nvSpPr>
        <p:spPr/>
        <p:txBody>
          <a:bodyPr/>
          <a:lstStyle>
            <a:lvl1pPr>
              <a:defRPr>
                <a:solidFill>
                  <a:schemeClr val="tx1">
                    <a:lumMod val="40000"/>
                    <a:lumOff val="60000"/>
                  </a:schemeClr>
                </a:solidFill>
              </a:defRPr>
            </a:lvl1pPr>
          </a:lstStyle>
          <a:p>
            <a:fld id="{4BEAA09E-D67E-864E-8466-C38E88600C4F}" type="slidenum">
              <a:rPr lang="en-US" smtClean="0"/>
              <a:pPr/>
              <a:t>‹#›</a:t>
            </a:fld>
            <a:endParaRPr lang="en-US" dirty="0"/>
          </a:p>
        </p:txBody>
      </p:sp>
      <p:pic>
        <p:nvPicPr>
          <p:cNvPr id="5" name="Picture 4">
            <a:extLst>
              <a:ext uri="{FF2B5EF4-FFF2-40B4-BE49-F238E27FC236}">
                <a16:creationId xmlns:a16="http://schemas.microsoft.com/office/drawing/2014/main" id="{F7216341-DBB4-0D4B-B285-B706134D811C}"/>
              </a:ext>
            </a:extLst>
          </p:cNvPr>
          <p:cNvPicPr>
            <a:picLocks noChangeAspect="1"/>
          </p:cNvPicPr>
          <p:nvPr userDrawn="1"/>
        </p:nvPicPr>
        <p:blipFill>
          <a:blip r:embed="rId2"/>
          <a:stretch>
            <a:fillRect/>
          </a:stretch>
        </p:blipFill>
        <p:spPr>
          <a:xfrm>
            <a:off x="11765651" y="6408817"/>
            <a:ext cx="206592" cy="275456"/>
          </a:xfrm>
          <a:prstGeom prst="rect">
            <a:avLst/>
          </a:prstGeom>
        </p:spPr>
      </p:pic>
    </p:spTree>
    <p:extLst>
      <p:ext uri="{BB962C8B-B14F-4D97-AF65-F5344CB8AC3E}">
        <p14:creationId xmlns:p14="http://schemas.microsoft.com/office/powerpoint/2010/main" val="3620037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4776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43CA030-B9BB-F44B-87E8-9D88D615959F}"/>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B71CDD-03B6-5447-B8EF-BC2DD2AB7DD2}"/>
              </a:ext>
            </a:extLst>
          </p:cNvPr>
          <p:cNvSpPr>
            <a:spLocks noGrp="1"/>
          </p:cNvSpPr>
          <p:nvPr>
            <p:ph type="ctrTitle" hasCustomPrompt="1"/>
          </p:nvPr>
        </p:nvSpPr>
        <p:spPr>
          <a:xfrm>
            <a:off x="609600" y="1658249"/>
            <a:ext cx="10058400" cy="2387600"/>
          </a:xfrm>
        </p:spPr>
        <p:txBody>
          <a:bodyPr anchor="b"/>
          <a:lstStyle>
            <a:lvl1pPr algn="l">
              <a:lnSpc>
                <a:spcPct val="80000"/>
              </a:lnSpc>
              <a:defRPr sz="5000" b="1" i="0" spc="0" baseline="0">
                <a:solidFill>
                  <a:schemeClr val="bg1"/>
                </a:solidFill>
                <a:latin typeface="Trebuchet MS" panose="020B070302020209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3572D1E-ECF6-C04B-874C-31D977FFD310}"/>
              </a:ext>
            </a:extLst>
          </p:cNvPr>
          <p:cNvSpPr>
            <a:spLocks noGrp="1"/>
          </p:cNvSpPr>
          <p:nvPr>
            <p:ph type="subTitle" idx="1" hasCustomPrompt="1"/>
          </p:nvPr>
        </p:nvSpPr>
        <p:spPr>
          <a:xfrm>
            <a:off x="609600" y="4077886"/>
            <a:ext cx="10058400" cy="1655762"/>
          </a:xfrm>
        </p:spPr>
        <p:txBody>
          <a:bodyPr anchor="t">
            <a:noAutofit/>
          </a:bodyPr>
          <a:lstStyle>
            <a:lvl1pPr marL="0" indent="0" algn="l">
              <a:lnSpc>
                <a:spcPct val="110000"/>
              </a:lnSpc>
              <a:buNone/>
              <a:defRPr sz="1500" b="0" i="0" kern="800" spc="300" baseline="0">
                <a:solidFill>
                  <a:schemeClr val="bg2">
                    <a:lumMod val="20000"/>
                    <a:lumOff val="80000"/>
                  </a:schemeClr>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a:extLst>
              <a:ext uri="{FF2B5EF4-FFF2-40B4-BE49-F238E27FC236}">
                <a16:creationId xmlns:a16="http://schemas.microsoft.com/office/drawing/2014/main" id="{1776B36C-1ADE-4B47-A218-99AEE676BE57}"/>
              </a:ext>
            </a:extLst>
          </p:cNvPr>
          <p:cNvPicPr>
            <a:picLocks noChangeAspect="1"/>
          </p:cNvPicPr>
          <p:nvPr userDrawn="1"/>
        </p:nvPicPr>
        <p:blipFill>
          <a:blip r:embed="rId2"/>
          <a:stretch>
            <a:fillRect/>
          </a:stretch>
        </p:blipFill>
        <p:spPr>
          <a:xfrm>
            <a:off x="11784591" y="6415616"/>
            <a:ext cx="196394" cy="261858"/>
          </a:xfrm>
          <a:prstGeom prst="rect">
            <a:avLst/>
          </a:prstGeom>
        </p:spPr>
      </p:pic>
      <p:pic>
        <p:nvPicPr>
          <p:cNvPr id="6" name="Picture 5">
            <a:extLst>
              <a:ext uri="{FF2B5EF4-FFF2-40B4-BE49-F238E27FC236}">
                <a16:creationId xmlns:a16="http://schemas.microsoft.com/office/drawing/2014/main" id="{2B0F7620-0E7C-AB48-9117-2E580F93F8F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3279" y="637899"/>
            <a:ext cx="1793826" cy="496752"/>
          </a:xfrm>
          <a:prstGeom prst="rect">
            <a:avLst/>
          </a:prstGeom>
        </p:spPr>
      </p:pic>
    </p:spTree>
    <p:extLst>
      <p:ext uri="{BB962C8B-B14F-4D97-AF65-F5344CB8AC3E}">
        <p14:creationId xmlns:p14="http://schemas.microsoft.com/office/powerpoint/2010/main" val="2048297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7614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ck Backgrou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173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p>
        </p:txBody>
      </p:sp>
      <p:sp>
        <p:nvSpPr>
          <p:cNvPr id="3" name="Content Placeholder 2"/>
          <p:cNvSpPr>
            <a:spLocks noGrp="1"/>
          </p:cNvSpPr>
          <p:nvPr>
            <p:ph idx="1"/>
          </p:nvPr>
        </p:nvSpPr>
        <p:spPr>
          <a:xfrm>
            <a:off x="304800" y="1447800"/>
            <a:ext cx="11582400" cy="4678363"/>
          </a:xfrm>
        </p:spPr>
        <p:txBody>
          <a:bodyPr/>
          <a:lstStyle>
            <a:lvl1pPr marL="274320" indent="-274320">
              <a:defRPr sz="2400">
                <a:solidFill>
                  <a:srgbClr val="000000"/>
                </a:solidFill>
              </a:defRPr>
            </a:lvl1pPr>
            <a:lvl2pPr>
              <a:defRPr sz="2400">
                <a:solidFill>
                  <a:srgbClr val="000000"/>
                </a:solidFill>
              </a:defRPr>
            </a:lvl2pPr>
            <a:lvl3pPr>
              <a:defRPr sz="2000">
                <a:solidFill>
                  <a:srgbClr val="000000"/>
                </a:solidFill>
              </a:defRPr>
            </a:lvl3pPr>
            <a:lvl4pPr>
              <a:defRPr sz="2000">
                <a:solidFill>
                  <a:srgbClr val="000000"/>
                </a:solidFill>
              </a:defRPr>
            </a:lvl4pPr>
            <a:lvl5pPr>
              <a:defRPr sz="1600">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1">
            <a:extLst>
              <a:ext uri="{FF2B5EF4-FFF2-40B4-BE49-F238E27FC236}">
                <a16:creationId xmlns:a16="http://schemas.microsoft.com/office/drawing/2014/main" id="{221F0B64-3941-BE47-A369-19787358EFD3}"/>
              </a:ext>
            </a:extLst>
          </p:cNvPr>
          <p:cNvSpPr>
            <a:spLocks noGrp="1"/>
          </p:cNvSpPr>
          <p:nvPr>
            <p:ph type="sldNum" sz="quarter" idx="4"/>
          </p:nvPr>
        </p:nvSpPr>
        <p:spPr>
          <a:xfrm>
            <a:off x="9158884" y="6454946"/>
            <a:ext cx="2844800" cy="365125"/>
          </a:xfrm>
          <a:prstGeom prst="rect">
            <a:avLst/>
          </a:prstGeom>
        </p:spPr>
        <p:txBody>
          <a:bodyPr vert="horz" lIns="91440" tIns="45720" rIns="91440" bIns="45720" rtlCol="0" anchor="ctr"/>
          <a:lstStyle>
            <a:lvl1pPr algn="r">
              <a:defRPr sz="800">
                <a:solidFill>
                  <a:srgbClr val="000000"/>
                </a:solidFill>
              </a:defRPr>
            </a:lvl1pPr>
          </a:lstStyle>
          <a:p>
            <a:fld id="{C56F65C3-23B5-4698-B522-33A710716E61}" type="slidenum">
              <a:rPr lang="en-US" smtClean="0"/>
              <a:pPr/>
              <a:t>‹#›</a:t>
            </a:fld>
            <a:endParaRPr lang="en-US" dirty="0"/>
          </a:p>
        </p:txBody>
      </p:sp>
    </p:spTree>
    <p:extLst>
      <p:ext uri="{BB962C8B-B14F-4D97-AF65-F5344CB8AC3E}">
        <p14:creationId xmlns:p14="http://schemas.microsoft.com/office/powerpoint/2010/main" val="25099632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600204"/>
            <a:ext cx="5689600" cy="4525963"/>
          </a:xfrm>
        </p:spPr>
        <p:txBody>
          <a:bodyPr/>
          <a:lstStyle>
            <a:lvl1pPr>
              <a:defRPr sz="2400">
                <a:solidFill>
                  <a:srgbClr val="000000"/>
                </a:solidFill>
              </a:defRPr>
            </a:lvl1pPr>
            <a:lvl2pPr>
              <a:defRPr sz="2400">
                <a:solidFill>
                  <a:srgbClr val="000000"/>
                </a:solidFill>
              </a:defRPr>
            </a:lvl2pPr>
            <a:lvl3pPr>
              <a:defRPr sz="2000">
                <a:solidFill>
                  <a:srgbClr val="000000"/>
                </a:solidFill>
              </a:defRPr>
            </a:lvl3pPr>
            <a:lvl4pPr>
              <a:defRPr sz="2000">
                <a:solidFill>
                  <a:srgbClr val="000000"/>
                </a:solidFill>
              </a:defRPr>
            </a:lvl4pPr>
            <a:lvl5pPr>
              <a:defRPr sz="16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sz="half" idx="13"/>
          </p:nvPr>
        </p:nvSpPr>
        <p:spPr>
          <a:xfrm>
            <a:off x="6248400" y="1600204"/>
            <a:ext cx="5689600" cy="4525963"/>
          </a:xfrm>
        </p:spPr>
        <p:txBody>
          <a:bodyPr/>
          <a:lstStyle>
            <a:lvl1pPr>
              <a:defRPr sz="2400">
                <a:solidFill>
                  <a:srgbClr val="000000"/>
                </a:solidFill>
              </a:defRPr>
            </a:lvl1pPr>
            <a:lvl2pPr>
              <a:defRPr sz="2400">
                <a:solidFill>
                  <a:srgbClr val="000000"/>
                </a:solidFill>
              </a:defRPr>
            </a:lvl2pPr>
            <a:lvl3pPr>
              <a:defRPr sz="2000">
                <a:solidFill>
                  <a:srgbClr val="000000"/>
                </a:solidFill>
              </a:defRPr>
            </a:lvl3pPr>
            <a:lvl4pPr>
              <a:defRPr sz="2000">
                <a:solidFill>
                  <a:srgbClr val="000000"/>
                </a:solidFill>
              </a:defRPr>
            </a:lvl4pPr>
            <a:lvl5pPr>
              <a:defRPr sz="1600">
                <a:solidFill>
                  <a:srgbClr val="000000"/>
                </a:solidFill>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1">
            <a:extLst>
              <a:ext uri="{FF2B5EF4-FFF2-40B4-BE49-F238E27FC236}">
                <a16:creationId xmlns:a16="http://schemas.microsoft.com/office/drawing/2014/main" id="{D78797C9-5438-2A4A-A4EE-8F5A19BC3E67}"/>
              </a:ext>
            </a:extLst>
          </p:cNvPr>
          <p:cNvSpPr>
            <a:spLocks noGrp="1"/>
          </p:cNvSpPr>
          <p:nvPr>
            <p:ph type="sldNum" sz="quarter" idx="4"/>
          </p:nvPr>
        </p:nvSpPr>
        <p:spPr>
          <a:xfrm>
            <a:off x="9158884" y="6454946"/>
            <a:ext cx="2844800" cy="365125"/>
          </a:xfrm>
          <a:prstGeom prst="rect">
            <a:avLst/>
          </a:prstGeom>
        </p:spPr>
        <p:txBody>
          <a:bodyPr vert="horz" lIns="91440" tIns="45720" rIns="91440" bIns="45720" rtlCol="0" anchor="ctr"/>
          <a:lstStyle>
            <a:lvl1pPr algn="r">
              <a:defRPr sz="800">
                <a:solidFill>
                  <a:srgbClr val="000000"/>
                </a:solidFill>
              </a:defRPr>
            </a:lvl1pPr>
          </a:lstStyle>
          <a:p>
            <a:fld id="{C56F65C3-23B5-4698-B522-33A710716E61}" type="slidenum">
              <a:rPr lang="en-US" smtClean="0"/>
              <a:pPr/>
              <a:t>‹#›</a:t>
            </a:fld>
            <a:endParaRPr lang="en-US" dirty="0"/>
          </a:p>
        </p:txBody>
      </p:sp>
    </p:spTree>
    <p:extLst>
      <p:ext uri="{BB962C8B-B14F-4D97-AF65-F5344CB8AC3E}">
        <p14:creationId xmlns:p14="http://schemas.microsoft.com/office/powerpoint/2010/main" val="28936703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Divider Blue ">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DC3FCFD4-8398-2441-BE44-A8DEC5D48792}"/>
              </a:ext>
            </a:extLst>
          </p:cNvPr>
          <p:cNvSpPr>
            <a:spLocks noGrp="1"/>
          </p:cNvSpPr>
          <p:nvPr>
            <p:ph type="pic" sz="quarter" idx="10" hasCustomPrompt="1"/>
          </p:nvPr>
        </p:nvSpPr>
        <p:spPr>
          <a:xfrm>
            <a:off x="2" y="0"/>
            <a:ext cx="12191998" cy="6858000"/>
          </a:xfrm>
          <a:prstGeom prst="rect">
            <a:avLst/>
          </a:prstGeom>
        </p:spPr>
        <p:txBody>
          <a:bodyPr anchor="ctr"/>
          <a:lstStyle>
            <a:lvl1pPr marL="0" indent="0" algn="r">
              <a:buNone/>
              <a:defRPr/>
            </a:lvl1pPr>
          </a:lstStyle>
          <a:p>
            <a:r>
              <a:rPr lang="en-US" dirty="0"/>
              <a:t>Insert photo by clicking on the image icon</a:t>
            </a:r>
          </a:p>
        </p:txBody>
      </p:sp>
      <p:sp>
        <p:nvSpPr>
          <p:cNvPr id="4" name="Content Placeholder 2">
            <a:extLst>
              <a:ext uri="{FF2B5EF4-FFF2-40B4-BE49-F238E27FC236}">
                <a16:creationId xmlns:a16="http://schemas.microsoft.com/office/drawing/2014/main" id="{E5181B7D-36C4-E247-A8BB-976A23D8CB6B}"/>
              </a:ext>
            </a:extLst>
          </p:cNvPr>
          <p:cNvSpPr>
            <a:spLocks noGrp="1"/>
          </p:cNvSpPr>
          <p:nvPr>
            <p:ph sz="half" idx="1" hasCustomPrompt="1"/>
          </p:nvPr>
        </p:nvSpPr>
        <p:spPr>
          <a:xfrm>
            <a:off x="-55660" y="0"/>
            <a:ext cx="5762233" cy="6865951"/>
          </a:xfrm>
          <a:custGeom>
            <a:avLst/>
            <a:gdLst>
              <a:gd name="connsiteX0" fmla="*/ 5 w 4890977"/>
              <a:gd name="connsiteY0" fmla="*/ 2632582 h 6892206"/>
              <a:gd name="connsiteX1" fmla="*/ 2445489 w 4890977"/>
              <a:gd name="connsiteY1" fmla="*/ 0 h 6892206"/>
              <a:gd name="connsiteX2" fmla="*/ 4890972 w 4890977"/>
              <a:gd name="connsiteY2" fmla="*/ 2632582 h 6892206"/>
              <a:gd name="connsiteX3" fmla="*/ 3956880 w 4890977"/>
              <a:gd name="connsiteY3" fmla="*/ 6892188 h 6892206"/>
              <a:gd name="connsiteX4" fmla="*/ 934097 w 4890977"/>
              <a:gd name="connsiteY4" fmla="*/ 6892188 h 6892206"/>
              <a:gd name="connsiteX5" fmla="*/ 5 w 4890977"/>
              <a:gd name="connsiteY5" fmla="*/ 2632582 h 6892206"/>
              <a:gd name="connsiteX0" fmla="*/ 0 w 5730939"/>
              <a:gd name="connsiteY0" fmla="*/ 2632582 h 6892188"/>
              <a:gd name="connsiteX1" fmla="*/ 2445484 w 5730939"/>
              <a:gd name="connsiteY1" fmla="*/ 0 h 6892188"/>
              <a:gd name="connsiteX2" fmla="*/ 5730939 w 5730939"/>
              <a:gd name="connsiteY2" fmla="*/ 3461922 h 6892188"/>
              <a:gd name="connsiteX3" fmla="*/ 3956875 w 5730939"/>
              <a:gd name="connsiteY3" fmla="*/ 6892188 h 6892188"/>
              <a:gd name="connsiteX4" fmla="*/ 934092 w 5730939"/>
              <a:gd name="connsiteY4" fmla="*/ 6892188 h 6892188"/>
              <a:gd name="connsiteX5" fmla="*/ 0 w 5730939"/>
              <a:gd name="connsiteY5" fmla="*/ 2632582 h 6892188"/>
              <a:gd name="connsiteX0" fmla="*/ 0 w 5730939"/>
              <a:gd name="connsiteY0" fmla="*/ 2632582 h 6892188"/>
              <a:gd name="connsiteX1" fmla="*/ 2445484 w 5730939"/>
              <a:gd name="connsiteY1" fmla="*/ 0 h 6892188"/>
              <a:gd name="connsiteX2" fmla="*/ 5730939 w 5730939"/>
              <a:gd name="connsiteY2" fmla="*/ 3461922 h 6892188"/>
              <a:gd name="connsiteX3" fmla="*/ 4871275 w 5730939"/>
              <a:gd name="connsiteY3" fmla="*/ 6860291 h 6892188"/>
              <a:gd name="connsiteX4" fmla="*/ 934092 w 5730939"/>
              <a:gd name="connsiteY4" fmla="*/ 6892188 h 6892188"/>
              <a:gd name="connsiteX5" fmla="*/ 0 w 5730939"/>
              <a:gd name="connsiteY5" fmla="*/ 2632582 h 6892188"/>
              <a:gd name="connsiteX0" fmla="*/ 0 w 5730939"/>
              <a:gd name="connsiteY0" fmla="*/ 2675113 h 6934719"/>
              <a:gd name="connsiteX1" fmla="*/ 4890973 w 5730939"/>
              <a:gd name="connsiteY1" fmla="*/ 0 h 6934719"/>
              <a:gd name="connsiteX2" fmla="*/ 5730939 w 5730939"/>
              <a:gd name="connsiteY2" fmla="*/ 3504453 h 6934719"/>
              <a:gd name="connsiteX3" fmla="*/ 4871275 w 5730939"/>
              <a:gd name="connsiteY3" fmla="*/ 6902822 h 6934719"/>
              <a:gd name="connsiteX4" fmla="*/ 934092 w 5730939"/>
              <a:gd name="connsiteY4" fmla="*/ 6934719 h 6934719"/>
              <a:gd name="connsiteX5" fmla="*/ 0 w 5730939"/>
              <a:gd name="connsiteY5" fmla="*/ 2675113 h 6934719"/>
              <a:gd name="connsiteX0" fmla="*/ 0 w 5773469"/>
              <a:gd name="connsiteY0" fmla="*/ 102034 h 6934719"/>
              <a:gd name="connsiteX1" fmla="*/ 4933503 w 5773469"/>
              <a:gd name="connsiteY1" fmla="*/ 0 h 6934719"/>
              <a:gd name="connsiteX2" fmla="*/ 5773469 w 5773469"/>
              <a:gd name="connsiteY2" fmla="*/ 3504453 h 6934719"/>
              <a:gd name="connsiteX3" fmla="*/ 4913805 w 5773469"/>
              <a:gd name="connsiteY3" fmla="*/ 6902822 h 6934719"/>
              <a:gd name="connsiteX4" fmla="*/ 976622 w 5773469"/>
              <a:gd name="connsiteY4" fmla="*/ 6934719 h 6934719"/>
              <a:gd name="connsiteX5" fmla="*/ 0 w 5773469"/>
              <a:gd name="connsiteY5" fmla="*/ 102034 h 6934719"/>
              <a:gd name="connsiteX0" fmla="*/ 0 w 5773469"/>
              <a:gd name="connsiteY0" fmla="*/ 16794 h 6849479"/>
              <a:gd name="connsiteX1" fmla="*/ 4956751 w 5773469"/>
              <a:gd name="connsiteY1" fmla="*/ 0 h 6849479"/>
              <a:gd name="connsiteX2" fmla="*/ 5773469 w 5773469"/>
              <a:gd name="connsiteY2" fmla="*/ 3419213 h 6849479"/>
              <a:gd name="connsiteX3" fmla="*/ 4913805 w 5773469"/>
              <a:gd name="connsiteY3" fmla="*/ 6817582 h 6849479"/>
              <a:gd name="connsiteX4" fmla="*/ 976622 w 5773469"/>
              <a:gd name="connsiteY4" fmla="*/ 6849479 h 6849479"/>
              <a:gd name="connsiteX5" fmla="*/ 0 w 5773469"/>
              <a:gd name="connsiteY5" fmla="*/ 16794 h 6849479"/>
              <a:gd name="connsiteX0" fmla="*/ 0 w 5719224"/>
              <a:gd name="connsiteY0" fmla="*/ 0 h 6863681"/>
              <a:gd name="connsiteX1" fmla="*/ 4902506 w 5719224"/>
              <a:gd name="connsiteY1" fmla="*/ 14202 h 6863681"/>
              <a:gd name="connsiteX2" fmla="*/ 5719224 w 5719224"/>
              <a:gd name="connsiteY2" fmla="*/ 3433415 h 6863681"/>
              <a:gd name="connsiteX3" fmla="*/ 4859560 w 5719224"/>
              <a:gd name="connsiteY3" fmla="*/ 6831784 h 6863681"/>
              <a:gd name="connsiteX4" fmla="*/ 922377 w 5719224"/>
              <a:gd name="connsiteY4" fmla="*/ 6863681 h 6863681"/>
              <a:gd name="connsiteX5" fmla="*/ 0 w 5719224"/>
              <a:gd name="connsiteY5" fmla="*/ 0 h 6863681"/>
              <a:gd name="connsiteX0" fmla="*/ 0 w 5719224"/>
              <a:gd name="connsiteY0" fmla="*/ 1296 h 6864977"/>
              <a:gd name="connsiteX1" fmla="*/ 4871509 w 5719224"/>
              <a:gd name="connsiteY1" fmla="*/ 0 h 6864977"/>
              <a:gd name="connsiteX2" fmla="*/ 5719224 w 5719224"/>
              <a:gd name="connsiteY2" fmla="*/ 3434711 h 6864977"/>
              <a:gd name="connsiteX3" fmla="*/ 4859560 w 5719224"/>
              <a:gd name="connsiteY3" fmla="*/ 6833080 h 6864977"/>
              <a:gd name="connsiteX4" fmla="*/ 922377 w 5719224"/>
              <a:gd name="connsiteY4" fmla="*/ 6864977 h 6864977"/>
              <a:gd name="connsiteX5" fmla="*/ 0 w 5719224"/>
              <a:gd name="connsiteY5" fmla="*/ 1296 h 6864977"/>
              <a:gd name="connsiteX0" fmla="*/ 0 w 5719224"/>
              <a:gd name="connsiteY0" fmla="*/ 1296 h 6893257"/>
              <a:gd name="connsiteX1" fmla="*/ 4871509 w 5719224"/>
              <a:gd name="connsiteY1" fmla="*/ 0 h 6893257"/>
              <a:gd name="connsiteX2" fmla="*/ 5719224 w 5719224"/>
              <a:gd name="connsiteY2" fmla="*/ 3434711 h 6893257"/>
              <a:gd name="connsiteX3" fmla="*/ 4859560 w 5719224"/>
              <a:gd name="connsiteY3" fmla="*/ 6833080 h 6893257"/>
              <a:gd name="connsiteX4" fmla="*/ 17404 w 5719224"/>
              <a:gd name="connsiteY4" fmla="*/ 6893257 h 6893257"/>
              <a:gd name="connsiteX5" fmla="*/ 0 w 5719224"/>
              <a:gd name="connsiteY5" fmla="*/ 1296 h 6893257"/>
              <a:gd name="connsiteX0" fmla="*/ 0 w 5719224"/>
              <a:gd name="connsiteY0" fmla="*/ 1296 h 6893257"/>
              <a:gd name="connsiteX1" fmla="*/ 4871509 w 5719224"/>
              <a:gd name="connsiteY1" fmla="*/ 0 h 6893257"/>
              <a:gd name="connsiteX2" fmla="*/ 5719224 w 5719224"/>
              <a:gd name="connsiteY2" fmla="*/ 3434711 h 6893257"/>
              <a:gd name="connsiteX3" fmla="*/ 4831279 w 5719224"/>
              <a:gd name="connsiteY3" fmla="*/ 6880214 h 6893257"/>
              <a:gd name="connsiteX4" fmla="*/ 17404 w 5719224"/>
              <a:gd name="connsiteY4" fmla="*/ 6893257 h 6893257"/>
              <a:gd name="connsiteX5" fmla="*/ 0 w 5719224"/>
              <a:gd name="connsiteY5" fmla="*/ 1296 h 6893257"/>
              <a:gd name="connsiteX0" fmla="*/ 0 w 5719224"/>
              <a:gd name="connsiteY0" fmla="*/ 62256 h 6954217"/>
              <a:gd name="connsiteX1" fmla="*/ 4847125 w 5719224"/>
              <a:gd name="connsiteY1" fmla="*/ 0 h 6954217"/>
              <a:gd name="connsiteX2" fmla="*/ 5719224 w 5719224"/>
              <a:gd name="connsiteY2" fmla="*/ 3495671 h 6954217"/>
              <a:gd name="connsiteX3" fmla="*/ 4831279 w 5719224"/>
              <a:gd name="connsiteY3" fmla="*/ 6941174 h 6954217"/>
              <a:gd name="connsiteX4" fmla="*/ 17404 w 5719224"/>
              <a:gd name="connsiteY4" fmla="*/ 6954217 h 6954217"/>
              <a:gd name="connsiteX5" fmla="*/ 0 w 5719224"/>
              <a:gd name="connsiteY5" fmla="*/ 62256 h 6954217"/>
              <a:gd name="connsiteX0" fmla="*/ 0 w 5731416"/>
              <a:gd name="connsiteY0" fmla="*/ 1296 h 6954217"/>
              <a:gd name="connsiteX1" fmla="*/ 4859317 w 5731416"/>
              <a:gd name="connsiteY1" fmla="*/ 0 h 6954217"/>
              <a:gd name="connsiteX2" fmla="*/ 5731416 w 5731416"/>
              <a:gd name="connsiteY2" fmla="*/ 3495671 h 6954217"/>
              <a:gd name="connsiteX3" fmla="*/ 4843471 w 5731416"/>
              <a:gd name="connsiteY3" fmla="*/ 6941174 h 6954217"/>
              <a:gd name="connsiteX4" fmla="*/ 29596 w 5731416"/>
              <a:gd name="connsiteY4" fmla="*/ 6954217 h 6954217"/>
              <a:gd name="connsiteX5" fmla="*/ 0 w 5731416"/>
              <a:gd name="connsiteY5" fmla="*/ 1296 h 6954217"/>
              <a:gd name="connsiteX0" fmla="*/ 0 w 5731416"/>
              <a:gd name="connsiteY0" fmla="*/ 1296 h 7002134"/>
              <a:gd name="connsiteX1" fmla="*/ 4859317 w 5731416"/>
              <a:gd name="connsiteY1" fmla="*/ 0 h 7002134"/>
              <a:gd name="connsiteX2" fmla="*/ 5731416 w 5731416"/>
              <a:gd name="connsiteY2" fmla="*/ 3495671 h 7002134"/>
              <a:gd name="connsiteX3" fmla="*/ 4831279 w 5731416"/>
              <a:gd name="connsiteY3" fmla="*/ 7002134 h 7002134"/>
              <a:gd name="connsiteX4" fmla="*/ 29596 w 5731416"/>
              <a:gd name="connsiteY4" fmla="*/ 6954217 h 7002134"/>
              <a:gd name="connsiteX5" fmla="*/ 0 w 5731416"/>
              <a:gd name="connsiteY5" fmla="*/ 1296 h 7002134"/>
              <a:gd name="connsiteX0" fmla="*/ 8116 w 5739532"/>
              <a:gd name="connsiteY0" fmla="*/ 1296 h 7002134"/>
              <a:gd name="connsiteX1" fmla="*/ 4867433 w 5739532"/>
              <a:gd name="connsiteY1" fmla="*/ 0 h 7002134"/>
              <a:gd name="connsiteX2" fmla="*/ 5739532 w 5739532"/>
              <a:gd name="connsiteY2" fmla="*/ 3495671 h 7002134"/>
              <a:gd name="connsiteX3" fmla="*/ 4839395 w 5739532"/>
              <a:gd name="connsiteY3" fmla="*/ 7002134 h 7002134"/>
              <a:gd name="connsiteX4" fmla="*/ 1136 w 5739532"/>
              <a:gd name="connsiteY4" fmla="*/ 6990793 h 7002134"/>
              <a:gd name="connsiteX5" fmla="*/ 8116 w 5739532"/>
              <a:gd name="connsiteY5" fmla="*/ 1296 h 7002134"/>
              <a:gd name="connsiteX0" fmla="*/ 8116 w 5678572"/>
              <a:gd name="connsiteY0" fmla="*/ 1296 h 7002134"/>
              <a:gd name="connsiteX1" fmla="*/ 4867433 w 5678572"/>
              <a:gd name="connsiteY1" fmla="*/ 0 h 7002134"/>
              <a:gd name="connsiteX2" fmla="*/ 5678572 w 5678572"/>
              <a:gd name="connsiteY2" fmla="*/ 1983863 h 7002134"/>
              <a:gd name="connsiteX3" fmla="*/ 4839395 w 5678572"/>
              <a:gd name="connsiteY3" fmla="*/ 7002134 h 7002134"/>
              <a:gd name="connsiteX4" fmla="*/ 1136 w 5678572"/>
              <a:gd name="connsiteY4" fmla="*/ 6990793 h 7002134"/>
              <a:gd name="connsiteX5" fmla="*/ 8116 w 5678572"/>
              <a:gd name="connsiteY5" fmla="*/ 1296 h 7002134"/>
              <a:gd name="connsiteX0" fmla="*/ 8116 w 5702956"/>
              <a:gd name="connsiteY0" fmla="*/ 1296 h 7002134"/>
              <a:gd name="connsiteX1" fmla="*/ 4867433 w 5702956"/>
              <a:gd name="connsiteY1" fmla="*/ 0 h 7002134"/>
              <a:gd name="connsiteX2" fmla="*/ 5702956 w 5702956"/>
              <a:gd name="connsiteY2" fmla="*/ 2154551 h 7002134"/>
              <a:gd name="connsiteX3" fmla="*/ 4839395 w 5702956"/>
              <a:gd name="connsiteY3" fmla="*/ 7002134 h 7002134"/>
              <a:gd name="connsiteX4" fmla="*/ 1136 w 5702956"/>
              <a:gd name="connsiteY4" fmla="*/ 6990793 h 7002134"/>
              <a:gd name="connsiteX5" fmla="*/ 8116 w 5702956"/>
              <a:gd name="connsiteY5" fmla="*/ 1296 h 7002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02956" h="7002134">
                <a:moveTo>
                  <a:pt x="8116" y="1296"/>
                </a:moveTo>
                <a:lnTo>
                  <a:pt x="4867433" y="0"/>
                </a:lnTo>
                <a:lnTo>
                  <a:pt x="5702956" y="2154551"/>
                </a:lnTo>
                <a:lnTo>
                  <a:pt x="4839395" y="7002134"/>
                </a:lnTo>
                <a:lnTo>
                  <a:pt x="1136" y="6990793"/>
                </a:lnTo>
                <a:cubicBezTo>
                  <a:pt x="-4665" y="4693473"/>
                  <a:pt x="13917" y="2298616"/>
                  <a:pt x="8116" y="1296"/>
                </a:cubicBezTo>
                <a:close/>
              </a:path>
            </a:pathLst>
          </a:custGeom>
          <a:solidFill>
            <a:schemeClr val="accent1"/>
          </a:solidFill>
          <a:effectLst/>
        </p:spPr>
        <p:txBody>
          <a:bodyPr lIns="457200" tIns="1920240" rIns="365760" anchor="t" anchorCtr="0">
            <a:noAutofit/>
          </a:bodyPr>
          <a:lstStyle>
            <a:lvl1pPr marL="0" indent="0" algn="l">
              <a:lnSpc>
                <a:spcPct val="80000"/>
              </a:lnSpc>
              <a:buNone/>
              <a:defRPr sz="3200" b="1" i="0">
                <a:solidFill>
                  <a:schemeClr val="bg1"/>
                </a:solidFill>
                <a:latin typeface="Trebuchet MS" panose="020B0703020202090204" pitchFamily="34" charset="0"/>
                <a:cs typeface="Trebuchet MS" panose="020B0703020202090204" pitchFamily="34" charset="0"/>
              </a:defRPr>
            </a:lvl1pPr>
          </a:lstStyle>
          <a:p>
            <a:pPr lvl="0"/>
            <a:r>
              <a:rPr lang="en-US" dirty="0"/>
              <a:t>Edit master text styles </a:t>
            </a:r>
          </a:p>
        </p:txBody>
      </p:sp>
    </p:spTree>
    <p:extLst>
      <p:ext uri="{BB962C8B-B14F-4D97-AF65-F5344CB8AC3E}">
        <p14:creationId xmlns:p14="http://schemas.microsoft.com/office/powerpoint/2010/main" val="2884376237"/>
      </p:ext>
    </p:extLst>
  </p:cSld>
  <p:clrMapOvr>
    <a:masterClrMapping/>
  </p:clrMapOvr>
  <p:extLst>
    <p:ext uri="{DCECCB84-F9BA-43D5-87BE-67443E8EF086}">
      <p15:sldGuideLst xmlns:p15="http://schemas.microsoft.com/office/powerpoint/2012/main">
        <p15:guide id="1" pos="31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B83B0-E2EE-78AC-E65E-CF7DE9DE0F84}"/>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5E77D1-D98C-6A47-6CA7-E0D4AC351CD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D8F6D02-15BB-A345-5D51-ACAF71AF346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5" name="Footer Placeholder 4">
            <a:extLst>
              <a:ext uri="{FF2B5EF4-FFF2-40B4-BE49-F238E27FC236}">
                <a16:creationId xmlns:a16="http://schemas.microsoft.com/office/drawing/2014/main" id="{1EA40F35-D40F-DF55-424D-4892CF89F6C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E01CC50-1B9C-26D8-FEA7-FBAB6952445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4224112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8AC92-7412-6BC7-908F-B3148DB443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06AFAC3-BB24-2312-D40B-068D637CCD2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694D4-9CEE-D1FB-9749-EB59196DDFC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5" name="Footer Placeholder 4">
            <a:extLst>
              <a:ext uri="{FF2B5EF4-FFF2-40B4-BE49-F238E27FC236}">
                <a16:creationId xmlns:a16="http://schemas.microsoft.com/office/drawing/2014/main" id="{C4022604-0737-5470-23D1-B9D132B458E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9F1A606-5CA5-9DDA-9C10-325362F73D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5621027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A40B1-24B0-2E37-B474-FA2ED063B99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73309B-21C2-8C10-E96E-B7ABBD4CBD4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C81E2A-ACFD-58E8-3789-D57C7E57799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5" name="Footer Placeholder 4">
            <a:extLst>
              <a:ext uri="{FF2B5EF4-FFF2-40B4-BE49-F238E27FC236}">
                <a16:creationId xmlns:a16="http://schemas.microsoft.com/office/drawing/2014/main" id="{3894BFA6-DF3A-ECD3-78AF-9F562354ED1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61EA6F8-8644-1259-159C-FE5C251DC0AB}"/>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0694428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B29F7-F617-F8E8-E9B1-10D09756A0F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BE2B0CC-E3E2-0C07-DA2A-7F6A859D2A5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9BE80F0-178D-4F64-2C72-F7C2DD9CBA29}"/>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4ADD08-280A-B326-2D67-A956CBC0FB02}"/>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6" name="Footer Placeholder 5">
            <a:extLst>
              <a:ext uri="{FF2B5EF4-FFF2-40B4-BE49-F238E27FC236}">
                <a16:creationId xmlns:a16="http://schemas.microsoft.com/office/drawing/2014/main" id="{39D57AA7-434E-78F6-FACF-3D9BA0E8A6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1EDA152-F8E1-8BB8-30A3-B80B47CA797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6495358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30F0A-A38B-0A18-3A3E-153AD2155FD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3A6A173-1012-6BDC-1F7D-9FCC6FFD972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75FDF6-E93D-72CF-A749-4504AC9147B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A3217FB-CEFC-F3B8-15B4-2952D79AADF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C724F0-572B-6369-6F4D-FB49957ABCB8}"/>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98074E-0D2D-D56A-F0BF-24B69716F19E}"/>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8" name="Footer Placeholder 7">
            <a:extLst>
              <a:ext uri="{FF2B5EF4-FFF2-40B4-BE49-F238E27FC236}">
                <a16:creationId xmlns:a16="http://schemas.microsoft.com/office/drawing/2014/main" id="{B177C139-AAEF-D701-B0B7-14F799DFA56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D4F56AC-07FD-E3B9-0090-387045442CEF}"/>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752014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ey Point - Red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
        <p:nvSpPr>
          <p:cNvPr id="6" name="Slide Number Placeholder 5">
            <a:extLst>
              <a:ext uri="{FF2B5EF4-FFF2-40B4-BE49-F238E27FC236}">
                <a16:creationId xmlns:a16="http://schemas.microsoft.com/office/drawing/2014/main" id="{EF08880F-2D4A-9544-A50E-C5BA3EADCBB5}"/>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2646072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9B62-17E4-5A51-2A39-52518537506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0111855-C35F-EABF-FDB4-6B201819FC6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4" name="Footer Placeholder 3">
            <a:extLst>
              <a:ext uri="{FF2B5EF4-FFF2-40B4-BE49-F238E27FC236}">
                <a16:creationId xmlns:a16="http://schemas.microsoft.com/office/drawing/2014/main" id="{7EDEAFBE-9AD7-87C8-B485-03FE9A1B2E9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26A76D0-4E96-C564-680E-7B80F315AAF5}"/>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1470147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6AF5C0-A718-029E-375E-59C0DDCDE834}"/>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3" name="Footer Placeholder 2">
            <a:extLst>
              <a:ext uri="{FF2B5EF4-FFF2-40B4-BE49-F238E27FC236}">
                <a16:creationId xmlns:a16="http://schemas.microsoft.com/office/drawing/2014/main" id="{E83D3296-CF4C-6CCD-FA0E-F0BA94F40E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D0510-223F-34A7-83C3-F2A64ED65969}"/>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391078182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DFC26-DB88-48A9-F564-DF196226595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2428BA2-443F-0455-6695-4795317BC6E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7F6511-081E-D606-64E7-8EEF21009E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22CBBD-758D-881C-105E-20AAD62DD475}"/>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6" name="Footer Placeholder 5">
            <a:extLst>
              <a:ext uri="{FF2B5EF4-FFF2-40B4-BE49-F238E27FC236}">
                <a16:creationId xmlns:a16="http://schemas.microsoft.com/office/drawing/2014/main" id="{2D7D13A2-A921-366A-094A-8A2E92430F3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BB33D45-CE21-1BFA-E8BD-704D6EE10C84}"/>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963808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6B0B7-5AFC-93AA-C3F7-4B20025CCF0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4BBF63-7719-D025-5910-C2781D0C9CBF}"/>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A68E296-F962-9F77-9AE8-57CB4C4CA37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0D810B-CFA9-3756-C110-C2F16C5119FD}"/>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6" name="Footer Placeholder 5">
            <a:extLst>
              <a:ext uri="{FF2B5EF4-FFF2-40B4-BE49-F238E27FC236}">
                <a16:creationId xmlns:a16="http://schemas.microsoft.com/office/drawing/2014/main" id="{BEBB1345-0D56-6F33-8CF9-6A45425648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83A13C9-C686-A9BB-1A11-03EF9698E022}"/>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17943074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9353B-5554-B891-D607-2DBE5011B79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5813115-7707-EA2E-682F-9F85EC2E498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4D154A-A514-5D63-2C64-90F86C8B10F6}"/>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5" name="Footer Placeholder 4">
            <a:extLst>
              <a:ext uri="{FF2B5EF4-FFF2-40B4-BE49-F238E27FC236}">
                <a16:creationId xmlns:a16="http://schemas.microsoft.com/office/drawing/2014/main" id="{374538A1-B2FE-C27A-AFFB-7AA2ACB455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9E1775F-D386-D6FB-EAEA-1798DA1D8B30}"/>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4393265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1597C3D-E79F-5B16-075F-F37AA3906A9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5811D-0E72-9061-60D4-9516A151EEB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AA037D-88DD-A18D-E251-1FD48B71BA08}"/>
              </a:ext>
            </a:extLst>
          </p:cNvPr>
          <p:cNvSpPr>
            <a:spLocks noGrp="1"/>
          </p:cNvSpPr>
          <p:nvPr>
            <p:ph type="dt" sz="half" idx="10"/>
          </p:nvPr>
        </p:nvSpPr>
        <p:spPr>
          <a:xfrm>
            <a:off x="838200" y="6356350"/>
            <a:ext cx="2743200" cy="365125"/>
          </a:xfrm>
          <a:prstGeom prst="rect">
            <a:avLst/>
          </a:prstGeom>
        </p:spPr>
        <p:txBody>
          <a:bodyPr/>
          <a:lstStyle/>
          <a:p>
            <a:fld id="{3BAF867F-6A63-43B1-AAC9-6711400D79C0}" type="datetimeFigureOut">
              <a:rPr lang="en-US" smtClean="0"/>
              <a:t>4/29/25</a:t>
            </a:fld>
            <a:endParaRPr lang="en-US"/>
          </a:p>
        </p:txBody>
      </p:sp>
      <p:sp>
        <p:nvSpPr>
          <p:cNvPr id="5" name="Footer Placeholder 4">
            <a:extLst>
              <a:ext uri="{FF2B5EF4-FFF2-40B4-BE49-F238E27FC236}">
                <a16:creationId xmlns:a16="http://schemas.microsoft.com/office/drawing/2014/main" id="{25334C13-E6AF-CA13-E1C4-65D17459FD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3601C1-ADBF-454E-95E3-E20810C96E7A}"/>
              </a:ext>
            </a:extLst>
          </p:cNvPr>
          <p:cNvSpPr>
            <a:spLocks noGrp="1"/>
          </p:cNvSpPr>
          <p:nvPr>
            <p:ph type="sldNum" sz="quarter" idx="12"/>
          </p:nvPr>
        </p:nvSpPr>
        <p:spPr>
          <a:xfrm>
            <a:off x="8610600" y="6356350"/>
            <a:ext cx="2743200" cy="365125"/>
          </a:xfrm>
          <a:prstGeom prst="rect">
            <a:avLst/>
          </a:prstGeom>
        </p:spPr>
        <p:txBody>
          <a:bodyPr/>
          <a:lstStyle/>
          <a:p>
            <a:fld id="{DC9C9337-2FF5-441F-8A35-890897B992E1}" type="slidenum">
              <a:rPr lang="en-US" smtClean="0"/>
              <a:t>‹#›</a:t>
            </a:fld>
            <a:endParaRPr lang="en-US"/>
          </a:p>
        </p:txBody>
      </p:sp>
    </p:spTree>
    <p:extLst>
      <p:ext uri="{BB962C8B-B14F-4D97-AF65-F5344CB8AC3E}">
        <p14:creationId xmlns:p14="http://schemas.microsoft.com/office/powerpoint/2010/main" val="2930905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Point - Blue 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rgbClr val="2036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bg1"/>
                </a:solidFill>
                <a:latin typeface="Trebuchet MS" panose="020B0703020202090204" pitchFamily="34" charset="0"/>
              </a:defRPr>
            </a:lvl1pPr>
          </a:lstStyle>
          <a:p>
            <a:r>
              <a:rPr lang="en-US"/>
              <a:t>Click to edit master title style</a:t>
            </a:r>
          </a:p>
        </p:txBody>
      </p:sp>
      <p:pic>
        <p:nvPicPr>
          <p:cNvPr id="8" name="Picture 7">
            <a:extLst>
              <a:ext uri="{FF2B5EF4-FFF2-40B4-BE49-F238E27FC236}">
                <a16:creationId xmlns:a16="http://schemas.microsoft.com/office/drawing/2014/main" id="{E531A395-5299-7D44-A1C5-492B77DA57BE}"/>
              </a:ext>
            </a:extLst>
          </p:cNvPr>
          <p:cNvPicPr>
            <a:picLocks noChangeAspect="1"/>
          </p:cNvPicPr>
          <p:nvPr userDrawn="1"/>
        </p:nvPicPr>
        <p:blipFill>
          <a:blip r:embed="rId2"/>
          <a:stretch>
            <a:fillRect/>
          </a:stretch>
        </p:blipFill>
        <p:spPr>
          <a:xfrm>
            <a:off x="11784591" y="6415616"/>
            <a:ext cx="196394" cy="261858"/>
          </a:xfrm>
          <a:prstGeom prst="rect">
            <a:avLst/>
          </a:prstGeom>
        </p:spPr>
      </p:pic>
      <p:sp>
        <p:nvSpPr>
          <p:cNvPr id="6" name="Slide Number Placeholder 5">
            <a:extLst>
              <a:ext uri="{FF2B5EF4-FFF2-40B4-BE49-F238E27FC236}">
                <a16:creationId xmlns:a16="http://schemas.microsoft.com/office/drawing/2014/main" id="{EF08880F-2D4A-9544-A50E-C5BA3EADCBB5}"/>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116218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Point - Re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rgbClr val="C50F3C"/>
                </a:solidFill>
                <a:latin typeface="Trebuchet MS" panose="020B070302020209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E4C15627-71F4-D94E-9E76-16A5E0A7B8EE}"/>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878113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 - Blue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E778F8C-30DF-F842-ADEE-52BB756B5D43}"/>
              </a:ext>
            </a:extLst>
          </p:cNvPr>
          <p:cNvSpPr/>
          <p:nvPr userDrawn="1"/>
        </p:nvSpPr>
        <p:spPr>
          <a:xfrm>
            <a:off x="1" y="1"/>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1850" y="1302299"/>
            <a:ext cx="10515600" cy="4207548"/>
          </a:xfrm>
          <a:ln w="3175">
            <a:noFill/>
          </a:ln>
        </p:spPr>
        <p:txBody>
          <a:bodyPr anchor="ctr"/>
          <a:lstStyle>
            <a:lvl1pPr algn="l">
              <a:lnSpc>
                <a:spcPct val="100000"/>
              </a:lnSpc>
              <a:defRPr sz="4500" b="1" i="0">
                <a:solidFill>
                  <a:schemeClr val="accent1"/>
                </a:solidFill>
                <a:latin typeface="Trebuchet MS" panose="020B0703020202090204" pitchFamily="34" charset="0"/>
              </a:defRPr>
            </a:lvl1pPr>
          </a:lstStyle>
          <a:p>
            <a:r>
              <a:rPr lang="en-US"/>
              <a:t>Click to edit master title style</a:t>
            </a:r>
          </a:p>
        </p:txBody>
      </p:sp>
      <p:pic>
        <p:nvPicPr>
          <p:cNvPr id="5" name="Picture 4">
            <a:extLst>
              <a:ext uri="{FF2B5EF4-FFF2-40B4-BE49-F238E27FC236}">
                <a16:creationId xmlns:a16="http://schemas.microsoft.com/office/drawing/2014/main" id="{E4C15627-71F4-D94E-9E76-16A5E0A7B8EE}"/>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6" name="Slide Number Placeholder 5">
            <a:extLst>
              <a:ext uri="{FF2B5EF4-FFF2-40B4-BE49-F238E27FC236}">
                <a16:creationId xmlns:a16="http://schemas.microsoft.com/office/drawing/2014/main" id="{877699E1-1B62-794A-94A6-68D1CF83160F}"/>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2350986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 - Pictur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8FCF386F-4435-1E40-A8ED-AFFEAC3031C6}"/>
              </a:ext>
            </a:extLst>
          </p:cNvPr>
          <p:cNvSpPr>
            <a:spLocks noGrp="1"/>
          </p:cNvSpPr>
          <p:nvPr>
            <p:ph type="pic" sz="quarter" idx="13"/>
          </p:nvPr>
        </p:nvSpPr>
        <p:spPr>
          <a:xfrm>
            <a:off x="0" y="0"/>
            <a:ext cx="12192000" cy="6858000"/>
          </a:xfrm>
        </p:spPr>
        <p:txBody>
          <a:bodyPr/>
          <a:lstStyle/>
          <a:p>
            <a:endParaRPr lang="en-US" dirty="0"/>
          </a:p>
        </p:txBody>
      </p:sp>
      <p:sp>
        <p:nvSpPr>
          <p:cNvPr id="2" name="Title 1">
            <a:extLst>
              <a:ext uri="{FF2B5EF4-FFF2-40B4-BE49-F238E27FC236}">
                <a16:creationId xmlns:a16="http://schemas.microsoft.com/office/drawing/2014/main" id="{2F949B4A-737F-9943-BA78-DDF26CE4B4CE}"/>
              </a:ext>
            </a:extLst>
          </p:cNvPr>
          <p:cNvSpPr>
            <a:spLocks noGrp="1"/>
          </p:cNvSpPr>
          <p:nvPr>
            <p:ph type="title" hasCustomPrompt="1"/>
          </p:nvPr>
        </p:nvSpPr>
        <p:spPr>
          <a:xfrm>
            <a:off x="838200" y="3932482"/>
            <a:ext cx="10515600" cy="1895109"/>
          </a:xfrm>
          <a:ln w="3175">
            <a:noFill/>
          </a:ln>
        </p:spPr>
        <p:txBody>
          <a:bodyPr anchor="ctr"/>
          <a:lstStyle>
            <a:lvl1pPr algn="l">
              <a:lnSpc>
                <a:spcPct val="80000"/>
              </a:lnSpc>
              <a:defRPr sz="5500" b="1" i="0" spc="300">
                <a:solidFill>
                  <a:schemeClr val="bg1"/>
                </a:solidFill>
                <a:effectLst>
                  <a:outerShdw blurRad="127000" dist="38100" dir="5400000" algn="t" rotWithShape="0">
                    <a:prstClr val="black"/>
                  </a:outerShdw>
                </a:effectLst>
                <a:latin typeface="Trebuchet MS" panose="020B0703020202090204" pitchFamily="34" charset="0"/>
              </a:defRPr>
            </a:lvl1pPr>
          </a:lstStyle>
          <a:p>
            <a:r>
              <a:rPr lang="en-US"/>
              <a:t>Click to edit master title style</a:t>
            </a:r>
          </a:p>
        </p:txBody>
      </p:sp>
      <p:pic>
        <p:nvPicPr>
          <p:cNvPr id="7" name="Picture 6">
            <a:extLst>
              <a:ext uri="{FF2B5EF4-FFF2-40B4-BE49-F238E27FC236}">
                <a16:creationId xmlns:a16="http://schemas.microsoft.com/office/drawing/2014/main" id="{833D4413-B16E-B048-AA99-4B9BAA9B49B6}"/>
              </a:ext>
            </a:extLst>
          </p:cNvPr>
          <p:cNvPicPr>
            <a:picLocks noChangeAspect="1"/>
          </p:cNvPicPr>
          <p:nvPr userDrawn="1"/>
        </p:nvPicPr>
        <p:blipFill>
          <a:blip r:embed="rId2"/>
          <a:stretch>
            <a:fillRect/>
          </a:stretch>
        </p:blipFill>
        <p:spPr>
          <a:xfrm>
            <a:off x="11784591" y="6415616"/>
            <a:ext cx="196394" cy="261858"/>
          </a:xfrm>
          <a:prstGeom prst="rect">
            <a:avLst/>
          </a:prstGeom>
        </p:spPr>
      </p:pic>
    </p:spTree>
    <p:extLst>
      <p:ext uri="{BB962C8B-B14F-4D97-AF65-F5344CB8AC3E}">
        <p14:creationId xmlns:p14="http://schemas.microsoft.com/office/powerpoint/2010/main" val="2016732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 Pictur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E634AED-FE2D-5A49-9C4F-52E8C06D7549}"/>
              </a:ext>
            </a:extLst>
          </p:cNvPr>
          <p:cNvSpPr>
            <a:spLocks noGrp="1"/>
          </p:cNvSpPr>
          <p:nvPr>
            <p:ph type="pic" sz="quarter" idx="10"/>
          </p:nvPr>
        </p:nvSpPr>
        <p:spPr>
          <a:xfrm>
            <a:off x="1" y="0"/>
            <a:ext cx="12191998" cy="6858000"/>
          </a:xfrm>
        </p:spPr>
        <p:txBody>
          <a:bodyPr/>
          <a:lstStyle/>
          <a:p>
            <a:endParaRPr lang="en-US" dirty="0"/>
          </a:p>
        </p:txBody>
      </p:sp>
      <p:sp>
        <p:nvSpPr>
          <p:cNvPr id="8" name="Content Placeholder 2">
            <a:extLst>
              <a:ext uri="{FF2B5EF4-FFF2-40B4-BE49-F238E27FC236}">
                <a16:creationId xmlns:a16="http://schemas.microsoft.com/office/drawing/2014/main" id="{F33E1CBD-1A22-C34C-8DC4-474E34B2CDFB}"/>
              </a:ext>
            </a:extLst>
          </p:cNvPr>
          <p:cNvSpPr>
            <a:spLocks noGrp="1"/>
          </p:cNvSpPr>
          <p:nvPr>
            <p:ph sz="half" idx="1" hasCustomPrompt="1"/>
          </p:nvPr>
        </p:nvSpPr>
        <p:spPr>
          <a:xfrm>
            <a:off x="0" y="957364"/>
            <a:ext cx="5939883" cy="4943272"/>
          </a:xfrm>
          <a:solidFill>
            <a:srgbClr val="C50F3C"/>
          </a:solidFill>
        </p:spPr>
        <p:txBody>
          <a:bodyPr lIns="914400" tIns="914400" rIns="914400" bIns="914400" anchor="ctr">
            <a:normAutofit/>
          </a:bodyPr>
          <a:lstStyle>
            <a:lvl1pPr algn="l">
              <a:lnSpc>
                <a:spcPct val="80000"/>
              </a:lnSpc>
              <a:defRPr sz="32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spTree>
    <p:extLst>
      <p:ext uri="{BB962C8B-B14F-4D97-AF65-F5344CB8AC3E}">
        <p14:creationId xmlns:p14="http://schemas.microsoft.com/office/powerpoint/2010/main" val="595010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Lis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C5E49E7-6ADE-DD40-AD32-5A28176B24BC}"/>
              </a:ext>
            </a:extLst>
          </p:cNvPr>
          <p:cNvSpPr/>
          <p:nvPr userDrawn="1"/>
        </p:nvSpPr>
        <p:spPr>
          <a:xfrm>
            <a:off x="4249783" y="0"/>
            <a:ext cx="7942218"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A45C0A2E-84ED-694A-8D40-40A9466155D7}"/>
              </a:ext>
            </a:extLst>
          </p:cNvPr>
          <p:cNvSpPr/>
          <p:nvPr userDrawn="1"/>
        </p:nvSpPr>
        <p:spPr>
          <a:xfrm>
            <a:off x="0" y="0"/>
            <a:ext cx="424978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D176D08-DDAD-E54A-B358-69F6739D98FC}"/>
              </a:ext>
            </a:extLst>
          </p:cNvPr>
          <p:cNvSpPr>
            <a:spLocks noGrp="1"/>
          </p:cNvSpPr>
          <p:nvPr>
            <p:ph sz="half" idx="1" hasCustomPrompt="1"/>
          </p:nvPr>
        </p:nvSpPr>
        <p:spPr>
          <a:xfrm>
            <a:off x="495300" y="1189899"/>
            <a:ext cx="3397294" cy="4351338"/>
          </a:xfrm>
        </p:spPr>
        <p:txBody>
          <a:bodyPr anchor="ctr">
            <a:normAutofit/>
          </a:bodyPr>
          <a:lstStyle>
            <a:lvl1pPr algn="l">
              <a:lnSpc>
                <a:spcPct val="80000"/>
              </a:lnSpc>
              <a:defRPr sz="5000" b="1" i="0" spc="300">
                <a:solidFill>
                  <a:schemeClr val="bg1"/>
                </a:solidFill>
                <a:latin typeface="Trebuchet MS" panose="020B0703020202090204" pitchFamily="34" charset="0"/>
                <a:cs typeface="Rockwell Nova Light" panose="02060303020205020403" pitchFamily="18" charset="0"/>
              </a:defRPr>
            </a:lvl1pPr>
          </a:lstStyle>
          <a:p>
            <a:pPr lvl="0"/>
            <a:r>
              <a:rPr lang="en-US"/>
              <a:t>Edit master text styles</a:t>
            </a:r>
          </a:p>
        </p:txBody>
      </p:sp>
      <p:pic>
        <p:nvPicPr>
          <p:cNvPr id="8" name="Picture 7">
            <a:extLst>
              <a:ext uri="{FF2B5EF4-FFF2-40B4-BE49-F238E27FC236}">
                <a16:creationId xmlns:a16="http://schemas.microsoft.com/office/drawing/2014/main" id="{B9753706-DED6-894F-BE2A-F4DA16AF10A4}"/>
              </a:ext>
            </a:extLst>
          </p:cNvPr>
          <p:cNvPicPr>
            <a:picLocks noChangeAspect="1"/>
          </p:cNvPicPr>
          <p:nvPr userDrawn="1"/>
        </p:nvPicPr>
        <p:blipFill>
          <a:blip r:embed="rId2"/>
          <a:stretch>
            <a:fillRect/>
          </a:stretch>
        </p:blipFill>
        <p:spPr>
          <a:xfrm>
            <a:off x="11765651" y="6408817"/>
            <a:ext cx="206592" cy="275456"/>
          </a:xfrm>
          <a:prstGeom prst="rect">
            <a:avLst/>
          </a:prstGeom>
        </p:spPr>
      </p:pic>
      <p:sp>
        <p:nvSpPr>
          <p:cNvPr id="12" name="Text Placeholder 11">
            <a:extLst>
              <a:ext uri="{FF2B5EF4-FFF2-40B4-BE49-F238E27FC236}">
                <a16:creationId xmlns:a16="http://schemas.microsoft.com/office/drawing/2014/main" id="{CAEB27AF-DD57-7246-971E-7506C050812B}"/>
              </a:ext>
            </a:extLst>
          </p:cNvPr>
          <p:cNvSpPr>
            <a:spLocks noGrp="1"/>
          </p:cNvSpPr>
          <p:nvPr>
            <p:ph type="body" sz="quarter" idx="13" hasCustomPrompt="1"/>
          </p:nvPr>
        </p:nvSpPr>
        <p:spPr>
          <a:xfrm>
            <a:off x="4606972" y="781844"/>
            <a:ext cx="7157992" cy="5294312"/>
          </a:xfrm>
        </p:spPr>
        <p:txBody>
          <a:bodyPr anchor="ctr"/>
          <a:lstStyle>
            <a:lvl1pPr marL="457200" indent="-457200">
              <a:lnSpc>
                <a:spcPct val="110000"/>
              </a:lnSpc>
              <a:buFont typeface="+mj-lt"/>
              <a:buAutoNum type="arabicPeriod"/>
              <a:defRPr/>
            </a:lvl1pPr>
            <a:lvl2pPr marL="800100" indent="-331788">
              <a:lnSpc>
                <a:spcPct val="110000"/>
              </a:lnSpc>
              <a:buFont typeface="+mj-lt"/>
              <a:buAutoNum type="alphaLcPeriod"/>
              <a:tabLst/>
              <a:defRPr>
                <a:solidFill>
                  <a:schemeClr val="tx1"/>
                </a:solidFill>
              </a:defRPr>
            </a:lvl2pPr>
            <a:lvl3pPr marL="865188" indent="-342900">
              <a:buFont typeface="+mj-lt"/>
              <a:buAutoNum type="arabicPeriod"/>
              <a:defRPr/>
            </a:lvl3pPr>
            <a:lvl4pPr marL="1204913" indent="-342900">
              <a:buFont typeface="+mj-lt"/>
              <a:buAutoNum type="arabicPeriod"/>
              <a:defRPr/>
            </a:lvl4pPr>
            <a:lvl5pPr marL="1430338" indent="-228600">
              <a:buFont typeface="+mj-lt"/>
              <a:buAutoNum type="arabicPeriod"/>
              <a:defRPr/>
            </a:lvl5pPr>
          </a:lstStyle>
          <a:p>
            <a:pPr lvl="0"/>
            <a:r>
              <a:rPr lang="en-US"/>
              <a:t>Edit master text styles</a:t>
            </a:r>
          </a:p>
          <a:p>
            <a:pPr lvl="1"/>
            <a:r>
              <a:rPr lang="en-US"/>
              <a:t>Second level</a:t>
            </a:r>
          </a:p>
        </p:txBody>
      </p:sp>
      <p:sp>
        <p:nvSpPr>
          <p:cNvPr id="14" name="Slide Number Placeholder 5">
            <a:extLst>
              <a:ext uri="{FF2B5EF4-FFF2-40B4-BE49-F238E27FC236}">
                <a16:creationId xmlns:a16="http://schemas.microsoft.com/office/drawing/2014/main" id="{FD955494-5A02-944E-AC47-A93918740756}"/>
              </a:ext>
            </a:extLst>
          </p:cNvPr>
          <p:cNvSpPr txBox="1">
            <a:spLocks/>
          </p:cNvSpPr>
          <p:nvPr userDrawn="1"/>
        </p:nvSpPr>
        <p:spPr>
          <a:xfrm>
            <a:off x="4606972"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0" i="0" dirty="0">
                <a:latin typeface="Trebuchet MS" panose="020B0703020202090204" pitchFamily="34" charset="0"/>
              </a:rPr>
              <a:t>Confidential – Internal Use Only</a:t>
            </a:r>
          </a:p>
        </p:txBody>
      </p:sp>
    </p:spTree>
    <p:extLst>
      <p:ext uri="{BB962C8B-B14F-4D97-AF65-F5344CB8AC3E}">
        <p14:creationId xmlns:p14="http://schemas.microsoft.com/office/powerpoint/2010/main" val="709110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4.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D506E-9CFA-5744-8CC1-366D985D6FC1}"/>
              </a:ext>
            </a:extLst>
          </p:cNvPr>
          <p:cNvSpPr>
            <a:spLocks noGrp="1"/>
          </p:cNvSpPr>
          <p:nvPr>
            <p:ph type="title"/>
          </p:nvPr>
        </p:nvSpPr>
        <p:spPr>
          <a:xfrm>
            <a:off x="609600" y="365126"/>
            <a:ext cx="10924674" cy="967564"/>
          </a:xfrm>
          <a:prstGeom prst="rect">
            <a:avLst/>
          </a:prstGeom>
        </p:spPr>
        <p:txBody>
          <a:bodyPr vert="horz" lIns="91440" tIns="45720" rIns="91440" bIns="45720" rtlCol="0" anchor="b">
            <a:noAutofit/>
          </a:bodyPr>
          <a:lstStyle/>
          <a:p>
            <a:r>
              <a:rPr lang="en-US"/>
              <a:t>Master Slide Template – Click to Edit</a:t>
            </a:r>
          </a:p>
        </p:txBody>
      </p:sp>
      <p:sp>
        <p:nvSpPr>
          <p:cNvPr id="3" name="Text Placeholder 2">
            <a:extLst>
              <a:ext uri="{FF2B5EF4-FFF2-40B4-BE49-F238E27FC236}">
                <a16:creationId xmlns:a16="http://schemas.microsoft.com/office/drawing/2014/main" id="{AA4A9B1D-8809-B740-A68B-9969B712A0DA}"/>
              </a:ext>
            </a:extLst>
          </p:cNvPr>
          <p:cNvSpPr>
            <a:spLocks noGrp="1"/>
          </p:cNvSpPr>
          <p:nvPr>
            <p:ph type="body" idx="1"/>
          </p:nvPr>
        </p:nvSpPr>
        <p:spPr>
          <a:xfrm>
            <a:off x="609600" y="1942677"/>
            <a:ext cx="10924674" cy="4234286"/>
          </a:xfrm>
          <a:prstGeom prst="rect">
            <a:avLst/>
          </a:prstGeom>
        </p:spPr>
        <p:txBody>
          <a:bodyPr vert="horz" lIns="91440" tIns="45720" rIns="91440" bIns="45720" rtlCol="0">
            <a:noAutofit/>
          </a:bodyPr>
          <a:lstStyle/>
          <a:p>
            <a:pPr lvl="0"/>
            <a:r>
              <a:rPr lang="en-US"/>
              <a:t>Edit Master text styles</a:t>
            </a:r>
          </a:p>
          <a:p>
            <a:pPr marL="15875" lvl="1" indent="0" algn="l" defTabSz="914400" rtl="0" eaLnBrk="1" latinLnBrk="0" hangingPunct="1">
              <a:lnSpc>
                <a:spcPct val="110000"/>
              </a:lnSpc>
              <a:spcBef>
                <a:spcPts val="0"/>
              </a:spcBef>
              <a:spcAft>
                <a:spcPts val="600"/>
              </a:spcAft>
              <a:buFont typeface="Apple Symbols" panose="02000000000000000000" pitchFamily="2" charset="-79"/>
              <a:buNone/>
              <a:tabLst/>
            </a:pPr>
            <a:r>
              <a:rPr lang="en-US"/>
              <a:t>Second level</a:t>
            </a:r>
          </a:p>
          <a:p>
            <a:pPr marL="287338" lvl="2" indent="-169863" algn="l" defTabSz="914400" rtl="0" eaLnBrk="1" latinLnBrk="0" hangingPunct="1">
              <a:lnSpc>
                <a:spcPct val="110000"/>
              </a:lnSpc>
              <a:spcBef>
                <a:spcPts val="0"/>
              </a:spcBef>
              <a:spcAft>
                <a:spcPts val="600"/>
              </a:spcAft>
              <a:buFont typeface="Apple Symbols" panose="02000000000000000000" pitchFamily="2" charset="-79"/>
              <a:buChar char="⎼"/>
              <a:tabLst/>
            </a:pPr>
            <a:r>
              <a:rPr lang="en-US"/>
              <a:t>Third level</a:t>
            </a:r>
          </a:p>
          <a:p>
            <a:pPr marL="693738" lvl="3" indent="-169863" algn="l" defTabSz="914400" rtl="0" eaLnBrk="1" latinLnBrk="0" hangingPunct="1">
              <a:lnSpc>
                <a:spcPct val="110000"/>
              </a:lnSpc>
              <a:spcBef>
                <a:spcPts val="0"/>
              </a:spcBef>
              <a:spcAft>
                <a:spcPts val="600"/>
              </a:spcAft>
              <a:buFont typeface="Apple Symbols" panose="02000000000000000000" pitchFamily="2" charset="-79"/>
              <a:buChar char="⎼"/>
              <a:tabLst/>
            </a:pPr>
            <a:r>
              <a:rPr lang="en-US"/>
              <a:t>Fourth level</a:t>
            </a:r>
          </a:p>
        </p:txBody>
      </p:sp>
      <p:sp>
        <p:nvSpPr>
          <p:cNvPr id="6" name="Slide Number Placeholder 5">
            <a:extLst>
              <a:ext uri="{FF2B5EF4-FFF2-40B4-BE49-F238E27FC236}">
                <a16:creationId xmlns:a16="http://schemas.microsoft.com/office/drawing/2014/main" id="{79CA8E2B-2B06-3049-8A99-94E0B3F727B7}"/>
              </a:ext>
            </a:extLst>
          </p:cNvPr>
          <p:cNvSpPr>
            <a:spLocks noGrp="1"/>
          </p:cNvSpPr>
          <p:nvPr>
            <p:ph type="sldNum" sz="quarter" idx="4"/>
          </p:nvPr>
        </p:nvSpPr>
        <p:spPr>
          <a:xfrm>
            <a:off x="211015" y="6400799"/>
            <a:ext cx="2743200" cy="291492"/>
          </a:xfrm>
          <a:prstGeom prst="rect">
            <a:avLst/>
          </a:prstGeom>
        </p:spPr>
        <p:txBody>
          <a:bodyPr vert="horz" lIns="91440" tIns="45720" rIns="91440" bIns="45720" rtlCol="0" anchor="ctr"/>
          <a:lstStyle>
            <a:lvl1pPr algn="l">
              <a:defRPr sz="800" b="0" i="0">
                <a:solidFill>
                  <a:schemeClr val="bg2"/>
                </a:solidFill>
                <a:latin typeface="Trebuchet MS" panose="020B0703020202090204" pitchFamily="34" charset="0"/>
              </a:defRPr>
            </a:lvl1pPr>
          </a:lstStyle>
          <a:p>
            <a:fld id="{4BEAA09E-D67E-864E-8466-C38E88600C4F}" type="slidenum">
              <a:rPr lang="en-US" smtClean="0"/>
              <a:pPr/>
              <a:t>‹#›</a:t>
            </a:fld>
            <a:endParaRPr lang="en-US" dirty="0"/>
          </a:p>
        </p:txBody>
      </p:sp>
      <p:sp>
        <p:nvSpPr>
          <p:cNvPr id="4" name="Slide Number Placeholder 5">
            <a:extLst>
              <a:ext uri="{FF2B5EF4-FFF2-40B4-BE49-F238E27FC236}">
                <a16:creationId xmlns:a16="http://schemas.microsoft.com/office/drawing/2014/main" id="{9694C46C-9A3F-8935-F189-DAD025545A8E}"/>
              </a:ext>
            </a:extLst>
          </p:cNvPr>
          <p:cNvSpPr txBox="1">
            <a:spLocks/>
          </p:cNvSpPr>
          <p:nvPr userDrawn="1"/>
        </p:nvSpPr>
        <p:spPr>
          <a:xfrm>
            <a:off x="4700337" y="6400799"/>
            <a:ext cx="2743200" cy="291492"/>
          </a:xfrm>
          <a:prstGeom prst="rect">
            <a:avLst/>
          </a:prstGeom>
        </p:spPr>
        <p:txBody>
          <a:bodyPr vert="horz" lIns="91440" tIns="45720" rIns="91440" bIns="45720" rtlCol="0" anchor="ctr"/>
          <a:lstStyle>
            <a:defPPr>
              <a:defRPr lang="en-US"/>
            </a:defPPr>
            <a:lvl1pPr marL="0" algn="l" defTabSz="914400" rtl="0" eaLnBrk="1" latinLnBrk="0" hangingPunct="1">
              <a:defRPr sz="8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0" i="0" dirty="0">
                <a:solidFill>
                  <a:schemeClr val="tx1"/>
                </a:solidFill>
                <a:latin typeface="Trebuchet MS" panose="020B0703020202090204" pitchFamily="34" charset="0"/>
              </a:rPr>
              <a:t>External Use and Distribution </a:t>
            </a:r>
          </a:p>
          <a:p>
            <a:pPr algn="ctr"/>
            <a:r>
              <a:rPr lang="en-US" b="0" i="0" dirty="0">
                <a:solidFill>
                  <a:srgbClr val="54565B"/>
                </a:solidFill>
                <a:effectLst/>
                <a:latin typeface="Trebuchet MS" panose="020B0603020202020204" pitchFamily="34" charset="0"/>
              </a:rPr>
              <a:t>SE-TRO-0246 Date of preparation April 2025</a:t>
            </a:r>
            <a:endParaRPr lang="en-US" b="0" i="0" dirty="0">
              <a:solidFill>
                <a:srgbClr val="54565B"/>
              </a:solidFill>
              <a:latin typeface="Trebuchet MS" panose="020B0603020202020204" pitchFamily="34" charset="0"/>
            </a:endParaRPr>
          </a:p>
        </p:txBody>
      </p:sp>
    </p:spTree>
    <p:extLst>
      <p:ext uri="{BB962C8B-B14F-4D97-AF65-F5344CB8AC3E}">
        <p14:creationId xmlns:p14="http://schemas.microsoft.com/office/powerpoint/2010/main" val="3861542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Lst>
  <p:hf hdr="0" ftr="0" dt="0"/>
  <p:txStyles>
    <p:titleStyle>
      <a:lvl1pPr algn="l" defTabSz="914400" rtl="0" eaLnBrk="1" latinLnBrk="0" hangingPunct="1">
        <a:lnSpc>
          <a:spcPct val="90000"/>
        </a:lnSpc>
        <a:spcBef>
          <a:spcPct val="0"/>
        </a:spcBef>
        <a:buNone/>
        <a:defRPr sz="3600" b="1" i="0" kern="800" spc="0" baseline="0">
          <a:solidFill>
            <a:schemeClr val="accent1"/>
          </a:solidFill>
          <a:latin typeface="Trebuchet MS" panose="020B0703020202090204" pitchFamily="34" charset="0"/>
          <a:ea typeface="+mj-ea"/>
          <a:cs typeface="Trebuchet MS" panose="020B0703020202090204" pitchFamily="34" charset="0"/>
        </a:defRPr>
      </a:lvl1pPr>
    </p:titleStyle>
    <p:bodyStyle>
      <a:lvl1pPr marL="0" indent="0" algn="l" defTabSz="914400" rtl="0" eaLnBrk="1" latinLnBrk="0" hangingPunct="1">
        <a:lnSpc>
          <a:spcPct val="114000"/>
        </a:lnSpc>
        <a:spcBef>
          <a:spcPts val="0"/>
        </a:spcBef>
        <a:spcAft>
          <a:spcPts val="600"/>
        </a:spcAft>
        <a:buFont typeface="Arial" panose="020B0604020202020204" pitchFamily="34" charset="0"/>
        <a:buNone/>
        <a:defRPr sz="2000" b="0" i="0" kern="1600" spc="-50" baseline="0">
          <a:solidFill>
            <a:schemeClr val="tx1"/>
          </a:solidFill>
          <a:latin typeface="Trebuchet MS" panose="020B0703020202090204" pitchFamily="34" charset="0"/>
          <a:ea typeface="+mn-ea"/>
          <a:cs typeface="+mn-cs"/>
        </a:defRPr>
      </a:lvl1pPr>
      <a:lvl2pPr marL="290513" indent="-174625" algn="l" defTabSz="914400" rtl="0" eaLnBrk="1" latinLnBrk="0" hangingPunct="1">
        <a:lnSpc>
          <a:spcPct val="114000"/>
        </a:lnSpc>
        <a:spcBef>
          <a:spcPts val="0"/>
        </a:spcBef>
        <a:spcAft>
          <a:spcPts val="600"/>
        </a:spcAft>
        <a:buFont typeface="Apple Symbols" panose="02000000000000000000" pitchFamily="2" charset="-79"/>
        <a:buChar char="⎼"/>
        <a:tabLst/>
        <a:defRPr lang="en-US" sz="1800" b="0" i="1" kern="1600" spc="-50" baseline="0" dirty="0">
          <a:solidFill>
            <a:schemeClr val="tx1"/>
          </a:solidFill>
          <a:latin typeface="Georgia" panose="02040502050405020303" pitchFamily="18" charset="0"/>
          <a:ea typeface="+mn-ea"/>
          <a:cs typeface="+mn-cs"/>
        </a:defRPr>
      </a:lvl2pPr>
      <a:lvl3pPr marL="4032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1600" b="0" i="0" kern="1600" spc="-50" baseline="0" dirty="0">
          <a:solidFill>
            <a:schemeClr val="tx1"/>
          </a:solidFill>
          <a:latin typeface="Trebuchet MS" panose="020B0703020202090204" pitchFamily="34" charset="0"/>
          <a:ea typeface="+mn-ea"/>
          <a:cs typeface="+mn-cs"/>
        </a:defRPr>
      </a:lvl3pPr>
      <a:lvl4pPr marL="8096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1400" b="0" i="0" kern="1600" spc="-50" baseline="0" dirty="0">
          <a:solidFill>
            <a:schemeClr val="tx1"/>
          </a:solidFill>
          <a:latin typeface="Trebuchet MS" panose="020B0703020202090204" pitchFamily="34" charset="0"/>
          <a:ea typeface="+mn-ea"/>
          <a:cs typeface="+mn-cs"/>
        </a:defRPr>
      </a:lvl4pPr>
      <a:lvl5pPr marL="137636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200" b="0" i="0" kern="1600" spc="-50" baseline="0">
          <a:solidFill>
            <a:schemeClr val="tx1"/>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DB3AEF-F079-78D8-3804-D72FF1F97AD1}"/>
              </a:ext>
            </a:extLst>
          </p:cNvPr>
          <p:cNvSpPr/>
          <p:nvPr userDrawn="1"/>
        </p:nvSpPr>
        <p:spPr>
          <a:xfrm>
            <a:off x="0" y="-1"/>
            <a:ext cx="12192000" cy="6858001"/>
          </a:xfrm>
          <a:prstGeom prst="rect">
            <a:avLst/>
          </a:prstGeom>
          <a:gradFill flip="none" rotWithShape="1">
            <a:gsLst>
              <a:gs pos="0">
                <a:schemeClr val="accent1">
                  <a:lumMod val="5000"/>
                  <a:lumOff val="95000"/>
                </a:schemeClr>
              </a:gs>
              <a:gs pos="100000">
                <a:schemeClr val="accent1">
                  <a:lumMod val="30000"/>
                  <a:lumOff val="70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red and blue logo&#10;&#10;Description automatically generated">
            <a:extLst>
              <a:ext uri="{FF2B5EF4-FFF2-40B4-BE49-F238E27FC236}">
                <a16:creationId xmlns:a16="http://schemas.microsoft.com/office/drawing/2014/main" id="{C90098E6-254E-6B10-BCC0-7A2F1B78FEF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7591" y="238450"/>
            <a:ext cx="2248412" cy="1511644"/>
          </a:xfrm>
          <a:prstGeom prst="rect">
            <a:avLst/>
          </a:prstGeom>
        </p:spPr>
      </p:pic>
      <p:pic>
        <p:nvPicPr>
          <p:cNvPr id="2" name="Picture 1" descr="A picture containing text&#10;&#10;Description automatically generated">
            <a:extLst>
              <a:ext uri="{FF2B5EF4-FFF2-40B4-BE49-F238E27FC236}">
                <a16:creationId xmlns:a16="http://schemas.microsoft.com/office/drawing/2014/main" id="{2A26F14D-E8F2-585F-BCD6-10DCCBAA0D59}"/>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Tree>
    <p:extLst>
      <p:ext uri="{BB962C8B-B14F-4D97-AF65-F5344CB8AC3E}">
        <p14:creationId xmlns:p14="http://schemas.microsoft.com/office/powerpoint/2010/main" val="234127674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hyperlink" Target="http://www.fass.se/" TargetMode="Externa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CA896B-59F5-E234-25F8-36FDCBC463F9}"/>
              </a:ext>
            </a:extLst>
          </p:cNvPr>
          <p:cNvSpPr txBox="1"/>
          <p:nvPr/>
        </p:nvSpPr>
        <p:spPr>
          <a:xfrm>
            <a:off x="119359" y="2068776"/>
            <a:ext cx="11953281" cy="33547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Quality of Life in HR+/HER2- by </a:t>
            </a:r>
            <a:r>
              <a:rPr kumimoji="0" lang="en-US" sz="3200" b="0" i="0" u="none" strike="noStrike" kern="1200" cap="none" spc="0" normalizeH="0" baseline="0" noProof="0" dirty="0" err="1">
                <a:ln>
                  <a:noFill/>
                </a:ln>
                <a:solidFill>
                  <a:prstClr val="black"/>
                </a:solidFill>
                <a:effectLst/>
                <a:uLnTx/>
                <a:uFillTx/>
                <a:latin typeface="Calibri" panose="020F0502020204030204"/>
                <a:ea typeface="+mn-ea"/>
                <a:cs typeface="+mn-cs"/>
              </a:rPr>
              <a:t>Marmé</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SABCS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Disease: HR+/HER2-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Drug: Trodelvy</a:t>
            </a:r>
            <a:r>
              <a:rPr kumimoji="0" lang="sv-SE" sz="16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Category: Phase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Treatment line: 3L and beyond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Presenter: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Marmé</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Congress: SABCS 2022</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1E3604F5-4A74-9F35-213A-C984C70E84CE}"/>
              </a:ext>
            </a:extLst>
          </p:cNvPr>
          <p:cNvSpPr txBox="1"/>
          <p:nvPr/>
        </p:nvSpPr>
        <p:spPr>
          <a:xfrm>
            <a:off x="-2146" y="6385636"/>
            <a:ext cx="6098146" cy="261610"/>
          </a:xfrm>
          <a:prstGeom prst="rect">
            <a:avLst/>
          </a:prstGeom>
          <a:noFill/>
        </p:spPr>
        <p:txBody>
          <a:bodyPr wrap="square">
            <a:spAutoFit/>
          </a:bodyPr>
          <a:lstStyle/>
          <a:p>
            <a:pPr>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SE-TRO-0246 Date of preparation April 2025</a:t>
            </a:r>
          </a:p>
        </p:txBody>
      </p:sp>
      <p:sp>
        <p:nvSpPr>
          <p:cNvPr id="6" name="TextBox 5">
            <a:extLst>
              <a:ext uri="{FF2B5EF4-FFF2-40B4-BE49-F238E27FC236}">
                <a16:creationId xmlns:a16="http://schemas.microsoft.com/office/drawing/2014/main" id="{0A61E0A8-5D71-1D39-116C-E4F099D1E3CE}"/>
              </a:ext>
            </a:extLst>
          </p:cNvPr>
          <p:cNvSpPr txBox="1"/>
          <p:nvPr/>
        </p:nvSpPr>
        <p:spPr>
          <a:xfrm>
            <a:off x="2817253" y="6385636"/>
            <a:ext cx="6098146"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10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1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r>
              <a:rPr kumimoji="0" lang="sv-SE" sz="12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a:t>
            </a:r>
            <a:endParaRPr kumimoji="0" lang="sv-SE" sz="120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p:txBody>
      </p:sp>
    </p:spTree>
    <p:extLst>
      <p:ext uri="{BB962C8B-B14F-4D97-AF65-F5344CB8AC3E}">
        <p14:creationId xmlns:p14="http://schemas.microsoft.com/office/powerpoint/2010/main" val="3551718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61DC2-38E7-E947-ADE0-203852770B59}"/>
              </a:ext>
            </a:extLst>
          </p:cNvPr>
          <p:cNvSpPr>
            <a:spLocks noGrp="1"/>
          </p:cNvSpPr>
          <p:nvPr>
            <p:ph type="title"/>
          </p:nvPr>
        </p:nvSpPr>
        <p:spPr>
          <a:xfrm>
            <a:off x="609600" y="238126"/>
            <a:ext cx="10924674" cy="967564"/>
          </a:xfrm>
        </p:spPr>
        <p:txBody>
          <a:bodyPr/>
          <a:lstStyle/>
          <a:p>
            <a:r>
              <a:rPr lang="en-US" dirty="0"/>
              <a:t>Results</a:t>
            </a:r>
            <a:br>
              <a:rPr lang="en-US" dirty="0"/>
            </a:br>
            <a:r>
              <a:rPr lang="en-US" sz="2400" dirty="0"/>
              <a:t>Demographics and Baseline Characteristics</a:t>
            </a:r>
          </a:p>
        </p:txBody>
      </p:sp>
      <p:sp>
        <p:nvSpPr>
          <p:cNvPr id="4" name="Slide Number Placeholder 3">
            <a:extLst>
              <a:ext uri="{FF2B5EF4-FFF2-40B4-BE49-F238E27FC236}">
                <a16:creationId xmlns:a16="http://schemas.microsoft.com/office/drawing/2014/main" id="{36FE9E80-E742-F64E-8A5E-FB33302D0D8B}"/>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3" name="Text Placeholder 4">
            <a:extLst>
              <a:ext uri="{FF2B5EF4-FFF2-40B4-BE49-F238E27FC236}">
                <a16:creationId xmlns:a16="http://schemas.microsoft.com/office/drawing/2014/main" id="{6097E0E8-3EFD-2F83-A2C3-7977123CED93}"/>
              </a:ext>
            </a:extLst>
          </p:cNvPr>
          <p:cNvSpPr txBox="1">
            <a:spLocks/>
          </p:cNvSpPr>
          <p:nvPr/>
        </p:nvSpPr>
        <p:spPr>
          <a:xfrm>
            <a:off x="188316" y="5757144"/>
            <a:ext cx="11514688" cy="4954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kumimoji="0" lang="en-US" sz="900" b="0" i="0" u="none" strike="sng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203661"/>
                </a:solidFill>
                <a:effectLst/>
                <a:uLnTx/>
                <a:uFillTx/>
                <a:latin typeface="Arial"/>
                <a:ea typeface="+mn-ea"/>
                <a:cs typeface="Arial"/>
              </a:rPr>
              <a:t>CDK, cyclin-dependent kinase; ECOG PS, Eastern Cooperative Oncology Group performance status, </a:t>
            </a: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EORTC QLQ-C30, European Organization for Research and Treatment of Cancer Quality of Life Questionnaire Core 30; </a:t>
            </a:r>
            <a:r>
              <a:rPr kumimoji="0" lang="en-US" sz="900" b="0" i="0" u="none" strike="noStrike" kern="1200" cap="none" spc="0" normalizeH="0" baseline="0" noProof="0" dirty="0">
                <a:ln>
                  <a:noFill/>
                </a:ln>
                <a:solidFill>
                  <a:srgbClr val="203661"/>
                </a:solidFill>
                <a:effectLst/>
                <a:uLnTx/>
                <a:uFillTx/>
                <a:latin typeface="Arial"/>
                <a:ea typeface="+mn-ea"/>
                <a:cs typeface="Arial"/>
              </a:rPr>
              <a:t>SG, sacituzumab govitecan; TPC, treatment of physician’s choice. </a:t>
            </a:r>
            <a:endPar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endParaRPr>
          </a:p>
        </p:txBody>
      </p:sp>
      <p:graphicFrame>
        <p:nvGraphicFramePr>
          <p:cNvPr id="5" name="Table 4">
            <a:extLst>
              <a:ext uri="{FF2B5EF4-FFF2-40B4-BE49-F238E27FC236}">
                <a16:creationId xmlns:a16="http://schemas.microsoft.com/office/drawing/2014/main" id="{82282C72-2970-C44D-2B70-C94968B24BFE}"/>
              </a:ext>
            </a:extLst>
          </p:cNvPr>
          <p:cNvGraphicFramePr>
            <a:graphicFrameLocks noGrp="1"/>
          </p:cNvGraphicFramePr>
          <p:nvPr/>
        </p:nvGraphicFramePr>
        <p:xfrm>
          <a:off x="594724" y="1342885"/>
          <a:ext cx="11002551" cy="4445229"/>
        </p:xfrm>
        <a:graphic>
          <a:graphicData uri="http://schemas.openxmlformats.org/drawingml/2006/table">
            <a:tbl>
              <a:tblPr firstRow="1" bandRow="1">
                <a:tableStyleId>{5C22544A-7EE6-4342-B048-85BDC9FD1C3A}</a:tableStyleId>
              </a:tblPr>
              <a:tblGrid>
                <a:gridCol w="5443243">
                  <a:extLst>
                    <a:ext uri="{9D8B030D-6E8A-4147-A177-3AD203B41FA5}">
                      <a16:colId xmlns:a16="http://schemas.microsoft.com/office/drawing/2014/main" val="1708406620"/>
                    </a:ext>
                  </a:extLst>
                </a:gridCol>
                <a:gridCol w="2921225">
                  <a:extLst>
                    <a:ext uri="{9D8B030D-6E8A-4147-A177-3AD203B41FA5}">
                      <a16:colId xmlns:a16="http://schemas.microsoft.com/office/drawing/2014/main" val="2689163373"/>
                    </a:ext>
                  </a:extLst>
                </a:gridCol>
                <a:gridCol w="2638083">
                  <a:extLst>
                    <a:ext uri="{9D8B030D-6E8A-4147-A177-3AD203B41FA5}">
                      <a16:colId xmlns:a16="http://schemas.microsoft.com/office/drawing/2014/main" val="1917528451"/>
                    </a:ext>
                  </a:extLst>
                </a:gridCol>
              </a:tblGrid>
              <a:tr h="219864">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marL="0" marR="0" algn="ctr">
                        <a:spcBef>
                          <a:spcPts val="0"/>
                        </a:spcBef>
                        <a:spcAft>
                          <a:spcPts val="0"/>
                        </a:spcAft>
                      </a:pPr>
                      <a:r>
                        <a:rPr lang="en-US" sz="1600" dirty="0">
                          <a:effectLst/>
                          <a:latin typeface="+mn-lt"/>
                          <a:ea typeface="Times New Roman" panose="02020603050405020304" pitchFamily="18" charset="0"/>
                          <a:cs typeface="Calibri"/>
                        </a:rPr>
                        <a:t>EORTC-QLQ-C30–Evaluable Population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endParaRPr lang="en-US" sz="1600" dirty="0">
                        <a:effectLst/>
                        <a:latin typeface="+mn-lt"/>
                        <a:ea typeface="Times New Roman" panose="02020603050405020304" pitchFamily="18" charset="0"/>
                        <a:cs typeface="Calibri"/>
                      </a:endParaRPr>
                    </a:p>
                  </a:txBody>
                  <a:tcPr marL="68580" marR="6858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2340797724"/>
                  </a:ext>
                </a:extLst>
              </a:tr>
              <a:tr h="21986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marL="0" marR="0" algn="ctr">
                        <a:spcBef>
                          <a:spcPts val="0"/>
                        </a:spcBef>
                        <a:spcAft>
                          <a:spcPts val="0"/>
                        </a:spcAft>
                      </a:pPr>
                      <a:r>
                        <a:rPr lang="en-US" sz="1600" b="1" dirty="0">
                          <a:solidFill>
                            <a:schemeClr val="bg1"/>
                          </a:solidFill>
                          <a:effectLst/>
                          <a:latin typeface="+mn-lt"/>
                          <a:ea typeface="Calibri"/>
                          <a:cs typeface="Calibri"/>
                        </a:rPr>
                        <a:t>SG (n=</a:t>
                      </a:r>
                      <a:r>
                        <a:rPr lang="en-US" sz="1600" b="1" dirty="0">
                          <a:solidFill>
                            <a:schemeClr val="bg1"/>
                          </a:solidFill>
                          <a:effectLst/>
                          <a:latin typeface="+mn-lt"/>
                          <a:ea typeface="Times New Roman" panose="02020603050405020304" pitchFamily="18" charset="0"/>
                          <a:cs typeface="Calibri"/>
                        </a:rPr>
                        <a:t>238</a:t>
                      </a:r>
                      <a:r>
                        <a:rPr lang="en-US" sz="1600" b="1" dirty="0">
                          <a:solidFill>
                            <a:schemeClr val="bg1"/>
                          </a:solidFill>
                          <a:effectLst/>
                          <a:latin typeface="+mn-lt"/>
                          <a:ea typeface="Calibri"/>
                          <a:cs typeface="Calibri"/>
                        </a:rPr>
                        <a:t>)</a:t>
                      </a:r>
                      <a:endParaRPr lang="en-US" sz="1600" dirty="0">
                        <a:solidFill>
                          <a:schemeClr val="bg1"/>
                        </a:solidFill>
                        <a:effectLst/>
                        <a:latin typeface="+mn-lt"/>
                        <a:ea typeface="Calibri"/>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600" b="1" dirty="0">
                          <a:solidFill>
                            <a:schemeClr val="bg1"/>
                          </a:solidFill>
                          <a:effectLst/>
                          <a:latin typeface="+mn-lt"/>
                          <a:ea typeface="Calibri"/>
                          <a:cs typeface="Calibri"/>
                        </a:rPr>
                        <a:t>TPC (n=</a:t>
                      </a:r>
                      <a:r>
                        <a:rPr lang="en-US" sz="1600" b="1" dirty="0">
                          <a:solidFill>
                            <a:schemeClr val="bg1"/>
                          </a:solidFill>
                          <a:effectLst/>
                          <a:latin typeface="+mn-lt"/>
                          <a:ea typeface="Times New Roman" panose="02020603050405020304" pitchFamily="18" charset="0"/>
                          <a:cs typeface="Calibri"/>
                        </a:rPr>
                        <a:t>207)</a:t>
                      </a:r>
                      <a:endParaRPr lang="en-US" sz="1600" dirty="0">
                        <a:solidFill>
                          <a:schemeClr val="bg1"/>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extLst>
                  <a:ext uri="{0D108BD9-81ED-4DB2-BD59-A6C34878D82A}">
                    <a16:rowId xmlns:a16="http://schemas.microsoft.com/office/drawing/2014/main" val="1012503031"/>
                  </a:ext>
                </a:extLst>
              </a:tr>
              <a:tr h="219864">
                <a:tc>
                  <a:txBody>
                    <a:bodyPr/>
                    <a:lstStyle/>
                    <a:p>
                      <a:pPr marL="0" marR="0" algn="l">
                        <a:spcBef>
                          <a:spcPts val="0"/>
                        </a:spcBef>
                        <a:spcAft>
                          <a:spcPts val="0"/>
                        </a:spcAft>
                      </a:pPr>
                      <a:r>
                        <a:rPr lang="en-US" sz="1400" b="1" dirty="0">
                          <a:solidFill>
                            <a:srgbClr val="002557"/>
                          </a:solidFill>
                          <a:effectLst/>
                          <a:latin typeface="+mn-lt"/>
                          <a:ea typeface="Calibri"/>
                          <a:cs typeface="Calibri"/>
                        </a:rPr>
                        <a:t>Median age, y (range)</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Calibri"/>
                          <a:cs typeface="Calibri"/>
                        </a:rPr>
                        <a:t>57 (29-86)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Calibri"/>
                          <a:cs typeface="Calibri"/>
                        </a:rPr>
                        <a:t>55 (27-78)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74439901"/>
                  </a:ext>
                </a:extLst>
              </a:tr>
              <a:tr h="219864">
                <a:tc>
                  <a:txBody>
                    <a:bodyPr/>
                    <a:lstStyle/>
                    <a:p>
                      <a:pPr marL="171450" marR="0" indent="0" algn="l">
                        <a:spcBef>
                          <a:spcPts val="0"/>
                        </a:spcBef>
                        <a:spcAft>
                          <a:spcPts val="0"/>
                        </a:spcAft>
                      </a:pPr>
                      <a:r>
                        <a:rPr lang="en-US" sz="1400" b="1" dirty="0">
                          <a:solidFill>
                            <a:srgbClr val="002557"/>
                          </a:solidFill>
                          <a:effectLst/>
                          <a:latin typeface="+mn-lt"/>
                          <a:ea typeface="Times New Roman" panose="02020603050405020304" pitchFamily="18" charset="0"/>
                          <a:cs typeface="Times New Roman"/>
                        </a:rPr>
                        <a:t>&lt;65 y, n (%)</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Times New Roman"/>
                        </a:rPr>
                        <a:t>175 (74)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Times New Roman"/>
                        </a:rPr>
                        <a:t>158 (75)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360564"/>
                  </a:ext>
                </a:extLst>
              </a:tr>
              <a:tr h="219864">
                <a:tc>
                  <a:txBody>
                    <a:bodyPr/>
                    <a:lstStyle/>
                    <a:p>
                      <a:pPr marL="171450" marR="0" indent="0" algn="l">
                        <a:spcBef>
                          <a:spcPts val="0"/>
                        </a:spcBef>
                        <a:spcAft>
                          <a:spcPts val="0"/>
                        </a:spcAft>
                      </a:pPr>
                      <a:r>
                        <a:rPr lang="en-US" sz="1400" b="1" dirty="0">
                          <a:solidFill>
                            <a:srgbClr val="002557"/>
                          </a:solidFill>
                          <a:effectLst/>
                          <a:latin typeface="+mn-lt"/>
                          <a:ea typeface="Times New Roman" panose="02020603050405020304" pitchFamily="18" charset="0"/>
                          <a:cs typeface="Times New Roman"/>
                        </a:rPr>
                        <a:t>≥65 y, n (%)</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Times New Roman"/>
                        </a:rPr>
                        <a:t>61 (26)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Times New Roman"/>
                        </a:rPr>
                        <a:t>52 (25)</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7694048"/>
                  </a:ext>
                </a:extLst>
              </a:tr>
              <a:tr h="219864">
                <a:tc>
                  <a:txBody>
                    <a:bodyPr/>
                    <a:lstStyle/>
                    <a:p>
                      <a:pPr marL="0" marR="0" algn="l">
                        <a:spcBef>
                          <a:spcPts val="0"/>
                        </a:spcBef>
                        <a:spcAft>
                          <a:spcPts val="0"/>
                        </a:spcAft>
                      </a:pPr>
                      <a:r>
                        <a:rPr lang="en-US" sz="1400" b="1" dirty="0">
                          <a:solidFill>
                            <a:srgbClr val="002557"/>
                          </a:solidFill>
                          <a:effectLst/>
                          <a:latin typeface="+mn-lt"/>
                          <a:ea typeface="Calibri" panose="020F0502020204030204" pitchFamily="34" charset="0"/>
                          <a:cs typeface="Calibri"/>
                        </a:rPr>
                        <a:t>ECOG PS, n (%)</a:t>
                      </a:r>
                      <a:endParaRPr lang="en-US" sz="1400" b="1" dirty="0">
                        <a:solidFill>
                          <a:srgbClr val="002557"/>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algn="ctr">
                        <a:spcBef>
                          <a:spcPts val="0"/>
                        </a:spcBef>
                        <a:spcAft>
                          <a:spcPts val="0"/>
                        </a:spcAft>
                      </a:pPr>
                      <a:endParaRPr lang="en-US" sz="1400" dirty="0">
                        <a:solidFill>
                          <a:srgbClr val="002557"/>
                        </a:solidFill>
                        <a:effectLst/>
                        <a:latin typeface="+mn-lt"/>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spcBef>
                          <a:spcPts val="0"/>
                        </a:spcBef>
                        <a:spcAft>
                          <a:spcPts val="0"/>
                        </a:spcAft>
                      </a:pPr>
                      <a:endParaRPr lang="en-US" sz="1400" dirty="0">
                        <a:solidFill>
                          <a:srgbClr val="002557"/>
                        </a:solidFill>
                        <a:effectLst/>
                        <a:latin typeface="+mn-lt"/>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544196326"/>
                  </a:ext>
                </a:extLst>
              </a:tr>
              <a:tr h="219864">
                <a:tc>
                  <a:txBody>
                    <a:bodyPr/>
                    <a:lstStyle/>
                    <a:p>
                      <a:pPr marL="182880" marR="0" algn="l">
                        <a:spcBef>
                          <a:spcPts val="0"/>
                        </a:spcBef>
                        <a:spcAft>
                          <a:spcPts val="0"/>
                        </a:spcAft>
                      </a:pPr>
                      <a:r>
                        <a:rPr lang="en-US" sz="1400" b="1" dirty="0">
                          <a:solidFill>
                            <a:srgbClr val="002557"/>
                          </a:solidFill>
                          <a:effectLst/>
                          <a:latin typeface="+mn-lt"/>
                          <a:ea typeface="Calibri"/>
                          <a:cs typeface="Calibri"/>
                        </a:rPr>
                        <a:t>0</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Calibri"/>
                          <a:cs typeface="Calibri"/>
                        </a:rPr>
                        <a:t>102 (43)</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Calibri"/>
                          <a:cs typeface="Calibri"/>
                        </a:rPr>
                        <a:t>101 (48)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454977896"/>
                  </a:ext>
                </a:extLst>
              </a:tr>
              <a:tr h="219864">
                <a:tc>
                  <a:txBody>
                    <a:bodyPr/>
                    <a:lstStyle/>
                    <a:p>
                      <a:pPr marL="182880" marR="0" algn="l">
                        <a:spcBef>
                          <a:spcPts val="0"/>
                        </a:spcBef>
                        <a:spcAft>
                          <a:spcPts val="0"/>
                        </a:spcAft>
                      </a:pPr>
                      <a:r>
                        <a:rPr lang="en-US" sz="1400" b="1" dirty="0">
                          <a:solidFill>
                            <a:srgbClr val="002557"/>
                          </a:solidFill>
                          <a:effectLst/>
                          <a:latin typeface="+mn-lt"/>
                          <a:ea typeface="Calibri" panose="020F0502020204030204" pitchFamily="34" charset="0"/>
                          <a:cs typeface="Calibri"/>
                        </a:rPr>
                        <a:t>1</a:t>
                      </a:r>
                      <a:endParaRPr lang="en-US" sz="1400" b="1" dirty="0">
                        <a:solidFill>
                          <a:srgbClr val="002557"/>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134 (57)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109 (52)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35401558"/>
                  </a:ext>
                </a:extLst>
              </a:tr>
              <a:tr h="439727">
                <a:tc>
                  <a:txBody>
                    <a:bodyPr/>
                    <a:lstStyle/>
                    <a:p>
                      <a:pPr marL="0" marR="0" algn="l">
                        <a:spcBef>
                          <a:spcPts val="0"/>
                        </a:spcBef>
                        <a:spcAft>
                          <a:spcPts val="0"/>
                        </a:spcAft>
                      </a:pPr>
                      <a:r>
                        <a:rPr lang="en-US" sz="1400" b="1" dirty="0">
                          <a:solidFill>
                            <a:srgbClr val="002557"/>
                          </a:solidFill>
                          <a:effectLst/>
                          <a:latin typeface="+mn-lt"/>
                          <a:ea typeface="Calibri"/>
                          <a:cs typeface="Calibri"/>
                        </a:rPr>
                        <a:t>Median time from initial metastatic diagnosis to randomization, mo (range)</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Calibri"/>
                          <a:cs typeface="Calibri"/>
                        </a:rPr>
                        <a:t>50 (1-234)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Calibri"/>
                          <a:cs typeface="Calibri"/>
                        </a:rPr>
                        <a:t>48 (3-249)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4176185"/>
                  </a:ext>
                </a:extLst>
              </a:tr>
              <a:tr h="439727">
                <a:tc>
                  <a:txBody>
                    <a:bodyPr/>
                    <a:lstStyle/>
                    <a:p>
                      <a:pPr marL="0" marR="0" algn="l">
                        <a:spcBef>
                          <a:spcPts val="0"/>
                        </a:spcBef>
                        <a:spcAft>
                          <a:spcPts val="0"/>
                        </a:spcAft>
                      </a:pPr>
                      <a:r>
                        <a:rPr lang="en-US" sz="1400" b="1" dirty="0">
                          <a:solidFill>
                            <a:srgbClr val="002557"/>
                          </a:solidFill>
                          <a:effectLst/>
                          <a:latin typeface="+mn-lt"/>
                          <a:ea typeface="Calibri"/>
                          <a:cs typeface="Calibri"/>
                        </a:rPr>
                        <a:t>Number of prior chemotherapy regimens in the metastatic setting, n (range)</a:t>
                      </a:r>
                      <a:endParaRPr lang="en-US" sz="1400" b="1" strike="sngStrike" dirty="0">
                        <a:solidFill>
                          <a:srgbClr val="002557"/>
                        </a:solidFill>
                        <a:effectLst/>
                        <a:highlight>
                          <a:srgbClr val="FFFF00"/>
                        </a:highlight>
                        <a:latin typeface="+mn-lt"/>
                        <a:ea typeface="Calibri"/>
                        <a:cs typeface="Calibri"/>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gridSpan="2">
                  <a:txBody>
                    <a:bodyPr/>
                    <a:lstStyle/>
                    <a:p>
                      <a:pPr marL="0" marR="0" algn="ctr">
                        <a:spcBef>
                          <a:spcPts val="0"/>
                        </a:spcBef>
                        <a:spcAft>
                          <a:spcPts val="0"/>
                        </a:spcAft>
                      </a:pPr>
                      <a:endParaRPr lang="en-US" sz="1400" dirty="0">
                        <a:solidFill>
                          <a:srgbClr val="002557"/>
                        </a:solidFill>
                        <a:effectLst/>
                        <a:latin typeface="+mn-lt"/>
                        <a:ea typeface="Times New Roman" panose="02020603050405020304" pitchFamily="18" charset="0"/>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hMerge="1">
                  <a:txBody>
                    <a:bodyPr/>
                    <a:lstStyle/>
                    <a:p>
                      <a:pPr marL="0" marR="0" algn="ctr">
                        <a:spcBef>
                          <a:spcPts val="0"/>
                        </a:spcBef>
                        <a:spcAft>
                          <a:spcPts val="0"/>
                        </a:spcAft>
                      </a:pPr>
                      <a:endParaRPr lang="en-US" sz="1400" dirty="0">
                        <a:solidFill>
                          <a:srgbClr val="002557"/>
                        </a:solidFill>
                        <a:effectLst/>
                        <a:latin typeface="+mn-lt"/>
                        <a:ea typeface="Times New Roman" panose="02020603050405020304" pitchFamily="18" charset="0"/>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222840674"/>
                  </a:ext>
                </a:extLst>
              </a:tr>
              <a:tr h="219864">
                <a:tc>
                  <a:txBody>
                    <a:bodyPr/>
                    <a:lstStyle/>
                    <a:p>
                      <a:pPr marL="182880" marR="0" indent="0">
                        <a:spcBef>
                          <a:spcPts val="0"/>
                        </a:spcBef>
                        <a:spcAft>
                          <a:spcPts val="0"/>
                        </a:spcAft>
                      </a:pPr>
                      <a:r>
                        <a:rPr lang="en-US" sz="1400" b="1" dirty="0">
                          <a:solidFill>
                            <a:srgbClr val="002557"/>
                          </a:solidFill>
                          <a:effectLst/>
                          <a:latin typeface="+mn-lt"/>
                          <a:ea typeface="Calibri"/>
                          <a:cs typeface="Calibri"/>
                        </a:rPr>
                        <a:t>2 lines</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95 (40)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93 (44)</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020619819"/>
                  </a:ext>
                </a:extLst>
              </a:tr>
              <a:tr h="219864">
                <a:tc>
                  <a:txBody>
                    <a:bodyPr/>
                    <a:lstStyle/>
                    <a:p>
                      <a:pPr marL="182880" marR="0" indent="0">
                        <a:spcBef>
                          <a:spcPts val="0"/>
                        </a:spcBef>
                        <a:spcAft>
                          <a:spcPts val="0"/>
                        </a:spcAft>
                      </a:pPr>
                      <a:r>
                        <a:rPr lang="en-US" sz="1400" b="1" dirty="0">
                          <a:solidFill>
                            <a:srgbClr val="002557"/>
                          </a:solidFill>
                          <a:effectLst/>
                          <a:latin typeface="+mn-lt"/>
                          <a:ea typeface="Calibri"/>
                          <a:cs typeface="Calibri"/>
                        </a:rPr>
                        <a:t>3-4 lines</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141 (60)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117 (56)</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154545268"/>
                  </a:ext>
                </a:extLst>
              </a:tr>
              <a:tr h="2198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2557"/>
                          </a:solidFill>
                          <a:effectLst/>
                          <a:latin typeface="+mn-lt"/>
                          <a:ea typeface="Calibri"/>
                          <a:cs typeface="Calibri"/>
                        </a:rPr>
                        <a:t>Prior CDK 4/6 inhibitor use, n (%)</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endParaRPr lang="en-US" sz="1400" b="0" dirty="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algn="ctr">
                        <a:spcBef>
                          <a:spcPts val="0"/>
                        </a:spcBef>
                        <a:spcAft>
                          <a:spcPts val="0"/>
                        </a:spcAft>
                      </a:pPr>
                      <a:endParaRPr lang="en-US" sz="1400" b="0" dirty="0">
                        <a:solidFill>
                          <a:srgbClr val="002557"/>
                        </a:solidFill>
                        <a:effectLst/>
                        <a:latin typeface="+mn-lt"/>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88604942"/>
                  </a:ext>
                </a:extLst>
              </a:tr>
              <a:tr h="219864">
                <a:tc>
                  <a:txBody>
                    <a:bodyPr/>
                    <a:lstStyle/>
                    <a:p>
                      <a:pPr marL="182880" marR="0" indent="0">
                        <a:spcBef>
                          <a:spcPts val="0"/>
                        </a:spcBef>
                        <a:spcAft>
                          <a:spcPts val="0"/>
                        </a:spcAft>
                      </a:pPr>
                      <a:r>
                        <a:rPr lang="en-US" sz="1400" b="1" dirty="0">
                          <a:solidFill>
                            <a:srgbClr val="002557"/>
                          </a:solidFill>
                          <a:effectLst/>
                          <a:latin typeface="+mn-lt"/>
                          <a:ea typeface="Calibri"/>
                          <a:cs typeface="Calibri"/>
                        </a:rPr>
                        <a:t>≤12 months</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138 (59)</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131 (62)</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9323902"/>
                  </a:ext>
                </a:extLst>
              </a:tr>
              <a:tr h="219864">
                <a:tc>
                  <a:txBody>
                    <a:bodyPr/>
                    <a:lstStyle/>
                    <a:p>
                      <a:pPr marL="182880" marR="0" indent="0">
                        <a:spcBef>
                          <a:spcPts val="0"/>
                        </a:spcBef>
                        <a:spcAft>
                          <a:spcPts val="0"/>
                        </a:spcAft>
                      </a:pPr>
                      <a:r>
                        <a:rPr lang="en-US" sz="1400" b="1" dirty="0">
                          <a:solidFill>
                            <a:srgbClr val="002557"/>
                          </a:solidFill>
                          <a:effectLst/>
                          <a:latin typeface="+mn-lt"/>
                          <a:ea typeface="Calibri"/>
                          <a:cs typeface="Calibri"/>
                        </a:rPr>
                        <a:t>&gt;12 months</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95 (40)</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77 (37)</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93610379"/>
                  </a:ext>
                </a:extLst>
              </a:tr>
              <a:tr h="219864">
                <a:tc>
                  <a:txBody>
                    <a:bodyPr/>
                    <a:lstStyle/>
                    <a:p>
                      <a:pPr marL="182880" marR="0" indent="0">
                        <a:spcBef>
                          <a:spcPts val="0"/>
                        </a:spcBef>
                        <a:spcAft>
                          <a:spcPts val="0"/>
                        </a:spcAft>
                      </a:pPr>
                      <a:r>
                        <a:rPr lang="en-US" sz="1400" b="1" dirty="0">
                          <a:solidFill>
                            <a:srgbClr val="002557"/>
                          </a:solidFill>
                          <a:effectLst/>
                          <a:latin typeface="+mn-lt"/>
                          <a:ea typeface="Calibri"/>
                          <a:cs typeface="Calibri"/>
                        </a:rPr>
                        <a:t>Unknown</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3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2 (1)</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2067907"/>
                  </a:ext>
                </a:extLst>
              </a:tr>
              <a:tr h="439727">
                <a:tc>
                  <a:txBody>
                    <a:bodyPr/>
                    <a:lstStyle/>
                    <a:p>
                      <a:pPr marL="0" marR="0" algn="l">
                        <a:spcBef>
                          <a:spcPts val="0"/>
                        </a:spcBef>
                        <a:spcAft>
                          <a:spcPts val="0"/>
                        </a:spcAft>
                      </a:pPr>
                      <a:r>
                        <a:rPr lang="en-US" sz="1400" b="1" dirty="0">
                          <a:solidFill>
                            <a:srgbClr val="002557"/>
                          </a:solidFill>
                          <a:effectLst/>
                          <a:latin typeface="+mn-lt"/>
                          <a:ea typeface="Calibri"/>
                          <a:cs typeface="Calibri"/>
                        </a:rPr>
                        <a:t>Prior endocrine therapy use in the metastatic setting, n (%)</a:t>
                      </a: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208 (88)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spcBef>
                          <a:spcPts val="0"/>
                        </a:spcBef>
                        <a:spcAft>
                          <a:spcPts val="0"/>
                        </a:spcAft>
                      </a:pPr>
                      <a:r>
                        <a:rPr lang="en-US" sz="1400" dirty="0">
                          <a:solidFill>
                            <a:srgbClr val="002557"/>
                          </a:solidFill>
                          <a:effectLst/>
                          <a:latin typeface="+mn-lt"/>
                          <a:ea typeface="Times New Roman" panose="02020603050405020304" pitchFamily="18" charset="0"/>
                          <a:cs typeface="Calibri"/>
                        </a:rPr>
                        <a:t>185 (88)</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585664543"/>
                  </a:ext>
                </a:extLst>
              </a:tr>
            </a:tbl>
          </a:graphicData>
        </a:graphic>
      </p:graphicFrame>
      <p:sp>
        <p:nvSpPr>
          <p:cNvPr id="8" name="TextBox 7">
            <a:extLst>
              <a:ext uri="{FF2B5EF4-FFF2-40B4-BE49-F238E27FC236}">
                <a16:creationId xmlns:a16="http://schemas.microsoft.com/office/drawing/2014/main" id="{E3F15786-283A-4EA4-B0E1-51C970D1DE89}"/>
              </a:ext>
            </a:extLst>
          </p:cNvPr>
          <p:cNvSpPr txBox="1"/>
          <p:nvPr/>
        </p:nvSpPr>
        <p:spPr>
          <a:xfrm>
            <a:off x="182880" y="6221885"/>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709243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F40-0768-19D6-87C3-C32CF25FC6B4}"/>
              </a:ext>
            </a:extLst>
          </p:cNvPr>
          <p:cNvSpPr>
            <a:spLocks noGrp="1"/>
          </p:cNvSpPr>
          <p:nvPr>
            <p:ph type="title"/>
          </p:nvPr>
        </p:nvSpPr>
        <p:spPr/>
        <p:txBody>
          <a:bodyPr/>
          <a:lstStyle/>
          <a:p>
            <a:r>
              <a:rPr kumimoji="0" lang="en-US" sz="3600" b="1" i="0" u="none" strike="noStrike" kern="800" cap="none" spc="0" normalizeH="0" baseline="0" noProof="0" dirty="0">
                <a:ln>
                  <a:noFill/>
                </a:ln>
                <a:effectLst/>
                <a:uLnTx/>
                <a:uFillTx/>
                <a:latin typeface="Trebuchet MS" panose="020B0703020202090204" pitchFamily="34" charset="0"/>
                <a:ea typeface="+mj-ea"/>
              </a:rPr>
              <a:t>Results</a:t>
            </a:r>
            <a:br>
              <a:rPr kumimoji="0" lang="en-US" sz="3600" b="1" i="0" u="none" strike="noStrike" kern="800" cap="none" spc="0" normalizeH="0" baseline="0" noProof="0" dirty="0">
                <a:ln>
                  <a:noFill/>
                </a:ln>
                <a:effectLst/>
                <a:uLnTx/>
                <a:uFillTx/>
                <a:latin typeface="Trebuchet MS" panose="020B0703020202090204" pitchFamily="34" charset="0"/>
                <a:ea typeface="+mj-ea"/>
              </a:rPr>
            </a:br>
            <a:r>
              <a:rPr kumimoji="0" lang="en-US" sz="2400" b="1" i="0" u="none" strike="noStrike" kern="800" cap="none" spc="0" normalizeH="0" baseline="0" noProof="0" dirty="0">
                <a:ln>
                  <a:noFill/>
                </a:ln>
                <a:effectLst/>
                <a:uLnTx/>
                <a:uFillTx/>
                <a:latin typeface="Trebuchet MS" panose="020B0703020202090204" pitchFamily="34" charset="0"/>
                <a:ea typeface="+mj-ea"/>
              </a:rPr>
              <a:t>Completion and Available Data Rates for the EORTC QLQ-C30 by Visit and Treatment Groups</a:t>
            </a:r>
            <a:endParaRPr lang="en-US" dirty="0"/>
          </a:p>
        </p:txBody>
      </p:sp>
      <p:sp>
        <p:nvSpPr>
          <p:cNvPr id="4" name="Slide Number Placeholder 3">
            <a:extLst>
              <a:ext uri="{FF2B5EF4-FFF2-40B4-BE49-F238E27FC236}">
                <a16:creationId xmlns:a16="http://schemas.microsoft.com/office/drawing/2014/main" id="{F1FAF0F1-DCBB-2A81-74C1-9F5A8665FE62}"/>
              </a:ext>
            </a:extLst>
          </p:cNvPr>
          <p:cNvSpPr>
            <a:spLocks noGrp="1"/>
          </p:cNvSpPr>
          <p:nvPr>
            <p:ph type="sldNum" sz="quarter" idx="4"/>
          </p:nvPr>
        </p:nvSpPr>
        <p:spPr>
          <a:xfrm>
            <a:off x="9050327" y="631031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F65C3-23B5-4698-B522-33A710716E61}" type="slidenum">
              <a:rPr kumimoji="0" lang="en-US" sz="800" b="0" i="0" u="none" strike="noStrike" kern="1200" cap="none" spc="0" normalizeH="0" baseline="0" noProof="0" smtClean="0">
                <a:ln>
                  <a:noFill/>
                </a:ln>
                <a:solidFill>
                  <a:srgbClr val="203661"/>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800" b="0" i="0" u="none" strike="noStrike" kern="1200" cap="none" spc="0" normalizeH="0" baseline="0" noProof="0" dirty="0">
              <a:ln>
                <a:noFill/>
              </a:ln>
              <a:solidFill>
                <a:srgbClr val="203661"/>
              </a:solidFill>
              <a:effectLst/>
              <a:uLnTx/>
              <a:uFillTx/>
              <a:latin typeface="Trebuchet MS" panose="020B0703020202090204" pitchFamily="34" charset="0"/>
              <a:ea typeface="+mn-ea"/>
              <a:cs typeface="+mn-cs"/>
            </a:endParaRPr>
          </a:p>
        </p:txBody>
      </p:sp>
      <p:sp>
        <p:nvSpPr>
          <p:cNvPr id="3" name="Text Placeholder 4">
            <a:extLst>
              <a:ext uri="{FF2B5EF4-FFF2-40B4-BE49-F238E27FC236}">
                <a16:creationId xmlns:a16="http://schemas.microsoft.com/office/drawing/2014/main" id="{C7249F81-C083-4EAC-E71C-212C0B1A5B7F}"/>
              </a:ext>
            </a:extLst>
          </p:cNvPr>
          <p:cNvSpPr txBox="1">
            <a:spLocks/>
          </p:cNvSpPr>
          <p:nvPr/>
        </p:nvSpPr>
        <p:spPr>
          <a:xfrm>
            <a:off x="188314" y="5663387"/>
            <a:ext cx="11423835" cy="63964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900" b="0" i="0" u="none" strike="noStrike" kern="1200" cap="none" spc="0" normalizeH="0" baseline="30000" noProof="0" dirty="0" err="1">
                <a:ln>
                  <a:noFill/>
                </a:ln>
                <a:solidFill>
                  <a:srgbClr val="203661"/>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The</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denominator for C2D1, C3D1 etc. visits was estimated based on the number of subjects in the ITT population who had at least 1 dose at or after Cycle 2, 3, etc. or had a valid assessment at that visit. The denominator for the EOT visit was estimated based on the number of ITT population subjects with a treatment discontinuation date within 4 weeks after the date of last treatment, or with an HRQoL-evaluable assessment at the EOT visit. </a:t>
            </a:r>
            <a:r>
              <a:rPr kumimoji="0" lang="en-US" sz="900" b="0" i="0" u="none" strike="noStrike" kern="1200" cap="none" spc="0" normalizeH="0" baseline="30000" noProof="0" dirty="0" err="1">
                <a:ln>
                  <a:noFill/>
                </a:ln>
                <a:solidFill>
                  <a:srgbClr val="203661"/>
                </a:solidFill>
                <a:effectLst/>
                <a:uLnTx/>
                <a:uFillTx/>
                <a:latin typeface="Arial" panose="020B0604020202020204" pitchFamily="34" charset="0"/>
                <a:ea typeface="+mn-ea"/>
                <a:cs typeface="Arial" panose="020B0604020202020204" pitchFamily="34" charset="0"/>
              </a:rPr>
              <a:t>b</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Fixed</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denominators were used, with the denominator for each visit estimated based on the number of subjects in the ITT population per treatment arm.</a:t>
            </a:r>
            <a:b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C, cycle; D, day; EORTC QLQ-C30, European Organization for Research and Treatment of Cancer Quality-of-Life Core 30 questionnaire; EOT, end of treatment; HRQoL, health-related quality of life; ITT, intention-to-treat; SG, sacituzumab govitecan; TPC, treatment of physician’s choice. </a:t>
            </a:r>
            <a:endPar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endParaRPr>
          </a:p>
        </p:txBody>
      </p:sp>
      <p:pic>
        <p:nvPicPr>
          <p:cNvPr id="13" name="Picture 12">
            <a:extLst>
              <a:ext uri="{FF2B5EF4-FFF2-40B4-BE49-F238E27FC236}">
                <a16:creationId xmlns:a16="http://schemas.microsoft.com/office/drawing/2014/main" id="{BB638063-066E-8587-5726-2B64C9943D57}"/>
              </a:ext>
            </a:extLst>
          </p:cNvPr>
          <p:cNvPicPr>
            <a:picLocks noChangeAspect="1"/>
          </p:cNvPicPr>
          <p:nvPr/>
        </p:nvPicPr>
        <p:blipFill>
          <a:blip r:embed="rId3"/>
          <a:stretch>
            <a:fillRect/>
          </a:stretch>
        </p:blipFill>
        <p:spPr>
          <a:xfrm>
            <a:off x="497941" y="1429313"/>
            <a:ext cx="5339771" cy="3174386"/>
          </a:xfrm>
          <a:prstGeom prst="rect">
            <a:avLst/>
          </a:prstGeom>
        </p:spPr>
      </p:pic>
      <p:pic>
        <p:nvPicPr>
          <p:cNvPr id="15" name="Picture 14">
            <a:extLst>
              <a:ext uri="{FF2B5EF4-FFF2-40B4-BE49-F238E27FC236}">
                <a16:creationId xmlns:a16="http://schemas.microsoft.com/office/drawing/2014/main" id="{6F8E7AFF-AFEF-8B32-3939-3EB2A9F66BC4}"/>
              </a:ext>
            </a:extLst>
          </p:cNvPr>
          <p:cNvPicPr>
            <a:picLocks noChangeAspect="1"/>
          </p:cNvPicPr>
          <p:nvPr/>
        </p:nvPicPr>
        <p:blipFill>
          <a:blip r:embed="rId4"/>
          <a:stretch>
            <a:fillRect/>
          </a:stretch>
        </p:blipFill>
        <p:spPr>
          <a:xfrm>
            <a:off x="6082844" y="1429313"/>
            <a:ext cx="5339771" cy="3144878"/>
          </a:xfrm>
          <a:prstGeom prst="rect">
            <a:avLst/>
          </a:prstGeom>
        </p:spPr>
      </p:pic>
      <p:sp>
        <p:nvSpPr>
          <p:cNvPr id="8" name="TextBox 7">
            <a:extLst>
              <a:ext uri="{FF2B5EF4-FFF2-40B4-BE49-F238E27FC236}">
                <a16:creationId xmlns:a16="http://schemas.microsoft.com/office/drawing/2014/main" id="{E1D4CA94-9B51-4A97-960F-CE811790E369}"/>
              </a:ext>
            </a:extLst>
          </p:cNvPr>
          <p:cNvSpPr txBox="1"/>
          <p:nvPr/>
        </p:nvSpPr>
        <p:spPr>
          <a:xfrm>
            <a:off x="118465" y="4740651"/>
            <a:ext cx="11493683" cy="954107"/>
          </a:xfrm>
          <a:prstGeom prst="rect">
            <a:avLst/>
          </a:prstGeom>
          <a:noFill/>
        </p:spPr>
        <p:txBody>
          <a:bodyPr wrap="square">
            <a:spAutoFit/>
          </a:bodyPr>
          <a:lstStyle/>
          <a:p>
            <a:pPr marL="57150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03661"/>
                </a:solidFill>
                <a:effectLst/>
                <a:uLnTx/>
                <a:uFillTx/>
                <a:latin typeface="Arial" panose="020B0604020202020204"/>
                <a:ea typeface="+mn-ea"/>
                <a:cs typeface="+mn-cs"/>
              </a:rPr>
              <a:t>The EORTC QLQ-C30 completion rate was comparable between SG and TPC and available data rates decreased over time in both treatment groups </a:t>
            </a:r>
          </a:p>
          <a:p>
            <a:pPr marL="102870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203661"/>
                </a:solidFill>
                <a:effectLst/>
                <a:uLnTx/>
                <a:uFillTx/>
                <a:latin typeface="Arial" panose="020B0604020202020204"/>
                <a:ea typeface="+mn-ea"/>
                <a:cs typeface="+mn-cs"/>
              </a:rPr>
              <a:t>The completion rates and available data rates for the EQ-5D-5L and PRO-CTCAE were generally similar to that observed for EORTC QLQ-C30 </a:t>
            </a:r>
          </a:p>
        </p:txBody>
      </p:sp>
      <p:sp>
        <p:nvSpPr>
          <p:cNvPr id="11" name="TextBox 10">
            <a:extLst>
              <a:ext uri="{FF2B5EF4-FFF2-40B4-BE49-F238E27FC236}">
                <a16:creationId xmlns:a16="http://schemas.microsoft.com/office/drawing/2014/main" id="{4C09A039-D666-4642-A9CC-A175633A547E}"/>
              </a:ext>
            </a:extLst>
          </p:cNvPr>
          <p:cNvSpPr txBox="1"/>
          <p:nvPr/>
        </p:nvSpPr>
        <p:spPr>
          <a:xfrm>
            <a:off x="182880" y="6242910"/>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17040033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F74D2-9CDD-9E17-E80A-D49DEDCCD27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B4C22D-B32C-2E41-A084-EFC4E252372E}"/>
              </a:ext>
            </a:extLst>
          </p:cNvPr>
          <p:cNvSpPr>
            <a:spLocks noGrp="1"/>
          </p:cNvSpPr>
          <p:nvPr>
            <p:ph type="title"/>
          </p:nvPr>
        </p:nvSpPr>
        <p:spPr/>
        <p:txBody>
          <a:bodyPr/>
          <a:lstStyle/>
          <a:p>
            <a:r>
              <a:rPr kumimoji="0" lang="en-US" sz="3600" b="1" i="0" u="none" strike="noStrike" kern="800" cap="none" spc="0" normalizeH="0" baseline="0" noProof="0" dirty="0">
                <a:ln>
                  <a:noFill/>
                </a:ln>
                <a:effectLst/>
                <a:uLnTx/>
                <a:uFillTx/>
                <a:latin typeface="Trebuchet MS" panose="020B0703020202090204" pitchFamily="34" charset="0"/>
                <a:ea typeface="+mj-ea"/>
              </a:rPr>
              <a:t>Results</a:t>
            </a:r>
            <a:br>
              <a:rPr kumimoji="0" lang="en-US" sz="3600" b="1" i="0" u="none" strike="noStrike" kern="800" cap="none" spc="0" normalizeH="0" baseline="0" noProof="0" dirty="0">
                <a:ln>
                  <a:noFill/>
                </a:ln>
                <a:effectLst/>
                <a:uLnTx/>
                <a:uFillTx/>
                <a:latin typeface="Trebuchet MS" panose="020B0703020202090204" pitchFamily="34" charset="0"/>
                <a:ea typeface="+mj-ea"/>
              </a:rPr>
            </a:br>
            <a:r>
              <a:rPr kumimoji="0" lang="en-US" sz="2400" b="1" i="0" u="none" strike="noStrike" kern="800" cap="none" spc="0" normalizeH="0" baseline="0" noProof="0" dirty="0">
                <a:ln>
                  <a:noFill/>
                </a:ln>
                <a:effectLst/>
                <a:uLnTx/>
                <a:uFillTx/>
                <a:latin typeface="Trebuchet MS" panose="020B0703020202090204" pitchFamily="34" charset="0"/>
                <a:ea typeface="+mj-ea"/>
              </a:rPr>
              <a:t>Time to First HRQoL Worsening or Death in EORTC QLQ-C30 Primary Domains of Interest</a:t>
            </a:r>
            <a:endParaRPr lang="en-US" dirty="0"/>
          </a:p>
        </p:txBody>
      </p:sp>
      <p:sp>
        <p:nvSpPr>
          <p:cNvPr id="4" name="Slide Number Placeholder 3">
            <a:extLst>
              <a:ext uri="{FF2B5EF4-FFF2-40B4-BE49-F238E27FC236}">
                <a16:creationId xmlns:a16="http://schemas.microsoft.com/office/drawing/2014/main" id="{612D8B49-6124-E478-0529-0C548953C0B8}"/>
              </a:ext>
            </a:extLst>
          </p:cNvPr>
          <p:cNvSpPr>
            <a:spLocks noGrp="1"/>
          </p:cNvSpPr>
          <p:nvPr>
            <p:ph type="sldNum" sz="quarter" idx="4"/>
          </p:nvPr>
        </p:nvSpPr>
        <p:spPr>
          <a:xfrm>
            <a:off x="9050327" y="6310311"/>
            <a:ext cx="28448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F65C3-23B5-4698-B522-33A710716E61}" type="slidenum">
              <a:rPr kumimoji="0" lang="en-US" sz="800" b="0" i="0" u="none" strike="noStrike" kern="1200" cap="none" spc="0" normalizeH="0" baseline="0" noProof="0" smtClean="0">
                <a:ln>
                  <a:noFill/>
                </a:ln>
                <a:solidFill>
                  <a:srgbClr val="203661"/>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203661"/>
              </a:solidFill>
              <a:effectLst/>
              <a:uLnTx/>
              <a:uFillTx/>
              <a:latin typeface="Trebuchet MS" panose="020B0703020202090204" pitchFamily="34" charset="0"/>
              <a:ea typeface="+mn-ea"/>
              <a:cs typeface="+mn-cs"/>
            </a:endParaRPr>
          </a:p>
        </p:txBody>
      </p:sp>
      <p:sp>
        <p:nvSpPr>
          <p:cNvPr id="3" name="Text Placeholder 4">
            <a:extLst>
              <a:ext uri="{FF2B5EF4-FFF2-40B4-BE49-F238E27FC236}">
                <a16:creationId xmlns:a16="http://schemas.microsoft.com/office/drawing/2014/main" id="{94ED26C7-5B0C-6A5B-19E9-BBCE9BC66745}"/>
              </a:ext>
            </a:extLst>
          </p:cNvPr>
          <p:cNvSpPr txBox="1">
            <a:spLocks/>
          </p:cNvSpPr>
          <p:nvPr/>
        </p:nvSpPr>
        <p:spPr>
          <a:xfrm>
            <a:off x="188314" y="5992817"/>
            <a:ext cx="11423835" cy="4954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br>
              <a:rPr kumimoji="0" lang="en-US" sz="8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br>
            <a:r>
              <a:rPr kumimoji="0" lang="en-US" sz="8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The </a:t>
            </a:r>
            <a:r>
              <a:rPr kumimoji="0" lang="en-US" sz="800" b="0" i="0" u="none" strike="noStrike" kern="1200" cap="none" spc="0" normalizeH="0" baseline="0" noProof="0" dirty="0" err="1">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Efron</a:t>
            </a:r>
            <a:r>
              <a:rPr kumimoji="0" lang="en-US" sz="8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 method was used to handle ties. </a:t>
            </a:r>
            <a:br>
              <a:rPr kumimoji="0" lang="en-US" sz="8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br>
            <a:r>
              <a:rPr kumimoji="0" lang="en-US" sz="8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EORTC QLQ-C30, European Organization for Research and Treatment of Cancer Quality of Life Questionnaire Core 30; EQ-5D-5L, </a:t>
            </a:r>
            <a:r>
              <a:rPr kumimoji="0" lang="en-US" sz="8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EuroQoL</a:t>
            </a:r>
            <a:r>
              <a:rPr kumimoji="0" lang="en-US" sz="8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5 Dimension 5 Level; HRQOL, health-related quality of life; </a:t>
            </a:r>
            <a:r>
              <a:rPr kumimoji="0" lang="en-US" sz="8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ITT, intention-to-treat; QoL, quality of life; SG, sacituzumab govitecan; TPC, treatment of physician’s choice. </a:t>
            </a:r>
          </a:p>
        </p:txBody>
      </p:sp>
      <p:pic>
        <p:nvPicPr>
          <p:cNvPr id="7" name="Picture 6">
            <a:extLst>
              <a:ext uri="{FF2B5EF4-FFF2-40B4-BE49-F238E27FC236}">
                <a16:creationId xmlns:a16="http://schemas.microsoft.com/office/drawing/2014/main" id="{C513E3D9-CA02-6010-D3E2-6E104995A887}"/>
              </a:ext>
            </a:extLst>
          </p:cNvPr>
          <p:cNvPicPr>
            <a:picLocks noChangeAspect="1"/>
          </p:cNvPicPr>
          <p:nvPr/>
        </p:nvPicPr>
        <p:blipFill>
          <a:blip r:embed="rId3"/>
          <a:stretch>
            <a:fillRect/>
          </a:stretch>
        </p:blipFill>
        <p:spPr>
          <a:xfrm>
            <a:off x="380998" y="1285304"/>
            <a:ext cx="3733800" cy="2374103"/>
          </a:xfrm>
          <a:prstGeom prst="rect">
            <a:avLst/>
          </a:prstGeom>
        </p:spPr>
      </p:pic>
      <p:pic>
        <p:nvPicPr>
          <p:cNvPr id="6" name="Picture 5">
            <a:extLst>
              <a:ext uri="{FF2B5EF4-FFF2-40B4-BE49-F238E27FC236}">
                <a16:creationId xmlns:a16="http://schemas.microsoft.com/office/drawing/2014/main" id="{725CD9DA-65AF-6702-028C-592B4E9CF443}"/>
              </a:ext>
            </a:extLst>
          </p:cNvPr>
          <p:cNvPicPr>
            <a:picLocks noChangeAspect="1"/>
          </p:cNvPicPr>
          <p:nvPr/>
        </p:nvPicPr>
        <p:blipFill>
          <a:blip r:embed="rId4"/>
          <a:stretch>
            <a:fillRect/>
          </a:stretch>
        </p:blipFill>
        <p:spPr>
          <a:xfrm>
            <a:off x="4347559" y="1285304"/>
            <a:ext cx="3733800" cy="2391597"/>
          </a:xfrm>
          <a:prstGeom prst="rect">
            <a:avLst/>
          </a:prstGeom>
        </p:spPr>
      </p:pic>
      <p:pic>
        <p:nvPicPr>
          <p:cNvPr id="8" name="Picture 7">
            <a:extLst>
              <a:ext uri="{FF2B5EF4-FFF2-40B4-BE49-F238E27FC236}">
                <a16:creationId xmlns:a16="http://schemas.microsoft.com/office/drawing/2014/main" id="{47112FE5-707A-7A00-C8E0-B40FCC3B11FC}"/>
              </a:ext>
            </a:extLst>
          </p:cNvPr>
          <p:cNvPicPr>
            <a:picLocks noChangeAspect="1"/>
          </p:cNvPicPr>
          <p:nvPr/>
        </p:nvPicPr>
        <p:blipFill>
          <a:blip r:embed="rId5"/>
          <a:stretch>
            <a:fillRect/>
          </a:stretch>
        </p:blipFill>
        <p:spPr>
          <a:xfrm>
            <a:off x="8192614" y="1283703"/>
            <a:ext cx="3787256" cy="2393198"/>
          </a:xfrm>
          <a:prstGeom prst="rect">
            <a:avLst/>
          </a:prstGeom>
        </p:spPr>
      </p:pic>
      <p:pic>
        <p:nvPicPr>
          <p:cNvPr id="9" name="Picture 8">
            <a:extLst>
              <a:ext uri="{FF2B5EF4-FFF2-40B4-BE49-F238E27FC236}">
                <a16:creationId xmlns:a16="http://schemas.microsoft.com/office/drawing/2014/main" id="{C7A4E615-EE95-7739-3035-D01BDB71D6BD}"/>
              </a:ext>
            </a:extLst>
          </p:cNvPr>
          <p:cNvPicPr>
            <a:picLocks noChangeAspect="1"/>
          </p:cNvPicPr>
          <p:nvPr/>
        </p:nvPicPr>
        <p:blipFill>
          <a:blip r:embed="rId6"/>
          <a:stretch>
            <a:fillRect/>
          </a:stretch>
        </p:blipFill>
        <p:spPr>
          <a:xfrm>
            <a:off x="380999" y="3697799"/>
            <a:ext cx="3733800" cy="2377655"/>
          </a:xfrm>
          <a:prstGeom prst="rect">
            <a:avLst/>
          </a:prstGeom>
        </p:spPr>
      </p:pic>
      <p:pic>
        <p:nvPicPr>
          <p:cNvPr id="10" name="Picture 9">
            <a:extLst>
              <a:ext uri="{FF2B5EF4-FFF2-40B4-BE49-F238E27FC236}">
                <a16:creationId xmlns:a16="http://schemas.microsoft.com/office/drawing/2014/main" id="{93277DE4-6D3D-435A-7FF7-3D93A1458905}"/>
              </a:ext>
            </a:extLst>
          </p:cNvPr>
          <p:cNvPicPr>
            <a:picLocks noChangeAspect="1"/>
          </p:cNvPicPr>
          <p:nvPr/>
        </p:nvPicPr>
        <p:blipFill>
          <a:blip r:embed="rId7"/>
          <a:stretch>
            <a:fillRect/>
          </a:stretch>
        </p:blipFill>
        <p:spPr>
          <a:xfrm>
            <a:off x="4347559" y="3659408"/>
            <a:ext cx="3845055" cy="2419406"/>
          </a:xfrm>
          <a:prstGeom prst="rect">
            <a:avLst/>
          </a:prstGeom>
        </p:spPr>
      </p:pic>
      <p:sp>
        <p:nvSpPr>
          <p:cNvPr id="14" name="TextBox 13">
            <a:extLst>
              <a:ext uri="{FF2B5EF4-FFF2-40B4-BE49-F238E27FC236}">
                <a16:creationId xmlns:a16="http://schemas.microsoft.com/office/drawing/2014/main" id="{24A2C51B-7197-C0D6-60D8-6F95014B4BD5}"/>
              </a:ext>
            </a:extLst>
          </p:cNvPr>
          <p:cNvSpPr txBox="1"/>
          <p:nvPr/>
        </p:nvSpPr>
        <p:spPr>
          <a:xfrm>
            <a:off x="182880" y="6642556"/>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1459880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F40-0768-19D6-87C3-C32CF25FC6B4}"/>
              </a:ext>
            </a:extLst>
          </p:cNvPr>
          <p:cNvSpPr>
            <a:spLocks noGrp="1"/>
          </p:cNvSpPr>
          <p:nvPr>
            <p:ph type="title"/>
          </p:nvPr>
        </p:nvSpPr>
        <p:spPr>
          <a:xfrm>
            <a:off x="609600" y="175941"/>
            <a:ext cx="10924674" cy="967564"/>
          </a:xfrm>
        </p:spPr>
        <p:txBody>
          <a:bodyPr/>
          <a:lstStyle/>
          <a:p>
            <a:r>
              <a:rPr kumimoji="0" lang="en-US" sz="3600" b="1" i="0" u="none" strike="noStrike" kern="800" cap="none" spc="0" normalizeH="0" baseline="0" noProof="0" dirty="0">
                <a:ln>
                  <a:noFill/>
                </a:ln>
                <a:effectLst/>
                <a:uLnTx/>
                <a:uFillTx/>
                <a:latin typeface="Trebuchet MS" panose="020B0703020202090204" pitchFamily="34" charset="0"/>
                <a:ea typeface="+mj-ea"/>
              </a:rPr>
              <a:t>Results</a:t>
            </a:r>
            <a:br>
              <a:rPr kumimoji="0" lang="en-US" sz="3600" b="1" i="0" u="none" strike="noStrike" kern="800" cap="none" spc="0" normalizeH="0" baseline="0" noProof="0" dirty="0">
                <a:ln>
                  <a:noFill/>
                </a:ln>
                <a:effectLst/>
                <a:uLnTx/>
                <a:uFillTx/>
                <a:latin typeface="Trebuchet MS" panose="020B0703020202090204" pitchFamily="34" charset="0"/>
                <a:ea typeface="+mj-ea"/>
              </a:rPr>
            </a:br>
            <a:r>
              <a:rPr kumimoji="0" lang="en-US" sz="2400" b="1" i="0" u="none" strike="noStrike" kern="800" cap="none" spc="0" normalizeH="0" baseline="0" noProof="0" dirty="0">
                <a:ln>
                  <a:noFill/>
                </a:ln>
                <a:effectLst/>
                <a:uLnTx/>
                <a:uFillTx/>
                <a:latin typeface="Trebuchet MS" panose="020B0703020202090204" pitchFamily="34" charset="0"/>
                <a:ea typeface="+mj-ea"/>
              </a:rPr>
              <a:t>Time to First Clinically Meaningful Deterioration of PRO Scores</a:t>
            </a:r>
            <a:endParaRPr lang="en-US" dirty="0"/>
          </a:p>
        </p:txBody>
      </p:sp>
      <p:sp>
        <p:nvSpPr>
          <p:cNvPr id="16" name="Slide Number Placeholder 2">
            <a:extLst>
              <a:ext uri="{FF2B5EF4-FFF2-40B4-BE49-F238E27FC236}">
                <a16:creationId xmlns:a16="http://schemas.microsoft.com/office/drawing/2014/main" id="{B6888CE8-8538-2D96-698F-015E1697D1EA}"/>
              </a:ext>
            </a:extLst>
          </p:cNvPr>
          <p:cNvSpPr txBox="1">
            <a:spLocks/>
          </p:cNvSpPr>
          <p:nvPr/>
        </p:nvSpPr>
        <p:spPr>
          <a:xfrm>
            <a:off x="9220200" y="6413591"/>
            <a:ext cx="27432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203661"/>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203661"/>
              </a:solidFill>
              <a:effectLst/>
              <a:uLnTx/>
              <a:uFillTx/>
              <a:latin typeface="Trebuchet MS" panose="020B0603020202020204" pitchFamily="34" charset="0"/>
              <a:ea typeface="+mn-ea"/>
              <a:cs typeface="+mn-cs"/>
            </a:endParaRPr>
          </a:p>
        </p:txBody>
      </p:sp>
      <p:graphicFrame>
        <p:nvGraphicFramePr>
          <p:cNvPr id="3" name="Table 2">
            <a:extLst>
              <a:ext uri="{FF2B5EF4-FFF2-40B4-BE49-F238E27FC236}">
                <a16:creationId xmlns:a16="http://schemas.microsoft.com/office/drawing/2014/main" id="{637F5316-A94B-5532-7758-BED2EB973325}"/>
              </a:ext>
            </a:extLst>
          </p:cNvPr>
          <p:cNvGraphicFramePr>
            <a:graphicFrameLocks noGrp="1"/>
          </p:cNvGraphicFramePr>
          <p:nvPr>
            <p:extLst>
              <p:ext uri="{D42A27DB-BD31-4B8C-83A1-F6EECF244321}">
                <p14:modId xmlns:p14="http://schemas.microsoft.com/office/powerpoint/2010/main" val="2828260937"/>
              </p:ext>
            </p:extLst>
          </p:nvPr>
        </p:nvGraphicFramePr>
        <p:xfrm>
          <a:off x="1332060" y="1220018"/>
          <a:ext cx="9136341" cy="4498221"/>
        </p:xfrm>
        <a:graphic>
          <a:graphicData uri="http://schemas.openxmlformats.org/drawingml/2006/table">
            <a:tbl>
              <a:tblPr firstRow="1" bandRow="1">
                <a:tableStyleId>{5C22544A-7EE6-4342-B048-85BDC9FD1C3A}</a:tableStyleId>
              </a:tblPr>
              <a:tblGrid>
                <a:gridCol w="3815908">
                  <a:extLst>
                    <a:ext uri="{9D8B030D-6E8A-4147-A177-3AD203B41FA5}">
                      <a16:colId xmlns:a16="http://schemas.microsoft.com/office/drawing/2014/main" val="1708406620"/>
                    </a:ext>
                  </a:extLst>
                </a:gridCol>
                <a:gridCol w="1293023">
                  <a:extLst>
                    <a:ext uri="{9D8B030D-6E8A-4147-A177-3AD203B41FA5}">
                      <a16:colId xmlns:a16="http://schemas.microsoft.com/office/drawing/2014/main" val="592742086"/>
                    </a:ext>
                  </a:extLst>
                </a:gridCol>
                <a:gridCol w="1342470">
                  <a:extLst>
                    <a:ext uri="{9D8B030D-6E8A-4147-A177-3AD203B41FA5}">
                      <a16:colId xmlns:a16="http://schemas.microsoft.com/office/drawing/2014/main" val="2586114088"/>
                    </a:ext>
                  </a:extLst>
                </a:gridCol>
                <a:gridCol w="1342470">
                  <a:extLst>
                    <a:ext uri="{9D8B030D-6E8A-4147-A177-3AD203B41FA5}">
                      <a16:colId xmlns:a16="http://schemas.microsoft.com/office/drawing/2014/main" val="3544418570"/>
                    </a:ext>
                  </a:extLst>
                </a:gridCol>
                <a:gridCol w="1342470">
                  <a:extLst>
                    <a:ext uri="{9D8B030D-6E8A-4147-A177-3AD203B41FA5}">
                      <a16:colId xmlns:a16="http://schemas.microsoft.com/office/drawing/2014/main" val="3426517185"/>
                    </a:ext>
                  </a:extLst>
                </a:gridCol>
              </a:tblGrid>
              <a:tr h="283586">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spcBef>
                          <a:spcPts val="0"/>
                        </a:spcBef>
                        <a:spcAft>
                          <a:spcPts val="0"/>
                        </a:spcAft>
                      </a:pPr>
                      <a:r>
                        <a:rPr lang="en-US" sz="1000" b="1" dirty="0">
                          <a:effectLst/>
                          <a:latin typeface="+mn-lt"/>
                          <a:ea typeface="Calibri"/>
                          <a:cs typeface="Calibri"/>
                        </a:rPr>
                        <a:t>Median Time to First Clinically Meaningful Deterioration</a:t>
                      </a:r>
                      <a:r>
                        <a:rPr lang="en-US" sz="1000" b="1" baseline="30000" dirty="0">
                          <a:effectLst/>
                          <a:latin typeface="+mn-lt"/>
                          <a:ea typeface="Calibri"/>
                          <a:cs typeface="Calibri"/>
                        </a:rPr>
                        <a:t>a</a:t>
                      </a:r>
                      <a:r>
                        <a:rPr lang="en-US" sz="1000" b="1" dirty="0">
                          <a:effectLst/>
                          <a:latin typeface="+mn-lt"/>
                          <a:ea typeface="Calibri"/>
                          <a:cs typeface="Calibri"/>
                        </a:rPr>
                        <a:t> (Months)</a:t>
                      </a:r>
                    </a:p>
                  </a:txBody>
                  <a:tcPr marL="68580" marR="6858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hMerge="1">
                  <a:txBody>
                    <a:bodyPr/>
                    <a:lstStyle/>
                    <a:p>
                      <a:pPr marL="0" marR="0" algn="ctr">
                        <a:spcBef>
                          <a:spcPts val="0"/>
                        </a:spcBef>
                        <a:spcAft>
                          <a:spcPts val="0"/>
                        </a:spcAft>
                      </a:pPr>
                      <a:r>
                        <a:rPr lang="en-US" sz="1200" b="1" dirty="0">
                          <a:effectLst/>
                          <a:latin typeface="+mn-lt"/>
                          <a:ea typeface="Calibri"/>
                          <a:cs typeface="Calibri"/>
                        </a:rPr>
                        <a:t>TPC </a:t>
                      </a:r>
                      <a:br>
                        <a:rPr lang="en-US" sz="1200" b="1" dirty="0">
                          <a:effectLst/>
                          <a:latin typeface="+mn-lt"/>
                          <a:ea typeface="Calibri"/>
                          <a:cs typeface="Calibri"/>
                        </a:rPr>
                      </a:br>
                      <a:r>
                        <a:rPr lang="en-US" sz="1200" b="1" dirty="0">
                          <a:effectLst/>
                          <a:latin typeface="+mn-lt"/>
                          <a:ea typeface="Calibri"/>
                          <a:cs typeface="Calibri"/>
                        </a:rPr>
                        <a:t>(n=</a:t>
                      </a:r>
                      <a:r>
                        <a:rPr lang="en-US" sz="1200" b="1" dirty="0">
                          <a:effectLst/>
                          <a:latin typeface="+mn-lt"/>
                          <a:ea typeface="Times New Roman" panose="02020603050405020304" pitchFamily="18" charset="0"/>
                          <a:cs typeface="Calibri"/>
                        </a:rPr>
                        <a:t>271)</a:t>
                      </a:r>
                      <a:endParaRPr lang="en-US" sz="1200" dirty="0">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rowSpan="2">
                  <a:txBody>
                    <a:bodyPr/>
                    <a:lstStyle/>
                    <a:p>
                      <a:pPr marL="0" marR="0" algn="ctr">
                        <a:spcBef>
                          <a:spcPts val="0"/>
                        </a:spcBef>
                        <a:spcAft>
                          <a:spcPts val="0"/>
                        </a:spcAft>
                      </a:pPr>
                      <a:r>
                        <a:rPr lang="en-US" sz="1050" dirty="0">
                          <a:solidFill>
                            <a:schemeClr val="bg1"/>
                          </a:solidFill>
                          <a:effectLst/>
                          <a:latin typeface="+mn-lt"/>
                          <a:cs typeface="Calibri"/>
                        </a:rPr>
                        <a:t>Hazard Ratio</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rowSpan="2">
                  <a:txBody>
                    <a:bodyPr/>
                    <a:lstStyle/>
                    <a:p>
                      <a:pPr marL="0" marR="0" algn="ctr">
                        <a:spcBef>
                          <a:spcPts val="0"/>
                        </a:spcBef>
                        <a:spcAft>
                          <a:spcPts val="0"/>
                        </a:spcAft>
                      </a:pPr>
                      <a:r>
                        <a:rPr lang="en-US" sz="1050" dirty="0">
                          <a:solidFill>
                            <a:schemeClr val="bg1"/>
                          </a:solidFill>
                          <a:effectLst/>
                          <a:latin typeface="+mn-lt"/>
                          <a:cs typeface="Calibri"/>
                        </a:rPr>
                        <a:t>95% Confidence Interval</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1012503031"/>
                  </a:ext>
                </a:extLst>
              </a:tr>
              <a:tr h="29776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bg1"/>
                        </a:solidFill>
                        <a:latin typeface="+mn-lt"/>
                        <a:cs typeface="Arial" panose="020B0604020202020204" pitchFamily="34" charset="0"/>
                      </a:endParaRPr>
                    </a:p>
                  </a:txBody>
                  <a:tcPr anchor="ctr">
                    <a:lnL w="381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a:txBody>
                    <a:bodyPr/>
                    <a:lstStyle/>
                    <a:p>
                      <a:pPr marL="0" marR="0" algn="ctr">
                        <a:spcBef>
                          <a:spcPts val="0"/>
                        </a:spcBef>
                        <a:spcAft>
                          <a:spcPts val="0"/>
                        </a:spcAft>
                      </a:pPr>
                      <a:r>
                        <a:rPr lang="en-US" sz="1050" b="1" dirty="0">
                          <a:solidFill>
                            <a:schemeClr val="bg1"/>
                          </a:solidFill>
                          <a:effectLst/>
                          <a:latin typeface="+mn-lt"/>
                          <a:ea typeface="Calibri"/>
                          <a:cs typeface="Calibri"/>
                        </a:rPr>
                        <a:t>SG</a:t>
                      </a:r>
                      <a:br>
                        <a:rPr lang="en-US" sz="1050" b="1" dirty="0">
                          <a:solidFill>
                            <a:schemeClr val="bg1"/>
                          </a:solidFill>
                          <a:effectLst/>
                          <a:latin typeface="+mn-lt"/>
                          <a:ea typeface="Calibri"/>
                          <a:cs typeface="Calibri"/>
                        </a:rPr>
                      </a:br>
                      <a:r>
                        <a:rPr lang="en-US" sz="1050" b="1" dirty="0">
                          <a:solidFill>
                            <a:schemeClr val="bg1"/>
                          </a:solidFill>
                          <a:effectLst/>
                          <a:latin typeface="+mn-lt"/>
                          <a:ea typeface="Calibri"/>
                          <a:cs typeface="Calibri"/>
                        </a:rPr>
                        <a:t>(n=</a:t>
                      </a:r>
                      <a:r>
                        <a:rPr lang="en-US" sz="1050" b="1" dirty="0">
                          <a:solidFill>
                            <a:schemeClr val="bg1"/>
                          </a:solidFill>
                          <a:effectLst/>
                          <a:latin typeface="+mn-lt"/>
                          <a:ea typeface="Times New Roman" panose="02020603050405020304" pitchFamily="18" charset="0"/>
                          <a:cs typeface="Calibri"/>
                        </a:rPr>
                        <a:t>236</a:t>
                      </a:r>
                      <a:r>
                        <a:rPr lang="en-US" sz="1050" b="1" dirty="0">
                          <a:solidFill>
                            <a:schemeClr val="bg1"/>
                          </a:solidFill>
                          <a:effectLst/>
                          <a:latin typeface="+mn-lt"/>
                          <a:ea typeface="Calibri"/>
                          <a:cs typeface="Calibri"/>
                        </a:rPr>
                        <a:t>)</a:t>
                      </a:r>
                      <a:endParaRPr lang="en-US" sz="1050" dirty="0">
                        <a:solidFill>
                          <a:schemeClr val="bg1"/>
                        </a:solidFill>
                        <a:effectLst/>
                        <a:latin typeface="+mn-lt"/>
                        <a:ea typeface="Calibri"/>
                        <a:cs typeface="Calibri"/>
                      </a:endParaRPr>
                    </a:p>
                  </a:txBody>
                  <a:tcPr marL="68580" marR="68580" marT="0" marB="0" anchor="ctr">
                    <a:lnL w="12700" cap="flat" cmpd="sng" algn="ctr">
                      <a:solidFill>
                        <a:schemeClr val="tx1"/>
                      </a:solid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050" b="1" dirty="0">
                          <a:solidFill>
                            <a:schemeClr val="bg1"/>
                          </a:solidFill>
                          <a:effectLst/>
                          <a:latin typeface="+mn-lt"/>
                          <a:ea typeface="Calibri"/>
                          <a:cs typeface="Calibri"/>
                        </a:rPr>
                        <a:t>TPC </a:t>
                      </a:r>
                      <a:br>
                        <a:rPr lang="en-US" sz="1050" b="1" dirty="0">
                          <a:solidFill>
                            <a:schemeClr val="bg1"/>
                          </a:solidFill>
                          <a:effectLst/>
                          <a:latin typeface="+mn-lt"/>
                          <a:ea typeface="Calibri"/>
                          <a:cs typeface="Calibri"/>
                        </a:rPr>
                      </a:br>
                      <a:r>
                        <a:rPr lang="en-US" sz="1050" b="1" dirty="0">
                          <a:solidFill>
                            <a:schemeClr val="bg1"/>
                          </a:solidFill>
                          <a:effectLst/>
                          <a:latin typeface="+mn-lt"/>
                          <a:ea typeface="Calibri"/>
                          <a:cs typeface="Calibri"/>
                        </a:rPr>
                        <a:t>(n=</a:t>
                      </a:r>
                      <a:r>
                        <a:rPr lang="en-US" sz="1050" b="1" dirty="0">
                          <a:solidFill>
                            <a:schemeClr val="bg1"/>
                          </a:solidFill>
                          <a:effectLst/>
                          <a:latin typeface="+mn-lt"/>
                          <a:ea typeface="Times New Roman" panose="02020603050405020304" pitchFamily="18" charset="0"/>
                          <a:cs typeface="Calibri"/>
                        </a:rPr>
                        <a:t>210)</a:t>
                      </a:r>
                      <a:endParaRPr lang="en-US" sz="1050" dirty="0">
                        <a:solidFill>
                          <a:schemeClr val="bg1"/>
                        </a:solidFill>
                        <a:effectLst/>
                        <a:latin typeface="+mn-lt"/>
                        <a:ea typeface="Times New Roman" panose="02020603050405020304" pitchFamily="18" charset="0"/>
                        <a:cs typeface="Calibri"/>
                      </a:endParaRP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6A6A6"/>
                    </a:solidFill>
                  </a:tcPr>
                </a:tc>
                <a:tc vMerge="1">
                  <a:txBody>
                    <a:bodyPr/>
                    <a:lstStyle/>
                    <a:p>
                      <a:pPr marL="0" marR="0" algn="ctr">
                        <a:spcBef>
                          <a:spcPts val="0"/>
                        </a:spcBef>
                        <a:spcAft>
                          <a:spcPts val="0"/>
                        </a:spcAft>
                      </a:pPr>
                      <a:r>
                        <a:rPr lang="en-US" sz="1200" dirty="0">
                          <a:solidFill>
                            <a:schemeClr val="bg1"/>
                          </a:solidFill>
                          <a:effectLst/>
                          <a:latin typeface="+mn-lt"/>
                          <a:ea typeface="Times New Roman" panose="02020603050405020304" pitchFamily="18" charset="0"/>
                          <a:cs typeface="Calibri"/>
                        </a:rPr>
                        <a:t>Hazard Ratio</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tc vMerge="1">
                  <a:txBody>
                    <a:bodyPr/>
                    <a:lstStyle/>
                    <a:p>
                      <a:pPr marL="0" marR="0" algn="ctr">
                        <a:spcBef>
                          <a:spcPts val="0"/>
                        </a:spcBef>
                        <a:spcAft>
                          <a:spcPts val="0"/>
                        </a:spcAft>
                      </a:pPr>
                      <a:r>
                        <a:rPr lang="en-US" sz="1200" dirty="0">
                          <a:solidFill>
                            <a:schemeClr val="bg1"/>
                          </a:solidFill>
                          <a:effectLst/>
                          <a:latin typeface="+mn-lt"/>
                          <a:ea typeface="Times New Roman" panose="02020603050405020304" pitchFamily="18" charset="0"/>
                          <a:cs typeface="Calibri"/>
                        </a:rPr>
                        <a:t>95% Confidence Interval</a:t>
                      </a:r>
                    </a:p>
                  </a:txBody>
                  <a:tcPr marL="68580" marR="68580" marT="0" marB="0"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2557"/>
                    </a:solidFill>
                  </a:tcPr>
                </a:tc>
                <a:extLst>
                  <a:ext uri="{0D108BD9-81ED-4DB2-BD59-A6C34878D82A}">
                    <a16:rowId xmlns:a16="http://schemas.microsoft.com/office/drawing/2014/main" val="286789263"/>
                  </a:ext>
                </a:extLst>
              </a:tr>
              <a:tr h="174051">
                <a:tc gridSpan="5">
                  <a:txBody>
                    <a:bodyPr/>
                    <a:lstStyle/>
                    <a:p>
                      <a:pPr marL="0" marR="0">
                        <a:lnSpc>
                          <a:spcPct val="107000"/>
                        </a:lnSpc>
                        <a:spcBef>
                          <a:spcPts val="0"/>
                        </a:spcBef>
                        <a:spcAft>
                          <a:spcPts val="0"/>
                        </a:spcAft>
                      </a:pPr>
                      <a:r>
                        <a:rPr lang="en-GB"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EORTC QLQ-C30</a:t>
                      </a:r>
                      <a:r>
                        <a:rPr lang="en-GB" sz="1200" b="1" baseline="300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a:t>
                      </a:r>
                      <a:r>
                        <a:rPr lang="en-GB"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(N=446)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5143286"/>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Global health status/QoL</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4.0</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0.59-0.91**</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974439901"/>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Physical functioning</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0.62-0.96*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3360564"/>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Role functioning</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2.8</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0.92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0.75-1.14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157694048"/>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Emotional functioning</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7.4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0.67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0.54-0.84**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93890784"/>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Cognitive functioning</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0.89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0.72-1.10</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474451572"/>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Social functioning</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0.89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0.72-1.10</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92378703"/>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Fatigue</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2.1</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0.62-0.93**</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600872101"/>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Nausea and vomiting</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1.13</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0.91-1.39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1835545"/>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Pain</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0.92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0.74-1.14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544196326"/>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Dyspnea</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0.75</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0.61-0.94*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4977896"/>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Insomnia</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6.2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0.62-0.97*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035401558"/>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Appetite loss</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0">
                      <a:noFill/>
                    </a:lnL>
                    <a:lnR w="12700">
                      <a:solidFill>
                        <a:schemeClr val="bg1"/>
                      </a:solidFill>
                    </a:lnR>
                    <a:lnT w="0">
                      <a:noFill/>
                    </a:lnT>
                    <a:lnB w="0">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3.6</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a:solidFill>
                        <a:schemeClr val="bg1"/>
                      </a:solidFill>
                    </a:lnL>
                    <a:lnR w="12700">
                      <a:solidFill>
                        <a:schemeClr val="bg1"/>
                      </a:solidFill>
                    </a:lnR>
                    <a:lnT w="0">
                      <a:noFill/>
                    </a:lnT>
                    <a:lnB w="0">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4.5</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0">
                      <a:noFill/>
                    </a:lnT>
                    <a:lnB w="0">
                      <a:noFill/>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0.98</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a:solidFill>
                        <a:schemeClr val="bg1"/>
                      </a:solidFill>
                    </a:lnL>
                    <a:lnR w="12700" cap="flat" cmpd="sng" algn="ctr">
                      <a:solidFill>
                        <a:schemeClr val="bg1"/>
                      </a:solidFill>
                      <a:prstDash val="solid"/>
                      <a:round/>
                      <a:headEnd type="none" w="med" len="med"/>
                      <a:tailEnd type="none" w="med" len="med"/>
                    </a:lnR>
                    <a:lnT w="0">
                      <a:noFill/>
                    </a:lnT>
                    <a:lnB w="0">
                      <a:noFill/>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0.78-1.22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a:solidFill>
                        <a:schemeClr val="bg1"/>
                      </a:solidFill>
                    </a:lnL>
                    <a:lnR w="12700">
                      <a:solidFill>
                        <a:schemeClr val="bg1"/>
                      </a:solidFill>
                    </a:lnR>
                    <a:lnT w="0">
                      <a:noFill/>
                    </a:lnT>
                    <a:lnB w="0">
                      <a:noFill/>
                    </a:lnB>
                    <a:lnTlToBr w="12700" cmpd="sng">
                      <a:noFill/>
                      <a:prstDash val="solid"/>
                    </a:lnTlToBr>
                    <a:lnBlToTr w="12700" cmpd="sng">
                      <a:noFill/>
                      <a:prstDash val="solid"/>
                    </a:lnBlToTr>
                    <a:noFill/>
                  </a:tcPr>
                </a:tc>
                <a:extLst>
                  <a:ext uri="{0D108BD9-81ED-4DB2-BD59-A6C34878D82A}">
                    <a16:rowId xmlns:a16="http://schemas.microsoft.com/office/drawing/2014/main" val="2879378465"/>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Constipation</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0">
                      <a:noFill/>
                    </a:lnL>
                    <a:lnR w="12700" cap="flat" cmpd="sng" algn="ctr">
                      <a:solidFill>
                        <a:schemeClr val="bg1"/>
                      </a:solidFill>
                      <a:prstDash val="solid"/>
                      <a:round/>
                      <a:headEnd type="none" w="med" len="med"/>
                      <a:tailEnd type="none" w="med" len="med"/>
                    </a:lnR>
                    <a:lnT w="0">
                      <a:noFill/>
                    </a:lnT>
                    <a:lnB w="0">
                      <a:noFill/>
                    </a:lnB>
                    <a:lnTlToBr w="0">
                      <a:noFill/>
                    </a:lnTlToBr>
                    <a:lnBlToTr w="0">
                      <a:noFill/>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3.8</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0">
                      <a:noFill/>
                    </a:lnT>
                    <a:lnB w="0">
                      <a:noFill/>
                    </a:lnB>
                    <a:lnTlToBr w="0">
                      <a:noFill/>
                    </a:lnTlToBr>
                    <a:lnBlToTr w="0">
                      <a:noFill/>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0">
                      <a:noFill/>
                    </a:lnT>
                    <a:lnB w="0">
                      <a:noFill/>
                    </a:lnB>
                    <a:lnTlToBr w="0">
                      <a:noFill/>
                    </a:lnTlToBr>
                    <a:lnBlToTr w="0">
                      <a:noFill/>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1.07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0">
                      <a:noFill/>
                    </a:lnT>
                    <a:lnB w="0">
                      <a:noFill/>
                    </a:lnB>
                    <a:lnTlToBr w="0">
                      <a:noFill/>
                    </a:lnTlToBr>
                    <a:lnBlToTr w="0">
                      <a:noFill/>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0.86-1.33</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a:solidFill>
                        <a:schemeClr val="bg1"/>
                      </a:solidFill>
                    </a:lnR>
                    <a:lnT w="0">
                      <a:noFill/>
                    </a:lnT>
                    <a:lnB w="0">
                      <a:noFill/>
                    </a:lnB>
                    <a:lnTlToBr w="0">
                      <a:noFill/>
                    </a:lnTlToBr>
                    <a:lnBlToTr w="0">
                      <a:noFill/>
                    </a:lnBlToTr>
                    <a:solidFill>
                      <a:srgbClr val="E7F3F3"/>
                    </a:solidFill>
                  </a:tcPr>
                </a:tc>
                <a:extLst>
                  <a:ext uri="{0D108BD9-81ED-4DB2-BD59-A6C34878D82A}">
                    <a16:rowId xmlns:a16="http://schemas.microsoft.com/office/drawing/2014/main" val="3262671096"/>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Diarrhea</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2.2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5.8</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1.54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1.24-1.91**</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1041947"/>
                  </a:ext>
                </a:extLst>
              </a:tr>
              <a:tr h="174051">
                <a:tc>
                  <a:txBody>
                    <a:bodyPr/>
                    <a:lstStyle/>
                    <a:p>
                      <a:pPr marL="0" marR="0">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Financial difficulties</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9.2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6.8</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0.62-0.99*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2314176185"/>
                  </a:ext>
                </a:extLst>
              </a:tr>
              <a:tr h="174051">
                <a:tc>
                  <a:txBody>
                    <a:bodyPr/>
                    <a:lstStyle/>
                    <a:p>
                      <a:pPr marL="0" marR="0">
                        <a:lnSpc>
                          <a:spcPct val="107000"/>
                        </a:lnSpc>
                        <a:spcBef>
                          <a:spcPts val="0"/>
                        </a:spcBef>
                        <a:spcAft>
                          <a:spcPts val="0"/>
                        </a:spcAft>
                      </a:pPr>
                      <a:r>
                        <a:rPr lang="en-GB" sz="12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Summary score</a:t>
                      </a:r>
                      <a:endParaRPr lang="en-US" sz="12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5.0</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0.92</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0.74-1.15</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5887646"/>
                  </a:ext>
                </a:extLst>
              </a:tr>
              <a:tr h="29776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050" b="1" dirty="0">
                          <a:solidFill>
                            <a:schemeClr val="bg1"/>
                          </a:solidFill>
                          <a:effectLst/>
                          <a:latin typeface="+mn-lt"/>
                          <a:ea typeface="Calibri"/>
                          <a:cs typeface="Calibri"/>
                        </a:rPr>
                        <a:t>SG</a:t>
                      </a:r>
                      <a:br>
                        <a:rPr lang="en-US" sz="1050" b="1" dirty="0">
                          <a:solidFill>
                            <a:schemeClr val="bg1"/>
                          </a:solidFill>
                          <a:effectLst/>
                          <a:latin typeface="+mn-lt"/>
                          <a:ea typeface="Calibri"/>
                          <a:cs typeface="Calibri"/>
                        </a:rPr>
                      </a:br>
                      <a:r>
                        <a:rPr lang="en-US" sz="1050" b="1" dirty="0">
                          <a:solidFill>
                            <a:schemeClr val="bg1"/>
                          </a:solidFill>
                          <a:effectLst/>
                          <a:latin typeface="+mn-lt"/>
                          <a:ea typeface="Calibri"/>
                          <a:cs typeface="Calibri"/>
                        </a:rPr>
                        <a:t>(n=</a:t>
                      </a:r>
                      <a:r>
                        <a:rPr lang="en-US" sz="1050" b="1" dirty="0">
                          <a:solidFill>
                            <a:schemeClr val="bg1"/>
                          </a:solidFill>
                          <a:effectLst/>
                          <a:latin typeface="+mn-lt"/>
                          <a:ea typeface="Times New Roman" panose="02020603050405020304" pitchFamily="18" charset="0"/>
                          <a:cs typeface="Calibri"/>
                        </a:rPr>
                        <a:t>238</a:t>
                      </a:r>
                      <a:r>
                        <a:rPr lang="en-US" sz="1050" b="1" dirty="0">
                          <a:solidFill>
                            <a:schemeClr val="bg1"/>
                          </a:solidFill>
                          <a:effectLst/>
                          <a:latin typeface="+mn-lt"/>
                          <a:ea typeface="Calibri"/>
                          <a:cs typeface="Calibri"/>
                        </a:rPr>
                        <a:t>)</a:t>
                      </a:r>
                      <a:endParaRPr lang="en-US" sz="1050" dirty="0">
                        <a:solidFill>
                          <a:schemeClr val="bg1"/>
                        </a:solidFill>
                        <a:effectLst/>
                        <a:latin typeface="+mn-lt"/>
                        <a:ea typeface="Calibri"/>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7B9B5"/>
                    </a:solidFill>
                  </a:tcPr>
                </a:tc>
                <a:tc>
                  <a:txBody>
                    <a:bodyPr/>
                    <a:lstStyle/>
                    <a:p>
                      <a:pPr marL="0" marR="0" algn="ctr">
                        <a:spcBef>
                          <a:spcPts val="0"/>
                        </a:spcBef>
                        <a:spcAft>
                          <a:spcPts val="0"/>
                        </a:spcAft>
                      </a:pPr>
                      <a:r>
                        <a:rPr lang="en-US" sz="1050" b="1" dirty="0">
                          <a:solidFill>
                            <a:schemeClr val="bg1"/>
                          </a:solidFill>
                          <a:effectLst/>
                          <a:latin typeface="+mn-lt"/>
                          <a:ea typeface="Calibri"/>
                          <a:cs typeface="Calibri"/>
                        </a:rPr>
                        <a:t>TPC </a:t>
                      </a:r>
                      <a:br>
                        <a:rPr lang="en-US" sz="1050" b="1" dirty="0">
                          <a:solidFill>
                            <a:schemeClr val="bg1"/>
                          </a:solidFill>
                          <a:effectLst/>
                          <a:latin typeface="+mn-lt"/>
                          <a:ea typeface="Calibri"/>
                          <a:cs typeface="Calibri"/>
                        </a:rPr>
                      </a:br>
                      <a:r>
                        <a:rPr lang="en-US" sz="1050" b="1" dirty="0">
                          <a:solidFill>
                            <a:schemeClr val="bg1"/>
                          </a:solidFill>
                          <a:effectLst/>
                          <a:latin typeface="+mn-lt"/>
                          <a:ea typeface="Calibri"/>
                          <a:cs typeface="Calibri"/>
                        </a:rPr>
                        <a:t>(n=</a:t>
                      </a:r>
                      <a:r>
                        <a:rPr lang="en-US" sz="1050" b="1" dirty="0">
                          <a:solidFill>
                            <a:schemeClr val="bg1"/>
                          </a:solidFill>
                          <a:effectLst/>
                          <a:latin typeface="+mn-lt"/>
                          <a:ea typeface="Times New Roman" panose="02020603050405020304" pitchFamily="18" charset="0"/>
                          <a:cs typeface="Calibri"/>
                        </a:rPr>
                        <a:t>207)</a:t>
                      </a:r>
                      <a:endParaRPr lang="en-US" sz="1050" dirty="0">
                        <a:solidFill>
                          <a:schemeClr val="bg1"/>
                        </a:solidFill>
                        <a:effectLst/>
                        <a:latin typeface="+mn-lt"/>
                        <a:ea typeface="Times New Roman" panose="02020603050405020304" pitchFamily="18" charset="0"/>
                        <a:cs typeface="Calibri"/>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65000"/>
                      </a:schemeClr>
                    </a:solidFill>
                  </a:tcPr>
                </a:tc>
                <a:tc>
                  <a:txBody>
                    <a:bodyPr/>
                    <a:lstStyle/>
                    <a:p>
                      <a:pPr marL="0" marR="0" algn="ctr">
                        <a:spcBef>
                          <a:spcPts val="0"/>
                        </a:spcBef>
                        <a:spcAft>
                          <a:spcPts val="0"/>
                        </a:spcAft>
                      </a:pPr>
                      <a:r>
                        <a:rPr lang="en-US" sz="1050" b="1" dirty="0">
                          <a:solidFill>
                            <a:schemeClr val="bg1"/>
                          </a:solidFill>
                          <a:effectLst/>
                          <a:latin typeface="+mn-lt"/>
                          <a:cs typeface="Calibri"/>
                        </a:rPr>
                        <a:t>Hazard Ratio</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spcBef>
                          <a:spcPts val="0"/>
                        </a:spcBef>
                        <a:spcAft>
                          <a:spcPts val="0"/>
                        </a:spcAft>
                      </a:pPr>
                      <a:r>
                        <a:rPr lang="en-US" sz="1050" b="1" dirty="0">
                          <a:solidFill>
                            <a:schemeClr val="bg1"/>
                          </a:solidFill>
                          <a:effectLst/>
                          <a:latin typeface="+mn-lt"/>
                          <a:cs typeface="Calibri"/>
                        </a:rPr>
                        <a:t>95% Confidence Interval</a:t>
                      </a: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948564365"/>
                  </a:ext>
                </a:extLst>
              </a:tr>
              <a:tr h="174051">
                <a:tc>
                  <a:txBody>
                    <a:bodyPr/>
                    <a:lstStyle/>
                    <a:p>
                      <a:pPr marL="0" marR="0">
                        <a:lnSpc>
                          <a:spcPct val="107000"/>
                        </a:lnSpc>
                        <a:spcBef>
                          <a:spcPts val="0"/>
                        </a:spcBef>
                        <a:spcAft>
                          <a:spcPts val="0"/>
                        </a:spcAft>
                      </a:pPr>
                      <a:r>
                        <a:rPr lang="en-GB"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EQ-5D-5L (N=445), health utility index</a:t>
                      </a:r>
                      <a:endParaRPr lang="en-US"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5.3</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5.1</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0.94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0.75-1.17</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7283192"/>
                  </a:ext>
                </a:extLst>
              </a:tr>
              <a:tr h="174051">
                <a:tc>
                  <a:txBody>
                    <a:bodyPr/>
                    <a:lstStyle/>
                    <a:p>
                      <a:pPr marL="0" marR="0">
                        <a:lnSpc>
                          <a:spcPct val="107000"/>
                        </a:lnSpc>
                        <a:spcBef>
                          <a:spcPts val="0"/>
                        </a:spcBef>
                        <a:spcAft>
                          <a:spcPts val="0"/>
                        </a:spcAft>
                      </a:pPr>
                      <a:r>
                        <a:rPr lang="en-GB" sz="12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EQ-VAS</a:t>
                      </a:r>
                      <a:endParaRPr lang="en-US" sz="1100" b="1"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381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4.4</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3.5</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0.79</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91440" marR="0" algn="ctr">
                        <a:lnSpc>
                          <a:spcPct val="107000"/>
                        </a:lnSpc>
                        <a:spcBef>
                          <a:spcPts val="0"/>
                        </a:spcBef>
                        <a:spcAft>
                          <a:spcPts val="0"/>
                        </a:spcAft>
                      </a:pPr>
                      <a:r>
                        <a:rPr lang="en-GB"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0.64-0.98*</a:t>
                      </a:r>
                      <a:endParaRPr lang="en-US" sz="12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4121223466"/>
                  </a:ext>
                </a:extLst>
              </a:tr>
            </a:tbl>
          </a:graphicData>
        </a:graphic>
      </p:graphicFrame>
      <p:sp>
        <p:nvSpPr>
          <p:cNvPr id="4" name="Text Placeholder 4">
            <a:extLst>
              <a:ext uri="{FF2B5EF4-FFF2-40B4-BE49-F238E27FC236}">
                <a16:creationId xmlns:a16="http://schemas.microsoft.com/office/drawing/2014/main" id="{53303006-520B-17A3-5F31-4E7714F1F27A}"/>
              </a:ext>
            </a:extLst>
          </p:cNvPr>
          <p:cNvSpPr txBox="1">
            <a:spLocks/>
          </p:cNvSpPr>
          <p:nvPr/>
        </p:nvSpPr>
        <p:spPr>
          <a:xfrm>
            <a:off x="188314" y="5777397"/>
            <a:ext cx="11423835" cy="4954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30000" noProof="0" dirty="0" err="1">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a</a:t>
            </a:r>
            <a:r>
              <a:rPr kumimoji="0" lang="en-US" sz="900" b="0" i="0" u="none" strike="noStrike" kern="1200" cap="none" spc="0" normalizeH="0" baseline="0" noProof="0" dirty="0" err="1">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For</a:t>
            </a: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 the EORTC QLQ-C30 function and global health status/QoL domains, patients with a BL score ≥10 and for symptom scales, patients with a BL score ≤90 were included. *</a:t>
            </a:r>
            <a:r>
              <a:rPr kumimoji="0" lang="en-US" sz="900" b="0" i="1"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P</a:t>
            </a: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&lt;0.05; **</a:t>
            </a:r>
            <a:r>
              <a:rPr kumimoji="0" lang="en-US" sz="900" b="0" i="1"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P</a:t>
            </a: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&lt;0.01.</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BL, baseline; EORTC QLQ-C30, European Organization for Research and Treatment of Cancer Quality of Life Questionnaire Core 30; EQ-5D-5L,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EuroQoL</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5 Dimension 5 Level; PRO, patient-reported outcomes; </a:t>
            </a:r>
            <a:b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QoL, quality of life; </a:t>
            </a: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SG, sacituzumab govitecan; TPC, treatment of physician’s choice; TTD, time to deterioration; VAS, visual analog scale.</a:t>
            </a:r>
          </a:p>
        </p:txBody>
      </p:sp>
      <p:sp>
        <p:nvSpPr>
          <p:cNvPr id="7" name="Rectangle 6">
            <a:extLst>
              <a:ext uri="{FF2B5EF4-FFF2-40B4-BE49-F238E27FC236}">
                <a16:creationId xmlns:a16="http://schemas.microsoft.com/office/drawing/2014/main" id="{56F57688-E339-8959-824F-2D9BE619E879}"/>
              </a:ext>
            </a:extLst>
          </p:cNvPr>
          <p:cNvSpPr/>
          <p:nvPr/>
        </p:nvSpPr>
        <p:spPr>
          <a:xfrm>
            <a:off x="1332060" y="2579773"/>
            <a:ext cx="9136341" cy="193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Rectangle 7">
            <a:extLst>
              <a:ext uri="{FF2B5EF4-FFF2-40B4-BE49-F238E27FC236}">
                <a16:creationId xmlns:a16="http://schemas.microsoft.com/office/drawing/2014/main" id="{8DB52F1C-E554-172B-524A-00463C37A869}"/>
              </a:ext>
            </a:extLst>
          </p:cNvPr>
          <p:cNvSpPr/>
          <p:nvPr/>
        </p:nvSpPr>
        <p:spPr>
          <a:xfrm>
            <a:off x="1332059" y="4673450"/>
            <a:ext cx="9136341" cy="193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219D3A54-4309-4B66-CE30-81AEC2B415B7}"/>
              </a:ext>
            </a:extLst>
          </p:cNvPr>
          <p:cNvSpPr/>
          <p:nvPr/>
        </p:nvSpPr>
        <p:spPr>
          <a:xfrm>
            <a:off x="1332058" y="3899955"/>
            <a:ext cx="9136341" cy="193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Rectangle 9">
            <a:extLst>
              <a:ext uri="{FF2B5EF4-FFF2-40B4-BE49-F238E27FC236}">
                <a16:creationId xmlns:a16="http://schemas.microsoft.com/office/drawing/2014/main" id="{86C7BA37-86C4-DA21-2724-EA0C26E83BF2}"/>
              </a:ext>
            </a:extLst>
          </p:cNvPr>
          <p:cNvSpPr/>
          <p:nvPr/>
        </p:nvSpPr>
        <p:spPr>
          <a:xfrm>
            <a:off x="1332056" y="3709294"/>
            <a:ext cx="9136341" cy="19318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69F9A7C8-C853-4B32-B1DF-DD48997FE914}"/>
              </a:ext>
            </a:extLst>
          </p:cNvPr>
          <p:cNvSpPr txBox="1"/>
          <p:nvPr/>
        </p:nvSpPr>
        <p:spPr>
          <a:xfrm>
            <a:off x="182880" y="6200865"/>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1278341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F40-0768-19D6-87C3-C32CF25FC6B4}"/>
              </a:ext>
            </a:extLst>
          </p:cNvPr>
          <p:cNvSpPr>
            <a:spLocks noGrp="1"/>
          </p:cNvSpPr>
          <p:nvPr>
            <p:ph type="title"/>
          </p:nvPr>
        </p:nvSpPr>
        <p:spPr>
          <a:xfrm>
            <a:off x="633663" y="365126"/>
            <a:ext cx="10924674" cy="967564"/>
          </a:xfrm>
        </p:spPr>
        <p:txBody>
          <a:bodyPr/>
          <a:lstStyle/>
          <a:p>
            <a:r>
              <a:rPr kumimoji="0" lang="en-US" sz="3600" b="1" i="0" u="none" strike="noStrike" kern="800" cap="none" spc="0" normalizeH="0" baseline="0" noProof="0" dirty="0">
                <a:ln>
                  <a:noFill/>
                </a:ln>
                <a:effectLst/>
                <a:uLnTx/>
                <a:uFillTx/>
                <a:latin typeface="Trebuchet MS" panose="020B0703020202090204" pitchFamily="34" charset="0"/>
                <a:ea typeface="+mj-ea"/>
              </a:rPr>
              <a:t>Results</a:t>
            </a:r>
            <a:br>
              <a:rPr kumimoji="0" lang="en-US" sz="3600" b="1" i="0" u="none" strike="noStrike" kern="800" cap="none" spc="0" normalizeH="0" baseline="0" noProof="0" dirty="0">
                <a:ln>
                  <a:noFill/>
                </a:ln>
                <a:effectLst/>
                <a:uLnTx/>
                <a:uFillTx/>
                <a:latin typeface="Trebuchet MS" panose="020B0703020202090204" pitchFamily="34" charset="0"/>
                <a:ea typeface="+mj-ea"/>
              </a:rPr>
            </a:br>
            <a:r>
              <a:rPr kumimoji="0" lang="en-US" sz="2400" b="1" i="0" u="none" strike="noStrike" kern="800" cap="none" spc="0" normalizeH="0" baseline="0" noProof="0" dirty="0">
                <a:ln>
                  <a:noFill/>
                </a:ln>
                <a:effectLst/>
                <a:uLnTx/>
                <a:uFillTx/>
                <a:latin typeface="Trebuchet MS" panose="020B0703020202090204" pitchFamily="34" charset="0"/>
                <a:ea typeface="+mj-ea"/>
              </a:rPr>
              <a:t>Figure 6. Distribution of Change in Response W</a:t>
            </a:r>
            <a:r>
              <a:rPr lang="en-US" sz="2400" dirty="0"/>
              <a:t>ith Any Worsening to 3 or 4 During Treatment </a:t>
            </a:r>
            <a:r>
              <a:rPr kumimoji="0" lang="en-US" sz="2400" b="1" i="0" u="none" strike="noStrike" kern="800" cap="none" spc="0" normalizeH="0" baseline="0" noProof="0" dirty="0">
                <a:ln>
                  <a:noFill/>
                </a:ln>
                <a:effectLst/>
                <a:uLnTx/>
                <a:uFillTx/>
                <a:latin typeface="Trebuchet MS" panose="020B0703020202090204" pitchFamily="34" charset="0"/>
                <a:ea typeface="+mj-ea"/>
              </a:rPr>
              <a:t>From Baseline for PRO-CTCAE</a:t>
            </a:r>
            <a:endParaRPr lang="en-US" dirty="0"/>
          </a:p>
        </p:txBody>
      </p:sp>
      <p:sp>
        <p:nvSpPr>
          <p:cNvPr id="16" name="Slide Number Placeholder 2">
            <a:extLst>
              <a:ext uri="{FF2B5EF4-FFF2-40B4-BE49-F238E27FC236}">
                <a16:creationId xmlns:a16="http://schemas.microsoft.com/office/drawing/2014/main" id="{B6888CE8-8538-2D96-698F-015E1697D1EA}"/>
              </a:ext>
            </a:extLst>
          </p:cNvPr>
          <p:cNvSpPr txBox="1">
            <a:spLocks/>
          </p:cNvSpPr>
          <p:nvPr/>
        </p:nvSpPr>
        <p:spPr>
          <a:xfrm>
            <a:off x="9220200" y="6413591"/>
            <a:ext cx="27432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203661"/>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203661"/>
              </a:solidFill>
              <a:effectLst/>
              <a:uLnTx/>
              <a:uFillTx/>
              <a:latin typeface="Trebuchet MS" panose="020B0603020202020204" pitchFamily="34" charset="0"/>
              <a:ea typeface="+mn-ea"/>
              <a:cs typeface="+mn-cs"/>
            </a:endParaRPr>
          </a:p>
        </p:txBody>
      </p:sp>
      <p:sp>
        <p:nvSpPr>
          <p:cNvPr id="4" name="Text Placeholder 4">
            <a:extLst>
              <a:ext uri="{FF2B5EF4-FFF2-40B4-BE49-F238E27FC236}">
                <a16:creationId xmlns:a16="http://schemas.microsoft.com/office/drawing/2014/main" id="{53303006-520B-17A3-5F31-4E7714F1F27A}"/>
              </a:ext>
            </a:extLst>
          </p:cNvPr>
          <p:cNvSpPr txBox="1">
            <a:spLocks/>
          </p:cNvSpPr>
          <p:nvPr/>
        </p:nvSpPr>
        <p:spPr>
          <a:xfrm>
            <a:off x="188314" y="5725680"/>
            <a:ext cx="12003686" cy="4954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The denominator for the percentage calculation in each response category is based on the number of safety population subjects with non-missing scores at both baseline and at least one postbaseline visit (including the EOT visit).</a:t>
            </a:r>
            <a:b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b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EOT, end of treatment; ITT, intention-to-treat; PRO-CTCAE, Patient-Reported Outcome-Common Terminology Criteria for Adverse Events; SG, sacituzumab govitecan; TPC, treatment physician’s choice.</a:t>
            </a:r>
          </a:p>
        </p:txBody>
      </p:sp>
      <p:pic>
        <p:nvPicPr>
          <p:cNvPr id="6" name="Picture 5">
            <a:extLst>
              <a:ext uri="{FF2B5EF4-FFF2-40B4-BE49-F238E27FC236}">
                <a16:creationId xmlns:a16="http://schemas.microsoft.com/office/drawing/2014/main" id="{14410EE2-180A-9160-339A-A7D46D5236FF}"/>
              </a:ext>
            </a:extLst>
          </p:cNvPr>
          <p:cNvPicPr>
            <a:picLocks noChangeAspect="1"/>
          </p:cNvPicPr>
          <p:nvPr/>
        </p:nvPicPr>
        <p:blipFill>
          <a:blip r:embed="rId3"/>
          <a:stretch>
            <a:fillRect/>
          </a:stretch>
        </p:blipFill>
        <p:spPr>
          <a:xfrm>
            <a:off x="390435" y="1848248"/>
            <a:ext cx="11363119" cy="3381880"/>
          </a:xfrm>
          <a:prstGeom prst="rect">
            <a:avLst/>
          </a:prstGeom>
        </p:spPr>
      </p:pic>
      <p:sp>
        <p:nvSpPr>
          <p:cNvPr id="3" name="Rectangle 2">
            <a:extLst>
              <a:ext uri="{FF2B5EF4-FFF2-40B4-BE49-F238E27FC236}">
                <a16:creationId xmlns:a16="http://schemas.microsoft.com/office/drawing/2014/main" id="{4D95F116-3EE3-AFB1-E2B6-EEEDF4B6D77D}"/>
              </a:ext>
            </a:extLst>
          </p:cNvPr>
          <p:cNvSpPr/>
          <p:nvPr/>
        </p:nvSpPr>
        <p:spPr>
          <a:xfrm>
            <a:off x="5851635" y="3429000"/>
            <a:ext cx="677044" cy="109148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162F0020-0436-3CEA-AE70-6DD6A3155B29}"/>
              </a:ext>
            </a:extLst>
          </p:cNvPr>
          <p:cNvSpPr/>
          <p:nvPr/>
        </p:nvSpPr>
        <p:spPr>
          <a:xfrm>
            <a:off x="9764666" y="2654121"/>
            <a:ext cx="677044" cy="18663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 name="TextBox 9">
            <a:extLst>
              <a:ext uri="{FF2B5EF4-FFF2-40B4-BE49-F238E27FC236}">
                <a16:creationId xmlns:a16="http://schemas.microsoft.com/office/drawing/2014/main" id="{695FD92D-EF07-43EA-A4FD-41D9CD815EE1}"/>
              </a:ext>
            </a:extLst>
          </p:cNvPr>
          <p:cNvSpPr txBox="1"/>
          <p:nvPr/>
        </p:nvSpPr>
        <p:spPr>
          <a:xfrm>
            <a:off x="182880" y="6148313"/>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121813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C181-319A-5946-80F0-89AFBBE4A917}"/>
              </a:ext>
            </a:extLst>
          </p:cNvPr>
          <p:cNvSpPr>
            <a:spLocks noGrp="1"/>
          </p:cNvSpPr>
          <p:nvPr>
            <p:ph type="title"/>
          </p:nvPr>
        </p:nvSpPr>
        <p:spPr>
          <a:xfrm>
            <a:off x="609600" y="365126"/>
            <a:ext cx="10924674" cy="523671"/>
          </a:xfrm>
        </p:spPr>
        <p:txBody>
          <a:bodyPr/>
          <a:lstStyle/>
          <a:p>
            <a:r>
              <a:rPr lang="en-US" dirty="0"/>
              <a:t>Conclusions</a:t>
            </a:r>
          </a:p>
        </p:txBody>
      </p:sp>
      <p:sp>
        <p:nvSpPr>
          <p:cNvPr id="3" name="Content Placeholder 2">
            <a:extLst>
              <a:ext uri="{FF2B5EF4-FFF2-40B4-BE49-F238E27FC236}">
                <a16:creationId xmlns:a16="http://schemas.microsoft.com/office/drawing/2014/main" id="{403D49D1-3AAA-D047-A3F7-EDE767E5FD18}"/>
              </a:ext>
            </a:extLst>
          </p:cNvPr>
          <p:cNvSpPr>
            <a:spLocks noGrp="1"/>
          </p:cNvSpPr>
          <p:nvPr>
            <p:ph idx="1"/>
          </p:nvPr>
        </p:nvSpPr>
        <p:spPr>
          <a:xfrm>
            <a:off x="708183" y="1246064"/>
            <a:ext cx="9774797" cy="752667"/>
          </a:xfrm>
        </p:spPr>
        <p:txBody>
          <a:bodyPr/>
          <a:lstStyle/>
          <a:p>
            <a:pPr marL="285750" indent="-285750">
              <a:buFont typeface="Arial" panose="020B0604020202020204" pitchFamily="34" charset="0"/>
              <a:buChar char="•"/>
            </a:pPr>
            <a:r>
              <a:rPr lang="en-US" sz="1800" dirty="0">
                <a:solidFill>
                  <a:schemeClr val="accent1"/>
                </a:solidFill>
                <a:latin typeface="+mn-lt"/>
              </a:rPr>
              <a:t>Except for amount of hair loss and diarrhea frequency, SG significantly delayed worsening of overall QoL, physical and emotional functioning, and symptoms like fatigue, dyspnea, and insomnia</a:t>
            </a:r>
          </a:p>
        </p:txBody>
      </p:sp>
      <p:sp>
        <p:nvSpPr>
          <p:cNvPr id="4" name="Slide Number Placeholder 3">
            <a:extLst>
              <a:ext uri="{FF2B5EF4-FFF2-40B4-BE49-F238E27FC236}">
                <a16:creationId xmlns:a16="http://schemas.microsoft.com/office/drawing/2014/main" id="{4B31AAF3-43A1-B34B-9ACE-740F2F07AAC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5" name="Content Placeholder 2">
            <a:extLst>
              <a:ext uri="{FF2B5EF4-FFF2-40B4-BE49-F238E27FC236}">
                <a16:creationId xmlns:a16="http://schemas.microsoft.com/office/drawing/2014/main" id="{8913F749-FEFD-2358-63C4-3208BA321802}"/>
              </a:ext>
            </a:extLst>
          </p:cNvPr>
          <p:cNvSpPr txBox="1">
            <a:spLocks/>
          </p:cNvSpPr>
          <p:nvPr/>
        </p:nvSpPr>
        <p:spPr>
          <a:xfrm>
            <a:off x="711372" y="2285179"/>
            <a:ext cx="9771608" cy="842302"/>
          </a:xfrm>
          <a:prstGeom prst="rect">
            <a:avLst/>
          </a:prstGeom>
        </p:spPr>
        <p:txBody>
          <a:bodyPr vert="horz" lIns="91440" tIns="45720" rIns="91440" bIns="45720" rtlCol="0">
            <a:noAutofit/>
          </a:bodyPr>
          <a:lstStyle>
            <a:lvl1pPr marL="274320" indent="-274320" algn="l" defTabSz="914400" rtl="0" eaLnBrk="1" latinLnBrk="0" hangingPunct="1">
              <a:lnSpc>
                <a:spcPct val="114000"/>
              </a:lnSpc>
              <a:spcBef>
                <a:spcPts val="0"/>
              </a:spcBef>
              <a:spcAft>
                <a:spcPts val="600"/>
              </a:spcAft>
              <a:buFont typeface="Arial" panose="020B0604020202020204" pitchFamily="34" charset="0"/>
              <a:buNone/>
              <a:defRPr sz="2400" b="0" i="0" kern="1600" spc="-50" baseline="0">
                <a:solidFill>
                  <a:srgbClr val="000000"/>
                </a:solidFill>
                <a:latin typeface="Trebuchet MS" panose="020B0703020202090204" pitchFamily="34" charset="0"/>
                <a:ea typeface="+mn-ea"/>
                <a:cs typeface="+mn-cs"/>
              </a:defRPr>
            </a:lvl1pPr>
            <a:lvl2pPr marL="290513" indent="-174625" algn="l" defTabSz="914400" rtl="0" eaLnBrk="1" latinLnBrk="0" hangingPunct="1">
              <a:lnSpc>
                <a:spcPct val="114000"/>
              </a:lnSpc>
              <a:spcBef>
                <a:spcPts val="0"/>
              </a:spcBef>
              <a:spcAft>
                <a:spcPts val="600"/>
              </a:spcAft>
              <a:buFont typeface="Apple Symbols" panose="02000000000000000000" pitchFamily="2" charset="-79"/>
              <a:buChar char="⎼"/>
              <a:tabLst/>
              <a:defRPr lang="en-US" sz="2400" b="0" i="1" kern="1600" spc="-50" baseline="0">
                <a:solidFill>
                  <a:srgbClr val="000000"/>
                </a:solidFill>
                <a:latin typeface="Georgia" panose="02040502050405020303" pitchFamily="18" charset="0"/>
                <a:ea typeface="+mn-ea"/>
                <a:cs typeface="+mn-cs"/>
              </a:defRPr>
            </a:lvl2pPr>
            <a:lvl3pPr marL="4032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2000" b="0" i="0" kern="1600" spc="-50" baseline="0">
                <a:solidFill>
                  <a:srgbClr val="000000"/>
                </a:solidFill>
                <a:latin typeface="Trebuchet MS" panose="020B0703020202090204" pitchFamily="34" charset="0"/>
                <a:ea typeface="+mn-ea"/>
                <a:cs typeface="+mn-cs"/>
              </a:defRPr>
            </a:lvl3pPr>
            <a:lvl4pPr marL="8096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2000" b="0" i="0" kern="1600" spc="-50" baseline="0">
                <a:solidFill>
                  <a:srgbClr val="000000"/>
                </a:solidFill>
                <a:latin typeface="Trebuchet MS" panose="020B0703020202090204" pitchFamily="34" charset="0"/>
                <a:ea typeface="+mn-ea"/>
                <a:cs typeface="+mn-cs"/>
              </a:defRPr>
            </a:lvl4pPr>
            <a:lvl5pPr marL="137636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600" b="0" i="0" kern="1600" spc="-50" baseline="0">
                <a:solidFill>
                  <a:srgbClr val="000000"/>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800" b="0" i="0" u="none" strike="noStrike" kern="1600" cap="none" spc="-50" normalizeH="0" baseline="0" noProof="0" dirty="0">
                <a:ln>
                  <a:noFill/>
                </a:ln>
                <a:solidFill>
                  <a:srgbClr val="203661"/>
                </a:solidFill>
                <a:effectLst/>
                <a:uLnTx/>
                <a:uFillTx/>
                <a:latin typeface="Arial" panose="020B0604020202020204"/>
                <a:ea typeface="+mn-ea"/>
                <a:cs typeface="+mn-cs"/>
              </a:rPr>
              <a:t>Overall, our findings suggest that SG has more favorable effects on PROs compared with TPC in patients with HR+/HER2- mBC</a:t>
            </a:r>
          </a:p>
          <a:p>
            <a:pPr marL="285750" marR="0" lvl="0" indent="-2857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endParaRPr kumimoji="0" lang="en-US" sz="2000" b="0" i="0" u="none" strike="noStrike" kern="1600" cap="none" spc="-50" normalizeH="0" baseline="0" noProof="0" dirty="0">
              <a:ln>
                <a:noFill/>
              </a:ln>
              <a:solidFill>
                <a:srgbClr val="203661"/>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463994D-E1E5-D089-E7A3-4E46EC0F22E2}"/>
              </a:ext>
            </a:extLst>
          </p:cNvPr>
          <p:cNvSpPr txBox="1">
            <a:spLocks/>
          </p:cNvSpPr>
          <p:nvPr/>
        </p:nvSpPr>
        <p:spPr>
          <a:xfrm>
            <a:off x="688742" y="3307255"/>
            <a:ext cx="9771608" cy="1064887"/>
          </a:xfrm>
          <a:prstGeom prst="rect">
            <a:avLst/>
          </a:prstGeom>
        </p:spPr>
        <p:txBody>
          <a:bodyPr vert="horz" lIns="91440" tIns="45720" rIns="91440" bIns="45720" rtlCol="0">
            <a:noAutofit/>
          </a:bodyPr>
          <a:lstStyle>
            <a:lvl1pPr marL="274320" indent="-274320" algn="l" defTabSz="914400" rtl="0" eaLnBrk="1" latinLnBrk="0" hangingPunct="1">
              <a:lnSpc>
                <a:spcPct val="114000"/>
              </a:lnSpc>
              <a:spcBef>
                <a:spcPts val="0"/>
              </a:spcBef>
              <a:spcAft>
                <a:spcPts val="600"/>
              </a:spcAft>
              <a:buFont typeface="Arial" panose="020B0604020202020204" pitchFamily="34" charset="0"/>
              <a:buNone/>
              <a:defRPr sz="2400" b="0" i="0" kern="1600" spc="-50" baseline="0">
                <a:solidFill>
                  <a:srgbClr val="000000"/>
                </a:solidFill>
                <a:latin typeface="Trebuchet MS" panose="020B0703020202090204" pitchFamily="34" charset="0"/>
                <a:ea typeface="+mn-ea"/>
                <a:cs typeface="+mn-cs"/>
              </a:defRPr>
            </a:lvl1pPr>
            <a:lvl2pPr marL="290513" indent="-174625" algn="l" defTabSz="914400" rtl="0" eaLnBrk="1" latinLnBrk="0" hangingPunct="1">
              <a:lnSpc>
                <a:spcPct val="114000"/>
              </a:lnSpc>
              <a:spcBef>
                <a:spcPts val="0"/>
              </a:spcBef>
              <a:spcAft>
                <a:spcPts val="600"/>
              </a:spcAft>
              <a:buFont typeface="Apple Symbols" panose="02000000000000000000" pitchFamily="2" charset="-79"/>
              <a:buChar char="⎼"/>
              <a:tabLst/>
              <a:defRPr lang="en-US" sz="2400" b="0" i="1" kern="1600" spc="-50" baseline="0">
                <a:solidFill>
                  <a:srgbClr val="000000"/>
                </a:solidFill>
                <a:latin typeface="Georgia" panose="02040502050405020303" pitchFamily="18" charset="0"/>
                <a:ea typeface="+mn-ea"/>
                <a:cs typeface="+mn-cs"/>
              </a:defRPr>
            </a:lvl2pPr>
            <a:lvl3pPr marL="4032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2000" b="0" i="0" kern="1600" spc="-50" baseline="0">
                <a:solidFill>
                  <a:srgbClr val="000000"/>
                </a:solidFill>
                <a:latin typeface="Trebuchet MS" panose="020B0703020202090204" pitchFamily="34" charset="0"/>
                <a:ea typeface="+mn-ea"/>
                <a:cs typeface="+mn-cs"/>
              </a:defRPr>
            </a:lvl3pPr>
            <a:lvl4pPr marL="809625" indent="-285750" algn="l" defTabSz="914400" rtl="0" eaLnBrk="1" latinLnBrk="0" hangingPunct="1">
              <a:lnSpc>
                <a:spcPct val="114000"/>
              </a:lnSpc>
              <a:spcBef>
                <a:spcPts val="0"/>
              </a:spcBef>
              <a:spcAft>
                <a:spcPts val="600"/>
              </a:spcAft>
              <a:buFont typeface="Apple Symbols" panose="02000000000000000000" pitchFamily="2" charset="-79"/>
              <a:buChar char="⎼"/>
              <a:tabLst/>
              <a:defRPr lang="en-US" sz="2000" b="0" i="0" kern="1600" spc="-50" baseline="0">
                <a:solidFill>
                  <a:srgbClr val="000000"/>
                </a:solidFill>
                <a:latin typeface="Trebuchet MS" panose="020B0703020202090204" pitchFamily="34" charset="0"/>
                <a:ea typeface="+mn-ea"/>
                <a:cs typeface="+mn-cs"/>
              </a:defRPr>
            </a:lvl4pPr>
            <a:lvl5pPr marL="1376363" indent="-174625" algn="l" defTabSz="914400" rtl="0" eaLnBrk="1" latinLnBrk="0" hangingPunct="1">
              <a:lnSpc>
                <a:spcPct val="114000"/>
              </a:lnSpc>
              <a:spcBef>
                <a:spcPts val="0"/>
              </a:spcBef>
              <a:spcAft>
                <a:spcPts val="600"/>
              </a:spcAft>
              <a:buFont typeface="Apple Symbols" panose="02000000000000000000" pitchFamily="2" charset="-79"/>
              <a:buChar char="⎼"/>
              <a:tabLst/>
              <a:defRPr sz="1600" b="0" i="0" kern="1600" spc="-50" baseline="0">
                <a:solidFill>
                  <a:srgbClr val="000000"/>
                </a:solidFill>
                <a:latin typeface="Trebuchet MS" panose="020B070302020209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r>
              <a:rPr kumimoji="0" lang="en-US" sz="1800" b="0" i="0" u="none" strike="noStrike" kern="1200" cap="none" spc="-50" normalizeH="0" baseline="0" noProof="0" dirty="0">
                <a:ln>
                  <a:noFill/>
                </a:ln>
                <a:solidFill>
                  <a:srgbClr val="203661"/>
                </a:solidFill>
                <a:effectLst/>
                <a:uLnTx/>
                <a:uFillTx/>
                <a:latin typeface="Arial"/>
                <a:ea typeface="+mn-ea"/>
                <a:cs typeface="+mn-cs"/>
              </a:rPr>
              <a:t>SG demonstrated a benefit in PROs for patients with pretreated HR+/HER2- mBC and coupled with a statistically significant and clinically meaningful PFS and OS benefit, these data support the use of SG as an important treatment option for this population</a:t>
            </a:r>
          </a:p>
          <a:p>
            <a:pPr marL="285750" marR="0" lvl="0" indent="-285750" algn="l" defTabSz="914400" rtl="0" eaLnBrk="1" fontAlgn="auto" latinLnBrk="0" hangingPunct="1">
              <a:lnSpc>
                <a:spcPct val="114000"/>
              </a:lnSpc>
              <a:spcBef>
                <a:spcPts val="0"/>
              </a:spcBef>
              <a:spcAft>
                <a:spcPts val="600"/>
              </a:spcAft>
              <a:buClrTx/>
              <a:buSzTx/>
              <a:buFont typeface="Arial" panose="020B0604020202020204" pitchFamily="34" charset="0"/>
              <a:buChar char="•"/>
              <a:tabLst/>
              <a:defRPr/>
            </a:pPr>
            <a:endParaRPr kumimoji="0" lang="en-US" sz="2000" b="0" i="0" u="none" strike="noStrike" kern="1600" cap="none" spc="-50" normalizeH="0" baseline="0" noProof="0" dirty="0">
              <a:ln>
                <a:noFill/>
              </a:ln>
              <a:solidFill>
                <a:srgbClr val="203661"/>
              </a:solidFill>
              <a:effectLst/>
              <a:uLnTx/>
              <a:uFillTx/>
              <a:latin typeface="Arial" panose="020B0604020202020204"/>
              <a:ea typeface="+mn-ea"/>
              <a:cs typeface="+mn-cs"/>
            </a:endParaRPr>
          </a:p>
        </p:txBody>
      </p:sp>
      <p:sp>
        <p:nvSpPr>
          <p:cNvPr id="9" name="TextBox 8">
            <a:extLst>
              <a:ext uri="{FF2B5EF4-FFF2-40B4-BE49-F238E27FC236}">
                <a16:creationId xmlns:a16="http://schemas.microsoft.com/office/drawing/2014/main" id="{812DDA2C-0F54-4F1D-9480-C2DD81F5DC1F}"/>
              </a:ext>
            </a:extLst>
          </p:cNvPr>
          <p:cNvSpPr txBox="1"/>
          <p:nvPr/>
        </p:nvSpPr>
        <p:spPr>
          <a:xfrm>
            <a:off x="182880" y="6158826"/>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216118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54BB27-91FC-7593-091F-50C1A872F69B}"/>
              </a:ext>
            </a:extLst>
          </p:cNvPr>
          <p:cNvSpPr txBox="1"/>
          <p:nvPr/>
        </p:nvSpPr>
        <p:spPr>
          <a:xfrm>
            <a:off x="2273581" y="1748127"/>
            <a:ext cx="937066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Trodelvy</a:t>
            </a:r>
            <a:r>
              <a:rPr kumimoji="0" lang="sv-SE" sz="140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(sacituzumab </a:t>
            </a:r>
            <a:r>
              <a:rPr kumimoji="0" lang="en-US" sz="2000" b="0" i="0" u="none" strike="noStrike" kern="1200" cap="none" spc="0" normalizeH="0" baseline="0" noProof="0" dirty="0" err="1">
                <a:ln>
                  <a:noFill/>
                </a:ln>
                <a:solidFill>
                  <a:prstClr val="black"/>
                </a:solidFill>
                <a:effectLst/>
                <a:uLnTx/>
                <a:uFillTx/>
                <a:latin typeface="Calibri" panose="020F0502020204030204"/>
                <a:ea typeface="+mn-ea"/>
                <a:cs typeface="+mn-cs"/>
              </a:rPr>
              <a:t>govitecan</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310EF036-2D90-15E8-71F2-CE932C5FE588}"/>
              </a:ext>
            </a:extLst>
          </p:cNvPr>
          <p:cNvSpPr txBox="1"/>
          <p:nvPr/>
        </p:nvSpPr>
        <p:spPr>
          <a:xfrm>
            <a:off x="2273581" y="2280624"/>
            <a:ext cx="8681291" cy="346043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Arial" panose="020B0604020202020204" pitchFamily="34" charset="0"/>
              </a:rPr>
              <a:t>▼</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Detta läkemedel är föremål för utökad</a:t>
            </a:r>
            <a:r>
              <a:rPr kumimoji="0" lang="sv-SE" sz="1050" b="1" i="1"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 </a:t>
            </a:r>
            <a:r>
              <a:rPr kumimoji="0" lang="sv-SE" sz="1050" b="1" i="0" u="none" strike="noStrike" kern="1200" cap="none" spc="0" normalizeH="0" baseline="0" noProof="0" dirty="0">
                <a:ln>
                  <a:noFill/>
                </a:ln>
                <a:solidFill>
                  <a:srgbClr val="000000"/>
                </a:solidFill>
                <a:effectLst/>
                <a:uLnTx/>
                <a:uFillTx/>
                <a:latin typeface="Arial Narrow" panose="020B0606020202030204" pitchFamily="34" charset="0"/>
                <a:ea typeface="SimSun" panose="02010600030101010101" pitchFamily="2" charset="-122"/>
                <a:cs typeface="+mn-cs"/>
              </a:rPr>
              <a:t>övervakning.</a:t>
            </a:r>
            <a:endParaRPr kumimoji="0" lang="sv-SE" sz="1050" b="0" i="0" u="none" strike="noStrike" kern="1200" cap="none" spc="0" normalizeH="0" baseline="0" noProof="0" dirty="0">
              <a:ln>
                <a:noFill/>
              </a:ln>
              <a:solidFill>
                <a:srgbClr val="000000"/>
              </a:solidFill>
              <a:effectLst/>
              <a:uLnTx/>
              <a:uFillTx/>
              <a:latin typeface="Times New Roman" panose="02020603050405020304" pitchFamily="18" charset="0"/>
              <a:ea typeface="SimSun" panose="02010600030101010101" pitchFamily="2" charset="-122"/>
              <a:cs typeface="+mn-cs"/>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Trodelvy®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200 mg pulver till koncentrat till infusionsvätska, lösning. Antineoplastiska medel. Antikropp-</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läkemedelskonjugat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Rx</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EF.  </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trippelnegativ bröstcancer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mTNBC</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som tidigare har fått två eller flera systemiska behandlingar, varav minst en av dem mot avancerad sjukdom. Monoterapi vid behandling av vuxna patienter med icke-</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resektabel</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metastaserad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hormonreceptor (HR)-positiv, HER2-negativ bröstcancer som har fått endokrinbaserad behandling och minst två ytterligare systemiska behandlingar för avancerad sjukdom.</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Kontraindikationer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Överkänslighet mot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sacituzumabgovitekan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eller hjälpämne.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Varningar och försiktighet: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Kan orsaka svår eller livshotande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neutropeni</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Det rekommenderas att patienternas blodvärden övervakas under behandlingen. Ska inte administreras om det absoluta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1 500/mm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1 under någon cykel eller om antalet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neutrofiler</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understiger 1 000/mm</a:t>
            </a:r>
            <a:r>
              <a:rPr kumimoji="0" lang="sv-SE" sz="1050" b="0" i="0" u="none" strike="noStrike" kern="1200" cap="none" spc="0" normalizeH="0" baseline="3000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3</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på dag 8 under någon cykel eller vid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neutropen</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feber. Kan orsaka svår diarré. Ska inte administreras vid diarré av grad 3–4. Kan orsaka svår eller livshotande överkänslighet. Premedicinering rekommenderas och noggrann observation med avseende på infusionsrelaterade reaktioner. För att förebygga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cytostatikainducerat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illamående och kräkningar rekommenderas förebyggande behandling med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antiemetika</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Patienten måste övervakas under varje infusion och i minst 30 minuter efter varje infusion. Patienter med känd reducerad UGT1A1-aktivitet ska övervakas noga med avseende på biverkningar. Gravida kvinnor och fertila kvinnor ska informeras om den potentiella risken för foster. Innehåller natrium, ska beaktas i relation till patientens totala natriumintag.</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Innehavare av marknadsföringstillståndet:</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Gilead Sciences </a:t>
            </a:r>
            <a:r>
              <a:rPr kumimoji="0" lang="sv-SE" sz="1050" b="0" i="0" u="none" strike="noStrike" kern="1200" cap="none" spc="0" normalizeH="0" baseline="0" noProof="0" dirty="0" err="1">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Ireland</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UC</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För information: </a:t>
            </a: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Kontakta Gilead Sciences Sweden AB, + 46 (0) 8 5057 1849. För fullständig information om dosering, varningar och försiktighet, interaktioner och biverkningar samt aktuell information om förpackningar och priser se </a:t>
            </a:r>
            <a:r>
              <a:rPr kumimoji="0" lang="sv-SE" sz="1050" b="0" i="0" u="sng" strike="noStrike" kern="1200" cap="none" spc="0" normalizeH="0" baseline="0" noProof="0" dirty="0">
                <a:ln>
                  <a:noFill/>
                </a:ln>
                <a:solidFill>
                  <a:srgbClr val="0563C1"/>
                </a:solidFill>
                <a:effectLst/>
                <a:uLnTx/>
                <a:uFillTx/>
                <a:latin typeface="Calibri" panose="020F0502020204030204" pitchFamily="34" charset="0"/>
                <a:ea typeface="Calibri" panose="020F0502020204030204" pitchFamily="34" charset="0"/>
                <a:cs typeface="Times New Roman" panose="02020603050405020304" pitchFamily="18" charset="0"/>
                <a:hlinkClick r:id="rId2"/>
              </a:rPr>
              <a:t>www.fass.se</a:t>
            </a:r>
            <a:b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r>
              <a:rPr kumimoji="0" lang="sv-SE" sz="105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Baserad på produktresumé: 07/2023</a:t>
            </a:r>
          </a:p>
        </p:txBody>
      </p:sp>
      <p:sp>
        <p:nvSpPr>
          <p:cNvPr id="7" name="TextBox 6">
            <a:extLst>
              <a:ext uri="{FF2B5EF4-FFF2-40B4-BE49-F238E27FC236}">
                <a16:creationId xmlns:a16="http://schemas.microsoft.com/office/drawing/2014/main" id="{36E408A0-3111-71C8-EA1B-EE6B4FEF5BE9}"/>
              </a:ext>
            </a:extLst>
          </p:cNvPr>
          <p:cNvSpPr txBox="1"/>
          <p:nvPr/>
        </p:nvSpPr>
        <p:spPr>
          <a:xfrm>
            <a:off x="-2146" y="6385636"/>
            <a:ext cx="609814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SE-TRO-0246 Date of preparation </a:t>
            </a:r>
            <a:r>
              <a:rPr lang="en-US" sz="1100" dirty="0">
                <a:solidFill>
                  <a:srgbClr val="787A7E"/>
                </a:solidFill>
                <a:latin typeface="Trebuchet MS" panose="020B0603020202020204" pitchFamily="34" charset="0"/>
              </a:rPr>
              <a:t>April</a:t>
            </a:r>
            <a:r>
              <a:rPr kumimoji="0" lang="en-US" sz="1100" b="0" i="0" u="none" strike="noStrike" kern="1200" cap="none" spc="0" normalizeH="0" baseline="0" noProof="0" dirty="0">
                <a:ln>
                  <a:noFill/>
                </a:ln>
                <a:solidFill>
                  <a:srgbClr val="787A7E"/>
                </a:solidFill>
                <a:effectLst/>
                <a:uLnTx/>
                <a:uFillTx/>
                <a:latin typeface="Trebuchet MS" panose="020B0603020202020204" pitchFamily="34" charset="0"/>
                <a:ea typeface="+mn-ea"/>
                <a:cs typeface="+mn-cs"/>
              </a:rPr>
              <a:t> 2025</a:t>
            </a:r>
          </a:p>
        </p:txBody>
      </p:sp>
    </p:spTree>
    <p:extLst>
      <p:ext uri="{BB962C8B-B14F-4D97-AF65-F5344CB8AC3E}">
        <p14:creationId xmlns:p14="http://schemas.microsoft.com/office/powerpoint/2010/main" val="62522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7CB0A9-3628-467A-AFB6-C5C9D1707BF5}"/>
              </a:ext>
            </a:extLst>
          </p:cNvPr>
          <p:cNvSpPr>
            <a:spLocks noGrp="1"/>
          </p:cNvSpPr>
          <p:nvPr>
            <p:ph sz="half" idx="1"/>
          </p:nvPr>
        </p:nvSpPr>
        <p:spPr/>
        <p:txBody>
          <a:bodyPr/>
          <a:lstStyle/>
          <a:p>
            <a:pPr marL="0" indent="0">
              <a:buNone/>
            </a:pPr>
            <a:endParaRPr lang="en-US" sz="800" dirty="0"/>
          </a:p>
        </p:txBody>
      </p:sp>
      <p:pic>
        <p:nvPicPr>
          <p:cNvPr id="4" name="Picture 3" descr="A picture containing text&#10;&#10;Description automatically generated">
            <a:extLst>
              <a:ext uri="{FF2B5EF4-FFF2-40B4-BE49-F238E27FC236}">
                <a16:creationId xmlns:a16="http://schemas.microsoft.com/office/drawing/2014/main" id="{51F0190D-D739-4546-8B89-0D4F1DC812AF}"/>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839740" y="6049872"/>
            <a:ext cx="2270612" cy="849624"/>
          </a:xfrm>
          <a:prstGeom prst="rect">
            <a:avLst/>
          </a:prstGeom>
        </p:spPr>
      </p:pic>
      <p:sp>
        <p:nvSpPr>
          <p:cNvPr id="5" name="Text Placeholder 2">
            <a:extLst>
              <a:ext uri="{FF2B5EF4-FFF2-40B4-BE49-F238E27FC236}">
                <a16:creationId xmlns:a16="http://schemas.microsoft.com/office/drawing/2014/main" id="{A9525EC7-12D0-430A-B5B6-D3B1CC1DE63F}"/>
              </a:ext>
            </a:extLst>
          </p:cNvPr>
          <p:cNvSpPr txBox="1">
            <a:spLocks/>
          </p:cNvSpPr>
          <p:nvPr/>
        </p:nvSpPr>
        <p:spPr>
          <a:xfrm>
            <a:off x="5865223" y="601662"/>
            <a:ext cx="6093414" cy="5654675"/>
          </a:xfrm>
          <a:prstGeom prst="rect">
            <a:avLst/>
          </a:prstGeom>
        </p:spPr>
        <p:txBody>
          <a:bodyPr vert="horz" lIns="91440" tIns="45720" rIns="91440" bIns="45720" rtlCol="0" anchor="ctr">
            <a:normAutofit/>
          </a:bodyPr>
          <a:lstStyle>
            <a:lvl1pPr marL="0" indent="0" algn="r" defTabSz="914400" rtl="0" eaLnBrk="1" latinLnBrk="0" hangingPunct="1">
              <a:lnSpc>
                <a:spcPct val="114000"/>
              </a:lnSpc>
              <a:spcBef>
                <a:spcPts val="0"/>
              </a:spcBef>
              <a:spcAft>
                <a:spcPts val="600"/>
              </a:spcAft>
              <a:buClr>
                <a:schemeClr val="tx1"/>
              </a:buClr>
              <a:buSzPct val="65000"/>
              <a:buFont typeface="Monaco" pitchFamily="2" charset="77"/>
              <a:buNone/>
              <a:defRPr sz="2000" b="0" i="0" kern="1600" spc="-50" baseline="0">
                <a:solidFill>
                  <a:schemeClr val="tx1"/>
                </a:solidFill>
                <a:latin typeface="Trebuchet MS" panose="020B0703020202090204" pitchFamily="34" charset="0"/>
                <a:ea typeface="+mn-ea"/>
                <a:cs typeface="+mn-cs"/>
              </a:defRPr>
            </a:lvl1pPr>
            <a:lvl2pPr marL="675958" indent="-285750" algn="l" defTabSz="914400" rtl="0" eaLnBrk="1" latinLnBrk="0" hangingPunct="1">
              <a:lnSpc>
                <a:spcPct val="114000"/>
              </a:lnSpc>
              <a:spcBef>
                <a:spcPts val="0"/>
              </a:spcBef>
              <a:spcAft>
                <a:spcPts val="600"/>
              </a:spcAft>
              <a:buFont typeface="Monaco" pitchFamily="2" charset="77"/>
              <a:buChar char="⎻"/>
              <a:tabLst/>
              <a:defRPr lang="en-US" sz="1200" b="0" i="0" kern="1600" spc="-50" baseline="0" dirty="0">
                <a:solidFill>
                  <a:schemeClr val="tx1"/>
                </a:solidFill>
                <a:latin typeface="+mj-lt"/>
                <a:ea typeface="+mn-ea"/>
                <a:cs typeface="+mn-cs"/>
              </a:defRPr>
            </a:lvl2pPr>
            <a:lvl3pPr marL="862012" marR="0" indent="-171450" algn="l" defTabSz="914400" rtl="0" eaLnBrk="1" fontAlgn="auto" latinLnBrk="0" hangingPunct="1">
              <a:lnSpc>
                <a:spcPct val="114000"/>
              </a:lnSpc>
              <a:spcBef>
                <a:spcPts val="0"/>
              </a:spcBef>
              <a:spcAft>
                <a:spcPts val="600"/>
              </a:spcAft>
              <a:buClrTx/>
              <a:buSzTx/>
              <a:buFont typeface="Monaco" pitchFamily="2" charset="77"/>
              <a:buChar char="⎻"/>
              <a:tabLst/>
              <a:defRPr lang="en-US" sz="1050" b="0" i="1" kern="1600" spc="-50" baseline="0" dirty="0" smtClean="0">
                <a:solidFill>
                  <a:schemeClr val="tx1"/>
                </a:solidFill>
                <a:latin typeface="Georgia" panose="02040502050405020303" pitchFamily="18" charset="0"/>
                <a:ea typeface="+mn-ea"/>
                <a:cs typeface="+mn-cs"/>
              </a:defRPr>
            </a:lvl3pPr>
            <a:lvl4pPr marL="1136332" indent="-171450" algn="l" defTabSz="914400" rtl="0" eaLnBrk="1" latinLnBrk="0" hangingPunct="1">
              <a:lnSpc>
                <a:spcPct val="114000"/>
              </a:lnSpc>
              <a:spcBef>
                <a:spcPts val="0"/>
              </a:spcBef>
              <a:spcAft>
                <a:spcPts val="600"/>
              </a:spcAft>
              <a:buFont typeface="Monaco" pitchFamily="2" charset="77"/>
              <a:buChar char="⎻"/>
              <a:tabLst/>
              <a:defRPr lang="en-US" sz="1050" b="0" i="1" kern="1600" spc="-50" baseline="0" dirty="0">
                <a:solidFill>
                  <a:schemeClr val="tx1"/>
                </a:solidFill>
                <a:latin typeface="Georgia" panose="02040502050405020303" pitchFamily="18" charset="0"/>
                <a:ea typeface="+mn-ea"/>
                <a:cs typeface="+mn-cs"/>
              </a:defRPr>
            </a:lvl4pPr>
            <a:lvl5pPr marL="1353503" indent="-171450" algn="l" defTabSz="914400" rtl="0" eaLnBrk="1" latinLnBrk="0" hangingPunct="1">
              <a:lnSpc>
                <a:spcPct val="114000"/>
              </a:lnSpc>
              <a:spcBef>
                <a:spcPts val="0"/>
              </a:spcBef>
              <a:spcAft>
                <a:spcPts val="600"/>
              </a:spcAft>
              <a:buFont typeface="Monaco" pitchFamily="2" charset="77"/>
              <a:buChar char="⎻"/>
              <a:tabLst/>
              <a:defRPr sz="1050" b="0" i="1" kern="1600" spc="-50" baseline="0">
                <a:solidFill>
                  <a:schemeClr val="tx1"/>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14000"/>
              </a:lnSpc>
              <a:spcBef>
                <a:spcPts val="0"/>
              </a:spcBef>
              <a:spcAft>
                <a:spcPts val="600"/>
              </a:spcAft>
              <a:buClr>
                <a:srgbClr val="54565B"/>
              </a:buClr>
              <a:buSzPct val="65000"/>
              <a:buFont typeface="Monaco" pitchFamily="2" charset="77"/>
              <a:buNone/>
              <a:tabLst/>
              <a:defRPr/>
            </a:pPr>
            <a:r>
              <a:rPr kumimoji="0" lang="en-US" sz="2400" b="0" i="0" u="none" strike="noStrike" kern="1600" cap="none" spc="-50" normalizeH="0" baseline="0" noProof="0" dirty="0">
                <a:ln>
                  <a:noFill/>
                </a:ln>
                <a:solidFill>
                  <a:srgbClr val="54565B"/>
                </a:solidFill>
                <a:effectLst/>
                <a:uLnTx/>
                <a:uFillTx/>
                <a:latin typeface="Trebuchet MS" panose="020B0603020202020204" pitchFamily="34" charset="0"/>
                <a:ea typeface="+mn-ea"/>
                <a:cs typeface="+mn-cs"/>
              </a:rPr>
              <a:t>Effect of Sacituzumab </a:t>
            </a:r>
            <a:r>
              <a:rPr kumimoji="0" lang="en-US" sz="2400" b="0" i="0" u="none" strike="noStrike" kern="1600" cap="none" spc="-50" normalizeH="0" baseline="0" noProof="0" dirty="0" err="1">
                <a:ln>
                  <a:noFill/>
                </a:ln>
                <a:solidFill>
                  <a:srgbClr val="54565B"/>
                </a:solidFill>
                <a:effectLst/>
                <a:uLnTx/>
                <a:uFillTx/>
                <a:latin typeface="Trebuchet MS" panose="020B0603020202020204" pitchFamily="34" charset="0"/>
                <a:ea typeface="+mn-ea"/>
                <a:cs typeface="+mn-cs"/>
              </a:rPr>
              <a:t>Govitecan</a:t>
            </a:r>
            <a:r>
              <a:rPr kumimoji="0" lang="en-US" sz="2400" b="0" i="0" u="none" strike="noStrike" kern="1600" cap="none" spc="-50" normalizeH="0" baseline="0" noProof="0" dirty="0">
                <a:ln>
                  <a:noFill/>
                </a:ln>
                <a:solidFill>
                  <a:srgbClr val="54565B"/>
                </a:solidFill>
                <a:effectLst/>
                <a:uLnTx/>
                <a:uFillTx/>
                <a:latin typeface="Trebuchet MS" panose="020B0603020202020204" pitchFamily="34" charset="0"/>
                <a:ea typeface="+mn-ea"/>
                <a:cs typeface="+mn-cs"/>
              </a:rPr>
              <a:t> vs Chemotherapy in HR+/HER2- Metastatic Breast Cancer: Patient-Reported Outcomes From the TROPiCS-02 Trial</a:t>
            </a:r>
          </a:p>
          <a:p>
            <a:pPr marL="0" marR="0" lvl="0" indent="0" algn="l" defTabSz="914400" rtl="0" eaLnBrk="1" fontAlgn="auto" latinLnBrk="0" hangingPunct="1">
              <a:lnSpc>
                <a:spcPct val="114000"/>
              </a:lnSpc>
              <a:spcBef>
                <a:spcPts val="0"/>
              </a:spcBef>
              <a:spcAft>
                <a:spcPts val="600"/>
              </a:spcAft>
              <a:buClr>
                <a:srgbClr val="54565B"/>
              </a:buClr>
              <a:buSzPct val="65000"/>
              <a:buFont typeface="Monaco" pitchFamily="2" charset="77"/>
              <a:buNone/>
              <a:tabLst/>
              <a:defRPr/>
            </a:pPr>
            <a:endParaRPr kumimoji="0" lang="en-US" sz="1400" b="1" i="0" u="none" strike="noStrike" kern="1200" cap="none" spc="-50" normalizeH="0" baseline="0" noProof="0" dirty="0">
              <a:ln>
                <a:noFill/>
              </a:ln>
              <a:solidFill>
                <a:srgbClr val="54565B"/>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14000"/>
              </a:lnSpc>
              <a:spcBef>
                <a:spcPts val="0"/>
              </a:spcBef>
              <a:spcAft>
                <a:spcPts val="600"/>
              </a:spcAft>
              <a:buClr>
                <a:srgbClr val="54565B"/>
              </a:buClr>
              <a:buSzPct val="65000"/>
              <a:buFont typeface="Monaco" pitchFamily="2" charset="77"/>
              <a:buNone/>
              <a:tabLst/>
              <a:defRPr/>
            </a:pP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mn-ea"/>
                <a:cs typeface="+mn-cs"/>
              </a:rPr>
              <a:t>Abstract P4-07-65</a:t>
            </a:r>
            <a:endParaRPr kumimoji="0" lang="en-US" sz="1400" b="0" i="0" u="none" strike="noStrike" kern="1200" cap="none" spc="0" normalizeH="0" baseline="30000" noProof="0" dirty="0">
              <a:ln>
                <a:noFill/>
              </a:ln>
              <a:solidFill>
                <a:srgbClr val="54565B"/>
              </a:solidFill>
              <a:effectLst>
                <a:glow>
                  <a:srgbClr val="000000"/>
                </a:glow>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7000"/>
              </a:lnSpc>
              <a:spcBef>
                <a:spcPts val="0"/>
              </a:spcBef>
              <a:spcAft>
                <a:spcPts val="800"/>
              </a:spcAft>
              <a:buClr>
                <a:srgbClr val="54565B"/>
              </a:buClr>
              <a:buSzPct val="65000"/>
              <a:buFont typeface="Monaco" pitchFamily="2" charset="77"/>
              <a:buNone/>
              <a:tabLst/>
              <a:defRPr/>
            </a:pP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Frederik Marmé,</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1</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Aditya Bardia,</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2</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Hope S. Rugo,</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3</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Peter Schmid,</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4</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Sara M. Tolaney,</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5</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Mafalda Oliveira,</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6</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Andreas Schneeweiss,</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7</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Ling Shi,</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8</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Wendy Verret,</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9</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a:t>
            </a:r>
            <a:b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b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Mahdi Gharaibeh,</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10</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Anuj Shah,</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10</a:t>
            </a:r>
            <a:r>
              <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 Javier Cortes</a:t>
            </a:r>
            <a:r>
              <a:rPr kumimoji="0" lang="en-US" sz="1400" b="0" i="0" u="none" strike="noStrike" kern="1600" cap="none" spc="-50" normalizeH="0" baseline="30000" noProof="0" dirty="0">
                <a:ln>
                  <a:noFill/>
                </a:ln>
                <a:solidFill>
                  <a:srgbClr val="54565B"/>
                </a:solidFill>
                <a:effectLst/>
                <a:uLnTx/>
                <a:uFillTx/>
                <a:latin typeface="Trebuchet MS" panose="020B0603020202020204" pitchFamily="34" charset="0"/>
                <a:ea typeface="Times New Roman" panose="02020603050405020304" pitchFamily="18" charset="0"/>
                <a:cs typeface="Calibri" panose="020F0502020204030204" pitchFamily="34" charset="0"/>
              </a:rPr>
              <a:t>11</a:t>
            </a:r>
            <a:endParaRPr kumimoji="0" lang="en-US" sz="1400" b="0" i="0"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600"/>
              </a:spcAft>
              <a:buClr>
                <a:srgbClr val="54565B"/>
              </a:buClr>
              <a:buSzPct val="65000"/>
              <a:buFont typeface="Monaco" pitchFamily="2" charset="77"/>
              <a:buNone/>
              <a:tabLst/>
              <a:defRPr/>
            </a:pP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1</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Medical Faculty Mannheim, Heidelberg University, Department of Obstetrics and </a:t>
            </a:r>
            <a:r>
              <a:rPr kumimoji="0" lang="en-US" sz="1000" b="0" i="1" u="none" strike="noStrike" kern="1600" cap="none" spc="-50" normalizeH="0" baseline="0" noProof="0" dirty="0" err="1">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Gynaecology</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 Heidelberg, Germany;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2</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Medical Oncology, Massachusetts General Hospital Cancer Center, Harvard Medical School, Boston, MA, USA;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3</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Department of Medicine, University of California San Francisco Helen Diller Family Comprehensive Cancer Center, San Francisco, CA, USA;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4</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Barts Cancer Institute, Queen Mary University of London, London, United Kingdom;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5</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Department of Medical Oncology, Dana-Farber Cancer Institute, Boston, MA, USA;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6</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Vall </a:t>
            </a:r>
            <a:r>
              <a:rPr kumimoji="0" lang="en-US" sz="1000" b="0" i="1" u="none" strike="noStrike" kern="1600" cap="none" spc="-50" normalizeH="0" baseline="0" noProof="0" dirty="0" err="1">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d'Hebron</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 University Hospital and </a:t>
            </a:r>
            <a:r>
              <a:rPr kumimoji="0" lang="en-US" sz="1000" b="0" i="1" u="none" strike="noStrike" kern="1600" cap="none" spc="-50" normalizeH="0" baseline="0" noProof="0" dirty="0" err="1">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Vall</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 </a:t>
            </a:r>
            <a:r>
              <a:rPr kumimoji="0" lang="en-US" sz="1000" b="0" i="1" u="none" strike="noStrike" kern="1600" cap="none" spc="-50" normalizeH="0" baseline="0" noProof="0" dirty="0" err="1">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d’Hebron</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 Institute of Oncology, Barcelona, Spain;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7</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National Center for Tumor Diseases, Heidelberg University Hospital and German Cancer Research Center, Heidelberg, Germany;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MS Mincho" panose="02020609040205080304" pitchFamily="49" charset="-128"/>
                <a:cs typeface="Calibri" panose="020F0502020204030204" pitchFamily="34" charset="0"/>
              </a:rPr>
              <a:t>8</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Times New Roman" panose="02020603050405020304" pitchFamily="18" charset="0"/>
              </a:rPr>
              <a:t>Department of Evidence Synthesis, Modeling &amp; Communication, Evidera Inc, Bethesda, MA, USA;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Times New Roman" panose="02020603050405020304" pitchFamily="18" charset="0"/>
              </a:rPr>
              <a:t>9</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Times New Roman" panose="02020603050405020304" pitchFamily="18" charset="0"/>
              </a:rPr>
              <a:t>Department of Clinical Development, Gilead Sciences Inc., Foster City, CA, USA;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Times New Roman" panose="02020603050405020304" pitchFamily="18" charset="0"/>
              </a:rPr>
              <a:t>10</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Department of Global Value and Access, Gilead Sciences, Inc., Foster City, CA, USA;</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 </a:t>
            </a:r>
            <a:r>
              <a:rPr kumimoji="0" lang="en-US" sz="1000" b="0" i="1" u="none" strike="noStrike" kern="1600" cap="none" spc="-50" normalizeH="0" baseline="30000" noProof="0" dirty="0">
                <a:ln>
                  <a:noFill/>
                </a:ln>
                <a:solidFill>
                  <a:srgbClr val="54565B"/>
                </a:solidFill>
                <a:effectLst/>
                <a:uLnTx/>
                <a:uFillTx/>
                <a:latin typeface="Trebuchet MS" panose="020B0603020202020204" pitchFamily="34" charset="0"/>
                <a:ea typeface="Calibri" panose="020F0502020204030204" pitchFamily="34" charset="0"/>
                <a:cs typeface="Times New Roman" panose="02020603050405020304" pitchFamily="18" charset="0"/>
              </a:rPr>
              <a:t>11</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International Breast Cancer Center (IBCC), </a:t>
            </a:r>
            <a:r>
              <a:rPr kumimoji="0" lang="en-US" sz="1000" b="0" i="1" u="none" strike="noStrike" kern="1600" cap="none" spc="-50" normalizeH="0" baseline="0" noProof="0" dirty="0" err="1">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Quiron</a:t>
            </a:r>
            <a:r>
              <a:rPr kumimoji="0" lang="en-US" sz="1000" b="0" i="1"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Calibri" panose="020F0502020204030204" pitchFamily="34" charset="0"/>
              </a:rPr>
              <a:t> Group, Madrid &amp; Barcelona, Spain</a:t>
            </a:r>
            <a:endParaRPr kumimoji="0" lang="en-US" sz="1000" b="0" i="0" u="none" strike="noStrike" kern="1600" cap="none" spc="-50" normalizeH="0" baseline="0" noProof="0" dirty="0">
              <a:ln>
                <a:noFill/>
              </a:ln>
              <a:solidFill>
                <a:srgbClr val="54565B"/>
              </a:solidFill>
              <a:effectLst/>
              <a:uLnTx/>
              <a:uFillTx/>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3800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C1E6D-7FAE-6A4D-8936-CA03D1A18BF2}"/>
              </a:ext>
            </a:extLst>
          </p:cNvPr>
          <p:cNvSpPr>
            <a:spLocks noGrp="1"/>
          </p:cNvSpPr>
          <p:nvPr>
            <p:ph type="title"/>
          </p:nvPr>
        </p:nvSpPr>
        <p:spPr/>
        <p:txBody>
          <a:bodyPr/>
          <a:lstStyle/>
          <a:p>
            <a:r>
              <a:rPr lang="en-US" dirty="0"/>
              <a:t>Background</a:t>
            </a:r>
            <a:br>
              <a:rPr lang="en-US" dirty="0"/>
            </a:br>
            <a:r>
              <a:rPr lang="en-US" sz="2400" dirty="0"/>
              <a:t>HR+/HER2- Metastatic Breast Cancer </a:t>
            </a:r>
          </a:p>
        </p:txBody>
      </p:sp>
      <p:sp>
        <p:nvSpPr>
          <p:cNvPr id="3" name="Content Placeholder 2">
            <a:extLst>
              <a:ext uri="{FF2B5EF4-FFF2-40B4-BE49-F238E27FC236}">
                <a16:creationId xmlns:a16="http://schemas.microsoft.com/office/drawing/2014/main" id="{00121CA5-DE95-5247-83AF-E941BF623685}"/>
              </a:ext>
            </a:extLst>
          </p:cNvPr>
          <p:cNvSpPr>
            <a:spLocks noGrp="1"/>
          </p:cNvSpPr>
          <p:nvPr>
            <p:ph idx="1"/>
          </p:nvPr>
        </p:nvSpPr>
        <p:spPr>
          <a:xfrm>
            <a:off x="304800" y="1345517"/>
            <a:ext cx="11582400" cy="4994319"/>
          </a:xfrm>
        </p:spPr>
        <p:txBody>
          <a:bodyPr/>
          <a:lstStyle/>
          <a:p>
            <a:pPr marL="285750" indent="-285750">
              <a:lnSpc>
                <a:spcPct val="100000"/>
              </a:lnSpc>
              <a:spcBef>
                <a:spcPts val="600"/>
              </a:spcBef>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Hormone receptor positive and human epidermal growth factor receptor 2 negative (HR+/HER2-) metastatic breast cancer (</a:t>
            </a:r>
            <a:r>
              <a:rPr lang="en-US" sz="1400" dirty="0" err="1">
                <a:solidFill>
                  <a:schemeClr val="accent1"/>
                </a:solidFill>
                <a:latin typeface="Arial" panose="020B0604020202020204" pitchFamily="34" charset="0"/>
                <a:cs typeface="Arial" panose="020B0604020202020204" pitchFamily="34" charset="0"/>
              </a:rPr>
              <a:t>mBC</a:t>
            </a:r>
            <a:r>
              <a:rPr lang="en-US" sz="1400" dirty="0">
                <a:solidFill>
                  <a:schemeClr val="accent1"/>
                </a:solidFill>
                <a:latin typeface="Arial" panose="020B0604020202020204" pitchFamily="34" charset="0"/>
                <a:cs typeface="Arial" panose="020B0604020202020204" pitchFamily="34" charset="0"/>
              </a:rPr>
              <a:t>) remains incurable, with less than 25% of patients surviving 5 years or more</a:t>
            </a:r>
            <a:r>
              <a:rPr lang="en-US" sz="1400" baseline="30000" dirty="0">
                <a:solidFill>
                  <a:schemeClr val="accent1"/>
                </a:solidFill>
                <a:latin typeface="Arial" panose="020B0604020202020204" pitchFamily="34" charset="0"/>
                <a:cs typeface="Arial" panose="020B0604020202020204" pitchFamily="34" charset="0"/>
              </a:rPr>
              <a:t>1,2</a:t>
            </a:r>
          </a:p>
          <a:p>
            <a:pPr marL="285750" indent="-285750">
              <a:lnSpc>
                <a:spcPct val="100000"/>
              </a:lnSpc>
              <a:spcBef>
                <a:spcPts val="600"/>
              </a:spcBef>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There are substantial unmet needs for this patient population after the development of endocrine resistance and failed chemotherapy, not only for additional treatment options that improve survival outcomes over single-agent chemotherapy, but also maintain quality of life (QoL)</a:t>
            </a:r>
            <a:r>
              <a:rPr lang="en-US" sz="1400" baseline="30000" dirty="0">
                <a:solidFill>
                  <a:schemeClr val="accent1"/>
                </a:solidFill>
                <a:latin typeface="Arial" panose="020B0604020202020204" pitchFamily="34" charset="0"/>
                <a:cs typeface="Arial" panose="020B0604020202020204" pitchFamily="34" charset="0"/>
              </a:rPr>
              <a:t>2-4</a:t>
            </a:r>
          </a:p>
          <a:p>
            <a:pPr marL="257175" marR="0" lvl="0" indent="-257175" algn="l" defTabSz="914400" rtl="0" eaLnBrk="1" fontAlgn="auto" latinLnBrk="0" hangingPunct="1">
              <a:lnSpc>
                <a:spcPct val="114000"/>
              </a:lnSpc>
              <a:spcBef>
                <a:spcPts val="450"/>
              </a:spcBef>
              <a:spcAft>
                <a:spcPts val="600"/>
              </a:spcAft>
              <a:buClrTx/>
              <a:buSzTx/>
              <a:buFont typeface="Arial" panose="020B0604020202020204" pitchFamily="34" charset="0"/>
              <a:buChar char="•"/>
              <a:tabLst/>
              <a:defRPr/>
            </a:pPr>
            <a:r>
              <a:rPr kumimoji="0" lang="en-US" sz="1400" b="0" i="0" u="none" strike="noStrike" kern="1600" cap="none" spc="-5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Sacituzumab </a:t>
            </a:r>
            <a:r>
              <a:rPr kumimoji="0" lang="en-US" sz="1400" b="0" i="0" u="none" strike="noStrike" kern="1600" cap="none" spc="-50" normalizeH="0" baseline="0" noProof="0" dirty="0" err="1">
                <a:ln>
                  <a:noFill/>
                </a:ln>
                <a:solidFill>
                  <a:schemeClr val="accent1"/>
                </a:solidFill>
                <a:effectLst/>
                <a:uLnTx/>
                <a:uFillTx/>
                <a:latin typeface="Arial" panose="020B0604020202020204" pitchFamily="34" charset="0"/>
                <a:ea typeface="+mn-ea"/>
                <a:cs typeface="Arial" panose="020B0604020202020204" pitchFamily="34" charset="0"/>
              </a:rPr>
              <a:t>govitecan</a:t>
            </a:r>
            <a:r>
              <a:rPr kumimoji="0" lang="en-US" sz="1400" b="0" i="0" u="none" strike="noStrike" kern="1600" cap="none" spc="-5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(SG) is a Trop-2–directed antibody drug conjugate (</a:t>
            </a:r>
            <a:r>
              <a:rPr kumimoji="0" lang="en-US" sz="1400" b="1" i="0" u="none" strike="noStrike" kern="1600" cap="none" spc="-5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Figure 1</a:t>
            </a:r>
            <a:r>
              <a:rPr kumimoji="0" lang="en-US" sz="1400" b="0" i="0" u="none" strike="noStrike" kern="1600" cap="none" spc="-5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 approved for metastatic triple-negative breast cancer with ≥2 prior systemic therapies (≥1 in the metastatic </a:t>
            </a:r>
            <a:r>
              <a:rPr kumimoji="0" lang="en-US" sz="1400" b="0" i="0" u="none" strike="noStrike" kern="1600" cap="none" spc="-50" normalizeH="0" baseline="0" noProof="0">
                <a:ln>
                  <a:noFill/>
                </a:ln>
                <a:solidFill>
                  <a:schemeClr val="accent1"/>
                </a:solidFill>
                <a:effectLst/>
                <a:uLnTx/>
                <a:uFillTx/>
                <a:latin typeface="Arial" panose="020B0604020202020204" pitchFamily="34" charset="0"/>
                <a:ea typeface="+mn-ea"/>
                <a:cs typeface="Arial" panose="020B0604020202020204" pitchFamily="34" charset="0"/>
              </a:rPr>
              <a:t>setting)</a:t>
            </a:r>
            <a:r>
              <a:rPr kumimoji="0" lang="en-US" sz="1400" b="0" i="0" u="none" strike="noStrike" kern="1600" cap="none" spc="-50" normalizeH="0" baseline="30000" noProof="0">
                <a:ln>
                  <a:noFill/>
                </a:ln>
                <a:solidFill>
                  <a:schemeClr val="accent1"/>
                </a:solidFill>
                <a:effectLst/>
                <a:uLnTx/>
                <a:uFillTx/>
                <a:latin typeface="Arial" panose="020B0604020202020204" pitchFamily="34" charset="0"/>
                <a:ea typeface="+mn-ea"/>
                <a:cs typeface="Arial" panose="020B0604020202020204" pitchFamily="34" charset="0"/>
              </a:rPr>
              <a:t>5,6</a:t>
            </a:r>
            <a:endParaRPr kumimoji="0" lang="en-US" sz="1400" b="0" i="0" u="none" strike="noStrike" kern="1600" cap="none" spc="-50" normalizeH="0" baseline="30000" noProof="0" dirty="0">
              <a:ln>
                <a:noFill/>
              </a:ln>
              <a:solidFill>
                <a:schemeClr val="accent1"/>
              </a:solidFill>
              <a:effectLst/>
              <a:uLnTx/>
              <a:uFillTx/>
              <a:latin typeface="Arial" panose="020B0604020202020204" pitchFamily="34" charset="0"/>
              <a:ea typeface="+mn-ea"/>
              <a:cs typeface="Arial" panose="020B0604020202020204" pitchFamily="34" charset="0"/>
            </a:endParaRPr>
          </a:p>
          <a:p>
            <a:pPr marL="257175" indent="-257175">
              <a:spcBef>
                <a:spcPts val="450"/>
              </a:spcBef>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In the TROPiCS-02 study of patients with pretreated, endocrine-resistant HR+/HER2- </a:t>
            </a:r>
            <a:r>
              <a:rPr lang="en-US" sz="1400" dirty="0" err="1">
                <a:solidFill>
                  <a:schemeClr val="accent1"/>
                </a:solidFill>
                <a:latin typeface="Arial" panose="020B0604020202020204" pitchFamily="34" charset="0"/>
                <a:cs typeface="Arial" panose="020B0604020202020204" pitchFamily="34" charset="0"/>
              </a:rPr>
              <a:t>mBC</a:t>
            </a:r>
            <a:r>
              <a:rPr lang="en-US" sz="1400" dirty="0">
                <a:solidFill>
                  <a:schemeClr val="accent1"/>
                </a:solidFill>
                <a:latin typeface="Arial" panose="020B0604020202020204" pitchFamily="34" charset="0"/>
                <a:cs typeface="Arial" panose="020B0604020202020204" pitchFamily="34" charset="0"/>
              </a:rPr>
              <a:t>, SG demonstrated improved survival outcomes versus single-agent chemotherapy, with a manageable safety profile</a:t>
            </a:r>
            <a:r>
              <a:rPr lang="en-US" sz="1400" baseline="30000" dirty="0">
                <a:solidFill>
                  <a:schemeClr val="accent1"/>
                </a:solidFill>
                <a:latin typeface="Arial" panose="020B0604020202020204" pitchFamily="34" charset="0"/>
                <a:cs typeface="Arial" panose="020B0604020202020204" pitchFamily="34" charset="0"/>
              </a:rPr>
              <a:t>7</a:t>
            </a:r>
          </a:p>
          <a:p>
            <a:pPr marL="821055" lvl="3">
              <a:lnSpc>
                <a:spcPct val="130000"/>
              </a:lnSpc>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Statistically significant improvement in progression-free survival (PFS; median, 5.5 vs 4.0 months; HR, 0.66; P=0.0003)</a:t>
            </a:r>
            <a:r>
              <a:rPr lang="en-US" sz="1400" baseline="30000" dirty="0">
                <a:solidFill>
                  <a:schemeClr val="accent1"/>
                </a:solidFill>
                <a:latin typeface="Arial" panose="020B0604020202020204" pitchFamily="34" charset="0"/>
                <a:cs typeface="Arial" panose="020B0604020202020204" pitchFamily="34" charset="0"/>
              </a:rPr>
              <a:t>7</a:t>
            </a:r>
          </a:p>
          <a:p>
            <a:pPr marL="821055" lvl="3">
              <a:lnSpc>
                <a:spcPct val="130000"/>
              </a:lnSpc>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Statistically significant improvement in overall survival (OS) at second planned interim analysis; median, 14.4 vs 11.2 months; HR, 0.79; P=0.020)</a:t>
            </a:r>
            <a:r>
              <a:rPr lang="en-US" sz="1400" baseline="30000" dirty="0">
                <a:solidFill>
                  <a:schemeClr val="accent1"/>
                </a:solidFill>
                <a:latin typeface="Arial" panose="020B0604020202020204" pitchFamily="34" charset="0"/>
                <a:cs typeface="Arial" panose="020B0604020202020204" pitchFamily="34" charset="0"/>
              </a:rPr>
              <a:t>8</a:t>
            </a:r>
          </a:p>
          <a:p>
            <a:pPr marL="821055" lvl="3">
              <a:lnSpc>
                <a:spcPct val="130000"/>
              </a:lnSpc>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Statistically significant longer time to first deterioration in fatigue and global health status/QoL scales</a:t>
            </a:r>
            <a:r>
              <a:rPr lang="en-US" sz="1400" baseline="30000" dirty="0">
                <a:solidFill>
                  <a:schemeClr val="accent1"/>
                </a:solidFill>
                <a:latin typeface="Arial" panose="020B0604020202020204" pitchFamily="34" charset="0"/>
                <a:cs typeface="Arial" panose="020B0604020202020204" pitchFamily="34" charset="0"/>
              </a:rPr>
              <a:t>9</a:t>
            </a:r>
          </a:p>
          <a:p>
            <a:pPr marL="354330" indent="-342900">
              <a:lnSpc>
                <a:spcPct val="130000"/>
              </a:lnSpc>
              <a:buFont typeface="Arial" panose="020B0604020202020204" pitchFamily="34" charset="0"/>
              <a:buChar char="•"/>
            </a:pPr>
            <a:r>
              <a:rPr lang="en-US" sz="1400" dirty="0">
                <a:solidFill>
                  <a:schemeClr val="accent1"/>
                </a:solidFill>
                <a:latin typeface="Arial" panose="020B0604020202020204" pitchFamily="34" charset="0"/>
                <a:cs typeface="Arial" panose="020B0604020202020204" pitchFamily="34" charset="0"/>
              </a:rPr>
              <a:t>Here, we report the time to deterioration (TTD) results for all the domains of European Organization for Research and Treatment of Cancer Quality of Life Questionnaire Core 30 (EORTC QLQ-C30), EQ-5D-5L, and worsening to a score of 3 or 4 from baseline during treatment for the Patient-Reported Outcomes-Common Terminology Criteria for Adverse Events (PRO-CTCAE)</a:t>
            </a:r>
          </a:p>
          <a:p>
            <a:pPr marL="354330" indent="-342900">
              <a:lnSpc>
                <a:spcPct val="130000"/>
              </a:lnSpc>
              <a:buFont typeface="Arial" panose="020B0604020202020204" pitchFamily="34" charset="0"/>
              <a:buChar char="•"/>
            </a:pPr>
            <a:endParaRPr lang="en-US" sz="1400" baseline="30000" dirty="0">
              <a:solidFill>
                <a:schemeClr val="accent1"/>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3CA87288-6A02-7446-816B-FAD50A94CE1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5" name="Text Placeholder 4">
            <a:extLst>
              <a:ext uri="{FF2B5EF4-FFF2-40B4-BE49-F238E27FC236}">
                <a16:creationId xmlns:a16="http://schemas.microsoft.com/office/drawing/2014/main" id="{DB1AFBE9-B897-5B43-91C7-1AA70BDE52AC}"/>
              </a:ext>
            </a:extLst>
          </p:cNvPr>
          <p:cNvSpPr txBox="1">
            <a:spLocks/>
          </p:cNvSpPr>
          <p:nvPr/>
        </p:nvSpPr>
        <p:spPr>
          <a:xfrm>
            <a:off x="421415" y="6174223"/>
            <a:ext cx="11349170" cy="273734"/>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900" b="0" i="0" u="none" strike="noStrike" kern="1200" cap="none" spc="0" normalizeH="0" baseline="0" noProof="0" dirty="0">
              <a:ln>
                <a:noFill/>
              </a:ln>
              <a:solidFill>
                <a:srgbClr val="002060"/>
              </a:solidFill>
              <a:effectLst/>
              <a:uLnTx/>
              <a:uFillTx/>
              <a:latin typeface="Arial" panose="020B0604020202020204"/>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D320E37-7EBC-32E5-3D49-E822C8FE4021}"/>
              </a:ext>
            </a:extLst>
          </p:cNvPr>
          <p:cNvSpPr/>
          <p:nvPr/>
        </p:nvSpPr>
        <p:spPr>
          <a:xfrm>
            <a:off x="271078" y="5069911"/>
            <a:ext cx="11616122" cy="8028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Content Placeholder 3">
            <a:extLst>
              <a:ext uri="{FF2B5EF4-FFF2-40B4-BE49-F238E27FC236}">
                <a16:creationId xmlns:a16="http://schemas.microsoft.com/office/drawing/2014/main" id="{758C9FA1-22A7-41D8-9748-C45FA599B4D6}"/>
              </a:ext>
            </a:extLst>
          </p:cNvPr>
          <p:cNvSpPr txBox="1">
            <a:spLocks/>
          </p:cNvSpPr>
          <p:nvPr/>
        </p:nvSpPr>
        <p:spPr>
          <a:xfrm>
            <a:off x="188316" y="5960048"/>
            <a:ext cx="11688252" cy="514728"/>
          </a:xfrm>
          <a:prstGeom prst="rect">
            <a:avLst/>
          </a:prstGeom>
        </p:spPr>
        <p:txBody>
          <a:bodyPr vert="horz" lIns="91440" tIns="45720" rIns="91440" bIns="45720" rtlCol="0" anchor="b">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76A9"/>
              </a:buClr>
              <a:buSzTx/>
              <a:buFont typeface="Arial" panose="020B0604020202020204" pitchFamily="34" charset="0"/>
              <a:buNone/>
              <a:tabLst/>
              <a:defRPr/>
            </a:pPr>
            <a:b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b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Gonzalez-Angulo AM, et al. Adv Exp Med Biol. 2007;608:1-22. 2.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Rugo</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HS, et al. Future Oncol. 2020;16:705-715. 3.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Başaran</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GA, et al. Cancer Treat Rev. 2018;63:144-155. 4.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Waks</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AG, et al. ESMO 2022. Poster 253P. 5. TRODELVY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sacituzumab</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govitecan-hziy</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[prescribing information]. Foster City, CA: Gilead Sciences, Inc.; 2022. 6. European Medicines Agency: Trodelvy, INN-</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sacituzumab</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https://www.ema.europa.eu/en/documents/product-information/trodelvy-epar-product-information_en.pdf. Accessed October 25, 2022. 7.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Rugo</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HS, et al. J Clin Oncol. 2022;40:3365-3376. 8.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Rugo</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HS, et al. ESMO 2022. Oral 15530. 9.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Rugo</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HS, et al. ESMO 2022. Oral LBA76.</a:t>
            </a:r>
          </a:p>
        </p:txBody>
      </p:sp>
    </p:spTree>
    <p:extLst>
      <p:ext uri="{BB962C8B-B14F-4D97-AF65-F5344CB8AC3E}">
        <p14:creationId xmlns:p14="http://schemas.microsoft.com/office/powerpoint/2010/main" val="1387171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C7-8019-B740-820E-ED55F8DA770D}"/>
              </a:ext>
            </a:extLst>
          </p:cNvPr>
          <p:cNvSpPr>
            <a:spLocks noGrp="1"/>
          </p:cNvSpPr>
          <p:nvPr>
            <p:ph type="title"/>
          </p:nvPr>
        </p:nvSpPr>
        <p:spPr/>
        <p:txBody>
          <a:bodyPr/>
          <a:lstStyle/>
          <a:p>
            <a:r>
              <a:rPr kumimoji="0" lang="en-US" sz="3600" b="1" i="0" u="none" strike="noStrike" kern="800" cap="none" spc="0" normalizeH="0" baseline="0" noProof="0" dirty="0">
                <a:ln>
                  <a:noFill/>
                </a:ln>
                <a:solidFill>
                  <a:srgbClr val="203661"/>
                </a:solidFill>
                <a:effectLst/>
                <a:uLnTx/>
                <a:uFillTx/>
                <a:latin typeface="Trebuchet MS" panose="020B0703020202090204" pitchFamily="34" charset="0"/>
                <a:ea typeface="+mj-ea"/>
              </a:rPr>
              <a:t>Background </a:t>
            </a:r>
            <a:br>
              <a:rPr kumimoji="0" lang="en-US" sz="3600" b="1" i="0" u="none" strike="noStrike" kern="800" cap="none" spc="0" normalizeH="0" baseline="0" noProof="0" dirty="0">
                <a:ln>
                  <a:noFill/>
                </a:ln>
                <a:solidFill>
                  <a:srgbClr val="203661"/>
                </a:solidFill>
                <a:effectLst/>
                <a:uLnTx/>
                <a:uFillTx/>
                <a:latin typeface="Trebuchet MS" panose="020B0703020202090204" pitchFamily="34" charset="0"/>
                <a:ea typeface="+mj-ea"/>
              </a:rPr>
            </a:br>
            <a:r>
              <a:rPr kumimoji="0" lang="en-US" sz="2400" b="1" i="0" u="none" strike="noStrike" kern="800" cap="none" spc="0" normalizeH="0" baseline="0" noProof="0" dirty="0">
                <a:ln>
                  <a:noFill/>
                </a:ln>
                <a:effectLst/>
                <a:uLnTx/>
                <a:uFillTx/>
                <a:latin typeface="Trebuchet MS" panose="020B0703020202090204" pitchFamily="34" charset="0"/>
                <a:ea typeface="+mj-ea"/>
              </a:rPr>
              <a:t>SG is a TROP-2-Directed ADC</a:t>
            </a:r>
            <a:r>
              <a:rPr kumimoji="0" lang="en-US" sz="2400" b="1" i="0" u="none" strike="noStrike" kern="800" cap="none" spc="0" normalizeH="0" baseline="30000" noProof="0" dirty="0">
                <a:ln>
                  <a:noFill/>
                </a:ln>
                <a:effectLst/>
                <a:uLnTx/>
                <a:uFillTx/>
                <a:latin typeface="Trebuchet MS" panose="020B0703020202090204" pitchFamily="34" charset="0"/>
                <a:ea typeface="+mj-ea"/>
              </a:rPr>
              <a:t>1-3</a:t>
            </a:r>
            <a:endParaRPr lang="en-US" baseline="30000" dirty="0"/>
          </a:p>
        </p:txBody>
      </p:sp>
      <p:sp>
        <p:nvSpPr>
          <p:cNvPr id="4" name="Slide Number Placeholder 3">
            <a:extLst>
              <a:ext uri="{FF2B5EF4-FFF2-40B4-BE49-F238E27FC236}">
                <a16:creationId xmlns:a16="http://schemas.microsoft.com/office/drawing/2014/main" id="{C4F2D514-3359-A840-8A9C-2B78AAB8F46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3" name="Text Placeholder 4">
            <a:extLst>
              <a:ext uri="{FF2B5EF4-FFF2-40B4-BE49-F238E27FC236}">
                <a16:creationId xmlns:a16="http://schemas.microsoft.com/office/drawing/2014/main" id="{B5B340FD-4D58-434F-4824-55ED36A93421}"/>
              </a:ext>
            </a:extLst>
          </p:cNvPr>
          <p:cNvSpPr txBox="1">
            <a:spLocks/>
          </p:cNvSpPr>
          <p:nvPr/>
        </p:nvSpPr>
        <p:spPr>
          <a:xfrm>
            <a:off x="188316" y="5725619"/>
            <a:ext cx="11345958" cy="4954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Helvetica" charset="0"/>
                <a:cs typeface="Arial" panose="020B0604020202020204" pitchFamily="34" charset="0"/>
              </a:rPr>
              <a:t>ADC, antibody-drug conjugate; IC</a:t>
            </a:r>
            <a:r>
              <a:rPr kumimoji="0" lang="en-US" sz="800" b="0" i="0" u="none" strike="noStrike" kern="1200" cap="none" spc="0" normalizeH="0" baseline="-25000" noProof="0" dirty="0">
                <a:ln>
                  <a:noFill/>
                </a:ln>
                <a:solidFill>
                  <a:srgbClr val="54565B"/>
                </a:solidFill>
                <a:effectLst/>
                <a:uLnTx/>
                <a:uFillTx/>
                <a:latin typeface="Arial" panose="020B0604020202020204" pitchFamily="34" charset="0"/>
                <a:ea typeface="Helvetica" charset="0"/>
                <a:cs typeface="Arial" panose="020B0604020202020204" pitchFamily="34" charset="0"/>
              </a:rPr>
              <a:t>50</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Helvetica" charset="0"/>
                <a:cs typeface="Arial" panose="020B0604020202020204" pitchFamily="34" charset="0"/>
              </a:rPr>
              <a:t>, half maximal inhibitory concentration; </a:t>
            </a:r>
            <a:r>
              <a:rPr kumimoji="0" lang="en-US" sz="800" b="0" i="0" u="none" strike="noStrike" kern="1200" cap="none" spc="0" normalizeH="0" baseline="0" noProof="0" dirty="0">
                <a:ln>
                  <a:noFill/>
                </a:ln>
                <a:solidFill>
                  <a:srgbClr val="54565B"/>
                </a:solidFill>
                <a:effectLst/>
                <a:uLnTx/>
                <a:uFillTx/>
                <a:latin typeface="Arial" panose="020B0604020202020204"/>
                <a:ea typeface="Times New Roman" panose="02020603050405020304" pitchFamily="18" charset="0"/>
                <a:cs typeface="Arial"/>
              </a:rPr>
              <a:t>Trop-2, trophoblast cell surface antigen 2. </a:t>
            </a:r>
            <a:endParaRPr kumimoji="0" lang="en-US" sz="800" b="0" i="0" u="none" strike="noStrike" kern="1200" cap="none" spc="0" normalizeH="0" baseline="0" noProof="0" dirty="0">
              <a:ln>
                <a:noFill/>
              </a:ln>
              <a:solidFill>
                <a:srgbClr val="54565B"/>
              </a:solidFill>
              <a:effectLst/>
              <a:uLnTx/>
              <a:uFillTx/>
              <a:latin typeface="Arial" panose="020B0604020202020204"/>
              <a:ea typeface="+mn-ea"/>
              <a:cs typeface="Arial" panose="020B0604020202020204" pitchFamily="34" charset="0"/>
            </a:endParaRPr>
          </a:p>
        </p:txBody>
      </p:sp>
      <p:pic>
        <p:nvPicPr>
          <p:cNvPr id="6" name="Picture 5">
            <a:extLst>
              <a:ext uri="{FF2B5EF4-FFF2-40B4-BE49-F238E27FC236}">
                <a16:creationId xmlns:a16="http://schemas.microsoft.com/office/drawing/2014/main" id="{025E1B4D-A52C-61F5-39EF-B85D6ABF0217}"/>
              </a:ext>
            </a:extLst>
          </p:cNvPr>
          <p:cNvPicPr>
            <a:picLocks noChangeAspect="1"/>
          </p:cNvPicPr>
          <p:nvPr/>
        </p:nvPicPr>
        <p:blipFill>
          <a:blip r:embed="rId3"/>
          <a:stretch>
            <a:fillRect/>
          </a:stretch>
        </p:blipFill>
        <p:spPr>
          <a:xfrm>
            <a:off x="953986" y="2032959"/>
            <a:ext cx="10580288" cy="3081946"/>
          </a:xfrm>
          <a:prstGeom prst="rect">
            <a:avLst/>
          </a:prstGeom>
        </p:spPr>
      </p:pic>
      <p:sp>
        <p:nvSpPr>
          <p:cNvPr id="7" name="Content Placeholder 3">
            <a:extLst>
              <a:ext uri="{FF2B5EF4-FFF2-40B4-BE49-F238E27FC236}">
                <a16:creationId xmlns:a16="http://schemas.microsoft.com/office/drawing/2014/main" id="{806F370C-13F6-4093-B12F-66B30354018F}"/>
              </a:ext>
            </a:extLst>
          </p:cNvPr>
          <p:cNvSpPr txBox="1">
            <a:spLocks/>
          </p:cNvSpPr>
          <p:nvPr/>
        </p:nvSpPr>
        <p:spPr>
          <a:xfrm>
            <a:off x="-1551584" y="4483197"/>
            <a:ext cx="11688252" cy="514728"/>
          </a:xfrm>
          <a:prstGeom prst="rect">
            <a:avLst/>
          </a:prstGeom>
        </p:spPr>
        <p:txBody>
          <a:bodyPr vert="horz" lIns="91440" tIns="45720" rIns="91440" bIns="45720" rtlCol="0" anchor="b">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76A9"/>
              </a:buClr>
              <a:buSzTx/>
              <a:buFont typeface="Arial" panose="020B0604020202020204" pitchFamily="34" charset="0"/>
              <a:buNone/>
              <a:tabLst/>
              <a:defRPr/>
            </a:pPr>
            <a:endPar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endParaRPr>
          </a:p>
        </p:txBody>
      </p:sp>
      <p:sp>
        <p:nvSpPr>
          <p:cNvPr id="11" name="TextBox 10">
            <a:extLst>
              <a:ext uri="{FF2B5EF4-FFF2-40B4-BE49-F238E27FC236}">
                <a16:creationId xmlns:a16="http://schemas.microsoft.com/office/drawing/2014/main" id="{B131AF29-BBC9-440C-BF5D-07704D3785E4}"/>
              </a:ext>
            </a:extLst>
          </p:cNvPr>
          <p:cNvSpPr txBox="1"/>
          <p:nvPr/>
        </p:nvSpPr>
        <p:spPr>
          <a:xfrm>
            <a:off x="188316" y="6172934"/>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76A9"/>
              </a:buClr>
              <a:buSzTx/>
              <a:buFont typeface="Arial" panose="020B0604020202020204" pitchFamily="34" charset="0"/>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Goldenberg DM, et al. Expert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Opin</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Biol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Ther</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2020;20:871-885. 2.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Corti</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C, et al. Cancers (Basel). 2021;13:2898. 3. Goldenberg DM, et al.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Oncotarget</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2015;6:22496-22512.</a:t>
            </a:r>
          </a:p>
        </p:txBody>
      </p:sp>
    </p:spTree>
    <p:extLst>
      <p:ext uri="{BB962C8B-B14F-4D97-AF65-F5344CB8AC3E}">
        <p14:creationId xmlns:p14="http://schemas.microsoft.com/office/powerpoint/2010/main" val="3375959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D81F-C329-A544-9D20-9EF25F4A8C64}"/>
              </a:ext>
            </a:extLst>
          </p:cNvPr>
          <p:cNvSpPr>
            <a:spLocks noGrp="1"/>
          </p:cNvSpPr>
          <p:nvPr>
            <p:ph type="title"/>
          </p:nvPr>
        </p:nvSpPr>
        <p:spPr/>
        <p:txBody>
          <a:bodyPr/>
          <a:lstStyle/>
          <a:p>
            <a:r>
              <a:rPr lang="en-US" dirty="0"/>
              <a:t>Methods</a:t>
            </a:r>
            <a:br>
              <a:rPr lang="en-US" dirty="0"/>
            </a:br>
            <a:r>
              <a:rPr lang="en-US" sz="2400" dirty="0"/>
              <a:t>PRO Assessments</a:t>
            </a:r>
            <a:endParaRPr lang="en-US" dirty="0"/>
          </a:p>
        </p:txBody>
      </p:sp>
      <p:sp>
        <p:nvSpPr>
          <p:cNvPr id="3" name="Content Placeholder 2">
            <a:extLst>
              <a:ext uri="{FF2B5EF4-FFF2-40B4-BE49-F238E27FC236}">
                <a16:creationId xmlns:a16="http://schemas.microsoft.com/office/drawing/2014/main" id="{8BF9EEDA-B12D-BA0E-1E13-7B7EE78B7F24}"/>
              </a:ext>
            </a:extLst>
          </p:cNvPr>
          <p:cNvSpPr>
            <a:spLocks noGrp="1"/>
          </p:cNvSpPr>
          <p:nvPr>
            <p:ph idx="1"/>
          </p:nvPr>
        </p:nvSpPr>
        <p:spPr/>
        <p:txBody>
          <a:bodyPr/>
          <a:lstStyle/>
          <a:p>
            <a:pPr marL="342900" indent="-342900">
              <a:lnSpc>
                <a:spcPct val="100000"/>
              </a:lnSpc>
              <a:spcAft>
                <a:spcPts val="0"/>
              </a:spcAft>
              <a:buFont typeface="Arial" panose="020B0604020202020204" pitchFamily="34" charset="0"/>
              <a:buChar char="•"/>
            </a:pPr>
            <a:r>
              <a:rPr lang="en-US" sz="1400" dirty="0">
                <a:solidFill>
                  <a:schemeClr val="accent1"/>
                </a:solidFill>
                <a:latin typeface="+mn-lt"/>
              </a:rPr>
              <a:t>In the TROPiCS-02 study, patient-reported outcomes (PRO)/HRQoL were assessed by all domains/subscales of the EORTC QLQ-C30 (15 domains) and EQ-5D-5L/EQ-visual analogue scale (VAS) (5 domains), as well as the 9 relevant symptom concepts from the PRO-CTCAE</a:t>
            </a:r>
          </a:p>
          <a:p>
            <a:pPr marL="878205" lvl="3" indent="-342900">
              <a:lnSpc>
                <a:spcPct val="100000"/>
              </a:lnSpc>
              <a:spcAft>
                <a:spcPts val="0"/>
              </a:spcAft>
              <a:buFont typeface="Arial" panose="020B0604020202020204" pitchFamily="34" charset="0"/>
              <a:buChar char="–"/>
            </a:pPr>
            <a:r>
              <a:rPr lang="en-US" sz="1400" dirty="0">
                <a:solidFill>
                  <a:schemeClr val="accent1"/>
                </a:solidFill>
                <a:latin typeface="+mn-lt"/>
              </a:rPr>
              <a:t>Primary domains of interest for the EORTC QLQ-C30: global health status/QoL, physical functioning, role functioning, pain, and fatigue; secondary domains included all remaining EORTC QLQ-C30 domains</a:t>
            </a:r>
          </a:p>
          <a:p>
            <a:pPr marL="878205" lvl="3" indent="-342900">
              <a:lnSpc>
                <a:spcPct val="100000"/>
              </a:lnSpc>
              <a:spcAft>
                <a:spcPts val="0"/>
              </a:spcAft>
              <a:buFont typeface="Arial" panose="020B0604020202020204" pitchFamily="34" charset="0"/>
              <a:buChar char="–"/>
            </a:pPr>
            <a:r>
              <a:rPr lang="en-US" sz="1400" dirty="0">
                <a:solidFill>
                  <a:schemeClr val="accent1"/>
                </a:solidFill>
                <a:latin typeface="+mn-lt"/>
              </a:rPr>
              <a:t>Domains for EQ-5D-5L/EQ-VAS: mobility, self-care, usual activities, pain/discomfort, and anxiety/depression</a:t>
            </a:r>
          </a:p>
          <a:p>
            <a:pPr marL="878205" lvl="3" indent="-342900">
              <a:lnSpc>
                <a:spcPct val="100000"/>
              </a:lnSpc>
              <a:spcAft>
                <a:spcPts val="0"/>
              </a:spcAft>
              <a:buFont typeface="Arial" panose="020B0604020202020204" pitchFamily="34" charset="0"/>
              <a:buChar char="–"/>
            </a:pPr>
            <a:r>
              <a:rPr lang="en-US" sz="1400" dirty="0">
                <a:solidFill>
                  <a:schemeClr val="accent1"/>
                </a:solidFill>
                <a:latin typeface="+mn-lt"/>
              </a:rPr>
              <a:t>Relevant symptoms for the PRO-CTCAE: fatigue, decreased appetite, nausea, vomiting, constipation, diarrhea, abdominal pain, shortness of breath, hair loss, and fatigue</a:t>
            </a:r>
          </a:p>
          <a:p>
            <a:pPr marL="535305" lvl="3" indent="0">
              <a:lnSpc>
                <a:spcPct val="100000"/>
              </a:lnSpc>
              <a:spcAft>
                <a:spcPts val="0"/>
              </a:spcAft>
              <a:buNone/>
            </a:pPr>
            <a:endParaRPr lang="en-US" sz="1400" dirty="0">
              <a:solidFill>
                <a:schemeClr val="accent1"/>
              </a:solidFill>
              <a:latin typeface="+mn-lt"/>
            </a:endParaRPr>
          </a:p>
          <a:p>
            <a:pPr marL="342900" indent="-342900">
              <a:lnSpc>
                <a:spcPct val="100000"/>
              </a:lnSpc>
              <a:spcAft>
                <a:spcPts val="0"/>
              </a:spcAft>
              <a:buFont typeface="Arial" panose="020B0604020202020204" pitchFamily="34" charset="0"/>
              <a:buChar char="•"/>
            </a:pPr>
            <a:r>
              <a:rPr lang="en-US" sz="1400" dirty="0">
                <a:solidFill>
                  <a:schemeClr val="accent1"/>
                </a:solidFill>
                <a:latin typeface="+mn-lt"/>
              </a:rPr>
              <a:t>PRO endpoints were assessed at baseline, throughout the study period before each cycle, and at the end of treatment </a:t>
            </a:r>
          </a:p>
          <a:p>
            <a:pPr marL="342900" indent="-342900">
              <a:lnSpc>
                <a:spcPct val="100000"/>
              </a:lnSpc>
              <a:spcAft>
                <a:spcPts val="0"/>
              </a:spcAft>
              <a:buFont typeface="Arial" panose="020B0604020202020204" pitchFamily="34" charset="0"/>
              <a:buChar char="•"/>
            </a:pPr>
            <a:endParaRPr lang="en-US" sz="1400" dirty="0">
              <a:solidFill>
                <a:schemeClr val="accent1"/>
              </a:solidFill>
              <a:latin typeface="+mn-lt"/>
            </a:endParaRPr>
          </a:p>
          <a:p>
            <a:pPr marL="342900" indent="-342900">
              <a:lnSpc>
                <a:spcPct val="100000"/>
              </a:lnSpc>
              <a:spcAft>
                <a:spcPts val="0"/>
              </a:spcAft>
              <a:buFont typeface="Arial" panose="020B0604020202020204" pitchFamily="34" charset="0"/>
              <a:buChar char="•"/>
            </a:pPr>
            <a:r>
              <a:rPr lang="en-US" sz="1400" dirty="0">
                <a:solidFill>
                  <a:schemeClr val="accent1"/>
                </a:solidFill>
                <a:latin typeface="+mn-lt"/>
              </a:rPr>
              <a:t>TTD endpoints were assessed in the EORTC-QLQ-C30–evaluable and EQ-5D-5L–evaluable populations, defined as all patients </a:t>
            </a:r>
            <a:br>
              <a:rPr lang="en-US" sz="1400" dirty="0">
                <a:solidFill>
                  <a:schemeClr val="accent1"/>
                </a:solidFill>
                <a:latin typeface="+mn-lt"/>
              </a:rPr>
            </a:br>
            <a:r>
              <a:rPr lang="en-US" sz="1400" dirty="0">
                <a:solidFill>
                  <a:schemeClr val="accent1"/>
                </a:solidFill>
                <a:latin typeface="+mn-lt"/>
              </a:rPr>
              <a:t>in the intention-to treat (ITT) population who had an evaluable assessment of EORTC-QLQ-C30/EQ-5D-5L at baseline and at least 1 evaluable postbaseline assessment </a:t>
            </a:r>
          </a:p>
          <a:p>
            <a:pPr marL="878205" lvl="3" indent="-342900">
              <a:lnSpc>
                <a:spcPct val="100000"/>
              </a:lnSpc>
              <a:spcAft>
                <a:spcPts val="0"/>
              </a:spcAft>
              <a:buFont typeface="Arial" panose="020B0604020202020204" pitchFamily="34" charset="0"/>
              <a:buChar char="–"/>
            </a:pPr>
            <a:r>
              <a:rPr lang="en-US" sz="1400" dirty="0">
                <a:solidFill>
                  <a:schemeClr val="accent1"/>
                </a:solidFill>
                <a:latin typeface="+mn-lt"/>
              </a:rPr>
              <a:t>Evaluable assessments were defined as follows for each of the following measures:</a:t>
            </a:r>
          </a:p>
          <a:p>
            <a:pPr marL="1444943" lvl="4" indent="-342900">
              <a:lnSpc>
                <a:spcPct val="100000"/>
              </a:lnSpc>
              <a:spcAft>
                <a:spcPts val="0"/>
              </a:spcAft>
              <a:buFont typeface="Wingdings" pitchFamily="2" charset="2"/>
              <a:buChar char="§"/>
            </a:pPr>
            <a:r>
              <a:rPr lang="en-US" sz="1400" dirty="0">
                <a:solidFill>
                  <a:schemeClr val="accent1"/>
                </a:solidFill>
                <a:latin typeface="+mn-lt"/>
              </a:rPr>
              <a:t>EORTC QLQ-C30: at least 1 of the 15 domains non-missing at a given assessment visit</a:t>
            </a:r>
          </a:p>
          <a:p>
            <a:pPr marL="1444943" lvl="4" indent="-342900">
              <a:lnSpc>
                <a:spcPct val="100000"/>
              </a:lnSpc>
              <a:spcAft>
                <a:spcPts val="0"/>
              </a:spcAft>
              <a:buFont typeface="Wingdings" pitchFamily="2" charset="2"/>
              <a:buChar char="§"/>
            </a:pPr>
            <a:r>
              <a:rPr lang="en-US" sz="1400" dirty="0">
                <a:solidFill>
                  <a:schemeClr val="accent1"/>
                </a:solidFill>
                <a:latin typeface="+mn-lt"/>
              </a:rPr>
              <a:t>EQ-5D-5L: at least 1 of the 5 dimensions of the EQ-5D-5L or VAS non-missing at a given assessment visit</a:t>
            </a:r>
          </a:p>
          <a:p>
            <a:pPr marL="1102043" lvl="4" indent="0">
              <a:lnSpc>
                <a:spcPct val="100000"/>
              </a:lnSpc>
              <a:spcAft>
                <a:spcPts val="0"/>
              </a:spcAft>
              <a:buNone/>
            </a:pPr>
            <a:endParaRPr lang="en-US" sz="1400" dirty="0">
              <a:solidFill>
                <a:schemeClr val="accent1"/>
              </a:solidFill>
              <a:latin typeface="+mn-lt"/>
            </a:endParaRPr>
          </a:p>
          <a:p>
            <a:pPr marL="342900" indent="-342900">
              <a:lnSpc>
                <a:spcPct val="100000"/>
              </a:lnSpc>
              <a:spcAft>
                <a:spcPts val="0"/>
              </a:spcAft>
              <a:buFont typeface="Arial" panose="020B0604020202020204" pitchFamily="34" charset="0"/>
              <a:buChar char="•"/>
            </a:pPr>
            <a:r>
              <a:rPr lang="en-US" sz="1400" dirty="0">
                <a:solidFill>
                  <a:schemeClr val="accent1"/>
                </a:solidFill>
                <a:latin typeface="+mn-lt"/>
              </a:rPr>
              <a:t>PRO-CTCAE items were assessed in the safety population, defined as all patients in the ITT population who received  ≥1 dose of study treatment</a:t>
            </a:r>
          </a:p>
        </p:txBody>
      </p:sp>
      <p:sp>
        <p:nvSpPr>
          <p:cNvPr id="4" name="Slide Number Placeholder 3">
            <a:extLst>
              <a:ext uri="{FF2B5EF4-FFF2-40B4-BE49-F238E27FC236}">
                <a16:creationId xmlns:a16="http://schemas.microsoft.com/office/drawing/2014/main" id="{1177A427-1377-72D9-E874-810733F2AFF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F65C3-23B5-4698-B522-33A710716E61}"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9" name="TextBox 8">
            <a:extLst>
              <a:ext uri="{FF2B5EF4-FFF2-40B4-BE49-F238E27FC236}">
                <a16:creationId xmlns:a16="http://schemas.microsoft.com/office/drawing/2014/main" id="{B20468EB-C634-43CA-80D6-7E54BE344C2E}"/>
              </a:ext>
            </a:extLst>
          </p:cNvPr>
          <p:cNvSpPr txBox="1"/>
          <p:nvPr/>
        </p:nvSpPr>
        <p:spPr>
          <a:xfrm>
            <a:off x="182880" y="6190354"/>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543018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C7-8019-B740-820E-ED55F8DA770D}"/>
              </a:ext>
            </a:extLst>
          </p:cNvPr>
          <p:cNvSpPr>
            <a:spLocks noGrp="1"/>
          </p:cNvSpPr>
          <p:nvPr>
            <p:ph type="title"/>
          </p:nvPr>
        </p:nvSpPr>
        <p:spPr/>
        <p:txBody>
          <a:bodyPr/>
          <a:lstStyle/>
          <a:p>
            <a:r>
              <a:rPr lang="en-US" dirty="0"/>
              <a:t>Methods </a:t>
            </a:r>
            <a:br>
              <a:rPr lang="en-US" dirty="0"/>
            </a:br>
            <a:r>
              <a:rPr lang="en-US" sz="2400" dirty="0"/>
              <a:t>TROPiCS-02 Study Design (NCT03901339)</a:t>
            </a:r>
            <a:r>
              <a:rPr lang="en-US" sz="2400" baseline="30000" dirty="0"/>
              <a:t>1</a:t>
            </a:r>
            <a:endParaRPr lang="en-US" strike="sngStrike" baseline="30000" dirty="0"/>
          </a:p>
        </p:txBody>
      </p:sp>
      <p:sp>
        <p:nvSpPr>
          <p:cNvPr id="4" name="Slide Number Placeholder 3">
            <a:extLst>
              <a:ext uri="{FF2B5EF4-FFF2-40B4-BE49-F238E27FC236}">
                <a16:creationId xmlns:a16="http://schemas.microsoft.com/office/drawing/2014/main" id="{C4F2D514-3359-A840-8A9C-2B78AAB8F46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38" name="Text Placeholder 4">
            <a:extLst>
              <a:ext uri="{FF2B5EF4-FFF2-40B4-BE49-F238E27FC236}">
                <a16:creationId xmlns:a16="http://schemas.microsoft.com/office/drawing/2014/main" id="{CF9708D6-CE69-97E6-960B-345FF937FF85}"/>
              </a:ext>
            </a:extLst>
          </p:cNvPr>
          <p:cNvSpPr txBox="1">
            <a:spLocks/>
          </p:cNvSpPr>
          <p:nvPr/>
        </p:nvSpPr>
        <p:spPr>
          <a:xfrm>
            <a:off x="301440" y="5861809"/>
            <a:ext cx="11444358" cy="495453"/>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b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br>
            <a:br>
              <a:rPr kumimoji="0" lang="en-US" sz="900" b="0" i="0" u="none" strike="noStrike" kern="1200" cap="none" spc="0" normalizeH="0" baseline="0" noProof="0" dirty="0">
                <a:ln>
                  <a:noFill/>
                </a:ln>
                <a:solidFill>
                  <a:srgbClr val="002557"/>
                </a:solidFill>
                <a:effectLst/>
                <a:highlight>
                  <a:srgbClr val="FFFF00"/>
                </a:highlight>
                <a:uLnTx/>
                <a:uFillTx/>
                <a:latin typeface="Arial" panose="020B0604020202020204"/>
                <a:ea typeface="+mn-ea"/>
                <a:cs typeface="Arial" panose="020B0604020202020204" pitchFamily="34" charset="0"/>
              </a:rPr>
            </a:br>
            <a:r>
              <a:rPr kumimoji="0" lang="en-US" sz="900" b="0" i="0" u="none" strike="noStrike" kern="1200" cap="none" spc="0" normalizeH="0" baseline="30000" noProof="0" dirty="0">
                <a:ln>
                  <a:noFill/>
                </a:ln>
                <a:solidFill>
                  <a:srgbClr val="1E325F"/>
                </a:solidFill>
                <a:effectLst/>
                <a:uLnTx/>
                <a:uFillTx/>
                <a:latin typeface="Arial" panose="020B0604020202020204" pitchFamily="34" charset="0"/>
                <a:ea typeface="+mn-ea"/>
                <a:cs typeface="Arial" panose="020B0604020202020204" pitchFamily="34" charset="0"/>
              </a:rPr>
              <a:t>a</a:t>
            </a:r>
            <a: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t>Disease histology based on the ASCO/CAP criteria. </a:t>
            </a:r>
            <a:r>
              <a:rPr kumimoji="0" lang="en-US" sz="900" b="0" i="0" u="none" strike="noStrike" kern="1200" cap="none" spc="0" normalizeH="0" baseline="30000" noProof="0" dirty="0">
                <a:ln>
                  <a:noFill/>
                </a:ln>
                <a:solidFill>
                  <a:srgbClr val="1E325F"/>
                </a:solidFill>
                <a:effectLst/>
                <a:uLnTx/>
                <a:uFillTx/>
                <a:latin typeface="Arial" panose="020B0604020202020204" pitchFamily="34" charset="0"/>
                <a:ea typeface="+mn-ea"/>
                <a:cs typeface="Arial" panose="020B0604020202020204" pitchFamily="34" charset="0"/>
              </a:rPr>
              <a:t>b</a:t>
            </a:r>
            <a:r>
              <a:rPr kumimoji="0" lang="en-US" sz="900" b="0" i="0" u="none" strike="noStrike" kern="1200" cap="none" spc="0" normalizeH="0" baseline="0" noProof="0" dirty="0">
                <a:ln>
                  <a:noFill/>
                </a:ln>
                <a:solidFill>
                  <a:srgbClr val="1E325F"/>
                </a:solidFill>
                <a:effectLst/>
                <a:uLnTx/>
                <a:uFillTx/>
                <a:latin typeface="Arial"/>
                <a:ea typeface="+mn-ea"/>
                <a:cs typeface="Arial" panose="020B0604020202020204" pitchFamily="34" charset="0"/>
              </a:rPr>
              <a:t>Patients were excluded if they had received prior Topo 1 inhibitors or had active central nervous system metastases unless stable for ≥4 weeks.</a:t>
            </a:r>
            <a:r>
              <a:rPr kumimoji="0" lang="en-US" sz="900" b="0" i="0" u="none" strike="noStrike" kern="1200" cap="none" spc="0" normalizeH="0" baseline="30000" noProof="0" dirty="0">
                <a:ln>
                  <a:noFill/>
                </a:ln>
                <a:solidFill>
                  <a:srgbClr val="1E325F"/>
                </a:solidFill>
                <a:effectLst/>
                <a:uLnTx/>
                <a:uFillTx/>
                <a:latin typeface="Arial" panose="020B0604020202020204" pitchFamily="34" charset="0"/>
                <a:ea typeface="+mn-ea"/>
                <a:cs typeface="Arial" panose="020B0604020202020204" pitchFamily="34" charset="0"/>
              </a:rPr>
              <a:t> c</a:t>
            </a:r>
            <a: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t>Single-agent </a:t>
            </a:r>
            <a:b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t>standard-of-care treatment of physician’s choice was specified prior to randomization by the investigator. </a:t>
            </a:r>
            <a:b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Helvetica" charset="0"/>
                <a:cs typeface="Arial" panose="020B0604020202020204" pitchFamily="34" charset="0"/>
              </a:rPr>
              <a:t>ASCO/CAP, American Society of Clinical Oncology/College of American Pathologists; </a:t>
            </a:r>
            <a: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t>BICR, blinded independent central review; CBR, clinical benefit rate; CDK, cyclin-dependent kinase; DOR, duration of response; </a:t>
            </a:r>
            <a:b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br>
            <a:r>
              <a:rPr kumimoji="0" lang="en-US" sz="900" b="0" i="0" u="none" strike="noStrike" kern="1200" cap="none" spc="0" normalizeH="0" baseline="0" noProof="0" dirty="0">
                <a:ln>
                  <a:noFill/>
                </a:ln>
                <a:solidFill>
                  <a:srgbClr val="1E325F"/>
                </a:solidFill>
                <a:effectLst/>
                <a:uLnTx/>
                <a:uFillTx/>
                <a:latin typeface="Arial" panose="020B0604020202020204" pitchFamily="34" charset="0"/>
                <a:ea typeface="+mn-ea"/>
                <a:cs typeface="Arial" panose="020B0604020202020204" pitchFamily="34" charset="0"/>
              </a:rPr>
              <a:t>HER2-, human epidermal growth factor receptor 2 negative; HR+, hormonal receptor positive; IV, intravenously; LIR, local investigator review; ORR, objective response rate; OS, overall survival; PFS, progression-free survival, PRO, patient-reported outcomes; R, randomized; RECIST, Response Evaluation Criteria in Solid Tumors; Topo 1, topoisomerase 1.</a:t>
            </a:r>
            <a:endPar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endParaRPr>
          </a:p>
        </p:txBody>
      </p:sp>
      <p:grpSp>
        <p:nvGrpSpPr>
          <p:cNvPr id="19" name="Group 18">
            <a:extLst>
              <a:ext uri="{FF2B5EF4-FFF2-40B4-BE49-F238E27FC236}">
                <a16:creationId xmlns:a16="http://schemas.microsoft.com/office/drawing/2014/main" id="{8674DDF8-7898-06BA-C4BF-B389FCC36783}"/>
              </a:ext>
            </a:extLst>
          </p:cNvPr>
          <p:cNvGrpSpPr/>
          <p:nvPr/>
        </p:nvGrpSpPr>
        <p:grpSpPr>
          <a:xfrm>
            <a:off x="712968" y="1686930"/>
            <a:ext cx="10862341" cy="3725607"/>
            <a:chOff x="755500" y="965578"/>
            <a:chExt cx="10862341" cy="3725607"/>
          </a:xfrm>
        </p:grpSpPr>
        <p:grpSp>
          <p:nvGrpSpPr>
            <p:cNvPr id="20" name="Group 19">
              <a:extLst>
                <a:ext uri="{FF2B5EF4-FFF2-40B4-BE49-F238E27FC236}">
                  <a16:creationId xmlns:a16="http://schemas.microsoft.com/office/drawing/2014/main" id="{E22B13E3-EA08-8964-30BA-460123152A04}"/>
                </a:ext>
              </a:extLst>
            </p:cNvPr>
            <p:cNvGrpSpPr/>
            <p:nvPr/>
          </p:nvGrpSpPr>
          <p:grpSpPr>
            <a:xfrm>
              <a:off x="3854824" y="1890846"/>
              <a:ext cx="1561379" cy="1257952"/>
              <a:chOff x="3613186" y="2951688"/>
              <a:chExt cx="1645921" cy="1454275"/>
            </a:xfrm>
          </p:grpSpPr>
          <p:cxnSp>
            <p:nvCxnSpPr>
              <p:cNvPr id="31" name="Elbow Connector 30">
                <a:extLst>
                  <a:ext uri="{FF2B5EF4-FFF2-40B4-BE49-F238E27FC236}">
                    <a16:creationId xmlns:a16="http://schemas.microsoft.com/office/drawing/2014/main" id="{4819B460-7B76-4738-B78A-AFF2F5C355B4}"/>
                  </a:ext>
                </a:extLst>
              </p:cNvPr>
              <p:cNvCxnSpPr>
                <a:cxnSpLocks/>
              </p:cNvCxnSpPr>
              <p:nvPr/>
            </p:nvCxnSpPr>
            <p:spPr>
              <a:xfrm flipV="1">
                <a:off x="3613186" y="2951688"/>
                <a:ext cx="1645921" cy="789222"/>
              </a:xfrm>
              <a:prstGeom prst="bentConnector3">
                <a:avLst>
                  <a:gd name="adj1" fmla="val 78736"/>
                </a:avLst>
              </a:prstGeom>
              <a:noFill/>
              <a:ln w="28575" cap="flat" cmpd="sng" algn="ctr">
                <a:solidFill>
                  <a:srgbClr val="000000"/>
                </a:solidFill>
                <a:prstDash val="solid"/>
                <a:miter lim="800000"/>
                <a:tailEnd type="triangle"/>
              </a:ln>
              <a:effectLst/>
            </p:spPr>
          </p:cxnSp>
          <p:cxnSp>
            <p:nvCxnSpPr>
              <p:cNvPr id="32" name="Elbow Connector 31">
                <a:extLst>
                  <a:ext uri="{FF2B5EF4-FFF2-40B4-BE49-F238E27FC236}">
                    <a16:creationId xmlns:a16="http://schemas.microsoft.com/office/drawing/2014/main" id="{0A4EB401-557B-C4AF-41FA-71AA506F3E39}"/>
                  </a:ext>
                </a:extLst>
              </p:cNvPr>
              <p:cNvCxnSpPr>
                <a:cxnSpLocks/>
              </p:cNvCxnSpPr>
              <p:nvPr/>
            </p:nvCxnSpPr>
            <p:spPr>
              <a:xfrm rot="10800000" flipH="1" flipV="1">
                <a:off x="3613187" y="3740910"/>
                <a:ext cx="1645920" cy="665053"/>
              </a:xfrm>
              <a:prstGeom prst="bentConnector3">
                <a:avLst>
                  <a:gd name="adj1" fmla="val 78368"/>
                </a:avLst>
              </a:prstGeom>
              <a:noFill/>
              <a:ln w="28575" cap="flat" cmpd="sng" algn="ctr">
                <a:solidFill>
                  <a:srgbClr val="000000"/>
                </a:solidFill>
                <a:prstDash val="solid"/>
                <a:miter lim="800000"/>
                <a:tailEnd type="triangle"/>
              </a:ln>
              <a:effectLst/>
            </p:spPr>
          </p:cxnSp>
        </p:grpSp>
        <p:sp>
          <p:nvSpPr>
            <p:cNvPr id="21" name="Rectangle 20">
              <a:extLst>
                <a:ext uri="{FF2B5EF4-FFF2-40B4-BE49-F238E27FC236}">
                  <a16:creationId xmlns:a16="http://schemas.microsoft.com/office/drawing/2014/main" id="{A0A643E3-A1BE-991F-85BD-2B2CF5F2064E}"/>
                </a:ext>
              </a:extLst>
            </p:cNvPr>
            <p:cNvSpPr/>
            <p:nvPr/>
          </p:nvSpPr>
          <p:spPr>
            <a:xfrm>
              <a:off x="5445703" y="1530955"/>
              <a:ext cx="4025278" cy="938465"/>
            </a:xfrm>
            <a:prstGeom prst="rect">
              <a:avLst/>
            </a:prstGeom>
            <a:solidFill>
              <a:srgbClr val="4EB0B2"/>
            </a:solidFill>
            <a:ln>
              <a:noFill/>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a:sym typeface="Arial"/>
                </a:rPr>
                <a:t>Sacituzumab govitecan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a:sym typeface="Arial"/>
                </a:rPr>
                <a:t>10 mg/kg IV</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a:sym typeface="Arial"/>
                </a:rPr>
                <a:t> days 1 and 8, every 21 days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dirty="0">
                  <a:ln>
                    <a:noFill/>
                  </a:ln>
                  <a:solidFill>
                    <a:srgbClr val="FFFFFF"/>
                  </a:solidFill>
                  <a:effectLst/>
                  <a:uLnTx/>
                  <a:uFillTx/>
                  <a:latin typeface="Arial"/>
                  <a:ea typeface="+mn-ea"/>
                  <a:cs typeface="Arial"/>
                  <a:sym typeface="Arial"/>
                </a:rPr>
                <a:t>n=272</a:t>
              </a:r>
            </a:p>
          </p:txBody>
        </p:sp>
        <p:sp>
          <p:nvSpPr>
            <p:cNvPr id="22" name="Rectangle 21">
              <a:extLst>
                <a:ext uri="{FF2B5EF4-FFF2-40B4-BE49-F238E27FC236}">
                  <a16:creationId xmlns:a16="http://schemas.microsoft.com/office/drawing/2014/main" id="{8B420ACE-AEED-44D7-2F87-E4E830F553BF}"/>
                </a:ext>
              </a:extLst>
            </p:cNvPr>
            <p:cNvSpPr/>
            <p:nvPr/>
          </p:nvSpPr>
          <p:spPr>
            <a:xfrm>
              <a:off x="5445704" y="2636481"/>
              <a:ext cx="4025277" cy="938465"/>
            </a:xfrm>
            <a:prstGeom prst="rect">
              <a:avLst/>
            </a:prstGeom>
            <a:solidFill>
              <a:schemeClr val="bg1">
                <a:lumMod val="85000"/>
              </a:schemeClr>
            </a:solidFill>
            <a:ln>
              <a:noFill/>
            </a:ln>
            <a:effectLst/>
          </p:spPr>
          <p:txBody>
            <a:bodyPr rtlCol="0" anchor="ctr"/>
            <a:lstStyle/>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0" lang="en-GB" sz="1400" b="1" i="0" u="none" strike="noStrike" kern="0" cap="none" spc="0" normalizeH="0" baseline="0" noProof="0" dirty="0">
                  <a:ln>
                    <a:noFill/>
                  </a:ln>
                  <a:solidFill>
                    <a:srgbClr val="002557"/>
                  </a:solidFill>
                  <a:effectLst/>
                  <a:uLnTx/>
                  <a:uFillTx/>
                  <a:latin typeface="Arial"/>
                  <a:ea typeface="+mn-ea"/>
                  <a:cs typeface="Arial"/>
                  <a:sym typeface="Arial"/>
                </a:rPr>
                <a:t>Treatment of physician’s choice</a:t>
              </a:r>
              <a:r>
                <a:rPr kumimoji="0" lang="en-GB" sz="1400" b="1" i="0" u="none" strike="noStrike" kern="0" cap="none" spc="0" normalizeH="0" baseline="30000" noProof="0" dirty="0">
                  <a:ln>
                    <a:noFill/>
                  </a:ln>
                  <a:solidFill>
                    <a:srgbClr val="002557"/>
                  </a:solidFill>
                  <a:effectLst/>
                  <a:uLnTx/>
                  <a:uFillTx/>
                  <a:latin typeface="Arial"/>
                  <a:ea typeface="+mn-ea"/>
                  <a:cs typeface="Arial"/>
                  <a:sym typeface="Arial"/>
                </a:rPr>
                <a:t>b,c</a:t>
              </a:r>
            </a:p>
            <a:p>
              <a:pPr marL="0" marR="0" lvl="0" indent="0" algn="ctr" defTabSz="914377" rtl="0" eaLnBrk="1" fontAlgn="auto" latinLnBrk="0" hangingPunct="1">
                <a:lnSpc>
                  <a:spcPct val="100000"/>
                </a:lnSpc>
                <a:spcBef>
                  <a:spcPts val="0"/>
                </a:spcBef>
                <a:spcAft>
                  <a:spcPts val="0"/>
                </a:spcAft>
                <a:buClr>
                  <a:srgbClr val="FFFFFF"/>
                </a:buClr>
                <a:buSzTx/>
                <a:buFontTx/>
                <a:buNone/>
                <a:tabLst/>
                <a:defRPr/>
              </a:pPr>
              <a:r>
                <a:rPr kumimoji="0" lang="en-GB" sz="1400" b="1" i="0" u="none" strike="noStrike" kern="0" cap="none" spc="0" normalizeH="0" baseline="0" noProof="0" dirty="0">
                  <a:ln>
                    <a:noFill/>
                  </a:ln>
                  <a:solidFill>
                    <a:srgbClr val="002557"/>
                  </a:solidFill>
                  <a:effectLst/>
                  <a:uLnTx/>
                  <a:uFillTx/>
                  <a:latin typeface="Arial"/>
                  <a:ea typeface="+mn-ea"/>
                  <a:cs typeface="Arial"/>
                  <a:sym typeface="Arial"/>
                </a:rPr>
                <a:t>(capecitabine, vinorelbine, </a:t>
              </a:r>
              <a:br>
                <a:rPr kumimoji="0" lang="en-GB" sz="1400" b="1" i="0" u="none" strike="noStrike" kern="0" cap="none" spc="0" normalizeH="0" baseline="0" noProof="0" dirty="0">
                  <a:ln>
                    <a:noFill/>
                  </a:ln>
                  <a:solidFill>
                    <a:srgbClr val="002557"/>
                  </a:solidFill>
                  <a:effectLst/>
                  <a:uLnTx/>
                  <a:uFillTx/>
                  <a:latin typeface="Arial"/>
                  <a:ea typeface="+mn-ea"/>
                  <a:cs typeface="Arial"/>
                  <a:sym typeface="Arial"/>
                </a:rPr>
              </a:br>
              <a:r>
                <a:rPr kumimoji="0" lang="en-GB" sz="1400" b="1" i="0" u="none" strike="noStrike" kern="0" cap="none" spc="0" normalizeH="0" baseline="0" noProof="0" dirty="0">
                  <a:ln>
                    <a:noFill/>
                  </a:ln>
                  <a:solidFill>
                    <a:srgbClr val="002557"/>
                  </a:solidFill>
                  <a:effectLst/>
                  <a:uLnTx/>
                  <a:uFillTx/>
                  <a:latin typeface="Arial"/>
                  <a:ea typeface="+mn-ea"/>
                  <a:cs typeface="Arial"/>
                  <a:sym typeface="Arial"/>
                </a:rPr>
                <a:t>gemcitabine</a:t>
              </a:r>
              <a:r>
                <a:rPr kumimoji="0" lang="en-GB" sz="1400" b="1" i="0" u="none" strike="noStrike" kern="0" cap="none" spc="0" normalizeH="0" baseline="0" noProof="0" dirty="0">
                  <a:ln>
                    <a:noFill/>
                  </a:ln>
                  <a:solidFill>
                    <a:srgbClr val="203661"/>
                  </a:solidFill>
                  <a:effectLst/>
                  <a:uLnTx/>
                  <a:uFillTx/>
                  <a:latin typeface="Arial"/>
                  <a:ea typeface="+mn-ea"/>
                  <a:cs typeface="Arial"/>
                  <a:sym typeface="Arial"/>
                </a:rPr>
                <a:t>, or </a:t>
              </a:r>
              <a:r>
                <a:rPr kumimoji="0" lang="en-GB" sz="1400" b="1" i="0" u="none" strike="noStrike" kern="0" cap="none" spc="0" normalizeH="0" baseline="0" noProof="0" dirty="0">
                  <a:ln>
                    <a:noFill/>
                  </a:ln>
                  <a:solidFill>
                    <a:srgbClr val="002557"/>
                  </a:solidFill>
                  <a:effectLst/>
                  <a:uLnTx/>
                  <a:uFillTx/>
                  <a:latin typeface="Arial"/>
                  <a:ea typeface="+mn-ea"/>
                  <a:cs typeface="Arial"/>
                  <a:sym typeface="Arial"/>
                </a:rPr>
                <a:t>eribulin)</a:t>
              </a:r>
              <a:br>
                <a:rPr kumimoji="0" lang="en-GB" sz="1400" b="1" i="0" u="none" strike="noStrike" kern="0" cap="none" spc="0" normalizeH="0" baseline="0" noProof="0" dirty="0">
                  <a:ln>
                    <a:noFill/>
                  </a:ln>
                  <a:solidFill>
                    <a:srgbClr val="002557"/>
                  </a:solidFill>
                  <a:effectLst/>
                  <a:uLnTx/>
                  <a:uFillTx/>
                  <a:latin typeface="Arial"/>
                  <a:ea typeface="+mn-ea"/>
                  <a:cs typeface="Arial"/>
                  <a:sym typeface="Arial"/>
                </a:rPr>
              </a:br>
              <a:r>
                <a:rPr kumimoji="0" lang="en-GB" sz="1400" b="1" i="0" u="none" strike="noStrike" kern="0" cap="none" spc="0" normalizeH="0" baseline="0" noProof="0" dirty="0">
                  <a:ln>
                    <a:noFill/>
                  </a:ln>
                  <a:solidFill>
                    <a:srgbClr val="002557"/>
                  </a:solidFill>
                  <a:effectLst/>
                  <a:uLnTx/>
                  <a:uFillTx/>
                  <a:latin typeface="Arial"/>
                  <a:ea typeface="+mn-ea"/>
                  <a:cs typeface="Arial"/>
                  <a:sym typeface="Arial"/>
                </a:rPr>
                <a:t>n=271</a:t>
              </a:r>
            </a:p>
          </p:txBody>
        </p:sp>
        <p:sp>
          <p:nvSpPr>
            <p:cNvPr id="23" name="Rectangle 22">
              <a:extLst>
                <a:ext uri="{FF2B5EF4-FFF2-40B4-BE49-F238E27FC236}">
                  <a16:creationId xmlns:a16="http://schemas.microsoft.com/office/drawing/2014/main" id="{56A83D3C-1063-CDD4-A611-C67641644A38}"/>
                </a:ext>
              </a:extLst>
            </p:cNvPr>
            <p:cNvSpPr/>
            <p:nvPr/>
          </p:nvSpPr>
          <p:spPr>
            <a:xfrm>
              <a:off x="5416203" y="3676188"/>
              <a:ext cx="6020297" cy="1014997"/>
            </a:xfrm>
            <a:prstGeom prst="rect">
              <a:avLst/>
            </a:prstGeom>
            <a:noFill/>
            <a:ln w="12700" cap="flat" cmpd="sng" algn="ctr">
              <a:noFill/>
              <a:prstDash val="solid"/>
              <a:miter lim="800000"/>
            </a:ln>
            <a:effectLst/>
          </p:spPr>
          <p:txBody>
            <a:bodyPr rtlCol="0" anchor="t"/>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002557"/>
                  </a:solidFill>
                  <a:effectLst/>
                  <a:uLnTx/>
                  <a:uFillTx/>
                  <a:latin typeface="Arial"/>
                  <a:ea typeface="+mn-ea"/>
                  <a:cs typeface="Arial"/>
                  <a:sym typeface="Arial"/>
                </a:rPr>
                <a:t>Stratification </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Visceral metastases (yes/no)</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Endocrine therapy in metastatic setting ≥6 months (yes/no)</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Prior lines of chemotherapies (2 vs 3/4)</a:t>
              </a:r>
            </a:p>
          </p:txBody>
        </p:sp>
        <p:sp>
          <p:nvSpPr>
            <p:cNvPr id="24" name="Oval 23">
              <a:extLst>
                <a:ext uri="{FF2B5EF4-FFF2-40B4-BE49-F238E27FC236}">
                  <a16:creationId xmlns:a16="http://schemas.microsoft.com/office/drawing/2014/main" id="{DA86A34E-38AC-03F0-D196-6406063442C4}"/>
                </a:ext>
              </a:extLst>
            </p:cNvPr>
            <p:cNvSpPr/>
            <p:nvPr/>
          </p:nvSpPr>
          <p:spPr>
            <a:xfrm>
              <a:off x="4025030" y="2157101"/>
              <a:ext cx="834068" cy="834068"/>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sym typeface="Arial"/>
                </a:rPr>
                <a:t>R</a:t>
              </a:r>
              <a:br>
                <a:rPr kumimoji="0" lang="en-US" sz="1800" b="0" i="0" u="none" strike="noStrike" kern="1200" cap="none" spc="0" normalizeH="0" baseline="0" noProof="0" dirty="0">
                  <a:ln>
                    <a:noFill/>
                  </a:ln>
                  <a:solidFill>
                    <a:srgbClr val="FFFFFF"/>
                  </a:solidFill>
                  <a:effectLst/>
                  <a:uLnTx/>
                  <a:uFillTx/>
                  <a:latin typeface="Arial"/>
                  <a:ea typeface="+mn-ea"/>
                  <a:cs typeface="+mn-cs"/>
                  <a:sym typeface="Arial"/>
                </a:rPr>
              </a:br>
              <a:r>
                <a:rPr kumimoji="0" lang="en-US" sz="1800" b="0" i="0" u="none" strike="noStrike" kern="1200" cap="none" spc="0" normalizeH="0" baseline="0" noProof="0" dirty="0">
                  <a:ln>
                    <a:noFill/>
                  </a:ln>
                  <a:solidFill>
                    <a:srgbClr val="FFFFFF"/>
                  </a:solidFill>
                  <a:effectLst/>
                  <a:uLnTx/>
                  <a:uFillTx/>
                  <a:latin typeface="Arial"/>
                  <a:ea typeface="+mn-ea"/>
                  <a:cs typeface="+mn-cs"/>
                  <a:sym typeface="Arial"/>
                </a:rPr>
                <a:t>1:1</a:t>
              </a:r>
            </a:p>
          </p:txBody>
        </p:sp>
        <p:sp>
          <p:nvSpPr>
            <p:cNvPr id="25" name="TextBox 24">
              <a:extLst>
                <a:ext uri="{FF2B5EF4-FFF2-40B4-BE49-F238E27FC236}">
                  <a16:creationId xmlns:a16="http://schemas.microsoft.com/office/drawing/2014/main" id="{8FC1F52D-4CC0-617D-155C-1FDD785C3F05}"/>
                </a:ext>
              </a:extLst>
            </p:cNvPr>
            <p:cNvSpPr txBox="1"/>
            <p:nvPr/>
          </p:nvSpPr>
          <p:spPr>
            <a:xfrm>
              <a:off x="4761159" y="965578"/>
              <a:ext cx="5240019" cy="523220"/>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srgbClr val="002557"/>
                  </a:solidFill>
                  <a:effectLst/>
                  <a:uLnTx/>
                  <a:uFillTx/>
                  <a:latin typeface="Arial"/>
                  <a:ea typeface="+mn-ea"/>
                  <a:cs typeface="Arial"/>
                  <a:sym typeface="Arial"/>
                </a:rPr>
                <a:t>Treatment was continued until progression </a:t>
              </a:r>
              <a:br>
                <a:rPr kumimoji="0" lang="en-US" sz="1400" b="0" i="1" u="none" strike="noStrike" kern="1200" cap="none" spc="0" normalizeH="0" baseline="0" noProof="0" dirty="0">
                  <a:ln>
                    <a:noFill/>
                  </a:ln>
                  <a:solidFill>
                    <a:srgbClr val="002557"/>
                  </a:solidFill>
                  <a:effectLst/>
                  <a:uLnTx/>
                  <a:uFillTx/>
                  <a:latin typeface="Arial"/>
                  <a:ea typeface="+mn-ea"/>
                  <a:cs typeface="Arial"/>
                  <a:sym typeface="Arial"/>
                </a:rPr>
              </a:br>
              <a:r>
                <a:rPr kumimoji="0" lang="en-US" sz="1400" b="0" i="1" u="none" strike="noStrike" kern="1200" cap="none" spc="0" normalizeH="0" baseline="0" noProof="0" dirty="0">
                  <a:ln>
                    <a:noFill/>
                  </a:ln>
                  <a:solidFill>
                    <a:srgbClr val="002557"/>
                  </a:solidFill>
                  <a:effectLst/>
                  <a:uLnTx/>
                  <a:uFillTx/>
                  <a:latin typeface="Arial"/>
                  <a:ea typeface="+mn-ea"/>
                  <a:cs typeface="Arial"/>
                  <a:sym typeface="Arial"/>
                </a:rPr>
                <a:t>or unacceptable toxicity</a:t>
              </a:r>
            </a:p>
          </p:txBody>
        </p:sp>
        <p:sp>
          <p:nvSpPr>
            <p:cNvPr id="26" name="Rectangle 25">
              <a:extLst>
                <a:ext uri="{FF2B5EF4-FFF2-40B4-BE49-F238E27FC236}">
                  <a16:creationId xmlns:a16="http://schemas.microsoft.com/office/drawing/2014/main" id="{0B2FBF20-87FF-EB46-3B25-119704577719}"/>
                </a:ext>
              </a:extLst>
            </p:cNvPr>
            <p:cNvSpPr/>
            <p:nvPr/>
          </p:nvSpPr>
          <p:spPr>
            <a:xfrm>
              <a:off x="755500" y="965578"/>
              <a:ext cx="3150017" cy="3305696"/>
            </a:xfrm>
            <a:prstGeom prst="rect">
              <a:avLst/>
            </a:prstGeom>
            <a:solidFill>
              <a:schemeClr val="bg1"/>
            </a:solidFill>
            <a:ln w="12700" cap="flat" cmpd="sng" algn="ctr">
              <a:solidFill>
                <a:schemeClr val="tx1"/>
              </a:solidFill>
              <a:prstDash val="solid"/>
              <a:round/>
              <a:headEnd type="none" w="med" len="med"/>
              <a:tailEnd type="none" w="med" len="med"/>
            </a:ln>
            <a:effectLst/>
          </p:spPr>
          <p:txBody>
            <a:bodyPr rtlCol="0" anchor="ctr"/>
            <a:lstStyle/>
            <a:p>
              <a:pPr marL="115885" marR="0" lvl="0" indent="0" algn="ctr" defTabSz="914377" rtl="0" eaLnBrk="1" fontAlgn="auto" latinLnBrk="0" hangingPunct="1">
                <a:lnSpc>
                  <a:spcPct val="100000"/>
                </a:lnSpc>
                <a:spcBef>
                  <a:spcPts val="600"/>
                </a:spcBef>
                <a:spcAft>
                  <a:spcPts val="0"/>
                </a:spcAft>
                <a:buClrTx/>
                <a:buSzTx/>
                <a:buFontTx/>
                <a:buNone/>
                <a:tabLst/>
                <a:defRPr/>
              </a:pPr>
              <a:r>
                <a:rPr kumimoji="0" lang="en-US" sz="1400" b="1" i="0" u="none" strike="noStrike" kern="0" cap="none" spc="0" normalizeH="0" baseline="0" noProof="0" dirty="0">
                  <a:ln>
                    <a:noFill/>
                  </a:ln>
                  <a:solidFill>
                    <a:srgbClr val="002557"/>
                  </a:solidFill>
                  <a:effectLst/>
                  <a:uLnTx/>
                  <a:uFillTx/>
                  <a:latin typeface="Arial"/>
                  <a:ea typeface="+mn-ea"/>
                  <a:cs typeface="Arial"/>
                  <a:sym typeface="Arial"/>
                </a:rPr>
                <a:t>Metastatic or locally recurrent inoperable HR+/HER2- breast cancer that progressed after</a:t>
              </a:r>
              <a:r>
                <a:rPr kumimoji="0" lang="en-US" sz="1400" b="1" i="0" u="none" strike="noStrike" kern="0" cap="none" spc="0" normalizeH="0" baseline="30000" noProof="0" dirty="0">
                  <a:ln>
                    <a:noFill/>
                  </a:ln>
                  <a:solidFill>
                    <a:srgbClr val="002557"/>
                  </a:solidFill>
                  <a:effectLst/>
                  <a:uLnTx/>
                  <a:uFillTx/>
                  <a:latin typeface="Arial"/>
                  <a:ea typeface="+mn-ea"/>
                  <a:cs typeface="Arial"/>
                  <a:sym typeface="Arial"/>
                </a:rPr>
                <a:t>a</a:t>
              </a:r>
              <a:endParaRPr kumimoji="0" lang="en-US" sz="1400" b="1" i="0" u="none" strike="sngStrike" kern="0" cap="none" spc="0" normalizeH="0" baseline="0" noProof="0" dirty="0">
                <a:ln>
                  <a:noFill/>
                </a:ln>
                <a:solidFill>
                  <a:srgbClr val="00B050"/>
                </a:solidFill>
                <a:effectLst/>
                <a:uLnTx/>
                <a:uFillTx/>
                <a:latin typeface="Arial"/>
                <a:ea typeface="+mn-ea"/>
                <a:cs typeface="Arial"/>
                <a:sym typeface="Arial"/>
              </a:endParaRPr>
            </a:p>
            <a:p>
              <a:pPr marL="115885" marR="0" lvl="0" indent="0" algn="l" defTabSz="914377"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0" normalizeH="0" baseline="0" noProof="0" dirty="0">
                <a:ln>
                  <a:noFill/>
                </a:ln>
                <a:solidFill>
                  <a:srgbClr val="002557"/>
                </a:solidFill>
                <a:effectLst/>
                <a:uLnTx/>
                <a:uFillTx/>
                <a:latin typeface="Arial"/>
                <a:ea typeface="+mn-ea"/>
                <a:cs typeface="Arial"/>
                <a:sym typeface="Arial"/>
              </a:endParaRPr>
            </a:p>
            <a:p>
              <a:pPr marL="231769" marR="0" lvl="1" indent="-115885"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At least 1 endocrine therapy, taxane, and CDK 4/6 inhibitor in any setting</a:t>
              </a:r>
            </a:p>
            <a:p>
              <a:pPr marL="231769" marR="0" lvl="1" indent="-115885"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At least 2, but no more than 4, lines of chemotherapy for metastatic disease</a:t>
              </a:r>
              <a:endParaRPr kumimoji="0" lang="en-US" sz="1400" b="0" i="0" u="none" strike="sngStrike" kern="0" cap="none" spc="0" normalizeH="0" baseline="30000" noProof="0" dirty="0">
                <a:ln>
                  <a:noFill/>
                </a:ln>
                <a:solidFill>
                  <a:srgbClr val="002557"/>
                </a:solidFill>
                <a:effectLst/>
                <a:uLnTx/>
                <a:uFillTx/>
                <a:latin typeface="Arial"/>
                <a:ea typeface="+mn-ea"/>
                <a:cs typeface="Arial"/>
                <a:sym typeface="Arial"/>
              </a:endParaRPr>
            </a:p>
            <a:p>
              <a:pPr marL="231769" marR="0" lvl="1" indent="-115885" algn="l" defTabSz="914377"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Measurable disease by </a:t>
              </a:r>
              <a:b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b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RECIST 1.1</a:t>
              </a:r>
            </a:p>
            <a:p>
              <a:pPr marL="115884" marR="0" lvl="1" indent="0" algn="ctr" defTabSz="914377" rtl="0" eaLnBrk="1" fontAlgn="auto" latinLnBrk="0" hangingPunct="1">
                <a:lnSpc>
                  <a:spcPct val="100000"/>
                </a:lnSpc>
                <a:spcBef>
                  <a:spcPts val="0"/>
                </a:spcBef>
                <a:spcAft>
                  <a:spcPts val="0"/>
                </a:spcAft>
                <a:buClrTx/>
                <a:buSzTx/>
                <a:buFontTx/>
                <a:buNone/>
                <a:tabLst/>
                <a:defRPr/>
              </a:pPr>
              <a:b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br>
              <a:r>
                <a:rPr kumimoji="0" lang="en-US" sz="1400" b="0" i="0" u="none" strike="noStrike" kern="0" cap="none" spc="0" normalizeH="0" baseline="0" noProof="0" dirty="0">
                  <a:ln>
                    <a:noFill/>
                  </a:ln>
                  <a:solidFill>
                    <a:srgbClr val="002557"/>
                  </a:solidFill>
                  <a:effectLst/>
                  <a:uLnTx/>
                  <a:uFillTx/>
                  <a:latin typeface="Arial"/>
                  <a:ea typeface="+mn-ea"/>
                  <a:cs typeface="Arial"/>
                  <a:sym typeface="Arial"/>
                </a:rPr>
                <a:t>N=543</a:t>
              </a:r>
            </a:p>
          </p:txBody>
        </p:sp>
        <p:grpSp>
          <p:nvGrpSpPr>
            <p:cNvPr id="27" name="Group 26">
              <a:extLst>
                <a:ext uri="{FF2B5EF4-FFF2-40B4-BE49-F238E27FC236}">
                  <a16:creationId xmlns:a16="http://schemas.microsoft.com/office/drawing/2014/main" id="{1DCE0A2C-2BD2-703C-E302-A80E130C430D}"/>
                </a:ext>
              </a:extLst>
            </p:cNvPr>
            <p:cNvGrpSpPr/>
            <p:nvPr/>
          </p:nvGrpSpPr>
          <p:grpSpPr>
            <a:xfrm rot="10800000">
              <a:off x="9470981" y="1969912"/>
              <a:ext cx="1561379" cy="1257952"/>
              <a:chOff x="8174699" y="2370695"/>
              <a:chExt cx="1561379" cy="1257952"/>
            </a:xfrm>
          </p:grpSpPr>
          <p:cxnSp>
            <p:nvCxnSpPr>
              <p:cNvPr id="29" name="Elbow Connector 30">
                <a:extLst>
                  <a:ext uri="{FF2B5EF4-FFF2-40B4-BE49-F238E27FC236}">
                    <a16:creationId xmlns:a16="http://schemas.microsoft.com/office/drawing/2014/main" id="{B2DD8A07-C3B3-21AD-050A-8E8AEBF44BB3}"/>
                  </a:ext>
                </a:extLst>
              </p:cNvPr>
              <p:cNvCxnSpPr>
                <a:cxnSpLocks/>
              </p:cNvCxnSpPr>
              <p:nvPr/>
            </p:nvCxnSpPr>
            <p:spPr>
              <a:xfrm flipV="1">
                <a:off x="8174699" y="2370695"/>
                <a:ext cx="1561379" cy="682679"/>
              </a:xfrm>
              <a:prstGeom prst="bentConnector3">
                <a:avLst>
                  <a:gd name="adj1" fmla="val 78736"/>
                </a:avLst>
              </a:prstGeom>
              <a:noFill/>
              <a:ln w="28575" cap="flat" cmpd="sng" algn="ctr">
                <a:solidFill>
                  <a:srgbClr val="000000"/>
                </a:solidFill>
                <a:prstDash val="solid"/>
                <a:miter lim="800000"/>
                <a:tailEnd type="triangle"/>
              </a:ln>
              <a:effectLst/>
            </p:spPr>
          </p:cxnSp>
          <p:cxnSp>
            <p:nvCxnSpPr>
              <p:cNvPr id="30" name="Elbow Connector 31">
                <a:extLst>
                  <a:ext uri="{FF2B5EF4-FFF2-40B4-BE49-F238E27FC236}">
                    <a16:creationId xmlns:a16="http://schemas.microsoft.com/office/drawing/2014/main" id="{0D07336E-A6F6-4381-A4E9-08F69D4B0385}"/>
                  </a:ext>
                </a:extLst>
              </p:cNvPr>
              <p:cNvCxnSpPr>
                <a:cxnSpLocks/>
              </p:cNvCxnSpPr>
              <p:nvPr/>
            </p:nvCxnSpPr>
            <p:spPr>
              <a:xfrm rot="10800000" flipH="1" flipV="1">
                <a:off x="8174700" y="3053374"/>
                <a:ext cx="1561378" cy="575273"/>
              </a:xfrm>
              <a:prstGeom prst="bentConnector3">
                <a:avLst>
                  <a:gd name="adj1" fmla="val 78368"/>
                </a:avLst>
              </a:prstGeom>
              <a:noFill/>
              <a:ln w="28575" cap="flat" cmpd="sng" algn="ctr">
                <a:solidFill>
                  <a:srgbClr val="000000"/>
                </a:solidFill>
                <a:prstDash val="solid"/>
                <a:miter lim="800000"/>
                <a:tailEnd type="triangle"/>
              </a:ln>
              <a:effectLst/>
            </p:spPr>
          </p:cxnSp>
        </p:grpSp>
        <p:sp>
          <p:nvSpPr>
            <p:cNvPr id="28" name="Rectangle 27">
              <a:extLst>
                <a:ext uri="{FF2B5EF4-FFF2-40B4-BE49-F238E27FC236}">
                  <a16:creationId xmlns:a16="http://schemas.microsoft.com/office/drawing/2014/main" id="{98A9095B-076B-1F45-65F6-B86FC0DEE5DB}"/>
                </a:ext>
              </a:extLst>
            </p:cNvPr>
            <p:cNvSpPr/>
            <p:nvPr/>
          </p:nvSpPr>
          <p:spPr>
            <a:xfrm>
              <a:off x="10001176" y="1029029"/>
              <a:ext cx="1616665" cy="2866695"/>
            </a:xfrm>
            <a:prstGeom prst="rect">
              <a:avLst/>
            </a:prstGeom>
            <a:solidFill>
              <a:schemeClr val="bg1"/>
            </a:solidFill>
            <a:ln>
              <a:solidFill>
                <a:schemeClr val="tx1"/>
              </a:solidFill>
            </a:ln>
            <a:effectLst/>
          </p:spPr>
          <p:txBody>
            <a:bodyPr wrap="square" lIns="182880" anchor="ctr">
              <a:noAutofit/>
            </a:bodyPr>
            <a:lstStyle/>
            <a:p>
              <a:pPr marL="0" marR="0" lvl="0" indent="0" algn="l" defTabSz="914377" rtl="0" eaLnBrk="1" fontAlgn="auto" latinLnBrk="0" hangingPunct="1">
                <a:lnSpc>
                  <a:spcPct val="100000"/>
                </a:lnSpc>
                <a:spcBef>
                  <a:spcPct val="10000"/>
                </a:spcBef>
                <a:spcAft>
                  <a:spcPts val="600"/>
                </a:spcAft>
                <a:buClrTx/>
                <a:buSzTx/>
                <a:buFontTx/>
                <a:buNone/>
                <a:tabLst/>
                <a:defRPr/>
              </a:pPr>
              <a:r>
                <a:rPr kumimoji="0" lang="en-US" altLang="en-US" sz="1400" b="1" i="0" u="sng"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Endpoints</a:t>
              </a:r>
            </a:p>
            <a:p>
              <a:pPr marL="0" marR="0" lvl="0" indent="0" algn="l" defTabSz="914377" rtl="0" eaLnBrk="1" fontAlgn="auto" latinLnBrk="0" hangingPunct="1">
                <a:lnSpc>
                  <a:spcPct val="100000"/>
                </a:lnSpc>
                <a:spcBef>
                  <a:spcPct val="10000"/>
                </a:spcBef>
                <a:spcAft>
                  <a:spcPct val="10000"/>
                </a:spcAft>
                <a:buClrTx/>
                <a:buSzTx/>
                <a:buFontTx/>
                <a:buNone/>
                <a:tabLst/>
                <a:defRPr/>
              </a:pPr>
              <a:r>
                <a:rPr kumimoji="0" lang="en-US" altLang="en-US" sz="1400" b="1"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Primary </a:t>
              </a:r>
            </a:p>
            <a:p>
              <a:pPr marL="171446" marR="0" lvl="0" indent="-171446" algn="l" defTabSz="914377" rtl="0" eaLnBrk="1" fontAlgn="auto" latinLnBrk="0" hangingPunct="1">
                <a:lnSpc>
                  <a:spcPct val="100000"/>
                </a:lnSpc>
                <a:spcBef>
                  <a:spcPct val="10000"/>
                </a:spcBef>
                <a:spcAft>
                  <a:spcPct val="10000"/>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PFS by BICR</a:t>
              </a:r>
            </a:p>
            <a:p>
              <a:pPr marL="0" marR="0" lvl="0" indent="0" algn="l" defTabSz="914377" rtl="0" eaLnBrk="1" fontAlgn="auto" latinLnBrk="0" hangingPunct="1">
                <a:lnSpc>
                  <a:spcPct val="100000"/>
                </a:lnSpc>
                <a:spcBef>
                  <a:spcPct val="10000"/>
                </a:spcBef>
                <a:spcAft>
                  <a:spcPct val="10000"/>
                </a:spcAft>
                <a:buClrTx/>
                <a:buSzTx/>
                <a:buFontTx/>
                <a:buNone/>
                <a:tabLst/>
                <a:defRPr/>
              </a:pPr>
              <a:r>
                <a:rPr kumimoji="0" lang="en-US" altLang="en-US" sz="1400" b="1"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Secondary </a:t>
              </a:r>
              <a:endParaRPr kumimoji="0" lang="en-US" altLang="en-US" sz="1400" b="0" i="0" u="none" strike="noStrike" kern="0" cap="none" spc="0" normalizeH="0" baseline="0" noProof="0" dirty="0">
                <a:ln>
                  <a:noFill/>
                </a:ln>
                <a:solidFill>
                  <a:srgbClr val="002557"/>
                </a:solidFill>
                <a:effectLst/>
                <a:uLnTx/>
                <a:uFillTx/>
                <a:latin typeface="Arial"/>
                <a:ea typeface="HGP創英角ｺﾞｼｯｸUB"/>
                <a:cs typeface="Arial" panose="020B0604020202020204" pitchFamily="34" charset="0"/>
                <a:sym typeface="Arial"/>
              </a:endParaRP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OS</a:t>
              </a: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ORR, DOR, CBR </a:t>
              </a:r>
              <a:br>
                <a:rPr kumimoji="0" lang="en-US" altLang="en-US" sz="1200" b="0"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br>
              <a:r>
                <a:rPr kumimoji="0" lang="en-US" altLang="en-US" sz="1200" b="0"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by LIR and BICR</a:t>
              </a: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PRO</a:t>
              </a:r>
            </a:p>
            <a:p>
              <a:pPr marL="171446" marR="0" lvl="0" indent="-171446" algn="l" defTabSz="914377"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altLang="en-US" sz="1200" b="0" i="0" u="none" strike="noStrike" kern="0" cap="none" spc="0" normalizeH="0" baseline="0" noProof="0" dirty="0">
                  <a:ln>
                    <a:noFill/>
                  </a:ln>
                  <a:solidFill>
                    <a:srgbClr val="002557"/>
                  </a:solidFill>
                  <a:effectLst/>
                  <a:uLnTx/>
                  <a:uFillTx/>
                  <a:latin typeface="Arial"/>
                  <a:ea typeface="MS PGothic" pitchFamily="50" charset="-128"/>
                  <a:cs typeface="Arial" panose="020B0604020202020204" pitchFamily="34" charset="0"/>
                  <a:sym typeface="Arial"/>
                </a:rPr>
                <a:t>Safety</a:t>
              </a:r>
            </a:p>
          </p:txBody>
        </p:sp>
      </p:grpSp>
      <p:sp>
        <p:nvSpPr>
          <p:cNvPr id="33" name="Content Placeholder 3">
            <a:extLst>
              <a:ext uri="{FF2B5EF4-FFF2-40B4-BE49-F238E27FC236}">
                <a16:creationId xmlns:a16="http://schemas.microsoft.com/office/drawing/2014/main" id="{52D3E003-ED24-4428-BF06-356C5889E68F}"/>
              </a:ext>
            </a:extLst>
          </p:cNvPr>
          <p:cNvSpPr txBox="1">
            <a:spLocks/>
          </p:cNvSpPr>
          <p:nvPr/>
        </p:nvSpPr>
        <p:spPr>
          <a:xfrm>
            <a:off x="188316" y="6010848"/>
            <a:ext cx="11688252" cy="514728"/>
          </a:xfrm>
          <a:prstGeom prst="rect">
            <a:avLst/>
          </a:prstGeom>
        </p:spPr>
        <p:txBody>
          <a:bodyPr vert="horz" lIns="91440" tIns="45720" rIns="91440" bIns="45720" rtlCol="0" anchor="b">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76A9"/>
              </a:buClr>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9FADE779-2E3A-4F11-9508-F5B5DE8132ED}"/>
              </a:ext>
            </a:extLst>
          </p:cNvPr>
          <p:cNvSpPr txBox="1"/>
          <p:nvPr/>
        </p:nvSpPr>
        <p:spPr>
          <a:xfrm>
            <a:off x="301440" y="6390050"/>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76A9"/>
              </a:buClr>
              <a:buSzTx/>
              <a:buFont typeface="Arial" panose="020B0604020202020204" pitchFamily="34" charset="0"/>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Rugo</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HS, et al. J Clin Oncol. 2022;40:3365-3376.</a:t>
            </a:r>
          </a:p>
        </p:txBody>
      </p:sp>
    </p:spTree>
    <p:extLst>
      <p:ext uri="{BB962C8B-B14F-4D97-AF65-F5344CB8AC3E}">
        <p14:creationId xmlns:p14="http://schemas.microsoft.com/office/powerpoint/2010/main" val="3408210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CAC7-8019-B740-820E-ED55F8DA770D}"/>
              </a:ext>
            </a:extLst>
          </p:cNvPr>
          <p:cNvSpPr>
            <a:spLocks noGrp="1"/>
          </p:cNvSpPr>
          <p:nvPr>
            <p:ph type="title"/>
          </p:nvPr>
        </p:nvSpPr>
        <p:spPr/>
        <p:txBody>
          <a:bodyPr/>
          <a:lstStyle/>
          <a:p>
            <a:r>
              <a:rPr lang="en-US" dirty="0"/>
              <a:t>Methods </a:t>
            </a:r>
            <a:br>
              <a:rPr lang="en-US" dirty="0"/>
            </a:br>
            <a:r>
              <a:rPr lang="en-US" sz="2400" dirty="0"/>
              <a:t>Figure 3. Timeline of PRO Assessments</a:t>
            </a:r>
            <a:endParaRPr lang="en-US" strike="sngStrike" baseline="30000" dirty="0"/>
          </a:p>
        </p:txBody>
      </p:sp>
      <p:sp>
        <p:nvSpPr>
          <p:cNvPr id="4" name="Slide Number Placeholder 3">
            <a:extLst>
              <a:ext uri="{FF2B5EF4-FFF2-40B4-BE49-F238E27FC236}">
                <a16:creationId xmlns:a16="http://schemas.microsoft.com/office/drawing/2014/main" id="{C4F2D514-3359-A840-8A9C-2B78AAB8F46C}"/>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AA09E-D67E-864E-8466-C38E88600C4F}"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38" name="Text Placeholder 4">
            <a:extLst>
              <a:ext uri="{FF2B5EF4-FFF2-40B4-BE49-F238E27FC236}">
                <a16:creationId xmlns:a16="http://schemas.microsoft.com/office/drawing/2014/main" id="{CF9708D6-CE69-97E6-960B-345FF937FF85}"/>
              </a:ext>
            </a:extLst>
          </p:cNvPr>
          <p:cNvSpPr txBox="1">
            <a:spLocks/>
          </p:cNvSpPr>
          <p:nvPr/>
        </p:nvSpPr>
        <p:spPr>
          <a:xfrm>
            <a:off x="188316" y="5346136"/>
            <a:ext cx="11485658" cy="843399"/>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a:ea typeface="Times New Roman" panose="02020603050405020304" pitchFamily="18" charset="0"/>
                <a:cs typeface="Arial"/>
              </a:rPr>
              <a:t>Data cutoff date: January 3, 2022. </a:t>
            </a:r>
            <a:br>
              <a:rPr kumimoji="0" lang="en-US" sz="900" b="0" i="0" u="none" strike="noStrike" kern="1200" cap="none" spc="0" normalizeH="0" baseline="30000" noProof="0" dirty="0">
                <a:ln>
                  <a:noFill/>
                </a:ln>
                <a:solidFill>
                  <a:srgbClr val="203661"/>
                </a:solidFill>
                <a:effectLst/>
                <a:uLnTx/>
                <a:uFillTx/>
                <a:latin typeface="Arial" panose="020B0604020202020204"/>
                <a:ea typeface="Times New Roman" panose="02020603050405020304" pitchFamily="18" charset="0"/>
                <a:cs typeface="Arial"/>
              </a:rPr>
            </a:br>
            <a:r>
              <a:rPr kumimoji="0" lang="en-US" sz="900" b="0" i="0" u="none" strike="noStrike" kern="1200" cap="none" spc="0" normalizeH="0" baseline="30000" noProof="0" dirty="0">
                <a:ln>
                  <a:noFill/>
                </a:ln>
                <a:solidFill>
                  <a:srgbClr val="203661"/>
                </a:solidFill>
                <a:effectLst/>
                <a:uLnTx/>
                <a:uFillTx/>
                <a:latin typeface="Arial" panose="020B0604020202020204"/>
                <a:ea typeface="Times New Roman" panose="02020603050405020304" pitchFamily="18" charset="0"/>
                <a:cs typeface="Arial"/>
              </a:rPr>
              <a:t>a</a:t>
            </a:r>
            <a:r>
              <a:rPr kumimoji="0" lang="en-US" sz="900" b="0" i="0" u="none" strike="noStrike" kern="1200" cap="none" spc="0" normalizeH="0" baseline="0" noProof="0" dirty="0">
                <a:ln>
                  <a:noFill/>
                </a:ln>
                <a:solidFill>
                  <a:srgbClr val="203661"/>
                </a:solidFill>
                <a:effectLst/>
                <a:uLnTx/>
                <a:uFillTx/>
                <a:latin typeface="Arial" panose="020B0604020202020204"/>
                <a:ea typeface="Times New Roman" panose="02020603050405020304" pitchFamily="18" charset="0"/>
                <a:cs typeface="Arial"/>
              </a:rPr>
              <a:t>3 weeks per cycle for SG and 3-4 weeks per cycle for TPC. </a:t>
            </a:r>
            <a:r>
              <a:rPr kumimoji="0" lang="en-US" sz="900" b="0" i="0" u="none" strike="noStrike" kern="1200" cap="none" spc="0" normalizeH="0" baseline="30000" noProof="0" dirty="0">
                <a:ln>
                  <a:noFill/>
                </a:ln>
                <a:solidFill>
                  <a:srgbClr val="203661"/>
                </a:solidFill>
                <a:effectLst/>
                <a:uLnTx/>
                <a:uFillTx/>
                <a:latin typeface="Arial" panose="020B0604020202020204"/>
                <a:ea typeface="Times New Roman" panose="02020603050405020304" pitchFamily="18" charset="0"/>
                <a:cs typeface="Arial"/>
              </a:rPr>
              <a:t>b</a:t>
            </a:r>
            <a:r>
              <a:rPr kumimoji="0" lang="en-US" sz="900" b="0" i="0" u="none" strike="noStrike" kern="1200" cap="none" spc="0" normalizeH="0" baseline="0" noProof="0" dirty="0">
                <a:ln>
                  <a:noFill/>
                </a:ln>
                <a:solidFill>
                  <a:srgbClr val="203661"/>
                </a:solidFill>
                <a:effectLst/>
                <a:uLnTx/>
                <a:uFillTx/>
                <a:latin typeface="Arial" panose="020B0604020202020204"/>
                <a:ea typeface="Times New Roman" panose="02020603050405020304" pitchFamily="18" charset="0"/>
                <a:cs typeface="Arial"/>
              </a:rPr>
              <a:t>At least 30 days after the last dose of the study drug and before the start of other treatments or in the event of premature study termination.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a:ea typeface="Times New Roman" panose="02020603050405020304" pitchFamily="18" charset="0"/>
                <a:cs typeface="Arial"/>
              </a:rPr>
              <a:t>PRO, patient-reported outcome; SG, sacituzumab govitecan; TPC, treatment of physician’s choice. </a:t>
            </a:r>
          </a:p>
        </p:txBody>
      </p:sp>
      <p:pic>
        <p:nvPicPr>
          <p:cNvPr id="7" name="Picture 6">
            <a:extLst>
              <a:ext uri="{FF2B5EF4-FFF2-40B4-BE49-F238E27FC236}">
                <a16:creationId xmlns:a16="http://schemas.microsoft.com/office/drawing/2014/main" id="{590436BC-3294-91CF-5D13-456DC1CC2533}"/>
              </a:ext>
            </a:extLst>
          </p:cNvPr>
          <p:cNvPicPr>
            <a:picLocks noChangeAspect="1"/>
          </p:cNvPicPr>
          <p:nvPr/>
        </p:nvPicPr>
        <p:blipFill>
          <a:blip r:embed="rId3"/>
          <a:stretch>
            <a:fillRect/>
          </a:stretch>
        </p:blipFill>
        <p:spPr>
          <a:xfrm>
            <a:off x="123335" y="2426767"/>
            <a:ext cx="11615619" cy="2004465"/>
          </a:xfrm>
          <a:prstGeom prst="rect">
            <a:avLst/>
          </a:prstGeom>
        </p:spPr>
      </p:pic>
      <p:sp>
        <p:nvSpPr>
          <p:cNvPr id="11" name="TextBox 10">
            <a:extLst>
              <a:ext uri="{FF2B5EF4-FFF2-40B4-BE49-F238E27FC236}">
                <a16:creationId xmlns:a16="http://schemas.microsoft.com/office/drawing/2014/main" id="{F7767A2A-488D-4E76-A048-BA133C76D955}"/>
              </a:ext>
            </a:extLst>
          </p:cNvPr>
          <p:cNvSpPr txBox="1"/>
          <p:nvPr/>
        </p:nvSpPr>
        <p:spPr>
          <a:xfrm>
            <a:off x="182880" y="6158823"/>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1340748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FD81F-C329-A544-9D20-9EF25F4A8C64}"/>
              </a:ext>
            </a:extLst>
          </p:cNvPr>
          <p:cNvSpPr>
            <a:spLocks noGrp="1"/>
          </p:cNvSpPr>
          <p:nvPr>
            <p:ph type="title"/>
          </p:nvPr>
        </p:nvSpPr>
        <p:spPr/>
        <p:txBody>
          <a:bodyPr/>
          <a:lstStyle/>
          <a:p>
            <a:r>
              <a:rPr lang="en-US" dirty="0"/>
              <a:t>Methods</a:t>
            </a:r>
            <a:br>
              <a:rPr lang="en-US" dirty="0"/>
            </a:br>
            <a:r>
              <a:rPr lang="en-US" sz="2400" dirty="0"/>
              <a:t>Outcomes and Analysis</a:t>
            </a:r>
            <a:endParaRPr lang="en-US" dirty="0"/>
          </a:p>
        </p:txBody>
      </p:sp>
      <p:sp>
        <p:nvSpPr>
          <p:cNvPr id="3" name="Content Placeholder 2">
            <a:extLst>
              <a:ext uri="{FF2B5EF4-FFF2-40B4-BE49-F238E27FC236}">
                <a16:creationId xmlns:a16="http://schemas.microsoft.com/office/drawing/2014/main" id="{8BF9EEDA-B12D-BA0E-1E13-7B7EE78B7F24}"/>
              </a:ext>
            </a:extLst>
          </p:cNvPr>
          <p:cNvSpPr>
            <a:spLocks noGrp="1"/>
          </p:cNvSpPr>
          <p:nvPr>
            <p:ph idx="1"/>
          </p:nvPr>
        </p:nvSpPr>
        <p:spPr>
          <a:xfrm>
            <a:off x="304800" y="1447800"/>
            <a:ext cx="11582400" cy="4793974"/>
          </a:xfrm>
        </p:spPr>
        <p:txBody>
          <a:bodyPr/>
          <a:lstStyle/>
          <a:p>
            <a:pPr marL="342900" indent="-342900">
              <a:lnSpc>
                <a:spcPct val="100000"/>
              </a:lnSpc>
              <a:spcAft>
                <a:spcPts val="0"/>
              </a:spcAft>
              <a:buFont typeface="Arial" panose="020B0604020202020204" pitchFamily="34" charset="0"/>
              <a:buChar char="•"/>
            </a:pPr>
            <a:r>
              <a:rPr lang="en-US" sz="1600" dirty="0">
                <a:solidFill>
                  <a:schemeClr val="accent1"/>
                </a:solidFill>
                <a:latin typeface="+mn-lt"/>
              </a:rPr>
              <a:t>The time to first meaningful HRQoL worsening was calculated as the time between randomization and the time a subject experienced a meaningful worsening (ie, changes from baseline that exceeded or equaled the RD threshold for worsening)</a:t>
            </a:r>
          </a:p>
          <a:p>
            <a:pPr marL="878205" lvl="3" indent="-342900">
              <a:lnSpc>
                <a:spcPct val="100000"/>
              </a:lnSpc>
              <a:spcAft>
                <a:spcPts val="0"/>
              </a:spcAft>
              <a:buFont typeface="Arial" panose="020B0604020202020204" pitchFamily="34" charset="0"/>
              <a:buChar char="–"/>
            </a:pPr>
            <a:r>
              <a:rPr lang="en-US" sz="1600" dirty="0">
                <a:solidFill>
                  <a:schemeClr val="accent1"/>
                </a:solidFill>
                <a:latin typeface="+mn-lt"/>
              </a:rPr>
              <a:t>As reported by Osoba and colleagues,</a:t>
            </a:r>
            <a:r>
              <a:rPr lang="en-US" sz="1600" baseline="30000" dirty="0">
                <a:solidFill>
                  <a:schemeClr val="accent1"/>
                </a:solidFill>
                <a:latin typeface="+mn-lt"/>
              </a:rPr>
              <a:t>1</a:t>
            </a:r>
            <a:r>
              <a:rPr lang="en-US" sz="1600" dirty="0">
                <a:solidFill>
                  <a:schemeClr val="accent1"/>
                </a:solidFill>
                <a:latin typeface="+mn-lt"/>
              </a:rPr>
              <a:t> a ≥10-point change, was used in the analysis to define meaningful worsening on EORTC QLQ-C30 domains </a:t>
            </a:r>
            <a:endParaRPr lang="en-US" sz="1600" dirty="0">
              <a:solidFill>
                <a:schemeClr val="accent1"/>
              </a:solidFill>
              <a:latin typeface="+mn-lt"/>
              <a:cs typeface="Arial" panose="020B0604020202020204" pitchFamily="34" charset="0"/>
            </a:endParaRPr>
          </a:p>
          <a:p>
            <a:pPr marL="878205" lvl="3" indent="-342900">
              <a:lnSpc>
                <a:spcPct val="100000"/>
              </a:lnSpc>
              <a:spcAft>
                <a:spcPts val="0"/>
              </a:spcAft>
              <a:buFont typeface="Arial" panose="020B0604020202020204" pitchFamily="34" charset="0"/>
              <a:buChar char="–"/>
            </a:pPr>
            <a:r>
              <a:rPr lang="en-US" sz="1600" dirty="0">
                <a:solidFill>
                  <a:schemeClr val="accent1"/>
                </a:solidFill>
                <a:effectLst/>
                <a:latin typeface="+mn-lt"/>
                <a:ea typeface="Times New Roman" panose="02020603050405020304" pitchFamily="18" charset="0"/>
                <a:cs typeface="Arial" panose="020B0604020202020204" pitchFamily="34" charset="0"/>
              </a:rPr>
              <a:t>Cutoff values of 0.08 and 7 were used </a:t>
            </a:r>
            <a:r>
              <a:rPr lang="en-US" sz="1600" dirty="0">
                <a:solidFill>
                  <a:schemeClr val="accent1"/>
                </a:solidFill>
                <a:latin typeface="+mn-lt"/>
              </a:rPr>
              <a:t>to define meaningful worsening on</a:t>
            </a:r>
            <a:r>
              <a:rPr lang="en-US" sz="1600" dirty="0">
                <a:solidFill>
                  <a:schemeClr val="accent1"/>
                </a:solidFill>
                <a:effectLst/>
                <a:latin typeface="+mn-lt"/>
                <a:ea typeface="Times New Roman" panose="02020603050405020304" pitchFamily="18" charset="0"/>
                <a:cs typeface="Arial" panose="020B0604020202020204" pitchFamily="34" charset="0"/>
              </a:rPr>
              <a:t> the United Kingdom–based health utility index and EQ-VAS, respectively</a:t>
            </a:r>
            <a:r>
              <a:rPr lang="en-US" sz="1600" baseline="30000" dirty="0">
                <a:solidFill>
                  <a:schemeClr val="accent1"/>
                </a:solidFill>
                <a:effectLst/>
                <a:latin typeface="+mn-lt"/>
                <a:ea typeface="Times New Roman" panose="02020603050405020304" pitchFamily="18" charset="0"/>
                <a:cs typeface="Arial" panose="020B0604020202020204" pitchFamily="34" charset="0"/>
              </a:rPr>
              <a:t>2</a:t>
            </a:r>
            <a:endParaRPr lang="en-US" sz="1600" dirty="0">
              <a:solidFill>
                <a:schemeClr val="accent1"/>
              </a:solidFill>
              <a:latin typeface="+mn-lt"/>
            </a:endParaRPr>
          </a:p>
          <a:p>
            <a:pPr marL="878205" lvl="3" indent="-342900">
              <a:lnSpc>
                <a:spcPct val="100000"/>
              </a:lnSpc>
              <a:spcAft>
                <a:spcPts val="0"/>
              </a:spcAft>
              <a:buFont typeface="Arial" panose="020B0604020202020204" pitchFamily="34" charset="0"/>
              <a:buChar char="–"/>
            </a:pPr>
            <a:r>
              <a:rPr lang="en-US" sz="1600" dirty="0">
                <a:solidFill>
                  <a:schemeClr val="accent1"/>
                </a:solidFill>
                <a:latin typeface="+mn-lt"/>
              </a:rPr>
              <a:t>Censoring rules used for TTD analysis are summarized in </a:t>
            </a:r>
            <a:r>
              <a:rPr lang="en-US" sz="1600" b="1" dirty="0">
                <a:solidFill>
                  <a:schemeClr val="accent1"/>
                </a:solidFill>
                <a:latin typeface="+mn-lt"/>
              </a:rPr>
              <a:t>Table 1</a:t>
            </a:r>
          </a:p>
          <a:p>
            <a:pPr marL="878205" lvl="3" indent="-342900">
              <a:lnSpc>
                <a:spcPct val="100000"/>
              </a:lnSpc>
              <a:spcAft>
                <a:spcPts val="0"/>
              </a:spcAft>
              <a:buFont typeface="Arial" panose="020B0604020202020204" pitchFamily="34" charset="0"/>
              <a:buChar char="–"/>
            </a:pPr>
            <a:r>
              <a:rPr lang="en-US" sz="1600" dirty="0">
                <a:solidFill>
                  <a:schemeClr val="accent1"/>
                </a:solidFill>
                <a:latin typeface="+mn-lt"/>
              </a:rPr>
              <a:t>The Kaplan-Meier method was used to estimate the median time to first meaningful </a:t>
            </a:r>
            <a:r>
              <a:rPr lang="en-US" sz="1600" dirty="0" err="1">
                <a:solidFill>
                  <a:schemeClr val="accent1"/>
                </a:solidFill>
                <a:latin typeface="+mn-lt"/>
              </a:rPr>
              <a:t>HRQoL</a:t>
            </a:r>
            <a:r>
              <a:rPr lang="en-US" sz="1600" dirty="0">
                <a:solidFill>
                  <a:schemeClr val="accent1"/>
                </a:solidFill>
                <a:latin typeface="+mn-lt"/>
              </a:rPr>
              <a:t> worsening for each domain and a 2-sided 95% CI for the median was estimated </a:t>
            </a:r>
          </a:p>
          <a:p>
            <a:pPr marL="878205" lvl="3" indent="-342900">
              <a:lnSpc>
                <a:spcPct val="100000"/>
              </a:lnSpc>
              <a:spcAft>
                <a:spcPts val="0"/>
              </a:spcAft>
              <a:buFont typeface="Arial" panose="020B0604020202020204" pitchFamily="34" charset="0"/>
              <a:buChar char="–"/>
            </a:pPr>
            <a:endParaRPr lang="en-US" sz="1600" dirty="0">
              <a:solidFill>
                <a:schemeClr val="accent1"/>
              </a:solidFill>
              <a:latin typeface="+mn-lt"/>
            </a:endParaRPr>
          </a:p>
          <a:p>
            <a:pPr marL="342900" indent="-342900">
              <a:lnSpc>
                <a:spcPct val="100000"/>
              </a:lnSpc>
              <a:spcAft>
                <a:spcPts val="0"/>
              </a:spcAft>
              <a:buFont typeface="Arial" panose="020B0604020202020204" pitchFamily="34" charset="0"/>
              <a:buChar char="•"/>
            </a:pPr>
            <a:r>
              <a:rPr lang="en-US" sz="1600" dirty="0">
                <a:solidFill>
                  <a:schemeClr val="accent1"/>
                </a:solidFill>
                <a:latin typeface="+mn-lt"/>
              </a:rPr>
              <a:t>The HRs (95% CIs and </a:t>
            </a:r>
            <a:r>
              <a:rPr lang="en-US" sz="1600" i="1" dirty="0">
                <a:solidFill>
                  <a:schemeClr val="accent1"/>
                </a:solidFill>
                <a:latin typeface="+mn-lt"/>
              </a:rPr>
              <a:t>P</a:t>
            </a:r>
            <a:r>
              <a:rPr lang="en-US" sz="1600" dirty="0">
                <a:solidFill>
                  <a:schemeClr val="accent1"/>
                </a:solidFill>
                <a:latin typeface="+mn-lt"/>
              </a:rPr>
              <a:t> values) were estimated using a stratified Cox proportional hazards regression analysis by including treatment group (SG vs TPC) as a covariate and considering the following as stratification factors: </a:t>
            </a:r>
            <a:endParaRPr lang="en-US" sz="1600" strike="sngStrike" dirty="0">
              <a:solidFill>
                <a:srgbClr val="FF0000"/>
              </a:solidFill>
              <a:latin typeface="+mn-lt"/>
            </a:endParaRPr>
          </a:p>
          <a:p>
            <a:pPr marL="878205" lvl="3" indent="-342900">
              <a:lnSpc>
                <a:spcPct val="100000"/>
              </a:lnSpc>
              <a:spcAft>
                <a:spcPts val="0"/>
              </a:spcAft>
              <a:buFont typeface="Arial" panose="020B0604020202020204" pitchFamily="34" charset="0"/>
              <a:buChar char="–"/>
            </a:pPr>
            <a:r>
              <a:rPr lang="en-US" sz="1600" dirty="0">
                <a:solidFill>
                  <a:schemeClr val="accent1"/>
                </a:solidFill>
                <a:latin typeface="+mn-lt"/>
              </a:rPr>
              <a:t>Number of prior chemotherapy regimens for treatment of metastatic disease (2 vs ≥3 lines)</a:t>
            </a:r>
          </a:p>
          <a:p>
            <a:pPr marL="878205" lvl="3" indent="-342900">
              <a:lnSpc>
                <a:spcPct val="100000"/>
              </a:lnSpc>
              <a:spcAft>
                <a:spcPts val="0"/>
              </a:spcAft>
              <a:buFont typeface="Arial" panose="020B0604020202020204" pitchFamily="34" charset="0"/>
              <a:buChar char="–"/>
            </a:pPr>
            <a:r>
              <a:rPr lang="en-US" sz="1600" dirty="0">
                <a:solidFill>
                  <a:schemeClr val="accent1"/>
                </a:solidFill>
                <a:latin typeface="+mn-lt"/>
              </a:rPr>
              <a:t>Visceral metastasis (yes/no)</a:t>
            </a:r>
          </a:p>
          <a:p>
            <a:pPr marL="878205" lvl="3" indent="-342900">
              <a:lnSpc>
                <a:spcPct val="100000"/>
              </a:lnSpc>
              <a:spcAft>
                <a:spcPts val="0"/>
              </a:spcAft>
              <a:buFont typeface="Arial" panose="020B0604020202020204" pitchFamily="34" charset="0"/>
              <a:buChar char="–"/>
            </a:pPr>
            <a:r>
              <a:rPr lang="en-US" sz="1600" dirty="0">
                <a:solidFill>
                  <a:schemeClr val="accent1"/>
                </a:solidFill>
                <a:latin typeface="+mn-lt"/>
              </a:rPr>
              <a:t>Endocrine therapy in the metastatic setting for ≥6 months (yes/no) </a:t>
            </a:r>
          </a:p>
          <a:p>
            <a:pPr marL="878205" lvl="3" indent="-342900">
              <a:lnSpc>
                <a:spcPct val="100000"/>
              </a:lnSpc>
              <a:spcAft>
                <a:spcPts val="0"/>
              </a:spcAft>
              <a:buFont typeface="Arial" panose="020B0604020202020204" pitchFamily="34" charset="0"/>
              <a:buChar char="–"/>
            </a:pPr>
            <a:endParaRPr lang="en-US" sz="1600" dirty="0">
              <a:solidFill>
                <a:schemeClr val="accent1"/>
              </a:solidFill>
              <a:latin typeface="+mn-lt"/>
            </a:endParaRPr>
          </a:p>
          <a:p>
            <a:pPr marL="342900" indent="-342900">
              <a:lnSpc>
                <a:spcPct val="100000"/>
              </a:lnSpc>
              <a:spcAft>
                <a:spcPts val="0"/>
              </a:spcAft>
              <a:buFont typeface="Arial" panose="020B0604020202020204" pitchFamily="34" charset="0"/>
              <a:buChar char="•"/>
            </a:pPr>
            <a:r>
              <a:rPr lang="en-US" sz="1600" dirty="0">
                <a:solidFill>
                  <a:schemeClr val="accent1"/>
                </a:solidFill>
                <a:latin typeface="+mn-lt"/>
              </a:rPr>
              <a:t>For PRO-CTCAE, the number and proportion of patients experiencing any worsening to a score of 3 or 4 during treatment (</a:t>
            </a:r>
            <a:r>
              <a:rPr lang="en-US" sz="1600" dirty="0" err="1">
                <a:solidFill>
                  <a:schemeClr val="accent1"/>
                </a:solidFill>
                <a:latin typeface="+mn-lt"/>
              </a:rPr>
              <a:t>ie</a:t>
            </a:r>
            <a:r>
              <a:rPr lang="en-US" sz="1600" dirty="0">
                <a:solidFill>
                  <a:schemeClr val="accent1"/>
                </a:solidFill>
                <a:latin typeface="+mn-lt"/>
              </a:rPr>
              <a:t>, from Cycle 2, Day 1 to the last non-missing postbaseline assessment visit, including the end of treatment visit) were summarized by treatment group for each PRO-CTCAE item</a:t>
            </a:r>
          </a:p>
          <a:p>
            <a:pPr marL="878205" lvl="3" indent="-342900">
              <a:lnSpc>
                <a:spcPct val="100000"/>
              </a:lnSpc>
              <a:spcAft>
                <a:spcPts val="0"/>
              </a:spcAft>
              <a:buFont typeface="Arial" panose="020B0604020202020204" pitchFamily="34" charset="0"/>
              <a:buChar char="–"/>
            </a:pPr>
            <a:endParaRPr lang="en-US" sz="1600" dirty="0">
              <a:solidFill>
                <a:schemeClr val="accent1"/>
              </a:solidFill>
              <a:latin typeface="+mn-lt"/>
            </a:endParaRPr>
          </a:p>
        </p:txBody>
      </p:sp>
      <p:sp>
        <p:nvSpPr>
          <p:cNvPr id="4" name="Slide Number Placeholder 3">
            <a:extLst>
              <a:ext uri="{FF2B5EF4-FFF2-40B4-BE49-F238E27FC236}">
                <a16:creationId xmlns:a16="http://schemas.microsoft.com/office/drawing/2014/main" id="{1177A427-1377-72D9-E874-810733F2AFF7}"/>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6F65C3-23B5-4698-B522-33A710716E61}" type="slidenum">
              <a:rPr kumimoji="0" lang="en-US" sz="800" b="0" i="0" u="none" strike="noStrike" kern="1200" cap="none" spc="0" normalizeH="0" baseline="0" noProof="0" smtClean="0">
                <a:ln>
                  <a:noFill/>
                </a:ln>
                <a:solidFill>
                  <a:srgbClr val="000000"/>
                </a:solidFill>
                <a:effectLst/>
                <a:uLnTx/>
                <a:uFillTx/>
                <a:latin typeface="Trebuchet MS" panose="020B070302020209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000000"/>
              </a:solidFill>
              <a:effectLst/>
              <a:uLnTx/>
              <a:uFillTx/>
              <a:latin typeface="Trebuchet MS" panose="020B0703020202090204" pitchFamily="34" charset="0"/>
              <a:ea typeface="+mn-ea"/>
              <a:cs typeface="+mn-cs"/>
            </a:endParaRPr>
          </a:p>
        </p:txBody>
      </p:sp>
      <p:sp>
        <p:nvSpPr>
          <p:cNvPr id="5" name="Content Placeholder 3">
            <a:extLst>
              <a:ext uri="{FF2B5EF4-FFF2-40B4-BE49-F238E27FC236}">
                <a16:creationId xmlns:a16="http://schemas.microsoft.com/office/drawing/2014/main" id="{E11E3905-17C8-4CE2-9786-925B2A5466B6}"/>
              </a:ext>
            </a:extLst>
          </p:cNvPr>
          <p:cNvSpPr txBox="1">
            <a:spLocks/>
          </p:cNvSpPr>
          <p:nvPr/>
        </p:nvSpPr>
        <p:spPr>
          <a:xfrm>
            <a:off x="188316" y="5960048"/>
            <a:ext cx="11688252" cy="514728"/>
          </a:xfrm>
          <a:prstGeom prst="rect">
            <a:avLst/>
          </a:prstGeom>
        </p:spPr>
        <p:txBody>
          <a:bodyPr vert="horz" lIns="91440" tIns="45720" rIns="91440" bIns="45720" rtlCol="0" anchor="b">
            <a:noAutofit/>
          </a:bodyPr>
          <a:lstStyle>
            <a:lvl1pPr marL="342900" indent="-342900" algn="l" defTabSz="914400" rtl="0" eaLnBrk="1" latinLnBrk="0" hangingPunct="1">
              <a:lnSpc>
                <a:spcPct val="100000"/>
              </a:lnSpc>
              <a:spcBef>
                <a:spcPts val="1000"/>
              </a:spcBef>
              <a:buClr>
                <a:srgbClr val="0076A9"/>
              </a:buClr>
              <a:buFont typeface="Arial" panose="020B0604020202020204" pitchFamily="34" charset="0"/>
              <a:buChar char="•"/>
              <a:defRPr lang="en-US" sz="2400" kern="1200" dirty="0">
                <a:solidFill>
                  <a:srgbClr val="002557"/>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0076A9"/>
              </a:buClr>
              <a:buFont typeface="Wingdings" panose="05000000000000000000" pitchFamily="2" charset="2"/>
              <a:buChar char="§"/>
              <a:defRPr lang="en-US" sz="2400" kern="1200" dirty="0">
                <a:solidFill>
                  <a:srgbClr val="002557"/>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0076A9"/>
              </a:buClr>
              <a:buFont typeface="Courier New" panose="02070309020205020404" pitchFamily="49" charset="0"/>
              <a:buChar char="o"/>
              <a:defRPr lang="en-US" sz="1800" kern="1200" dirty="0">
                <a:solidFill>
                  <a:srgbClr val="002557"/>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0076A9"/>
              </a:buClr>
              <a:buFont typeface="Arial" panose="020B0604020202020204" pitchFamily="34" charset="0"/>
              <a:buChar char="•"/>
              <a:defRPr lang="en-US" sz="1800" kern="1200" dirty="0">
                <a:solidFill>
                  <a:srgbClr val="002557"/>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076A9"/>
              </a:buClr>
              <a:buSzTx/>
              <a:buFont typeface="Arial" panose="020B0604020202020204" pitchFamily="34" charset="0"/>
              <a:buNone/>
              <a:tabLst/>
              <a:defRPr/>
            </a:pPr>
            <a:endParaRPr kumimoji="0" 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a:extLst>
              <a:ext uri="{FF2B5EF4-FFF2-40B4-BE49-F238E27FC236}">
                <a16:creationId xmlns:a16="http://schemas.microsoft.com/office/drawing/2014/main" id="{688A001C-9649-4256-959A-E1D347D567CD}"/>
              </a:ext>
            </a:extLst>
          </p:cNvPr>
          <p:cNvSpPr txBox="1"/>
          <p:nvPr/>
        </p:nvSpPr>
        <p:spPr>
          <a:xfrm>
            <a:off x="304800" y="6211377"/>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76A9"/>
              </a:buClr>
              <a:buSzTx/>
              <a:buFont typeface="Arial" panose="020B0604020202020204" pitchFamily="34" charset="0"/>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Osoba</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D, et al. J Clin Oncol. 1998;16:139-144. 2. Pickard AS, et al. Health Qual Life Outcomes. 2007;5:70. </a:t>
            </a:r>
          </a:p>
        </p:txBody>
      </p:sp>
    </p:spTree>
    <p:extLst>
      <p:ext uri="{BB962C8B-B14F-4D97-AF65-F5344CB8AC3E}">
        <p14:creationId xmlns:p14="http://schemas.microsoft.com/office/powerpoint/2010/main" val="1958031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4FF40-0768-19D6-87C3-C32CF25FC6B4}"/>
              </a:ext>
            </a:extLst>
          </p:cNvPr>
          <p:cNvSpPr>
            <a:spLocks noGrp="1"/>
          </p:cNvSpPr>
          <p:nvPr>
            <p:ph type="title"/>
          </p:nvPr>
        </p:nvSpPr>
        <p:spPr/>
        <p:txBody>
          <a:bodyPr/>
          <a:lstStyle/>
          <a:p>
            <a:r>
              <a:rPr kumimoji="0" lang="en-US" sz="3600" b="1" i="0" u="none" strike="noStrike" kern="800" cap="none" spc="0" normalizeH="0" baseline="0" noProof="0" dirty="0">
                <a:ln>
                  <a:noFill/>
                </a:ln>
                <a:effectLst/>
                <a:uLnTx/>
                <a:uFillTx/>
                <a:latin typeface="Trebuchet MS" panose="020B0703020202090204" pitchFamily="34" charset="0"/>
                <a:ea typeface="+mj-ea"/>
              </a:rPr>
              <a:t>Methods</a:t>
            </a:r>
            <a:br>
              <a:rPr kumimoji="0" lang="en-US" sz="3600" b="1" i="0" u="none" strike="noStrike" kern="800" cap="none" spc="0" normalizeH="0" baseline="0" noProof="0" dirty="0">
                <a:ln>
                  <a:noFill/>
                </a:ln>
                <a:effectLst/>
                <a:uLnTx/>
                <a:uFillTx/>
                <a:latin typeface="Trebuchet MS" panose="020B0703020202090204" pitchFamily="34" charset="0"/>
                <a:ea typeface="+mj-ea"/>
              </a:rPr>
            </a:br>
            <a:r>
              <a:rPr kumimoji="0" lang="en-US" sz="2400" b="1" i="0" u="none" strike="noStrike" kern="800" cap="none" spc="0" normalizeH="0" baseline="0" noProof="0" dirty="0">
                <a:ln>
                  <a:noFill/>
                </a:ln>
                <a:effectLst/>
                <a:uLnTx/>
                <a:uFillTx/>
                <a:latin typeface="Trebuchet MS" panose="020B0703020202090204" pitchFamily="34" charset="0"/>
                <a:ea typeface="+mj-ea"/>
              </a:rPr>
              <a:t>Table 1. Censoring Rules for a Meaningful HRQoL Worsening</a:t>
            </a:r>
            <a:endParaRPr lang="en-US" dirty="0"/>
          </a:p>
        </p:txBody>
      </p:sp>
      <p:sp>
        <p:nvSpPr>
          <p:cNvPr id="16" name="Slide Number Placeholder 2">
            <a:extLst>
              <a:ext uri="{FF2B5EF4-FFF2-40B4-BE49-F238E27FC236}">
                <a16:creationId xmlns:a16="http://schemas.microsoft.com/office/drawing/2014/main" id="{B6888CE8-8538-2D96-698F-015E1697D1EA}"/>
              </a:ext>
            </a:extLst>
          </p:cNvPr>
          <p:cNvSpPr txBox="1">
            <a:spLocks/>
          </p:cNvSpPr>
          <p:nvPr/>
        </p:nvSpPr>
        <p:spPr>
          <a:xfrm>
            <a:off x="9220200" y="6413591"/>
            <a:ext cx="2743200" cy="29149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E33F7A0-71F0-446B-9DE8-6D75BE64EE0F}" type="slidenum">
              <a:rPr kumimoji="0" lang="en-US" sz="800" b="0" i="0" u="none" strike="noStrike" kern="1200" cap="none" spc="0" normalizeH="0" baseline="0" noProof="0" smtClean="0">
                <a:ln>
                  <a:noFill/>
                </a:ln>
                <a:solidFill>
                  <a:srgbClr val="203661"/>
                </a:solidFill>
                <a:effectLst/>
                <a:uLnTx/>
                <a:uFillTx/>
                <a:latin typeface="Trebuchet MS" panose="020B0603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203661"/>
              </a:solidFill>
              <a:effectLst/>
              <a:uLnTx/>
              <a:uFillTx/>
              <a:latin typeface="Trebuchet MS" panose="020B0603020202020204" pitchFamily="34" charset="0"/>
              <a:ea typeface="+mn-ea"/>
              <a:cs typeface="+mn-cs"/>
            </a:endParaRPr>
          </a:p>
        </p:txBody>
      </p:sp>
      <p:sp>
        <p:nvSpPr>
          <p:cNvPr id="4" name="Text Placeholder 4">
            <a:extLst>
              <a:ext uri="{FF2B5EF4-FFF2-40B4-BE49-F238E27FC236}">
                <a16:creationId xmlns:a16="http://schemas.microsoft.com/office/drawing/2014/main" id="{53303006-520B-17A3-5F31-4E7714F1F27A}"/>
              </a:ext>
            </a:extLst>
          </p:cNvPr>
          <p:cNvSpPr txBox="1">
            <a:spLocks/>
          </p:cNvSpPr>
          <p:nvPr/>
        </p:nvSpPr>
        <p:spPr>
          <a:xfrm>
            <a:off x="188314" y="5604015"/>
            <a:ext cx="11775086" cy="688942"/>
          </a:xfrm>
          <a:prstGeom prst="rect">
            <a:avLst/>
          </a:prstGeom>
        </p:spPr>
        <p:txBody>
          <a:bodyPr vert="horz" lIns="91440" tIns="45720" rIns="91440" bIns="45720" rtlCol="0" anchor="b">
            <a:noAutofit/>
          </a:bodyPr>
          <a:lstStyle>
            <a:lvl1pPr marL="0" indent="0" algn="l" defTabSz="914400" rtl="0" eaLnBrk="1" latinLnBrk="0" hangingPunct="1">
              <a:lnSpc>
                <a:spcPct val="90000"/>
              </a:lnSpc>
              <a:spcBef>
                <a:spcPts val="1000"/>
              </a:spcBef>
              <a:buFont typeface="Arial" panose="020B0604020202020204" pitchFamily="34" charset="0"/>
              <a:buNone/>
              <a:defRPr sz="9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3000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a</a:t>
            </a: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One intermittent missing visit was assumed to have no worsening (ie, assuming last observation carried forward).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EORTC QLQ-C30, European Organization for Research and Treatment of Cancer Quality of Life Questionnaire Core 30; EQ-5D-5L, </a:t>
            </a:r>
            <a:r>
              <a:rPr kumimoji="0" lang="en-US" sz="900" b="0" i="0" u="none" strike="noStrike" kern="1200" cap="none" spc="0" normalizeH="0" baseline="0" noProof="0" dirty="0" err="1">
                <a:ln>
                  <a:noFill/>
                </a:ln>
                <a:solidFill>
                  <a:srgbClr val="203661"/>
                </a:solidFill>
                <a:effectLst/>
                <a:uLnTx/>
                <a:uFillTx/>
                <a:latin typeface="Arial" panose="020B0604020202020204" pitchFamily="34" charset="0"/>
                <a:ea typeface="+mn-ea"/>
                <a:cs typeface="Arial" panose="020B0604020202020204" pitchFamily="34" charset="0"/>
              </a:rPr>
              <a:t>EuroQoL</a:t>
            </a:r>
            <a:r>
              <a:rPr kumimoji="0" lang="en-US" sz="900" b="0" i="0" u="none" strike="noStrike" kern="1200" cap="none" spc="0" normalizeH="0" baseline="0" noProof="0" dirty="0">
                <a:ln>
                  <a:noFill/>
                </a:ln>
                <a:solidFill>
                  <a:srgbClr val="203661"/>
                </a:solidFill>
                <a:effectLst/>
                <a:uLnTx/>
                <a:uFillTx/>
                <a:latin typeface="Arial" panose="020B0604020202020204" pitchFamily="34" charset="0"/>
                <a:ea typeface="+mn-ea"/>
                <a:cs typeface="Arial" panose="020B0604020202020204" pitchFamily="34" charset="0"/>
              </a:rPr>
              <a:t> 5 Dimension 5 Level; </a:t>
            </a:r>
            <a:r>
              <a:rPr kumimoji="0" lang="en-US" sz="900" b="0" i="0" u="none" strike="noStrike" kern="1200" cap="none" spc="0" normalizeH="0" baseline="0" noProof="0" dirty="0">
                <a:ln>
                  <a:noFill/>
                </a:ln>
                <a:solidFill>
                  <a:srgbClr val="203661"/>
                </a:solidFill>
                <a:effectLst/>
                <a:uLnTx/>
                <a:uFillTx/>
                <a:latin typeface="Arial" panose="020B0604020202020204"/>
                <a:ea typeface="Calibri" panose="020F0502020204030204" pitchFamily="34" charset="0"/>
                <a:cs typeface="Times New Roman" panose="02020603050405020304" pitchFamily="18" charset="0"/>
              </a:rPr>
              <a:t>HRQoL, health-related quality of life; RD, responder definition; QoL, quality of life; VAS, visual analog scale.</a:t>
            </a:r>
          </a:p>
        </p:txBody>
      </p:sp>
      <p:graphicFrame>
        <p:nvGraphicFramePr>
          <p:cNvPr id="5" name="Table 4">
            <a:extLst>
              <a:ext uri="{FF2B5EF4-FFF2-40B4-BE49-F238E27FC236}">
                <a16:creationId xmlns:a16="http://schemas.microsoft.com/office/drawing/2014/main" id="{3C191EA7-0391-830E-A016-5FDB25F57EDA}"/>
              </a:ext>
            </a:extLst>
          </p:cNvPr>
          <p:cNvGraphicFramePr>
            <a:graphicFrameLocks noGrp="1"/>
          </p:cNvGraphicFramePr>
          <p:nvPr/>
        </p:nvGraphicFramePr>
        <p:xfrm>
          <a:off x="719847" y="1442630"/>
          <a:ext cx="11023662" cy="4141446"/>
        </p:xfrm>
        <a:graphic>
          <a:graphicData uri="http://schemas.openxmlformats.org/drawingml/2006/table">
            <a:tbl>
              <a:tblPr firstRow="1" firstCol="1" bandRow="1">
                <a:tableStyleId>{5C22544A-7EE6-4342-B048-85BDC9FD1C3A}</a:tableStyleId>
              </a:tblPr>
              <a:tblGrid>
                <a:gridCol w="6190404">
                  <a:extLst>
                    <a:ext uri="{9D8B030D-6E8A-4147-A177-3AD203B41FA5}">
                      <a16:colId xmlns:a16="http://schemas.microsoft.com/office/drawing/2014/main" val="1278787610"/>
                    </a:ext>
                  </a:extLst>
                </a:gridCol>
                <a:gridCol w="2939143">
                  <a:extLst>
                    <a:ext uri="{9D8B030D-6E8A-4147-A177-3AD203B41FA5}">
                      <a16:colId xmlns:a16="http://schemas.microsoft.com/office/drawing/2014/main" val="2579151310"/>
                    </a:ext>
                  </a:extLst>
                </a:gridCol>
                <a:gridCol w="1894115">
                  <a:extLst>
                    <a:ext uri="{9D8B030D-6E8A-4147-A177-3AD203B41FA5}">
                      <a16:colId xmlns:a16="http://schemas.microsoft.com/office/drawing/2014/main" val="2792949087"/>
                    </a:ext>
                  </a:extLst>
                </a:gridCol>
              </a:tblGrid>
              <a:tr h="503743">
                <a:tc>
                  <a:txBody>
                    <a:bodyPr/>
                    <a:lstStyle/>
                    <a:p>
                      <a:pPr marL="0" marR="0" indent="0">
                        <a:lnSpc>
                          <a:spcPct val="107000"/>
                        </a:lnSpc>
                        <a:spcBef>
                          <a:spcPts val="200"/>
                        </a:spcBef>
                        <a:spcAft>
                          <a:spcPts val="200"/>
                        </a:spcAft>
                        <a:tabLst>
                          <a:tab pos="228600" algn="l"/>
                          <a:tab pos="457200" algn="l"/>
                        </a:tabLst>
                      </a:pPr>
                      <a:r>
                        <a:rPr lang="en-US" sz="1400" dirty="0">
                          <a:effectLst/>
                        </a:rPr>
                        <a:t>Situation</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noFill/>
                      <a:prstDash val="solid"/>
                      <a:round/>
                      <a:headEnd type="none" w="med" len="med"/>
                      <a:tailEnd type="none" w="med" len="med"/>
                    </a:lnB>
                  </a:tcPr>
                </a:tc>
                <a:tc>
                  <a:txBody>
                    <a:bodyPr/>
                    <a:lstStyle/>
                    <a:p>
                      <a:pPr marL="0" marR="0" indent="0">
                        <a:lnSpc>
                          <a:spcPct val="107000"/>
                        </a:lnSpc>
                        <a:spcBef>
                          <a:spcPts val="200"/>
                        </a:spcBef>
                        <a:spcAft>
                          <a:spcPts val="200"/>
                        </a:spcAft>
                        <a:tabLst>
                          <a:tab pos="228600" algn="l"/>
                          <a:tab pos="457200" algn="l"/>
                        </a:tabLst>
                      </a:pPr>
                      <a:r>
                        <a:rPr lang="en-US" sz="1400" dirty="0">
                          <a:effectLst/>
                        </a:rPr>
                        <a:t>Date of Worsening or Censoring</a:t>
                      </a:r>
                      <a:r>
                        <a:rPr lang="en-US" sz="1400" baseline="30000" dirty="0">
                          <a:effectLst/>
                        </a:rPr>
                        <a:t>a</a:t>
                      </a:r>
                      <a:endParaRPr lang="en-US" sz="1400" baseline="300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noFill/>
                      <a:prstDash val="solid"/>
                      <a:round/>
                      <a:headEnd type="none" w="med" len="med"/>
                      <a:tailEnd type="none" w="med" len="med"/>
                    </a:lnB>
                  </a:tcPr>
                </a:tc>
                <a:tc>
                  <a:txBody>
                    <a:bodyPr/>
                    <a:lstStyle/>
                    <a:p>
                      <a:pPr marL="0" marR="0" indent="0" algn="ctr">
                        <a:lnSpc>
                          <a:spcPct val="107000"/>
                        </a:lnSpc>
                        <a:spcBef>
                          <a:spcPts val="200"/>
                        </a:spcBef>
                        <a:spcAft>
                          <a:spcPts val="200"/>
                        </a:spcAft>
                        <a:tabLst>
                          <a:tab pos="228600" algn="l"/>
                          <a:tab pos="457200" algn="l"/>
                        </a:tabLst>
                      </a:pPr>
                      <a:r>
                        <a:rPr lang="en-US" sz="1400" dirty="0">
                          <a:effectLst/>
                        </a:rPr>
                        <a:t>Situation Outcome</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2425339964"/>
                  </a:ext>
                </a:extLst>
              </a:tr>
              <a:tr h="642273">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Worsening from baseline greater than or equal to RD in  the first assessment visit and beyond</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Date of first assessment visit where change from baseline greater than or equal to RD for worsening </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7000"/>
                        </a:lnSpc>
                        <a:spcBef>
                          <a:spcPts val="200"/>
                        </a:spcBef>
                        <a:spcAft>
                          <a:spcPts val="200"/>
                        </a:spcAft>
                        <a:tabLst>
                          <a:tab pos="228600" algn="l"/>
                          <a:tab pos="457200" algn="l"/>
                        </a:tabLst>
                      </a:pPr>
                      <a:r>
                        <a:rPr lang="en-US" sz="1200" dirty="0">
                          <a:solidFill>
                            <a:schemeClr val="accent1"/>
                          </a:solidFill>
                          <a:effectLst/>
                        </a:rPr>
                        <a:t>Event</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2005876"/>
                  </a:ext>
                </a:extLst>
              </a:tr>
              <a:tr h="417125">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No worsening from baseline greater than or equal to RD at any assessment visit </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Date of last assessment with a non-missing HRQoL score </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indent="0" algn="ctr">
                        <a:lnSpc>
                          <a:spcPct val="107000"/>
                        </a:lnSpc>
                        <a:spcBef>
                          <a:spcPts val="200"/>
                        </a:spcBef>
                        <a:spcAft>
                          <a:spcPts val="200"/>
                        </a:spcAft>
                        <a:tabLst>
                          <a:tab pos="228600" algn="l"/>
                          <a:tab pos="457200" algn="l"/>
                        </a:tabLst>
                      </a:pPr>
                      <a:r>
                        <a:rPr lang="en-US" sz="1200" dirty="0">
                          <a:solidFill>
                            <a:schemeClr val="accent1"/>
                          </a:solidFill>
                          <a:effectLst/>
                        </a:rPr>
                        <a:t>Censored</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3437189790"/>
                  </a:ext>
                </a:extLst>
              </a:tr>
              <a:tr h="634928">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Intermittent missing scores for 2 or more consecutive assessment visits </a:t>
                      </a:r>
                      <a:r>
                        <a:rPr lang="en-US" sz="900" dirty="0">
                          <a:solidFill>
                            <a:schemeClr val="accent1"/>
                          </a:solidFill>
                          <a:effectLst/>
                        </a:rPr>
                        <a:t> </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Date of last assessment with a non-missing HRQoL score</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7000"/>
                        </a:lnSpc>
                        <a:spcBef>
                          <a:spcPts val="200"/>
                        </a:spcBef>
                        <a:spcAft>
                          <a:spcPts val="200"/>
                        </a:spcAft>
                        <a:tabLst>
                          <a:tab pos="228600" algn="l"/>
                          <a:tab pos="457200" algn="l"/>
                        </a:tabLst>
                      </a:pPr>
                      <a:r>
                        <a:rPr lang="en-US" sz="1200" dirty="0">
                          <a:solidFill>
                            <a:schemeClr val="accent1"/>
                          </a:solidFill>
                          <a:effectLst/>
                        </a:rPr>
                        <a:t>Censored</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1442177"/>
                  </a:ext>
                </a:extLst>
              </a:tr>
              <a:tr h="312858">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Death </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indent="0">
                        <a:lnSpc>
                          <a:spcPct val="107000"/>
                        </a:lnSpc>
                        <a:spcBef>
                          <a:spcPts val="200"/>
                        </a:spcBef>
                        <a:spcAft>
                          <a:spcPts val="200"/>
                        </a:spcAft>
                        <a:tabLst>
                          <a:tab pos="228600" algn="l"/>
                          <a:tab pos="457200" algn="l"/>
                        </a:tabLst>
                      </a:pPr>
                      <a:r>
                        <a:rPr lang="en-US" sz="1200" dirty="0">
                          <a:solidFill>
                            <a:schemeClr val="accent1"/>
                          </a:solidFill>
                          <a:effectLst/>
                        </a:rPr>
                        <a:t>Date of death </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tc>
                  <a:txBody>
                    <a:bodyPr/>
                    <a:lstStyle/>
                    <a:p>
                      <a:pPr marL="0" marR="0" indent="0" algn="ctr">
                        <a:lnSpc>
                          <a:spcPct val="107000"/>
                        </a:lnSpc>
                        <a:spcBef>
                          <a:spcPts val="200"/>
                        </a:spcBef>
                        <a:spcAft>
                          <a:spcPts val="200"/>
                        </a:spcAft>
                        <a:tabLst>
                          <a:tab pos="228600" algn="l"/>
                          <a:tab pos="457200" algn="l"/>
                        </a:tabLst>
                      </a:pPr>
                      <a:r>
                        <a:rPr lang="en-US" sz="1200" dirty="0">
                          <a:solidFill>
                            <a:schemeClr val="accent1"/>
                          </a:solidFill>
                          <a:effectLst/>
                        </a:rPr>
                        <a:t>Event</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7F3F3"/>
                    </a:solidFill>
                  </a:tcPr>
                </a:tc>
                <a:extLst>
                  <a:ext uri="{0D108BD9-81ED-4DB2-BD59-A6C34878D82A}">
                    <a16:rowId xmlns:a16="http://schemas.microsoft.com/office/drawing/2014/main" val="1209103184"/>
                  </a:ext>
                </a:extLst>
              </a:tr>
              <a:tr h="1630519">
                <a:tc>
                  <a:txBody>
                    <a:bodyPr/>
                    <a:lstStyle/>
                    <a:p>
                      <a:pPr marL="171450" marR="0" indent="-171450">
                        <a:lnSpc>
                          <a:spcPct val="107000"/>
                        </a:lnSpc>
                        <a:spcBef>
                          <a:spcPts val="200"/>
                        </a:spcBef>
                        <a:spcAft>
                          <a:spcPts val="200"/>
                        </a:spcAft>
                        <a:buFont typeface="Arial" panose="020B0604020202020204" pitchFamily="34" charset="0"/>
                        <a:buChar char="•"/>
                        <a:tabLst>
                          <a:tab pos="228600" algn="l"/>
                          <a:tab pos="457200" algn="l"/>
                        </a:tabLst>
                      </a:pPr>
                      <a:r>
                        <a:rPr lang="en-US" sz="1200" dirty="0">
                          <a:solidFill>
                            <a:schemeClr val="accent1"/>
                          </a:solidFill>
                          <a:effectLst/>
                        </a:rPr>
                        <a:t>Baseline score is less than the minimum value of the domain/measure + RD for EORTC QLQ-C30 global health status/QoL, functioning domains, and summary score; EQ-5D-5L health utility index and EQ- VAS (</a:t>
                      </a:r>
                      <a:r>
                        <a:rPr lang="en-US" sz="1200" dirty="0" err="1">
                          <a:solidFill>
                            <a:schemeClr val="accent1"/>
                          </a:solidFill>
                          <a:effectLst/>
                        </a:rPr>
                        <a:t>eg</a:t>
                      </a:r>
                      <a:r>
                        <a:rPr lang="en-US" sz="1200" dirty="0">
                          <a:solidFill>
                            <a:schemeClr val="accent1"/>
                          </a:solidFill>
                          <a:effectLst/>
                        </a:rPr>
                        <a:t>, subjects whose baseline score of EORTC QLQ-C30 role functioning was &lt;10)</a:t>
                      </a:r>
                    </a:p>
                    <a:p>
                      <a:pPr marL="171450" marR="0" indent="-171450">
                        <a:lnSpc>
                          <a:spcPct val="107000"/>
                        </a:lnSpc>
                        <a:spcBef>
                          <a:spcPts val="200"/>
                        </a:spcBef>
                        <a:spcAft>
                          <a:spcPts val="200"/>
                        </a:spcAft>
                        <a:buFont typeface="Arial" panose="020B0604020202020204" pitchFamily="34" charset="0"/>
                        <a:buChar char="•"/>
                        <a:tabLst>
                          <a:tab pos="228600" algn="l"/>
                          <a:tab pos="457200" algn="l"/>
                        </a:tabLst>
                      </a:pPr>
                      <a:r>
                        <a:rPr lang="en-US" sz="1200" dirty="0">
                          <a:solidFill>
                            <a:schemeClr val="accent1"/>
                          </a:solidFill>
                          <a:effectLst/>
                        </a:rPr>
                        <a:t>Greater than 100 – RD for EORTC QLQ-C30 symptom domains (</a:t>
                      </a:r>
                      <a:r>
                        <a:rPr lang="en-US" sz="1200" dirty="0" err="1">
                          <a:solidFill>
                            <a:schemeClr val="accent1"/>
                          </a:solidFill>
                          <a:effectLst/>
                        </a:rPr>
                        <a:t>eg</a:t>
                      </a:r>
                      <a:r>
                        <a:rPr lang="en-US" sz="1200" dirty="0">
                          <a:solidFill>
                            <a:schemeClr val="accent1"/>
                          </a:solidFill>
                          <a:effectLst/>
                        </a:rPr>
                        <a:t>, subjects whose baseline score of EORTC QLQ-C30 fatigue was &gt;90)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7000"/>
                        </a:lnSpc>
                        <a:spcBef>
                          <a:spcPts val="200"/>
                        </a:spcBef>
                        <a:spcAft>
                          <a:spcPts val="200"/>
                        </a:spcAft>
                        <a:tabLst>
                          <a:tab pos="228600" algn="l"/>
                          <a:tab pos="457200" algn="l"/>
                        </a:tabLst>
                      </a:pPr>
                      <a:r>
                        <a:rPr lang="en-US" sz="1200" dirty="0">
                          <a:solidFill>
                            <a:schemeClr val="accent1"/>
                          </a:solidFill>
                          <a:effectLst/>
                        </a:rPr>
                        <a:t>—</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lnSpc>
                          <a:spcPct val="107000"/>
                        </a:lnSpc>
                        <a:spcBef>
                          <a:spcPts val="200"/>
                        </a:spcBef>
                        <a:spcAft>
                          <a:spcPts val="200"/>
                        </a:spcAft>
                        <a:tabLst>
                          <a:tab pos="228600" algn="l"/>
                          <a:tab pos="457200" algn="l"/>
                        </a:tabLst>
                      </a:pPr>
                      <a:r>
                        <a:rPr lang="en-US" sz="1200" dirty="0">
                          <a:solidFill>
                            <a:schemeClr val="accent1"/>
                          </a:solidFill>
                          <a:effectLst/>
                        </a:rPr>
                        <a:t>Excluded </a:t>
                      </a:r>
                      <a:endParaRPr lang="en-US" sz="1200" dirty="0">
                        <a:solidFill>
                          <a:schemeClr val="accent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1815192"/>
                  </a:ext>
                </a:extLst>
              </a:tr>
            </a:tbl>
          </a:graphicData>
        </a:graphic>
      </p:graphicFrame>
      <p:sp>
        <p:nvSpPr>
          <p:cNvPr id="11" name="TextBox 10">
            <a:extLst>
              <a:ext uri="{FF2B5EF4-FFF2-40B4-BE49-F238E27FC236}">
                <a16:creationId xmlns:a16="http://schemas.microsoft.com/office/drawing/2014/main" id="{EE8533E4-4F52-48A4-BD29-0CE27177FDD4}"/>
              </a:ext>
            </a:extLst>
          </p:cNvPr>
          <p:cNvSpPr txBox="1"/>
          <p:nvPr/>
        </p:nvSpPr>
        <p:spPr>
          <a:xfrm>
            <a:off x="182880" y="6194736"/>
            <a:ext cx="11982196"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1. </a:t>
            </a:r>
            <a:r>
              <a:rPr kumimoji="0" lang="en-US" sz="800" b="0" i="0"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Marmé</a:t>
            </a:r>
            <a:r>
              <a:rPr kumimoji="0" lang="en-US" sz="800" b="0" i="0"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F, et al. Presented at SABCS 2022 (abstract ID P4-07-65). </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Effect of Sacituzumab </a:t>
            </a:r>
            <a:r>
              <a:rPr kumimoji="0" lang="en-IE" sz="800" b="0" i="1" u="none" strike="noStrike" kern="1200" cap="none" spc="0" normalizeH="0" baseline="0" noProof="0" dirty="0" err="1">
                <a:ln>
                  <a:noFill/>
                </a:ln>
                <a:solidFill>
                  <a:srgbClr val="54565B"/>
                </a:solidFill>
                <a:effectLst/>
                <a:uLnTx/>
                <a:uFillTx/>
                <a:latin typeface="Arial" panose="020B0604020202020204" pitchFamily="34" charset="0"/>
                <a:ea typeface="+mn-ea"/>
                <a:cs typeface="Arial" panose="020B0604020202020204" pitchFamily="34" charset="0"/>
              </a:rPr>
              <a:t>Govitecan</a:t>
            </a:r>
            <a:r>
              <a:rPr kumimoji="0" lang="en-IE" sz="800" b="0" i="1" u="none" strike="noStrike" kern="1200" cap="none" spc="0" normalizeH="0" baseline="0" noProof="0" dirty="0">
                <a:ln>
                  <a:noFill/>
                </a:ln>
                <a:solidFill>
                  <a:srgbClr val="54565B"/>
                </a:solidFill>
                <a:effectLst/>
                <a:uLnTx/>
                <a:uFillTx/>
                <a:latin typeface="Arial" panose="020B0604020202020204" pitchFamily="34" charset="0"/>
                <a:ea typeface="+mn-ea"/>
                <a:cs typeface="Arial" panose="020B0604020202020204" pitchFamily="34" charset="0"/>
              </a:rPr>
              <a:t> vs Chemotherapy in HR+/HER2- Metastatic Breast Cancer: Patient-Reported Outcomes From the TROPiCS-02 Trial</a:t>
            </a:r>
          </a:p>
        </p:txBody>
      </p:sp>
    </p:spTree>
    <p:extLst>
      <p:ext uri="{BB962C8B-B14F-4D97-AF65-F5344CB8AC3E}">
        <p14:creationId xmlns:p14="http://schemas.microsoft.com/office/powerpoint/2010/main" val="1571650238"/>
      </p:ext>
    </p:extLst>
  </p:cSld>
  <p:clrMapOvr>
    <a:masterClrMapping/>
  </p:clrMapOvr>
</p:sld>
</file>

<file path=ppt/theme/theme1.xml><?xml version="1.0" encoding="utf-8"?>
<a:theme xmlns:a="http://schemas.openxmlformats.org/drawingml/2006/main" name="Creating Possible">
  <a:themeElements>
    <a:clrScheme name="Custom 19">
      <a:dk1>
        <a:srgbClr val="54565B"/>
      </a:dk1>
      <a:lt1>
        <a:srgbClr val="FFFFFF"/>
      </a:lt1>
      <a:dk2>
        <a:srgbClr val="C50E3C"/>
      </a:dk2>
      <a:lt2>
        <a:srgbClr val="C6CAC6"/>
      </a:lt2>
      <a:accent1>
        <a:srgbClr val="203661"/>
      </a:accent1>
      <a:accent2>
        <a:srgbClr val="3C587F"/>
      </a:accent2>
      <a:accent3>
        <a:srgbClr val="8DC1C5"/>
      </a:accent3>
      <a:accent4>
        <a:srgbClr val="688C38"/>
      </a:accent4>
      <a:accent5>
        <a:srgbClr val="AEB618"/>
      </a:accent5>
      <a:accent6>
        <a:srgbClr val="000000"/>
      </a:accent6>
      <a:hlink>
        <a:srgbClr val="3A6C8A"/>
      </a:hlink>
      <a:folHlink>
        <a:srgbClr val="8F7F9E"/>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3831</Words>
  <Application>Microsoft Macintosh PowerPoint</Application>
  <PresentationFormat>Widescreen</PresentationFormat>
  <Paragraphs>312</Paragraphs>
  <Slides>16</Slides>
  <Notes>14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16</vt:i4>
      </vt:variant>
    </vt:vector>
  </HeadingPairs>
  <TitlesOfParts>
    <vt:vector size="28" baseType="lpstr">
      <vt:lpstr>Apple Symbols</vt:lpstr>
      <vt:lpstr>Arial</vt:lpstr>
      <vt:lpstr>Arial Narrow</vt:lpstr>
      <vt:lpstr>Calibri</vt:lpstr>
      <vt:lpstr>Georgia</vt:lpstr>
      <vt:lpstr>Monaco</vt:lpstr>
      <vt:lpstr>Proxima Nova Regular</vt:lpstr>
      <vt:lpstr>Times New Roman</vt:lpstr>
      <vt:lpstr>Trebuchet MS</vt:lpstr>
      <vt:lpstr>Wingdings</vt:lpstr>
      <vt:lpstr>Creating Possible</vt:lpstr>
      <vt:lpstr>Office Theme</vt:lpstr>
      <vt:lpstr>PowerPoint Presentation</vt:lpstr>
      <vt:lpstr>PowerPoint Presentation</vt:lpstr>
      <vt:lpstr>Background HR+/HER2- Metastatic Breast Cancer </vt:lpstr>
      <vt:lpstr>Background  SG is a TROP-2-Directed ADC1-3</vt:lpstr>
      <vt:lpstr>Methods PRO Assessments</vt:lpstr>
      <vt:lpstr>Methods  TROPiCS-02 Study Design (NCT03901339)1</vt:lpstr>
      <vt:lpstr>Methods  Figure 3. Timeline of PRO Assessments</vt:lpstr>
      <vt:lpstr>Methods Outcomes and Analysis</vt:lpstr>
      <vt:lpstr>Methods Table 1. Censoring Rules for a Meaningful HRQoL Worsening</vt:lpstr>
      <vt:lpstr>Results Demographics and Baseline Characteristics</vt:lpstr>
      <vt:lpstr>Results Completion and Available Data Rates for the EORTC QLQ-C30 by Visit and Treatment Groups</vt:lpstr>
      <vt:lpstr>Results Time to First HRQoL Worsening or Death in EORTC QLQ-C30 Primary Domains of Interest</vt:lpstr>
      <vt:lpstr>Results Time to First Clinically Meaningful Deterioration of PRO Scores</vt:lpstr>
      <vt:lpstr>Results Figure 6. Distribution of Change in Response With Any Worsening to 3 or 4 During Treatment From Baseline for PRO-CTCAE</vt:lpstr>
      <vt:lpstr>Conclusions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Jonas Söderholm</dc:creator>
  <cp:lastModifiedBy>Jonas Söderholm</cp:lastModifiedBy>
  <cp:revision>1</cp:revision>
  <dcterms:created xsi:type="dcterms:W3CDTF">2023-10-05T14:05:32Z</dcterms:created>
  <dcterms:modified xsi:type="dcterms:W3CDTF">2025-04-29T14:46:56Z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18c1083-8924-401d-97ae-40f5eed0fcd8_Enabled">
    <vt:lpwstr>true</vt:lpwstr>
  </property>
  <property fmtid="{D5CDD505-2E9C-101B-9397-08002B2CF9AE}" pid="3" name="MSIP_Label_418c1083-8924-401d-97ae-40f5eed0fcd8_SetDate">
    <vt:lpwstr>2023-10-05T14:05:32Z</vt:lpwstr>
  </property>
  <property fmtid="{D5CDD505-2E9C-101B-9397-08002B2CF9AE}" pid="4" name="MSIP_Label_418c1083-8924-401d-97ae-40f5eed0fcd8_Method">
    <vt:lpwstr>Standard</vt:lpwstr>
  </property>
  <property fmtid="{D5CDD505-2E9C-101B-9397-08002B2CF9AE}" pid="5" name="MSIP_Label_418c1083-8924-401d-97ae-40f5eed0fcd8_Name">
    <vt:lpwstr>418c1083-8924-401d-97ae-40f5eed0fcd8</vt:lpwstr>
  </property>
  <property fmtid="{D5CDD505-2E9C-101B-9397-08002B2CF9AE}" pid="6" name="MSIP_Label_418c1083-8924-401d-97ae-40f5eed0fcd8_SiteId">
    <vt:lpwstr>a5a8bcaa-3292-41e6-b735-5e8b21f4dbfd</vt:lpwstr>
  </property>
  <property fmtid="{D5CDD505-2E9C-101B-9397-08002B2CF9AE}" pid="7" name="MSIP_Label_418c1083-8924-401d-97ae-40f5eed0fcd8_ActionId">
    <vt:lpwstr>e5ed5529-cd09-4fdf-8729-0b0a70b3e414</vt:lpwstr>
  </property>
  <property fmtid="{D5CDD505-2E9C-101B-9397-08002B2CF9AE}" pid="8" name="MSIP_Label_418c1083-8924-401d-97ae-40f5eed0fcd8_ContentBits">
    <vt:lpwstr>0</vt:lpwstr>
  </property>
</Properties>
</file>