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7" r:id="rId4"/>
    <p:sldMasterId id="2147483911" r:id="rId5"/>
  </p:sldMasterIdLst>
  <p:notesMasterIdLst>
    <p:notesMasterId r:id="rId18"/>
  </p:notesMasterIdLst>
  <p:sldIdLst>
    <p:sldId id="13132" r:id="rId6"/>
    <p:sldId id="13169" r:id="rId7"/>
    <p:sldId id="2147482829" r:id="rId8"/>
    <p:sldId id="2147482831" r:id="rId9"/>
    <p:sldId id="2147482833" r:id="rId10"/>
    <p:sldId id="2147482823" r:id="rId11"/>
    <p:sldId id="2147482824" r:id="rId12"/>
    <p:sldId id="2147482825" r:id="rId13"/>
    <p:sldId id="2147482826" r:id="rId14"/>
    <p:sldId id="2147482827" r:id="rId15"/>
    <p:sldId id="2147482828" r:id="rId16"/>
    <p:sldId id="214748283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2974FD4-ADB6-BF45-98A0-455E0D5973F7}">
          <p14:sldIdLst>
            <p14:sldId id="13132"/>
            <p14:sldId id="13169"/>
            <p14:sldId id="2147482829"/>
            <p14:sldId id="2147482831"/>
            <p14:sldId id="2147482833"/>
            <p14:sldId id="2147482823"/>
            <p14:sldId id="2147482824"/>
            <p14:sldId id="2147482825"/>
            <p14:sldId id="2147482826"/>
            <p14:sldId id="2147482827"/>
            <p14:sldId id="2147482828"/>
            <p14:sldId id="2147482834"/>
          </p14:sldIdLst>
        </p14:section>
      </p14:sectionLst>
    </p:ext>
    <p:ext uri="{EFAFB233-063F-42B5-8137-9DF3F51BA10A}">
      <p15:sldGuideLst xmlns:p15="http://schemas.microsoft.com/office/powerpoint/2012/main">
        <p15:guide id="1" pos="240" userDrawn="1">
          <p15:clr>
            <a:srgbClr val="A4A3A4"/>
          </p15:clr>
        </p15:guide>
        <p15:guide id="2" orient="horz" pos="40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027137-7E3D-F630-07AF-84A39376FDE0}" name="Paulina Wochal" initials="PW" userId="S::paulina.wochal@gilead.com::29f0a22e-a038-464f-84f7-0850f3b5e393" providerId="AD"/>
  <p188:author id="{4868EA5E-B3D3-225F-6336-6C16742BBC42}" name="Niall Fox" initials="NF" userId="S::niall.fox@gilead.com::411c4341-6607-4ccd-9d10-6626c7e81edd" providerId="AD"/>
  <p188:author id="{4EE41886-2B80-BDDB-D5E7-536828E472A2}" name="Medical writer" initials="MW" userId="Medical writer" providerId="None"/>
  <p188:author id="{DE795DAC-2F2C-DCCA-71F9-EC5D3FF6800F}" name="Nicole Thompson" initials="NT" userId="S::Nicole.Thompson1@gilead.com::c4559a75-9357-4a3b-a88b-df8a6ef95cc3" providerId="AD"/>
  <p188:author id="{6C0777DF-D3FF-E58D-C43B-5BC2249C688D}" name="Paulina Wochal" initials="PW" userId="S::Paulina.Wochal@gilead.com::29f0a22e-a038-464f-84f7-0850f3b5e39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eam9Science" initials="T9S" lastIdx="145" clrIdx="0">
    <p:extLst>
      <p:ext uri="{19B8F6BF-5375-455C-9EA6-DF929625EA0E}">
        <p15:presenceInfo xmlns:p15="http://schemas.microsoft.com/office/powerpoint/2012/main" userId="Team9Science" providerId="None"/>
      </p:ext>
    </p:extLst>
  </p:cmAuthor>
  <p:cmAuthor id="2" name="Allie Y. Chen, PhD" initials="AYCP" lastIdx="8" clrIdx="1">
    <p:extLst>
      <p:ext uri="{19B8F6BF-5375-455C-9EA6-DF929625EA0E}">
        <p15:presenceInfo xmlns:p15="http://schemas.microsoft.com/office/powerpoint/2012/main" userId="S::allie@vaniamgroup.com::29ec2e1e-3509-46da-84cf-085175372a7e" providerId="AD"/>
      </p:ext>
    </p:extLst>
  </p:cmAuthor>
  <p:cmAuthor id="3" name="Team9Science " initials="T" lastIdx="88" clrIdx="2">
    <p:extLst>
      <p:ext uri="{19B8F6BF-5375-455C-9EA6-DF929625EA0E}">
        <p15:presenceInfo xmlns:p15="http://schemas.microsoft.com/office/powerpoint/2012/main" userId="Team9Science " providerId="None"/>
      </p:ext>
    </p:extLst>
  </p:cmAuthor>
  <p:cmAuthor id="4" name="Yao" initials="YB" lastIdx="54" clrIdx="3">
    <p:extLst>
      <p:ext uri="{19B8F6BF-5375-455C-9EA6-DF929625EA0E}">
        <p15:presenceInfo xmlns:p15="http://schemas.microsoft.com/office/powerpoint/2012/main" userId="Yao" providerId="None"/>
      </p:ext>
    </p:extLst>
  </p:cmAuthor>
  <p:cmAuthor id="5" name="Author" initials="T9S" lastIdx="24" clrIdx="4">
    <p:extLst>
      <p:ext uri="{19B8F6BF-5375-455C-9EA6-DF929625EA0E}">
        <p15:presenceInfo xmlns:p15="http://schemas.microsoft.com/office/powerpoint/2012/main" userId="Author" providerId="None"/>
      </p:ext>
    </p:extLst>
  </p:cmAuthor>
  <p:cmAuthor id="6" name="Juliane Juergensmeier" initials="JJ" lastIdx="18" clrIdx="5">
    <p:extLst>
      <p:ext uri="{19B8F6BF-5375-455C-9EA6-DF929625EA0E}">
        <p15:presenceInfo xmlns:p15="http://schemas.microsoft.com/office/powerpoint/2012/main" userId="S::Juliane.Juergensmeier@gilead.com::f04f26b2-a049-478b-b587-7621e9ce6191" providerId="AD"/>
      </p:ext>
    </p:extLst>
  </p:cmAuthor>
  <p:cmAuthor id="7" name="Allie Chen, PhD" initials="AYCP" lastIdx="3" clrIdx="6">
    <p:extLst>
      <p:ext uri="{19B8F6BF-5375-455C-9EA6-DF929625EA0E}">
        <p15:presenceInfo xmlns:p15="http://schemas.microsoft.com/office/powerpoint/2012/main" userId="Allie Chen, PhD" providerId="None"/>
      </p:ext>
    </p:extLst>
  </p:cmAuthor>
  <p:cmAuthor id="8" name="Sharon Wyhopen" initials="SW" lastIdx="41" clrIdx="7">
    <p:extLst>
      <p:ext uri="{19B8F6BF-5375-455C-9EA6-DF929625EA0E}">
        <p15:presenceInfo xmlns:p15="http://schemas.microsoft.com/office/powerpoint/2012/main" userId="S::sharon.wyhopen@gilead.com::1ed7cfb8-d51a-4600-8ece-f0f7c6fd3cd0" providerId="AD"/>
      </p:ext>
    </p:extLst>
  </p:cmAuthor>
  <p:cmAuthor id="9" name="T9S" initials="T9S" lastIdx="216" clrIdx="8">
    <p:extLst>
      <p:ext uri="{19B8F6BF-5375-455C-9EA6-DF929625EA0E}">
        <p15:presenceInfo xmlns:p15="http://schemas.microsoft.com/office/powerpoint/2012/main" userId="T9S" providerId="None"/>
      </p:ext>
    </p:extLst>
  </p:cmAuthor>
  <p:cmAuthor id="10" name="Trishna Goswami" initials="TG" lastIdx="7" clrIdx="9">
    <p:extLst>
      <p:ext uri="{19B8F6BF-5375-455C-9EA6-DF929625EA0E}">
        <p15:presenceInfo xmlns:p15="http://schemas.microsoft.com/office/powerpoint/2012/main" userId="S::trishna.goswami1@gilead.com::5eb008a2-170c-43b3-a248-472fd5bbf4fb" providerId="AD"/>
      </p:ext>
    </p:extLst>
  </p:cmAuthor>
  <p:cmAuthor id="11" name="Ann Conti Morcos" initials="AM" lastIdx="7" clrIdx="10">
    <p:extLst>
      <p:ext uri="{19B8F6BF-5375-455C-9EA6-DF929625EA0E}">
        <p15:presenceInfo xmlns:p15="http://schemas.microsoft.com/office/powerpoint/2012/main" userId="Ann Conti Morcos" providerId="None"/>
      </p:ext>
    </p:extLst>
  </p:cmAuthor>
  <p:cmAuthor id="12" name="Hameda Khandaker" initials="HK" lastIdx="194" clrIdx="11">
    <p:extLst>
      <p:ext uri="{19B8F6BF-5375-455C-9EA6-DF929625EA0E}">
        <p15:presenceInfo xmlns:p15="http://schemas.microsoft.com/office/powerpoint/2012/main" userId="Hameda Khandaker" providerId="None"/>
      </p:ext>
    </p:extLst>
  </p:cmAuthor>
  <p:cmAuthor id="13" name="Yao Bian" initials="YB" lastIdx="48" clrIdx="12">
    <p:extLst>
      <p:ext uri="{19B8F6BF-5375-455C-9EA6-DF929625EA0E}">
        <p15:presenceInfo xmlns:p15="http://schemas.microsoft.com/office/powerpoint/2012/main" userId="Yao Bian" providerId="None"/>
      </p:ext>
    </p:extLst>
  </p:cmAuthor>
  <p:cmAuthor id="14" name="Dustin Chernick" initials="DC" lastIdx="7" clrIdx="13">
    <p:extLst>
      <p:ext uri="{19B8F6BF-5375-455C-9EA6-DF929625EA0E}">
        <p15:presenceInfo xmlns:p15="http://schemas.microsoft.com/office/powerpoint/2012/main" userId="S::dustin.chernick@gilead.com::c0b63486-229e-42d6-98f4-4eb867c86245" providerId="AD"/>
      </p:ext>
    </p:extLst>
  </p:cmAuthor>
  <p:cmAuthor id="15" name="Eliza Harting" initials="EH" lastIdx="2" clrIdx="14">
    <p:extLst>
      <p:ext uri="{19B8F6BF-5375-455C-9EA6-DF929625EA0E}">
        <p15:presenceInfo xmlns:p15="http://schemas.microsoft.com/office/powerpoint/2012/main" userId="S::ElizaJing.Harting@gilead.com::67b8fd14-2814-4d7b-b90f-7128f817b750" providerId="AD"/>
      </p:ext>
    </p:extLst>
  </p:cmAuthor>
  <p:cmAuthor id="16" name="SecondCityScience" initials="SCS" lastIdx="1" clrIdx="15">
    <p:extLst>
      <p:ext uri="{19B8F6BF-5375-455C-9EA6-DF929625EA0E}">
        <p15:presenceInfo xmlns:p15="http://schemas.microsoft.com/office/powerpoint/2012/main" userId="SecondCityScience" providerId="None"/>
      </p:ext>
    </p:extLst>
  </p:cmAuthor>
  <p:cmAuthor id="17" name="Jin You" initials="JY" lastIdx="9" clrIdx="16">
    <p:extLst>
      <p:ext uri="{19B8F6BF-5375-455C-9EA6-DF929625EA0E}">
        <p15:presenceInfo xmlns:p15="http://schemas.microsoft.com/office/powerpoint/2012/main" userId="S::jin.you1@gilead.com::42f0c799-0b85-4b2e-94a3-8d5b6e020685" providerId="AD"/>
      </p:ext>
    </p:extLst>
  </p:cmAuthor>
  <p:cmAuthor id="18" name="Curio" initials="Curio " lastIdx="1" clrIdx="17">
    <p:extLst>
      <p:ext uri="{19B8F6BF-5375-455C-9EA6-DF929625EA0E}">
        <p15:presenceInfo xmlns:p15="http://schemas.microsoft.com/office/powerpoint/2012/main" userId="Curio" providerId="None"/>
      </p:ext>
    </p:extLst>
  </p:cmAuthor>
  <p:cmAuthor id="19" name="Team9" initials="Team9" lastIdx="57" clrIdx="18">
    <p:extLst>
      <p:ext uri="{19B8F6BF-5375-455C-9EA6-DF929625EA0E}">
        <p15:presenceInfo xmlns:p15="http://schemas.microsoft.com/office/powerpoint/2012/main" userId="Team9" providerId="None"/>
      </p:ext>
    </p:extLst>
  </p:cmAuthor>
  <p:cmAuthor id="20" name="Christopher Waldapfel" initials="CCW" lastIdx="1" clrIdx="19">
    <p:extLst>
      <p:ext uri="{19B8F6BF-5375-455C-9EA6-DF929625EA0E}">
        <p15:presenceInfo xmlns:p15="http://schemas.microsoft.com/office/powerpoint/2012/main" userId="Christopher Waldapfel" providerId="None"/>
      </p:ext>
    </p:extLst>
  </p:cmAuthor>
  <p:cmAuthor id="21" name="Nexus" initials="Nexus" lastIdx="5" clrIdx="20">
    <p:extLst>
      <p:ext uri="{19B8F6BF-5375-455C-9EA6-DF929625EA0E}">
        <p15:presenceInfo xmlns:p15="http://schemas.microsoft.com/office/powerpoint/2012/main" userId="Nexus" providerId="None"/>
      </p:ext>
    </p:extLst>
  </p:cmAuthor>
  <p:cmAuthor id="22" name="Matthew Salkovitz" initials="MS" lastIdx="16" clrIdx="21">
    <p:extLst>
      <p:ext uri="{19B8F6BF-5375-455C-9EA6-DF929625EA0E}">
        <p15:presenceInfo xmlns:p15="http://schemas.microsoft.com/office/powerpoint/2012/main" userId="S::Matthew.Salkovitz@gilead.com::14b5a569-4099-4e11-ae6a-9c7a925976d6" providerId="AD"/>
      </p:ext>
    </p:extLst>
  </p:cmAuthor>
  <p:cmAuthor id="23" name="Thengo Tembo" initials="TT" lastIdx="28" clrIdx="22">
    <p:extLst>
      <p:ext uri="{19B8F6BF-5375-455C-9EA6-DF929625EA0E}">
        <p15:presenceInfo xmlns:p15="http://schemas.microsoft.com/office/powerpoint/2012/main" userId="S::thengo.tembo@gilead.com::41ef0c36-8b11-4e42-8f98-69ee09f51ad9" providerId="AD"/>
      </p:ext>
    </p:extLst>
  </p:cmAuthor>
  <p:cmAuthor id="24" name="Sandhya Shankarnarayan" initials="SS" lastIdx="2" clrIdx="23">
    <p:extLst>
      <p:ext uri="{19B8F6BF-5375-455C-9EA6-DF929625EA0E}">
        <p15:presenceInfo xmlns:p15="http://schemas.microsoft.com/office/powerpoint/2012/main" userId="S::sandhya.shankarnarayan@gilead.com::c037d126-bcc3-4b25-9ac8-f0732c6892d2" providerId="AD"/>
      </p:ext>
    </p:extLst>
  </p:cmAuthor>
  <p:cmAuthor id="25" name="Scott Werneke" initials="SW" lastIdx="1" clrIdx="24">
    <p:extLst>
      <p:ext uri="{19B8F6BF-5375-455C-9EA6-DF929625EA0E}">
        <p15:presenceInfo xmlns:p15="http://schemas.microsoft.com/office/powerpoint/2012/main" userId="S::scott.werneke@gilead.com::26183c8d-8426-4fca-93d8-21406cf12dd5" providerId="AD"/>
      </p:ext>
    </p:extLst>
  </p:cmAuthor>
  <p:cmAuthor id="26" name="Oliver Kim" initials="OK" lastIdx="1" clrIdx="25">
    <p:extLst>
      <p:ext uri="{19B8F6BF-5375-455C-9EA6-DF929625EA0E}">
        <p15:presenceInfo xmlns:p15="http://schemas.microsoft.com/office/powerpoint/2012/main" userId="S::oliver.kim@gilead.com::5d3d38ef-2b84-47c0-a77b-d569f0ac438c" providerId="AD"/>
      </p:ext>
    </p:extLst>
  </p:cmAuthor>
  <p:cmAuthor id="27" name="Jess Stephens-Brown" initials="JS" lastIdx="2" clrIdx="26">
    <p:extLst>
      <p:ext uri="{19B8F6BF-5375-455C-9EA6-DF929625EA0E}">
        <p15:presenceInfo xmlns:p15="http://schemas.microsoft.com/office/powerpoint/2012/main" userId="S::jess.stephensbrown@gilead.com::d0b870c3-1ee3-481d-acde-c16bc8d25946" providerId="AD"/>
      </p:ext>
    </p:extLst>
  </p:cmAuthor>
  <p:cmAuthor id="28" name="Catherine Lai" initials="CL" lastIdx="3" clrIdx="27">
    <p:extLst>
      <p:ext uri="{19B8F6BF-5375-455C-9EA6-DF929625EA0E}">
        <p15:presenceInfo xmlns:p15="http://schemas.microsoft.com/office/powerpoint/2012/main" userId="S::catherine.lai6@gilead.com::d4569ff6-1770-4e57-90b0-1233e1969788" providerId="AD"/>
      </p:ext>
    </p:extLst>
  </p:cmAuthor>
  <p:cmAuthor id="29" name="Nikoleta Sjekloca" initials="NS" lastIdx="2" clrIdx="28">
    <p:extLst>
      <p:ext uri="{19B8F6BF-5375-455C-9EA6-DF929625EA0E}">
        <p15:presenceInfo xmlns:p15="http://schemas.microsoft.com/office/powerpoint/2012/main" userId="S::nikoleta.sjekloca@gilead.com::f8f7b63a-6468-436d-8fa8-6cedf0d7c9f4" providerId="AD"/>
      </p:ext>
    </p:extLst>
  </p:cmAuthor>
  <p:cmAuthor id="30" name="Rory Goodbody" initials="RG" lastIdx="11" clrIdx="29">
    <p:extLst>
      <p:ext uri="{19B8F6BF-5375-455C-9EA6-DF929625EA0E}">
        <p15:presenceInfo xmlns:p15="http://schemas.microsoft.com/office/powerpoint/2012/main" userId="S::Rory.Goodbody@gilead.com::fa9889f1-b54b-4a1c-b641-276ee66ef332" providerId="AD"/>
      </p:ext>
    </p:extLst>
  </p:cmAuthor>
  <p:cmAuthor id="31" name="Niall Fox" initials="NF" lastIdx="37" clrIdx="30">
    <p:extLst>
      <p:ext uri="{19B8F6BF-5375-455C-9EA6-DF929625EA0E}">
        <p15:presenceInfo xmlns:p15="http://schemas.microsoft.com/office/powerpoint/2012/main" userId="S::Niall.Fox@gilead.com::411c4341-6607-4ccd-9d10-6626c7e81edd" providerId="AD"/>
      </p:ext>
    </p:extLst>
  </p:cmAuthor>
  <p:cmAuthor id="32" name="Katherine Tran" initials="KT" lastIdx="1" clrIdx="31">
    <p:extLst>
      <p:ext uri="{19B8F6BF-5375-455C-9EA6-DF929625EA0E}">
        <p15:presenceInfo xmlns:p15="http://schemas.microsoft.com/office/powerpoint/2012/main" userId="S::Katherine.Tran8@gilead.com::2ae77265-d211-4f0e-bdfd-703e8ea5f049" providerId="AD"/>
      </p:ext>
    </p:extLst>
  </p:cmAuthor>
  <p:cmAuthor id="33" name="Lynn Neilson" initials="LN" lastIdx="2" clrIdx="32">
    <p:extLst>
      <p:ext uri="{19B8F6BF-5375-455C-9EA6-DF929625EA0E}">
        <p15:presenceInfo xmlns:p15="http://schemas.microsoft.com/office/powerpoint/2012/main" userId="S::lynn.neilson@gilead.com::12516002-dcdb-4387-8a8c-7996544a580e" providerId="AD"/>
      </p:ext>
    </p:extLst>
  </p:cmAuthor>
  <p:cmAuthor id="34" name="Lauren Dau" initials="LD" lastIdx="2" clrIdx="33">
    <p:extLst>
      <p:ext uri="{19B8F6BF-5375-455C-9EA6-DF929625EA0E}">
        <p15:presenceInfo xmlns:p15="http://schemas.microsoft.com/office/powerpoint/2012/main" userId="S::lauren.dau@gilead.com::1525f958-9ab1-4d6f-b4a3-d72d99a5ff8d" providerId="AD"/>
      </p:ext>
    </p:extLst>
  </p:cmAuthor>
  <p:cmAuthor id="35" name="Ioanna Ntalla" initials="IN" lastIdx="3" clrIdx="34">
    <p:extLst>
      <p:ext uri="{19B8F6BF-5375-455C-9EA6-DF929625EA0E}">
        <p15:presenceInfo xmlns:p15="http://schemas.microsoft.com/office/powerpoint/2012/main" userId="S::ioanna.ntalla@gilead.com::2b479ee3-d3f6-4448-98c8-c9acf9ba185b" providerId="AD"/>
      </p:ext>
    </p:extLst>
  </p:cmAuthor>
  <p:cmAuthor id="36" name="Theresa Valdez" initials="TV" lastIdx="2" clrIdx="35">
    <p:extLst>
      <p:ext uri="{19B8F6BF-5375-455C-9EA6-DF929625EA0E}">
        <p15:presenceInfo xmlns:p15="http://schemas.microsoft.com/office/powerpoint/2012/main" userId="S::theresa.valdez1@gilead.com::104e50be-6a2b-42cd-91f1-c18c06d9336a" providerId="AD"/>
      </p:ext>
    </p:extLst>
  </p:cmAuthor>
  <p:cmAuthor id="37" name="Nicole Thompson" initials="NT" lastIdx="4" clrIdx="36">
    <p:extLst>
      <p:ext uri="{19B8F6BF-5375-455C-9EA6-DF929625EA0E}">
        <p15:presenceInfo xmlns:p15="http://schemas.microsoft.com/office/powerpoint/2012/main" userId="S::Nicole.Thompson1@gilead.com::c4559a75-9357-4a3b-a88b-df8a6ef95cc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1222"/>
    <a:srgbClr val="0064A8"/>
    <a:srgbClr val="3C587F"/>
    <a:srgbClr val="8DC1C5"/>
    <a:srgbClr val="C6CAC6"/>
    <a:srgbClr val="DDDFDD"/>
    <a:srgbClr val="000000"/>
    <a:srgbClr val="E7F6F6"/>
    <a:srgbClr val="007A37"/>
    <a:srgbClr val="E7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36" autoAdjust="0"/>
    <p:restoredTop sz="89315" autoAdjust="0"/>
  </p:normalViewPr>
  <p:slideViewPr>
    <p:cSldViewPr snapToGrid="0">
      <p:cViewPr varScale="1">
        <p:scale>
          <a:sx n="108" d="100"/>
          <a:sy n="108" d="100"/>
        </p:scale>
        <p:origin x="1440" y="200"/>
      </p:cViewPr>
      <p:guideLst>
        <p:guide pos="240"/>
        <p:guide orient="horz" pos="40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s Söderholm" userId="b146546c-6bf2-46e5-8a26-00cca8510547" providerId="ADAL" clId="{1BA6AFD4-5626-5074-83B3-37EDF692C4D5}"/>
    <pc:docChg chg="custSel addSld delSld modSld modMainMaster modSection">
      <pc:chgData name="Jonas Söderholm" userId="b146546c-6bf2-46e5-8a26-00cca8510547" providerId="ADAL" clId="{1BA6AFD4-5626-5074-83B3-37EDF692C4D5}" dt="2026-09-09T14:11:00.894" v="36" actId="6549"/>
      <pc:docMkLst>
        <pc:docMk/>
      </pc:docMkLst>
      <pc:sldChg chg="delSp modSp mod">
        <pc:chgData name="Jonas Söderholm" userId="b146546c-6bf2-46e5-8a26-00cca8510547" providerId="ADAL" clId="{1BA6AFD4-5626-5074-83B3-37EDF692C4D5}" dt="2026-09-09T14:11:00.894" v="36" actId="6549"/>
        <pc:sldMkLst>
          <pc:docMk/>
          <pc:sldMk cId="3846850421" sldId="13132"/>
        </pc:sldMkLst>
        <pc:spChg chg="mod">
          <ac:chgData name="Jonas Söderholm" userId="b146546c-6bf2-46e5-8a26-00cca8510547" providerId="ADAL" clId="{1BA6AFD4-5626-5074-83B3-37EDF692C4D5}" dt="2026-09-09T14:11:00.894" v="36" actId="6549"/>
          <ac:spMkLst>
            <pc:docMk/>
            <pc:sldMk cId="3846850421" sldId="13132"/>
            <ac:spMk id="2" creationId="{D0CA896B-59F5-E234-25F8-36FDCBC463F9}"/>
          </ac:spMkLst>
        </pc:spChg>
        <pc:spChg chg="mod">
          <ac:chgData name="Jonas Söderholm" userId="b146546c-6bf2-46e5-8a26-00cca8510547" providerId="ADAL" clId="{1BA6AFD4-5626-5074-83B3-37EDF692C4D5}" dt="2026-09-01T12:57:52.282" v="26" actId="20577"/>
          <ac:spMkLst>
            <pc:docMk/>
            <pc:sldMk cId="3846850421" sldId="13132"/>
            <ac:spMk id="5" creationId="{1E3604F5-4A74-9F35-213A-C984C70E84CE}"/>
          </ac:spMkLst>
        </pc:spChg>
        <pc:spChg chg="del">
          <ac:chgData name="Jonas Söderholm" userId="b146546c-6bf2-46e5-8a26-00cca8510547" providerId="ADAL" clId="{1BA6AFD4-5626-5074-83B3-37EDF692C4D5}" dt="2026-09-09T14:10:58.448" v="35" actId="478"/>
          <ac:spMkLst>
            <pc:docMk/>
            <pc:sldMk cId="3846850421" sldId="13132"/>
            <ac:spMk id="6" creationId="{0A61E0A8-5D71-1D39-116C-E4F099D1E3CE}"/>
          </ac:spMkLst>
        </pc:spChg>
      </pc:sldChg>
      <pc:sldChg chg="addSp delSp modSp mod">
        <pc:chgData name="Jonas Söderholm" userId="b146546c-6bf2-46e5-8a26-00cca8510547" providerId="ADAL" clId="{1BA6AFD4-5626-5074-83B3-37EDF692C4D5}" dt="2026-09-01T13:32:18.050" v="34" actId="20577"/>
        <pc:sldMkLst>
          <pc:docMk/>
          <pc:sldMk cId="3805477864" sldId="2147482834"/>
        </pc:sldMkLst>
        <pc:spChg chg="mod">
          <ac:chgData name="Jonas Söderholm" userId="b146546c-6bf2-46e5-8a26-00cca8510547" providerId="ADAL" clId="{1BA6AFD4-5626-5074-83B3-37EDF692C4D5}" dt="2026-09-01T13:32:18.050" v="34" actId="20577"/>
          <ac:spMkLst>
            <pc:docMk/>
            <pc:sldMk cId="3805477864" sldId="2147482834"/>
            <ac:spMk id="3" creationId="{13C73636-8E41-F9A0-63D5-7D65DBFEB427}"/>
          </ac:spMkLst>
        </pc:spChg>
        <pc:spChg chg="add mod">
          <ac:chgData name="Jonas Söderholm" userId="b146546c-6bf2-46e5-8a26-00cca8510547" providerId="ADAL" clId="{1BA6AFD4-5626-5074-83B3-37EDF692C4D5}" dt="2026-09-01T13:32:14.278" v="32"/>
          <ac:spMkLst>
            <pc:docMk/>
            <pc:sldMk cId="3805477864" sldId="2147482834"/>
            <ac:spMk id="4" creationId="{DA91D8B8-17AA-8ABA-F57D-2A3386BFE7D7}"/>
          </ac:spMkLst>
        </pc:spChg>
      </pc:sldChg>
      <pc:sldMasterChg chg="modSp mod modSldLayout">
        <pc:chgData name="Jonas Söderholm" userId="b146546c-6bf2-46e5-8a26-00cca8510547" providerId="ADAL" clId="{1BA6AFD4-5626-5074-83B3-37EDF692C4D5}" dt="2026-09-01T12:58:10.742" v="30" actId="20577"/>
        <pc:sldMasterMkLst>
          <pc:docMk/>
          <pc:sldMasterMk cId="128860273" sldId="2147483867"/>
        </pc:sldMasterMkLst>
        <pc:spChg chg="mod">
          <ac:chgData name="Jonas Söderholm" userId="b146546c-6bf2-46e5-8a26-00cca8510547" providerId="ADAL" clId="{1BA6AFD4-5626-5074-83B3-37EDF692C4D5}" dt="2026-09-01T12:58:02.314" v="28" actId="20577"/>
          <ac:spMkLst>
            <pc:docMk/>
            <pc:sldMasterMk cId="128860273" sldId="2147483867"/>
            <ac:spMk id="3" creationId="{76A6DF8A-79CC-BFC2-E5F7-FAA0BA2F0D78}"/>
          </ac:spMkLst>
        </pc:spChg>
        <pc:sldLayoutChg chg="modSp mod">
          <pc:chgData name="Jonas Söderholm" userId="b146546c-6bf2-46e5-8a26-00cca8510547" providerId="ADAL" clId="{1BA6AFD4-5626-5074-83B3-37EDF692C4D5}" dt="2026-09-01T12:58:10.742" v="30" actId="20577"/>
          <pc:sldLayoutMkLst>
            <pc:docMk/>
            <pc:sldMasterMk cId="128860273" sldId="2147483867"/>
            <pc:sldLayoutMk cId="2511641364" sldId="2147483910"/>
          </pc:sldLayoutMkLst>
          <pc:spChg chg="mod">
            <ac:chgData name="Jonas Söderholm" userId="b146546c-6bf2-46e5-8a26-00cca8510547" providerId="ADAL" clId="{1BA6AFD4-5626-5074-83B3-37EDF692C4D5}" dt="2026-09-01T12:58:10.742" v="30" actId="20577"/>
            <ac:spMkLst>
              <pc:docMk/>
              <pc:sldMasterMk cId="128860273" sldId="2147483867"/>
              <pc:sldLayoutMk cId="2511641364" sldId="2147483910"/>
              <ac:spMk id="3" creationId="{4D8D07B6-A8D4-0EF4-58F6-16F5CC1A3638}"/>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ASCENT</c:v>
                </c:pt>
              </c:strCache>
            </c:strRef>
          </c:tx>
          <c:spPr>
            <a:solidFill>
              <a:schemeClr val="accent1"/>
            </a:solidFill>
            <a:ln>
              <a:noFill/>
            </a:ln>
            <a:effectLst/>
          </c:spPr>
          <c:invertIfNegative val="0"/>
          <c:dLbls>
            <c:dLbl>
              <c:idx val="0"/>
              <c:layout>
                <c:manualLayout>
                  <c:x val="-1.255285405006359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258-496A-B984-15EC12A863E1}"/>
                </c:ext>
              </c:extLst>
            </c:dLbl>
            <c:dLbl>
              <c:idx val="1"/>
              <c:tx>
                <c:rich>
                  <a:bodyPr/>
                  <a:lstStyle/>
                  <a:p>
                    <a:r>
                      <a:rPr lang="en-US"/>
                      <a:t>NA</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258-496A-B984-15EC12A863E1}"/>
                </c:ext>
              </c:extLst>
            </c:dLbl>
            <c:dLbl>
              <c:idx val="2"/>
              <c:layout>
                <c:manualLayout>
                  <c:x val="-1.673713873341817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258-496A-B984-15EC12A863E1}"/>
                </c:ext>
              </c:extLst>
            </c:dLbl>
            <c:dLbl>
              <c:idx val="3"/>
              <c:layout>
                <c:manualLayout>
                  <c:x val="-9.7633309278272913E-3"/>
                  <c:y val="8.542493636851196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258-496A-B984-15EC12A863E1}"/>
                </c:ext>
              </c:extLst>
            </c:dLbl>
            <c:dLbl>
              <c:idx val="4"/>
              <c:layout>
                <c:manualLayout>
                  <c:x val="-1.5342377172299948E-2"/>
                  <c:y val="-5.2203524721185029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258-496A-B984-15EC12A863E1}"/>
                </c:ext>
              </c:extLst>
            </c:dLbl>
            <c:dLbl>
              <c:idx val="5"/>
              <c:tx>
                <c:rich>
                  <a:bodyPr/>
                  <a:lstStyle/>
                  <a:p>
                    <a:r>
                      <a:rPr lang="en-US"/>
                      <a:t>NA</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258-496A-B984-15EC12A863E1}"/>
                </c:ext>
              </c:extLst>
            </c:dLbl>
            <c:dLbl>
              <c:idx val="6"/>
              <c:layout>
                <c:manualLayout>
                  <c:x val="-1.2552854050063695E-2"/>
                  <c:y val="8.542493636851196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258-496A-B984-15EC12A863E1}"/>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Sheet1!$A$2:$B$8</c:f>
              <c:multiLvlStrCache>
                <c:ptCount val="7"/>
                <c:lvl>
                  <c:pt idx="0">
                    <c:v>Any Grade</c:v>
                  </c:pt>
                  <c:pt idx="1">
                    <c:v>G2</c:v>
                  </c:pt>
                  <c:pt idx="2">
                    <c:v>G3</c:v>
                  </c:pt>
                  <c:pt idx="3">
                    <c:v>G4</c:v>
                  </c:pt>
                  <c:pt idx="4">
                    <c:v>Any Grade</c:v>
                  </c:pt>
                  <c:pt idx="5">
                    <c:v>G2</c:v>
                  </c:pt>
                  <c:pt idx="6">
                    <c:v>G3</c:v>
                  </c:pt>
                </c:lvl>
                <c:lvl>
                  <c:pt idx="0">
                    <c:v>Neutropenia</c:v>
                  </c:pt>
                  <c:pt idx="4">
                    <c:v>Diarrhea</c:v>
                  </c:pt>
                </c:lvl>
              </c:multiLvlStrCache>
            </c:multiLvlStrRef>
          </c:cat>
          <c:val>
            <c:numRef>
              <c:f>Sheet1!$C$2:$C$8</c:f>
              <c:numCache>
                <c:formatCode>0.0%</c:formatCode>
                <c:ptCount val="7"/>
                <c:pt idx="0">
                  <c:v>0.63200000000000001</c:v>
                </c:pt>
                <c:pt idx="1">
                  <c:v>0</c:v>
                </c:pt>
                <c:pt idx="2">
                  <c:v>0.34100000000000003</c:v>
                </c:pt>
                <c:pt idx="3">
                  <c:v>0.17100000000000001</c:v>
                </c:pt>
                <c:pt idx="4">
                  <c:v>0.59299999999999997</c:v>
                </c:pt>
                <c:pt idx="5">
                  <c:v>0</c:v>
                </c:pt>
                <c:pt idx="6">
                  <c:v>0.105</c:v>
                </c:pt>
              </c:numCache>
            </c:numRef>
          </c:val>
          <c:extLst>
            <c:ext xmlns:c16="http://schemas.microsoft.com/office/drawing/2014/chart" uri="{C3380CC4-5D6E-409C-BE32-E72D297353CC}">
              <c16:uniqueId val="{00000007-F258-496A-B984-15EC12A863E1}"/>
            </c:ext>
          </c:extLst>
        </c:ser>
        <c:ser>
          <c:idx val="1"/>
          <c:order val="1"/>
          <c:tx>
            <c:strRef>
              <c:f>Sheet1!$D$1</c:f>
              <c:strCache>
                <c:ptCount val="1"/>
                <c:pt idx="0">
                  <c:v>TROPiCS-02</c:v>
                </c:pt>
              </c:strCache>
            </c:strRef>
          </c:tx>
          <c:spPr>
            <a:solidFill>
              <a:srgbClr val="C50E3C"/>
            </a:solidFill>
            <a:ln>
              <a:noFill/>
            </a:ln>
            <a:effectLst/>
          </c:spPr>
          <c:invertIfNegative val="0"/>
          <c:dLbls>
            <c:dLbl>
              <c:idx val="2"/>
              <c:layout>
                <c:manualLayout>
                  <c:x val="1.8131900294536301E-2"/>
                  <c:y val="-2.8474978789503986E-3"/>
                </c:manualLayout>
              </c:layout>
              <c:tx>
                <c:rich>
                  <a:bodyPr/>
                  <a:lstStyle/>
                  <a:p>
                    <a:r>
                      <a:rPr lang="en-US" dirty="0"/>
                      <a:t>31.7%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F258-496A-B984-15EC12A863E1}"/>
                </c:ext>
              </c:extLst>
            </c:dLbl>
            <c:dLbl>
              <c:idx val="3"/>
              <c:layout>
                <c:manualLayout>
                  <c:x val="1.5342377172299948E-2"/>
                  <c:y val="-1.0440704944237006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258-496A-B984-15EC12A863E1}"/>
                </c:ext>
              </c:extLst>
            </c:dLbl>
            <c:dLbl>
              <c:idx val="4"/>
              <c:layout>
                <c:manualLayout>
                  <c:x val="1.115809248894541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258-496A-B984-15EC12A863E1}"/>
                </c:ext>
              </c:extLst>
            </c:dLbl>
            <c:dLbl>
              <c:idx val="6"/>
              <c:layout>
                <c:manualLayout>
                  <c:x val="6.9738078055908851E-3"/>
                  <c:y val="-2.847497878950398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258-496A-B984-15EC12A863E1}"/>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Sheet1!$A$2:$B$8</c:f>
              <c:multiLvlStrCache>
                <c:ptCount val="7"/>
                <c:lvl>
                  <c:pt idx="0">
                    <c:v>Any Grade</c:v>
                  </c:pt>
                  <c:pt idx="1">
                    <c:v>G2</c:v>
                  </c:pt>
                  <c:pt idx="2">
                    <c:v>G3</c:v>
                  </c:pt>
                  <c:pt idx="3">
                    <c:v>G4</c:v>
                  </c:pt>
                  <c:pt idx="4">
                    <c:v>Any Grade</c:v>
                  </c:pt>
                  <c:pt idx="5">
                    <c:v>G2</c:v>
                  </c:pt>
                  <c:pt idx="6">
                    <c:v>G3</c:v>
                  </c:pt>
                </c:lvl>
                <c:lvl>
                  <c:pt idx="0">
                    <c:v>Neutropenia</c:v>
                  </c:pt>
                  <c:pt idx="4">
                    <c:v>Diarrhea</c:v>
                  </c:pt>
                </c:lvl>
              </c:multiLvlStrCache>
            </c:multiLvlStrRef>
          </c:cat>
          <c:val>
            <c:numRef>
              <c:f>Sheet1!$D$2:$D$8</c:f>
              <c:numCache>
                <c:formatCode>0.0%</c:formatCode>
                <c:ptCount val="7"/>
                <c:pt idx="0">
                  <c:v>0.70099999999999996</c:v>
                </c:pt>
                <c:pt idx="1">
                  <c:v>0.16800000000000001</c:v>
                </c:pt>
                <c:pt idx="2">
                  <c:v>0.32</c:v>
                </c:pt>
                <c:pt idx="3">
                  <c:v>0.19</c:v>
                </c:pt>
                <c:pt idx="4">
                  <c:v>0.56699999999999995</c:v>
                </c:pt>
                <c:pt idx="5">
                  <c:v>0.20899999999999999</c:v>
                </c:pt>
                <c:pt idx="6">
                  <c:v>9.2999999999999999E-2</c:v>
                </c:pt>
              </c:numCache>
            </c:numRef>
          </c:val>
          <c:extLst>
            <c:ext xmlns:c16="http://schemas.microsoft.com/office/drawing/2014/chart" uri="{C3380CC4-5D6E-409C-BE32-E72D297353CC}">
              <c16:uniqueId val="{0000000C-F258-496A-B984-15EC12A863E1}"/>
            </c:ext>
          </c:extLst>
        </c:ser>
        <c:ser>
          <c:idx val="2"/>
          <c:order val="2"/>
          <c:tx>
            <c:strRef>
              <c:f>Sheet1!$E$1</c:f>
              <c:strCache>
                <c:ptCount val="1"/>
                <c:pt idx="0">
                  <c:v>PRIMED</c:v>
                </c:pt>
              </c:strCache>
            </c:strRef>
          </c:tx>
          <c:spPr>
            <a:solidFill>
              <a:schemeClr val="accent3"/>
            </a:solidFill>
            <a:ln>
              <a:noFill/>
            </a:ln>
            <a:effectLst/>
          </c:spPr>
          <c:invertIfNegative val="0"/>
          <c:dLbls>
            <c:dLbl>
              <c:idx val="0"/>
              <c:layout>
                <c:manualLayout>
                  <c:x val="1.3947615611181758E-2"/>
                  <c:y val="-2.847497878950503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258-496A-B984-15EC12A863E1}"/>
                </c:ext>
              </c:extLst>
            </c:dLbl>
            <c:dLbl>
              <c:idx val="1"/>
              <c:layout>
                <c:manualLayout>
                  <c:x val="6.973807805590885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258-496A-B984-15EC12A863E1}"/>
                </c:ext>
              </c:extLst>
            </c:dLbl>
            <c:dLbl>
              <c:idx val="2"/>
              <c:layout>
                <c:manualLayout>
                  <c:x val="8.3685693667090114E-3"/>
                  <c:y val="-1.0440704944237006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258-496A-B984-15EC12A863E1}"/>
                </c:ext>
              </c:extLst>
            </c:dLbl>
            <c:dLbl>
              <c:idx val="3"/>
              <c:layout>
                <c:manualLayout>
                  <c:x val="8.3685693667090617E-3"/>
                  <c:y val="-1.0440704944237006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258-496A-B984-15EC12A863E1}"/>
                </c:ext>
              </c:extLst>
            </c:dLbl>
            <c:dLbl>
              <c:idx val="4"/>
              <c:layout>
                <c:manualLayout>
                  <c:x val="1.2552854050063593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258-496A-B984-15EC12A863E1}"/>
                </c:ext>
              </c:extLst>
            </c:dLbl>
            <c:dLbl>
              <c:idx val="5"/>
              <c:layout>
                <c:manualLayout>
                  <c:x val="1.1158092488945314E-2"/>
                  <c:y val="-1.0440704944237006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F258-496A-B984-15EC12A863E1}"/>
                </c:ext>
              </c:extLst>
            </c:dLbl>
            <c:dLbl>
              <c:idx val="6"/>
              <c:layout>
                <c:manualLayout>
                  <c:x val="6.9738078055908851E-3"/>
                  <c:y val="-1.0440704944237006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F258-496A-B984-15EC12A863E1}"/>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Sheet1!$A$2:$B$8</c:f>
              <c:multiLvlStrCache>
                <c:ptCount val="7"/>
                <c:lvl>
                  <c:pt idx="0">
                    <c:v>Any Grade</c:v>
                  </c:pt>
                  <c:pt idx="1">
                    <c:v>G2</c:v>
                  </c:pt>
                  <c:pt idx="2">
                    <c:v>G3</c:v>
                  </c:pt>
                  <c:pt idx="3">
                    <c:v>G4</c:v>
                  </c:pt>
                  <c:pt idx="4">
                    <c:v>Any Grade</c:v>
                  </c:pt>
                  <c:pt idx="5">
                    <c:v>G2</c:v>
                  </c:pt>
                  <c:pt idx="6">
                    <c:v>G3</c:v>
                  </c:pt>
                </c:lvl>
                <c:lvl>
                  <c:pt idx="0">
                    <c:v>Neutropenia</c:v>
                  </c:pt>
                  <c:pt idx="4">
                    <c:v>Diarrhea</c:v>
                  </c:pt>
                </c:lvl>
              </c:multiLvlStrCache>
            </c:multiLvlStrRef>
          </c:cat>
          <c:val>
            <c:numRef>
              <c:f>Sheet1!$E$2:$E$8</c:f>
              <c:numCache>
                <c:formatCode>0.0%</c:formatCode>
                <c:ptCount val="7"/>
                <c:pt idx="0">
                  <c:v>0.28000000000000003</c:v>
                </c:pt>
                <c:pt idx="1">
                  <c:v>0.08</c:v>
                </c:pt>
                <c:pt idx="2">
                  <c:v>0.12</c:v>
                </c:pt>
                <c:pt idx="3">
                  <c:v>0.04</c:v>
                </c:pt>
                <c:pt idx="4">
                  <c:v>0.34</c:v>
                </c:pt>
                <c:pt idx="5">
                  <c:v>0.12</c:v>
                </c:pt>
                <c:pt idx="6">
                  <c:v>0.04</c:v>
                </c:pt>
              </c:numCache>
            </c:numRef>
          </c:val>
          <c:extLst>
            <c:ext xmlns:c16="http://schemas.microsoft.com/office/drawing/2014/chart" uri="{C3380CC4-5D6E-409C-BE32-E72D297353CC}">
              <c16:uniqueId val="{00000014-F258-496A-B984-15EC12A863E1}"/>
            </c:ext>
          </c:extLst>
        </c:ser>
        <c:dLbls>
          <c:dLblPos val="outEnd"/>
          <c:showLegendKey val="0"/>
          <c:showVal val="1"/>
          <c:showCatName val="0"/>
          <c:showSerName val="0"/>
          <c:showPercent val="0"/>
          <c:showBubbleSize val="0"/>
        </c:dLbls>
        <c:gapWidth val="444"/>
        <c:overlap val="-90"/>
        <c:axId val="30902512"/>
        <c:axId val="30880432"/>
      </c:barChart>
      <c:catAx>
        <c:axId val="309025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crossAx val="30880432"/>
        <c:crosses val="autoZero"/>
        <c:auto val="1"/>
        <c:lblAlgn val="ctr"/>
        <c:lblOffset val="100"/>
        <c:noMultiLvlLbl val="0"/>
      </c:catAx>
      <c:valAx>
        <c:axId val="30880432"/>
        <c:scaling>
          <c:orientation val="minMax"/>
        </c:scaling>
        <c:delete val="1"/>
        <c:axPos val="l"/>
        <c:numFmt formatCode="0.0%" sourceLinked="1"/>
        <c:majorTickMark val="out"/>
        <c:minorTickMark val="none"/>
        <c:tickLblPos val="nextTo"/>
        <c:crossAx val="309025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accent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Sheet2!$B$1</c:f>
              <c:strCache>
                <c:ptCount val="1"/>
                <c:pt idx="0">
                  <c:v>ASCENT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Sheet2!$A$2:$A$4</c:f>
              <c:strCache>
                <c:ptCount val="3"/>
                <c:pt idx="0">
                  <c:v>AEs leading to dose reductions</c:v>
                </c:pt>
                <c:pt idx="1">
                  <c:v>AEs leading to treatment interruptions</c:v>
                </c:pt>
                <c:pt idx="2">
                  <c:v>AEs leading to permanent discontinuations</c:v>
                </c:pt>
              </c:strCache>
            </c:strRef>
          </c:cat>
          <c:val>
            <c:numRef>
              <c:f>Sheet2!$B$2:$B$4</c:f>
              <c:numCache>
                <c:formatCode>0.0%</c:formatCode>
                <c:ptCount val="3"/>
                <c:pt idx="0">
                  <c:v>0.22</c:v>
                </c:pt>
                <c:pt idx="1">
                  <c:v>0.61</c:v>
                </c:pt>
                <c:pt idx="2">
                  <c:v>0.05</c:v>
                </c:pt>
              </c:numCache>
            </c:numRef>
          </c:val>
          <c:extLst>
            <c:ext xmlns:c16="http://schemas.microsoft.com/office/drawing/2014/chart" uri="{C3380CC4-5D6E-409C-BE32-E72D297353CC}">
              <c16:uniqueId val="{00000000-B658-4D8C-BABC-188EBB0C3C33}"/>
            </c:ext>
          </c:extLst>
        </c:ser>
        <c:ser>
          <c:idx val="1"/>
          <c:order val="1"/>
          <c:tx>
            <c:strRef>
              <c:f>Sheet2!$C$1</c:f>
              <c:strCache>
                <c:ptCount val="1"/>
                <c:pt idx="0">
                  <c:v>TROPiCS-02</c:v>
                </c:pt>
              </c:strCache>
            </c:strRef>
          </c:tx>
          <c:spPr>
            <a:solidFill>
              <a:srgbClr val="C50E3C"/>
            </a:solidFill>
            <a:ln>
              <a:noFill/>
            </a:ln>
            <a:effectLst/>
          </c:spPr>
          <c:invertIfNegative val="0"/>
          <c:dLbls>
            <c:dLbl>
              <c:idx val="0"/>
              <c:tx>
                <c:rich>
                  <a:bodyPr/>
                  <a:lstStyle/>
                  <a:p>
                    <a:r>
                      <a:rPr lang="en-US" dirty="0"/>
                      <a:t>33.0%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AC7-4BCB-8399-942660D7FB46}"/>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Sheet2!$A$2:$A$4</c:f>
              <c:strCache>
                <c:ptCount val="3"/>
                <c:pt idx="0">
                  <c:v>AEs leading to dose reductions</c:v>
                </c:pt>
                <c:pt idx="1">
                  <c:v>AEs leading to treatment interruptions</c:v>
                </c:pt>
                <c:pt idx="2">
                  <c:v>AEs leading to permanent discontinuations</c:v>
                </c:pt>
              </c:strCache>
            </c:strRef>
          </c:cat>
          <c:val>
            <c:numRef>
              <c:f>Sheet2!$C$2:$C$4</c:f>
              <c:numCache>
                <c:formatCode>0.0%</c:formatCode>
                <c:ptCount val="3"/>
                <c:pt idx="0">
                  <c:v>0.33600000000000002</c:v>
                </c:pt>
                <c:pt idx="1">
                  <c:v>0.66</c:v>
                </c:pt>
                <c:pt idx="2">
                  <c:v>6.3E-2</c:v>
                </c:pt>
              </c:numCache>
            </c:numRef>
          </c:val>
          <c:extLst>
            <c:ext xmlns:c16="http://schemas.microsoft.com/office/drawing/2014/chart" uri="{C3380CC4-5D6E-409C-BE32-E72D297353CC}">
              <c16:uniqueId val="{00000001-B658-4D8C-BABC-188EBB0C3C33}"/>
            </c:ext>
          </c:extLst>
        </c:ser>
        <c:ser>
          <c:idx val="2"/>
          <c:order val="2"/>
          <c:tx>
            <c:strRef>
              <c:f>Sheet2!$D$1</c:f>
              <c:strCache>
                <c:ptCount val="1"/>
                <c:pt idx="0">
                  <c:v>PRIMED</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Sheet2!$A$2:$A$4</c:f>
              <c:strCache>
                <c:ptCount val="3"/>
                <c:pt idx="0">
                  <c:v>AEs leading to dose reductions</c:v>
                </c:pt>
                <c:pt idx="1">
                  <c:v>AEs leading to treatment interruptions</c:v>
                </c:pt>
                <c:pt idx="2">
                  <c:v>AEs leading to permanent discontinuations</c:v>
                </c:pt>
              </c:strCache>
            </c:strRef>
          </c:cat>
          <c:val>
            <c:numRef>
              <c:f>Sheet2!$D$2:$D$4</c:f>
              <c:numCache>
                <c:formatCode>0.0%</c:formatCode>
                <c:ptCount val="3"/>
                <c:pt idx="0">
                  <c:v>0.14000000000000001</c:v>
                </c:pt>
                <c:pt idx="1">
                  <c:v>0.3</c:v>
                </c:pt>
                <c:pt idx="2">
                  <c:v>0</c:v>
                </c:pt>
              </c:numCache>
            </c:numRef>
          </c:val>
          <c:extLst>
            <c:ext xmlns:c16="http://schemas.microsoft.com/office/drawing/2014/chart" uri="{C3380CC4-5D6E-409C-BE32-E72D297353CC}">
              <c16:uniqueId val="{00000002-B658-4D8C-BABC-188EBB0C3C33}"/>
            </c:ext>
          </c:extLst>
        </c:ser>
        <c:dLbls>
          <c:dLblPos val="outEnd"/>
          <c:showLegendKey val="0"/>
          <c:showVal val="1"/>
          <c:showCatName val="0"/>
          <c:showSerName val="0"/>
          <c:showPercent val="0"/>
          <c:showBubbleSize val="0"/>
        </c:dLbls>
        <c:gapWidth val="444"/>
        <c:overlap val="-90"/>
        <c:axId val="160059648"/>
        <c:axId val="160075968"/>
      </c:barChart>
      <c:catAx>
        <c:axId val="1600596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crossAx val="160075968"/>
        <c:crosses val="autoZero"/>
        <c:auto val="1"/>
        <c:lblAlgn val="ctr"/>
        <c:lblOffset val="100"/>
        <c:noMultiLvlLbl val="0"/>
      </c:catAx>
      <c:valAx>
        <c:axId val="160075968"/>
        <c:scaling>
          <c:orientation val="minMax"/>
        </c:scaling>
        <c:delete val="1"/>
        <c:axPos val="l"/>
        <c:numFmt formatCode="0.0%" sourceLinked="1"/>
        <c:majorTickMark val="none"/>
        <c:minorTickMark val="none"/>
        <c:tickLblPos val="nextTo"/>
        <c:crossAx val="160059648"/>
        <c:crosses val="autoZero"/>
        <c:crossBetween val="between"/>
      </c:valAx>
      <c:spPr>
        <a:noFill/>
        <a:ln>
          <a:noFill/>
        </a:ln>
        <a:effectLst/>
      </c:spPr>
    </c:plotArea>
    <c:legend>
      <c:legendPos val="t"/>
      <c:layout>
        <c:manualLayout>
          <c:xMode val="edge"/>
          <c:yMode val="edge"/>
          <c:x val="0.60191423666543398"/>
          <c:y val="1.1314777098891152E-2"/>
          <c:w val="0.38481846770871853"/>
          <c:h val="5.452564356135727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accent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332ACC-5B50-4DF7-9C12-64A549B5CE41}"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1046C-9DDE-4944-8983-F25CCB24C157}" type="slidenum">
              <a:rPr lang="en-US" smtClean="0"/>
              <a:t>‹#›</a:t>
            </a:fld>
            <a:endParaRPr lang="en-US"/>
          </a:p>
        </p:txBody>
      </p:sp>
    </p:spTree>
    <p:extLst>
      <p:ext uri="{BB962C8B-B14F-4D97-AF65-F5344CB8AC3E}">
        <p14:creationId xmlns:p14="http://schemas.microsoft.com/office/powerpoint/2010/main" val="4049494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65465B-1F3E-4508-81BA-30485342AF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361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0D2B426C-B625-42EB-921F-A8EA0949F603}" type="slidenum">
              <a:rPr lang="en-US" smtClean="0"/>
              <a:t>3</a:t>
            </a:fld>
            <a:endParaRPr lang="en-US"/>
          </a:p>
        </p:txBody>
      </p:sp>
    </p:spTree>
    <p:extLst>
      <p:ext uri="{BB962C8B-B14F-4D97-AF65-F5344CB8AC3E}">
        <p14:creationId xmlns:p14="http://schemas.microsoft.com/office/powerpoint/2010/main" val="2234915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chemeClr val="tx1"/>
                </a:solidFill>
                <a:effectLst/>
                <a:uLnTx/>
                <a:uFillTx/>
                <a:latin typeface="Trebuchet MS" panose="020B0603020202020204" pitchFamily="34" charset="0"/>
              </a:rPr>
              <a:t>.</a:t>
            </a:r>
          </a:p>
        </p:txBody>
      </p:sp>
      <p:sp>
        <p:nvSpPr>
          <p:cNvPr id="4" name="Slide Number Placeholder 3"/>
          <p:cNvSpPr>
            <a:spLocks noGrp="1"/>
          </p:cNvSpPr>
          <p:nvPr>
            <p:ph type="sldNum" sz="quarter" idx="5"/>
          </p:nvPr>
        </p:nvSpPr>
        <p:spPr/>
        <p:txBody>
          <a:bodyPr/>
          <a:lstStyle/>
          <a:p>
            <a:fld id="{0D2B426C-B625-42EB-921F-A8EA0949F603}" type="slidenum">
              <a:rPr lang="en-US" smtClean="0"/>
              <a:t>4</a:t>
            </a:fld>
            <a:endParaRPr lang="en-US"/>
          </a:p>
        </p:txBody>
      </p:sp>
    </p:spTree>
    <p:extLst>
      <p:ext uri="{BB962C8B-B14F-4D97-AF65-F5344CB8AC3E}">
        <p14:creationId xmlns:p14="http://schemas.microsoft.com/office/powerpoint/2010/main" val="3829997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chemeClr val="tx1"/>
              </a:solidFill>
              <a:effectLst/>
              <a:uLnTx/>
              <a:uFillTx/>
              <a:latin typeface="Trebuchet MS" panose="020B0603020202020204" pitchFamily="34" charset="0"/>
            </a:endParaRPr>
          </a:p>
        </p:txBody>
      </p:sp>
      <p:sp>
        <p:nvSpPr>
          <p:cNvPr id="4" name="Slide Number Placeholder 3"/>
          <p:cNvSpPr>
            <a:spLocks noGrp="1"/>
          </p:cNvSpPr>
          <p:nvPr>
            <p:ph type="sldNum" sz="quarter" idx="5"/>
          </p:nvPr>
        </p:nvSpPr>
        <p:spPr/>
        <p:txBody>
          <a:bodyPr/>
          <a:lstStyle/>
          <a:p>
            <a:fld id="{0D2B426C-B625-42EB-921F-A8EA0949F603}" type="slidenum">
              <a:rPr lang="en-US" smtClean="0"/>
              <a:t>5</a:t>
            </a:fld>
            <a:endParaRPr lang="en-US"/>
          </a:p>
        </p:txBody>
      </p:sp>
    </p:spTree>
    <p:extLst>
      <p:ext uri="{BB962C8B-B14F-4D97-AF65-F5344CB8AC3E}">
        <p14:creationId xmlns:p14="http://schemas.microsoft.com/office/powerpoint/2010/main" val="3702422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0D2B426C-B625-42EB-921F-A8EA0949F603}" type="slidenum">
              <a:rPr lang="en-US" smtClean="0"/>
              <a:t>6</a:t>
            </a:fld>
            <a:endParaRPr lang="en-US"/>
          </a:p>
        </p:txBody>
      </p:sp>
    </p:spTree>
    <p:extLst>
      <p:ext uri="{BB962C8B-B14F-4D97-AF65-F5344CB8AC3E}">
        <p14:creationId xmlns:p14="http://schemas.microsoft.com/office/powerpoint/2010/main" val="176956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chemeClr val="tx1"/>
              </a:solidFill>
              <a:effectLst/>
              <a:uLnTx/>
              <a:uFillTx/>
              <a:latin typeface="Trebuchet MS" panose="020B0603020202020204" pitchFamily="34" charset="0"/>
            </a:endParaRPr>
          </a:p>
        </p:txBody>
      </p:sp>
      <p:sp>
        <p:nvSpPr>
          <p:cNvPr id="4" name="Slide Number Placeholder 3"/>
          <p:cNvSpPr>
            <a:spLocks noGrp="1"/>
          </p:cNvSpPr>
          <p:nvPr>
            <p:ph type="sldNum" sz="quarter" idx="5"/>
          </p:nvPr>
        </p:nvSpPr>
        <p:spPr/>
        <p:txBody>
          <a:bodyPr/>
          <a:lstStyle/>
          <a:p>
            <a:fld id="{0D2B426C-B625-42EB-921F-A8EA0949F603}" type="slidenum">
              <a:rPr lang="en-US" smtClean="0"/>
              <a:t>7</a:t>
            </a:fld>
            <a:endParaRPr lang="en-US"/>
          </a:p>
        </p:txBody>
      </p:sp>
    </p:spTree>
    <p:extLst>
      <p:ext uri="{BB962C8B-B14F-4D97-AF65-F5344CB8AC3E}">
        <p14:creationId xmlns:p14="http://schemas.microsoft.com/office/powerpoint/2010/main" val="2950320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chemeClr val="tx1"/>
              </a:solidFill>
              <a:effectLst/>
              <a:uLnTx/>
              <a:uFillTx/>
              <a:latin typeface="Trebuchet MS" panose="020B0603020202020204" pitchFamily="34" charset="0"/>
            </a:endParaRPr>
          </a:p>
        </p:txBody>
      </p:sp>
      <p:sp>
        <p:nvSpPr>
          <p:cNvPr id="4" name="Slide Number Placeholder 3"/>
          <p:cNvSpPr>
            <a:spLocks noGrp="1"/>
          </p:cNvSpPr>
          <p:nvPr>
            <p:ph type="sldNum" sz="quarter" idx="5"/>
          </p:nvPr>
        </p:nvSpPr>
        <p:spPr/>
        <p:txBody>
          <a:bodyPr/>
          <a:lstStyle/>
          <a:p>
            <a:fld id="{0D2B426C-B625-42EB-921F-A8EA0949F603}" type="slidenum">
              <a:rPr lang="en-US" smtClean="0"/>
              <a:t>8</a:t>
            </a:fld>
            <a:endParaRPr lang="en-US"/>
          </a:p>
        </p:txBody>
      </p:sp>
    </p:spTree>
    <p:extLst>
      <p:ext uri="{BB962C8B-B14F-4D97-AF65-F5344CB8AC3E}">
        <p14:creationId xmlns:p14="http://schemas.microsoft.com/office/powerpoint/2010/main" val="621541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0D2B426C-B625-42EB-921F-A8EA0949F603}" type="slidenum">
              <a:rPr lang="en-US" smtClean="0"/>
              <a:t>9</a:t>
            </a:fld>
            <a:endParaRPr lang="en-US"/>
          </a:p>
        </p:txBody>
      </p:sp>
    </p:spTree>
    <p:extLst>
      <p:ext uri="{BB962C8B-B14F-4D97-AF65-F5344CB8AC3E}">
        <p14:creationId xmlns:p14="http://schemas.microsoft.com/office/powerpoint/2010/main" val="4271819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chemeClr val="tx1"/>
              </a:solidFill>
              <a:effectLst/>
              <a:uLnTx/>
              <a:uFillTx/>
              <a:latin typeface="Trebuchet MS" panose="020B0603020202020204" pitchFamily="34" charset="0"/>
            </a:endParaRPr>
          </a:p>
        </p:txBody>
      </p:sp>
      <p:sp>
        <p:nvSpPr>
          <p:cNvPr id="4" name="Slide Number Placeholder 3"/>
          <p:cNvSpPr>
            <a:spLocks noGrp="1"/>
          </p:cNvSpPr>
          <p:nvPr>
            <p:ph type="sldNum" sz="quarter" idx="5"/>
          </p:nvPr>
        </p:nvSpPr>
        <p:spPr/>
        <p:txBody>
          <a:bodyPr/>
          <a:lstStyle/>
          <a:p>
            <a:fld id="{0D2B426C-B625-42EB-921F-A8EA0949F603}" type="slidenum">
              <a:rPr lang="en-US" smtClean="0"/>
              <a:t>10</a:t>
            </a:fld>
            <a:endParaRPr lang="en-US"/>
          </a:p>
        </p:txBody>
      </p:sp>
    </p:spTree>
    <p:extLst>
      <p:ext uri="{BB962C8B-B14F-4D97-AF65-F5344CB8AC3E}">
        <p14:creationId xmlns:p14="http://schemas.microsoft.com/office/powerpoint/2010/main" val="1189904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chemeClr val="tx1"/>
              </a:solidFill>
              <a:effectLst/>
              <a:uLnTx/>
              <a:uFillTx/>
              <a:latin typeface="Trebuchet MS" panose="020B0603020202020204" pitchFamily="34" charset="0"/>
            </a:endParaRPr>
          </a:p>
        </p:txBody>
      </p:sp>
      <p:sp>
        <p:nvSpPr>
          <p:cNvPr id="4" name="Slide Number Placeholder 3"/>
          <p:cNvSpPr>
            <a:spLocks noGrp="1"/>
          </p:cNvSpPr>
          <p:nvPr>
            <p:ph type="sldNum" sz="quarter" idx="5"/>
          </p:nvPr>
        </p:nvSpPr>
        <p:spPr/>
        <p:txBody>
          <a:bodyPr/>
          <a:lstStyle/>
          <a:p>
            <a:fld id="{0D2B426C-B625-42EB-921F-A8EA0949F603}" type="slidenum">
              <a:rPr lang="en-US" smtClean="0"/>
              <a:t>11</a:t>
            </a:fld>
            <a:endParaRPr lang="en-US"/>
          </a:p>
        </p:txBody>
      </p:sp>
    </p:spTree>
    <p:extLst>
      <p:ext uri="{BB962C8B-B14F-4D97-AF65-F5344CB8AC3E}">
        <p14:creationId xmlns:p14="http://schemas.microsoft.com/office/powerpoint/2010/main" val="25979454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Red">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3534" y="-7712"/>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10;&#10;Description automatically generated">
            <a:extLst>
              <a:ext uri="{FF2B5EF4-FFF2-40B4-BE49-F238E27FC236}">
                <a16:creationId xmlns:a16="http://schemas.microsoft.com/office/drawing/2014/main" id="{F79DFC0D-C14A-0C4D-84A1-CA377E7B386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7" name="Title 1">
            <a:extLst>
              <a:ext uri="{FF2B5EF4-FFF2-40B4-BE49-F238E27FC236}">
                <a16:creationId xmlns:a16="http://schemas.microsoft.com/office/drawing/2014/main" id="{6D208309-0462-8541-810A-1B44629BDA2B}"/>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0028168B-6ACE-9E48-A8FC-7DAB851DA5C4}"/>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Slide Number Placeholder 5">
            <a:extLst>
              <a:ext uri="{FF2B5EF4-FFF2-40B4-BE49-F238E27FC236}">
                <a16:creationId xmlns:a16="http://schemas.microsoft.com/office/drawing/2014/main" id="{575D77BE-4FAC-F444-91E1-78A48998D11B}"/>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54769256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Blue">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0" y="0"/>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198E766B-09F6-1446-AA31-C4C5A450A666}"/>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74EDF864-96D5-2B42-A4ED-FFDADB00D6D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8" name="Title 1">
            <a:extLst>
              <a:ext uri="{FF2B5EF4-FFF2-40B4-BE49-F238E27FC236}">
                <a16:creationId xmlns:a16="http://schemas.microsoft.com/office/drawing/2014/main" id="{AD17D43D-88B8-7F49-9F24-09DCFB53790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1"/>
                </a:solidFill>
                <a:latin typeface="Trebuchet MS" panose="020B070302020209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E78C1A97-699A-DD4D-BD1B-C1C01A9E8AEB}"/>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350471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Add Image">
    <p:bg bwMode="grayWhite">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Picture Placeholder 4">
            <a:extLst>
              <a:ext uri="{FF2B5EF4-FFF2-40B4-BE49-F238E27FC236}">
                <a16:creationId xmlns:a16="http://schemas.microsoft.com/office/drawing/2014/main" id="{99589CF8-D81C-414B-8E64-B34223E87508}"/>
              </a:ext>
            </a:extLst>
          </p:cNvPr>
          <p:cNvSpPr>
            <a:spLocks noGrp="1"/>
          </p:cNvSpPr>
          <p:nvPr>
            <p:ph type="pic" sz="quarter" idx="10" hasCustomPrompt="1"/>
          </p:nvPr>
        </p:nvSpPr>
        <p:spPr>
          <a:xfrm>
            <a:off x="-12189" y="-32658"/>
            <a:ext cx="12225688" cy="3222347"/>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 name="connsiteX0" fmla="*/ 2956 w 12216446"/>
              <a:gd name="connsiteY0" fmla="*/ 1647028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2956 w 12216446"/>
              <a:gd name="connsiteY5" fmla="*/ 1647028 h 6894576"/>
              <a:gd name="connsiteX0" fmla="*/ 2956 w 12216681"/>
              <a:gd name="connsiteY0" fmla="*/ 0 h 5247548"/>
              <a:gd name="connsiteX1" fmla="*/ 12216452 w 12216681"/>
              <a:gd name="connsiteY1" fmla="*/ 52463 h 5247548"/>
              <a:gd name="connsiteX2" fmla="*/ 12216382 w 12216681"/>
              <a:gd name="connsiteY2" fmla="*/ 4055803 h 5247548"/>
              <a:gd name="connsiteX3" fmla="*/ 3584446 w 12216681"/>
              <a:gd name="connsiteY3" fmla="*/ 5247548 h 5247548"/>
              <a:gd name="connsiteX4" fmla="*/ 0 w 12216681"/>
              <a:gd name="connsiteY4" fmla="*/ 4077116 h 5247548"/>
              <a:gd name="connsiteX5" fmla="*/ 2956 w 12216681"/>
              <a:gd name="connsiteY5" fmla="*/ 0 h 5247548"/>
              <a:gd name="connsiteX0" fmla="*/ 2956 w 12216681"/>
              <a:gd name="connsiteY0" fmla="*/ 0 h 5201367"/>
              <a:gd name="connsiteX1" fmla="*/ 12216452 w 12216681"/>
              <a:gd name="connsiteY1" fmla="*/ 6282 h 5201367"/>
              <a:gd name="connsiteX2" fmla="*/ 12216382 w 12216681"/>
              <a:gd name="connsiteY2" fmla="*/ 4009622 h 5201367"/>
              <a:gd name="connsiteX3" fmla="*/ 3584446 w 12216681"/>
              <a:gd name="connsiteY3" fmla="*/ 5201367 h 5201367"/>
              <a:gd name="connsiteX4" fmla="*/ 0 w 12216681"/>
              <a:gd name="connsiteY4" fmla="*/ 4030935 h 5201367"/>
              <a:gd name="connsiteX5" fmla="*/ 2956 w 12216681"/>
              <a:gd name="connsiteY5" fmla="*/ 0 h 5201367"/>
              <a:gd name="connsiteX0" fmla="*/ 2956 w 12216681"/>
              <a:gd name="connsiteY0" fmla="*/ 1379172 h 5195085"/>
              <a:gd name="connsiteX1" fmla="*/ 12216452 w 12216681"/>
              <a:gd name="connsiteY1" fmla="*/ 0 h 5195085"/>
              <a:gd name="connsiteX2" fmla="*/ 12216382 w 12216681"/>
              <a:gd name="connsiteY2" fmla="*/ 4003340 h 5195085"/>
              <a:gd name="connsiteX3" fmla="*/ 3584446 w 12216681"/>
              <a:gd name="connsiteY3" fmla="*/ 5195085 h 5195085"/>
              <a:gd name="connsiteX4" fmla="*/ 0 w 12216681"/>
              <a:gd name="connsiteY4" fmla="*/ 4024653 h 5195085"/>
              <a:gd name="connsiteX5" fmla="*/ 2956 w 12216681"/>
              <a:gd name="connsiteY5" fmla="*/ 1379172 h 5195085"/>
              <a:gd name="connsiteX0" fmla="*/ 2956 w 12225688"/>
              <a:gd name="connsiteY0" fmla="*/ 67609 h 3883522"/>
              <a:gd name="connsiteX1" fmla="*/ 12225688 w 12225688"/>
              <a:gd name="connsiteY1" fmla="*/ 0 h 3883522"/>
              <a:gd name="connsiteX2" fmla="*/ 12216382 w 12225688"/>
              <a:gd name="connsiteY2" fmla="*/ 2691777 h 3883522"/>
              <a:gd name="connsiteX3" fmla="*/ 3584446 w 12225688"/>
              <a:gd name="connsiteY3" fmla="*/ 3883522 h 3883522"/>
              <a:gd name="connsiteX4" fmla="*/ 0 w 12225688"/>
              <a:gd name="connsiteY4" fmla="*/ 2713090 h 3883522"/>
              <a:gd name="connsiteX5" fmla="*/ 2956 w 12225688"/>
              <a:gd name="connsiteY5" fmla="*/ 67609 h 3883522"/>
              <a:gd name="connsiteX0" fmla="*/ 2956 w 12225688"/>
              <a:gd name="connsiteY0" fmla="*/ 0 h 3899040"/>
              <a:gd name="connsiteX1" fmla="*/ 12225688 w 12225688"/>
              <a:gd name="connsiteY1" fmla="*/ 15518 h 3899040"/>
              <a:gd name="connsiteX2" fmla="*/ 12216382 w 12225688"/>
              <a:gd name="connsiteY2" fmla="*/ 2707295 h 3899040"/>
              <a:gd name="connsiteX3" fmla="*/ 3584446 w 12225688"/>
              <a:gd name="connsiteY3" fmla="*/ 3899040 h 3899040"/>
              <a:gd name="connsiteX4" fmla="*/ 0 w 12225688"/>
              <a:gd name="connsiteY4" fmla="*/ 2728608 h 3899040"/>
              <a:gd name="connsiteX5" fmla="*/ 2956 w 12225688"/>
              <a:gd name="connsiteY5" fmla="*/ 0 h 389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5688" h="3899040">
                <a:moveTo>
                  <a:pt x="2956" y="0"/>
                </a:moveTo>
                <a:lnTo>
                  <a:pt x="12225688" y="15518"/>
                </a:lnTo>
                <a:cubicBezTo>
                  <a:pt x="12224680" y="400590"/>
                  <a:pt x="12217390" y="2322223"/>
                  <a:pt x="12216382" y="2707295"/>
                </a:cubicBezTo>
                <a:lnTo>
                  <a:pt x="3584446" y="3899040"/>
                </a:lnTo>
                <a:lnTo>
                  <a:pt x="0" y="2728608"/>
                </a:lnTo>
                <a:cubicBezTo>
                  <a:pt x="985" y="1369569"/>
                  <a:pt x="1971" y="1359039"/>
                  <a:pt x="2956" y="0"/>
                </a:cubicBezTo>
                <a:close/>
              </a:path>
            </a:pathLst>
          </a:custGeom>
        </p:spPr>
        <p:txBody>
          <a:bodyPr anchor="ctr"/>
          <a:lstStyle>
            <a:lvl1pPr marL="0" indent="0" algn="ctr">
              <a:buNone/>
              <a:defRPr/>
            </a:lvl1pPr>
          </a:lstStyle>
          <a:p>
            <a:r>
              <a:rPr lang="en-US"/>
              <a:t>Insert photo by clicking on the image icon</a:t>
            </a:r>
          </a:p>
        </p:txBody>
      </p:sp>
      <p:pic>
        <p:nvPicPr>
          <p:cNvPr id="8" name="Picture 7" descr="A picture containing text&#10;&#10;Description automatically generated">
            <a:extLst>
              <a:ext uri="{FF2B5EF4-FFF2-40B4-BE49-F238E27FC236}">
                <a16:creationId xmlns:a16="http://schemas.microsoft.com/office/drawing/2014/main" id="{EFF33FB4-592B-EA42-8817-C852A19F15B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10" name="Slide Number Placeholder 5">
            <a:extLst>
              <a:ext uri="{FF2B5EF4-FFF2-40B4-BE49-F238E27FC236}">
                <a16:creationId xmlns:a16="http://schemas.microsoft.com/office/drawing/2014/main" id="{521552D7-E3DD-DF40-BA70-38D5F26ECD94}"/>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389780333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List Blue">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10;&#10;Description automatically generated">
            <a:extLst>
              <a:ext uri="{FF2B5EF4-FFF2-40B4-BE49-F238E27FC236}">
                <a16:creationId xmlns:a16="http://schemas.microsoft.com/office/drawing/2014/main" id="{BE5DCA31-1BBA-5C47-AED6-24579BD463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231149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List Red">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text&#10;&#10;Description automatically generated">
            <a:extLst>
              <a:ext uri="{FF2B5EF4-FFF2-40B4-BE49-F238E27FC236}">
                <a16:creationId xmlns:a16="http://schemas.microsoft.com/office/drawing/2014/main" id="{A5AFEAA1-B272-E545-BA56-83983BF4F44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668244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ey Point-Blue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9237" y="-31472"/>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3CE310BB-EC76-0A4F-82B7-208CE74EB5C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677578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ey Point-Red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13855" y="-19869"/>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C482021D-608E-5E46-B147-05832E43AE4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420898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 Point-R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tx2"/>
                </a:solidFill>
                <a:latin typeface="Trebuchet MS" panose="020B070302020209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1A11D974-5129-7B42-9397-65A5982E58A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005229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 Point-Blu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accent1"/>
                </a:solidFill>
                <a:latin typeface="Trebuchet MS" panose="020B070302020209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0EB9C91B-632E-3243-B878-5265BEF6949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88134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Divider Blue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890869-419C-404C-A780-60070061C65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5" name="Content Placeholder 2">
            <a:extLst>
              <a:ext uri="{FF2B5EF4-FFF2-40B4-BE49-F238E27FC236}">
                <a16:creationId xmlns:a16="http://schemas.microsoft.com/office/drawing/2014/main" id="{F1624BFA-3408-CB48-BB40-1B8DA80F0B9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619453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Divider Red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6BEA39-B9F1-154B-A579-1CFB9CE600F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4" name="Content Placeholder 2">
            <a:extLst>
              <a:ext uri="{FF2B5EF4-FFF2-40B4-BE49-F238E27FC236}">
                <a16:creationId xmlns:a16="http://schemas.microsoft.com/office/drawing/2014/main" id="{BE766F11-A0B8-5043-BD39-F5EBBCBBFB2E}"/>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1010523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Divider Blue ">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a:t>Insert photo by clicking on the image icon</a:t>
            </a:r>
          </a:p>
        </p:txBody>
      </p:sp>
      <p:sp>
        <p:nvSpPr>
          <p:cNvPr id="4" name="Content Placeholder 2">
            <a:extLst>
              <a:ext uri="{FF2B5EF4-FFF2-40B4-BE49-F238E27FC236}">
                <a16:creationId xmlns:a16="http://schemas.microsoft.com/office/drawing/2014/main" id="{E5181B7D-36C4-E247-A8BB-976A23D8CB6B}"/>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1421547561"/>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Divider Red">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a:t>Insert photo by clicking on the image icon</a:t>
            </a:r>
          </a:p>
        </p:txBody>
      </p:sp>
      <p:sp>
        <p:nvSpPr>
          <p:cNvPr id="4" name="Content Placeholder 2">
            <a:extLst>
              <a:ext uri="{FF2B5EF4-FFF2-40B4-BE49-F238E27FC236}">
                <a16:creationId xmlns:a16="http://schemas.microsoft.com/office/drawing/2014/main" id="{1D111DE1-BD25-8B4A-BEFC-769203F0F0C7}"/>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990516595"/>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Divider Blu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4045263002"/>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3-Divider Re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40628025"/>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ent-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406140" cy="4351338"/>
          </a:xfrm>
          <a:prstGeom prst="rect">
            <a:avLst/>
          </a:prstGeom>
        </p:spPr>
        <p:txBody>
          <a:bodyPr anchor="ctr">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p:nvPr>
        </p:nvSpPr>
        <p:spPr>
          <a:xfrm>
            <a:off x="4606972" y="800327"/>
            <a:ext cx="7157992" cy="5257346"/>
          </a:xfrm>
          <a:prstGeom prst="rect">
            <a:avLst/>
          </a:prstGeom>
        </p:spPr>
        <p:txBody>
          <a:bodyPr anchor="ctr">
            <a:noAutofit/>
          </a:bodyPr>
          <a:lstStyle>
            <a:lvl1pPr marL="0" marR="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sz="1800" b="0">
                <a:solidFill>
                  <a:schemeClr val="tx1"/>
                </a:solidFill>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sz="1600"/>
            </a:lvl3pPr>
            <a:lvl4pPr marL="693738" indent="-169863" algn="l" defTabSz="914400" rtl="0" eaLnBrk="1" latinLnBrk="0" hangingPunct="1">
              <a:lnSpc>
                <a:spcPct val="110000"/>
              </a:lnSpc>
              <a:spcBef>
                <a:spcPts val="0"/>
              </a:spcBef>
              <a:spcAft>
                <a:spcPts val="600"/>
              </a:spcAft>
              <a:buFont typeface="Apple Symbols" panose="02000000000000000000" pitchFamily="2" charset="-79"/>
              <a:buChar char="⎼"/>
              <a:tabLst/>
              <a:defRPr sz="1400"/>
            </a:lvl4pPr>
            <a:lvl5pPr marL="1260476" indent="-169863" algn="l" defTabSz="914400" rtl="0" eaLnBrk="1" latinLnBrk="0" hangingPunct="1">
              <a:lnSpc>
                <a:spcPct val="110000"/>
              </a:lnSpc>
              <a:spcBef>
                <a:spcPts val="0"/>
              </a:spcBef>
              <a:spcAft>
                <a:spcPts val="600"/>
              </a:spcAft>
              <a:buFont typeface="Apple Symbols" panose="02000000000000000000" pitchFamily="2" charset="-79"/>
              <a:buChar char="⎼"/>
              <a:tabLst/>
              <a:defRPr/>
            </a:lvl5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0" name="Slide Number Placeholder 5">
            <a:extLst>
              <a:ext uri="{FF2B5EF4-FFF2-40B4-BE49-F238E27FC236}">
                <a16:creationId xmlns:a16="http://schemas.microsoft.com/office/drawing/2014/main" id="{3775700F-D6DD-FC44-88CD-E5700FB501F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8" name="Picture 7" descr="A picture containing text&#10;&#10;Description automatically generated">
            <a:extLst>
              <a:ext uri="{FF2B5EF4-FFF2-40B4-BE49-F238E27FC236}">
                <a16:creationId xmlns:a16="http://schemas.microsoft.com/office/drawing/2014/main" id="{D7782802-A9EB-EA49-9965-590F35318D7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138787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ey Comparison Red">
    <p:bg>
      <p:bgPr>
        <a:solidFill>
          <a:schemeClr val="tx2"/>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5" name="Picture 14" descr="Logo&#10;&#10;Description automatically generated with low confidence">
            <a:extLst>
              <a:ext uri="{FF2B5EF4-FFF2-40B4-BE49-F238E27FC236}">
                <a16:creationId xmlns:a16="http://schemas.microsoft.com/office/drawing/2014/main" id="{997327DD-9F18-1840-A1AA-EC2C2D6CF9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1665418094"/>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ey Comparison Red-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ED80A7AC-9C57-8648-847F-4E901E93F35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C34C52C2-4347-6644-86FB-13CD9304DAF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1142896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Comparison-Blue">
    <p:bg>
      <p:bgPr>
        <a:solidFill>
          <a:schemeClr val="accent1"/>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0" name="Picture 9" descr="Logo&#10;&#10;Description automatically generated with low confidence">
            <a:extLst>
              <a:ext uri="{FF2B5EF4-FFF2-40B4-BE49-F238E27FC236}">
                <a16:creationId xmlns:a16="http://schemas.microsoft.com/office/drawing/2014/main" id="{8990FAF9-85ED-2F49-BCBF-FE4365E289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373690390"/>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ey Comparison Blue-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3BF720D9-7666-144A-A95D-F9268E1BE7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B2721726-BD3B-5143-B62A-8F8E2439E4A6}"/>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1127097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icture Split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4A72C24-4C79-2B45-A197-BD89F220A8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32854734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icture Split Re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025DF2F-C64D-8F4D-B4DD-BC6EA0DEA09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19999919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icture Split-Imag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6" name="Picture 5" descr="A picture containing person, indoor&#10;&#10;Description automatically generated">
            <a:extLst>
              <a:ext uri="{FF2B5EF4-FFF2-40B4-BE49-F238E27FC236}">
                <a16:creationId xmlns:a16="http://schemas.microsoft.com/office/drawing/2014/main" id="{5F48932E-3B1B-474B-9512-7DE411C5B9D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127058" y="0"/>
            <a:ext cx="7064942" cy="68580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1CBFF64-B4A1-344B-AB45-4A280F7EC11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4582365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4" name="Text Placeholder 3">
            <a:extLst>
              <a:ext uri="{FF2B5EF4-FFF2-40B4-BE49-F238E27FC236}">
                <a16:creationId xmlns:a16="http://schemas.microsoft.com/office/drawing/2014/main" id="{AB1E31CD-65A3-BA4E-9C03-9CCFCA71BB8A}"/>
              </a:ext>
            </a:extLst>
          </p:cNvPr>
          <p:cNvSpPr>
            <a:spLocks noGrp="1"/>
          </p:cNvSpPr>
          <p:nvPr>
            <p:ph type="body" sz="quarter" idx="10"/>
          </p:nvPr>
        </p:nvSpPr>
        <p:spPr>
          <a:xfrm>
            <a:off x="577850" y="1417638"/>
            <a:ext cx="10972800" cy="4422775"/>
          </a:xfrm>
          <a:prstGeom prst="rect">
            <a:avLst/>
          </a:prstGeom>
        </p:spPr>
        <p:txBody>
          <a:bodyPr>
            <a:noAutofit/>
          </a:bodyPr>
          <a:lstStyle>
            <a:lvl1pPr>
              <a:defRPr sz="2000"/>
            </a:lvl1pPr>
            <a:lvl2pPr>
              <a:defRPr sz="1400"/>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text&#10;&#10;Description automatically generated">
            <a:extLst>
              <a:ext uri="{FF2B5EF4-FFF2-40B4-BE49-F238E27FC236}">
                <a16:creationId xmlns:a16="http://schemas.microsoft.com/office/drawing/2014/main" id="{DBD3CE20-DD83-1646-A3A3-5473F29ACDF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0811929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8775F5BB-F5E4-F444-B1D5-BA8D666C0827}"/>
              </a:ext>
            </a:extLst>
          </p:cNvPr>
          <p:cNvCxnSpPr>
            <a:cxnSpLocks/>
          </p:cNvCxnSpPr>
          <p:nvPr userDrawn="1"/>
        </p:nvCxnSpPr>
        <p:spPr>
          <a:xfrm>
            <a:off x="5885424"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C10DD09-27B1-3B4A-B4A8-4390B6297FE5}"/>
              </a:ext>
            </a:extLst>
          </p:cNvPr>
          <p:cNvSpPr>
            <a:spLocks noGrp="1"/>
          </p:cNvSpPr>
          <p:nvPr>
            <p:ph type="body" sz="quarter" idx="15"/>
          </p:nvPr>
        </p:nvSpPr>
        <p:spPr>
          <a:xfrm>
            <a:off x="577849"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5" name="Text Placeholder 3">
            <a:extLst>
              <a:ext uri="{FF2B5EF4-FFF2-40B4-BE49-F238E27FC236}">
                <a16:creationId xmlns:a16="http://schemas.microsoft.com/office/drawing/2014/main" id="{7037DFCD-0E35-D440-845D-FF549CF24B73}"/>
              </a:ext>
            </a:extLst>
          </p:cNvPr>
          <p:cNvSpPr>
            <a:spLocks noGrp="1"/>
          </p:cNvSpPr>
          <p:nvPr>
            <p:ph type="body" sz="quarter" idx="16"/>
          </p:nvPr>
        </p:nvSpPr>
        <p:spPr>
          <a:xfrm>
            <a:off x="6151335"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2" name="Picture 11" descr="A picture containing text&#10;&#10;Description automatically generated">
            <a:extLst>
              <a:ext uri="{FF2B5EF4-FFF2-40B4-BE49-F238E27FC236}">
                <a16:creationId xmlns:a16="http://schemas.microsoft.com/office/drawing/2014/main" id="{1B9D379B-1CB5-FB40-923F-25CED0978A3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173668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6ADF5480-C0C7-C64C-8BB2-74C63D4DEFC4}"/>
              </a:ext>
            </a:extLst>
          </p:cNvPr>
          <p:cNvCxnSpPr>
            <a:cxnSpLocks/>
          </p:cNvCxnSpPr>
          <p:nvPr userDrawn="1"/>
        </p:nvCxnSpPr>
        <p:spPr>
          <a:xfrm>
            <a:off x="4190736"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77EF41-0258-3B45-996A-6490BA874BBD}"/>
              </a:ext>
            </a:extLst>
          </p:cNvPr>
          <p:cNvCxnSpPr>
            <a:cxnSpLocks/>
          </p:cNvCxnSpPr>
          <p:nvPr userDrawn="1"/>
        </p:nvCxnSpPr>
        <p:spPr>
          <a:xfrm>
            <a:off x="7933680"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3">
            <a:extLst>
              <a:ext uri="{FF2B5EF4-FFF2-40B4-BE49-F238E27FC236}">
                <a16:creationId xmlns:a16="http://schemas.microsoft.com/office/drawing/2014/main" id="{7238BA6B-E620-AF4F-A0C3-8A5B9D5C11B6}"/>
              </a:ext>
            </a:extLst>
          </p:cNvPr>
          <p:cNvSpPr>
            <a:spLocks noGrp="1"/>
          </p:cNvSpPr>
          <p:nvPr>
            <p:ph type="body" sz="quarter" idx="15" hasCustomPrompt="1"/>
          </p:nvPr>
        </p:nvSpPr>
        <p:spPr>
          <a:xfrm>
            <a:off x="57785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sz="1800"/>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7" name="Text Placeholder 3">
            <a:extLst>
              <a:ext uri="{FF2B5EF4-FFF2-40B4-BE49-F238E27FC236}">
                <a16:creationId xmlns:a16="http://schemas.microsoft.com/office/drawing/2014/main" id="{CE8F9A4A-9700-2E49-AA7D-4C819732798C}"/>
              </a:ext>
            </a:extLst>
          </p:cNvPr>
          <p:cNvSpPr>
            <a:spLocks noGrp="1"/>
          </p:cNvSpPr>
          <p:nvPr>
            <p:ph type="body" sz="quarter" idx="16" hasCustomPrompt="1"/>
          </p:nvPr>
        </p:nvSpPr>
        <p:spPr>
          <a:xfrm>
            <a:off x="4328757"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8" name="Text Placeholder 3">
            <a:extLst>
              <a:ext uri="{FF2B5EF4-FFF2-40B4-BE49-F238E27FC236}">
                <a16:creationId xmlns:a16="http://schemas.microsoft.com/office/drawing/2014/main" id="{C6FBE4AE-B4C8-AD4B-95AF-CB27A898FEC1}"/>
              </a:ext>
            </a:extLst>
          </p:cNvPr>
          <p:cNvSpPr>
            <a:spLocks noGrp="1"/>
          </p:cNvSpPr>
          <p:nvPr>
            <p:ph type="body" sz="quarter" idx="17" hasCustomPrompt="1"/>
          </p:nvPr>
        </p:nvSpPr>
        <p:spPr>
          <a:xfrm>
            <a:off x="804234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3" name="Picture 12" descr="A picture containing text&#10;&#10;Description automatically generated">
            <a:extLst>
              <a:ext uri="{FF2B5EF4-FFF2-40B4-BE49-F238E27FC236}">
                <a16:creationId xmlns:a16="http://schemas.microsoft.com/office/drawing/2014/main" id="{62E86C9E-CB13-FE47-810D-ACC7D44061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7204302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Just Header +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sp>
        <p:nvSpPr>
          <p:cNvPr id="6" name="Title 1">
            <a:extLst>
              <a:ext uri="{FF2B5EF4-FFF2-40B4-BE49-F238E27FC236}">
                <a16:creationId xmlns:a16="http://schemas.microsoft.com/office/drawing/2014/main" id="{F90A82CE-0D18-B941-A735-67EC495377B7}"/>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pic>
        <p:nvPicPr>
          <p:cNvPr id="7" name="Picture 6" descr="A picture containing text&#10;&#10;Description automatically generated">
            <a:extLst>
              <a:ext uri="{FF2B5EF4-FFF2-40B4-BE49-F238E27FC236}">
                <a16:creationId xmlns:a16="http://schemas.microsoft.com/office/drawing/2014/main" id="{2ECBF799-752D-3A48-BBAE-380CFE2E5BF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3359884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pic>
        <p:nvPicPr>
          <p:cNvPr id="5" name="Picture 4" descr="A picture containing text&#10;&#10;Description automatically generated">
            <a:extLst>
              <a:ext uri="{FF2B5EF4-FFF2-40B4-BE49-F238E27FC236}">
                <a16:creationId xmlns:a16="http://schemas.microsoft.com/office/drawing/2014/main" id="{9EB3994F-086B-D541-830D-38982D59AC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9828247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64371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87037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hite Backgroun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1855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losing - Add Imag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6" name="Picture Placeholder 4">
            <a:extLst>
              <a:ext uri="{FF2B5EF4-FFF2-40B4-BE49-F238E27FC236}">
                <a16:creationId xmlns:a16="http://schemas.microsoft.com/office/drawing/2014/main" id="{46CC5A0F-1802-5B4A-A4A0-3E3E5F67C291}"/>
              </a:ext>
            </a:extLst>
          </p:cNvPr>
          <p:cNvSpPr>
            <a:spLocks noGrp="1"/>
          </p:cNvSpPr>
          <p:nvPr>
            <p:ph type="pic" sz="quarter" idx="10" hasCustomPrompt="1"/>
          </p:nvPr>
        </p:nvSpPr>
        <p:spPr>
          <a:xfrm>
            <a:off x="-12190" y="-48768"/>
            <a:ext cx="12216446" cy="6894576"/>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6446" h="6894576">
                <a:moveTo>
                  <a:pt x="12192" y="12192"/>
                </a:moveTo>
                <a:lnTo>
                  <a:pt x="12207215" y="0"/>
                </a:lnTo>
                <a:cubicBezTo>
                  <a:pt x="12206207" y="385072"/>
                  <a:pt x="12217390" y="5317759"/>
                  <a:pt x="12216382" y="5702831"/>
                </a:cubicBezTo>
                <a:lnTo>
                  <a:pt x="3584446" y="6894576"/>
                </a:lnTo>
                <a:lnTo>
                  <a:pt x="0" y="5724144"/>
                </a:lnTo>
                <a:lnTo>
                  <a:pt x="12192" y="12192"/>
                </a:lnTo>
                <a:close/>
              </a:path>
            </a:pathLst>
          </a:custGeom>
        </p:spPr>
        <p:txBody>
          <a:bodyPr anchor="ctr"/>
          <a:lstStyle>
            <a:lvl1pPr marL="0" indent="0" algn="ctr">
              <a:buNone/>
              <a:defRPr/>
            </a:lvl1pPr>
          </a:lstStyle>
          <a:p>
            <a:r>
              <a:rPr lang="en-US"/>
              <a:t>Insert photo by clicking on the image icon</a:t>
            </a:r>
          </a:p>
        </p:txBody>
      </p:sp>
      <p:pic>
        <p:nvPicPr>
          <p:cNvPr id="5" name="Picture 4" descr="A picture containing text&#10;&#10;Description automatically generated">
            <a:extLst>
              <a:ext uri="{FF2B5EF4-FFF2-40B4-BE49-F238E27FC236}">
                <a16:creationId xmlns:a16="http://schemas.microsoft.com/office/drawing/2014/main" id="{94DCBA6C-5F47-CF46-AC86-06DFC71288B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4721386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10;&#10;Description automatically generated">
            <a:extLst>
              <a:ext uri="{FF2B5EF4-FFF2-40B4-BE49-F238E27FC236}">
                <a16:creationId xmlns:a16="http://schemas.microsoft.com/office/drawing/2014/main" id="{0604F511-274F-4F77-973C-551409025FB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3" name="Slide Number Placeholder 5">
            <a:extLst>
              <a:ext uri="{FF2B5EF4-FFF2-40B4-BE49-F238E27FC236}">
                <a16:creationId xmlns:a16="http://schemas.microsoft.com/office/drawing/2014/main" id="{4D8D07B6-A8D4-0EF4-58F6-16F5CC1A3638}"/>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SE-TRO-0248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25116413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83B0-E2EE-78AC-E65E-CF7DE9DE0F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5E77D1-D98C-6A47-6CA7-E0D4AC351C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F6D02-15BB-A345-5D51-ACAF71AF346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1EA40F35-D40F-DF55-424D-4892CF89F6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01CC50-1B9C-26D8-FEA7-FBAB6952445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697924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AC92-7412-6BC7-908F-B3148DB44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6AFAC3-BB24-2312-D40B-068D637CCD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694D4-9CEE-D1FB-9749-EB59196DDFC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C4022604-0737-5470-23D1-B9D132B458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1A606-5CA5-9DDA-9C10-325362F73D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6667649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40B1-24B0-2E37-B474-FA2ED063B99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3309B-21C2-8C10-E96E-B7ABBD4CBD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81E2A-ACFD-58E8-3789-D57C7E57799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894BFA6-DF3A-ECD3-78AF-9F562354ED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1EA6F8-8644-1259-159C-FE5C251DC0AB}"/>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3278679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29F7-F617-F8E8-E9B1-10D09756A0F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2B0CC-E3E2-0C07-DA2A-7F6A859D2A5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BE80F0-178D-4F64-2C72-F7C2DD9CBA2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4ADD08-280A-B326-2D67-A956CBC0FB02}"/>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39D57AA7-434E-78F6-FACF-3D9BA0E8A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EDA152-F8E1-8BB8-30A3-B80B47CA79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7231699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F0A-A38B-0A18-3A3E-153AD2155FD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A6A173-1012-6BDC-1F7D-9FCC6FFD972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5FDF6-E93D-72CF-A749-4504AC9147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3217FB-CEFC-F3B8-15B4-2952D79AADF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724F0-572B-6369-6F4D-FB49957ABCB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8074E-0D2D-D56A-F0BF-24B69716F19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8" name="Footer Placeholder 7">
            <a:extLst>
              <a:ext uri="{FF2B5EF4-FFF2-40B4-BE49-F238E27FC236}">
                <a16:creationId xmlns:a16="http://schemas.microsoft.com/office/drawing/2014/main" id="{B177C139-AAEF-D701-B0B7-14F799DFA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D4F56AC-07FD-E3B9-0090-387045442CE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6510146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9B62-17E4-5A51-2A39-5251853750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0111855-C35F-EABF-FDB4-6B201819FC6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4" name="Footer Placeholder 3">
            <a:extLst>
              <a:ext uri="{FF2B5EF4-FFF2-40B4-BE49-F238E27FC236}">
                <a16:creationId xmlns:a16="http://schemas.microsoft.com/office/drawing/2014/main" id="{7EDEAFBE-9AD7-87C8-B485-03FE9A1B2E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6A76D0-4E96-C564-680E-7B80F315AAF5}"/>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6619844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6AF5C0-A718-029E-375E-59C0DDCDE834}"/>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3" name="Footer Placeholder 2">
            <a:extLst>
              <a:ext uri="{FF2B5EF4-FFF2-40B4-BE49-F238E27FC236}">
                <a16:creationId xmlns:a16="http://schemas.microsoft.com/office/drawing/2014/main" id="{E83D3296-CF4C-6CCD-FA0E-F0BA94F40E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08D0510-223F-34A7-83C3-F2A64ED65969}"/>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150022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FC26-DB88-48A9-F564-DF196226595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428BA2-443F-0455-6695-4795317BC6E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7F6511-081E-D606-64E7-8EEF21009E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2CBBD-758D-881C-105E-20AAD62DD47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2D7D13A2-A921-366A-094A-8A2E92430F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B33D45-CE21-1BFA-E8BD-704D6EE10C84}"/>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3178955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B0B7-5AFC-93AA-C3F7-4B20025CC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4BBF63-7719-D025-5910-C2781D0C9CB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68E296-F962-9F77-9AE8-57CB4C4CA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D810B-CFA9-3756-C110-C2F16C5119FD}"/>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BEBB1345-0D56-6F33-8CF9-6A45425648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3A13C9-C686-A9BB-1A11-03EF9698E022}"/>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5654557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53B-5554-B891-D607-2DBE5011B79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13115-7707-EA2E-682F-9F85EC2E49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D154A-A514-5D63-2C64-90F86C8B10F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74538A1-B2FE-C27A-AFFB-7AA2ACB455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E1775F-D386-D6FB-EAEA-1798DA1D8B3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9509304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97C3D-E79F-5B16-075F-F37AA3906A9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5811D-0E72-9061-60D4-9516A151EEB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037D-88DD-A18D-E251-1FD48B71BA08}"/>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25334C13-E6AF-CA13-E1C4-65D17459FD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601C1-ADBF-454E-95E3-E20810C96E7A}"/>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6166700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2.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5D506E-9CFA-5744-8CC1-366D985D6FC1}"/>
              </a:ext>
            </a:extLst>
          </p:cNvPr>
          <p:cNvSpPr>
            <a:spLocks noGrp="1"/>
          </p:cNvSpPr>
          <p:nvPr>
            <p:ph type="title"/>
          </p:nvPr>
        </p:nvSpPr>
        <p:spPr>
          <a:xfrm>
            <a:off x="609600" y="365126"/>
            <a:ext cx="10924674" cy="967564"/>
          </a:xfrm>
          <a:prstGeom prst="rect">
            <a:avLst/>
          </a:prstGeom>
        </p:spPr>
        <p:txBody>
          <a:bodyPr vert="horz" lIns="91440" tIns="45720" rIns="91440" bIns="45720" rtlCol="0" anchor="b">
            <a:noAutofit/>
          </a:bodyPr>
          <a:lstStyle/>
          <a:p>
            <a:r>
              <a:rPr lang="en-US"/>
              <a:t>Master Slide Template – Click to Edit</a:t>
            </a: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b="0" i="0">
                <a:solidFill>
                  <a:schemeClr val="bg2"/>
                </a:solidFill>
                <a:latin typeface="Trebuchet MS" panose="020B0703020202090204" pitchFamily="34" charset="0"/>
              </a:defRPr>
            </a:lvl1pPr>
          </a:lstStyle>
          <a:p>
            <a:fld id="{4BEAA09E-D67E-864E-8466-C38E88600C4F}" type="slidenum">
              <a:rPr lang="en-US" smtClean="0"/>
              <a:pPr/>
              <a:t>‹#›</a:t>
            </a:fld>
            <a:endParaRPr lang="en-US"/>
          </a:p>
        </p:txBody>
      </p:sp>
      <p:sp>
        <p:nvSpPr>
          <p:cNvPr id="7" name="Text Placeholder 6">
            <a:extLst>
              <a:ext uri="{FF2B5EF4-FFF2-40B4-BE49-F238E27FC236}">
                <a16:creationId xmlns:a16="http://schemas.microsoft.com/office/drawing/2014/main" id="{F635B3DB-1668-A548-94F3-5254895534FE}"/>
              </a:ext>
            </a:extLst>
          </p:cNvPr>
          <p:cNvSpPr>
            <a:spLocks noGrp="1"/>
          </p:cNvSpPr>
          <p:nvPr>
            <p:ph type="body" idx="1"/>
          </p:nvPr>
        </p:nvSpPr>
        <p:spPr>
          <a:xfrm>
            <a:off x="609599" y="1455576"/>
            <a:ext cx="10924673" cy="47213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76A6DF8A-79CC-BFC2-E5F7-FAA0BA2F0D78}"/>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SE-TRO-0248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28860273"/>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 id="2147483885" r:id="rId18"/>
    <p:sldLayoutId id="2147483886" r:id="rId19"/>
    <p:sldLayoutId id="2147483887" r:id="rId20"/>
    <p:sldLayoutId id="2147483888" r:id="rId21"/>
    <p:sldLayoutId id="2147483889" r:id="rId22"/>
    <p:sldLayoutId id="2147483890" r:id="rId23"/>
    <p:sldLayoutId id="2147483891" r:id="rId24"/>
    <p:sldLayoutId id="2147483892" r:id="rId25"/>
    <p:sldLayoutId id="2147483893" r:id="rId26"/>
    <p:sldLayoutId id="2147483894" r:id="rId27"/>
    <p:sldLayoutId id="2147483895" r:id="rId28"/>
    <p:sldLayoutId id="2147483896" r:id="rId29"/>
    <p:sldLayoutId id="2147483897" r:id="rId30"/>
    <p:sldLayoutId id="2147483898" r:id="rId31"/>
    <p:sldLayoutId id="2147483899" r:id="rId32"/>
    <p:sldLayoutId id="2147483910" r:id="rId33"/>
  </p:sldLayoutIdLst>
  <p:hf hdr="0" ftr="0" dt="0"/>
  <p:txStyles>
    <p:titleStyle>
      <a:lvl1pPr algn="l" defTabSz="914400" rtl="0" eaLnBrk="1" latinLnBrk="0" hangingPunct="1">
        <a:lnSpc>
          <a:spcPct val="90000"/>
        </a:lnSpc>
        <a:spcBef>
          <a:spcPct val="0"/>
        </a:spcBef>
        <a:buNone/>
        <a:defRPr sz="3600" b="1"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342900" indent="-342900" algn="l" defTabSz="914400" rtl="0" eaLnBrk="1" latinLnBrk="0" hangingPunct="1">
        <a:lnSpc>
          <a:spcPct val="114000"/>
        </a:lnSpc>
        <a:spcBef>
          <a:spcPts val="0"/>
        </a:spcBef>
        <a:spcAft>
          <a:spcPts val="600"/>
        </a:spcAft>
        <a:buClr>
          <a:schemeClr val="tx1"/>
        </a:buClr>
        <a:buSzPct val="65000"/>
        <a:buFont typeface="Monaco" pitchFamily="2" charset="77"/>
        <a:buChar char="⎻"/>
        <a:defRPr sz="2000" b="0" i="0" kern="1600" spc="-50" baseline="0">
          <a:solidFill>
            <a:schemeClr val="tx1"/>
          </a:solidFill>
          <a:latin typeface="Trebuchet MS" panose="020B0703020202090204" pitchFamily="34" charset="0"/>
          <a:ea typeface="+mn-ea"/>
          <a:cs typeface="+mn-cs"/>
        </a:defRPr>
      </a:lvl1pPr>
      <a:lvl2pPr marL="675958" indent="-285750" algn="l" defTabSz="914400" rtl="0" eaLnBrk="1" latinLnBrk="0" hangingPunct="1">
        <a:lnSpc>
          <a:spcPct val="114000"/>
        </a:lnSpc>
        <a:spcBef>
          <a:spcPts val="0"/>
        </a:spcBef>
        <a:spcAft>
          <a:spcPts val="600"/>
        </a:spcAft>
        <a:buFont typeface="Monaco" pitchFamily="2" charset="77"/>
        <a:buChar char="⎻"/>
        <a:tabLst/>
        <a:defRPr lang="en-US" sz="1200" b="0" i="0" kern="1600" spc="-50" baseline="0" dirty="0">
          <a:solidFill>
            <a:schemeClr val="tx1"/>
          </a:solidFill>
          <a:latin typeface="+mj-lt"/>
          <a:ea typeface="+mn-ea"/>
          <a:cs typeface="+mn-cs"/>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lang="en-US" sz="1050" b="0" i="1" kern="1600" spc="-50" baseline="0" dirty="0" smtClean="0">
          <a:solidFill>
            <a:schemeClr val="tx1"/>
          </a:solidFill>
          <a:latin typeface="Georgia" panose="02040502050405020303" pitchFamily="18" charset="0"/>
          <a:ea typeface="+mn-ea"/>
          <a:cs typeface="+mn-cs"/>
        </a:defRPr>
      </a:lvl3pPr>
      <a:lvl4pPr marL="1136332" indent="-171450" algn="l" defTabSz="914400" rtl="0" eaLnBrk="1" latinLnBrk="0" hangingPunct="1">
        <a:lnSpc>
          <a:spcPct val="114000"/>
        </a:lnSpc>
        <a:spcBef>
          <a:spcPts val="0"/>
        </a:spcBef>
        <a:spcAft>
          <a:spcPts val="600"/>
        </a:spcAft>
        <a:buFont typeface="Monaco" pitchFamily="2" charset="77"/>
        <a:buChar char="⎻"/>
        <a:tabLst/>
        <a:defRPr lang="en-US" sz="1050" b="0" i="1" kern="1600" spc="-50" baseline="0" dirty="0">
          <a:solidFill>
            <a:schemeClr val="tx1"/>
          </a:solidFill>
          <a:latin typeface="Georgia" panose="02040502050405020303" pitchFamily="18" charset="0"/>
          <a:ea typeface="+mn-ea"/>
          <a:cs typeface="+mn-cs"/>
        </a:defRPr>
      </a:lvl4pPr>
      <a:lvl5pPr marL="1353503" indent="-171450" algn="l" defTabSz="914400" rtl="0" eaLnBrk="1" latinLnBrk="0" hangingPunct="1">
        <a:lnSpc>
          <a:spcPct val="114000"/>
        </a:lnSpc>
        <a:spcBef>
          <a:spcPts val="0"/>
        </a:spcBef>
        <a:spcAft>
          <a:spcPts val="600"/>
        </a:spcAft>
        <a:buFont typeface="Monaco" pitchFamily="2" charset="77"/>
        <a:buChar char="⎻"/>
        <a:tabLst/>
        <a:defRPr sz="1050" b="0" i="1" kern="1600" spc="-50" baseline="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B3AEF-F079-78D8-3804-D72FF1F97AD1}"/>
              </a:ext>
            </a:extLst>
          </p:cNvPr>
          <p:cNvSpPr/>
          <p:nvPr userDrawn="1"/>
        </p:nvSpPr>
        <p:spPr>
          <a:xfrm>
            <a:off x="0" y="-1"/>
            <a:ext cx="12192000" cy="6858001"/>
          </a:xfrm>
          <a:prstGeom prst="rect">
            <a:avLst/>
          </a:prstGeom>
          <a:gradFill flip="none" rotWithShape="1">
            <a:gsLst>
              <a:gs pos="0">
                <a:schemeClr val="accent1">
                  <a:lumMod val="5000"/>
                  <a:lumOff val="9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and blue logo&#10;&#10;Description automatically generated">
            <a:extLst>
              <a:ext uri="{FF2B5EF4-FFF2-40B4-BE49-F238E27FC236}">
                <a16:creationId xmlns:a16="http://schemas.microsoft.com/office/drawing/2014/main" id="{C90098E6-254E-6B10-BCC0-7A2F1B78FEF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7591" y="238450"/>
            <a:ext cx="2248412" cy="1511644"/>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2A26F14D-E8F2-585F-BCD6-10DCCBAA0D59}"/>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061767776"/>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A896B-59F5-E234-25F8-36FDCBC463F9}"/>
              </a:ext>
            </a:extLst>
          </p:cNvPr>
          <p:cNvSpPr txBox="1"/>
          <p:nvPr/>
        </p:nvSpPr>
        <p:spPr>
          <a:xfrm>
            <a:off x="119359" y="2068776"/>
            <a:ext cx="11953281" cy="3123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prstClr val="black"/>
                </a:solidFill>
                <a:latin typeface="Calibri" panose="020F0502020204030204"/>
              </a:rPr>
              <a:t>PRIMED: Prophylactic Loperamide and G-CSF</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Disease: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mTNBC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&amp; HR+/HER2-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Drug: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Trodelvy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(sacituzumab govitecan)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Category: Phase II</a:t>
            </a:r>
          </a:p>
          <a:p>
            <a:pPr algn="ctr">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Presenter: Pérez-García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Congress: ASCO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E3604F5-4A74-9F35-213A-C984C70E84CE}"/>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SE-TRO-0248 Date of preparation Sept 2026</a:t>
            </a:r>
          </a:p>
        </p:txBody>
      </p:sp>
    </p:spTree>
    <p:extLst>
      <p:ext uri="{BB962C8B-B14F-4D97-AF65-F5344CB8AC3E}">
        <p14:creationId xmlns:p14="http://schemas.microsoft.com/office/powerpoint/2010/main" val="384685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7CB0A9-3628-467A-AFB6-C5C9D1707BF5}"/>
              </a:ext>
            </a:extLst>
          </p:cNvPr>
          <p:cNvSpPr>
            <a:spLocks noGrp="1"/>
          </p:cNvSpPr>
          <p:nvPr>
            <p:ph type="body" sz="quarter" idx="10"/>
          </p:nvPr>
        </p:nvSpPr>
        <p:spPr>
          <a:xfrm>
            <a:off x="5346634" y="601662"/>
            <a:ext cx="6612003" cy="5654675"/>
          </a:xfrm>
        </p:spPr>
        <p:txBody>
          <a:bodyPr/>
          <a:lstStyle/>
          <a:p>
            <a:pPr marL="0" marR="0" indent="0">
              <a:spcBef>
                <a:spcPts val="0"/>
              </a:spcBef>
              <a:spcAft>
                <a:spcPts val="0"/>
              </a:spcAft>
              <a:buNone/>
            </a:pPr>
            <a:r>
              <a:rPr lang="en-IE" sz="2400" b="1" dirty="0">
                <a:latin typeface="Trebuchet MS" panose="020B0603020202020204" pitchFamily="34" charset="0"/>
                <a:cs typeface="Arial"/>
              </a:rPr>
              <a:t>A Phase 2 Trial of Loperamide (L) and Granulocyte Colony-Stimulating Factors (G-CSF) to Improve Sacituzumab </a:t>
            </a:r>
            <a:r>
              <a:rPr lang="en-IE" sz="2400" b="1" dirty="0" err="1">
                <a:latin typeface="Trebuchet MS" panose="020B0603020202020204" pitchFamily="34" charset="0"/>
                <a:cs typeface="Arial"/>
              </a:rPr>
              <a:t>Govitecan</a:t>
            </a:r>
            <a:r>
              <a:rPr lang="en-IE" sz="2400" b="1" dirty="0">
                <a:latin typeface="Trebuchet MS" panose="020B0603020202020204" pitchFamily="34" charset="0"/>
                <a:cs typeface="Arial"/>
              </a:rPr>
              <a:t> (SG) Tolerance in Patients (pts) With Unresectable Locally Advanced or Metastatic Triple-Negative Breast Cancer (</a:t>
            </a:r>
            <a:r>
              <a:rPr lang="en-IE" sz="2400" b="1" dirty="0" err="1">
                <a:latin typeface="Trebuchet MS" panose="020B0603020202020204" pitchFamily="34" charset="0"/>
                <a:cs typeface="Arial"/>
              </a:rPr>
              <a:t>mTNBC</a:t>
            </a:r>
            <a:r>
              <a:rPr lang="en-IE" sz="2400" b="1" dirty="0">
                <a:latin typeface="Trebuchet MS" panose="020B0603020202020204" pitchFamily="34" charset="0"/>
                <a:cs typeface="Arial"/>
              </a:rPr>
              <a:t>): PRIMED* </a:t>
            </a:r>
            <a:br>
              <a:rPr lang="en-IE" sz="2400" b="1" dirty="0">
                <a:latin typeface="Trebuchet MS" panose="020B0603020202020204" pitchFamily="34" charset="0"/>
                <a:cs typeface="Arial"/>
              </a:rPr>
            </a:br>
            <a:br>
              <a:rPr lang="en-IE" sz="2400" b="1" dirty="0">
                <a:latin typeface="Trebuchet MS" panose="020B0603020202020204" pitchFamily="34" charset="0"/>
                <a:cs typeface="Arial"/>
              </a:rPr>
            </a:b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José Manuel Pérez-García</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1,2</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María </a:t>
            </a:r>
            <a:r>
              <a:rPr lang="es-ES" sz="1100" kern="100" dirty="0" err="1">
                <a:effectLst/>
                <a:latin typeface="Trebuchet MS" panose="020B0603020202020204" pitchFamily="34" charset="0"/>
                <a:ea typeface="Calibri" panose="020F0502020204030204" pitchFamily="34" charset="0"/>
                <a:cs typeface="Times New Roman" panose="02020603050405020304" pitchFamily="18" charset="0"/>
              </a:rPr>
              <a:t>Gion</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3</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 </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Manuel Ruiz-Borrego</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4</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Isabel Blancas</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5</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Elena López-Miranda</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3</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Salvador Blanch</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6</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Sabela Recalde</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7</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Lourdes Calvo</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8</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Xavier González</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9</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Nerea Ancizar</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10</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a:t>
            </a:r>
            <a:r>
              <a:rPr lang="es-ES" sz="1100" kern="100" dirty="0" err="1">
                <a:effectLst/>
                <a:latin typeface="Trebuchet MS" panose="020B0603020202020204" pitchFamily="34" charset="0"/>
                <a:ea typeface="Calibri" panose="020F0502020204030204" pitchFamily="34" charset="0"/>
                <a:cs typeface="Times New Roman" panose="02020603050405020304" pitchFamily="18" charset="0"/>
              </a:rPr>
              <a:t>Serafin</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Morales</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11</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Patricia Cortez</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12</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Javier Cardona</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Eileen Shimizu</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José Antonio Guerrero</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Miguel Sampayo-Cordero</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 1</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,Alejandro Martínez-Bueno</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13</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Javier Cortés</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1,2,14</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Antonio Llombart-Cussac</a:t>
            </a:r>
            <a:r>
              <a:rPr lang="es-ES" sz="1100" kern="100" baseline="30000" dirty="0">
                <a:effectLst/>
                <a:latin typeface="Trebuchet MS" panose="020B0603020202020204" pitchFamily="34" charset="0"/>
                <a:ea typeface="Calibri" panose="020F0502020204030204" pitchFamily="34" charset="0"/>
                <a:cs typeface="Times New Roman" panose="02020603050405020304" pitchFamily="18" charset="0"/>
              </a:rPr>
              <a:t>1,15</a:t>
            </a:r>
            <a: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t> </a:t>
            </a:r>
            <a:br>
              <a:rPr lang="es-ES" sz="1100" kern="100" dirty="0">
                <a:effectLst/>
                <a:latin typeface="Trebuchet MS" panose="020B0603020202020204" pitchFamily="34" charset="0"/>
                <a:ea typeface="Calibri" panose="020F0502020204030204" pitchFamily="34" charset="0"/>
                <a:cs typeface="Times New Roman" panose="02020603050405020304" pitchFamily="18" charset="0"/>
              </a:rPr>
            </a:br>
            <a:endParaRPr lang="en-US" sz="1100" kern="100" dirty="0">
              <a:effectLst/>
              <a:latin typeface="Trebuchet MS" panose="020B0603020202020204" pitchFamily="34" charset="0"/>
              <a:ea typeface="Calibri" panose="020F0502020204030204" pitchFamily="34" charset="0"/>
              <a:cs typeface="Times New Roman" panose="02020603050405020304" pitchFamily="18" charset="0"/>
            </a:endParaRPr>
          </a:p>
          <a:p>
            <a:pPr marL="0" marR="46431" indent="0" algn="l">
              <a:spcAft>
                <a:spcPts val="1200"/>
              </a:spcAft>
              <a:buNone/>
            </a:pPr>
            <a:r>
              <a:rPr lang="en-US" sz="800" baseline="30000" dirty="0"/>
              <a:t>1</a:t>
            </a:r>
            <a:r>
              <a:rPr lang="en-US" sz="800" dirty="0"/>
              <a:t>Medica Scientia Innovation Research (MEDSIR) - </a:t>
            </a:r>
            <a:r>
              <a:rPr lang="en-US" sz="800" dirty="0" err="1"/>
              <a:t>Oncoclínicas&amp;Co</a:t>
            </a:r>
            <a:r>
              <a:rPr lang="en-US" sz="800" dirty="0"/>
              <a:t>, Jersey City (New Jersey, USA), Sao Paulo (Brazil); </a:t>
            </a:r>
            <a:r>
              <a:rPr lang="en-US" sz="800" baseline="30000" dirty="0"/>
              <a:t>2</a:t>
            </a:r>
            <a:r>
              <a:rPr lang="en-US" sz="800" dirty="0"/>
              <a:t>International Breast Cancer Center (IBCC), Pangaea Group, </a:t>
            </a:r>
            <a:r>
              <a:rPr lang="en-US" sz="800" dirty="0" err="1"/>
              <a:t>Quiron</a:t>
            </a:r>
            <a:r>
              <a:rPr lang="en-US" sz="800" dirty="0"/>
              <a:t> Group, Barcelona, Spain; </a:t>
            </a:r>
            <a:r>
              <a:rPr lang="en-US" sz="800" baseline="30000" dirty="0"/>
              <a:t>3</a:t>
            </a:r>
            <a:r>
              <a:rPr lang="en-US" sz="800" dirty="0"/>
              <a:t>Hospital Universitario Ramón y </a:t>
            </a:r>
            <a:r>
              <a:rPr lang="en-US" sz="800" dirty="0" err="1"/>
              <a:t>Cajal</a:t>
            </a:r>
            <a:r>
              <a:rPr lang="en-US" sz="800" dirty="0"/>
              <a:t>, Madrid, Spain; </a:t>
            </a:r>
            <a:r>
              <a:rPr lang="en-US" sz="800" baseline="30000" dirty="0"/>
              <a:t>4</a:t>
            </a:r>
            <a:r>
              <a:rPr lang="en-US" sz="800" dirty="0"/>
              <a:t>Hospital Universitario Virgen del </a:t>
            </a:r>
            <a:r>
              <a:rPr lang="en-US" sz="800" dirty="0" err="1"/>
              <a:t>Rocío</a:t>
            </a:r>
            <a:r>
              <a:rPr lang="en-US" sz="800" dirty="0"/>
              <a:t>, Sevilla, Spain; </a:t>
            </a:r>
            <a:r>
              <a:rPr lang="en-US" sz="800" baseline="30000" dirty="0"/>
              <a:t>5</a:t>
            </a:r>
            <a:r>
              <a:rPr lang="en-US" sz="800" dirty="0"/>
              <a:t>Hospital Universitario </a:t>
            </a:r>
            <a:r>
              <a:rPr lang="en-US" sz="800" dirty="0" err="1"/>
              <a:t>Clínico</a:t>
            </a:r>
            <a:r>
              <a:rPr lang="en-US" sz="800" dirty="0"/>
              <a:t> San Cecilio, Granada, Spain Medicine Department, Granada University, Granada, Spain Instituto de </a:t>
            </a:r>
            <a:r>
              <a:rPr lang="en-US" sz="800" dirty="0" err="1"/>
              <a:t>Investigación</a:t>
            </a:r>
            <a:r>
              <a:rPr lang="en-US" sz="800" dirty="0"/>
              <a:t> </a:t>
            </a:r>
            <a:r>
              <a:rPr lang="en-US" sz="800" dirty="0" err="1"/>
              <a:t>Biosanitaria</a:t>
            </a:r>
            <a:r>
              <a:rPr lang="en-US" sz="800" dirty="0"/>
              <a:t> de Granada (</a:t>
            </a:r>
            <a:r>
              <a:rPr lang="en-US" sz="800" dirty="0" err="1"/>
              <a:t>ibs</a:t>
            </a:r>
            <a:r>
              <a:rPr lang="en-US" sz="800" dirty="0"/>
              <a:t> Granada), Spain; </a:t>
            </a:r>
            <a:r>
              <a:rPr lang="en-US" sz="800" baseline="30000" dirty="0"/>
              <a:t>6</a:t>
            </a:r>
            <a:r>
              <a:rPr lang="en-US" sz="800" dirty="0"/>
              <a:t>Hospital </a:t>
            </a:r>
            <a:r>
              <a:rPr lang="en-US" sz="800" dirty="0" err="1"/>
              <a:t>Quirón</a:t>
            </a:r>
            <a:r>
              <a:rPr lang="en-US" sz="800" dirty="0"/>
              <a:t> Valencia, Valencia, Spain ; </a:t>
            </a:r>
            <a:r>
              <a:rPr lang="en-US" sz="800" baseline="30000" dirty="0"/>
              <a:t>7</a:t>
            </a:r>
            <a:r>
              <a:rPr lang="en-US" sz="800" dirty="0"/>
              <a:t>Institut </a:t>
            </a:r>
            <a:r>
              <a:rPr lang="en-US" sz="800" dirty="0" err="1"/>
              <a:t>Català</a:t>
            </a:r>
            <a:r>
              <a:rPr lang="en-US" sz="800" dirty="0"/>
              <a:t> </a:t>
            </a:r>
            <a:r>
              <a:rPr lang="en-US" sz="800" dirty="0" err="1"/>
              <a:t>d’Oncologia</a:t>
            </a:r>
            <a:r>
              <a:rPr lang="en-US" sz="800" dirty="0"/>
              <a:t> Hospitalet- Hospital Moises </a:t>
            </a:r>
            <a:r>
              <a:rPr lang="en-US" sz="800" dirty="0" err="1"/>
              <a:t>Broggi</a:t>
            </a:r>
            <a:r>
              <a:rPr lang="en-US" sz="800" dirty="0"/>
              <a:t>. Barcelona, Spain; </a:t>
            </a:r>
            <a:r>
              <a:rPr lang="en-US" sz="800" baseline="30000" dirty="0"/>
              <a:t>8</a:t>
            </a:r>
            <a:r>
              <a:rPr lang="en-US" sz="800" dirty="0"/>
              <a:t>Complejo </a:t>
            </a:r>
            <a:r>
              <a:rPr lang="en-US" sz="800" dirty="0" err="1"/>
              <a:t>Hospitalario</a:t>
            </a:r>
            <a:r>
              <a:rPr lang="en-US" sz="800" dirty="0"/>
              <a:t> Universitario A </a:t>
            </a:r>
            <a:r>
              <a:rPr lang="en-US" sz="800" dirty="0" err="1"/>
              <a:t>Coruña</a:t>
            </a:r>
            <a:r>
              <a:rPr lang="en-US" sz="800" dirty="0"/>
              <a:t>, </a:t>
            </a:r>
            <a:r>
              <a:rPr lang="en-US" sz="800" dirty="0" err="1"/>
              <a:t>Coruña</a:t>
            </a:r>
            <a:r>
              <a:rPr lang="en-US" sz="800" dirty="0"/>
              <a:t>, Spain; </a:t>
            </a:r>
            <a:r>
              <a:rPr lang="en-US" sz="800" baseline="30000" dirty="0"/>
              <a:t>9</a:t>
            </a:r>
            <a:r>
              <a:rPr lang="en-US" sz="800" dirty="0"/>
              <a:t>Hospital Universitario General de Cataluña, Barcelona, Spain ; </a:t>
            </a:r>
            <a:r>
              <a:rPr lang="en-US" sz="800" baseline="30000" dirty="0"/>
              <a:t>10</a:t>
            </a:r>
            <a:r>
              <a:rPr lang="en-US" sz="800" dirty="0"/>
              <a:t>Hospital Universitario de </a:t>
            </a:r>
            <a:r>
              <a:rPr lang="en-US" sz="800" dirty="0" err="1"/>
              <a:t>Donostia</a:t>
            </a:r>
            <a:r>
              <a:rPr lang="en-US" sz="800" dirty="0"/>
              <a:t>, San Sebastián, Spain ; </a:t>
            </a:r>
            <a:r>
              <a:rPr lang="en-US" sz="800" baseline="30000" dirty="0"/>
              <a:t>11</a:t>
            </a:r>
            <a:r>
              <a:rPr lang="en-US" sz="800" dirty="0"/>
              <a:t>Hospital Universitario de </a:t>
            </a:r>
            <a:r>
              <a:rPr lang="en-US" sz="800" dirty="0" err="1"/>
              <a:t>Arnau</a:t>
            </a:r>
            <a:r>
              <a:rPr lang="en-US" sz="800" dirty="0"/>
              <a:t> de Villanova de Lleida, Lleida, Spain; </a:t>
            </a:r>
            <a:r>
              <a:rPr lang="en-US" sz="800" baseline="30000" dirty="0"/>
              <a:t>12</a:t>
            </a:r>
            <a:r>
              <a:rPr lang="en-US" sz="800" dirty="0"/>
              <a:t>IOB Institute of Oncology, Hospital </a:t>
            </a:r>
            <a:r>
              <a:rPr lang="en-US" sz="800" dirty="0" err="1"/>
              <a:t>Ruber</a:t>
            </a:r>
            <a:r>
              <a:rPr lang="en-US" sz="800" dirty="0"/>
              <a:t> Internacional, </a:t>
            </a:r>
            <a:r>
              <a:rPr lang="en-US" sz="800" dirty="0" err="1"/>
              <a:t>Quiron</a:t>
            </a:r>
            <a:r>
              <a:rPr lang="en-US" sz="800" dirty="0"/>
              <a:t> Group, Madrid, Spain; </a:t>
            </a:r>
            <a:r>
              <a:rPr lang="en-US" sz="800" baseline="30000" dirty="0"/>
              <a:t>13</a:t>
            </a:r>
            <a:r>
              <a:rPr lang="en-US" sz="800" dirty="0"/>
              <a:t>Instituto </a:t>
            </a:r>
            <a:r>
              <a:rPr lang="en-US" sz="800" dirty="0" err="1"/>
              <a:t>Oncológico</a:t>
            </a:r>
            <a:r>
              <a:rPr lang="en-US" sz="800" dirty="0"/>
              <a:t> Dr. </a:t>
            </a:r>
            <a:r>
              <a:rPr lang="en-US" sz="800" dirty="0" err="1"/>
              <a:t>Rosell</a:t>
            </a:r>
            <a:r>
              <a:rPr lang="en-US" sz="800" dirty="0"/>
              <a:t>, Hospital </a:t>
            </a:r>
            <a:r>
              <a:rPr lang="en-US" sz="800" dirty="0" err="1"/>
              <a:t>Quiron</a:t>
            </a:r>
            <a:r>
              <a:rPr lang="en-US" sz="800" dirty="0"/>
              <a:t> </a:t>
            </a:r>
            <a:r>
              <a:rPr lang="en-US" sz="800" dirty="0" err="1"/>
              <a:t>Dexeus</a:t>
            </a:r>
            <a:r>
              <a:rPr lang="en-US" sz="800" dirty="0"/>
              <a:t>, Barcelona, Spain; </a:t>
            </a:r>
            <a:r>
              <a:rPr lang="en-US" sz="800" baseline="30000" dirty="0"/>
              <a:t>14</a:t>
            </a:r>
            <a:r>
              <a:rPr lang="en-US" sz="800" dirty="0"/>
              <a:t>Universidad </a:t>
            </a:r>
            <a:r>
              <a:rPr lang="en-US" sz="800" dirty="0" err="1"/>
              <a:t>Europea</a:t>
            </a:r>
            <a:r>
              <a:rPr lang="en-US" sz="800" dirty="0"/>
              <a:t> de Madrid, Madrid, Spain ; </a:t>
            </a:r>
            <a:r>
              <a:rPr lang="en-US" sz="800" baseline="30000" dirty="0"/>
              <a:t>15</a:t>
            </a:r>
            <a:r>
              <a:rPr lang="en-US" sz="800" dirty="0"/>
              <a:t>Hospital Universitario </a:t>
            </a:r>
            <a:r>
              <a:rPr lang="en-US" sz="800" dirty="0" err="1"/>
              <a:t>Arnau</a:t>
            </a:r>
            <a:r>
              <a:rPr lang="en-US" sz="800" dirty="0"/>
              <a:t> de </a:t>
            </a:r>
            <a:r>
              <a:rPr lang="en-US" sz="800" dirty="0" err="1"/>
              <a:t>Vilanova</a:t>
            </a:r>
            <a:r>
              <a:rPr lang="en-US" sz="800" dirty="0"/>
              <a:t>, Universidad Católica de Valencia, Valencia, Spain</a:t>
            </a:r>
          </a:p>
          <a:p>
            <a:pPr marL="0" indent="0">
              <a:buNone/>
            </a:pPr>
            <a:br>
              <a:rPr lang="en-US" sz="800" i="1" dirty="0">
                <a:effectLst/>
                <a:latin typeface="Trebuchet MS" panose="020B0603020202020204" pitchFamily="34" charset="0"/>
                <a:ea typeface="Calibri" panose="020F0502020204030204" pitchFamily="34" charset="0"/>
                <a:cs typeface="Times New Roman" panose="02020603050405020304" pitchFamily="18" charset="0"/>
              </a:rPr>
            </a:br>
            <a:endParaRPr lang="en-US" sz="800" dirty="0">
              <a:latin typeface="Trebuchet MS" panose="020B0603020202020204" pitchFamily="34" charset="0"/>
            </a:endParaRPr>
          </a:p>
        </p:txBody>
      </p:sp>
      <p:sp>
        <p:nvSpPr>
          <p:cNvPr id="6" name="TextBox 5">
            <a:extLst>
              <a:ext uri="{FF2B5EF4-FFF2-40B4-BE49-F238E27FC236}">
                <a16:creationId xmlns:a16="http://schemas.microsoft.com/office/drawing/2014/main" id="{2CD814D5-8996-F7DD-507C-393B5FD3E219}"/>
              </a:ext>
            </a:extLst>
          </p:cNvPr>
          <p:cNvSpPr txBox="1"/>
          <p:nvPr/>
        </p:nvSpPr>
        <p:spPr>
          <a:xfrm>
            <a:off x="5346634" y="5979338"/>
            <a:ext cx="7140575" cy="261610"/>
          </a:xfrm>
          <a:prstGeom prst="rect">
            <a:avLst/>
          </a:prstGeom>
          <a:noFill/>
        </p:spPr>
        <p:txBody>
          <a:bodyPr wrap="square">
            <a:spAutoFit/>
          </a:bodyPr>
          <a:lstStyle/>
          <a:p>
            <a:r>
              <a:rPr lang="en-US" sz="1100" dirty="0">
                <a:latin typeface="Trebuchet MS" panose="020B0603020202020204" pitchFamily="34" charset="0"/>
              </a:rPr>
              <a:t>*PRIMED is a Gilead supported investigator sponsored trial that is sponsored by MEDSIR.</a:t>
            </a:r>
          </a:p>
        </p:txBody>
      </p:sp>
    </p:spTree>
    <p:extLst>
      <p:ext uri="{BB962C8B-B14F-4D97-AF65-F5344CB8AC3E}">
        <p14:creationId xmlns:p14="http://schemas.microsoft.com/office/powerpoint/2010/main" val="2136014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0972800" cy="1371600"/>
          </a:xfrm>
        </p:spPr>
        <p:txBody>
          <a:bodyPr anchor="ctr">
            <a:normAutofit/>
          </a:bodyPr>
          <a:lstStyle/>
          <a:p>
            <a:r>
              <a:rPr lang="en-US" sz="3200" b="1" dirty="0"/>
              <a:t>Introduction</a:t>
            </a:r>
            <a:r>
              <a:rPr lang="en-US" sz="3200" b="1" baseline="30000" dirty="0"/>
              <a:t>1-10</a:t>
            </a:r>
            <a:br>
              <a:rPr lang="en-US" sz="3200" b="1" dirty="0"/>
            </a:br>
            <a:endParaRPr lang="en-US" sz="3200" b="1" dirty="0"/>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EDA4CE72-266C-1B71-1657-5165995BDF27}"/>
              </a:ext>
            </a:extLst>
          </p:cNvPr>
          <p:cNvSpPr txBox="1"/>
          <p:nvPr/>
        </p:nvSpPr>
        <p:spPr>
          <a:xfrm>
            <a:off x="410169" y="5507848"/>
            <a:ext cx="113716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700" b="0" i="0" u="none" strike="noStrike" kern="1200" cap="none" spc="0" normalizeH="0" baseline="0" noProof="0">
                <a:ln>
                  <a:noFill/>
                </a:ln>
                <a:solidFill>
                  <a:srgbClr val="54565B"/>
                </a:solidFill>
                <a:effectLst/>
                <a:uLnTx/>
                <a:uFillTx/>
                <a:latin typeface="Trebuchet MS"/>
                <a:ea typeface="+mn-ea"/>
                <a:cs typeface="+mn-cs"/>
              </a:rPr>
            </a:br>
            <a:endParaRPr kumimoji="0" lang="en-US" sz="700" b="0" i="0" u="none" strike="noStrike" kern="1200" cap="none" spc="0" normalizeH="0" baseline="0" noProof="0">
              <a:ln>
                <a:noFill/>
              </a:ln>
              <a:solidFill>
                <a:srgbClr val="54565B"/>
              </a:solidFill>
              <a:effectLst/>
              <a:uLnTx/>
              <a:uFillTx/>
              <a:latin typeface="Trebuchet MS"/>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609321" y="5810899"/>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Trebuchet MS" panose="020B0603020202020204" pitchFamily="34" charset="0"/>
              </a:rPr>
              <a:t>AEs, adverse events; G-CSF,  granulocyte-colony stimulating factor; HER2, human epidermal growth factor receptor 2; HR, hormone receptor; SG,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TNBC, Triple-negative breast cancer; Trop-2, trophoblast cell surface antigen 2.</a:t>
            </a:r>
          </a:p>
          <a:p>
            <a:r>
              <a:rPr kumimoji="0" lang="en-US" sz="900" b="0" i="0" u="none" strike="noStrike" kern="1200" cap="none" spc="0" normalizeH="0" baseline="0" noProof="0" dirty="0">
                <a:ln>
                  <a:noFill/>
                </a:ln>
                <a:effectLst/>
                <a:uLnTx/>
                <a:uFillTx/>
                <a:latin typeface="Trebuchet MS" panose="020B0603020202020204" pitchFamily="34" charset="0"/>
              </a:rPr>
              <a:t>1. </a:t>
            </a:r>
            <a:r>
              <a:rPr kumimoji="0" lang="en-US" sz="900" b="0" i="0" u="none" strike="noStrike" kern="1200" cap="none" spc="0" normalizeH="0" baseline="0" noProof="0" dirty="0" err="1">
                <a:ln>
                  <a:noFill/>
                </a:ln>
                <a:effectLst/>
                <a:uLnTx/>
                <a:uFillTx/>
                <a:latin typeface="Trebuchet MS" panose="020B0603020202020204" pitchFamily="34" charset="0"/>
              </a:rPr>
              <a:t>Shvartsur</a:t>
            </a:r>
            <a:r>
              <a:rPr kumimoji="0" lang="en-US" sz="900" b="0" i="0" u="none" strike="noStrike" kern="1200" cap="none" spc="0" normalizeH="0" baseline="0" noProof="0" dirty="0">
                <a:ln>
                  <a:noFill/>
                </a:ln>
                <a:effectLst/>
                <a:uLnTx/>
                <a:uFillTx/>
                <a:latin typeface="Trebuchet MS" panose="020B0603020202020204" pitchFamily="34" charset="0"/>
              </a:rPr>
              <a:t> &amp; Bonavida 2015.Gene&amp;Cancer 6(3-4):84-105; 2. Yuan et. al. 2019. EJC 112 (May): 57-56; 3. Fenn &amp; </a:t>
            </a:r>
            <a:r>
              <a:rPr kumimoji="0" lang="en-US" sz="900" b="0" i="0" u="none" strike="noStrike" kern="1200" cap="none" spc="0" normalizeH="0" baseline="0" noProof="0" dirty="0" err="1">
                <a:ln>
                  <a:noFill/>
                </a:ln>
                <a:effectLst/>
                <a:uLnTx/>
                <a:uFillTx/>
                <a:latin typeface="Trebuchet MS" panose="020B0603020202020204" pitchFamily="34" charset="0"/>
              </a:rPr>
              <a:t>Kalinsky</a:t>
            </a:r>
            <a:r>
              <a:rPr kumimoji="0" lang="en-US" sz="900" b="0" i="0" u="none" strike="noStrike" kern="1200" cap="none" spc="0" normalizeH="0" baseline="0" noProof="0" dirty="0">
                <a:ln>
                  <a:noFill/>
                </a:ln>
                <a:effectLst/>
                <a:uLnTx/>
                <a:uFillTx/>
                <a:latin typeface="Trebuchet MS" panose="020B0603020202020204" pitchFamily="34" charset="0"/>
              </a:rPr>
              <a:t> 2019. Drugs of Today 55(9): 575-585; 4. </a:t>
            </a:r>
            <a:r>
              <a:rPr kumimoji="0" lang="en-US" sz="900" b="0" i="0" u="none" strike="noStrike" kern="1200" cap="none" spc="0" normalizeH="0" baseline="0" noProof="0" dirty="0" err="1">
                <a:ln>
                  <a:noFill/>
                </a:ln>
                <a:effectLst/>
                <a:uLnTx/>
                <a:uFillTx/>
                <a:latin typeface="Trebuchet MS" panose="020B0603020202020204" pitchFamily="34" charset="0"/>
              </a:rPr>
              <a:t>Bardia</a:t>
            </a:r>
            <a:r>
              <a:rPr kumimoji="0" lang="en-US" sz="900" b="0" i="0" u="none" strike="noStrike" kern="1200" cap="none" spc="0" normalizeH="0" baseline="0" noProof="0" dirty="0">
                <a:ln>
                  <a:noFill/>
                </a:ln>
                <a:effectLst/>
                <a:uLnTx/>
                <a:uFillTx/>
                <a:latin typeface="Trebuchet MS" panose="020B0603020202020204" pitchFamily="34" charset="0"/>
              </a:rPr>
              <a:t> et. al. 2017. J Clin Oncol 35 (19): 2141-2148; 5. </a:t>
            </a:r>
            <a:r>
              <a:rPr kumimoji="0" lang="en-US" sz="900" b="0" i="0" u="none" strike="noStrike" kern="1200" cap="none" spc="0" normalizeH="0" baseline="0" noProof="0" dirty="0" err="1">
                <a:ln>
                  <a:noFill/>
                </a:ln>
                <a:effectLst/>
                <a:uLnTx/>
                <a:uFillTx/>
                <a:latin typeface="Trebuchet MS" panose="020B0603020202020204" pitchFamily="34" charset="0"/>
              </a:rPr>
              <a:t>Bardia</a:t>
            </a:r>
            <a:r>
              <a:rPr kumimoji="0" lang="en-US" sz="900" b="0" i="0" u="none" strike="noStrike" kern="1200" cap="none" spc="0" normalizeH="0" baseline="0" noProof="0" dirty="0">
                <a:ln>
                  <a:noFill/>
                </a:ln>
                <a:effectLst/>
                <a:uLnTx/>
                <a:uFillTx/>
                <a:latin typeface="Trebuchet MS" panose="020B0603020202020204" pitchFamily="34" charset="0"/>
              </a:rPr>
              <a:t> et. al. 2021. NEJM 384 (16): 1529-1541; 6. </a:t>
            </a:r>
            <a:r>
              <a:rPr kumimoji="0" lang="en-US" sz="900" b="0" i="0" u="none" strike="noStrike" kern="1200" cap="none" spc="0" normalizeH="0" baseline="0" noProof="0" dirty="0" err="1">
                <a:ln>
                  <a:noFill/>
                </a:ln>
                <a:effectLst/>
                <a:uLnTx/>
                <a:uFillTx/>
                <a:latin typeface="Trebuchet MS" panose="020B0603020202020204" pitchFamily="34" charset="0"/>
              </a:rPr>
              <a:t>Rugo</a:t>
            </a:r>
            <a:r>
              <a:rPr kumimoji="0" lang="en-US" sz="900" b="0" i="0" u="none" strike="noStrike" kern="1200" cap="none" spc="0" normalizeH="0" baseline="0" noProof="0" dirty="0">
                <a:ln>
                  <a:noFill/>
                </a:ln>
                <a:effectLst/>
                <a:uLnTx/>
                <a:uFillTx/>
                <a:latin typeface="Trebuchet MS" panose="020B0603020202020204" pitchFamily="34" charset="0"/>
              </a:rPr>
              <a:t> et. al. 2022. J Clin Onc 40 (29): 3375-3376; 7. </a:t>
            </a:r>
            <a:r>
              <a:rPr kumimoji="0" lang="en-US" sz="900" b="0" i="0" u="none" strike="noStrike" kern="1200" cap="none" spc="0" normalizeH="0" baseline="0" noProof="0" dirty="0" err="1">
                <a:ln>
                  <a:noFill/>
                </a:ln>
                <a:effectLst/>
                <a:uLnTx/>
                <a:uFillTx/>
                <a:latin typeface="Trebuchet MS" panose="020B0603020202020204" pitchFamily="34" charset="0"/>
              </a:rPr>
              <a:t>Rugo</a:t>
            </a:r>
            <a:r>
              <a:rPr kumimoji="0" lang="en-US" sz="900" b="0" i="0" u="none" strike="noStrike" kern="1200" cap="none" spc="0" normalizeH="0" baseline="0" noProof="0" dirty="0">
                <a:ln>
                  <a:noFill/>
                </a:ln>
                <a:effectLst/>
                <a:uLnTx/>
                <a:uFillTx/>
                <a:latin typeface="Trebuchet MS" panose="020B0603020202020204" pitchFamily="34" charset="0"/>
              </a:rPr>
              <a:t> et. al., 2023. The Lancet 402 (10411): P1423-1433; 8. Benson et. al. 2004. J Clin Oncol 22 (14): 2918-2926; 9. Crawford et. al. 1991. NEJM 325 (3) 164-170; 10. Perez-Garcia JM, et al. Prevention of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(SG)-Related Neutropenia and Diarrhea in Patients With Triple-Negative or HR+/HER2- Advanced Breast Cancer (PRIMED): A Phase 2 Trial. Presented at American Society of Clinical Oncology (ASCO). Chicago, IL; 2024. Poster #79.</a:t>
            </a:r>
          </a:p>
        </p:txBody>
      </p:sp>
      <p:sp>
        <p:nvSpPr>
          <p:cNvPr id="26" name="Content Placeholder 13">
            <a:extLst>
              <a:ext uri="{FF2B5EF4-FFF2-40B4-BE49-F238E27FC236}">
                <a16:creationId xmlns:a16="http://schemas.microsoft.com/office/drawing/2014/main" id="{892459F2-CF98-4507-A71A-986CD54F3CE2}"/>
              </a:ext>
            </a:extLst>
          </p:cNvPr>
          <p:cNvSpPr txBox="1">
            <a:spLocks/>
          </p:cNvSpPr>
          <p:nvPr/>
        </p:nvSpPr>
        <p:spPr>
          <a:xfrm>
            <a:off x="493151" y="1310896"/>
            <a:ext cx="11371664" cy="4196952"/>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Trophoblast cell surface antigen 2 (Trop-2) is a calcium signal transducer that plays a role in cell growth, migration, and invasion and is highly expressed in breast cancer (approximately 80-90%)</a:t>
            </a:r>
            <a:r>
              <a:rPr kumimoji="0" lang="en-US" sz="1600" b="0" i="0" u="none" strike="noStrike" kern="1200" cap="none" spc="0" normalizeH="0" baseline="30000" noProof="0" dirty="0">
                <a:ln>
                  <a:noFill/>
                </a:ln>
                <a:solidFill>
                  <a:schemeClr val="tx1"/>
                </a:solidFill>
                <a:effectLst/>
                <a:uLnTx/>
                <a:uFillTx/>
                <a:latin typeface="Trebuchet MS" panose="020B0603020202020204" pitchFamily="34" charset="0"/>
              </a:rPr>
              <a:t>1-3</a:t>
            </a: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a:t>
            </a:r>
          </a:p>
          <a:p>
            <a:pPr>
              <a:buClr>
                <a:schemeClr val="tx1"/>
              </a:buClr>
            </a:pP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Sacituzumab </a:t>
            </a:r>
            <a:r>
              <a:rPr kumimoji="0" lang="en-US" sz="1600" b="0" i="0" u="none" strike="noStrike" kern="1200" cap="none" spc="0" normalizeH="0" baseline="0" noProof="0" dirty="0" err="1">
                <a:ln>
                  <a:noFill/>
                </a:ln>
                <a:solidFill>
                  <a:schemeClr val="tx1"/>
                </a:solidFill>
                <a:effectLst/>
                <a:uLnTx/>
                <a:uFillTx/>
                <a:latin typeface="Trebuchet MS" panose="020B0603020202020204" pitchFamily="34" charset="0"/>
              </a:rPr>
              <a:t>govitecan</a:t>
            </a: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 is a Trop-2 directed antibody-drug conjugate that has demonstrated a significant improvement in progression-free survival and overall survival in patients with pretreated, triple-negative and HR+/HER2- advanced breast cancer in ASCENT and TROPiCS-02 phase III trials, respectively</a:t>
            </a:r>
            <a:r>
              <a:rPr kumimoji="0" lang="en-US" sz="1600" b="0" i="0" u="none" strike="noStrike" kern="1200" cap="none" spc="0" normalizeH="0" baseline="30000" noProof="0" dirty="0">
                <a:ln>
                  <a:noFill/>
                </a:ln>
                <a:solidFill>
                  <a:schemeClr val="tx1"/>
                </a:solidFill>
                <a:effectLst/>
                <a:uLnTx/>
                <a:uFillTx/>
                <a:latin typeface="Trebuchet MS" panose="020B0603020202020204" pitchFamily="34" charset="0"/>
              </a:rPr>
              <a:t>4-7</a:t>
            </a: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 </a:t>
            </a:r>
          </a:p>
          <a:p>
            <a:pPr>
              <a:buClr>
                <a:schemeClr val="tx1"/>
              </a:buClr>
            </a:pP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The most common treatment-emergent adverse events (AEs) observed in these phase III trials were neutropenia and diarrhea, leading to dose reductions and treatment interruptions/discontinuations</a:t>
            </a:r>
            <a:r>
              <a:rPr kumimoji="0" lang="en-US" sz="1600" b="0" i="0" u="none" strike="noStrike" kern="1200" cap="none" spc="0" normalizeH="0" baseline="30000" noProof="0" dirty="0">
                <a:ln>
                  <a:noFill/>
                </a:ln>
                <a:solidFill>
                  <a:schemeClr val="tx1"/>
                </a:solidFill>
                <a:effectLst/>
                <a:uLnTx/>
                <a:uFillTx/>
                <a:latin typeface="Trebuchet MS" panose="020B0603020202020204" pitchFamily="34" charset="0"/>
              </a:rPr>
              <a:t>5-6</a:t>
            </a: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 </a:t>
            </a:r>
          </a:p>
          <a:p>
            <a:pPr>
              <a:buClr>
                <a:schemeClr val="tx1"/>
              </a:buClr>
            </a:pP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Granulocyte colony-stimulating factors (G-CSF) and loperamide are commonly used to treat and prevent drug-associated neutropenia and diarrhea in cancer patients, respectively</a:t>
            </a:r>
            <a:r>
              <a:rPr kumimoji="0" lang="en-US" sz="1600" b="0" i="0" u="none" strike="noStrike" kern="1200" cap="none" spc="0" normalizeH="0" baseline="30000" noProof="0" dirty="0">
                <a:ln>
                  <a:noFill/>
                </a:ln>
                <a:solidFill>
                  <a:schemeClr val="tx1"/>
                </a:solidFill>
                <a:effectLst/>
                <a:uLnTx/>
                <a:uFillTx/>
                <a:latin typeface="Trebuchet MS" panose="020B0603020202020204" pitchFamily="34" charset="0"/>
              </a:rPr>
              <a:t>8,9</a:t>
            </a: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a:t>
            </a:r>
          </a:p>
          <a:p>
            <a:pPr>
              <a:buClr>
                <a:schemeClr val="tx1"/>
              </a:buClr>
            </a:pP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PRIMED is a phase II clinical trial assessing the feasibility of primary prophylaxis with G-CSF and loperamide to improve the tolerability of SG and ultimately decrease treatment modifications</a:t>
            </a:r>
            <a:r>
              <a:rPr kumimoji="0" lang="en-US" sz="1600" b="0" i="0" u="none" strike="noStrike" kern="1200" cap="none" spc="0" normalizeH="0" baseline="30000" noProof="0" dirty="0">
                <a:ln>
                  <a:noFill/>
                </a:ln>
                <a:solidFill>
                  <a:schemeClr val="tx1"/>
                </a:solidFill>
                <a:effectLst/>
                <a:uLnTx/>
                <a:uFillTx/>
                <a:latin typeface="Trebuchet MS" panose="020B0603020202020204" pitchFamily="34" charset="0"/>
              </a:rPr>
              <a:t>10</a:t>
            </a:r>
            <a:r>
              <a:rPr kumimoji="0" lang="en-US" sz="1600" b="0" i="0" u="none" strike="noStrike" kern="1200" cap="none" spc="0" normalizeH="0" baseline="0" noProof="0" dirty="0">
                <a:ln>
                  <a:noFill/>
                </a:ln>
                <a:solidFill>
                  <a:schemeClr val="tx1"/>
                </a:solidFill>
                <a:effectLst/>
                <a:uLnTx/>
                <a:uFillTx/>
                <a:latin typeface="Trebuchet MS" panose="020B0603020202020204" pitchFamily="34" charset="0"/>
              </a:rPr>
              <a:t>. </a:t>
            </a:r>
            <a:endParaRPr lang="en-US" sz="1600" dirty="0">
              <a:latin typeface="Trebuchet MS" panose="020B0603020202020204" pitchFamily="34" charset="0"/>
            </a:endParaRPr>
          </a:p>
          <a:p>
            <a:pPr>
              <a:buClr>
                <a:schemeClr val="tx1"/>
              </a:buClr>
            </a:pPr>
            <a:endParaRPr kumimoji="0" lang="en-US" sz="1200" b="0" i="0" u="none" strike="noStrike" kern="1200" cap="none" spc="0" normalizeH="0" baseline="0" noProof="0" dirty="0">
              <a:ln>
                <a:noFill/>
              </a:ln>
              <a:solidFill>
                <a:schemeClr val="tx1"/>
              </a:solidFill>
              <a:effectLst/>
              <a:uLnTx/>
              <a:uFillTx/>
              <a:latin typeface="Trebuchet MS" panose="020B0603020202020204" pitchFamily="34" charset="0"/>
            </a:endParaRPr>
          </a:p>
        </p:txBody>
      </p:sp>
      <p:sp>
        <p:nvSpPr>
          <p:cNvPr id="5" name="TextBox 4">
            <a:extLst>
              <a:ext uri="{FF2B5EF4-FFF2-40B4-BE49-F238E27FC236}">
                <a16:creationId xmlns:a16="http://schemas.microsoft.com/office/drawing/2014/main" id="{FB79BE08-0C1F-4F55-B698-906EA9C7585F}"/>
              </a:ext>
            </a:extLst>
          </p:cNvPr>
          <p:cNvSpPr txBox="1"/>
          <p:nvPr/>
        </p:nvSpPr>
        <p:spPr>
          <a:xfrm>
            <a:off x="5638800" y="2990850"/>
            <a:ext cx="65" cy="276999"/>
          </a:xfrm>
          <a:prstGeom prst="rect">
            <a:avLst/>
          </a:prstGeom>
          <a:noFill/>
        </p:spPr>
        <p:txBody>
          <a:bodyPr wrap="none" lIns="0" tIns="0" rIns="0" bIns="0" rtlCol="0">
            <a:spAutoFit/>
          </a:bodyPr>
          <a:lstStyle/>
          <a:p>
            <a:endParaRPr lang="en-US"/>
          </a:p>
        </p:txBody>
      </p:sp>
    </p:spTree>
    <p:extLst>
      <p:ext uri="{BB962C8B-B14F-4D97-AF65-F5344CB8AC3E}">
        <p14:creationId xmlns:p14="http://schemas.microsoft.com/office/powerpoint/2010/main" val="2429776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0972800" cy="1371600"/>
          </a:xfrm>
        </p:spPr>
        <p:txBody>
          <a:bodyPr anchor="ctr">
            <a:normAutofit/>
          </a:bodyPr>
          <a:lstStyle/>
          <a:p>
            <a:r>
              <a:rPr lang="en-US" sz="3200" b="1" dirty="0"/>
              <a:t>Objectives and Statistics</a:t>
            </a:r>
            <a:r>
              <a:rPr lang="en-US" sz="3200" b="1" baseline="30000" dirty="0"/>
              <a:t>1</a:t>
            </a:r>
            <a:br>
              <a:rPr lang="en-US" sz="3200" b="1" dirty="0"/>
            </a:br>
            <a:endParaRPr lang="en-US" sz="3200" b="1" dirty="0"/>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EDA4CE72-266C-1B71-1657-5165995BDF27}"/>
              </a:ext>
            </a:extLst>
          </p:cNvPr>
          <p:cNvSpPr txBox="1"/>
          <p:nvPr/>
        </p:nvSpPr>
        <p:spPr>
          <a:xfrm>
            <a:off x="410169" y="5507848"/>
            <a:ext cx="113716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700" b="0" i="0" u="none" strike="noStrike" kern="1200" cap="none" spc="0" normalizeH="0" baseline="0" noProof="0">
                <a:ln>
                  <a:noFill/>
                </a:ln>
                <a:solidFill>
                  <a:srgbClr val="54565B"/>
                </a:solidFill>
                <a:effectLst/>
                <a:uLnTx/>
                <a:uFillTx/>
                <a:latin typeface="Trebuchet MS"/>
                <a:ea typeface="+mn-ea"/>
                <a:cs typeface="+mn-cs"/>
              </a:rPr>
            </a:br>
            <a:endParaRPr kumimoji="0" lang="en-US" sz="700" b="0" i="0" u="none" strike="noStrike" kern="1200" cap="none" spc="0" normalizeH="0" baseline="0" noProof="0">
              <a:ln>
                <a:noFill/>
              </a:ln>
              <a:solidFill>
                <a:srgbClr val="54565B"/>
              </a:solidFill>
              <a:effectLst/>
              <a:uLnTx/>
              <a:uFillTx/>
              <a:latin typeface="Trebuchet MS"/>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609321" y="5810899"/>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Trebuchet MS" panose="020B0603020202020204" pitchFamily="34" charset="0"/>
              </a:rPr>
              <a:t>G, grade; G-CSF,  granulocyte-colony stimulating factor; SG,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a:t>
            </a:r>
            <a:br>
              <a:rPr kumimoji="0" lang="en-US" sz="900" b="0" i="0" u="none" strike="noStrike" kern="1200" cap="none" spc="0" normalizeH="0" baseline="0" noProof="0" dirty="0">
                <a:ln>
                  <a:noFill/>
                </a:ln>
                <a:effectLst/>
                <a:uLnTx/>
                <a:uFillTx/>
                <a:latin typeface="Trebuchet MS" panose="020B0603020202020204" pitchFamily="34" charset="0"/>
              </a:rPr>
            </a:br>
            <a:r>
              <a:rPr kumimoji="0" lang="en-US" sz="900" b="0" i="0" u="none" strike="noStrike" kern="1200" cap="none" spc="0" normalizeH="0" baseline="0" noProof="0" dirty="0">
                <a:ln>
                  <a:noFill/>
                </a:ln>
                <a:effectLst/>
                <a:uLnTx/>
                <a:uFillTx/>
                <a:latin typeface="Trebuchet MS" panose="020B0603020202020204" pitchFamily="34" charset="0"/>
              </a:rPr>
              <a:t>1. Perez-Garcia JM, et al. Prevention of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(SG)-Related Neutropenia and Diarrhea in Patients With Triple-Negative or HR+/HER2- Advanced Breast Cancer (PRIMED): A Phase 2 Trial. Presented at American Society of Clinical Oncology (ASCO). Chicago, IL; 2024. Poster #79.</a:t>
            </a:r>
          </a:p>
        </p:txBody>
      </p:sp>
      <p:sp>
        <p:nvSpPr>
          <p:cNvPr id="5" name="TextBox 4">
            <a:extLst>
              <a:ext uri="{FF2B5EF4-FFF2-40B4-BE49-F238E27FC236}">
                <a16:creationId xmlns:a16="http://schemas.microsoft.com/office/drawing/2014/main" id="{FB79BE08-0C1F-4F55-B698-906EA9C7585F}"/>
              </a:ext>
            </a:extLst>
          </p:cNvPr>
          <p:cNvSpPr txBox="1"/>
          <p:nvPr/>
        </p:nvSpPr>
        <p:spPr>
          <a:xfrm>
            <a:off x="5638800" y="2990850"/>
            <a:ext cx="65" cy="276999"/>
          </a:xfrm>
          <a:prstGeom prst="rect">
            <a:avLst/>
          </a:prstGeom>
          <a:noFill/>
        </p:spPr>
        <p:txBody>
          <a:bodyPr wrap="none" lIns="0" tIns="0" rIns="0" bIns="0" rtlCol="0">
            <a:spAutoFit/>
          </a:bodyPr>
          <a:lstStyle/>
          <a:p>
            <a:endParaRPr lang="en-US"/>
          </a:p>
        </p:txBody>
      </p:sp>
      <p:sp>
        <p:nvSpPr>
          <p:cNvPr id="2" name="Rectangle 1">
            <a:extLst>
              <a:ext uri="{FF2B5EF4-FFF2-40B4-BE49-F238E27FC236}">
                <a16:creationId xmlns:a16="http://schemas.microsoft.com/office/drawing/2014/main" id="{979EFD06-25EE-EA75-448C-4B3C89CA7710}"/>
              </a:ext>
            </a:extLst>
          </p:cNvPr>
          <p:cNvSpPr/>
          <p:nvPr/>
        </p:nvSpPr>
        <p:spPr>
          <a:xfrm>
            <a:off x="1859086" y="1482890"/>
            <a:ext cx="8884340" cy="411264"/>
          </a:xfrm>
          <a:prstGeom prst="rect">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rebuchet MS" panose="020B0603020202020204" pitchFamily="34" charset="0"/>
                <a:ea typeface="+mn-ea"/>
                <a:cs typeface="+mn-cs"/>
              </a:rPr>
              <a:t>Primary Objective</a:t>
            </a:r>
          </a:p>
        </p:txBody>
      </p:sp>
      <p:sp>
        <p:nvSpPr>
          <p:cNvPr id="4" name="Rectangle 3">
            <a:extLst>
              <a:ext uri="{FF2B5EF4-FFF2-40B4-BE49-F238E27FC236}">
                <a16:creationId xmlns:a16="http://schemas.microsoft.com/office/drawing/2014/main" id="{EE248B25-4580-3277-432B-24152E7097CB}"/>
              </a:ext>
            </a:extLst>
          </p:cNvPr>
          <p:cNvSpPr/>
          <p:nvPr/>
        </p:nvSpPr>
        <p:spPr>
          <a:xfrm>
            <a:off x="1859086" y="1886345"/>
            <a:ext cx="8884340" cy="122908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08000" tIns="182880" rIns="108000" bIns="108000" rtlCol="0" anchor="t" anchorCtr="0"/>
          <a:lstStyle/>
          <a:p>
            <a:pPr marL="177800" marR="0" lvl="0" indent="-177800" algn="l" defTabSz="914400" rtl="0" eaLnBrk="1" fontAlgn="auto" latinLnBrk="0" hangingPunct="1">
              <a:lnSpc>
                <a:spcPct val="100000"/>
              </a:lnSpc>
              <a:spcBef>
                <a:spcPts val="0"/>
              </a:spcBef>
              <a:spcAft>
                <a:spcPts val="600"/>
              </a:spcAft>
              <a:buClr>
                <a:srgbClr val="54565B"/>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PRIMED (NCT05520723) is evaluating the incidence of neutropenia and diarrhea in patients with unresectable locally advanced or metastatic triple-negative or luminal breast cancer treated with SG in combination with G-CSF and loperamide.</a:t>
            </a:r>
          </a:p>
        </p:txBody>
      </p:sp>
      <p:sp>
        <p:nvSpPr>
          <p:cNvPr id="6" name="Rectangle 5">
            <a:extLst>
              <a:ext uri="{FF2B5EF4-FFF2-40B4-BE49-F238E27FC236}">
                <a16:creationId xmlns:a16="http://schemas.microsoft.com/office/drawing/2014/main" id="{FBD0ED13-5CD9-8226-C418-C0EC634987D1}"/>
              </a:ext>
            </a:extLst>
          </p:cNvPr>
          <p:cNvSpPr/>
          <p:nvPr/>
        </p:nvSpPr>
        <p:spPr>
          <a:xfrm>
            <a:off x="1859086" y="3602553"/>
            <a:ext cx="8884340" cy="411264"/>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rebuchet MS" panose="020B0603020202020204" pitchFamily="34" charset="0"/>
                <a:ea typeface="+mn-ea"/>
                <a:cs typeface="+mn-cs"/>
              </a:rPr>
              <a:t>Statistics (Final Analysis N=50)</a:t>
            </a:r>
          </a:p>
        </p:txBody>
      </p:sp>
      <p:sp>
        <p:nvSpPr>
          <p:cNvPr id="8" name="Rectangle 7">
            <a:extLst>
              <a:ext uri="{FF2B5EF4-FFF2-40B4-BE49-F238E27FC236}">
                <a16:creationId xmlns:a16="http://schemas.microsoft.com/office/drawing/2014/main" id="{ED9266DF-9B41-2588-151F-791B49E159C0}"/>
              </a:ext>
            </a:extLst>
          </p:cNvPr>
          <p:cNvSpPr/>
          <p:nvPr/>
        </p:nvSpPr>
        <p:spPr>
          <a:xfrm>
            <a:off x="1859086" y="4006007"/>
            <a:ext cx="8884340" cy="144633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8000" tIns="137160" rIns="108000" bIns="108000" rtlCol="0" anchor="t" anchorCtr="0"/>
          <a:lstStyle/>
          <a:p>
            <a:pPr marL="285750" marR="0" lvl="0" indent="-285750" algn="l" defTabSz="914400" rtl="0" eaLnBrk="1" fontAlgn="auto" latinLnBrk="0" hangingPunct="1">
              <a:lnSpc>
                <a:spcPct val="100000"/>
              </a:lnSpc>
              <a:spcBef>
                <a:spcPts val="0"/>
              </a:spcBef>
              <a:spcAft>
                <a:spcPts val="600"/>
              </a:spcAft>
              <a:buClr>
                <a:srgbClr val="54565B"/>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The study will be declared positive if any of the following outcomes are achieved after the first two cycles of treatment.</a:t>
            </a:r>
          </a:p>
          <a:p>
            <a:pPr marL="742950" lvl="1" indent="-285750">
              <a:spcAft>
                <a:spcPts val="600"/>
              </a:spcAft>
              <a:buClr>
                <a:srgbClr val="54565B"/>
              </a:buClr>
              <a:buFont typeface="Arial" panose="020B0604020202020204" pitchFamily="34" charset="0"/>
              <a:buChar char="•"/>
              <a:defRPr/>
            </a:pPr>
            <a:r>
              <a:rPr kumimoji="0" lang="en-US" sz="14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​If there are ≤14 (28.0%) patients with G ≥ 3 neutropenia (expected rate as null hypothesis 40.0%).</a:t>
            </a:r>
          </a:p>
          <a:p>
            <a:pPr marL="742950" lvl="1" indent="-285750">
              <a:spcAft>
                <a:spcPts val="600"/>
              </a:spcAft>
              <a:buClr>
                <a:srgbClr val="54565B"/>
              </a:buClr>
              <a:buFont typeface="Arial" panose="020B0604020202020204" pitchFamily="34" charset="0"/>
              <a:buChar char="•"/>
              <a:defRPr/>
            </a:pPr>
            <a:r>
              <a:rPr kumimoji="0" lang="en-US" sz="14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If there are ≤7 (14.0%) patients with G ≥ 2 diarrhea (expected rate as the null hypothesis 25.0%).</a:t>
            </a:r>
          </a:p>
        </p:txBody>
      </p:sp>
    </p:spTree>
    <p:extLst>
      <p:ext uri="{BB962C8B-B14F-4D97-AF65-F5344CB8AC3E}">
        <p14:creationId xmlns:p14="http://schemas.microsoft.com/office/powerpoint/2010/main" val="1676407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0972800" cy="1371600"/>
          </a:xfrm>
        </p:spPr>
        <p:txBody>
          <a:bodyPr anchor="ctr">
            <a:normAutofit/>
          </a:bodyPr>
          <a:lstStyle/>
          <a:p>
            <a:r>
              <a:rPr lang="en-US" sz="3200" b="1" dirty="0"/>
              <a:t>Study Design</a:t>
            </a:r>
            <a:r>
              <a:rPr lang="en-US" sz="3200" b="1" baseline="30000" dirty="0"/>
              <a:t>1</a:t>
            </a:r>
            <a:br>
              <a:rPr lang="en-US" sz="3200" b="1" dirty="0"/>
            </a:br>
            <a:endParaRPr lang="en-US" sz="3200" b="1" dirty="0"/>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609321" y="5810899"/>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Trebuchet MS" panose="020B0603020202020204" pitchFamily="34" charset="0"/>
              </a:rPr>
              <a:t>BID, twice daily; D, day; DOR, duration of response; ECOG PS, Eastern Cooperative Oncology Group performance status; G-CSF, granulocyte colony stimulating factor; IV, intravenous; L, loperamide; NCI-CTCAE, National Cancer Institute Common Terminology Criteria for Adverse Events; OS: overall survival; PFS, progression-free survival; PO, orally; QD, daily; SC, subcutaneous; SG, </a:t>
            </a:r>
            <a:r>
              <a:rPr kumimoji="0" lang="en-US" sz="900" b="0" i="0" u="none" strike="noStrike" kern="1200" cap="none" spc="0" normalizeH="0" baseline="0" noProof="0" dirty="0" err="1">
                <a:ln>
                  <a:noFill/>
                </a:ln>
                <a:effectLst/>
                <a:uLnTx/>
                <a:uFillTx/>
                <a:latin typeface="Trebuchet MS" panose="020B0603020202020204" pitchFamily="34" charset="0"/>
              </a:rPr>
              <a:t>sacituzumab</a:t>
            </a:r>
            <a:r>
              <a:rPr kumimoji="0" lang="en-US" sz="900" b="0" i="0" u="none" strike="noStrike" kern="1200" cap="none" spc="0" normalizeH="0" baseline="0" noProof="0" dirty="0">
                <a:ln>
                  <a:noFill/>
                </a:ln>
                <a:effectLst/>
                <a:uLnTx/>
                <a:uFillTx/>
                <a:latin typeface="Trebuchet MS" panose="020B0603020202020204" pitchFamily="34" charset="0"/>
              </a:rPr>
              <a:t>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SOC, standard of 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Trebuchet MS" panose="020B0603020202020204" pitchFamily="34" charset="0"/>
              </a:rPr>
              <a:t>1. Perez-Garcia JM, et al. Prevention of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(SG)-Related Neutropenia and Diarrhea in Patients With Triple-Negative or HR+/HER2- Advanced Breast Cancer (PRIMED): A Phase 2 Trial. Presented at American Society of Clinical Oncology (ASCO). Chicago, IL; 2024. Poster #79.</a:t>
            </a:r>
          </a:p>
        </p:txBody>
      </p:sp>
      <p:sp>
        <p:nvSpPr>
          <p:cNvPr id="37" name="TextBox 36">
            <a:extLst>
              <a:ext uri="{FF2B5EF4-FFF2-40B4-BE49-F238E27FC236}">
                <a16:creationId xmlns:a16="http://schemas.microsoft.com/office/drawing/2014/main" id="{7E0DBB13-A3CA-7140-BA5A-6CA3CF7684E8}"/>
              </a:ext>
            </a:extLst>
          </p:cNvPr>
          <p:cNvSpPr txBox="1"/>
          <p:nvPr/>
        </p:nvSpPr>
        <p:spPr>
          <a:xfrm>
            <a:off x="596910" y="5514410"/>
            <a:ext cx="4034024" cy="276999"/>
          </a:xfrm>
          <a:prstGeom prst="rect">
            <a:avLst/>
          </a:prstGeom>
          <a:noFill/>
        </p:spPr>
        <p:txBody>
          <a:bodyPr wrap="square" rtlCol="0">
            <a:spAutoFit/>
          </a:bodyPr>
          <a:lstStyle/>
          <a:p>
            <a:r>
              <a:rPr lang="en-US" sz="1200" dirty="0">
                <a:latin typeface="Trebuchet MS" panose="020B0603020202020204" pitchFamily="34" charset="0"/>
                <a:ea typeface="Calibri"/>
                <a:cs typeface="Calibri" panose="020F0502020204030204" pitchFamily="34" charset="0"/>
                <a:sym typeface="Calibri"/>
              </a:rPr>
              <a:t>*C</a:t>
            </a:r>
            <a:r>
              <a:rPr lang="en-US" sz="1200" dirty="0">
                <a:latin typeface="Trebuchet MS" panose="020B0603020202020204" pitchFamily="34" charset="0"/>
                <a:cs typeface="Calibri"/>
              </a:rPr>
              <a:t>onsider extending to the next cycle if necessary</a:t>
            </a:r>
            <a:r>
              <a:rPr lang="en-US" sz="1200" dirty="0">
                <a:latin typeface="Trebuchet MS" panose="020B0603020202020204" pitchFamily="34" charset="0"/>
                <a:ea typeface="Calibri"/>
                <a:cs typeface="Calibri" panose="020F0502020204030204" pitchFamily="34" charset="0"/>
                <a:sym typeface="Calibri"/>
              </a:rPr>
              <a:t>.</a:t>
            </a:r>
            <a:endParaRPr lang="en-US" sz="1200" dirty="0">
              <a:latin typeface="Trebuchet MS" panose="020B060302020202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0723553D-E2D9-9F46-54AB-703364258EC7}"/>
              </a:ext>
            </a:extLst>
          </p:cNvPr>
          <p:cNvGrpSpPr/>
          <p:nvPr/>
        </p:nvGrpSpPr>
        <p:grpSpPr>
          <a:xfrm>
            <a:off x="488750" y="1368424"/>
            <a:ext cx="11207694" cy="231935"/>
            <a:chOff x="488750" y="1409699"/>
            <a:chExt cx="11207694" cy="231935"/>
          </a:xfrm>
          <a:gradFill flip="none" rotWithShape="1">
            <a:gsLst>
              <a:gs pos="0">
                <a:srgbClr val="B1B9C8"/>
              </a:gs>
              <a:gs pos="70000">
                <a:srgbClr val="203662"/>
              </a:gs>
            </a:gsLst>
            <a:lin ang="10800000" scaled="1"/>
            <a:tileRect/>
          </a:gradFill>
        </p:grpSpPr>
        <p:sp>
          <p:nvSpPr>
            <p:cNvPr id="8" name="Round Same Side Corner Rectangle 17">
              <a:extLst>
                <a:ext uri="{FF2B5EF4-FFF2-40B4-BE49-F238E27FC236}">
                  <a16:creationId xmlns:a16="http://schemas.microsoft.com/office/drawing/2014/main" id="{EDA0CF0A-592F-668E-91CD-7617C35276CF}"/>
                </a:ext>
              </a:extLst>
            </p:cNvPr>
            <p:cNvSpPr>
              <a:spLocks/>
            </p:cNvSpPr>
            <p:nvPr/>
          </p:nvSpPr>
          <p:spPr>
            <a:xfrm>
              <a:off x="488750" y="1409699"/>
              <a:ext cx="4250345" cy="231935"/>
            </a:xfrm>
            <a:prstGeom prst="homePlate">
              <a:avLst>
                <a:gd name="adj" fmla="val 280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200" b="1" i="0" u="none" strike="noStrike" kern="0" cap="none" spc="0" normalizeH="0" baseline="0" noProof="0">
                  <a:ln>
                    <a:noFill/>
                  </a:ln>
                  <a:solidFill>
                    <a:prstClr val="white"/>
                  </a:solidFill>
                  <a:effectLst/>
                  <a:uLnTx/>
                  <a:uFillTx/>
                  <a:latin typeface="Trebuchet MS" panose="020B0603020202020204"/>
                  <a:ea typeface="+mn-ea"/>
                  <a:cs typeface="Arial"/>
                </a:rPr>
                <a:t>Cycle 1 (21 days)</a:t>
              </a:r>
            </a:p>
          </p:txBody>
        </p:sp>
        <p:sp>
          <p:nvSpPr>
            <p:cNvPr id="10" name="Round Same Side Corner Rectangle 17">
              <a:extLst>
                <a:ext uri="{FF2B5EF4-FFF2-40B4-BE49-F238E27FC236}">
                  <a16:creationId xmlns:a16="http://schemas.microsoft.com/office/drawing/2014/main" id="{E26EEAAC-8CBC-9869-4C96-B3BF814C9DC2}"/>
                </a:ext>
              </a:extLst>
            </p:cNvPr>
            <p:cNvSpPr>
              <a:spLocks/>
            </p:cNvSpPr>
            <p:nvPr/>
          </p:nvSpPr>
          <p:spPr>
            <a:xfrm>
              <a:off x="4760576" y="1409699"/>
              <a:ext cx="4343400" cy="231935"/>
            </a:xfrm>
            <a:prstGeom prst="chevron">
              <a:avLst>
                <a:gd name="adj" fmla="val 2125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200" b="1" i="0" u="none" strike="noStrike" kern="0" cap="none" spc="0" normalizeH="0" baseline="0" noProof="0">
                  <a:ln>
                    <a:noFill/>
                  </a:ln>
                  <a:solidFill>
                    <a:prstClr val="white"/>
                  </a:solidFill>
                  <a:effectLst/>
                  <a:uLnTx/>
                  <a:uFillTx/>
                  <a:latin typeface="Trebuchet MS" panose="020B0603020202020204"/>
                  <a:ea typeface="+mn-ea"/>
                  <a:cs typeface="Arial"/>
                </a:rPr>
                <a:t>Cycle 2 (21 days)</a:t>
              </a:r>
            </a:p>
          </p:txBody>
        </p:sp>
        <p:sp>
          <p:nvSpPr>
            <p:cNvPr id="13" name="Round Same Side Corner Rectangle 17">
              <a:extLst>
                <a:ext uri="{FF2B5EF4-FFF2-40B4-BE49-F238E27FC236}">
                  <a16:creationId xmlns:a16="http://schemas.microsoft.com/office/drawing/2014/main" id="{B3B1F3BE-619D-DD68-CB41-13B415AA69B2}"/>
                </a:ext>
              </a:extLst>
            </p:cNvPr>
            <p:cNvSpPr>
              <a:spLocks/>
            </p:cNvSpPr>
            <p:nvPr/>
          </p:nvSpPr>
          <p:spPr>
            <a:xfrm>
              <a:off x="9125456" y="1409699"/>
              <a:ext cx="2570988" cy="231935"/>
            </a:xfrm>
            <a:prstGeom prst="chevron">
              <a:avLst>
                <a:gd name="adj" fmla="val 2125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200" b="1" i="0" u="none" strike="noStrike" kern="0" cap="none" spc="0" normalizeH="0" baseline="0" noProof="0">
                  <a:ln>
                    <a:noFill/>
                  </a:ln>
                  <a:solidFill>
                    <a:prstClr val="white"/>
                  </a:solidFill>
                  <a:effectLst/>
                  <a:uLnTx/>
                  <a:uFillTx/>
                  <a:latin typeface="Trebuchet MS" panose="020B0603020202020204"/>
                  <a:ea typeface="+mn-ea"/>
                  <a:cs typeface="Arial"/>
                </a:rPr>
                <a:t>From Cycle 3 Onward </a:t>
              </a:r>
            </a:p>
          </p:txBody>
        </p:sp>
      </p:grpSp>
      <p:sp>
        <p:nvSpPr>
          <p:cNvPr id="18" name="Freeform 5">
            <a:extLst>
              <a:ext uri="{FF2B5EF4-FFF2-40B4-BE49-F238E27FC236}">
                <a16:creationId xmlns:a16="http://schemas.microsoft.com/office/drawing/2014/main" id="{FD4B1F9D-644A-F205-4DFD-21DE930846D7}"/>
              </a:ext>
            </a:extLst>
          </p:cNvPr>
          <p:cNvSpPr>
            <a:spLocks/>
          </p:cNvSpPr>
          <p:nvPr/>
        </p:nvSpPr>
        <p:spPr bwMode="auto">
          <a:xfrm>
            <a:off x="5874209" y="2575454"/>
            <a:ext cx="1100927" cy="365760"/>
          </a:xfrm>
          <a:custGeom>
            <a:avLst/>
            <a:gdLst>
              <a:gd name="T0" fmla="*/ 0 w 399"/>
              <a:gd name="T1" fmla="*/ 0 h 1786"/>
              <a:gd name="T2" fmla="*/ 0 w 399"/>
              <a:gd name="T3" fmla="*/ 0 h 1786"/>
              <a:gd name="T4" fmla="*/ 399 w 399"/>
              <a:gd name="T5" fmla="*/ 0 h 1786"/>
              <a:gd name="T6" fmla="*/ 399 w 399"/>
              <a:gd name="T7" fmla="*/ 1786 h 1786"/>
              <a:gd name="T8" fmla="*/ 0 w 399"/>
              <a:gd name="T9" fmla="*/ 1786 h 1786"/>
              <a:gd name="T10" fmla="*/ 0 w 399"/>
              <a:gd name="T11" fmla="*/ 0 h 1786"/>
            </a:gdLst>
            <a:ahLst/>
            <a:cxnLst>
              <a:cxn ang="0">
                <a:pos x="T0" y="T1"/>
              </a:cxn>
              <a:cxn ang="0">
                <a:pos x="T2" y="T3"/>
              </a:cxn>
              <a:cxn ang="0">
                <a:pos x="T4" y="T5"/>
              </a:cxn>
              <a:cxn ang="0">
                <a:pos x="T6" y="T7"/>
              </a:cxn>
              <a:cxn ang="0">
                <a:pos x="T8" y="T9"/>
              </a:cxn>
              <a:cxn ang="0">
                <a:pos x="T10" y="T11"/>
              </a:cxn>
            </a:cxnLst>
            <a:rect l="0" t="0" r="r" b="b"/>
            <a:pathLst>
              <a:path w="399" h="1786">
                <a:moveTo>
                  <a:pt x="0" y="0"/>
                </a:moveTo>
                <a:lnTo>
                  <a:pt x="0" y="0"/>
                </a:lnTo>
                <a:lnTo>
                  <a:pt x="399" y="0"/>
                </a:lnTo>
                <a:lnTo>
                  <a:pt x="399" y="1786"/>
                </a:lnTo>
                <a:lnTo>
                  <a:pt x="0" y="1786"/>
                </a:lnTo>
                <a:lnTo>
                  <a:pt x="0" y="0"/>
                </a:lnTo>
                <a:close/>
              </a:path>
            </a:pathLst>
          </a:custGeom>
          <a:solidFill>
            <a:schemeClr val="accent1">
              <a:lumMod val="20000"/>
              <a:lumOff val="80000"/>
            </a:schemeClr>
          </a:solidFill>
          <a:ln w="0">
            <a:noFill/>
            <a:prstDash val="solid"/>
            <a:round/>
            <a:headEnd/>
            <a:tailEnd/>
          </a:ln>
        </p:spPr>
        <p:txBody>
          <a:bodyPr vert="horz" wrap="square" lIns="0" tIns="0" rIns="0" bIns="0" numCol="1" anchor="ctr" anchorCtr="0" compatLnSpc="1">
            <a:prstTxWarp prst="textNoShape">
              <a:avLst/>
            </a:prstTxWarp>
            <a:no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050" b="1" i="0" u="none" strike="noStrike" kern="1200" cap="none" spc="0" normalizeH="0" baseline="0" noProof="0">
                <a:ln>
                  <a:noFill/>
                </a:ln>
                <a:solidFill>
                  <a:srgbClr val="54565B"/>
                </a:solidFill>
                <a:effectLst/>
                <a:uLnTx/>
                <a:uFillTx/>
                <a:latin typeface="Trebuchet MS" panose="020B0603020202020204"/>
                <a:ea typeface="+mn-ea"/>
                <a:cs typeface="+mn-cs"/>
              </a:rPr>
              <a:t>Interim analysis</a:t>
            </a: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050" b="0" i="0" u="none" strike="noStrike" kern="1200" cap="none" spc="0" normalizeH="0" baseline="0" noProof="0">
                <a:ln>
                  <a:noFill/>
                </a:ln>
                <a:solidFill>
                  <a:srgbClr val="54565B"/>
                </a:solidFill>
                <a:effectLst/>
                <a:uLnTx/>
                <a:uFillTx/>
                <a:latin typeface="Trebuchet MS" panose="020B0603020202020204"/>
                <a:ea typeface="+mn-ea"/>
                <a:cs typeface="+mn-cs"/>
              </a:rPr>
              <a:t>(after 2 cycles) </a:t>
            </a:r>
          </a:p>
        </p:txBody>
      </p:sp>
      <p:sp>
        <p:nvSpPr>
          <p:cNvPr id="19" name="Arrow: Left 18">
            <a:extLst>
              <a:ext uri="{FF2B5EF4-FFF2-40B4-BE49-F238E27FC236}">
                <a16:creationId xmlns:a16="http://schemas.microsoft.com/office/drawing/2014/main" id="{F9E9D89C-20B1-6374-F959-377A685E210C}"/>
              </a:ext>
            </a:extLst>
          </p:cNvPr>
          <p:cNvSpPr>
            <a:spLocks/>
          </p:cNvSpPr>
          <p:nvPr/>
        </p:nvSpPr>
        <p:spPr>
          <a:xfrm flipH="1">
            <a:off x="4876077" y="2807864"/>
            <a:ext cx="760034" cy="152400"/>
          </a:xfrm>
          <a:prstGeom prst="leftArrow">
            <a:avLst/>
          </a:prstGeom>
          <a:gradFill flip="none" rotWithShape="1">
            <a:gsLst>
              <a:gs pos="0">
                <a:srgbClr val="B1B9C8"/>
              </a:gs>
              <a:gs pos="70000">
                <a:srgbClr val="20366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0" name="Arrow: Left 19">
            <a:extLst>
              <a:ext uri="{FF2B5EF4-FFF2-40B4-BE49-F238E27FC236}">
                <a16:creationId xmlns:a16="http://schemas.microsoft.com/office/drawing/2014/main" id="{6156560D-8F15-82F9-E74C-03A155B137DA}"/>
              </a:ext>
            </a:extLst>
          </p:cNvPr>
          <p:cNvSpPr>
            <a:spLocks/>
          </p:cNvSpPr>
          <p:nvPr/>
        </p:nvSpPr>
        <p:spPr>
          <a:xfrm flipH="1">
            <a:off x="7066142" y="2807864"/>
            <a:ext cx="760034" cy="152400"/>
          </a:xfrm>
          <a:prstGeom prst="leftArrow">
            <a:avLst/>
          </a:prstGeom>
          <a:gradFill flip="none" rotWithShape="1">
            <a:gsLst>
              <a:gs pos="0">
                <a:srgbClr val="B1B9C8"/>
              </a:gs>
              <a:gs pos="70000">
                <a:srgbClr val="20366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1" name="TextBox 20">
            <a:extLst>
              <a:ext uri="{FF2B5EF4-FFF2-40B4-BE49-F238E27FC236}">
                <a16:creationId xmlns:a16="http://schemas.microsoft.com/office/drawing/2014/main" id="{86B14DF9-F975-394F-CDE0-589E0B7AC8F4}"/>
              </a:ext>
            </a:extLst>
          </p:cNvPr>
          <p:cNvSpPr txBox="1"/>
          <p:nvPr/>
        </p:nvSpPr>
        <p:spPr>
          <a:xfrm>
            <a:off x="5128335" y="2689274"/>
            <a:ext cx="255518" cy="131574"/>
          </a:xfrm>
          <a:prstGeom prst="rect">
            <a:avLst/>
          </a:prstGeom>
          <a:noFill/>
        </p:spPr>
        <p:txBody>
          <a:bodyPr wrap="none" lIns="0" tIns="0" rIns="0" bIns="0">
            <a:spAutoFit/>
          </a:bodyPr>
          <a:lstStyle/>
          <a:p>
            <a:pPr marL="0" marR="0" lvl="0" indent="0" algn="ctr" defTabSz="456503" rtl="0" eaLnBrk="1" fontAlgn="auto" latinLnBrk="0" hangingPunct="1">
              <a:lnSpc>
                <a:spcPct val="95000"/>
              </a:lnSpc>
              <a:spcBef>
                <a:spcPts val="0"/>
              </a:spcBef>
              <a:spcAft>
                <a:spcPts val="0"/>
              </a:spcAft>
              <a:buClrTx/>
              <a:buSzTx/>
              <a:buFontTx/>
              <a:buNone/>
              <a:tabLst/>
              <a:defRPr/>
            </a:pPr>
            <a:r>
              <a:rPr kumimoji="0" lang="de-DE" sz="900" b="1" i="0" u="none" strike="noStrike" kern="1200" cap="none" spc="-30" normalizeH="0" baseline="0" noProof="0">
                <a:ln>
                  <a:noFill/>
                </a:ln>
                <a:solidFill>
                  <a:srgbClr val="54565B"/>
                </a:solidFill>
                <a:effectLst/>
                <a:uLnTx/>
                <a:uFillTx/>
                <a:latin typeface="Trebuchet MS" panose="020B0603020202020204"/>
                <a:ea typeface="+mn-ea"/>
                <a:cs typeface="Helvetica"/>
              </a:rPr>
              <a:t>n=25</a:t>
            </a:r>
          </a:p>
        </p:txBody>
      </p:sp>
      <p:sp>
        <p:nvSpPr>
          <p:cNvPr id="22" name="CuadroTexto 25">
            <a:extLst>
              <a:ext uri="{FF2B5EF4-FFF2-40B4-BE49-F238E27FC236}">
                <a16:creationId xmlns:a16="http://schemas.microsoft.com/office/drawing/2014/main" id="{39D39995-D885-FA19-3160-D189396FBF0A}"/>
              </a:ext>
            </a:extLst>
          </p:cNvPr>
          <p:cNvSpPr txBox="1"/>
          <p:nvPr/>
        </p:nvSpPr>
        <p:spPr>
          <a:xfrm>
            <a:off x="7043004" y="2689274"/>
            <a:ext cx="806311" cy="131574"/>
          </a:xfrm>
          <a:prstGeom prst="rect">
            <a:avLst/>
          </a:prstGeom>
          <a:noFill/>
        </p:spPr>
        <p:txBody>
          <a:bodyPr wrap="none" lIns="0" tIns="0" rIns="0" bIns="0" rtlCol="0" anchor="t">
            <a:sp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900" b="1" i="0" u="none" strike="noStrike" kern="1200" cap="none" spc="0" normalizeH="0" baseline="0" noProof="0">
                <a:ln>
                  <a:noFill/>
                </a:ln>
                <a:solidFill>
                  <a:srgbClr val="54565B"/>
                </a:solidFill>
                <a:effectLst/>
                <a:uLnTx/>
                <a:uFillTx/>
                <a:latin typeface="Trebuchet MS" panose="020B0603020202020204"/>
                <a:ea typeface="+mn-ea"/>
                <a:cs typeface="+mn-cs"/>
              </a:rPr>
              <a:t>n= + 25 (N=50)</a:t>
            </a:r>
          </a:p>
        </p:txBody>
      </p:sp>
      <p:sp>
        <p:nvSpPr>
          <p:cNvPr id="24" name="TextBox 23">
            <a:extLst>
              <a:ext uri="{FF2B5EF4-FFF2-40B4-BE49-F238E27FC236}">
                <a16:creationId xmlns:a16="http://schemas.microsoft.com/office/drawing/2014/main" id="{4E693858-FBD9-5DED-4813-5E95CDE5C201}"/>
              </a:ext>
            </a:extLst>
          </p:cNvPr>
          <p:cNvSpPr txBox="1"/>
          <p:nvPr/>
        </p:nvSpPr>
        <p:spPr>
          <a:xfrm>
            <a:off x="662352" y="1656398"/>
            <a:ext cx="153888" cy="153504"/>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D1</a:t>
            </a:r>
          </a:p>
        </p:txBody>
      </p:sp>
      <p:sp>
        <p:nvSpPr>
          <p:cNvPr id="26" name="TextBox 25">
            <a:extLst>
              <a:ext uri="{FF2B5EF4-FFF2-40B4-BE49-F238E27FC236}">
                <a16:creationId xmlns:a16="http://schemas.microsoft.com/office/drawing/2014/main" id="{ED1B3807-FE9A-906D-7F6E-745FB4942B00}"/>
              </a:ext>
            </a:extLst>
          </p:cNvPr>
          <p:cNvSpPr txBox="1"/>
          <p:nvPr/>
        </p:nvSpPr>
        <p:spPr>
          <a:xfrm>
            <a:off x="1933414" y="1656398"/>
            <a:ext cx="153888" cy="153504"/>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D8</a:t>
            </a:r>
          </a:p>
        </p:txBody>
      </p:sp>
      <p:sp>
        <p:nvSpPr>
          <p:cNvPr id="27" name="TextBox 26">
            <a:extLst>
              <a:ext uri="{FF2B5EF4-FFF2-40B4-BE49-F238E27FC236}">
                <a16:creationId xmlns:a16="http://schemas.microsoft.com/office/drawing/2014/main" id="{E93390C3-33EE-5D9E-E68B-CB712EB1CFD7}"/>
              </a:ext>
            </a:extLst>
          </p:cNvPr>
          <p:cNvSpPr txBox="1"/>
          <p:nvPr/>
        </p:nvSpPr>
        <p:spPr>
          <a:xfrm>
            <a:off x="4477464" y="1656398"/>
            <a:ext cx="224420" cy="153504"/>
          </a:xfrm>
          <a:prstGeom prst="rect">
            <a:avLst/>
          </a:prstGeom>
          <a:noFill/>
        </p:spPr>
        <p:txBody>
          <a:bodyPr wrap="none" lIns="0" tIns="0" rIns="0" bIns="0" rtlCol="0" anchor="ctr" anchorCtr="0">
            <a:spAutoFit/>
          </a:bodyPr>
          <a:lstStyle/>
          <a:p>
            <a:pPr marL="0" marR="0" lvl="0" indent="0" algn="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D21</a:t>
            </a:r>
          </a:p>
        </p:txBody>
      </p:sp>
      <p:cxnSp>
        <p:nvCxnSpPr>
          <p:cNvPr id="28" name="Straight Arrow Connector 27">
            <a:extLst>
              <a:ext uri="{FF2B5EF4-FFF2-40B4-BE49-F238E27FC236}">
                <a16:creationId xmlns:a16="http://schemas.microsoft.com/office/drawing/2014/main" id="{57715DAA-A118-1A21-13C5-0CBD2BE5F3B3}"/>
              </a:ext>
            </a:extLst>
          </p:cNvPr>
          <p:cNvCxnSpPr>
            <a:cxnSpLocks/>
          </p:cNvCxnSpPr>
          <p:nvPr/>
        </p:nvCxnSpPr>
        <p:spPr>
          <a:xfrm flipV="1">
            <a:off x="869586" y="1733150"/>
            <a:ext cx="1043378" cy="1"/>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41970C8-D256-E65A-D3A2-8B3F74067182}"/>
              </a:ext>
            </a:extLst>
          </p:cNvPr>
          <p:cNvCxnSpPr>
            <a:cxnSpLocks/>
          </p:cNvCxnSpPr>
          <p:nvPr/>
        </p:nvCxnSpPr>
        <p:spPr>
          <a:xfrm>
            <a:off x="2133944" y="1733150"/>
            <a:ext cx="2279807" cy="0"/>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ADD5BF8-B9E4-D38E-645C-3FD2E1FFC620}"/>
              </a:ext>
            </a:extLst>
          </p:cNvPr>
          <p:cNvSpPr txBox="1"/>
          <p:nvPr/>
        </p:nvSpPr>
        <p:spPr>
          <a:xfrm>
            <a:off x="4862979" y="1656398"/>
            <a:ext cx="153888" cy="153504"/>
          </a:xfrm>
          <a:prstGeom prst="rect">
            <a:avLst/>
          </a:prstGeom>
          <a:noFill/>
        </p:spPr>
        <p:txBody>
          <a:bodyPr wrap="none" lIns="0" tIns="0" rIns="0" bIns="0" rtlCol="0" anchor="ctr">
            <a:sp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D1</a:t>
            </a:r>
          </a:p>
        </p:txBody>
      </p:sp>
      <p:sp>
        <p:nvSpPr>
          <p:cNvPr id="31" name="TextBox 30">
            <a:extLst>
              <a:ext uri="{FF2B5EF4-FFF2-40B4-BE49-F238E27FC236}">
                <a16:creationId xmlns:a16="http://schemas.microsoft.com/office/drawing/2014/main" id="{696428C1-4890-2881-414F-B5C018DEF687}"/>
              </a:ext>
            </a:extLst>
          </p:cNvPr>
          <p:cNvSpPr txBox="1"/>
          <p:nvPr/>
        </p:nvSpPr>
        <p:spPr>
          <a:xfrm>
            <a:off x="6134041" y="1656398"/>
            <a:ext cx="153888" cy="153504"/>
          </a:xfrm>
          <a:prstGeom prst="rect">
            <a:avLst/>
          </a:prstGeom>
          <a:noFill/>
        </p:spPr>
        <p:txBody>
          <a:bodyPr wrap="none" lIns="0" tIns="0" rIns="0" bIns="0" rtlCol="0" anchor="ctr">
            <a:sp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D8</a:t>
            </a:r>
          </a:p>
        </p:txBody>
      </p:sp>
      <p:sp>
        <p:nvSpPr>
          <p:cNvPr id="32" name="TextBox 31">
            <a:extLst>
              <a:ext uri="{FF2B5EF4-FFF2-40B4-BE49-F238E27FC236}">
                <a16:creationId xmlns:a16="http://schemas.microsoft.com/office/drawing/2014/main" id="{1966C7C7-0475-8FDB-B204-5E082EB6CFF3}"/>
              </a:ext>
            </a:extLst>
          </p:cNvPr>
          <p:cNvSpPr txBox="1"/>
          <p:nvPr/>
        </p:nvSpPr>
        <p:spPr>
          <a:xfrm>
            <a:off x="8678091" y="1656398"/>
            <a:ext cx="224420" cy="153504"/>
          </a:xfrm>
          <a:prstGeom prst="rect">
            <a:avLst/>
          </a:prstGeom>
          <a:noFill/>
        </p:spPr>
        <p:txBody>
          <a:bodyPr wrap="none" lIns="0" tIns="0" rIns="0" bIns="0" rtlCol="0" anchor="ctr">
            <a:spAutoFit/>
          </a:bodyPr>
          <a:lstStyle/>
          <a:p>
            <a:pPr marL="0" marR="0" lvl="0" indent="0" algn="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D21</a:t>
            </a:r>
          </a:p>
        </p:txBody>
      </p:sp>
      <p:cxnSp>
        <p:nvCxnSpPr>
          <p:cNvPr id="33" name="Straight Arrow Connector 32">
            <a:extLst>
              <a:ext uri="{FF2B5EF4-FFF2-40B4-BE49-F238E27FC236}">
                <a16:creationId xmlns:a16="http://schemas.microsoft.com/office/drawing/2014/main" id="{624FF172-51A8-B757-BE02-D5BD37132CE3}"/>
              </a:ext>
            </a:extLst>
          </p:cNvPr>
          <p:cNvCxnSpPr>
            <a:cxnSpLocks/>
          </p:cNvCxnSpPr>
          <p:nvPr/>
        </p:nvCxnSpPr>
        <p:spPr>
          <a:xfrm flipV="1">
            <a:off x="5070213" y="1733150"/>
            <a:ext cx="1043378" cy="1"/>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ACECDCB-E76F-D9E9-58C5-7B08094E0074}"/>
              </a:ext>
            </a:extLst>
          </p:cNvPr>
          <p:cNvCxnSpPr>
            <a:cxnSpLocks/>
          </p:cNvCxnSpPr>
          <p:nvPr/>
        </p:nvCxnSpPr>
        <p:spPr>
          <a:xfrm>
            <a:off x="6334571" y="1733150"/>
            <a:ext cx="2279807" cy="0"/>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35" name="Arrow: Pentagon 34">
            <a:extLst>
              <a:ext uri="{FF2B5EF4-FFF2-40B4-BE49-F238E27FC236}">
                <a16:creationId xmlns:a16="http://schemas.microsoft.com/office/drawing/2014/main" id="{A88F19BF-8CF0-132F-5913-715823F8B46B}"/>
              </a:ext>
            </a:extLst>
          </p:cNvPr>
          <p:cNvSpPr/>
          <p:nvPr/>
        </p:nvSpPr>
        <p:spPr>
          <a:xfrm>
            <a:off x="667094" y="1871215"/>
            <a:ext cx="381000" cy="173434"/>
          </a:xfrm>
          <a:prstGeom prst="homePlate">
            <a:avLst>
              <a:gd name="adj" fmla="val 3148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rPr>
              <a:t>SG</a:t>
            </a:r>
          </a:p>
        </p:txBody>
      </p:sp>
      <p:sp>
        <p:nvSpPr>
          <p:cNvPr id="40" name="Arrow: Pentagon 39">
            <a:extLst>
              <a:ext uri="{FF2B5EF4-FFF2-40B4-BE49-F238E27FC236}">
                <a16:creationId xmlns:a16="http://schemas.microsoft.com/office/drawing/2014/main" id="{26478533-CF68-D05A-322C-BD6E1F519725}"/>
              </a:ext>
            </a:extLst>
          </p:cNvPr>
          <p:cNvSpPr/>
          <p:nvPr/>
        </p:nvSpPr>
        <p:spPr>
          <a:xfrm>
            <a:off x="1004886" y="2105962"/>
            <a:ext cx="548640" cy="173434"/>
          </a:xfrm>
          <a:prstGeom prst="homePlate">
            <a:avLst>
              <a:gd name="adj" fmla="val 31482"/>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L</a:t>
            </a:r>
          </a:p>
        </p:txBody>
      </p:sp>
      <p:sp>
        <p:nvSpPr>
          <p:cNvPr id="41" name="Arrow: Pentagon 40">
            <a:extLst>
              <a:ext uri="{FF2B5EF4-FFF2-40B4-BE49-F238E27FC236}">
                <a16:creationId xmlns:a16="http://schemas.microsoft.com/office/drawing/2014/main" id="{CD26D4E7-221B-B487-E4F0-9BD1DCABC6D1}"/>
              </a:ext>
            </a:extLst>
          </p:cNvPr>
          <p:cNvSpPr/>
          <p:nvPr/>
        </p:nvSpPr>
        <p:spPr>
          <a:xfrm>
            <a:off x="1077251" y="2340709"/>
            <a:ext cx="481383" cy="173434"/>
          </a:xfrm>
          <a:prstGeom prst="homePlate">
            <a:avLst>
              <a:gd name="adj" fmla="val 3148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rPr>
              <a:t>G-CSF</a:t>
            </a:r>
          </a:p>
        </p:txBody>
      </p:sp>
      <p:sp>
        <p:nvSpPr>
          <p:cNvPr id="42" name="Arrow: Pentagon 41">
            <a:extLst>
              <a:ext uri="{FF2B5EF4-FFF2-40B4-BE49-F238E27FC236}">
                <a16:creationId xmlns:a16="http://schemas.microsoft.com/office/drawing/2014/main" id="{79365C43-9E92-9EA7-0407-BDC5231DF4EE}"/>
              </a:ext>
            </a:extLst>
          </p:cNvPr>
          <p:cNvSpPr/>
          <p:nvPr/>
        </p:nvSpPr>
        <p:spPr>
          <a:xfrm>
            <a:off x="1937224" y="1871215"/>
            <a:ext cx="381000" cy="173434"/>
          </a:xfrm>
          <a:prstGeom prst="homePlate">
            <a:avLst>
              <a:gd name="adj" fmla="val 3148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rPr>
              <a:t>SG</a:t>
            </a:r>
          </a:p>
        </p:txBody>
      </p:sp>
      <p:sp>
        <p:nvSpPr>
          <p:cNvPr id="43" name="Arrow: Pentagon 42">
            <a:extLst>
              <a:ext uri="{FF2B5EF4-FFF2-40B4-BE49-F238E27FC236}">
                <a16:creationId xmlns:a16="http://schemas.microsoft.com/office/drawing/2014/main" id="{A55C105C-D844-51AA-68FE-DD6D14845A9A}"/>
              </a:ext>
            </a:extLst>
          </p:cNvPr>
          <p:cNvSpPr/>
          <p:nvPr/>
        </p:nvSpPr>
        <p:spPr>
          <a:xfrm>
            <a:off x="2275016" y="2105962"/>
            <a:ext cx="548640" cy="173434"/>
          </a:xfrm>
          <a:prstGeom prst="homePlate">
            <a:avLst>
              <a:gd name="adj" fmla="val 31482"/>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L</a:t>
            </a:r>
          </a:p>
        </p:txBody>
      </p:sp>
      <p:sp>
        <p:nvSpPr>
          <p:cNvPr id="44" name="Arrow: Pentagon 43">
            <a:extLst>
              <a:ext uri="{FF2B5EF4-FFF2-40B4-BE49-F238E27FC236}">
                <a16:creationId xmlns:a16="http://schemas.microsoft.com/office/drawing/2014/main" id="{499A4E28-8EC5-ACA6-9611-A07A0059E11D}"/>
              </a:ext>
            </a:extLst>
          </p:cNvPr>
          <p:cNvSpPr/>
          <p:nvPr/>
        </p:nvSpPr>
        <p:spPr>
          <a:xfrm>
            <a:off x="2347381" y="2340709"/>
            <a:ext cx="481383" cy="173434"/>
          </a:xfrm>
          <a:prstGeom prst="homePlate">
            <a:avLst>
              <a:gd name="adj" fmla="val 3148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rPr>
              <a:t>G-CSF</a:t>
            </a:r>
          </a:p>
        </p:txBody>
      </p:sp>
      <p:sp>
        <p:nvSpPr>
          <p:cNvPr id="45" name="Arrow: Pentagon 44">
            <a:extLst>
              <a:ext uri="{FF2B5EF4-FFF2-40B4-BE49-F238E27FC236}">
                <a16:creationId xmlns:a16="http://schemas.microsoft.com/office/drawing/2014/main" id="{2F2DFA1F-335B-37CA-EE4E-10BD4B776CEA}"/>
              </a:ext>
            </a:extLst>
          </p:cNvPr>
          <p:cNvSpPr/>
          <p:nvPr/>
        </p:nvSpPr>
        <p:spPr>
          <a:xfrm>
            <a:off x="4867721" y="1871215"/>
            <a:ext cx="381000" cy="173434"/>
          </a:xfrm>
          <a:prstGeom prst="homePlate">
            <a:avLst>
              <a:gd name="adj" fmla="val 3148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rPr>
              <a:t>SG</a:t>
            </a:r>
          </a:p>
        </p:txBody>
      </p:sp>
      <p:sp>
        <p:nvSpPr>
          <p:cNvPr id="46" name="Arrow: Pentagon 45">
            <a:extLst>
              <a:ext uri="{FF2B5EF4-FFF2-40B4-BE49-F238E27FC236}">
                <a16:creationId xmlns:a16="http://schemas.microsoft.com/office/drawing/2014/main" id="{F0080CF7-EA39-17F9-4C0E-DD005940B00E}"/>
              </a:ext>
            </a:extLst>
          </p:cNvPr>
          <p:cNvSpPr/>
          <p:nvPr/>
        </p:nvSpPr>
        <p:spPr>
          <a:xfrm>
            <a:off x="5205513" y="2105962"/>
            <a:ext cx="548640" cy="173434"/>
          </a:xfrm>
          <a:prstGeom prst="homePlate">
            <a:avLst>
              <a:gd name="adj" fmla="val 31482"/>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L</a:t>
            </a:r>
          </a:p>
        </p:txBody>
      </p:sp>
      <p:sp>
        <p:nvSpPr>
          <p:cNvPr id="47" name="Arrow: Pentagon 46">
            <a:extLst>
              <a:ext uri="{FF2B5EF4-FFF2-40B4-BE49-F238E27FC236}">
                <a16:creationId xmlns:a16="http://schemas.microsoft.com/office/drawing/2014/main" id="{05BAE005-4494-587C-96C0-A69EEE216E86}"/>
              </a:ext>
            </a:extLst>
          </p:cNvPr>
          <p:cNvSpPr/>
          <p:nvPr/>
        </p:nvSpPr>
        <p:spPr>
          <a:xfrm>
            <a:off x="5277878" y="2340709"/>
            <a:ext cx="481383" cy="173434"/>
          </a:xfrm>
          <a:prstGeom prst="homePlate">
            <a:avLst>
              <a:gd name="adj" fmla="val 3148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rPr>
              <a:t>G-CSF</a:t>
            </a:r>
          </a:p>
        </p:txBody>
      </p:sp>
      <p:sp>
        <p:nvSpPr>
          <p:cNvPr id="48" name="Arrow: Pentagon 47">
            <a:extLst>
              <a:ext uri="{FF2B5EF4-FFF2-40B4-BE49-F238E27FC236}">
                <a16:creationId xmlns:a16="http://schemas.microsoft.com/office/drawing/2014/main" id="{618458A4-EB5C-E2F5-05B0-51F0630504F0}"/>
              </a:ext>
            </a:extLst>
          </p:cNvPr>
          <p:cNvSpPr/>
          <p:nvPr/>
        </p:nvSpPr>
        <p:spPr>
          <a:xfrm>
            <a:off x="6137851" y="1871215"/>
            <a:ext cx="381000" cy="173434"/>
          </a:xfrm>
          <a:prstGeom prst="homePlate">
            <a:avLst>
              <a:gd name="adj" fmla="val 3148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rPr>
              <a:t>SG</a:t>
            </a:r>
          </a:p>
        </p:txBody>
      </p:sp>
      <p:sp>
        <p:nvSpPr>
          <p:cNvPr id="49" name="Arrow: Pentagon 48">
            <a:extLst>
              <a:ext uri="{FF2B5EF4-FFF2-40B4-BE49-F238E27FC236}">
                <a16:creationId xmlns:a16="http://schemas.microsoft.com/office/drawing/2014/main" id="{4C2CFB43-C41A-5DE0-67F0-74D72A88DA3F}"/>
              </a:ext>
            </a:extLst>
          </p:cNvPr>
          <p:cNvSpPr/>
          <p:nvPr/>
        </p:nvSpPr>
        <p:spPr>
          <a:xfrm>
            <a:off x="6475643" y="2105962"/>
            <a:ext cx="548640" cy="173434"/>
          </a:xfrm>
          <a:prstGeom prst="homePlate">
            <a:avLst>
              <a:gd name="adj" fmla="val 31482"/>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srgbClr val="54565B"/>
                </a:solidFill>
                <a:effectLst/>
                <a:uLnTx/>
                <a:uFillTx/>
                <a:latin typeface="Trebuchet MS" panose="020B0603020202020204"/>
                <a:ea typeface="+mn-ea"/>
                <a:cs typeface="+mn-cs"/>
              </a:rPr>
              <a:t>L</a:t>
            </a:r>
          </a:p>
        </p:txBody>
      </p:sp>
      <p:sp>
        <p:nvSpPr>
          <p:cNvPr id="50" name="Arrow: Pentagon 49">
            <a:extLst>
              <a:ext uri="{FF2B5EF4-FFF2-40B4-BE49-F238E27FC236}">
                <a16:creationId xmlns:a16="http://schemas.microsoft.com/office/drawing/2014/main" id="{5123C455-410D-DC75-4744-66569AF2B1CE}"/>
              </a:ext>
            </a:extLst>
          </p:cNvPr>
          <p:cNvSpPr/>
          <p:nvPr/>
        </p:nvSpPr>
        <p:spPr>
          <a:xfrm>
            <a:off x="6548008" y="2340709"/>
            <a:ext cx="481383" cy="173434"/>
          </a:xfrm>
          <a:prstGeom prst="homePlate">
            <a:avLst>
              <a:gd name="adj" fmla="val 3148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050" b="0" i="0" u="none" strike="noStrike" kern="1200" cap="none" spc="0" normalizeH="0" baseline="0" noProof="0">
                <a:ln>
                  <a:noFill/>
                </a:ln>
                <a:solidFill>
                  <a:prstClr val="white"/>
                </a:solidFill>
                <a:effectLst/>
                <a:uLnTx/>
                <a:uFillTx/>
                <a:latin typeface="Trebuchet MS" panose="020B0603020202020204"/>
                <a:ea typeface="+mn-ea"/>
                <a:cs typeface="+mn-cs"/>
              </a:rPr>
              <a:t>G-CSF</a:t>
            </a:r>
          </a:p>
        </p:txBody>
      </p:sp>
      <p:sp>
        <p:nvSpPr>
          <p:cNvPr id="51" name="Rectangle 50">
            <a:extLst>
              <a:ext uri="{FF2B5EF4-FFF2-40B4-BE49-F238E27FC236}">
                <a16:creationId xmlns:a16="http://schemas.microsoft.com/office/drawing/2014/main" id="{2FD218A5-419F-5629-D705-5F99510A9DC0}"/>
              </a:ext>
            </a:extLst>
          </p:cNvPr>
          <p:cNvSpPr>
            <a:spLocks/>
          </p:cNvSpPr>
          <p:nvPr/>
        </p:nvSpPr>
        <p:spPr>
          <a:xfrm>
            <a:off x="797048" y="997925"/>
            <a:ext cx="11183937" cy="32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C587F"/>
                </a:solidFill>
                <a:effectLst/>
                <a:uLnTx/>
                <a:uFillTx/>
                <a:latin typeface="Trebuchet MS" panose="020B0603020202020204"/>
                <a:ea typeface="+mn-ea"/>
                <a:cs typeface="+mn-cs"/>
              </a:rPr>
              <a:t> Study Type: Phase 2, Multicenter, Single-Arm, Open-Label Study</a:t>
            </a:r>
          </a:p>
        </p:txBody>
      </p:sp>
      <p:grpSp>
        <p:nvGrpSpPr>
          <p:cNvPr id="52" name="Group 51">
            <a:extLst>
              <a:ext uri="{FF2B5EF4-FFF2-40B4-BE49-F238E27FC236}">
                <a16:creationId xmlns:a16="http://schemas.microsoft.com/office/drawing/2014/main" id="{73E8FEBB-CCFC-8C4B-1772-FFE5AE7A22D6}"/>
              </a:ext>
            </a:extLst>
          </p:cNvPr>
          <p:cNvGrpSpPr/>
          <p:nvPr/>
        </p:nvGrpSpPr>
        <p:grpSpPr>
          <a:xfrm>
            <a:off x="9125455" y="1681544"/>
            <a:ext cx="2523744" cy="1259670"/>
            <a:chOff x="9125455" y="1722819"/>
            <a:chExt cx="2523744" cy="1259670"/>
          </a:xfrm>
        </p:grpSpPr>
        <p:sp>
          <p:nvSpPr>
            <p:cNvPr id="53" name="Rectángulo 1">
              <a:extLst>
                <a:ext uri="{FF2B5EF4-FFF2-40B4-BE49-F238E27FC236}">
                  <a16:creationId xmlns:a16="http://schemas.microsoft.com/office/drawing/2014/main" id="{32B84E6E-C0E9-555D-D311-07325CCCAAD2}"/>
                </a:ext>
              </a:extLst>
            </p:cNvPr>
            <p:cNvSpPr>
              <a:spLocks/>
            </p:cNvSpPr>
            <p:nvPr/>
          </p:nvSpPr>
          <p:spPr>
            <a:xfrm>
              <a:off x="9125455" y="1722819"/>
              <a:ext cx="2523744" cy="1259670"/>
            </a:xfrm>
            <a:prstGeom prst="rect">
              <a:avLst/>
            </a:prstGeom>
            <a:solidFill>
              <a:schemeClr val="bg2">
                <a:alpha val="10000"/>
              </a:schemeClr>
            </a:solidFill>
          </p:spPr>
          <p:txBody>
            <a:bodyPr wrap="square" lIns="91440" tIns="45720" rIns="91440" bIns="45720" anchor="ctr">
              <a:no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100" b="0" i="0" u="none" strike="noStrike" kern="1200" cap="none" spc="0" normalizeH="0" baseline="0" noProof="0">
                  <a:ln>
                    <a:noFill/>
                  </a:ln>
                  <a:solidFill>
                    <a:srgbClr val="54565B"/>
                  </a:solidFill>
                  <a:effectLst/>
                  <a:uLnTx/>
                  <a:uFillTx/>
                  <a:latin typeface="Trebuchet MS" panose="020B0603020202020204"/>
                  <a:ea typeface="+mn-ea"/>
                  <a:cs typeface="+mn-cs"/>
                </a:rPr>
                <a:t>Continue on SG until disease progression, unacceptable toxicity, or patient’s/physician’s decision</a:t>
              </a:r>
              <a:endParaRPr kumimoji="0" lang="es-ES" sz="1100" b="0" i="0" u="none" strike="noStrike" kern="1200" cap="none" spc="0" normalizeH="0" baseline="0" noProof="0">
                <a:ln>
                  <a:noFill/>
                </a:ln>
                <a:solidFill>
                  <a:srgbClr val="54565B"/>
                </a:solidFill>
                <a:effectLst/>
                <a:uLnTx/>
                <a:uFillTx/>
                <a:latin typeface="Trebuchet MS" panose="020B0603020202020204"/>
                <a:ea typeface="+mn-ea"/>
                <a:cs typeface="Arial" panose="020B0604020202020204"/>
              </a:endParaRPr>
            </a:p>
          </p:txBody>
        </p:sp>
        <p:cxnSp>
          <p:nvCxnSpPr>
            <p:cNvPr id="54" name="Straight Connector 53">
              <a:extLst>
                <a:ext uri="{FF2B5EF4-FFF2-40B4-BE49-F238E27FC236}">
                  <a16:creationId xmlns:a16="http://schemas.microsoft.com/office/drawing/2014/main" id="{6BA9B9E0-354C-89FD-E4CF-1626E521A6E1}"/>
                </a:ext>
              </a:extLst>
            </p:cNvPr>
            <p:cNvCxnSpPr>
              <a:cxnSpLocks/>
            </p:cNvCxnSpPr>
            <p:nvPr/>
          </p:nvCxnSpPr>
          <p:spPr>
            <a:xfrm>
              <a:off x="9125455" y="1722819"/>
              <a:ext cx="2523744"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1AA9B9F3-04F3-CFE6-2D61-B552A883893F}"/>
              </a:ext>
            </a:extLst>
          </p:cNvPr>
          <p:cNvGrpSpPr/>
          <p:nvPr/>
        </p:nvGrpSpPr>
        <p:grpSpPr>
          <a:xfrm>
            <a:off x="722593" y="3088834"/>
            <a:ext cx="2304996" cy="2264216"/>
            <a:chOff x="503518" y="1448494"/>
            <a:chExt cx="2468880" cy="2264216"/>
          </a:xfrm>
        </p:grpSpPr>
        <p:sp>
          <p:nvSpPr>
            <p:cNvPr id="85" name="TextBox 84">
              <a:extLst>
                <a:ext uri="{FF2B5EF4-FFF2-40B4-BE49-F238E27FC236}">
                  <a16:creationId xmlns:a16="http://schemas.microsoft.com/office/drawing/2014/main" id="{2670C655-0AD3-DBE6-4858-1B29F31531DE}"/>
                </a:ext>
              </a:extLst>
            </p:cNvPr>
            <p:cNvSpPr txBox="1"/>
            <p:nvPr/>
          </p:nvSpPr>
          <p:spPr>
            <a:xfrm>
              <a:off x="610310" y="1448494"/>
              <a:ext cx="2255297"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C587F"/>
                  </a:solidFill>
                  <a:effectLst/>
                  <a:uLnTx/>
                  <a:uFillTx/>
                  <a:latin typeface="Trebuchet MS" panose="020B0603020202020204"/>
                  <a:ea typeface="+mn-ea"/>
                  <a:cs typeface="+mn-cs"/>
                </a:rPr>
                <a:t>Key Eligibility Criteria</a:t>
              </a:r>
            </a:p>
          </p:txBody>
        </p:sp>
        <p:sp>
          <p:nvSpPr>
            <p:cNvPr id="86" name="TextBox 85">
              <a:extLst>
                <a:ext uri="{FF2B5EF4-FFF2-40B4-BE49-F238E27FC236}">
                  <a16:creationId xmlns:a16="http://schemas.microsoft.com/office/drawing/2014/main" id="{500716E9-B4C2-6DF2-2CA8-3E0691A29CCD}"/>
                </a:ext>
              </a:extLst>
            </p:cNvPr>
            <p:cNvSpPr txBox="1"/>
            <p:nvPr/>
          </p:nvSpPr>
          <p:spPr>
            <a:xfrm>
              <a:off x="503518" y="1673249"/>
              <a:ext cx="2468880" cy="2039461"/>
            </a:xfrm>
            <a:prstGeom prst="rect">
              <a:avLst/>
            </a:prstGeom>
            <a:gradFill flip="none" rotWithShape="1">
              <a:gsLst>
                <a:gs pos="100000">
                  <a:schemeClr val="accent1">
                    <a:lumMod val="20000"/>
                    <a:lumOff val="80000"/>
                  </a:schemeClr>
                </a:gs>
                <a:gs pos="0">
                  <a:schemeClr val="accent1">
                    <a:lumMod val="20000"/>
                    <a:lumOff val="80000"/>
                    <a:alpha val="0"/>
                  </a:schemeClr>
                </a:gs>
              </a:gsLst>
              <a:lin ang="16200000" scaled="1"/>
              <a:tileRect/>
            </a:gradFill>
          </p:spPr>
          <p:txBody>
            <a:bodyPr wrap="square" lIns="91440" tIns="91440" rIns="27432" bIns="45720" anchor="t" anchorCtr="0">
              <a:noAutofit/>
            </a:bodyPr>
            <a:lstStyle/>
            <a:p>
              <a:pPr marL="228600" marR="0" lvl="0" indent="-228600" algn="l" defTabSz="914400" rtl="0" eaLnBrk="1" fontAlgn="auto" latinLnBrk="0" hangingPunct="1">
                <a:lnSpc>
                  <a:spcPct val="95000"/>
                </a:lnSpc>
                <a:spcBef>
                  <a:spcPts val="400"/>
                </a:spcBef>
                <a:spcAft>
                  <a:spcPts val="0"/>
                </a:spcAft>
                <a:buClr>
                  <a:srgbClr val="3C587F"/>
                </a:buClr>
                <a:buSzTx/>
                <a:buFont typeface="Arial" panose="020B0604020202020204" pitchFamily="34" charset="0"/>
                <a:buChar char="•"/>
                <a:tabLst/>
                <a:defRPr/>
              </a:pPr>
              <a:r>
                <a:rPr kumimoji="0" lang="en-US" sz="1200" b="0" i="0" u="none" strike="noStrike" kern="1200" cap="none" spc="0" normalizeH="0" baseline="0" noProof="0">
                  <a:ln>
                    <a:noFill/>
                  </a:ln>
                  <a:solidFill>
                    <a:srgbClr val="54565B"/>
                  </a:solidFill>
                  <a:effectLst/>
                  <a:uLnTx/>
                  <a:uFillTx/>
                  <a:latin typeface="Trebuchet MS" panose="020B0603020202020204"/>
                  <a:ea typeface="+mn-ea"/>
                  <a:cs typeface="+mn-cs"/>
                </a:rPr>
                <a:t>Patients ≥18 years old with </a:t>
              </a:r>
              <a:r>
                <a:rPr kumimoji="0" lang="en-US" sz="1200" b="0" i="0" u="none" strike="noStrike" kern="1200" cap="none" spc="0" normalizeH="0" baseline="0" noProof="0" err="1">
                  <a:ln>
                    <a:noFill/>
                  </a:ln>
                  <a:solidFill>
                    <a:srgbClr val="54565B"/>
                  </a:solidFill>
                  <a:effectLst/>
                  <a:uLnTx/>
                  <a:uFillTx/>
                  <a:latin typeface="Trebuchet MS" panose="020B0603020202020204"/>
                  <a:ea typeface="+mn-ea"/>
                  <a:cs typeface="+mn-cs"/>
                </a:rPr>
                <a:t>mTNBC</a:t>
              </a:r>
              <a:r>
                <a:rPr kumimoji="0" lang="en-US" sz="1200" b="0" i="0" u="none" strike="noStrike" kern="1200" cap="none" spc="0" normalizeH="0" baseline="0" noProof="0">
                  <a:ln>
                    <a:noFill/>
                  </a:ln>
                  <a:solidFill>
                    <a:srgbClr val="54565B"/>
                  </a:solidFill>
                  <a:effectLst/>
                  <a:uLnTx/>
                  <a:uFillTx/>
                  <a:latin typeface="Trebuchet MS" panose="020B0603020202020204"/>
                  <a:ea typeface="+mn-ea"/>
                  <a:cs typeface="+mn-cs"/>
                </a:rPr>
                <a:t> or metastatic HR+/HER2- breast cancer</a:t>
              </a:r>
            </a:p>
            <a:p>
              <a:pPr marL="228600" marR="0" lvl="0" indent="-228600" algn="l" defTabSz="914400" rtl="0" eaLnBrk="1" fontAlgn="auto" latinLnBrk="0" hangingPunct="1">
                <a:lnSpc>
                  <a:spcPct val="95000"/>
                </a:lnSpc>
                <a:spcBef>
                  <a:spcPts val="400"/>
                </a:spcBef>
                <a:spcAft>
                  <a:spcPts val="0"/>
                </a:spcAft>
                <a:buClr>
                  <a:srgbClr val="3C587F"/>
                </a:buClr>
                <a:buSzTx/>
                <a:buFont typeface="Arial" panose="020B0604020202020204" pitchFamily="34" charset="0"/>
                <a:buChar char="•"/>
                <a:tabLst/>
                <a:defRPr/>
              </a:pPr>
              <a:r>
                <a:rPr kumimoji="0" lang="en-US" sz="1200" b="0" i="0" u="none" strike="noStrike" kern="1200" cap="none" spc="0" normalizeH="0" baseline="0" noProof="0">
                  <a:ln>
                    <a:noFill/>
                  </a:ln>
                  <a:solidFill>
                    <a:srgbClr val="54565B"/>
                  </a:solidFill>
                  <a:effectLst/>
                  <a:uLnTx/>
                  <a:uFillTx/>
                  <a:latin typeface="Trebuchet MS" panose="020B0603020202020204"/>
                  <a:ea typeface="+mn-ea"/>
                  <a:cs typeface="+mn-cs"/>
                </a:rPr>
                <a:t>Received at least 1 and up to 2 prior SOC chemotherapy regimens for metastatic disease</a:t>
              </a:r>
            </a:p>
            <a:p>
              <a:pPr marL="228600" marR="0" lvl="0" indent="-228600" algn="l" defTabSz="914400" rtl="0" eaLnBrk="1" fontAlgn="auto" latinLnBrk="0" hangingPunct="1">
                <a:lnSpc>
                  <a:spcPct val="95000"/>
                </a:lnSpc>
                <a:spcBef>
                  <a:spcPts val="400"/>
                </a:spcBef>
                <a:spcAft>
                  <a:spcPts val="0"/>
                </a:spcAft>
                <a:buClr>
                  <a:srgbClr val="3C587F"/>
                </a:buClr>
                <a:buSzTx/>
                <a:buFont typeface="Arial" panose="020B0604020202020204" pitchFamily="34" charset="0"/>
                <a:buChar char="•"/>
                <a:tabLst/>
                <a:defRPr/>
              </a:pPr>
              <a:r>
                <a:rPr kumimoji="0" lang="en-US" sz="1200" b="0" i="0" u="none" strike="noStrike" kern="1200" cap="none" spc="0" normalizeH="0" baseline="0" noProof="0">
                  <a:ln>
                    <a:noFill/>
                  </a:ln>
                  <a:solidFill>
                    <a:srgbClr val="54565B"/>
                  </a:solidFill>
                  <a:effectLst/>
                  <a:uLnTx/>
                  <a:uFillTx/>
                  <a:latin typeface="Trebuchet MS" panose="020B0603020202020204"/>
                  <a:ea typeface="+mn-ea"/>
                  <a:cs typeface="+mn-cs"/>
                </a:rPr>
                <a:t>ECOG PS ≤1</a:t>
              </a: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cxnSp>
          <p:nvCxnSpPr>
            <p:cNvPr id="87" name="Straight Connector 86">
              <a:extLst>
                <a:ext uri="{FF2B5EF4-FFF2-40B4-BE49-F238E27FC236}">
                  <a16:creationId xmlns:a16="http://schemas.microsoft.com/office/drawing/2014/main" id="{9E3431A1-E91A-2938-77EF-18D063698FBB}"/>
                </a:ext>
              </a:extLst>
            </p:cNvPr>
            <p:cNvCxnSpPr>
              <a:cxnSpLocks/>
            </p:cNvCxnSpPr>
            <p:nvPr/>
          </p:nvCxnSpPr>
          <p:spPr>
            <a:xfrm>
              <a:off x="503518" y="1673250"/>
              <a:ext cx="246697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ABDF938F-8A7C-5AF7-B2EF-DAA6FAB2CBBA}"/>
              </a:ext>
            </a:extLst>
          </p:cNvPr>
          <p:cNvGrpSpPr/>
          <p:nvPr/>
        </p:nvGrpSpPr>
        <p:grpSpPr>
          <a:xfrm>
            <a:off x="7584059" y="3088834"/>
            <a:ext cx="3864991" cy="2264216"/>
            <a:chOff x="503518" y="1448494"/>
            <a:chExt cx="4241812" cy="2264216"/>
          </a:xfrm>
        </p:grpSpPr>
        <p:sp>
          <p:nvSpPr>
            <p:cNvPr id="89" name="TextBox 88">
              <a:extLst>
                <a:ext uri="{FF2B5EF4-FFF2-40B4-BE49-F238E27FC236}">
                  <a16:creationId xmlns:a16="http://schemas.microsoft.com/office/drawing/2014/main" id="{6BCED315-0C4B-AB73-CC87-820098AF18EE}"/>
                </a:ext>
              </a:extLst>
            </p:cNvPr>
            <p:cNvSpPr txBox="1"/>
            <p:nvPr/>
          </p:nvSpPr>
          <p:spPr>
            <a:xfrm>
              <a:off x="1497252" y="1448494"/>
              <a:ext cx="2255297"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C587F"/>
                  </a:solidFill>
                  <a:effectLst/>
                  <a:uLnTx/>
                  <a:uFillTx/>
                  <a:latin typeface="Trebuchet MS" panose="020B0603020202020204"/>
                  <a:ea typeface="+mn-ea"/>
                  <a:cs typeface="+mn-cs"/>
                </a:rPr>
                <a:t>Study Endpoints </a:t>
              </a:r>
            </a:p>
          </p:txBody>
        </p:sp>
        <p:sp>
          <p:nvSpPr>
            <p:cNvPr id="90" name="TextBox 89">
              <a:extLst>
                <a:ext uri="{FF2B5EF4-FFF2-40B4-BE49-F238E27FC236}">
                  <a16:creationId xmlns:a16="http://schemas.microsoft.com/office/drawing/2014/main" id="{A0050565-D8BB-8A31-FDD6-F9ADDB884688}"/>
                </a:ext>
              </a:extLst>
            </p:cNvPr>
            <p:cNvSpPr txBox="1"/>
            <p:nvPr/>
          </p:nvSpPr>
          <p:spPr>
            <a:xfrm>
              <a:off x="503518" y="1673249"/>
              <a:ext cx="4240860" cy="2039461"/>
            </a:xfrm>
            <a:prstGeom prst="rect">
              <a:avLst/>
            </a:prstGeom>
            <a:gradFill flip="none" rotWithShape="1">
              <a:gsLst>
                <a:gs pos="100000">
                  <a:schemeClr val="accent1">
                    <a:lumMod val="20000"/>
                    <a:lumOff val="80000"/>
                  </a:schemeClr>
                </a:gs>
                <a:gs pos="0">
                  <a:schemeClr val="accent1">
                    <a:lumMod val="20000"/>
                    <a:lumOff val="80000"/>
                    <a:alpha val="0"/>
                  </a:schemeClr>
                </a:gs>
              </a:gsLst>
              <a:lin ang="16200000" scaled="1"/>
              <a:tileRect/>
            </a:gradFill>
          </p:spPr>
          <p:txBody>
            <a:bodyPr wrap="square" lIns="91440" tIns="91440" rIns="27432" anchor="t" anchorCtr="0">
              <a:noAutofit/>
            </a:bodyPr>
            <a:lstStyle/>
            <a:p>
              <a:pPr marL="0" marR="0" lvl="0" indent="0" algn="l" defTabSz="914400" rtl="0" eaLnBrk="1" fontAlgn="auto" latinLnBrk="0" hangingPunct="1">
                <a:lnSpc>
                  <a:spcPct val="95000"/>
                </a:lnSpc>
                <a:spcBef>
                  <a:spcPts val="600"/>
                </a:spcBef>
                <a:spcAft>
                  <a:spcPts val="0"/>
                </a:spcAft>
                <a:buClr>
                  <a:srgbClr val="3C587F"/>
                </a:buClr>
                <a:buSzTx/>
                <a:buFontTx/>
                <a:buNone/>
                <a:tabLst/>
                <a:defRPr/>
              </a:pPr>
              <a:r>
                <a:rPr kumimoji="0" lang="en-US" sz="1200" b="1" i="0" u="none" strike="noStrike" kern="1200" cap="none" spc="0" normalizeH="0" baseline="0" noProof="0">
                  <a:ln>
                    <a:noFill/>
                  </a:ln>
                  <a:solidFill>
                    <a:srgbClr val="3C587F"/>
                  </a:solidFill>
                  <a:effectLst/>
                  <a:uLnTx/>
                  <a:uFillTx/>
                  <a:latin typeface="Trebuchet MS" panose="020B0603020202020204"/>
                  <a:ea typeface="+mn-ea"/>
                  <a:cs typeface="+mn-cs"/>
                </a:rPr>
                <a:t>Primary endpoints</a:t>
              </a:r>
            </a:p>
            <a:p>
              <a:pPr marL="228600" marR="0" lvl="0" indent="-228600" algn="l" defTabSz="914400" rtl="0" eaLnBrk="1" fontAlgn="auto" latinLnBrk="0" hangingPunct="1">
                <a:lnSpc>
                  <a:spcPct val="95000"/>
                </a:lnSpc>
                <a:spcBef>
                  <a:spcPts val="400"/>
                </a:spcBef>
                <a:spcAft>
                  <a:spcPts val="0"/>
                </a:spcAft>
                <a:buClr>
                  <a:srgbClr val="3C587F"/>
                </a:buClr>
                <a:buSzTx/>
                <a:buFont typeface="Arial" panose="020B0604020202020204" pitchFamily="34" charset="0"/>
                <a:buChar char="•"/>
                <a:tabLst/>
                <a:defRPr/>
              </a:pPr>
              <a:r>
                <a:rPr kumimoji="0" lang="en-US" sz="1200" b="0" i="0" u="none" strike="noStrike" kern="1200" cap="none" spc="0" normalizeH="0" baseline="0" noProof="0">
                  <a:ln>
                    <a:noFill/>
                  </a:ln>
                  <a:solidFill>
                    <a:srgbClr val="54565B"/>
                  </a:solidFill>
                  <a:effectLst/>
                  <a:uLnTx/>
                  <a:uFillTx/>
                  <a:latin typeface="Trebuchet MS" panose="020B0603020202020204"/>
                  <a:ea typeface="+mn-ea"/>
                  <a:cs typeface="+mn-cs"/>
                </a:rPr>
                <a:t>Co-primary endpoints are incidence of grade ≥2 diarrhea and grade ≥3 neutropenia at cycle 2</a:t>
              </a:r>
            </a:p>
            <a:p>
              <a:pPr marL="0" marR="0" lvl="0" indent="0" algn="l" defTabSz="914400" rtl="0" eaLnBrk="1" fontAlgn="auto" latinLnBrk="0" hangingPunct="1">
                <a:lnSpc>
                  <a:spcPct val="95000"/>
                </a:lnSpc>
                <a:spcBef>
                  <a:spcPts val="400"/>
                </a:spcBef>
                <a:spcAft>
                  <a:spcPts val="0"/>
                </a:spcAft>
                <a:buClr>
                  <a:srgbClr val="3C587F"/>
                </a:buClr>
                <a:buSzTx/>
                <a:buFontTx/>
                <a:buNone/>
                <a:tabLst/>
                <a:defRPr/>
              </a:pPr>
              <a:r>
                <a:rPr kumimoji="0" lang="en-US" sz="1200" b="1" i="0" u="none" strike="noStrike" kern="1200" cap="none" spc="0" normalizeH="0" baseline="0" noProof="0">
                  <a:ln>
                    <a:noFill/>
                  </a:ln>
                  <a:solidFill>
                    <a:srgbClr val="3C587F"/>
                  </a:solidFill>
                  <a:effectLst/>
                  <a:uLnTx/>
                  <a:uFillTx/>
                  <a:latin typeface="Trebuchet MS" panose="020B0603020202020204"/>
                  <a:ea typeface="+mn-ea"/>
                  <a:cs typeface="+mn-cs"/>
                </a:rPr>
                <a:t>Secondary endpoints</a:t>
              </a:r>
            </a:p>
            <a:p>
              <a:pPr marL="228600" marR="0" lvl="0" indent="-228600" algn="l" defTabSz="914400" rtl="0" eaLnBrk="1" fontAlgn="auto" latinLnBrk="0" hangingPunct="1">
                <a:lnSpc>
                  <a:spcPct val="95000"/>
                </a:lnSpc>
                <a:spcBef>
                  <a:spcPts val="400"/>
                </a:spcBef>
                <a:spcAft>
                  <a:spcPts val="0"/>
                </a:spcAft>
                <a:buClr>
                  <a:srgbClr val="3C587F"/>
                </a:buClr>
                <a:buSzTx/>
                <a:buFont typeface="Arial" panose="020B0604020202020204" pitchFamily="34" charset="0"/>
                <a:buChar char="•"/>
                <a:tabLst/>
                <a:defRPr/>
              </a:pPr>
              <a:r>
                <a:rPr kumimoji="0" lang="en-US" sz="1200" b="0" i="0" u="none" strike="noStrike" kern="1200" cap="none" spc="0" normalizeH="0" baseline="0" noProof="0">
                  <a:ln>
                    <a:noFill/>
                  </a:ln>
                  <a:solidFill>
                    <a:srgbClr val="54565B"/>
                  </a:solidFill>
                  <a:effectLst/>
                  <a:uLnTx/>
                  <a:uFillTx/>
                  <a:latin typeface="Trebuchet MS" panose="020B0603020202020204"/>
                  <a:ea typeface="+mn-ea"/>
                  <a:cs typeface="+mn-cs"/>
                </a:rPr>
                <a:t>Tolerability and safety per NCI-CTCAE v5 at cycle 2</a:t>
              </a:r>
            </a:p>
            <a:p>
              <a:pPr marL="228600" marR="0" lvl="0" indent="-228600" algn="l" defTabSz="914400" rtl="0" eaLnBrk="1" fontAlgn="auto" latinLnBrk="0" hangingPunct="1">
                <a:lnSpc>
                  <a:spcPct val="95000"/>
                </a:lnSpc>
                <a:spcBef>
                  <a:spcPts val="400"/>
                </a:spcBef>
                <a:spcAft>
                  <a:spcPts val="0"/>
                </a:spcAft>
                <a:buClr>
                  <a:srgbClr val="3C587F"/>
                </a:buClr>
                <a:buSzTx/>
                <a:buFont typeface="Arial" panose="020B0604020202020204" pitchFamily="34" charset="0"/>
                <a:buChar char="•"/>
                <a:tabLst/>
                <a:defRPr/>
              </a:pPr>
              <a:r>
                <a:rPr kumimoji="0" lang="en-US" sz="1200" b="0" i="0" u="none" strike="noStrike" kern="1200" cap="none" spc="0" normalizeH="0" baseline="0" noProof="0">
                  <a:ln>
                    <a:noFill/>
                  </a:ln>
                  <a:solidFill>
                    <a:srgbClr val="54565B"/>
                  </a:solidFill>
                  <a:effectLst/>
                  <a:uLnTx/>
                  <a:uFillTx/>
                  <a:latin typeface="Trebuchet MS" panose="020B0603020202020204"/>
                  <a:ea typeface="+mn-ea"/>
                  <a:cs typeface="+mn-cs"/>
                </a:rPr>
                <a:t>Discontinuation and dose reductions</a:t>
              </a:r>
            </a:p>
            <a:p>
              <a:pPr marL="228600" marR="0" lvl="0" indent="-228600" algn="l" defTabSz="914400" rtl="0" eaLnBrk="1" fontAlgn="auto" latinLnBrk="0" hangingPunct="1">
                <a:lnSpc>
                  <a:spcPct val="95000"/>
                </a:lnSpc>
                <a:spcBef>
                  <a:spcPts val="400"/>
                </a:spcBef>
                <a:spcAft>
                  <a:spcPts val="0"/>
                </a:spcAft>
                <a:buClr>
                  <a:srgbClr val="3C587F"/>
                </a:buClr>
                <a:buSzTx/>
                <a:buFont typeface="Arial" panose="020B0604020202020204" pitchFamily="34" charset="0"/>
                <a:buChar char="•"/>
                <a:tabLst/>
                <a:defRPr/>
              </a:pPr>
              <a:r>
                <a:rPr kumimoji="0" lang="en-US" sz="1200" b="0" i="0" u="none" strike="noStrike" kern="1200" cap="none" spc="0" normalizeH="0" baseline="0" noProof="0">
                  <a:ln>
                    <a:noFill/>
                  </a:ln>
                  <a:solidFill>
                    <a:srgbClr val="54565B"/>
                  </a:solidFill>
                  <a:effectLst/>
                  <a:uLnTx/>
                  <a:uFillTx/>
                  <a:latin typeface="Trebuchet MS" panose="020B0603020202020204"/>
                  <a:ea typeface="+mn-ea"/>
                  <a:cs typeface="+mn-cs"/>
                </a:rPr>
                <a:t>Efficacy in terms of PFS, ORR, clinical benefit ratio, time to response, DOR, and best percentage of change in tumor burden</a:t>
              </a: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cxnSp>
          <p:nvCxnSpPr>
            <p:cNvPr id="91" name="Straight Connector 90">
              <a:extLst>
                <a:ext uri="{FF2B5EF4-FFF2-40B4-BE49-F238E27FC236}">
                  <a16:creationId xmlns:a16="http://schemas.microsoft.com/office/drawing/2014/main" id="{08FE3F70-A602-6C9B-1F24-6B3C5206F2A1}"/>
                </a:ext>
              </a:extLst>
            </p:cNvPr>
            <p:cNvCxnSpPr>
              <a:cxnSpLocks/>
            </p:cNvCxnSpPr>
            <p:nvPr/>
          </p:nvCxnSpPr>
          <p:spPr>
            <a:xfrm>
              <a:off x="504470" y="1673250"/>
              <a:ext cx="424086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2" name="Group 91">
            <a:extLst>
              <a:ext uri="{FF2B5EF4-FFF2-40B4-BE49-F238E27FC236}">
                <a16:creationId xmlns:a16="http://schemas.microsoft.com/office/drawing/2014/main" id="{8812FE73-93BD-438B-30B8-D25BE76C3148}"/>
              </a:ext>
            </a:extLst>
          </p:cNvPr>
          <p:cNvGrpSpPr/>
          <p:nvPr/>
        </p:nvGrpSpPr>
        <p:grpSpPr>
          <a:xfrm>
            <a:off x="3176662" y="3088834"/>
            <a:ext cx="4258326" cy="2391613"/>
            <a:chOff x="503518" y="1448494"/>
            <a:chExt cx="4241812" cy="2391613"/>
          </a:xfrm>
        </p:grpSpPr>
        <p:sp>
          <p:nvSpPr>
            <p:cNvPr id="93" name="TextBox 92">
              <a:extLst>
                <a:ext uri="{FF2B5EF4-FFF2-40B4-BE49-F238E27FC236}">
                  <a16:creationId xmlns:a16="http://schemas.microsoft.com/office/drawing/2014/main" id="{2FD37D6F-DD0C-194A-2F09-7758AE464C73}"/>
                </a:ext>
              </a:extLst>
            </p:cNvPr>
            <p:cNvSpPr txBox="1"/>
            <p:nvPr/>
          </p:nvSpPr>
          <p:spPr>
            <a:xfrm>
              <a:off x="1497252" y="1448494"/>
              <a:ext cx="2255297"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8DC1C5">
                      <a:lumMod val="75000"/>
                    </a:srgbClr>
                  </a:solidFill>
                  <a:effectLst/>
                  <a:uLnTx/>
                  <a:uFillTx/>
                  <a:latin typeface="Trebuchet MS" panose="020B0603020202020204"/>
                  <a:ea typeface="+mn-ea"/>
                  <a:cs typeface="+mn-cs"/>
                </a:rPr>
                <a:t>Study Treatment</a:t>
              </a:r>
            </a:p>
          </p:txBody>
        </p:sp>
        <p:sp>
          <p:nvSpPr>
            <p:cNvPr id="94" name="TextBox 93">
              <a:extLst>
                <a:ext uri="{FF2B5EF4-FFF2-40B4-BE49-F238E27FC236}">
                  <a16:creationId xmlns:a16="http://schemas.microsoft.com/office/drawing/2014/main" id="{69126B98-72C6-4429-DC83-CD3F82C9E46F}"/>
                </a:ext>
              </a:extLst>
            </p:cNvPr>
            <p:cNvSpPr txBox="1"/>
            <p:nvPr/>
          </p:nvSpPr>
          <p:spPr>
            <a:xfrm>
              <a:off x="503518" y="1673249"/>
              <a:ext cx="4240860" cy="2166858"/>
            </a:xfrm>
            <a:prstGeom prst="rect">
              <a:avLst/>
            </a:prstGeom>
            <a:gradFill>
              <a:gsLst>
                <a:gs pos="47000">
                  <a:schemeClr val="accent2"/>
                </a:gs>
                <a:gs pos="0">
                  <a:schemeClr val="accent2">
                    <a:lumMod val="60000"/>
                    <a:lumOff val="4000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prstClr val="white"/>
                  </a:solidFill>
                  <a:effectLst/>
                  <a:uLnTx/>
                  <a:uFillTx/>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t>Sacituzumab </a:t>
              </a:r>
              <a:r>
                <a:rPr kumimoji="0" lang="en-US" sz="1200" b="1" i="0" u="none" strike="noStrike" kern="1200" cap="none" spc="0" normalizeH="0" baseline="0" noProof="0" dirty="0" err="1">
                  <a:ln>
                    <a:noFill/>
                  </a:ln>
                  <a:solidFill>
                    <a:prstClr val="white"/>
                  </a:solidFill>
                  <a:effectLst/>
                  <a:uLnTx/>
                  <a:uFillTx/>
                  <a:latin typeface="Trebuchet MS" panose="020B0603020202020204"/>
                  <a:ea typeface="+mn-ea"/>
                  <a:cs typeface="Calibri" panose="020F0502020204030204" pitchFamily="34" charset="0"/>
                </a:rPr>
                <a:t>govitecan</a:t>
              </a:r>
              <a:b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br>
              <a: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t>10 mg/kg IV D1 and D8 </a:t>
              </a:r>
              <a:b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br>
              <a:endPar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t>Loperamide</a:t>
              </a:r>
              <a:b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br>
              <a: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t>2 mg PO BID, or 4 mg QD on D2, D3, D4, and D9, D10, D11 (First two cycles*)</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br>
              <a:endPar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t>G-CSF</a:t>
              </a:r>
              <a:b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br>
              <a: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t>0.3 MU/kg/day SC QD on D3, D4, and D10, D11 </a:t>
              </a:r>
              <a:b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br>
              <a:r>
                <a:rPr kumimoji="0" lang="en-US" sz="1200" b="1" i="0" u="none" strike="noStrike" kern="1200" cap="none" spc="0" normalizeH="0" baseline="0" noProof="0" dirty="0">
                  <a:ln>
                    <a:noFill/>
                  </a:ln>
                  <a:solidFill>
                    <a:prstClr val="white"/>
                  </a:solidFill>
                  <a:effectLst/>
                  <a:uLnTx/>
                  <a:uFillTx/>
                  <a:latin typeface="Trebuchet MS" panose="020B0603020202020204"/>
                  <a:ea typeface="+mn-ea"/>
                  <a:cs typeface="Calibri" panose="020F0502020204030204" pitchFamily="34" charset="0"/>
                </a:rPr>
                <a:t>(First two cycles*)</a:t>
              </a:r>
            </a:p>
          </p:txBody>
        </p:sp>
        <p:cxnSp>
          <p:nvCxnSpPr>
            <p:cNvPr id="95" name="Straight Connector 94">
              <a:extLst>
                <a:ext uri="{FF2B5EF4-FFF2-40B4-BE49-F238E27FC236}">
                  <a16:creationId xmlns:a16="http://schemas.microsoft.com/office/drawing/2014/main" id="{CA65C9F7-FA37-98BB-9721-78A46CAB14D8}"/>
                </a:ext>
              </a:extLst>
            </p:cNvPr>
            <p:cNvCxnSpPr>
              <a:cxnSpLocks/>
            </p:cNvCxnSpPr>
            <p:nvPr/>
          </p:nvCxnSpPr>
          <p:spPr>
            <a:xfrm>
              <a:off x="504470" y="1673250"/>
              <a:ext cx="4240860"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6E74B30F-91D9-1C81-3323-2743A4510F15}"/>
              </a:ext>
            </a:extLst>
          </p:cNvPr>
          <p:cNvGrpSpPr/>
          <p:nvPr/>
        </p:nvGrpSpPr>
        <p:grpSpPr>
          <a:xfrm>
            <a:off x="5216148" y="3785384"/>
            <a:ext cx="174243" cy="182880"/>
            <a:chOff x="5315036" y="3972356"/>
            <a:chExt cx="128415" cy="128418"/>
          </a:xfrm>
        </p:grpSpPr>
        <p:sp>
          <p:nvSpPr>
            <p:cNvPr id="97" name="Oval 96">
              <a:extLst>
                <a:ext uri="{FF2B5EF4-FFF2-40B4-BE49-F238E27FC236}">
                  <a16:creationId xmlns:a16="http://schemas.microsoft.com/office/drawing/2014/main" id="{3EAC7475-E30E-4CD0-E57B-D9475A39FB59}"/>
                </a:ext>
              </a:extLst>
            </p:cNvPr>
            <p:cNvSpPr>
              <a:spLocks noChangeAspect="1"/>
            </p:cNvSpPr>
            <p:nvPr/>
          </p:nvSpPr>
          <p:spPr>
            <a:xfrm>
              <a:off x="5315036" y="3972356"/>
              <a:ext cx="128415" cy="128418"/>
            </a:xfrm>
            <a:prstGeom prst="ellipse">
              <a:avLst/>
            </a:prstGeom>
            <a:solidFill>
              <a:schemeClr val="accent2">
                <a:lumMod val="75000"/>
              </a:schemeClr>
            </a:soli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200" b="1" i="0" u="none" strike="noStrike" kern="1200" cap="none" spc="0" normalizeH="0" baseline="0" noProof="0">
                  <a:ln>
                    <a:noFill/>
                  </a:ln>
                  <a:solidFill>
                    <a:srgbClr val="203661"/>
                  </a:solidFill>
                  <a:effectLst/>
                  <a:uLnTx/>
                  <a:uFillTx/>
                  <a:latin typeface="Trebuchet MS" panose="020B0603020202020204"/>
                  <a:ea typeface="+mn-ea"/>
                  <a:cs typeface="+mn-cs"/>
                </a:rPr>
                <a:t> </a:t>
              </a:r>
            </a:p>
          </p:txBody>
        </p:sp>
        <p:pic>
          <p:nvPicPr>
            <p:cNvPr id="98" name="Graphic 97">
              <a:extLst>
                <a:ext uri="{FF2B5EF4-FFF2-40B4-BE49-F238E27FC236}">
                  <a16:creationId xmlns:a16="http://schemas.microsoft.com/office/drawing/2014/main" id="{D8F1CF33-CAD1-1737-D03C-C73D0578391B}"/>
                </a:ext>
              </a:extLst>
            </p:cNvPr>
            <p:cNvPicPr>
              <a:picLocks/>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28542" y="3988543"/>
              <a:ext cx="101085" cy="96314"/>
            </a:xfrm>
            <a:prstGeom prst="rect">
              <a:avLst/>
            </a:prstGeom>
          </p:spPr>
        </p:pic>
      </p:grpSp>
      <p:grpSp>
        <p:nvGrpSpPr>
          <p:cNvPr id="99" name="Group 98">
            <a:extLst>
              <a:ext uri="{FF2B5EF4-FFF2-40B4-BE49-F238E27FC236}">
                <a16:creationId xmlns:a16="http://schemas.microsoft.com/office/drawing/2014/main" id="{8E1B6ED4-C644-A86C-9E49-146BB6A99F33}"/>
              </a:ext>
            </a:extLst>
          </p:cNvPr>
          <p:cNvGrpSpPr/>
          <p:nvPr/>
        </p:nvGrpSpPr>
        <p:grpSpPr>
          <a:xfrm>
            <a:off x="5205513" y="4602009"/>
            <a:ext cx="174243" cy="182880"/>
            <a:chOff x="5315036" y="3972356"/>
            <a:chExt cx="128415" cy="128418"/>
          </a:xfrm>
        </p:grpSpPr>
        <p:sp>
          <p:nvSpPr>
            <p:cNvPr id="100" name="Oval 99">
              <a:extLst>
                <a:ext uri="{FF2B5EF4-FFF2-40B4-BE49-F238E27FC236}">
                  <a16:creationId xmlns:a16="http://schemas.microsoft.com/office/drawing/2014/main" id="{DFCCCA4B-AE03-62DA-F6D7-2EDD1A15DF62}"/>
                </a:ext>
              </a:extLst>
            </p:cNvPr>
            <p:cNvSpPr>
              <a:spLocks noChangeAspect="1"/>
            </p:cNvSpPr>
            <p:nvPr/>
          </p:nvSpPr>
          <p:spPr>
            <a:xfrm>
              <a:off x="5315036" y="3972356"/>
              <a:ext cx="128415" cy="128418"/>
            </a:xfrm>
            <a:prstGeom prst="ellipse">
              <a:avLst/>
            </a:prstGeom>
            <a:solidFill>
              <a:schemeClr val="accent2">
                <a:lumMod val="75000"/>
              </a:schemeClr>
            </a:soli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IN" sz="1200" b="1" i="0" u="none" strike="noStrike" kern="1200" cap="none" spc="0" normalizeH="0" baseline="0" noProof="0">
                  <a:ln>
                    <a:noFill/>
                  </a:ln>
                  <a:solidFill>
                    <a:srgbClr val="203661"/>
                  </a:solidFill>
                  <a:effectLst/>
                  <a:uLnTx/>
                  <a:uFillTx/>
                  <a:latin typeface="Trebuchet MS" panose="020B0603020202020204"/>
                  <a:ea typeface="+mn-ea"/>
                  <a:cs typeface="+mn-cs"/>
                </a:rPr>
                <a:t> </a:t>
              </a:r>
            </a:p>
          </p:txBody>
        </p:sp>
        <p:pic>
          <p:nvPicPr>
            <p:cNvPr id="101" name="Graphic 100">
              <a:extLst>
                <a:ext uri="{FF2B5EF4-FFF2-40B4-BE49-F238E27FC236}">
                  <a16:creationId xmlns:a16="http://schemas.microsoft.com/office/drawing/2014/main" id="{23D5BEAC-7DA1-8A60-F4A2-E40B05146398}"/>
                </a:ext>
              </a:extLst>
            </p:cNvPr>
            <p:cNvPicPr>
              <a:picLocks/>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28542" y="3988543"/>
              <a:ext cx="101085" cy="96314"/>
            </a:xfrm>
            <a:prstGeom prst="rect">
              <a:avLst/>
            </a:prstGeom>
          </p:spPr>
        </p:pic>
      </p:grpSp>
    </p:spTree>
    <p:extLst>
      <p:ext uri="{BB962C8B-B14F-4D97-AF65-F5344CB8AC3E}">
        <p14:creationId xmlns:p14="http://schemas.microsoft.com/office/powerpoint/2010/main" val="164955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0972800" cy="1371600"/>
          </a:xfrm>
        </p:spPr>
        <p:txBody>
          <a:bodyPr anchor="ctr">
            <a:normAutofit/>
          </a:bodyPr>
          <a:lstStyle/>
          <a:p>
            <a:r>
              <a:rPr lang="en-US" sz="3200" b="1" dirty="0"/>
              <a:t>Baseline Characteristics and Prior Therapy</a:t>
            </a:r>
            <a:r>
              <a:rPr lang="en-US" sz="3200" b="1" baseline="30000" dirty="0"/>
              <a:t>1</a:t>
            </a:r>
            <a:br>
              <a:rPr lang="en-US" sz="3200" b="1" dirty="0"/>
            </a:br>
            <a:endParaRPr lang="en-US" sz="3200" b="1" dirty="0"/>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EDA4CE72-266C-1B71-1657-5165995BDF27}"/>
              </a:ext>
            </a:extLst>
          </p:cNvPr>
          <p:cNvSpPr txBox="1"/>
          <p:nvPr/>
        </p:nvSpPr>
        <p:spPr>
          <a:xfrm>
            <a:off x="410169" y="5097648"/>
            <a:ext cx="113716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700" b="0" i="0" u="none" strike="noStrike" kern="1200" cap="none" spc="0" normalizeH="0" baseline="0" noProof="0">
                <a:ln>
                  <a:noFill/>
                </a:ln>
                <a:solidFill>
                  <a:srgbClr val="54565B"/>
                </a:solidFill>
                <a:effectLst/>
                <a:uLnTx/>
                <a:uFillTx/>
                <a:latin typeface="Trebuchet MS"/>
                <a:ea typeface="+mn-ea"/>
                <a:cs typeface="+mn-cs"/>
              </a:rPr>
            </a:br>
            <a:endParaRPr kumimoji="0" lang="en-US" sz="700" b="0" i="0" u="none" strike="noStrike" kern="1200" cap="none" spc="0" normalizeH="0" baseline="0" noProof="0">
              <a:ln>
                <a:noFill/>
              </a:ln>
              <a:solidFill>
                <a:srgbClr val="54565B"/>
              </a:solidFill>
              <a:effectLst/>
              <a:uLnTx/>
              <a:uFillTx/>
              <a:latin typeface="Trebuchet MS"/>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609321" y="5810899"/>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dirty="0">
                <a:ln>
                  <a:noFill/>
                </a:ln>
                <a:effectLst/>
                <a:uLnTx/>
                <a:uFillTx/>
                <a:latin typeface="Trebuchet MS" panose="020B0603020202020204" pitchFamily="34" charset="0"/>
              </a:rPr>
              <a:t>a</a:t>
            </a:r>
            <a:r>
              <a:rPr kumimoji="0" lang="en-US" sz="900" b="0" i="0" u="none" strike="noStrike" kern="1200" cap="none" spc="0" normalizeH="0" baseline="0" noProof="0" dirty="0">
                <a:ln>
                  <a:noFill/>
                </a:ln>
                <a:effectLst/>
                <a:uLnTx/>
                <a:uFillTx/>
                <a:latin typeface="Trebuchet MS" panose="020B0603020202020204" pitchFamily="34" charset="0"/>
              </a:rPr>
              <a:t>Earlier systemic treatment in the curative setting was considered as one line of therapy if the development of unresectable locally advanced or metastatic disease occurred within a 12-month period after completion of chemotherapy or immunotherapy.​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Trebuchet MS" panose="020B0603020202020204" pitchFamily="34" charset="0"/>
              </a:rPr>
              <a:t>ECOG PS, Eastern Cooperative Oncology Group performance status; HER2, human epidermal growth factor receptor 2; HR, hormone receptor; </a:t>
            </a:r>
            <a:r>
              <a:rPr kumimoji="0" lang="en-US" sz="900" b="0" i="0" u="none" strike="noStrike" kern="1200" cap="none" spc="0" normalizeH="0" baseline="0" noProof="0" dirty="0" err="1">
                <a:ln>
                  <a:noFill/>
                </a:ln>
                <a:effectLst/>
                <a:uLnTx/>
                <a:uFillTx/>
                <a:latin typeface="Trebuchet MS" panose="020B0603020202020204" pitchFamily="34" charset="0"/>
              </a:rPr>
              <a:t>mBC</a:t>
            </a:r>
            <a:r>
              <a:rPr kumimoji="0" lang="en-US" sz="900" b="0" i="0" u="none" strike="noStrike" kern="1200" cap="none" spc="0" normalizeH="0" baseline="0" noProof="0" dirty="0">
                <a:ln>
                  <a:noFill/>
                </a:ln>
                <a:effectLst/>
                <a:uLnTx/>
                <a:uFillTx/>
                <a:latin typeface="Trebuchet MS" panose="020B0603020202020204" pitchFamily="34" charset="0"/>
              </a:rPr>
              <a:t>, metastatic breast cancer; mTNBC, metastatic triple-negative breast cancer. </a:t>
            </a:r>
            <a:br>
              <a:rPr kumimoji="0" lang="en-US" sz="900" b="0" i="0" u="none" strike="noStrike" kern="1200" cap="none" spc="0" normalizeH="0" baseline="0" noProof="0" dirty="0">
                <a:ln>
                  <a:noFill/>
                </a:ln>
                <a:effectLst/>
                <a:uLnTx/>
                <a:uFillTx/>
                <a:latin typeface="Trebuchet MS" panose="020B0603020202020204" pitchFamily="34" charset="0"/>
              </a:rPr>
            </a:br>
            <a:r>
              <a:rPr kumimoji="0" lang="en-US" sz="900" b="0" i="0" u="none" strike="noStrike" kern="1200" cap="none" spc="0" normalizeH="0" baseline="0" noProof="0" dirty="0">
                <a:ln>
                  <a:noFill/>
                </a:ln>
                <a:effectLst/>
                <a:uLnTx/>
                <a:uFillTx/>
                <a:latin typeface="Trebuchet MS" panose="020B0603020202020204" pitchFamily="34" charset="0"/>
              </a:rPr>
              <a:t>1. Perez-Garcia JM, et al. Prevention of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(SG)-Related Neutropenia and Diarrhea in Patients With Triple-Negative or HR+/HER2- Advanced Breast Cancer (PRIMED): A Phase 2 Trial. Presented at American Society of Clinical Oncology (ASCO). Chicago, IL; 2024. Poster #79.</a:t>
            </a:r>
          </a:p>
        </p:txBody>
      </p:sp>
      <p:graphicFrame>
        <p:nvGraphicFramePr>
          <p:cNvPr id="2" name="Table 1">
            <a:extLst>
              <a:ext uri="{FF2B5EF4-FFF2-40B4-BE49-F238E27FC236}">
                <a16:creationId xmlns:a16="http://schemas.microsoft.com/office/drawing/2014/main" id="{372CA87B-2A2A-972D-49FB-D2366E73B03A}"/>
              </a:ext>
            </a:extLst>
          </p:cNvPr>
          <p:cNvGraphicFramePr>
            <a:graphicFrameLocks noGrp="1"/>
          </p:cNvGraphicFramePr>
          <p:nvPr>
            <p:extLst>
              <p:ext uri="{D42A27DB-BD31-4B8C-83A1-F6EECF244321}">
                <p14:modId xmlns:p14="http://schemas.microsoft.com/office/powerpoint/2010/main" val="3571044475"/>
              </p:ext>
            </p:extLst>
          </p:nvPr>
        </p:nvGraphicFramePr>
        <p:xfrm>
          <a:off x="1582614" y="2732968"/>
          <a:ext cx="9018044" cy="2814136"/>
        </p:xfrm>
        <a:graphic>
          <a:graphicData uri="http://schemas.openxmlformats.org/drawingml/2006/table">
            <a:tbl>
              <a:tblPr firstRow="1" bandRow="1">
                <a:tableStyleId>{5C22544A-7EE6-4342-B048-85BDC9FD1C3A}</a:tableStyleId>
              </a:tblPr>
              <a:tblGrid>
                <a:gridCol w="4170056">
                  <a:extLst>
                    <a:ext uri="{9D8B030D-6E8A-4147-A177-3AD203B41FA5}">
                      <a16:colId xmlns:a16="http://schemas.microsoft.com/office/drawing/2014/main" val="1708406620"/>
                    </a:ext>
                  </a:extLst>
                </a:gridCol>
                <a:gridCol w="1615996">
                  <a:extLst>
                    <a:ext uri="{9D8B030D-6E8A-4147-A177-3AD203B41FA5}">
                      <a16:colId xmlns:a16="http://schemas.microsoft.com/office/drawing/2014/main" val="592742086"/>
                    </a:ext>
                  </a:extLst>
                </a:gridCol>
                <a:gridCol w="1615996">
                  <a:extLst>
                    <a:ext uri="{9D8B030D-6E8A-4147-A177-3AD203B41FA5}">
                      <a16:colId xmlns:a16="http://schemas.microsoft.com/office/drawing/2014/main" val="2586114088"/>
                    </a:ext>
                  </a:extLst>
                </a:gridCol>
                <a:gridCol w="1615996">
                  <a:extLst>
                    <a:ext uri="{9D8B030D-6E8A-4147-A177-3AD203B41FA5}">
                      <a16:colId xmlns:a16="http://schemas.microsoft.com/office/drawing/2014/main" val="1729828141"/>
                    </a:ext>
                  </a:extLst>
                </a:gridCol>
              </a:tblGrid>
              <a:tr h="3857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Trebuchet MS" panose="020B0603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algn="ctr">
                        <a:spcBef>
                          <a:spcPts val="0"/>
                        </a:spcBef>
                        <a:spcAft>
                          <a:spcPts val="0"/>
                        </a:spcAft>
                      </a:pPr>
                      <a:r>
                        <a:rPr lang="en-US" sz="1200" b="1" dirty="0">
                          <a:effectLst/>
                          <a:latin typeface="Trebuchet MS" panose="020B0603020202020204" pitchFamily="34" charset="0"/>
                          <a:ea typeface="Calibri"/>
                          <a:cs typeface="Calibri"/>
                        </a:rPr>
                        <a:t>mTNBC</a:t>
                      </a:r>
                      <a:br>
                        <a:rPr lang="en-US" sz="1200" b="1" dirty="0">
                          <a:effectLst/>
                          <a:latin typeface="Trebuchet MS" panose="020B0603020202020204" pitchFamily="34" charset="0"/>
                          <a:ea typeface="Calibri"/>
                          <a:cs typeface="Calibri"/>
                        </a:rPr>
                      </a:br>
                      <a:r>
                        <a:rPr lang="en-US" sz="1200" b="1" dirty="0">
                          <a:effectLst/>
                          <a:latin typeface="Trebuchet MS" panose="020B0603020202020204" pitchFamily="34" charset="0"/>
                          <a:ea typeface="Calibri"/>
                          <a:cs typeface="Calibri"/>
                        </a:rPr>
                        <a:t>(n=32)</a:t>
                      </a:r>
                      <a:endParaRPr lang="en-US" sz="1200" dirty="0">
                        <a:effectLst/>
                        <a:latin typeface="Trebuchet MS" panose="020B0603020202020204" pitchFamily="34" charset="0"/>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ctr">
                        <a:spcBef>
                          <a:spcPts val="0"/>
                        </a:spcBef>
                        <a:spcAft>
                          <a:spcPts val="0"/>
                        </a:spcAft>
                      </a:pPr>
                      <a:r>
                        <a:rPr lang="en-US" sz="1200" b="1" dirty="0">
                          <a:effectLst/>
                          <a:latin typeface="Trebuchet MS" panose="020B0603020202020204" pitchFamily="34" charset="0"/>
                          <a:ea typeface="Calibri"/>
                          <a:cs typeface="Calibri"/>
                        </a:rPr>
                        <a:t>HR+/HER2</a:t>
                      </a:r>
                      <a:r>
                        <a:rPr lang="en-US" sz="1200" b="0" dirty="0">
                          <a:solidFill>
                            <a:schemeClr val="bg1"/>
                          </a:solidFill>
                          <a:effectLst/>
                          <a:latin typeface="Trebuchet MS" panose="020B0603020202020204" pitchFamily="34" charset="0"/>
                          <a:cs typeface="Calibri"/>
                        </a:rPr>
                        <a:t>− </a:t>
                      </a:r>
                      <a:r>
                        <a:rPr lang="en-US" sz="1200" b="1" dirty="0">
                          <a:solidFill>
                            <a:schemeClr val="bg1"/>
                          </a:solidFill>
                          <a:effectLst/>
                          <a:latin typeface="Trebuchet MS" panose="020B0603020202020204" pitchFamily="34" charset="0"/>
                          <a:cs typeface="Calibri"/>
                        </a:rPr>
                        <a:t>mBC</a:t>
                      </a:r>
                      <a:r>
                        <a:rPr lang="en-US" sz="1200" b="1" dirty="0">
                          <a:solidFill>
                            <a:schemeClr val="bg1"/>
                          </a:solidFill>
                          <a:effectLst/>
                          <a:latin typeface="Trebuchet MS" panose="020B0603020202020204" pitchFamily="34" charset="0"/>
                          <a:ea typeface="Calibri"/>
                          <a:cs typeface="Calibri"/>
                        </a:rPr>
                        <a:t> </a:t>
                      </a:r>
                      <a:br>
                        <a:rPr lang="en-US" sz="1200" b="1" dirty="0">
                          <a:effectLst/>
                          <a:latin typeface="Trebuchet MS" panose="020B0603020202020204" pitchFamily="34" charset="0"/>
                          <a:ea typeface="Calibri"/>
                          <a:cs typeface="Calibri"/>
                        </a:rPr>
                      </a:br>
                      <a:r>
                        <a:rPr lang="en-US" sz="1200" b="1" dirty="0">
                          <a:effectLst/>
                          <a:latin typeface="Trebuchet MS" panose="020B0603020202020204" pitchFamily="34" charset="0"/>
                          <a:ea typeface="Calibri"/>
                          <a:cs typeface="Calibri"/>
                        </a:rPr>
                        <a:t>(n=</a:t>
                      </a:r>
                      <a:r>
                        <a:rPr lang="en-US" sz="1200" b="1" dirty="0">
                          <a:effectLst/>
                          <a:latin typeface="Trebuchet MS" panose="020B0603020202020204" pitchFamily="34" charset="0"/>
                          <a:ea typeface="Times New Roman" panose="02020603050405020304" pitchFamily="18" charset="0"/>
                          <a:cs typeface="Calibri"/>
                        </a:rPr>
                        <a:t>18)</a:t>
                      </a:r>
                      <a:endParaRPr lang="en-US" sz="1200" dirty="0">
                        <a:effectLst/>
                        <a:latin typeface="Trebuchet MS" panose="020B0603020202020204" pitchFamily="34" charset="0"/>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4565B"/>
                    </a:solidFill>
                  </a:tcPr>
                </a:tc>
                <a:tc>
                  <a:txBody>
                    <a:bodyPr/>
                    <a:lstStyle/>
                    <a:p>
                      <a:pPr marL="0" marR="0" algn="ctr">
                        <a:spcBef>
                          <a:spcPts val="0"/>
                        </a:spcBef>
                        <a:spcAft>
                          <a:spcPts val="0"/>
                        </a:spcAft>
                      </a:pPr>
                      <a:r>
                        <a:rPr lang="en-US" sz="1200" dirty="0">
                          <a:effectLst/>
                          <a:latin typeface="Trebuchet MS" panose="020B0603020202020204" pitchFamily="34" charset="0"/>
                          <a:ea typeface="Times New Roman" panose="02020603050405020304" pitchFamily="18" charset="0"/>
                          <a:cs typeface="Calibri"/>
                        </a:rPr>
                        <a:t>Overall</a:t>
                      </a:r>
                    </a:p>
                    <a:p>
                      <a:pPr marL="0" marR="0" algn="ctr">
                        <a:spcBef>
                          <a:spcPts val="0"/>
                        </a:spcBef>
                        <a:spcAft>
                          <a:spcPts val="0"/>
                        </a:spcAft>
                      </a:pPr>
                      <a:r>
                        <a:rPr lang="en-US" sz="1200" dirty="0">
                          <a:effectLst/>
                          <a:latin typeface="Trebuchet MS" panose="020B0603020202020204" pitchFamily="34" charset="0"/>
                          <a:ea typeface="Times New Roman" panose="02020603050405020304" pitchFamily="18" charset="0"/>
                          <a:cs typeface="Calibri"/>
                        </a:rPr>
                        <a:t>(N=50)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8000"/>
                    </a:solidFill>
                  </a:tcPr>
                </a:tc>
                <a:extLst>
                  <a:ext uri="{0D108BD9-81ED-4DB2-BD59-A6C34878D82A}">
                    <a16:rowId xmlns:a16="http://schemas.microsoft.com/office/drawing/2014/main" val="1012503031"/>
                  </a:ext>
                </a:extLst>
              </a:tr>
              <a:tr h="172945">
                <a:tc>
                  <a:txBody>
                    <a:bodyPr/>
                    <a:lstStyle/>
                    <a:p>
                      <a:pPr marL="0" marR="0" algn="l">
                        <a:spcBef>
                          <a:spcPts val="0"/>
                        </a:spcBef>
                        <a:spcAft>
                          <a:spcPts val="0"/>
                        </a:spcAft>
                      </a:pPr>
                      <a:r>
                        <a:rPr lang="en-US" sz="1100" b="1" dirty="0">
                          <a:solidFill>
                            <a:schemeClr val="accent1"/>
                          </a:solidFill>
                          <a:effectLst/>
                          <a:latin typeface="Trebuchet MS" panose="020B0603020202020204" pitchFamily="34" charset="0"/>
                          <a:ea typeface="Calibri"/>
                          <a:cs typeface="Calibri"/>
                        </a:rPr>
                        <a:t>Median age, years (range)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51.0 </a:t>
                      </a:r>
                      <a:r>
                        <a:rPr lang="en-US" sz="1100" dirty="0">
                          <a:solidFill>
                            <a:schemeClr val="accent1"/>
                          </a:solidFill>
                          <a:effectLst/>
                          <a:latin typeface="Trebuchet MS" panose="020B0603020202020204" pitchFamily="34" charset="0"/>
                          <a:ea typeface="Calibri"/>
                          <a:cs typeface="Calibri"/>
                        </a:rPr>
                        <a:t>(31</a:t>
                      </a:r>
                      <a:r>
                        <a:rPr kumimoji="0" lang="en-US" sz="1100" b="0" i="0" u="none" strike="noStrike" kern="1200" cap="none" normalizeH="0" baseline="0" dirty="0">
                          <a:ln>
                            <a:noFill/>
                          </a:ln>
                          <a:solidFill>
                            <a:schemeClr val="accent1"/>
                          </a:solidFill>
                          <a:effectLst/>
                          <a:latin typeface="Trebuchet MS" panose="020B0603020202020204" pitchFamily="34" charset="0"/>
                          <a:ea typeface="MS PGothic"/>
                          <a:cs typeface="Arial" panose="020B0604020202020204" pitchFamily="34" charset="0"/>
                        </a:rPr>
                        <a:t>−</a:t>
                      </a:r>
                      <a:r>
                        <a:rPr kumimoji="0" lang="en-US" sz="1100" b="0" i="0" u="none" strike="noStrike" kern="1200" cap="none" normalizeH="0" baseline="0" dirty="0">
                          <a:ln>
                            <a:noFill/>
                          </a:ln>
                          <a:solidFill>
                            <a:schemeClr val="accent1"/>
                          </a:solidFill>
                          <a:effectLst/>
                          <a:latin typeface="Trebuchet MS" panose="020B0603020202020204" pitchFamily="34" charset="0"/>
                          <a:ea typeface="MS PGothic"/>
                          <a:cs typeface="Calibri"/>
                        </a:rPr>
                        <a:t>74</a:t>
                      </a:r>
                      <a:r>
                        <a:rPr lang="en-US" sz="1100" dirty="0">
                          <a:solidFill>
                            <a:schemeClr val="accent1"/>
                          </a:solidFill>
                          <a:effectLst/>
                          <a:latin typeface="Trebuchet MS" panose="020B0603020202020204" pitchFamily="34" charset="0"/>
                          <a:ea typeface="Calibri"/>
                          <a:cs typeface="Calibri"/>
                        </a:rPr>
                        <a:t>)</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53.5</a:t>
                      </a:r>
                      <a:r>
                        <a:rPr lang="en-US" sz="1100" dirty="0">
                          <a:solidFill>
                            <a:schemeClr val="accent1"/>
                          </a:solidFill>
                          <a:effectLst/>
                          <a:latin typeface="Trebuchet MS" panose="020B0603020202020204" pitchFamily="34" charset="0"/>
                          <a:ea typeface="Calibri"/>
                          <a:cs typeface="Calibri"/>
                        </a:rPr>
                        <a:t> (3</a:t>
                      </a:r>
                      <a:r>
                        <a:rPr lang="en-US" sz="1100" dirty="0">
                          <a:solidFill>
                            <a:schemeClr val="accent1"/>
                          </a:solidFill>
                          <a:effectLst/>
                          <a:latin typeface="Trebuchet MS" panose="020B0603020202020204" pitchFamily="34" charset="0"/>
                          <a:ea typeface="Times New Roman" panose="02020603050405020304" pitchFamily="18" charset="0"/>
                          <a:cs typeface="Calibri"/>
                        </a:rPr>
                        <a:t>7</a:t>
                      </a:r>
                      <a:r>
                        <a:rPr kumimoji="0" lang="en-US" sz="1100" b="0" i="0" u="none" strike="noStrike" kern="1200" cap="none" normalizeH="0" baseline="0" dirty="0">
                          <a:ln>
                            <a:noFill/>
                          </a:ln>
                          <a:solidFill>
                            <a:schemeClr val="accent1"/>
                          </a:solidFill>
                          <a:effectLst/>
                          <a:latin typeface="Trebuchet MS" panose="020B0603020202020204" pitchFamily="34" charset="0"/>
                          <a:ea typeface="MS PGothic"/>
                          <a:cs typeface="Arial" panose="020B0604020202020204" pitchFamily="34" charset="0"/>
                        </a:rPr>
                        <a:t>−</a:t>
                      </a:r>
                      <a:r>
                        <a:rPr lang="en-US" sz="1100" dirty="0">
                          <a:solidFill>
                            <a:schemeClr val="accent1"/>
                          </a:solidFill>
                          <a:effectLst/>
                          <a:latin typeface="Trebuchet MS" panose="020B0603020202020204" pitchFamily="34" charset="0"/>
                          <a:ea typeface="Times New Roman" panose="02020603050405020304" pitchFamily="18" charset="0"/>
                          <a:cs typeface="Calibri"/>
                        </a:rPr>
                        <a:t>72</a:t>
                      </a:r>
                      <a:r>
                        <a:rPr lang="en-US" sz="1100" dirty="0">
                          <a:solidFill>
                            <a:schemeClr val="accent1"/>
                          </a:solidFill>
                          <a:effectLst/>
                          <a:latin typeface="Trebuchet MS" panose="020B0603020202020204" pitchFamily="34" charset="0"/>
                          <a:ea typeface="Calibri"/>
                          <a:cs typeface="Calibri"/>
                        </a:rPr>
                        <a:t>)</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accent1"/>
                          </a:solidFill>
                          <a:effectLst/>
                          <a:latin typeface="Trebuchet MS" panose="020B0603020202020204" pitchFamily="34" charset="0"/>
                          <a:ea typeface="Times New Roman" panose="02020603050405020304" pitchFamily="18" charset="0"/>
                          <a:cs typeface="Calibri"/>
                        </a:rPr>
                        <a:t>52.0</a:t>
                      </a:r>
                      <a:r>
                        <a:rPr lang="en-US" sz="1100" dirty="0">
                          <a:solidFill>
                            <a:schemeClr val="accent1"/>
                          </a:solidFill>
                          <a:effectLst/>
                          <a:latin typeface="Trebuchet MS" panose="020B0603020202020204" pitchFamily="34" charset="0"/>
                          <a:ea typeface="Calibri"/>
                          <a:cs typeface="Calibri"/>
                        </a:rPr>
                        <a:t> (31</a:t>
                      </a:r>
                      <a:r>
                        <a:rPr kumimoji="0" lang="en-US" sz="1100" b="0" i="0" u="none" strike="noStrike" kern="1200" cap="none" normalizeH="0" baseline="0" dirty="0">
                          <a:ln>
                            <a:noFill/>
                          </a:ln>
                          <a:solidFill>
                            <a:schemeClr val="accent1"/>
                          </a:solidFill>
                          <a:effectLst/>
                          <a:latin typeface="Trebuchet MS" panose="020B0603020202020204" pitchFamily="34" charset="0"/>
                          <a:ea typeface="MS PGothic"/>
                          <a:cs typeface="Arial" panose="020B0604020202020204" pitchFamily="34" charset="0"/>
                        </a:rPr>
                        <a:t>−</a:t>
                      </a:r>
                      <a:r>
                        <a:rPr lang="en-US" sz="1100" dirty="0">
                          <a:solidFill>
                            <a:schemeClr val="accent1"/>
                          </a:solidFill>
                          <a:effectLst/>
                          <a:latin typeface="Trebuchet MS" panose="020B0603020202020204" pitchFamily="34" charset="0"/>
                          <a:ea typeface="Times New Roman" panose="02020603050405020304" pitchFamily="18" charset="0"/>
                          <a:cs typeface="Calibri"/>
                        </a:rPr>
                        <a:t>74</a:t>
                      </a:r>
                      <a:r>
                        <a:rPr lang="en-US" sz="1100" dirty="0">
                          <a:solidFill>
                            <a:schemeClr val="accent1"/>
                          </a:solidFill>
                          <a:effectLst/>
                          <a:latin typeface="Trebuchet MS" panose="020B0603020202020204" pitchFamily="34" charset="0"/>
                          <a:ea typeface="Calibri"/>
                          <a:cs typeface="Calibri"/>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extLst>
                  <a:ext uri="{0D108BD9-81ED-4DB2-BD59-A6C34878D82A}">
                    <a16:rowId xmlns:a16="http://schemas.microsoft.com/office/drawing/2014/main" val="2974439901"/>
                  </a:ext>
                </a:extLst>
              </a:tr>
              <a:tr h="172945">
                <a:tc>
                  <a:txBody>
                    <a:bodyPr/>
                    <a:lstStyle/>
                    <a:p>
                      <a:pPr marL="0" marR="0" algn="l">
                        <a:spcBef>
                          <a:spcPts val="0"/>
                        </a:spcBef>
                        <a:spcAft>
                          <a:spcPts val="0"/>
                        </a:spcAft>
                      </a:pPr>
                      <a:r>
                        <a:rPr lang="en-US" sz="1100" b="1" dirty="0">
                          <a:solidFill>
                            <a:schemeClr val="accent1"/>
                          </a:solidFill>
                          <a:effectLst/>
                          <a:latin typeface="Trebuchet MS" panose="020B0603020202020204" pitchFamily="34" charset="0"/>
                          <a:ea typeface="Calibri" panose="020F0502020204030204" pitchFamily="34" charset="0"/>
                          <a:cs typeface="Calibri"/>
                        </a:rPr>
                        <a:t>ECOG PS, n (%)</a:t>
                      </a:r>
                      <a:endParaRPr lang="en-US" sz="1100" b="1" dirty="0">
                        <a:solidFill>
                          <a:schemeClr val="accent1"/>
                        </a:solidFill>
                        <a:effectLst/>
                        <a:latin typeface="Trebuchet MS" panose="020B0603020202020204" pitchFamily="34" charset="0"/>
                        <a:ea typeface="Times New Roman" panose="02020603050405020304" pitchFamily="18"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endParaRPr lang="en-US" sz="1100" dirty="0">
                        <a:solidFill>
                          <a:schemeClr val="accent1"/>
                        </a:solidFill>
                        <a:effectLst/>
                        <a:latin typeface="Trebuchet MS" panose="020B0603020202020204" pitchFamily="34" charset="0"/>
                        <a:ea typeface="Calibri"/>
                        <a:cs typeface="Calibri"/>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endParaRPr lang="en-US" sz="1100" dirty="0">
                        <a:solidFill>
                          <a:schemeClr val="accent1"/>
                        </a:solidFill>
                        <a:effectLst/>
                        <a:latin typeface="Trebuchet MS" panose="020B0603020202020204" pitchFamily="34" charset="0"/>
                        <a:ea typeface="Calibri"/>
                        <a:cs typeface="Calibri"/>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endParaRPr lang="en-US" sz="1100" dirty="0">
                        <a:solidFill>
                          <a:schemeClr val="accent1"/>
                        </a:solidFill>
                        <a:effectLst/>
                        <a:latin typeface="Trebuchet MS" panose="020B0603020202020204" pitchFamily="34" charset="0"/>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4196326"/>
                  </a:ext>
                </a:extLst>
              </a:tr>
              <a:tr h="172945">
                <a:tc>
                  <a:txBody>
                    <a:bodyPr/>
                    <a:lstStyle/>
                    <a:p>
                      <a:pPr marL="182880" marR="0" algn="l">
                        <a:spcBef>
                          <a:spcPts val="0"/>
                        </a:spcBef>
                        <a:spcAft>
                          <a:spcPts val="0"/>
                        </a:spcAft>
                      </a:pPr>
                      <a:r>
                        <a:rPr lang="en-US" sz="1100" b="0" dirty="0">
                          <a:solidFill>
                            <a:schemeClr val="accent1"/>
                          </a:solidFill>
                          <a:effectLst/>
                          <a:latin typeface="Trebuchet MS" panose="020B0603020202020204" pitchFamily="34" charset="0"/>
                          <a:ea typeface="Calibri"/>
                          <a:cs typeface="Calibri"/>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18</a:t>
                      </a:r>
                      <a:r>
                        <a:rPr lang="en-US" sz="1100" dirty="0">
                          <a:solidFill>
                            <a:schemeClr val="accent1"/>
                          </a:solidFill>
                          <a:effectLst/>
                          <a:latin typeface="Trebuchet MS" panose="020B0603020202020204" pitchFamily="34" charset="0"/>
                          <a:ea typeface="Calibri"/>
                          <a:cs typeface="Calibri"/>
                        </a:rPr>
                        <a:t> (56.3)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12</a:t>
                      </a:r>
                      <a:r>
                        <a:rPr lang="en-US" sz="1100" dirty="0">
                          <a:solidFill>
                            <a:schemeClr val="accent1"/>
                          </a:solidFill>
                          <a:effectLst/>
                          <a:latin typeface="Trebuchet MS" panose="020B0603020202020204" pitchFamily="34" charset="0"/>
                          <a:ea typeface="Calibri"/>
                          <a:cs typeface="Calibri"/>
                        </a:rPr>
                        <a:t> (6</a:t>
                      </a:r>
                      <a:r>
                        <a:rPr lang="en-US" sz="1100" dirty="0">
                          <a:solidFill>
                            <a:schemeClr val="accent1"/>
                          </a:solidFill>
                          <a:effectLst/>
                          <a:latin typeface="Trebuchet MS" panose="020B0603020202020204" pitchFamily="34" charset="0"/>
                          <a:ea typeface="Times New Roman" panose="02020603050405020304" pitchFamily="18" charset="0"/>
                          <a:cs typeface="Calibri"/>
                        </a:rPr>
                        <a:t>6.7</a:t>
                      </a:r>
                      <a:r>
                        <a:rPr lang="en-US" sz="1100" dirty="0">
                          <a:solidFill>
                            <a:schemeClr val="accent1"/>
                          </a:solidFill>
                          <a:effectLst/>
                          <a:latin typeface="Trebuchet MS" panose="020B0603020202020204" pitchFamily="34" charset="0"/>
                          <a:ea typeface="Calibri"/>
                          <a:cs typeface="Calibri"/>
                        </a:rPr>
                        <a:t>)</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Calibri"/>
                          <a:cs typeface="Calibri"/>
                        </a:rPr>
                        <a:t>30 (60</a:t>
                      </a:r>
                      <a:r>
                        <a:rPr lang="en-US" sz="1100" dirty="0">
                          <a:solidFill>
                            <a:schemeClr val="accent1"/>
                          </a:solidFill>
                          <a:effectLst/>
                          <a:latin typeface="Trebuchet MS" panose="020B0603020202020204" pitchFamily="34" charset="0"/>
                          <a:ea typeface="Times New Roman" panose="02020603050405020304" pitchFamily="18" charset="0"/>
                          <a:cs typeface="Calibri"/>
                        </a:rPr>
                        <a:t>.0</a:t>
                      </a:r>
                      <a:r>
                        <a:rPr lang="en-US" sz="1100" dirty="0">
                          <a:solidFill>
                            <a:schemeClr val="accent1"/>
                          </a:solidFill>
                          <a:effectLst/>
                          <a:latin typeface="Trebuchet MS" panose="020B0603020202020204" pitchFamily="34" charset="0"/>
                          <a:ea typeface="Calibri"/>
                          <a:cs typeface="Calibri"/>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4977896"/>
                  </a:ext>
                </a:extLst>
              </a:tr>
              <a:tr h="172945">
                <a:tc>
                  <a:txBody>
                    <a:bodyPr/>
                    <a:lstStyle/>
                    <a:p>
                      <a:pPr marL="182880" marR="0" algn="l">
                        <a:spcBef>
                          <a:spcPts val="0"/>
                        </a:spcBef>
                        <a:spcAft>
                          <a:spcPts val="0"/>
                        </a:spcAft>
                      </a:pPr>
                      <a:r>
                        <a:rPr lang="en-US" sz="1100" b="0" dirty="0">
                          <a:solidFill>
                            <a:schemeClr val="accent1"/>
                          </a:solidFill>
                          <a:effectLst/>
                          <a:latin typeface="Trebuchet MS" panose="020B0603020202020204" pitchFamily="34" charset="0"/>
                          <a:ea typeface="Calibri" panose="020F0502020204030204" pitchFamily="34" charset="0"/>
                          <a:cs typeface="Calibri"/>
                        </a:rPr>
                        <a:t>1</a:t>
                      </a:r>
                      <a:endParaRPr lang="en-US" sz="1100" b="0" dirty="0">
                        <a:solidFill>
                          <a:schemeClr val="accent1"/>
                        </a:solidFill>
                        <a:effectLst/>
                        <a:latin typeface="Trebuchet MS" panose="020B0603020202020204" pitchFamily="34" charset="0"/>
                        <a:ea typeface="Times New Roman" panose="02020603050405020304" pitchFamily="18" charset="0"/>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14 (43.8)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6 (33.3)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20 (40.0)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5401558"/>
                  </a:ext>
                </a:extLst>
              </a:tr>
              <a:tr h="172945">
                <a:tc>
                  <a:txBody>
                    <a:bodyPr/>
                    <a:lstStyle/>
                    <a:p>
                      <a:pPr marL="0" marR="0" lvl="0" algn="l">
                        <a:spcBef>
                          <a:spcPts val="0"/>
                        </a:spcBef>
                        <a:spcAft>
                          <a:spcPts val="0"/>
                        </a:spcAft>
                        <a:buNone/>
                      </a:pPr>
                      <a:r>
                        <a:rPr lang="en-US" sz="1100" b="1" dirty="0">
                          <a:solidFill>
                            <a:schemeClr val="accent1"/>
                          </a:solidFill>
                          <a:effectLst/>
                          <a:latin typeface="Trebuchet MS" panose="020B0603020202020204" pitchFamily="34" charset="0"/>
                          <a:ea typeface="Calibri"/>
                          <a:cs typeface="Calibri"/>
                        </a:rPr>
                        <a:t>Visceral </a:t>
                      </a:r>
                      <a:r>
                        <a:rPr lang="en-US" sz="1100" b="1" strike="noStrike" dirty="0">
                          <a:solidFill>
                            <a:schemeClr val="accent1"/>
                          </a:solidFill>
                          <a:effectLst/>
                          <a:latin typeface="Trebuchet MS" panose="020B0603020202020204" pitchFamily="34" charset="0"/>
                          <a:ea typeface="Calibri"/>
                          <a:cs typeface="Calibri"/>
                        </a:rPr>
                        <a:t>disease</a:t>
                      </a:r>
                      <a:r>
                        <a:rPr lang="en-US" sz="1100" b="1" dirty="0">
                          <a:solidFill>
                            <a:schemeClr val="accent1"/>
                          </a:solidFill>
                          <a:effectLst/>
                          <a:latin typeface="Trebuchet MS" panose="020B0603020202020204" pitchFamily="34" charset="0"/>
                          <a:ea typeface="Calibri"/>
                          <a:cs typeface="Calibri"/>
                        </a:rPr>
                        <a:t>, n (%)</a:t>
                      </a:r>
                    </a:p>
                  </a:txBody>
                  <a:tcPr marL="68580" marR="68580" marT="0" marB="0">
                    <a:lnL w="12700" cap="flat" cmpd="sng" algn="ctr">
                      <a:solidFill>
                        <a:schemeClr val="tx1"/>
                      </a:solidFill>
                      <a:prstDash val="solid"/>
                      <a:round/>
                      <a:headEnd type="none" w="med" len="med"/>
                      <a:tailEnd type="none" w="med" len="med"/>
                    </a:lnL>
                    <a:lnR w="12700">
                      <a:solidFill>
                        <a:schemeClr val="bg1"/>
                      </a:solidFill>
                    </a:lnR>
                    <a:lnT w="0">
                      <a:noFill/>
                    </a:lnT>
                    <a:lnB w="0">
                      <a:noFill/>
                    </a:lnB>
                    <a:lnTlToBr w="12700" cmpd="sng">
                      <a:noFill/>
                      <a:prstDash val="solid"/>
                    </a:lnTlToBr>
                    <a:lnBlToTr w="12700" cmpd="sng">
                      <a:noFill/>
                      <a:prstDash val="solid"/>
                    </a:lnBlToTr>
                    <a:solidFill>
                      <a:srgbClr val="E5EBF7"/>
                    </a:solidFill>
                  </a:tcPr>
                </a:tc>
                <a:tc>
                  <a:txBody>
                    <a:bodyPr/>
                    <a:lstStyle/>
                    <a:p>
                      <a:pPr marL="0" marR="0" lvl="0" algn="ctr">
                        <a:spcBef>
                          <a:spcPts val="0"/>
                        </a:spcBef>
                        <a:spcAft>
                          <a:spcPts val="0"/>
                        </a:spcAft>
                        <a:buNone/>
                      </a:pPr>
                      <a:endParaRPr lang="en-US" sz="1100" dirty="0">
                        <a:solidFill>
                          <a:schemeClr val="accent1"/>
                        </a:solidFill>
                        <a:effectLst/>
                        <a:latin typeface="Trebuchet MS" panose="020B0603020202020204" pitchFamily="34" charset="0"/>
                        <a:ea typeface="Times New Roman" panose="02020603050405020304" pitchFamily="18" charset="0"/>
                        <a:cs typeface="Times New Roman"/>
                      </a:endParaRPr>
                    </a:p>
                  </a:txBody>
                  <a:tcPr marL="68580" marR="68580" marT="0" marB="0">
                    <a:lnL w="12700">
                      <a:solidFill>
                        <a:schemeClr val="bg1"/>
                      </a:solidFill>
                    </a:lnL>
                    <a:lnR w="12700">
                      <a:solidFill>
                        <a:schemeClr val="bg1"/>
                      </a:solidFill>
                    </a:lnR>
                    <a:lnT w="0">
                      <a:noFill/>
                    </a:lnT>
                    <a:lnB w="0">
                      <a:noFill/>
                    </a:lnB>
                    <a:lnTlToBr w="12700" cmpd="sng">
                      <a:noFill/>
                      <a:prstDash val="solid"/>
                    </a:lnTlToBr>
                    <a:lnBlToTr w="12700" cmpd="sng">
                      <a:noFill/>
                      <a:prstDash val="solid"/>
                    </a:lnBlToTr>
                    <a:solidFill>
                      <a:srgbClr val="E5EBF7"/>
                    </a:solidFill>
                  </a:tcPr>
                </a:tc>
                <a:tc>
                  <a:txBody>
                    <a:bodyPr/>
                    <a:lstStyle/>
                    <a:p>
                      <a:pPr marL="0" marR="0" lvl="0" algn="ctr">
                        <a:spcBef>
                          <a:spcPts val="0"/>
                        </a:spcBef>
                        <a:spcAft>
                          <a:spcPts val="0"/>
                        </a:spcAft>
                        <a:buNone/>
                      </a:pPr>
                      <a:endParaRPr lang="en-US" sz="1100" dirty="0">
                        <a:solidFill>
                          <a:schemeClr val="accent1"/>
                        </a:solidFill>
                        <a:effectLst/>
                        <a:latin typeface="Trebuchet MS" panose="020B0603020202020204" pitchFamily="34" charset="0"/>
                        <a:ea typeface="Times New Roman" panose="02020603050405020304" pitchFamily="18" charset="0"/>
                        <a:cs typeface="Times New Roman"/>
                      </a:endParaRPr>
                    </a:p>
                  </a:txBody>
                  <a:tcPr marL="68580" marR="68580" marT="0" marB="0">
                    <a:lnL w="12700">
                      <a:solidFill>
                        <a:schemeClr val="bg1"/>
                      </a:solidFill>
                    </a:lnL>
                    <a:lnR w="12700" cap="flat" cmpd="sng" algn="ctr">
                      <a:solidFill>
                        <a:schemeClr val="tx1"/>
                      </a:solidFill>
                      <a:prstDash val="solid"/>
                      <a:round/>
                      <a:headEnd type="none" w="med" len="med"/>
                      <a:tailEnd type="none" w="med" len="med"/>
                    </a:lnR>
                    <a:lnT w="0">
                      <a:noFill/>
                    </a:lnT>
                    <a:lnB w="0">
                      <a:noFill/>
                    </a:lnB>
                    <a:lnTlToBr w="12700" cmpd="sng">
                      <a:noFill/>
                      <a:prstDash val="solid"/>
                    </a:lnTlToBr>
                    <a:lnBlToTr w="12700" cmpd="sng">
                      <a:noFill/>
                      <a:prstDash val="solid"/>
                    </a:lnBlToTr>
                    <a:solidFill>
                      <a:srgbClr val="E5EBF7"/>
                    </a:solidFill>
                  </a:tcPr>
                </a:tc>
                <a:tc>
                  <a:txBody>
                    <a:bodyPr/>
                    <a:lstStyle/>
                    <a:p>
                      <a:pPr marL="0" marR="0" lvl="0" algn="ctr">
                        <a:spcBef>
                          <a:spcPts val="0"/>
                        </a:spcBef>
                        <a:spcAft>
                          <a:spcPts val="0"/>
                        </a:spcAft>
                        <a:buNone/>
                      </a:pPr>
                      <a:endParaRPr lang="en-US" sz="1100" dirty="0">
                        <a:solidFill>
                          <a:schemeClr val="accent1"/>
                        </a:solidFill>
                        <a:effectLst/>
                        <a:latin typeface="Trebuchet MS" panose="020B0603020202020204" pitchFamily="34" charset="0"/>
                        <a:ea typeface="Times New Roman" panose="02020603050405020304" pitchFamily="18"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0">
                      <a:noFill/>
                    </a:lnB>
                    <a:lnTlToBr w="12700" cmpd="sng">
                      <a:noFill/>
                      <a:prstDash val="solid"/>
                    </a:lnTlToBr>
                    <a:lnBlToTr w="12700" cmpd="sng">
                      <a:noFill/>
                      <a:prstDash val="solid"/>
                    </a:lnBlToTr>
                    <a:solidFill>
                      <a:srgbClr val="E5EBF7"/>
                    </a:solidFill>
                  </a:tcPr>
                </a:tc>
                <a:extLst>
                  <a:ext uri="{0D108BD9-81ED-4DB2-BD59-A6C34878D82A}">
                    <a16:rowId xmlns:a16="http://schemas.microsoft.com/office/drawing/2014/main" val="2879378465"/>
                  </a:ext>
                </a:extLst>
              </a:tr>
              <a:tr h="172945">
                <a:tc>
                  <a:txBody>
                    <a:bodyPr/>
                    <a:lstStyle/>
                    <a:p>
                      <a:pPr marL="166688"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1"/>
                          </a:solidFill>
                          <a:effectLst/>
                          <a:latin typeface="Trebuchet MS" panose="020B0603020202020204" pitchFamily="34" charset="0"/>
                          <a:ea typeface="Calibri"/>
                          <a:cs typeface="Calibri"/>
                        </a:rPr>
                        <a:t>Yes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0">
                      <a:noFill/>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Calibri"/>
                          <a:cs typeface="Calibri"/>
                        </a:rPr>
                        <a:t>20 (62.5)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0">
                      <a:noFill/>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Calibri"/>
                          <a:cs typeface="Calibri"/>
                        </a:rPr>
                        <a:t>15 (83.3)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0">
                      <a:noFill/>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Calibri"/>
                          <a:cs typeface="Calibri"/>
                        </a:rPr>
                        <a:t>35 (70.0)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0">
                      <a:noFill/>
                    </a:lnB>
                    <a:lnTlToBr w="12700" cmpd="sng">
                      <a:noFill/>
                      <a:prstDash val="solid"/>
                    </a:lnTlToBr>
                    <a:lnBlToTr w="12700" cmpd="sng">
                      <a:noFill/>
                      <a:prstDash val="solid"/>
                    </a:lnBlToTr>
                    <a:solidFill>
                      <a:srgbClr val="E5EBF7"/>
                    </a:solidFill>
                  </a:tcPr>
                </a:tc>
                <a:extLst>
                  <a:ext uri="{0D108BD9-81ED-4DB2-BD59-A6C34878D82A}">
                    <a16:rowId xmlns:a16="http://schemas.microsoft.com/office/drawing/2014/main" val="4087136151"/>
                  </a:ext>
                </a:extLst>
              </a:tr>
              <a:tr h="172945">
                <a:tc>
                  <a:txBody>
                    <a:bodyPr/>
                    <a:lstStyle/>
                    <a:p>
                      <a:pPr marL="166688"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1"/>
                          </a:solidFill>
                          <a:effectLst/>
                          <a:latin typeface="Trebuchet MS" panose="020B0603020202020204" pitchFamily="34" charset="0"/>
                          <a:ea typeface="Calibri"/>
                          <a:cs typeface="Calibri"/>
                        </a:rPr>
                        <a:t>No</a:t>
                      </a:r>
                      <a:endParaRPr lang="en-US" sz="1100" b="0" dirty="0">
                        <a:solidFill>
                          <a:schemeClr val="accent1"/>
                        </a:solidFill>
                        <a:effectLst/>
                        <a:latin typeface="Trebuchet MS" panose="020B0603020202020204" pitchFamily="34"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12 (37.5)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3 (16.7)</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Times New Roman" panose="02020603050405020304" pitchFamily="18" charset="0"/>
                          <a:cs typeface="Calibri"/>
                        </a:rPr>
                        <a:t>15 (30.0)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extLst>
                  <a:ext uri="{0D108BD9-81ED-4DB2-BD59-A6C34878D82A}">
                    <a16:rowId xmlns:a16="http://schemas.microsoft.com/office/drawing/2014/main" val="1927766374"/>
                  </a:ext>
                </a:extLst>
              </a:tr>
              <a:tr h="172945">
                <a:tc>
                  <a:txBody>
                    <a:bodyPr/>
                    <a:lstStyle/>
                    <a:p>
                      <a:pPr marL="0" marR="0" algn="l">
                        <a:spcBef>
                          <a:spcPts val="0"/>
                        </a:spcBef>
                        <a:spcAft>
                          <a:spcPts val="0"/>
                        </a:spcAft>
                      </a:pPr>
                      <a:r>
                        <a:rPr lang="en-US" sz="1100" b="1" dirty="0">
                          <a:solidFill>
                            <a:schemeClr val="accent1"/>
                          </a:solidFill>
                          <a:effectLst/>
                          <a:latin typeface="Trebuchet MS" panose="020B0603020202020204" pitchFamily="34" charset="0"/>
                          <a:ea typeface="Calibri"/>
                          <a:cs typeface="Calibri"/>
                        </a:rPr>
                        <a:t>Prior chemotherapy in the (neo)adjuvant setting, 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endParaRPr lang="en-US" sz="1100" dirty="0">
                        <a:solidFill>
                          <a:schemeClr val="accent1"/>
                        </a:solidFill>
                        <a:effectLst/>
                        <a:latin typeface="Trebuchet MS" panose="020B0603020202020204" pitchFamily="34" charset="0"/>
                        <a:ea typeface="Calibri"/>
                        <a:cs typeface="Calibri"/>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endParaRPr lang="en-US" sz="1100" dirty="0">
                        <a:solidFill>
                          <a:schemeClr val="accent1"/>
                        </a:solidFill>
                        <a:effectLst/>
                        <a:latin typeface="Trebuchet MS" panose="020B0603020202020204" pitchFamily="34" charset="0"/>
                        <a:ea typeface="Calibri"/>
                        <a:cs typeface="Calibri"/>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endParaRPr lang="en-US" sz="1100" dirty="0">
                        <a:solidFill>
                          <a:schemeClr val="accent1"/>
                        </a:solidFill>
                        <a:effectLst/>
                        <a:latin typeface="Trebuchet MS" panose="020B0603020202020204" pitchFamily="34" charset="0"/>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7268650"/>
                  </a:ext>
                </a:extLst>
              </a:tr>
              <a:tr h="172945">
                <a:tc>
                  <a:txBody>
                    <a:bodyPr/>
                    <a:lstStyle/>
                    <a:p>
                      <a:pPr marL="171450" marR="0" indent="0" algn="l">
                        <a:spcBef>
                          <a:spcPts val="0"/>
                        </a:spcBef>
                        <a:spcAft>
                          <a:spcPts val="0"/>
                        </a:spcAft>
                      </a:pPr>
                      <a:r>
                        <a:rPr lang="en-US" sz="1100" b="0" dirty="0">
                          <a:solidFill>
                            <a:schemeClr val="accent1"/>
                          </a:solidFill>
                          <a:effectLst/>
                          <a:latin typeface="Trebuchet MS" panose="020B0603020202020204" pitchFamily="34" charset="0"/>
                          <a:ea typeface="+mn-ea"/>
                          <a:cs typeface="Times New Roman"/>
                        </a:rPr>
                        <a:t>Yes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19 (59.4)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5 (27.8)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24 (48.0)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7310305"/>
                  </a:ext>
                </a:extLst>
              </a:tr>
              <a:tr h="172096">
                <a:tc>
                  <a:txBody>
                    <a:bodyPr/>
                    <a:lstStyle/>
                    <a:p>
                      <a:pPr marL="171450" marR="0" indent="0" algn="l">
                        <a:spcBef>
                          <a:spcPts val="0"/>
                        </a:spcBef>
                        <a:spcAft>
                          <a:spcPts val="0"/>
                        </a:spcAft>
                      </a:pPr>
                      <a:r>
                        <a:rPr lang="en-US" sz="1100" b="0" dirty="0">
                          <a:solidFill>
                            <a:schemeClr val="accent1"/>
                          </a:solidFill>
                          <a:effectLst/>
                          <a:latin typeface="Trebuchet MS" panose="020B0603020202020204" pitchFamily="34" charset="0"/>
                          <a:ea typeface="+mn-ea"/>
                          <a:cs typeface="Times New Roman"/>
                        </a:rPr>
                        <a:t>No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13 (40.6)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13 (72.2)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26 (52.0)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9492588"/>
                  </a:ext>
                </a:extLst>
              </a:tr>
              <a:tr h="1729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strike="noStrike" dirty="0">
                          <a:solidFill>
                            <a:schemeClr val="accent1"/>
                          </a:solidFill>
                          <a:latin typeface="Trebuchet MS" panose="020B0603020202020204" pitchFamily="34" charset="0"/>
                        </a:rPr>
                        <a:t>Prior chemotherapy regimens for advanced disease, 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endParaRPr lang="en-US" sz="1100" strike="noStrike" dirty="0">
                        <a:solidFill>
                          <a:schemeClr val="accent1"/>
                        </a:solidFill>
                        <a:effectLst/>
                        <a:latin typeface="Trebuchet MS" panose="020B0603020202020204" pitchFamily="34" charset="0"/>
                        <a:ea typeface="Calibri"/>
                        <a:cs typeface="Calibri"/>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endParaRPr lang="en-US" sz="1100" strike="noStrike" dirty="0">
                        <a:solidFill>
                          <a:schemeClr val="accent1"/>
                        </a:solidFill>
                        <a:effectLst/>
                        <a:latin typeface="Trebuchet MS" panose="020B0603020202020204" pitchFamily="34" charset="0"/>
                        <a:ea typeface="Calibri"/>
                        <a:cs typeface="Calibri"/>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endParaRPr lang="en-US" sz="1100" strike="noStrike" dirty="0">
                        <a:solidFill>
                          <a:schemeClr val="accent1"/>
                        </a:solidFill>
                        <a:effectLst/>
                        <a:latin typeface="Trebuchet MS" panose="020B0603020202020204" pitchFamily="34" charset="0"/>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extLst>
                  <a:ext uri="{0D108BD9-81ED-4DB2-BD59-A6C34878D82A}">
                    <a16:rowId xmlns:a16="http://schemas.microsoft.com/office/drawing/2014/main" val="719228741"/>
                  </a:ext>
                </a:extLst>
              </a:tr>
              <a:tr h="172945">
                <a:tc>
                  <a:txBody>
                    <a:bodyPr/>
                    <a:lstStyle/>
                    <a:p>
                      <a:pPr marL="171450" marR="0" indent="0" algn="l">
                        <a:spcBef>
                          <a:spcPts val="0"/>
                        </a:spcBef>
                        <a:spcAft>
                          <a:spcPts val="0"/>
                        </a:spcAft>
                      </a:pPr>
                      <a:r>
                        <a:rPr lang="en-US" sz="1100" b="0" dirty="0">
                          <a:solidFill>
                            <a:schemeClr val="accent1"/>
                          </a:solidFill>
                          <a:effectLst/>
                          <a:latin typeface="Trebuchet MS" panose="020B0603020202020204" pitchFamily="34" charset="0"/>
                          <a:ea typeface="+mn-ea"/>
                          <a:cs typeface="Times New Roman"/>
                        </a:rPr>
                        <a:t>0</a:t>
                      </a:r>
                      <a:r>
                        <a:rPr lang="en-US" sz="1100" b="0" baseline="30000" dirty="0">
                          <a:solidFill>
                            <a:srgbClr val="203661"/>
                          </a:solidFill>
                          <a:latin typeface="Trebuchet MS" panose="020B0603020202020204" pitchFamily="34" charset="0"/>
                        </a:rPr>
                        <a:t>a</a:t>
                      </a:r>
                      <a:endParaRPr lang="en-US" sz="1100" b="0" dirty="0">
                        <a:solidFill>
                          <a:schemeClr val="accent1"/>
                        </a:solidFill>
                        <a:effectLst/>
                        <a:latin typeface="Trebuchet MS" panose="020B0603020202020204" pitchFamily="34" charset="0"/>
                        <a:ea typeface="+mn-ea"/>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8 (25.0)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2 (11.1)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10 (20.0)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extLst>
                  <a:ext uri="{0D108BD9-81ED-4DB2-BD59-A6C34878D82A}">
                    <a16:rowId xmlns:a16="http://schemas.microsoft.com/office/drawing/2014/main" val="2576278929"/>
                  </a:ext>
                </a:extLst>
              </a:tr>
              <a:tr h="172096">
                <a:tc>
                  <a:txBody>
                    <a:bodyPr/>
                    <a:lstStyle/>
                    <a:p>
                      <a:pPr marL="171450" marR="0" indent="0" algn="l">
                        <a:spcBef>
                          <a:spcPts val="0"/>
                        </a:spcBef>
                        <a:spcAft>
                          <a:spcPts val="0"/>
                        </a:spcAft>
                      </a:pPr>
                      <a:r>
                        <a:rPr lang="en-US" sz="1100" b="0" dirty="0">
                          <a:solidFill>
                            <a:schemeClr val="accent1"/>
                          </a:solidFill>
                          <a:effectLst/>
                          <a:latin typeface="Trebuchet MS" panose="020B0603020202020204" pitchFamily="34" charset="0"/>
                          <a:ea typeface="+mn-ea"/>
                          <a:cs typeface="Times New Roman"/>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18 (56.3)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11 (61.1)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29 (58.0)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extLst>
                  <a:ext uri="{0D108BD9-81ED-4DB2-BD59-A6C34878D82A}">
                    <a16:rowId xmlns:a16="http://schemas.microsoft.com/office/drawing/2014/main" val="374633609"/>
                  </a:ext>
                </a:extLst>
              </a:tr>
              <a:tr h="181760">
                <a:tc>
                  <a:txBody>
                    <a:bodyPr/>
                    <a:lstStyle/>
                    <a:p>
                      <a:pPr marL="171450" marR="0" indent="0" algn="l">
                        <a:spcBef>
                          <a:spcPts val="0"/>
                        </a:spcBef>
                        <a:spcAft>
                          <a:spcPts val="0"/>
                        </a:spcAft>
                      </a:pPr>
                      <a:r>
                        <a:rPr lang="en-US" sz="1100" b="0" dirty="0">
                          <a:solidFill>
                            <a:schemeClr val="accent1"/>
                          </a:solidFill>
                          <a:effectLst/>
                          <a:latin typeface="Trebuchet MS" panose="020B0603020202020204" pitchFamily="34" charset="0"/>
                          <a:ea typeface="+mn-ea"/>
                          <a:cs typeface="Times New Roman"/>
                        </a:rPr>
                        <a:t>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6 (18.8)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0">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5 (27.8)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100" dirty="0">
                          <a:solidFill>
                            <a:schemeClr val="accent1"/>
                          </a:solidFill>
                          <a:effectLst/>
                          <a:latin typeface="Trebuchet MS" panose="020B0603020202020204" pitchFamily="34" charset="0"/>
                          <a:ea typeface="+mn-ea"/>
                          <a:cs typeface="Times New Roman"/>
                        </a:rPr>
                        <a:t>11 (22.0)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BF7"/>
                    </a:solidFill>
                  </a:tcPr>
                </a:tc>
                <a:extLst>
                  <a:ext uri="{0D108BD9-81ED-4DB2-BD59-A6C34878D82A}">
                    <a16:rowId xmlns:a16="http://schemas.microsoft.com/office/drawing/2014/main" val="2419717234"/>
                  </a:ext>
                </a:extLst>
              </a:tr>
            </a:tbl>
          </a:graphicData>
        </a:graphic>
      </p:graphicFrame>
      <p:sp>
        <p:nvSpPr>
          <p:cNvPr id="4" name="Content Placeholder 13">
            <a:extLst>
              <a:ext uri="{FF2B5EF4-FFF2-40B4-BE49-F238E27FC236}">
                <a16:creationId xmlns:a16="http://schemas.microsoft.com/office/drawing/2014/main" id="{FC176A9B-52E2-8EDB-F310-184E464AD1B0}"/>
              </a:ext>
            </a:extLst>
          </p:cNvPr>
          <p:cNvSpPr txBox="1">
            <a:spLocks/>
          </p:cNvSpPr>
          <p:nvPr/>
        </p:nvSpPr>
        <p:spPr>
          <a:xfrm>
            <a:off x="493151" y="1310896"/>
            <a:ext cx="11371664" cy="1371600"/>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Between February 2023 and September 2023, 50 patients were enrolled in the PRIMED study (Table 1).</a:t>
            </a:r>
          </a:p>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At data cut-off (October 18, 2023), with a median follow-up time of 4.3 (range; 0.2-8.6) months, 31 patients (62.0%) remained on treatment.</a:t>
            </a:r>
          </a:p>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The main reason for treatment discontinuation was progressive disease, which occurred in 16 patients (32.0%).</a:t>
            </a:r>
          </a:p>
          <a:p>
            <a:pPr>
              <a:buClr>
                <a:schemeClr val="tx1"/>
              </a:buClr>
            </a:pPr>
            <a:endParaRPr kumimoji="0" lang="en-US" sz="1200" b="0" i="0" u="none" strike="noStrike" kern="1200" cap="none" spc="0" normalizeH="0" baseline="0" noProof="0" dirty="0">
              <a:ln>
                <a:noFill/>
              </a:ln>
              <a:solidFill>
                <a:schemeClr val="tx1"/>
              </a:solidFill>
              <a:effectLst/>
              <a:uLnTx/>
              <a:uFillTx/>
              <a:latin typeface="Trebuchet MS" panose="020B0603020202020204" pitchFamily="34" charset="0"/>
            </a:endParaRPr>
          </a:p>
        </p:txBody>
      </p:sp>
      <p:sp>
        <p:nvSpPr>
          <p:cNvPr id="5" name="TextBox 4">
            <a:extLst>
              <a:ext uri="{FF2B5EF4-FFF2-40B4-BE49-F238E27FC236}">
                <a16:creationId xmlns:a16="http://schemas.microsoft.com/office/drawing/2014/main" id="{B87BABF4-80F5-1A36-FA11-EC2B3B5A2095}"/>
              </a:ext>
            </a:extLst>
          </p:cNvPr>
          <p:cNvSpPr txBox="1"/>
          <p:nvPr/>
        </p:nvSpPr>
        <p:spPr>
          <a:xfrm>
            <a:off x="1491824" y="2496027"/>
            <a:ext cx="5032924" cy="246221"/>
          </a:xfrm>
          <a:prstGeom prst="rect">
            <a:avLst/>
          </a:prstGeom>
          <a:noFill/>
        </p:spPr>
        <p:txBody>
          <a:bodyPr wrap="square" rtlCol="0">
            <a:spAutoFit/>
          </a:bodyPr>
          <a:lstStyle/>
          <a:p>
            <a:r>
              <a:rPr lang="en-US" sz="1000" b="1" dirty="0">
                <a:solidFill>
                  <a:schemeClr val="accent6"/>
                </a:solidFill>
                <a:latin typeface="Trebuchet MS" panose="020B0603020202020204" pitchFamily="34" charset="0"/>
              </a:rPr>
              <a:t>Table 1 - Patient baseline characteristics</a:t>
            </a:r>
          </a:p>
        </p:txBody>
      </p:sp>
    </p:spTree>
    <p:extLst>
      <p:ext uri="{BB962C8B-B14F-4D97-AF65-F5344CB8AC3E}">
        <p14:creationId xmlns:p14="http://schemas.microsoft.com/office/powerpoint/2010/main" val="3106414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0972800" cy="1371600"/>
          </a:xfrm>
        </p:spPr>
        <p:txBody>
          <a:bodyPr anchor="ctr">
            <a:normAutofit fontScale="90000"/>
          </a:bodyPr>
          <a:lstStyle/>
          <a:p>
            <a:r>
              <a:rPr lang="en-US" b="1" dirty="0"/>
              <a:t>Incidence of Diarrhea and Neutropenia by Severity in First Two Cycles</a:t>
            </a:r>
            <a:r>
              <a:rPr lang="en-US" b="1" baseline="30000" dirty="0"/>
              <a:t>1</a:t>
            </a:r>
            <a:br>
              <a:rPr lang="en-US" b="1" dirty="0"/>
            </a:br>
            <a:endParaRPr lang="en-US" b="1" dirty="0"/>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0" y="6115203"/>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noProof="0" dirty="0">
                <a:ln>
                  <a:noFill/>
                </a:ln>
                <a:effectLst/>
                <a:uLnTx/>
                <a:uFillTx/>
                <a:latin typeface="Trebuchet MS" panose="020B0603020202020204" pitchFamily="34" charset="0"/>
              </a:rPr>
              <a:t>G, grade; n (%), number of patients (percentage based on N=50).</a:t>
            </a:r>
            <a:br>
              <a:rPr kumimoji="0" lang="en-US" sz="900" b="0" i="0" u="none" strike="noStrike" kern="1200" cap="none" spc="0" normalizeH="0" baseline="0" noProof="0" dirty="0">
                <a:ln>
                  <a:noFill/>
                </a:ln>
                <a:effectLst/>
                <a:uLnTx/>
                <a:uFillTx/>
                <a:latin typeface="Trebuchet MS" panose="020B0603020202020204" pitchFamily="34" charset="0"/>
              </a:rPr>
            </a:br>
            <a:r>
              <a:rPr kumimoji="0" lang="en-US" sz="900" b="0" i="0" u="none" strike="noStrike" kern="1200" cap="none" spc="0" normalizeH="0" baseline="0" noProof="0" dirty="0">
                <a:ln>
                  <a:noFill/>
                </a:ln>
                <a:effectLst/>
                <a:uLnTx/>
                <a:uFillTx/>
                <a:latin typeface="Trebuchet MS" panose="020B0603020202020204" pitchFamily="34" charset="0"/>
              </a:rPr>
              <a:t>1. Perez-Garcia JM, et al. Prevention of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(SG)-Related Neutropenia and Diarrhea in Patients With Triple-Negative or HR+/HER2- Advanced Breast Cancer (PRIMED): A Phase 2 Trial. Presented at American Society of Clinical Oncology (ASCO). Chicago, IL; 2024. Poster #79.</a:t>
            </a:r>
          </a:p>
        </p:txBody>
      </p:sp>
      <p:graphicFrame>
        <p:nvGraphicFramePr>
          <p:cNvPr id="4" name="Table 3">
            <a:extLst>
              <a:ext uri="{FF2B5EF4-FFF2-40B4-BE49-F238E27FC236}">
                <a16:creationId xmlns:a16="http://schemas.microsoft.com/office/drawing/2014/main" id="{C576ACAE-DF5F-969F-C93D-64A55F1E26BD}"/>
              </a:ext>
            </a:extLst>
          </p:cNvPr>
          <p:cNvGraphicFramePr>
            <a:graphicFrameLocks noGrp="1"/>
          </p:cNvGraphicFramePr>
          <p:nvPr>
            <p:extLst>
              <p:ext uri="{D42A27DB-BD31-4B8C-83A1-F6EECF244321}">
                <p14:modId xmlns:p14="http://schemas.microsoft.com/office/powerpoint/2010/main" val="2742860301"/>
              </p:ext>
            </p:extLst>
          </p:nvPr>
        </p:nvGraphicFramePr>
        <p:xfrm>
          <a:off x="901478" y="3125079"/>
          <a:ext cx="10617229" cy="2020700"/>
        </p:xfrm>
        <a:graphic>
          <a:graphicData uri="http://schemas.openxmlformats.org/drawingml/2006/table">
            <a:tbl>
              <a:tblPr firstRow="1" bandRow="1">
                <a:tableStyleId>{5C22544A-7EE6-4342-B048-85BDC9FD1C3A}</a:tableStyleId>
              </a:tblPr>
              <a:tblGrid>
                <a:gridCol w="2879730">
                  <a:extLst>
                    <a:ext uri="{9D8B030D-6E8A-4147-A177-3AD203B41FA5}">
                      <a16:colId xmlns:a16="http://schemas.microsoft.com/office/drawing/2014/main" val="1708406620"/>
                    </a:ext>
                  </a:extLst>
                </a:gridCol>
                <a:gridCol w="2407446">
                  <a:extLst>
                    <a:ext uri="{9D8B030D-6E8A-4147-A177-3AD203B41FA5}">
                      <a16:colId xmlns:a16="http://schemas.microsoft.com/office/drawing/2014/main" val="592742086"/>
                    </a:ext>
                  </a:extLst>
                </a:gridCol>
                <a:gridCol w="1745592">
                  <a:extLst>
                    <a:ext uri="{9D8B030D-6E8A-4147-A177-3AD203B41FA5}">
                      <a16:colId xmlns:a16="http://schemas.microsoft.com/office/drawing/2014/main" val="2586114088"/>
                    </a:ext>
                  </a:extLst>
                </a:gridCol>
                <a:gridCol w="1745592">
                  <a:extLst>
                    <a:ext uri="{9D8B030D-6E8A-4147-A177-3AD203B41FA5}">
                      <a16:colId xmlns:a16="http://schemas.microsoft.com/office/drawing/2014/main" val="2973710943"/>
                    </a:ext>
                  </a:extLst>
                </a:gridCol>
                <a:gridCol w="1838869">
                  <a:extLst>
                    <a:ext uri="{9D8B030D-6E8A-4147-A177-3AD203B41FA5}">
                      <a16:colId xmlns:a16="http://schemas.microsoft.com/office/drawing/2014/main" val="1729828141"/>
                    </a:ext>
                  </a:extLst>
                </a:gridCol>
              </a:tblGrid>
              <a:tr h="6467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Trebuchet MS" panose="020B0603020202020204" pitchFamily="34" charset="0"/>
                          <a:cs typeface="Arial" panose="020B0604020202020204" pitchFamily="34" charset="0"/>
                        </a:rPr>
                        <a:t>Incidence in first 2 cycles,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Trebuchet MS" panose="020B0603020202020204" pitchFamily="34" charset="0"/>
                          <a:cs typeface="Arial" panose="020B0604020202020204" pitchFamily="34" charset="0"/>
                        </a:rPr>
                        <a:t>n (%)</a:t>
                      </a:r>
                    </a:p>
                  </a:txBody>
                  <a:tcPr anchor="ctr">
                    <a:lnL w="127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03661"/>
                    </a:solidFill>
                  </a:tcPr>
                </a:tc>
                <a:tc>
                  <a:txBody>
                    <a:bodyPr/>
                    <a:lstStyle/>
                    <a:p>
                      <a:pPr marL="0" marR="0" algn="ctr">
                        <a:spcBef>
                          <a:spcPts val="0"/>
                        </a:spcBef>
                        <a:spcAft>
                          <a:spcPts val="0"/>
                        </a:spcAft>
                      </a:pPr>
                      <a:r>
                        <a:rPr lang="en-US" sz="1400" b="1" dirty="0">
                          <a:effectLst/>
                          <a:latin typeface="Trebuchet MS" panose="020B0603020202020204" pitchFamily="34" charset="0"/>
                          <a:ea typeface="Calibri"/>
                          <a:cs typeface="Calibri"/>
                        </a:rPr>
                        <a:t>Any grade</a:t>
                      </a:r>
                      <a:endParaRPr lang="en-US" sz="1400" dirty="0">
                        <a:effectLst/>
                        <a:latin typeface="Trebuchet MS" panose="020B0603020202020204" pitchFamily="34" charset="0"/>
                        <a:ea typeface="Calibri"/>
                        <a:cs typeface="Calibri"/>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03661"/>
                    </a:solidFill>
                  </a:tcPr>
                </a:tc>
                <a:tc>
                  <a:txBody>
                    <a:bodyPr/>
                    <a:lstStyle/>
                    <a:p>
                      <a:pPr marL="0" marR="0" algn="ctr">
                        <a:spcBef>
                          <a:spcPts val="0"/>
                        </a:spcBef>
                        <a:spcAft>
                          <a:spcPts val="0"/>
                        </a:spcAft>
                      </a:pPr>
                      <a:r>
                        <a:rPr lang="en-US" sz="1400" b="1" dirty="0">
                          <a:effectLst/>
                          <a:latin typeface="Trebuchet MS" panose="020B0603020202020204" pitchFamily="34" charset="0"/>
                          <a:ea typeface="Calibri"/>
                          <a:cs typeface="Calibri"/>
                        </a:rPr>
                        <a:t>Grade 2</a:t>
                      </a:r>
                      <a:endParaRPr lang="en-US" sz="1400" dirty="0">
                        <a:effectLst/>
                        <a:latin typeface="Trebuchet MS" panose="020B0603020202020204" pitchFamily="34" charset="0"/>
                        <a:ea typeface="Calibri"/>
                        <a:cs typeface="Calibri"/>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03661"/>
                    </a:solidFill>
                  </a:tcPr>
                </a:tc>
                <a:tc>
                  <a:txBody>
                    <a:bodyPr/>
                    <a:lstStyle/>
                    <a:p>
                      <a:pPr marL="0" marR="0" algn="ctr">
                        <a:spcBef>
                          <a:spcPts val="0"/>
                        </a:spcBef>
                        <a:spcAft>
                          <a:spcPts val="0"/>
                        </a:spcAft>
                      </a:pPr>
                      <a:r>
                        <a:rPr lang="en-US" sz="1400" dirty="0">
                          <a:effectLst/>
                          <a:latin typeface="Trebuchet MS" panose="020B0603020202020204" pitchFamily="34" charset="0"/>
                          <a:ea typeface="Calibri"/>
                          <a:cs typeface="Calibri"/>
                        </a:rPr>
                        <a:t>Grade 3</a:t>
                      </a: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03661"/>
                    </a:solidFill>
                  </a:tcPr>
                </a:tc>
                <a:tc>
                  <a:txBody>
                    <a:bodyPr/>
                    <a:lstStyle/>
                    <a:p>
                      <a:pPr marL="0" marR="0" algn="ctr">
                        <a:spcBef>
                          <a:spcPts val="0"/>
                        </a:spcBef>
                        <a:spcAft>
                          <a:spcPts val="0"/>
                        </a:spcAft>
                      </a:pPr>
                      <a:r>
                        <a:rPr lang="en-US" sz="1400" i="0" dirty="0">
                          <a:effectLst/>
                          <a:latin typeface="Trebuchet MS" panose="020B0603020202020204" pitchFamily="34" charset="0"/>
                          <a:ea typeface="+mn-ea"/>
                          <a:cs typeface="Calibri"/>
                        </a:rPr>
                        <a:t>Grade 4</a:t>
                      </a:r>
                    </a:p>
                  </a:txBody>
                  <a:tcPr marL="68580" marR="68580" marT="0" marB="0" anchor="ctr">
                    <a:lnL w="190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03661"/>
                    </a:solidFill>
                  </a:tcPr>
                </a:tc>
                <a:extLst>
                  <a:ext uri="{0D108BD9-81ED-4DB2-BD59-A6C34878D82A}">
                    <a16:rowId xmlns:a16="http://schemas.microsoft.com/office/drawing/2014/main" val="1012503031"/>
                  </a:ext>
                </a:extLst>
              </a:tr>
              <a:tr h="682069">
                <a:tc>
                  <a:txBody>
                    <a:bodyPr/>
                    <a:lstStyle/>
                    <a:p>
                      <a:pPr marL="0" marR="0" algn="l">
                        <a:spcBef>
                          <a:spcPts val="0"/>
                        </a:spcBef>
                        <a:spcAft>
                          <a:spcPts val="0"/>
                        </a:spcAft>
                      </a:pPr>
                      <a:r>
                        <a:rPr lang="en-US" sz="1400" b="1" dirty="0">
                          <a:solidFill>
                            <a:schemeClr val="accent1"/>
                          </a:solidFill>
                          <a:effectLst/>
                          <a:latin typeface="Trebuchet MS" panose="020B0603020202020204" pitchFamily="34" charset="0"/>
                          <a:ea typeface="Calibri"/>
                          <a:cs typeface="Calibri"/>
                        </a:rPr>
                        <a:t>Neutropenia</a:t>
                      </a:r>
                    </a:p>
                  </a:txBody>
                  <a:tcPr marR="68580" marT="0" marB="0" anchor="ctr">
                    <a:lnL w="12700" cap="flat" cmpd="sng" algn="ctr">
                      <a:solidFill>
                        <a:schemeClr val="tx1"/>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algn="ctr">
                        <a:spcBef>
                          <a:spcPts val="0"/>
                        </a:spcBef>
                        <a:spcAft>
                          <a:spcPts val="0"/>
                        </a:spcAft>
                      </a:pPr>
                      <a:r>
                        <a:rPr lang="en-US" sz="1400" dirty="0">
                          <a:solidFill>
                            <a:schemeClr val="accent1"/>
                          </a:solidFill>
                          <a:effectLst/>
                          <a:latin typeface="Trebuchet MS" panose="020B0603020202020204" pitchFamily="34" charset="0"/>
                          <a:ea typeface="+mn-ea"/>
                          <a:cs typeface="Calibri"/>
                        </a:rPr>
                        <a:t>14 (28.0)</a:t>
                      </a:r>
                      <a:endParaRPr lang="en-US" sz="1400" dirty="0">
                        <a:solidFill>
                          <a:schemeClr val="accent1"/>
                        </a:solidFill>
                        <a:effectLst/>
                        <a:latin typeface="Trebuchet MS" panose="020B0603020202020204" pitchFamily="34" charset="0"/>
                        <a:ea typeface="Calibri"/>
                        <a:cs typeface="Calibri"/>
                      </a:endParaRPr>
                    </a:p>
                  </a:txBody>
                  <a:tcPr marL="68580" marR="68580" marT="0" marB="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1"/>
                          </a:solidFill>
                          <a:effectLst/>
                          <a:latin typeface="Trebuchet MS" panose="020B0603020202020204" pitchFamily="34" charset="0"/>
                          <a:ea typeface="+mn-ea"/>
                          <a:cs typeface="Calibri"/>
                        </a:rPr>
                        <a:t>4 (8.0)</a:t>
                      </a:r>
                      <a:endParaRPr lang="en-US" sz="1400" dirty="0">
                        <a:solidFill>
                          <a:schemeClr val="accent1"/>
                        </a:solidFill>
                        <a:effectLst/>
                        <a:latin typeface="Trebuchet MS" panose="020B0603020202020204" pitchFamily="34" charset="0"/>
                        <a:ea typeface="Calibri"/>
                        <a:cs typeface="Calibri"/>
                      </a:endParaRPr>
                    </a:p>
                  </a:txBody>
                  <a:tcPr marL="68580" marR="68580" marT="0" marB="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1"/>
                          </a:solidFill>
                          <a:effectLst/>
                          <a:latin typeface="Trebuchet MS" panose="020B0603020202020204" pitchFamily="34" charset="0"/>
                          <a:ea typeface="+mn-ea"/>
                          <a:cs typeface="Calibri"/>
                        </a:rPr>
                        <a:t>6 (12.0)</a:t>
                      </a:r>
                      <a:endParaRPr lang="en-US" sz="1400" dirty="0">
                        <a:solidFill>
                          <a:schemeClr val="accent1"/>
                        </a:solidFill>
                        <a:effectLst/>
                        <a:latin typeface="Trebuchet MS" panose="020B0603020202020204" pitchFamily="34" charset="0"/>
                        <a:ea typeface="Calibri"/>
                        <a:cs typeface="Calibri"/>
                      </a:endParaRPr>
                    </a:p>
                  </a:txBody>
                  <a:tcPr marL="68580" marR="68580" marT="0" marB="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1"/>
                          </a:solidFill>
                          <a:effectLst/>
                          <a:latin typeface="Trebuchet MS" panose="020B0603020202020204" pitchFamily="34" charset="0"/>
                          <a:ea typeface="+mn-ea"/>
                          <a:cs typeface="Calibri"/>
                        </a:rPr>
                        <a:t>2 (4.0)</a:t>
                      </a:r>
                      <a:endParaRPr lang="en-US" sz="1400" dirty="0">
                        <a:solidFill>
                          <a:schemeClr val="accent1"/>
                        </a:solidFill>
                        <a:effectLst/>
                        <a:latin typeface="Trebuchet MS" panose="020B0603020202020204" pitchFamily="34" charset="0"/>
                        <a:ea typeface="Calibri"/>
                        <a:cs typeface="Calibri"/>
                      </a:endParaRPr>
                    </a:p>
                  </a:txBody>
                  <a:tcPr marL="68580" marR="68580" marT="0" marB="0" anchor="ctr">
                    <a:lnL w="19050" cap="flat" cmpd="sng" algn="ctr">
                      <a:solidFill>
                        <a:schemeClr val="accent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EBF7"/>
                    </a:solidFill>
                  </a:tcPr>
                </a:tc>
                <a:extLst>
                  <a:ext uri="{0D108BD9-81ED-4DB2-BD59-A6C34878D82A}">
                    <a16:rowId xmlns:a16="http://schemas.microsoft.com/office/drawing/2014/main" val="2974439901"/>
                  </a:ext>
                </a:extLst>
              </a:tr>
              <a:tr h="691930">
                <a:tc>
                  <a:txBody>
                    <a:bodyPr/>
                    <a:lstStyle/>
                    <a:p>
                      <a:pPr marL="0" marR="0" algn="l">
                        <a:spcBef>
                          <a:spcPts val="0"/>
                        </a:spcBef>
                        <a:spcAft>
                          <a:spcPts val="0"/>
                        </a:spcAft>
                      </a:pPr>
                      <a:r>
                        <a:rPr lang="en-US" sz="1400" b="1" dirty="0">
                          <a:solidFill>
                            <a:schemeClr val="accent1"/>
                          </a:solidFill>
                          <a:effectLst/>
                          <a:latin typeface="Trebuchet MS" panose="020B0603020202020204" pitchFamily="34" charset="0"/>
                          <a:ea typeface="Calibri"/>
                          <a:cs typeface="Calibri"/>
                        </a:rPr>
                        <a:t>Diarrhea</a:t>
                      </a:r>
                    </a:p>
                  </a:txBody>
                  <a:tcPr marR="68580" marT="0" marB="0" anchor="ctr">
                    <a:lnL w="12700" cap="flat" cmpd="sng" algn="ctr">
                      <a:solidFill>
                        <a:schemeClr val="tx1"/>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0366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1"/>
                          </a:solidFill>
                          <a:effectLst/>
                          <a:latin typeface="Trebuchet MS" panose="020B0603020202020204" pitchFamily="34" charset="0"/>
                          <a:ea typeface="+mn-ea"/>
                          <a:cs typeface="Calibri"/>
                        </a:rPr>
                        <a:t>17 (34.0)</a:t>
                      </a:r>
                      <a:endParaRPr lang="en-US" sz="1400" dirty="0">
                        <a:solidFill>
                          <a:schemeClr val="accent1"/>
                        </a:solidFill>
                        <a:effectLst/>
                        <a:latin typeface="Trebuchet MS" panose="020B0603020202020204" pitchFamily="34" charset="0"/>
                        <a:ea typeface="Calibri"/>
                        <a:cs typeface="Calibri"/>
                      </a:endParaRPr>
                    </a:p>
                  </a:txBody>
                  <a:tcPr marL="68580" marR="68580" marT="0" marB="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0366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1"/>
                          </a:solidFill>
                          <a:effectLst/>
                          <a:latin typeface="Trebuchet MS" panose="020B0603020202020204" pitchFamily="34" charset="0"/>
                          <a:ea typeface="Calibri"/>
                          <a:cs typeface="Calibri"/>
                        </a:rPr>
                        <a:t>6 (12.0)</a:t>
                      </a:r>
                    </a:p>
                  </a:txBody>
                  <a:tcPr marL="68580" marR="68580" marT="0" marB="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0366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1"/>
                          </a:solidFill>
                          <a:effectLst/>
                          <a:latin typeface="Trebuchet MS" panose="020B0603020202020204" pitchFamily="34" charset="0"/>
                          <a:ea typeface="+mn-ea"/>
                          <a:cs typeface="Calibri"/>
                        </a:rPr>
                        <a:t>2 (4.0)</a:t>
                      </a:r>
                      <a:endParaRPr lang="en-US" sz="1400" dirty="0">
                        <a:solidFill>
                          <a:schemeClr val="accent1"/>
                        </a:solidFill>
                        <a:effectLst/>
                        <a:latin typeface="Trebuchet MS" panose="020B0603020202020204" pitchFamily="34" charset="0"/>
                        <a:ea typeface="Calibri"/>
                        <a:cs typeface="Calibri"/>
                      </a:endParaRPr>
                    </a:p>
                  </a:txBody>
                  <a:tcPr marL="68580" marR="68580" marT="0" marB="0" anchor="ctr">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0366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1"/>
                          </a:solidFill>
                          <a:effectLst/>
                          <a:latin typeface="Trebuchet MS" panose="020B0603020202020204" pitchFamily="34" charset="0"/>
                          <a:ea typeface="+mn-ea"/>
                          <a:cs typeface="Calibri"/>
                        </a:rPr>
                        <a:t>0</a:t>
                      </a:r>
                      <a:endParaRPr lang="en-US" sz="1400" dirty="0">
                        <a:solidFill>
                          <a:schemeClr val="accent1"/>
                        </a:solidFill>
                        <a:effectLst/>
                        <a:latin typeface="Trebuchet MS" panose="020B0603020202020204" pitchFamily="34" charset="0"/>
                        <a:ea typeface="Calibri"/>
                        <a:cs typeface="Calibri"/>
                      </a:endParaRPr>
                    </a:p>
                  </a:txBody>
                  <a:tcPr marL="68580" marR="68580" marT="0" marB="0" anchor="ctr">
                    <a:lnL w="19050" cap="flat" cmpd="sng" algn="ctr">
                      <a:solidFill>
                        <a:schemeClr val="accent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0366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93890784"/>
                  </a:ext>
                </a:extLst>
              </a:tr>
            </a:tbl>
          </a:graphicData>
        </a:graphic>
      </p:graphicFrame>
      <p:sp>
        <p:nvSpPr>
          <p:cNvPr id="5" name="Content Placeholder 13">
            <a:extLst>
              <a:ext uri="{FF2B5EF4-FFF2-40B4-BE49-F238E27FC236}">
                <a16:creationId xmlns:a16="http://schemas.microsoft.com/office/drawing/2014/main" id="{631B26D7-D9E9-2050-4423-79FC562570A1}"/>
              </a:ext>
            </a:extLst>
          </p:cNvPr>
          <p:cNvSpPr txBox="1">
            <a:spLocks/>
          </p:cNvSpPr>
          <p:nvPr/>
        </p:nvSpPr>
        <p:spPr>
          <a:xfrm>
            <a:off x="485795" y="1417319"/>
            <a:ext cx="11134705" cy="1371600"/>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During the first two cycles, the incidence of any G neutropenia and diarrhea were 28.0% and 34.0%, respectively (Table 2).</a:t>
            </a:r>
          </a:p>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Eight patients (16.0%) experienced G ≥ 3 neutropenia, meeting this primary endpoint (p&lt;0.001). </a:t>
            </a:r>
          </a:p>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No patients developed febrile neutropenia. </a:t>
            </a:r>
          </a:p>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Eight patients (16.0%) experienced G ≥ 2 diarrhea (p=0.084) (Table 2). </a:t>
            </a:r>
          </a:p>
          <a:p>
            <a:pPr>
              <a:buClr>
                <a:schemeClr val="tx1"/>
              </a:buClr>
            </a:pPr>
            <a:endPar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endParaRPr>
          </a:p>
        </p:txBody>
      </p:sp>
      <p:sp>
        <p:nvSpPr>
          <p:cNvPr id="6" name="TextBox 5">
            <a:extLst>
              <a:ext uri="{FF2B5EF4-FFF2-40B4-BE49-F238E27FC236}">
                <a16:creationId xmlns:a16="http://schemas.microsoft.com/office/drawing/2014/main" id="{6C9DC64A-0FE0-0332-77FD-00E29E795920}"/>
              </a:ext>
            </a:extLst>
          </p:cNvPr>
          <p:cNvSpPr txBox="1"/>
          <p:nvPr/>
        </p:nvSpPr>
        <p:spPr>
          <a:xfrm>
            <a:off x="821974" y="2832235"/>
            <a:ext cx="6822836" cy="246221"/>
          </a:xfrm>
          <a:prstGeom prst="rect">
            <a:avLst/>
          </a:prstGeom>
          <a:noFill/>
        </p:spPr>
        <p:txBody>
          <a:bodyPr wrap="square" rtlCol="0">
            <a:spAutoFit/>
          </a:bodyPr>
          <a:lstStyle/>
          <a:p>
            <a:r>
              <a:rPr lang="en-US" sz="1000" b="1" dirty="0">
                <a:solidFill>
                  <a:schemeClr val="accent6"/>
                </a:solidFill>
                <a:latin typeface="Trebuchet MS" panose="020B0603020202020204" pitchFamily="34" charset="0"/>
              </a:rPr>
              <a:t>Table 2 - Primary endpoints: Rates of neutropenia and diarrhea during the first two cycles</a:t>
            </a:r>
          </a:p>
        </p:txBody>
      </p:sp>
    </p:spTree>
    <p:extLst>
      <p:ext uri="{BB962C8B-B14F-4D97-AF65-F5344CB8AC3E}">
        <p14:creationId xmlns:p14="http://schemas.microsoft.com/office/powerpoint/2010/main" val="1959584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0972800" cy="1371600"/>
          </a:xfrm>
        </p:spPr>
        <p:txBody>
          <a:bodyPr anchor="ctr">
            <a:normAutofit/>
          </a:bodyPr>
          <a:lstStyle/>
          <a:p>
            <a:r>
              <a:rPr lang="en-US" sz="3200" b="1" dirty="0"/>
              <a:t>Adverse Events: TEAEs During First Two Cycles</a:t>
            </a:r>
            <a:r>
              <a:rPr lang="en-US" sz="3200" b="1" baseline="30000" dirty="0"/>
              <a:t>1</a:t>
            </a:r>
            <a:br>
              <a:rPr lang="en-US" sz="3200" b="1" dirty="0"/>
            </a:br>
            <a:endParaRPr lang="en-US" sz="3200" b="1" dirty="0"/>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609321" y="5810899"/>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effectLst/>
                <a:uLnTx/>
                <a:uFillTx/>
                <a:latin typeface="Trebuchet MS" panose="020B0603020202020204" pitchFamily="34" charset="0"/>
              </a:rPr>
              <a:t>G, grade; SG,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a:t>
            </a:r>
            <a:r>
              <a:rPr kumimoji="0" lang="en-US" sz="900" b="0" i="0" u="none" strike="noStrike" kern="1200" cap="none" spc="0" normalizeH="0" noProof="0" dirty="0">
                <a:ln>
                  <a:noFill/>
                </a:ln>
                <a:effectLst/>
                <a:uLnTx/>
                <a:uFillTx/>
                <a:latin typeface="Trebuchet MS" panose="020B0603020202020204" pitchFamily="34" charset="0"/>
              </a:rPr>
              <a:t>TEAE, treatment-emergent adverse event.</a:t>
            </a:r>
            <a:br>
              <a:rPr kumimoji="0" lang="en-US" sz="900" b="0" i="0" u="none" strike="noStrike" kern="1200" cap="none" spc="0" normalizeH="0" baseline="0" noProof="0" dirty="0">
                <a:ln>
                  <a:noFill/>
                </a:ln>
                <a:effectLst/>
                <a:uLnTx/>
                <a:uFillTx/>
                <a:latin typeface="Trebuchet MS" panose="020B0603020202020204" pitchFamily="34" charset="0"/>
              </a:rPr>
            </a:br>
            <a:r>
              <a:rPr kumimoji="0" lang="en-US" sz="900" b="0" i="0" u="none" strike="noStrike" kern="1200" cap="none" spc="0" normalizeH="0" baseline="0" noProof="0" dirty="0">
                <a:ln>
                  <a:noFill/>
                </a:ln>
                <a:effectLst/>
                <a:uLnTx/>
                <a:uFillTx/>
                <a:latin typeface="Trebuchet MS" panose="020B0603020202020204" pitchFamily="34" charset="0"/>
              </a:rPr>
              <a:t>1. Perez-Garcia JM, et al. Prevention of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(SG)-Related Neutropenia and Diarrhea in Patients With Triple-Negative or HR+/HER2- Advanced Breast Cancer (PRIMED): A Phase 2 Trial. Presented at American Society of Clinical Oncology (ASCO). Chicago, IL; 2024. Poster #79.</a:t>
            </a:r>
          </a:p>
        </p:txBody>
      </p:sp>
      <p:graphicFrame>
        <p:nvGraphicFramePr>
          <p:cNvPr id="4" name="Table 3">
            <a:extLst>
              <a:ext uri="{FF2B5EF4-FFF2-40B4-BE49-F238E27FC236}">
                <a16:creationId xmlns:a16="http://schemas.microsoft.com/office/drawing/2014/main" id="{4A736DA4-5196-3289-D5AD-05B271E2D808}"/>
              </a:ext>
            </a:extLst>
          </p:cNvPr>
          <p:cNvGraphicFramePr>
            <a:graphicFrameLocks noGrp="1"/>
          </p:cNvGraphicFramePr>
          <p:nvPr>
            <p:extLst>
              <p:ext uri="{D42A27DB-BD31-4B8C-83A1-F6EECF244321}">
                <p14:modId xmlns:p14="http://schemas.microsoft.com/office/powerpoint/2010/main" val="3837732683"/>
              </p:ext>
            </p:extLst>
          </p:nvPr>
        </p:nvGraphicFramePr>
        <p:xfrm>
          <a:off x="921147" y="2360319"/>
          <a:ext cx="10593913" cy="3310697"/>
        </p:xfrm>
        <a:graphic>
          <a:graphicData uri="http://schemas.openxmlformats.org/drawingml/2006/table">
            <a:tbl>
              <a:tblPr firstRow="1" firstCol="1" bandRow="1">
                <a:tableStyleId>{72833802-FEF1-4C79-8D5D-14CF1EAF98D9}</a:tableStyleId>
              </a:tblPr>
              <a:tblGrid>
                <a:gridCol w="3571502">
                  <a:extLst>
                    <a:ext uri="{9D8B030D-6E8A-4147-A177-3AD203B41FA5}">
                      <a16:colId xmlns:a16="http://schemas.microsoft.com/office/drawing/2014/main" val="139606589"/>
                    </a:ext>
                  </a:extLst>
                </a:gridCol>
                <a:gridCol w="2687345">
                  <a:extLst>
                    <a:ext uri="{9D8B030D-6E8A-4147-A177-3AD203B41FA5}">
                      <a16:colId xmlns:a16="http://schemas.microsoft.com/office/drawing/2014/main" val="1177404568"/>
                    </a:ext>
                  </a:extLst>
                </a:gridCol>
                <a:gridCol w="2234847">
                  <a:extLst>
                    <a:ext uri="{9D8B030D-6E8A-4147-A177-3AD203B41FA5}">
                      <a16:colId xmlns:a16="http://schemas.microsoft.com/office/drawing/2014/main" val="3268296215"/>
                    </a:ext>
                  </a:extLst>
                </a:gridCol>
                <a:gridCol w="2100219">
                  <a:extLst>
                    <a:ext uri="{9D8B030D-6E8A-4147-A177-3AD203B41FA5}">
                      <a16:colId xmlns:a16="http://schemas.microsoft.com/office/drawing/2014/main" val="3369607433"/>
                    </a:ext>
                  </a:extLst>
                </a:gridCol>
              </a:tblGrid>
              <a:tr h="262697">
                <a:tc>
                  <a:txBody>
                    <a:bodyPr/>
                    <a:lstStyle/>
                    <a:p>
                      <a:endParaRPr lang="en-US" sz="1400" kern="100" dirty="0">
                        <a:solidFill>
                          <a:schemeClr val="tx1"/>
                        </a:solidFill>
                        <a:effectLst/>
                        <a:latin typeface="Trebuchet MS" panose="020B0603020202020204" pitchFamily="34" charset="0"/>
                      </a:endParaRPr>
                    </a:p>
                  </a:txBody>
                  <a:tcPr marL="68580" marR="68580" marT="0" marB="0"/>
                </a:tc>
                <a:tc>
                  <a:txBody>
                    <a:bodyPr/>
                    <a:lstStyle/>
                    <a:p>
                      <a:pPr marL="0" marR="0" algn="ctr">
                        <a:spcBef>
                          <a:spcPts val="0"/>
                        </a:spcBef>
                        <a:spcAft>
                          <a:spcPts val="0"/>
                        </a:spcAft>
                      </a:pPr>
                      <a:r>
                        <a:rPr lang="en-US" sz="1400" b="1" kern="0">
                          <a:solidFill>
                            <a:schemeClr val="bg1"/>
                          </a:solidFill>
                          <a:effectLst/>
                          <a:latin typeface="Trebuchet MS" panose="020B0603020202020204" pitchFamily="34" charset="0"/>
                        </a:rPr>
                        <a:t>Any Grade</a:t>
                      </a:r>
                      <a:endParaRPr lang="en-US" sz="1400" kern="100">
                        <a:solidFill>
                          <a:schemeClr val="bg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b="1" kern="0">
                          <a:solidFill>
                            <a:schemeClr val="bg1"/>
                          </a:solidFill>
                          <a:effectLst/>
                          <a:latin typeface="Trebuchet MS" panose="020B0603020202020204" pitchFamily="34" charset="0"/>
                        </a:rPr>
                        <a:t>Grade 3</a:t>
                      </a:r>
                      <a:endParaRPr lang="en-US" sz="1400" kern="100">
                        <a:solidFill>
                          <a:schemeClr val="bg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b="1" kern="0">
                          <a:solidFill>
                            <a:schemeClr val="bg1"/>
                          </a:solidFill>
                          <a:effectLst/>
                          <a:latin typeface="Trebuchet MS" panose="020B0603020202020204" pitchFamily="34" charset="0"/>
                        </a:rPr>
                        <a:t>Grade 4</a:t>
                      </a:r>
                      <a:endParaRPr lang="en-US" sz="1400" kern="100">
                        <a:solidFill>
                          <a:schemeClr val="bg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5633503"/>
                  </a:ext>
                </a:extLst>
              </a:tr>
              <a:tr h="203200">
                <a:tc>
                  <a:txBody>
                    <a:bodyPr/>
                    <a:lstStyle/>
                    <a:p>
                      <a:pPr marL="0" marR="0">
                        <a:spcBef>
                          <a:spcPts val="0"/>
                        </a:spcBef>
                        <a:spcAft>
                          <a:spcPts val="0"/>
                        </a:spcAft>
                      </a:pPr>
                      <a:r>
                        <a:rPr lang="en-US" sz="1200" b="1" kern="0" dirty="0">
                          <a:solidFill>
                            <a:schemeClr val="tx1"/>
                          </a:solidFill>
                          <a:effectLst/>
                          <a:latin typeface="Trebuchet MS" panose="020B0603020202020204" pitchFamily="34" charset="0"/>
                        </a:rPr>
                        <a:t>All TEAEs, n (%)</a:t>
                      </a:r>
                      <a:endParaRPr lang="en-US" sz="1200" kern="100" dirty="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49 (98.0)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15 (30.0)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2 (4.0)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76558275"/>
                  </a:ext>
                </a:extLst>
              </a:tr>
              <a:tr h="203200">
                <a:tc>
                  <a:txBody>
                    <a:bodyPr/>
                    <a:lstStyle/>
                    <a:p>
                      <a:pPr marL="0" marR="0">
                        <a:spcBef>
                          <a:spcPts val="0"/>
                        </a:spcBef>
                        <a:spcAft>
                          <a:spcPts val="0"/>
                        </a:spcAft>
                      </a:pPr>
                      <a:r>
                        <a:rPr lang="en-US" sz="1200" b="1" kern="0" dirty="0">
                          <a:solidFill>
                            <a:schemeClr val="tx1"/>
                          </a:solidFill>
                          <a:effectLst/>
                          <a:latin typeface="Trebuchet MS" panose="020B0603020202020204" pitchFamily="34" charset="0"/>
                        </a:rPr>
                        <a:t>Gastrointestinal Disorders</a:t>
                      </a:r>
                      <a:endParaRPr lang="en-US" sz="1200" kern="100" dirty="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39 (78.0)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4 (8.0)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0 (0.0)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43902794"/>
                  </a:ext>
                </a:extLst>
              </a:tr>
              <a:tr h="203200">
                <a:tc>
                  <a:txBody>
                    <a:bodyPr/>
                    <a:lstStyle/>
                    <a:p>
                      <a:pPr marL="0" marR="0">
                        <a:spcBef>
                          <a:spcPts val="0"/>
                        </a:spcBef>
                        <a:spcAft>
                          <a:spcPts val="0"/>
                        </a:spcAft>
                      </a:pPr>
                      <a:r>
                        <a:rPr lang="en-US" sz="1200" b="0" kern="0" dirty="0">
                          <a:solidFill>
                            <a:schemeClr val="tx1"/>
                          </a:solidFill>
                          <a:effectLst/>
                          <a:latin typeface="Trebuchet MS" panose="020B0603020202020204" pitchFamily="34" charset="0"/>
                        </a:rPr>
                        <a:t>   Constipation</a:t>
                      </a:r>
                      <a:endParaRPr lang="en-US" sz="1200" b="0" kern="100" dirty="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23 (46.0)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0 (0.0)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0 (0.0)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2523376"/>
                  </a:ext>
                </a:extLst>
              </a:tr>
              <a:tr h="203200">
                <a:tc>
                  <a:txBody>
                    <a:bodyPr/>
                    <a:lstStyle/>
                    <a:p>
                      <a:pPr marL="0" marR="0">
                        <a:spcBef>
                          <a:spcPts val="0"/>
                        </a:spcBef>
                        <a:spcAft>
                          <a:spcPts val="0"/>
                        </a:spcAft>
                      </a:pPr>
                      <a:r>
                        <a:rPr lang="en-US" sz="1200" b="0" kern="0" dirty="0">
                          <a:solidFill>
                            <a:schemeClr val="tx1"/>
                          </a:solidFill>
                          <a:effectLst/>
                          <a:latin typeface="Trebuchet MS" panose="020B0603020202020204" pitchFamily="34" charset="0"/>
                        </a:rPr>
                        <a:t>   Nausea</a:t>
                      </a:r>
                      <a:endParaRPr lang="en-US" sz="1200" b="0" kern="100" dirty="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21 (42.0)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0 (0.0)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0 (0.0)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8952360"/>
                  </a:ext>
                </a:extLst>
              </a:tr>
              <a:tr h="203200">
                <a:tc>
                  <a:txBody>
                    <a:bodyPr/>
                    <a:lstStyle/>
                    <a:p>
                      <a:pPr marL="0" marR="0">
                        <a:spcBef>
                          <a:spcPts val="0"/>
                        </a:spcBef>
                        <a:spcAft>
                          <a:spcPts val="0"/>
                        </a:spcAft>
                      </a:pPr>
                      <a:r>
                        <a:rPr lang="en-US" sz="1200" b="0" kern="0">
                          <a:solidFill>
                            <a:schemeClr val="tx1"/>
                          </a:solidFill>
                          <a:effectLst/>
                          <a:latin typeface="Trebuchet MS" panose="020B0603020202020204" pitchFamily="34" charset="0"/>
                        </a:rPr>
                        <a:t>   Diarrhea</a:t>
                      </a:r>
                      <a:endParaRPr lang="en-US" sz="1200" b="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17 (34.0)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2 (4.0)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0 (0.0)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91021995"/>
                  </a:ext>
                </a:extLst>
              </a:tr>
              <a:tr h="203200">
                <a:tc>
                  <a:txBody>
                    <a:bodyPr/>
                    <a:lstStyle/>
                    <a:p>
                      <a:pPr marL="0" marR="0">
                        <a:spcBef>
                          <a:spcPts val="0"/>
                        </a:spcBef>
                        <a:spcAft>
                          <a:spcPts val="0"/>
                        </a:spcAft>
                      </a:pPr>
                      <a:r>
                        <a:rPr lang="en-US" sz="1200" b="0" kern="0">
                          <a:solidFill>
                            <a:schemeClr val="tx1"/>
                          </a:solidFill>
                          <a:effectLst/>
                          <a:latin typeface="Trebuchet MS" panose="020B0603020202020204" pitchFamily="34" charset="0"/>
                        </a:rPr>
                        <a:t>   Abdominal Upper Pain</a:t>
                      </a:r>
                      <a:endParaRPr lang="en-US" sz="1200" b="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5 (10.0)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1 (2.0)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0 (0.0)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6273525"/>
                  </a:ext>
                </a:extLst>
              </a:tr>
              <a:tr h="203200">
                <a:tc>
                  <a:txBody>
                    <a:bodyPr/>
                    <a:lstStyle/>
                    <a:p>
                      <a:pPr marL="0" marR="0">
                        <a:spcBef>
                          <a:spcPts val="0"/>
                        </a:spcBef>
                        <a:spcAft>
                          <a:spcPts val="0"/>
                        </a:spcAft>
                      </a:pPr>
                      <a:r>
                        <a:rPr lang="en-US" sz="1200" b="0" kern="0" dirty="0">
                          <a:solidFill>
                            <a:schemeClr val="tx1"/>
                          </a:solidFill>
                          <a:effectLst/>
                          <a:latin typeface="Trebuchet MS" panose="020B0603020202020204" pitchFamily="34" charset="0"/>
                        </a:rPr>
                        <a:t>   Intestinal Obstruction</a:t>
                      </a:r>
                      <a:endParaRPr lang="en-US" sz="1200" b="0" kern="100" dirty="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1 (2.0)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1 (2.0)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0 (0.0)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8649340"/>
                  </a:ext>
                </a:extLst>
              </a:tr>
              <a:tr h="203200">
                <a:tc>
                  <a:txBody>
                    <a:bodyPr/>
                    <a:lstStyle/>
                    <a:p>
                      <a:pPr marL="0" marR="0">
                        <a:spcBef>
                          <a:spcPts val="0"/>
                        </a:spcBef>
                        <a:spcAft>
                          <a:spcPts val="0"/>
                        </a:spcAft>
                      </a:pPr>
                      <a:r>
                        <a:rPr lang="en-US" sz="1200" b="1" kern="0">
                          <a:solidFill>
                            <a:schemeClr val="tx1"/>
                          </a:solidFill>
                          <a:effectLst/>
                          <a:latin typeface="Trebuchet MS" panose="020B0603020202020204" pitchFamily="34" charset="0"/>
                        </a:rPr>
                        <a:t>Blood and Lymphatic System Disorders</a:t>
                      </a:r>
                      <a:endParaRPr lang="en-US" sz="120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19 (38.0)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8 (16.0)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2 (4.0)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0131665"/>
                  </a:ext>
                </a:extLst>
              </a:tr>
              <a:tr h="203200">
                <a:tc>
                  <a:txBody>
                    <a:bodyPr/>
                    <a:lstStyle/>
                    <a:p>
                      <a:pPr marL="0" marR="0">
                        <a:spcBef>
                          <a:spcPts val="0"/>
                        </a:spcBef>
                        <a:spcAft>
                          <a:spcPts val="0"/>
                        </a:spcAft>
                      </a:pPr>
                      <a:r>
                        <a:rPr lang="en-US" sz="1200" b="0" kern="0">
                          <a:solidFill>
                            <a:schemeClr val="tx1"/>
                          </a:solidFill>
                          <a:effectLst/>
                          <a:latin typeface="Trebuchet MS" panose="020B0603020202020204" pitchFamily="34" charset="0"/>
                        </a:rPr>
                        <a:t>   Neutropenia</a:t>
                      </a:r>
                      <a:endParaRPr lang="en-US" sz="1200" b="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14 (28.0)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6 (12.0)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2 (4.0)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9071888"/>
                  </a:ext>
                </a:extLst>
              </a:tr>
              <a:tr h="203200">
                <a:tc>
                  <a:txBody>
                    <a:bodyPr/>
                    <a:lstStyle/>
                    <a:p>
                      <a:pPr marL="0" marR="0">
                        <a:spcBef>
                          <a:spcPts val="0"/>
                        </a:spcBef>
                        <a:spcAft>
                          <a:spcPts val="0"/>
                        </a:spcAft>
                      </a:pPr>
                      <a:r>
                        <a:rPr lang="en-US" sz="1200" b="0" kern="0">
                          <a:solidFill>
                            <a:schemeClr val="tx1"/>
                          </a:solidFill>
                          <a:effectLst/>
                          <a:latin typeface="Trebuchet MS" panose="020B0603020202020204" pitchFamily="34" charset="0"/>
                        </a:rPr>
                        <a:t>   Anemia</a:t>
                      </a:r>
                      <a:endParaRPr lang="en-US" sz="1200" b="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9 (18.0)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2 (4.0)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0 (0.0)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90967913"/>
                  </a:ext>
                </a:extLst>
              </a:tr>
              <a:tr h="203200">
                <a:tc>
                  <a:txBody>
                    <a:bodyPr/>
                    <a:lstStyle/>
                    <a:p>
                      <a:pPr marL="0" marR="0">
                        <a:spcBef>
                          <a:spcPts val="0"/>
                        </a:spcBef>
                        <a:spcAft>
                          <a:spcPts val="0"/>
                        </a:spcAft>
                      </a:pPr>
                      <a:r>
                        <a:rPr lang="en-US" sz="1200" b="1" kern="0">
                          <a:solidFill>
                            <a:schemeClr val="tx1"/>
                          </a:solidFill>
                          <a:effectLst/>
                          <a:latin typeface="Trebuchet MS" panose="020B0603020202020204" pitchFamily="34" charset="0"/>
                        </a:rPr>
                        <a:t>OTHER</a:t>
                      </a:r>
                      <a:endParaRPr lang="en-US" sz="120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45 (90.0)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7 (14.0)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0 (0.0)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4754344"/>
                  </a:ext>
                </a:extLst>
              </a:tr>
              <a:tr h="203200">
                <a:tc>
                  <a:txBody>
                    <a:bodyPr/>
                    <a:lstStyle/>
                    <a:p>
                      <a:pPr marL="0" marR="0">
                        <a:spcBef>
                          <a:spcPts val="0"/>
                        </a:spcBef>
                        <a:spcAft>
                          <a:spcPts val="0"/>
                        </a:spcAft>
                      </a:pPr>
                      <a:r>
                        <a:rPr lang="en-US" sz="1200" b="0" kern="0">
                          <a:solidFill>
                            <a:schemeClr val="tx1"/>
                          </a:solidFill>
                          <a:effectLst/>
                          <a:latin typeface="Trebuchet MS" panose="020B0603020202020204" pitchFamily="34" charset="0"/>
                        </a:rPr>
                        <a:t>   Asthenia</a:t>
                      </a:r>
                      <a:endParaRPr lang="en-US" sz="1200" b="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28 (56.0)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4 (8.0)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0 (0.0)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8196259"/>
                  </a:ext>
                </a:extLst>
              </a:tr>
              <a:tr h="203200">
                <a:tc>
                  <a:txBody>
                    <a:bodyPr/>
                    <a:lstStyle/>
                    <a:p>
                      <a:pPr marL="0" marR="0">
                        <a:spcBef>
                          <a:spcPts val="0"/>
                        </a:spcBef>
                        <a:spcAft>
                          <a:spcPts val="0"/>
                        </a:spcAft>
                      </a:pPr>
                      <a:r>
                        <a:rPr lang="en-US" sz="1200" b="0" kern="0">
                          <a:solidFill>
                            <a:schemeClr val="tx1"/>
                          </a:solidFill>
                          <a:effectLst/>
                          <a:latin typeface="Trebuchet MS" panose="020B0603020202020204" pitchFamily="34" charset="0"/>
                        </a:rPr>
                        <a:t>   Alopecia</a:t>
                      </a:r>
                      <a:endParaRPr lang="en-US" sz="1200" b="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11 (22.0)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0 (0.0)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0 (0.0)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7689978"/>
                  </a:ext>
                </a:extLst>
              </a:tr>
              <a:tr h="203200">
                <a:tc>
                  <a:txBody>
                    <a:bodyPr/>
                    <a:lstStyle/>
                    <a:p>
                      <a:pPr marL="0" marR="0">
                        <a:spcBef>
                          <a:spcPts val="0"/>
                        </a:spcBef>
                        <a:spcAft>
                          <a:spcPts val="0"/>
                        </a:spcAft>
                      </a:pPr>
                      <a:r>
                        <a:rPr lang="en-US" sz="1200" b="0" kern="0">
                          <a:solidFill>
                            <a:schemeClr val="tx1"/>
                          </a:solidFill>
                          <a:effectLst/>
                          <a:latin typeface="Trebuchet MS" panose="020B0603020202020204" pitchFamily="34" charset="0"/>
                        </a:rPr>
                        <a:t>   Gamma-</a:t>
                      </a:r>
                      <a:r>
                        <a:rPr lang="en-US" sz="1200" b="0" kern="0" err="1">
                          <a:solidFill>
                            <a:schemeClr val="tx1"/>
                          </a:solidFill>
                          <a:effectLst/>
                          <a:latin typeface="Trebuchet MS" panose="020B0603020202020204" pitchFamily="34" charset="0"/>
                        </a:rPr>
                        <a:t>Glutamyltransferase</a:t>
                      </a:r>
                      <a:r>
                        <a:rPr lang="en-US" sz="1200" b="0" kern="0">
                          <a:solidFill>
                            <a:schemeClr val="tx1"/>
                          </a:solidFill>
                          <a:effectLst/>
                          <a:latin typeface="Trebuchet MS" panose="020B0603020202020204" pitchFamily="34" charset="0"/>
                        </a:rPr>
                        <a:t> Increased</a:t>
                      </a:r>
                      <a:endParaRPr lang="en-US" sz="1200" b="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3 (6.0)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2 (4.0)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0 (0.0)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9419598"/>
                  </a:ext>
                </a:extLst>
              </a:tr>
              <a:tr h="203200">
                <a:tc>
                  <a:txBody>
                    <a:bodyPr/>
                    <a:lstStyle/>
                    <a:p>
                      <a:pPr marL="0" marR="0">
                        <a:spcBef>
                          <a:spcPts val="0"/>
                        </a:spcBef>
                        <a:spcAft>
                          <a:spcPts val="0"/>
                        </a:spcAft>
                      </a:pPr>
                      <a:r>
                        <a:rPr lang="en-US" sz="1200" b="0" kern="0">
                          <a:solidFill>
                            <a:schemeClr val="tx1"/>
                          </a:solidFill>
                          <a:effectLst/>
                          <a:latin typeface="Trebuchet MS" panose="020B0603020202020204" pitchFamily="34" charset="0"/>
                        </a:rPr>
                        <a:t>   Acute Pyelonephritis </a:t>
                      </a:r>
                      <a:endParaRPr lang="en-US" sz="1200" b="0" kern="100">
                        <a:solidFill>
                          <a:schemeClr val="tx1"/>
                        </a:solidFill>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1 (2.0)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a:solidFill>
                            <a:srgbClr val="000000"/>
                          </a:solidFill>
                          <a:effectLst/>
                          <a:latin typeface="Trebuchet MS" panose="020B0603020202020204" pitchFamily="34" charset="0"/>
                        </a:rPr>
                        <a:t>1 (2.0)</a:t>
                      </a:r>
                      <a:endParaRPr lang="en-US" sz="1200" kern="10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kern="0" dirty="0">
                          <a:solidFill>
                            <a:srgbClr val="000000"/>
                          </a:solidFill>
                          <a:effectLst/>
                          <a:latin typeface="Trebuchet MS" panose="020B0603020202020204" pitchFamily="34" charset="0"/>
                        </a:rPr>
                        <a:t>0 (0.0)</a:t>
                      </a:r>
                      <a:endParaRPr lang="en-US" sz="1200" kern="100" dirty="0">
                        <a:effectLst/>
                        <a:latin typeface="Trebuchet MS" panose="020B0603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9646573"/>
                  </a:ext>
                </a:extLst>
              </a:tr>
            </a:tbl>
          </a:graphicData>
        </a:graphic>
      </p:graphicFrame>
      <p:sp>
        <p:nvSpPr>
          <p:cNvPr id="5" name="Content Placeholder 13">
            <a:extLst>
              <a:ext uri="{FF2B5EF4-FFF2-40B4-BE49-F238E27FC236}">
                <a16:creationId xmlns:a16="http://schemas.microsoft.com/office/drawing/2014/main" id="{22FB2EAE-F5A4-155F-2E63-D84F15194CB4}"/>
              </a:ext>
            </a:extLst>
          </p:cNvPr>
          <p:cNvSpPr txBox="1">
            <a:spLocks/>
          </p:cNvSpPr>
          <p:nvPr/>
        </p:nvSpPr>
        <p:spPr>
          <a:xfrm>
            <a:off x="528647" y="1310263"/>
            <a:ext cx="11134705" cy="910174"/>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TEAEs were similar to the known safety profile of SG except for constipation. </a:t>
            </a:r>
          </a:p>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Twenty-six patients (52.0%) had constipation of any grade and no patients experienced  G ≥ 3 constipation (Table 3).</a:t>
            </a:r>
          </a:p>
        </p:txBody>
      </p:sp>
      <p:sp>
        <p:nvSpPr>
          <p:cNvPr id="7" name="TextBox 6">
            <a:extLst>
              <a:ext uri="{FF2B5EF4-FFF2-40B4-BE49-F238E27FC236}">
                <a16:creationId xmlns:a16="http://schemas.microsoft.com/office/drawing/2014/main" id="{7B5B6737-824B-B23D-4C7C-98987C269C70}"/>
              </a:ext>
            </a:extLst>
          </p:cNvPr>
          <p:cNvSpPr txBox="1"/>
          <p:nvPr/>
        </p:nvSpPr>
        <p:spPr>
          <a:xfrm>
            <a:off x="814641" y="2081273"/>
            <a:ext cx="9605265" cy="246221"/>
          </a:xfrm>
          <a:prstGeom prst="rect">
            <a:avLst/>
          </a:prstGeom>
          <a:noFill/>
        </p:spPr>
        <p:txBody>
          <a:bodyPr wrap="square" rtlCol="0">
            <a:spAutoFit/>
          </a:bodyPr>
          <a:lstStyle/>
          <a:p>
            <a:r>
              <a:rPr lang="en-US" sz="1000" b="1" dirty="0">
                <a:solidFill>
                  <a:schemeClr val="accent6"/>
                </a:solidFill>
                <a:latin typeface="Trebuchet MS" panose="020B0603020202020204" pitchFamily="34" charset="0"/>
              </a:rPr>
              <a:t>Table 3 - TEAEs during the first two cycles (any G ≥ 20% in the overall population or that includes at least one G ≥ 3)</a:t>
            </a:r>
          </a:p>
        </p:txBody>
      </p:sp>
    </p:spTree>
    <p:extLst>
      <p:ext uri="{BB962C8B-B14F-4D97-AF65-F5344CB8AC3E}">
        <p14:creationId xmlns:p14="http://schemas.microsoft.com/office/powerpoint/2010/main" val="1953472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1459419" cy="1371600"/>
          </a:xfrm>
        </p:spPr>
        <p:txBody>
          <a:bodyPr anchor="ctr">
            <a:normAutofit/>
          </a:bodyPr>
          <a:lstStyle/>
          <a:p>
            <a:r>
              <a:rPr lang="en-US" sz="3200" b="1" dirty="0"/>
              <a:t>Rates of Neutropenia and Diarrhea in ASCENT</a:t>
            </a:r>
            <a:r>
              <a:rPr lang="en-US" sz="3200" b="1" baseline="30000" dirty="0"/>
              <a:t>1</a:t>
            </a:r>
            <a:r>
              <a:rPr lang="en-US" sz="3200" b="1" dirty="0"/>
              <a:t>, TROPiCS-02</a:t>
            </a:r>
            <a:r>
              <a:rPr lang="en-US" sz="3200" b="1" baseline="30000" dirty="0"/>
              <a:t>2</a:t>
            </a:r>
            <a:r>
              <a:rPr lang="en-US" sz="3200" b="1" dirty="0"/>
              <a:t>, and PRIMED</a:t>
            </a:r>
            <a:r>
              <a:rPr lang="en-US" sz="3200" b="1" baseline="30000" dirty="0"/>
              <a:t>3</a:t>
            </a:r>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609321" y="5810899"/>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noProof="0" dirty="0">
                <a:ln>
                  <a:noFill/>
                </a:ln>
                <a:effectLst/>
                <a:uLnTx/>
                <a:uFillTx/>
                <a:latin typeface="Trebuchet MS" panose="020B0603020202020204" pitchFamily="34" charset="0"/>
              </a:rPr>
              <a:t>G, grade; NA, not available.</a:t>
            </a:r>
            <a:br>
              <a:rPr kumimoji="0" lang="en-US" sz="900" b="0" i="0" u="none" strike="noStrike" kern="1200" cap="none" spc="0" normalizeH="0" baseline="0" noProof="0" dirty="0">
                <a:ln>
                  <a:noFill/>
                </a:ln>
                <a:effectLst/>
                <a:uLnTx/>
                <a:uFillTx/>
                <a:latin typeface="Trebuchet MS" panose="020B0603020202020204" pitchFamily="34" charset="0"/>
              </a:rPr>
            </a:br>
            <a:r>
              <a:rPr kumimoji="0" lang="en-US" sz="900" b="0" i="0" u="none" strike="noStrike" kern="1200" cap="none" spc="0" normalizeH="0" baseline="0" noProof="0" dirty="0">
                <a:ln>
                  <a:noFill/>
                </a:ln>
                <a:effectLst/>
                <a:uLnTx/>
                <a:uFillTx/>
                <a:latin typeface="Trebuchet MS" panose="020B0603020202020204" pitchFamily="34" charset="0"/>
              </a:rPr>
              <a:t>1. </a:t>
            </a:r>
            <a:r>
              <a:rPr kumimoji="0" lang="en-US" sz="900" b="0" i="0" u="none" strike="noStrike" kern="1200" cap="none" spc="0" normalizeH="0" baseline="0" noProof="0" dirty="0" err="1">
                <a:ln>
                  <a:noFill/>
                </a:ln>
                <a:effectLst/>
                <a:uLnTx/>
                <a:uFillTx/>
                <a:latin typeface="Trebuchet MS" panose="020B0603020202020204" pitchFamily="34" charset="0"/>
              </a:rPr>
              <a:t>Bardia</a:t>
            </a:r>
            <a:r>
              <a:rPr kumimoji="0" lang="en-US" sz="900" b="0" i="0" u="none" strike="noStrike" kern="1200" cap="none" spc="0" normalizeH="0" baseline="0" noProof="0" dirty="0">
                <a:ln>
                  <a:noFill/>
                </a:ln>
                <a:effectLst/>
                <a:uLnTx/>
                <a:uFillTx/>
                <a:latin typeface="Trebuchet MS" panose="020B0603020202020204" pitchFamily="34" charset="0"/>
              </a:rPr>
              <a:t> et. al. 2021. NEJM 384(16):1529-1541; 2. </a:t>
            </a:r>
            <a:r>
              <a:rPr kumimoji="0" lang="en-US" sz="900" b="0" i="0" u="none" strike="noStrike" kern="1200" cap="none" spc="0" normalizeH="0" baseline="0" noProof="0" dirty="0" err="1">
                <a:ln>
                  <a:noFill/>
                </a:ln>
                <a:effectLst/>
                <a:uLnTx/>
                <a:uFillTx/>
                <a:latin typeface="Trebuchet MS" panose="020B0603020202020204" pitchFamily="34" charset="0"/>
              </a:rPr>
              <a:t>Rugo</a:t>
            </a:r>
            <a:r>
              <a:rPr kumimoji="0" lang="en-US" sz="900" b="0" i="0" u="none" strike="noStrike" kern="1200" cap="none" spc="0" normalizeH="0" baseline="0" noProof="0" dirty="0">
                <a:ln>
                  <a:noFill/>
                </a:ln>
                <a:effectLst/>
                <a:uLnTx/>
                <a:uFillTx/>
                <a:latin typeface="Trebuchet MS" panose="020B0603020202020204" pitchFamily="34" charset="0"/>
              </a:rPr>
              <a:t> et. al. 2022. J Clin Onc 40(29):3375-3376; 3. Perez-Garcia JM, et al. Prevention of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(SG)-Related Neutropenia and Diarrhea in Patients With Triple-Negative or HR+/HER2- Advanced Breast Cancer (PRIMED): A Phase 2 Trial. Presented at American Society of Clinical Oncology (ASCO). Chicago, IL; 2024. Poster #79.</a:t>
            </a:r>
          </a:p>
        </p:txBody>
      </p:sp>
      <p:graphicFrame>
        <p:nvGraphicFramePr>
          <p:cNvPr id="4" name="Chart 3">
            <a:extLst>
              <a:ext uri="{FF2B5EF4-FFF2-40B4-BE49-F238E27FC236}">
                <a16:creationId xmlns:a16="http://schemas.microsoft.com/office/drawing/2014/main" id="{0CD185A4-97C5-A006-8A6A-191CDDEC2668}"/>
              </a:ext>
            </a:extLst>
          </p:cNvPr>
          <p:cNvGraphicFramePr>
            <a:graphicFrameLocks/>
          </p:cNvGraphicFramePr>
          <p:nvPr>
            <p:extLst>
              <p:ext uri="{D42A27DB-BD31-4B8C-83A1-F6EECF244321}">
                <p14:modId xmlns:p14="http://schemas.microsoft.com/office/powerpoint/2010/main" val="1416556428"/>
              </p:ext>
            </p:extLst>
          </p:nvPr>
        </p:nvGraphicFramePr>
        <p:xfrm>
          <a:off x="2428370" y="2382588"/>
          <a:ext cx="8448736" cy="3723261"/>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13">
            <a:extLst>
              <a:ext uri="{FF2B5EF4-FFF2-40B4-BE49-F238E27FC236}">
                <a16:creationId xmlns:a16="http://schemas.microsoft.com/office/drawing/2014/main" id="{9C890BEF-9902-9B49-8B46-6CC8F6FDEC05}"/>
              </a:ext>
            </a:extLst>
          </p:cNvPr>
          <p:cNvSpPr txBox="1">
            <a:spLocks/>
          </p:cNvSpPr>
          <p:nvPr/>
        </p:nvSpPr>
        <p:spPr>
          <a:xfrm>
            <a:off x="348870" y="1604296"/>
            <a:ext cx="11459419" cy="641934"/>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The rates of neutropenia and diarrhea (Figure 2) were lower in PRIMED (first two cycles only) than those reported in ASCENT</a:t>
            </a:r>
            <a:r>
              <a:rPr kumimoji="0" lang="en-US" sz="1400" b="0" i="0" u="none" strike="noStrike" kern="1200" cap="none" spc="0" normalizeH="0" baseline="30000" noProof="0" dirty="0">
                <a:ln>
                  <a:noFill/>
                </a:ln>
                <a:solidFill>
                  <a:schemeClr val="tx1"/>
                </a:solidFill>
                <a:effectLst/>
                <a:uLnTx/>
                <a:uFillTx/>
                <a:latin typeface="Trebuchet MS" panose="020B0603020202020204" pitchFamily="34" charset="0"/>
              </a:rPr>
              <a:t>1</a:t>
            </a: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 and TROPiCS-02</a:t>
            </a:r>
            <a:r>
              <a:rPr kumimoji="0" lang="en-US" sz="1400" b="0" i="0" u="none" strike="noStrike" kern="1200" cap="none" spc="0" normalizeH="0" baseline="30000" noProof="0" dirty="0">
                <a:ln>
                  <a:noFill/>
                </a:ln>
                <a:solidFill>
                  <a:schemeClr val="tx1"/>
                </a:solidFill>
                <a:effectLst/>
                <a:uLnTx/>
                <a:uFillTx/>
                <a:latin typeface="Trebuchet MS" panose="020B0603020202020204" pitchFamily="34" charset="0"/>
              </a:rPr>
              <a:t>2</a:t>
            </a: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a:t>
            </a:r>
          </a:p>
        </p:txBody>
      </p:sp>
      <p:sp>
        <p:nvSpPr>
          <p:cNvPr id="6" name="TextBox 5">
            <a:extLst>
              <a:ext uri="{FF2B5EF4-FFF2-40B4-BE49-F238E27FC236}">
                <a16:creationId xmlns:a16="http://schemas.microsoft.com/office/drawing/2014/main" id="{D602D006-8CE4-BF07-B6AB-659D897FD5AD}"/>
              </a:ext>
            </a:extLst>
          </p:cNvPr>
          <p:cNvSpPr txBox="1"/>
          <p:nvPr/>
        </p:nvSpPr>
        <p:spPr>
          <a:xfrm>
            <a:off x="726038" y="2150875"/>
            <a:ext cx="9605265" cy="246221"/>
          </a:xfrm>
          <a:prstGeom prst="rect">
            <a:avLst/>
          </a:prstGeom>
          <a:noFill/>
        </p:spPr>
        <p:txBody>
          <a:bodyPr wrap="square" rtlCol="0">
            <a:spAutoFit/>
          </a:bodyPr>
          <a:lstStyle/>
          <a:p>
            <a:r>
              <a:rPr lang="en-US" sz="1000" b="1" dirty="0">
                <a:solidFill>
                  <a:schemeClr val="accent6"/>
                </a:solidFill>
                <a:latin typeface="Trebuchet MS" panose="020B0603020202020204" pitchFamily="34" charset="0"/>
              </a:rPr>
              <a:t>Figure 2 - Rates of neutropenia and diarrhea in ASCENT</a:t>
            </a:r>
            <a:r>
              <a:rPr lang="en-US" sz="1000" b="1" baseline="30000" dirty="0">
                <a:solidFill>
                  <a:schemeClr val="accent6"/>
                </a:solidFill>
                <a:latin typeface="Trebuchet MS" panose="020B0603020202020204" pitchFamily="34" charset="0"/>
              </a:rPr>
              <a:t>1</a:t>
            </a:r>
            <a:r>
              <a:rPr lang="en-US" sz="1000" b="1" dirty="0">
                <a:solidFill>
                  <a:schemeClr val="accent6"/>
                </a:solidFill>
                <a:latin typeface="Trebuchet MS" panose="020B0603020202020204" pitchFamily="34" charset="0"/>
              </a:rPr>
              <a:t>, TROPiCS-02</a:t>
            </a:r>
            <a:r>
              <a:rPr lang="en-US" sz="1000" b="1" baseline="30000" dirty="0">
                <a:solidFill>
                  <a:schemeClr val="accent6"/>
                </a:solidFill>
                <a:latin typeface="Trebuchet MS" panose="020B0603020202020204" pitchFamily="34" charset="0"/>
              </a:rPr>
              <a:t>2</a:t>
            </a:r>
            <a:r>
              <a:rPr lang="en-US" sz="1000" b="1" dirty="0">
                <a:solidFill>
                  <a:schemeClr val="accent6"/>
                </a:solidFill>
                <a:latin typeface="Trebuchet MS" panose="020B0603020202020204" pitchFamily="34" charset="0"/>
              </a:rPr>
              <a:t>, and PRIMED</a:t>
            </a:r>
            <a:r>
              <a:rPr lang="en-US" sz="1000" b="1" baseline="30000" dirty="0">
                <a:solidFill>
                  <a:schemeClr val="accent6"/>
                </a:solidFill>
                <a:latin typeface="Trebuchet MS" panose="020B0603020202020204" pitchFamily="34" charset="0"/>
              </a:rPr>
              <a:t>3</a:t>
            </a:r>
          </a:p>
        </p:txBody>
      </p:sp>
    </p:spTree>
    <p:extLst>
      <p:ext uri="{BB962C8B-B14F-4D97-AF65-F5344CB8AC3E}">
        <p14:creationId xmlns:p14="http://schemas.microsoft.com/office/powerpoint/2010/main" val="2176404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699" y="365993"/>
            <a:ext cx="11333285" cy="1543829"/>
          </a:xfrm>
        </p:spPr>
        <p:txBody>
          <a:bodyPr anchor="ctr">
            <a:normAutofit/>
          </a:bodyPr>
          <a:lstStyle/>
          <a:p>
            <a:r>
              <a:rPr lang="en-US" sz="3200" b="1" dirty="0"/>
              <a:t>AEs Leading to Dose Reductions, Treatment Interruptions, and Permanent Discontinuations in ASCENT</a:t>
            </a:r>
            <a:r>
              <a:rPr lang="en-US" sz="3200" b="1" baseline="30000" dirty="0"/>
              <a:t>1</a:t>
            </a:r>
            <a:r>
              <a:rPr lang="en-US" sz="3200" b="1" dirty="0"/>
              <a:t>, TROPiCS-02</a:t>
            </a:r>
            <a:r>
              <a:rPr lang="en-US" sz="3200" b="1" baseline="30000" dirty="0"/>
              <a:t>2</a:t>
            </a:r>
            <a:r>
              <a:rPr lang="en-US" sz="3200" b="1" dirty="0"/>
              <a:t>, and PRIMED</a:t>
            </a:r>
            <a:r>
              <a:rPr lang="en-US" sz="3200" b="1" baseline="30000" dirty="0"/>
              <a:t>3</a:t>
            </a:r>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609321" y="5810899"/>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noProof="0" dirty="0">
                <a:ln>
                  <a:noFill/>
                </a:ln>
                <a:effectLst/>
                <a:uLnTx/>
                <a:uFillTx/>
                <a:latin typeface="Trebuchet MS" panose="020B0603020202020204" pitchFamily="34" charset="0"/>
              </a:rPr>
              <a:t>AEs, adverse events.</a:t>
            </a:r>
            <a:br>
              <a:rPr kumimoji="0" lang="en-US" sz="900" b="0" i="0" u="none" strike="noStrike" kern="1200" cap="none" spc="0" normalizeH="0" baseline="0" noProof="0" dirty="0">
                <a:ln>
                  <a:noFill/>
                </a:ln>
                <a:effectLst/>
                <a:uLnTx/>
                <a:uFillTx/>
                <a:latin typeface="Trebuchet MS" panose="020B0603020202020204" pitchFamily="34" charset="0"/>
              </a:rPr>
            </a:br>
            <a:r>
              <a:rPr kumimoji="0" lang="en-US" sz="900" b="0" i="0" u="none" strike="noStrike" kern="1200" cap="none" spc="0" normalizeH="0" baseline="0" noProof="0" dirty="0">
                <a:ln>
                  <a:noFill/>
                </a:ln>
                <a:effectLst/>
                <a:uLnTx/>
                <a:uFillTx/>
                <a:latin typeface="Trebuchet MS" panose="020B0603020202020204" pitchFamily="34" charset="0"/>
              </a:rPr>
              <a:t>1. </a:t>
            </a:r>
            <a:r>
              <a:rPr kumimoji="0" lang="en-US" sz="900" b="0" i="0" u="none" strike="noStrike" kern="1200" cap="none" spc="0" normalizeH="0" baseline="0" noProof="0" dirty="0" err="1">
                <a:ln>
                  <a:noFill/>
                </a:ln>
                <a:effectLst/>
                <a:uLnTx/>
                <a:uFillTx/>
                <a:latin typeface="Trebuchet MS" panose="020B0603020202020204" pitchFamily="34" charset="0"/>
              </a:rPr>
              <a:t>Bardia</a:t>
            </a:r>
            <a:r>
              <a:rPr kumimoji="0" lang="en-US" sz="900" b="0" i="0" u="none" strike="noStrike" kern="1200" cap="none" spc="0" normalizeH="0" baseline="0" noProof="0" dirty="0">
                <a:ln>
                  <a:noFill/>
                </a:ln>
                <a:effectLst/>
                <a:uLnTx/>
                <a:uFillTx/>
                <a:latin typeface="Trebuchet MS" panose="020B0603020202020204" pitchFamily="34" charset="0"/>
              </a:rPr>
              <a:t> et. al. 2021. NEJM 384(16):1529-1541; 2. </a:t>
            </a:r>
            <a:r>
              <a:rPr kumimoji="0" lang="en-US" sz="900" b="0" i="0" u="none" strike="noStrike" kern="1200" cap="none" spc="0" normalizeH="0" baseline="0" noProof="0" dirty="0" err="1">
                <a:ln>
                  <a:noFill/>
                </a:ln>
                <a:effectLst/>
                <a:uLnTx/>
                <a:uFillTx/>
                <a:latin typeface="Trebuchet MS" panose="020B0603020202020204" pitchFamily="34" charset="0"/>
              </a:rPr>
              <a:t>Rugo</a:t>
            </a:r>
            <a:r>
              <a:rPr kumimoji="0" lang="en-US" sz="900" b="0" i="0" u="none" strike="noStrike" kern="1200" cap="none" spc="0" normalizeH="0" baseline="0" noProof="0" dirty="0">
                <a:ln>
                  <a:noFill/>
                </a:ln>
                <a:effectLst/>
                <a:uLnTx/>
                <a:uFillTx/>
                <a:latin typeface="Trebuchet MS" panose="020B0603020202020204" pitchFamily="34" charset="0"/>
              </a:rPr>
              <a:t> et. al. 2022. J Clin Onc 40(29):3375-3376; 3. Perez-Garcia JM, et al. Prevention of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(SG)-Related Neutropenia and Diarrhea in Patients With Triple-Negative or HR+/HER2- Advanced Breast Cancer (PRIMED): A Phase 2 Trial. Presented at American Society of Clinical Oncology (ASCO). Chicago, IL; 2024. Poster #79.</a:t>
            </a:r>
          </a:p>
        </p:txBody>
      </p:sp>
      <p:graphicFrame>
        <p:nvGraphicFramePr>
          <p:cNvPr id="2" name="Chart 1">
            <a:extLst>
              <a:ext uri="{FF2B5EF4-FFF2-40B4-BE49-F238E27FC236}">
                <a16:creationId xmlns:a16="http://schemas.microsoft.com/office/drawing/2014/main" id="{194E83F1-9564-A2EE-52F5-B8F0307AE7CB}"/>
              </a:ext>
            </a:extLst>
          </p:cNvPr>
          <p:cNvGraphicFramePr>
            <a:graphicFrameLocks/>
          </p:cNvGraphicFramePr>
          <p:nvPr>
            <p:extLst>
              <p:ext uri="{D42A27DB-BD31-4B8C-83A1-F6EECF244321}">
                <p14:modId xmlns:p14="http://schemas.microsoft.com/office/powerpoint/2010/main" val="3691752665"/>
              </p:ext>
            </p:extLst>
          </p:nvPr>
        </p:nvGraphicFramePr>
        <p:xfrm>
          <a:off x="4890977" y="2232838"/>
          <a:ext cx="6691702" cy="3806236"/>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13">
            <a:extLst>
              <a:ext uri="{FF2B5EF4-FFF2-40B4-BE49-F238E27FC236}">
                <a16:creationId xmlns:a16="http://schemas.microsoft.com/office/drawing/2014/main" id="{2015614F-7EA1-A5C9-3622-97E832FE3873}"/>
              </a:ext>
            </a:extLst>
          </p:cNvPr>
          <p:cNvSpPr txBox="1">
            <a:spLocks/>
          </p:cNvSpPr>
          <p:nvPr/>
        </p:nvSpPr>
        <p:spPr>
          <a:xfrm>
            <a:off x="310225" y="2344710"/>
            <a:ext cx="4580752" cy="2929039"/>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During the first two cycles, there were seven patients (14.0%) that had an AE that led to a dose reduction and 15 patients (30.0%) required treatment interruptions; however, no patients experienced an AE that led to permanent discontinuation (Figure 3).</a:t>
            </a:r>
          </a:p>
          <a:p>
            <a:pPr>
              <a:buClr>
                <a:schemeClr val="tx1"/>
              </a:buClr>
            </a:pP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Dose reductions and permanent discontinuations (Figure 3) were lower in PRIMED</a:t>
            </a:r>
            <a:r>
              <a:rPr kumimoji="0" lang="en-US" sz="1400" b="0" i="0" u="none" strike="noStrike" kern="1200" cap="none" spc="0" normalizeH="0" baseline="30000" noProof="0" dirty="0">
                <a:ln>
                  <a:noFill/>
                </a:ln>
                <a:solidFill>
                  <a:schemeClr val="tx1"/>
                </a:solidFill>
                <a:effectLst/>
                <a:uLnTx/>
                <a:uFillTx/>
                <a:latin typeface="Trebuchet MS" panose="020B0603020202020204" pitchFamily="34" charset="0"/>
              </a:rPr>
              <a:t>3 </a:t>
            </a:r>
            <a:r>
              <a:rPr kumimoji="0" lang="en-US" sz="1400" b="0" i="0" u="none" strike="noStrike" kern="1200" cap="none" spc="0" normalizeH="0" noProof="0" dirty="0">
                <a:ln>
                  <a:noFill/>
                </a:ln>
                <a:solidFill>
                  <a:schemeClr val="tx1"/>
                </a:solidFill>
                <a:effectLst/>
                <a:uLnTx/>
                <a:uFillTx/>
                <a:latin typeface="Trebuchet MS" panose="020B0603020202020204" pitchFamily="34" charset="0"/>
              </a:rPr>
              <a:t>(first two cycles only) </a:t>
            </a: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than those reported in ASCENT</a:t>
            </a:r>
            <a:r>
              <a:rPr kumimoji="0" lang="en-US" sz="1400" b="0" i="0" u="none" strike="noStrike" kern="1200" cap="none" spc="0" normalizeH="0" baseline="30000" noProof="0" dirty="0">
                <a:ln>
                  <a:noFill/>
                </a:ln>
                <a:solidFill>
                  <a:schemeClr val="tx1"/>
                </a:solidFill>
                <a:effectLst/>
                <a:uLnTx/>
                <a:uFillTx/>
                <a:latin typeface="Trebuchet MS" panose="020B0603020202020204" pitchFamily="34" charset="0"/>
              </a:rPr>
              <a:t>1</a:t>
            </a: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 and TROPiCS-02</a:t>
            </a:r>
            <a:r>
              <a:rPr kumimoji="0" lang="en-US" sz="1400" b="0" i="0" u="none" strike="noStrike" kern="1200" cap="none" spc="0" normalizeH="0" baseline="30000" noProof="0" dirty="0">
                <a:ln>
                  <a:noFill/>
                </a:ln>
                <a:solidFill>
                  <a:schemeClr val="tx1"/>
                </a:solidFill>
                <a:effectLst/>
                <a:uLnTx/>
                <a:uFillTx/>
                <a:latin typeface="Trebuchet MS" panose="020B0603020202020204" pitchFamily="34" charset="0"/>
              </a:rPr>
              <a:t>2</a:t>
            </a:r>
            <a:r>
              <a:rPr kumimoji="0" lang="en-US" sz="1400" b="0" i="0" u="none" strike="noStrike" kern="1200" cap="none" spc="0" normalizeH="0" baseline="0" noProof="0" dirty="0">
                <a:ln>
                  <a:noFill/>
                </a:ln>
                <a:solidFill>
                  <a:schemeClr val="tx1"/>
                </a:solidFill>
                <a:effectLst/>
                <a:uLnTx/>
                <a:uFillTx/>
                <a:latin typeface="Trebuchet MS" panose="020B0603020202020204" pitchFamily="34" charset="0"/>
              </a:rPr>
              <a:t>.</a:t>
            </a:r>
          </a:p>
        </p:txBody>
      </p:sp>
      <p:sp>
        <p:nvSpPr>
          <p:cNvPr id="6" name="TextBox 5">
            <a:extLst>
              <a:ext uri="{FF2B5EF4-FFF2-40B4-BE49-F238E27FC236}">
                <a16:creationId xmlns:a16="http://schemas.microsoft.com/office/drawing/2014/main" id="{A72AE05E-820E-1D78-3F64-60661CB4E8BD}"/>
              </a:ext>
            </a:extLst>
          </p:cNvPr>
          <p:cNvSpPr txBox="1"/>
          <p:nvPr/>
        </p:nvSpPr>
        <p:spPr>
          <a:xfrm>
            <a:off x="5032226" y="1795842"/>
            <a:ext cx="5525906" cy="400110"/>
          </a:xfrm>
          <a:prstGeom prst="rect">
            <a:avLst/>
          </a:prstGeom>
          <a:noFill/>
        </p:spPr>
        <p:txBody>
          <a:bodyPr wrap="square" rtlCol="0">
            <a:spAutoFit/>
          </a:bodyPr>
          <a:lstStyle/>
          <a:p>
            <a:r>
              <a:rPr lang="en-US" sz="1000" b="1" dirty="0">
                <a:solidFill>
                  <a:schemeClr val="accent6"/>
                </a:solidFill>
                <a:latin typeface="Trebuchet MS" panose="020B0603020202020204" pitchFamily="34" charset="0"/>
              </a:rPr>
              <a:t>Figure 3 - </a:t>
            </a:r>
            <a:r>
              <a:rPr lang="en-US" sz="1000" b="1" dirty="0">
                <a:latin typeface="Century Gothic" panose="020B0502020202020204" pitchFamily="34" charset="0"/>
              </a:rPr>
              <a:t>AEs leading to dose reductions, treatment interruptions, and permanent discontinuations in ASCENT</a:t>
            </a:r>
            <a:r>
              <a:rPr lang="en-US" sz="1000" b="1" baseline="30000" dirty="0">
                <a:latin typeface="Century Gothic" panose="020B0502020202020204" pitchFamily="34" charset="0"/>
              </a:rPr>
              <a:t>1</a:t>
            </a:r>
            <a:r>
              <a:rPr lang="en-US" sz="1000" b="1" dirty="0">
                <a:latin typeface="Century Gothic" panose="020B0502020202020204" pitchFamily="34" charset="0"/>
              </a:rPr>
              <a:t>, TROPiCS-02</a:t>
            </a:r>
            <a:r>
              <a:rPr lang="en-US" sz="1000" b="1" baseline="30000" dirty="0">
                <a:latin typeface="Century Gothic" panose="020B0502020202020204" pitchFamily="34" charset="0"/>
              </a:rPr>
              <a:t>2</a:t>
            </a:r>
            <a:r>
              <a:rPr lang="en-US" sz="1000" b="1" dirty="0">
                <a:latin typeface="Century Gothic" panose="020B0502020202020204" pitchFamily="34" charset="0"/>
              </a:rPr>
              <a:t>, and PRIMED</a:t>
            </a:r>
            <a:r>
              <a:rPr lang="en-US" sz="1000" b="1" baseline="30000" dirty="0">
                <a:latin typeface="Century Gothic" panose="020B0502020202020204" pitchFamily="34" charset="0"/>
              </a:rPr>
              <a:t>3</a:t>
            </a:r>
            <a:endParaRPr lang="en-US" sz="1000" b="1" baseline="30000" dirty="0">
              <a:solidFill>
                <a:schemeClr val="accent6"/>
              </a:solidFill>
              <a:latin typeface="Trebuchet MS" panose="020B0603020202020204" pitchFamily="34" charset="0"/>
            </a:endParaRPr>
          </a:p>
        </p:txBody>
      </p:sp>
    </p:spTree>
    <p:extLst>
      <p:ext uri="{BB962C8B-B14F-4D97-AF65-F5344CB8AC3E}">
        <p14:creationId xmlns:p14="http://schemas.microsoft.com/office/powerpoint/2010/main" val="3419874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699" y="365993"/>
            <a:ext cx="11333285" cy="1543829"/>
          </a:xfrm>
        </p:spPr>
        <p:txBody>
          <a:bodyPr anchor="ctr">
            <a:normAutofit/>
          </a:bodyPr>
          <a:lstStyle/>
          <a:p>
            <a:r>
              <a:rPr lang="en-US" sz="3200" b="1" dirty="0"/>
              <a:t>Author’s Conclusions</a:t>
            </a:r>
            <a:r>
              <a:rPr lang="en-US" sz="3200" b="1" baseline="30000" dirty="0"/>
              <a:t>1</a:t>
            </a:r>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609321" y="5810899"/>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noProof="0" dirty="0">
                <a:ln>
                  <a:noFill/>
                </a:ln>
                <a:effectLst/>
                <a:uLnTx/>
                <a:uFillTx/>
                <a:latin typeface="Trebuchet MS" panose="020B0603020202020204" pitchFamily="34" charset="0"/>
              </a:rPr>
              <a:t>The content presented in this slide remains true to its original form. The conclusions presented are reflective of the authors' viewpoints and should not be attributed to Gilead.</a:t>
            </a:r>
            <a:br>
              <a:rPr kumimoji="0" lang="en-US" sz="900" b="0" i="0" u="none" strike="noStrike" kern="1200" cap="none" spc="0" normalizeH="0" noProof="0" dirty="0">
                <a:ln>
                  <a:noFill/>
                </a:ln>
                <a:effectLst/>
                <a:uLnTx/>
                <a:uFillTx/>
                <a:latin typeface="Trebuchet MS" panose="020B0603020202020204" pitchFamily="34" charset="0"/>
              </a:rPr>
            </a:br>
            <a:r>
              <a:rPr kumimoji="0" lang="en-US" sz="900" b="0" i="0" u="none" strike="noStrike" kern="1200" cap="none" spc="0" normalizeH="0" noProof="0" dirty="0">
                <a:ln>
                  <a:noFill/>
                </a:ln>
                <a:effectLst/>
                <a:uLnTx/>
                <a:uFillTx/>
                <a:latin typeface="Trebuchet MS" panose="020B0603020202020204" pitchFamily="34" charset="0"/>
              </a:rPr>
              <a:t>AEs, adverse events; G-CSF,  granulocyte-colony stimulating factor; SG, Sacituzumab </a:t>
            </a:r>
            <a:r>
              <a:rPr kumimoji="0" lang="en-US" sz="900" b="0" i="0" u="none" strike="noStrike" kern="1200" cap="none" spc="0" normalizeH="0" noProof="0" dirty="0" err="1">
                <a:ln>
                  <a:noFill/>
                </a:ln>
                <a:effectLst/>
                <a:uLnTx/>
                <a:uFillTx/>
                <a:latin typeface="Trebuchet MS" panose="020B0603020202020204" pitchFamily="34" charset="0"/>
              </a:rPr>
              <a:t>govitecan</a:t>
            </a:r>
            <a:r>
              <a:rPr kumimoji="0" lang="en-US" sz="900" b="0" i="0" u="none" strike="noStrike" kern="1200" cap="none" spc="0" normalizeH="0" noProof="0" dirty="0">
                <a:ln>
                  <a:noFill/>
                </a:ln>
                <a:effectLst/>
                <a:uLnTx/>
                <a:uFillTx/>
                <a:latin typeface="Trebuchet MS" panose="020B0603020202020204" pitchFamily="34" charset="0"/>
              </a:rPr>
              <a:t>.</a:t>
            </a:r>
            <a:br>
              <a:rPr kumimoji="0" lang="en-US" sz="900" b="0" i="0" u="none" strike="noStrike" kern="1200" cap="none" spc="0" normalizeH="0" baseline="0" noProof="0" dirty="0">
                <a:ln>
                  <a:noFill/>
                </a:ln>
                <a:effectLst/>
                <a:uLnTx/>
                <a:uFillTx/>
                <a:latin typeface="Trebuchet MS" panose="020B0603020202020204" pitchFamily="34" charset="0"/>
              </a:rPr>
            </a:br>
            <a:r>
              <a:rPr kumimoji="0" lang="en-US" sz="900" b="0" i="0" u="none" strike="noStrike" kern="1200" cap="none" spc="0" normalizeH="0" baseline="0" noProof="0" dirty="0">
                <a:ln>
                  <a:noFill/>
                </a:ln>
                <a:effectLst/>
                <a:uLnTx/>
                <a:uFillTx/>
                <a:latin typeface="Trebuchet MS" panose="020B0603020202020204" pitchFamily="34" charset="0"/>
              </a:rPr>
              <a:t>1. Perez-Garcia JM, et al. Prevention of Sacituzumab </a:t>
            </a:r>
            <a:r>
              <a:rPr kumimoji="0" lang="en-US" sz="900" b="0" i="0" u="none" strike="noStrike" kern="1200" cap="none" spc="0" normalizeH="0" baseline="0" noProof="0" dirty="0" err="1">
                <a:ln>
                  <a:noFill/>
                </a:ln>
                <a:effectLst/>
                <a:uLnTx/>
                <a:uFillTx/>
                <a:latin typeface="Trebuchet MS" panose="020B0603020202020204" pitchFamily="34" charset="0"/>
              </a:rPr>
              <a:t>Govitecan</a:t>
            </a:r>
            <a:r>
              <a:rPr kumimoji="0" lang="en-US" sz="900" b="0" i="0" u="none" strike="noStrike" kern="1200" cap="none" spc="0" normalizeH="0" baseline="0" noProof="0" dirty="0">
                <a:ln>
                  <a:noFill/>
                </a:ln>
                <a:effectLst/>
                <a:uLnTx/>
                <a:uFillTx/>
                <a:latin typeface="Trebuchet MS" panose="020B0603020202020204" pitchFamily="34" charset="0"/>
              </a:rPr>
              <a:t> (SG)-Related Neutropenia and Diarrhea in Patients With Triple-Negative or HR+/HER2- Advanced Breast Cancer (PRIMED): A Phase 2 Trial. Presented at American Society of Clinical Oncology (ASCO). Chicago, IL; 2024. Poster #79.</a:t>
            </a:r>
          </a:p>
        </p:txBody>
      </p:sp>
      <p:sp>
        <p:nvSpPr>
          <p:cNvPr id="4" name="Content Placeholder 13">
            <a:extLst>
              <a:ext uri="{FF2B5EF4-FFF2-40B4-BE49-F238E27FC236}">
                <a16:creationId xmlns:a16="http://schemas.microsoft.com/office/drawing/2014/main" id="{C10DEF60-B39B-C7F2-0FDA-87AE2F3845CC}"/>
              </a:ext>
            </a:extLst>
          </p:cNvPr>
          <p:cNvSpPr txBox="1">
            <a:spLocks/>
          </p:cNvSpPr>
          <p:nvPr/>
        </p:nvSpPr>
        <p:spPr>
          <a:xfrm>
            <a:off x="485795" y="1417320"/>
            <a:ext cx="11205697" cy="4023360"/>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kumimoji="0" lang="en-US" sz="2000" b="0" i="0" u="none" strike="noStrike" kern="1200" cap="none" spc="0" normalizeH="0" baseline="0" noProof="0" dirty="0">
                <a:ln>
                  <a:noFill/>
                </a:ln>
                <a:solidFill>
                  <a:schemeClr val="tx1"/>
                </a:solidFill>
                <a:effectLst/>
                <a:uLnTx/>
                <a:uFillTx/>
                <a:latin typeface="Trebuchet MS" panose="020B0603020202020204" pitchFamily="34" charset="0"/>
              </a:rPr>
              <a:t>Prophylactic administration of G-CSF and loperamide resulted in a clinically relevant reduction in the incidence and severity of SG-related neutropenia and diarrhea.</a:t>
            </a:r>
          </a:p>
          <a:p>
            <a:pPr>
              <a:buClr>
                <a:schemeClr val="tx1"/>
              </a:buClr>
            </a:pPr>
            <a:r>
              <a:rPr kumimoji="0" lang="en-US" sz="2000" b="0" i="0" u="none" strike="noStrike" kern="1200" cap="none" spc="0" normalizeH="0" baseline="0" noProof="0" dirty="0">
                <a:ln>
                  <a:noFill/>
                </a:ln>
                <a:solidFill>
                  <a:schemeClr val="tx1"/>
                </a:solidFill>
                <a:effectLst/>
                <a:uLnTx/>
                <a:uFillTx/>
                <a:latin typeface="Trebuchet MS" panose="020B0603020202020204" pitchFamily="34" charset="0"/>
              </a:rPr>
              <a:t>This combination could help mitigate dose reductions and treatment interruptions, as well as permanent discontinuations due to these treatment-related AEs.</a:t>
            </a:r>
          </a:p>
          <a:p>
            <a:pPr>
              <a:buClr>
                <a:schemeClr val="tx1"/>
              </a:buClr>
            </a:pPr>
            <a:r>
              <a:rPr kumimoji="0" lang="en-US" sz="2000" b="0" i="0" u="none" strike="noStrike" kern="1200" cap="none" spc="0" normalizeH="0" baseline="0" noProof="0" dirty="0">
                <a:ln>
                  <a:noFill/>
                </a:ln>
                <a:solidFill>
                  <a:schemeClr val="tx1"/>
                </a:solidFill>
                <a:effectLst/>
                <a:uLnTx/>
                <a:uFillTx/>
                <a:latin typeface="Trebuchet MS" panose="020B0603020202020204" pitchFamily="34" charset="0"/>
              </a:rPr>
              <a:t>The study is ongoing, with global safety and efficacy expected at the end of 2024.</a:t>
            </a:r>
          </a:p>
          <a:p>
            <a:pPr marL="342900" marR="0" lvl="0" indent="-342900" algn="l" defTabSz="914400" rtl="0" eaLnBrk="1" fontAlgn="auto" latinLnBrk="0" hangingPunct="1">
              <a:lnSpc>
                <a:spcPct val="100000"/>
              </a:lnSpc>
              <a:spcBef>
                <a:spcPts val="1000"/>
              </a:spcBef>
              <a:spcAft>
                <a:spcPts val="0"/>
              </a:spcAft>
              <a:buClr>
                <a:srgbClr val="008764"/>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0635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C73636-8E41-F9A0-63D5-7D65DBFEB427}"/>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SE-TRO-0248 Date of preparation Sept 2026</a:t>
            </a:r>
          </a:p>
        </p:txBody>
      </p:sp>
      <p:sp>
        <p:nvSpPr>
          <p:cNvPr id="4" name="TextBox 3">
            <a:extLst>
              <a:ext uri="{FF2B5EF4-FFF2-40B4-BE49-F238E27FC236}">
                <a16:creationId xmlns:a16="http://schemas.microsoft.com/office/drawing/2014/main" id="{DA91D8B8-17AA-8ABA-F57D-2A3386BFE7D7}"/>
              </a:ext>
            </a:extLst>
          </p:cNvPr>
          <p:cNvSpPr txBox="1"/>
          <p:nvPr/>
        </p:nvSpPr>
        <p:spPr>
          <a:xfrm>
            <a:off x="750277" y="1799978"/>
            <a:ext cx="11207261" cy="4524315"/>
          </a:xfrm>
          <a:prstGeom prst="rect">
            <a:avLst/>
          </a:prstGeom>
          <a:noFill/>
        </p:spPr>
        <p:txBody>
          <a:bodyPr wrap="square" rtlCol="0">
            <a:spAutoFit/>
          </a:bodyPr>
          <a:lstStyle/>
          <a:p>
            <a:r>
              <a:rPr lang="sv-SE" sz="1200" b="1" dirty="0" err="1"/>
              <a:t>Trodelvy</a:t>
            </a:r>
            <a:r>
              <a:rPr lang="sv-SE" sz="1200" dirty="0"/>
              <a:t> ® (</a:t>
            </a:r>
            <a:r>
              <a:rPr lang="sv-SE" sz="1200" dirty="0" err="1"/>
              <a:t>sacituzumabgovitekan</a:t>
            </a:r>
            <a:r>
              <a:rPr lang="sv-SE" sz="1200" dirty="0"/>
              <a:t>) 200 mg pulver till koncentrat till infusionsvätska, lösning. Antineoplastiska medel. Antikropp-</a:t>
            </a:r>
            <a:r>
              <a:rPr lang="sv-SE" sz="1200" dirty="0" err="1"/>
              <a:t>läkemedelskonjugat</a:t>
            </a:r>
            <a:r>
              <a:rPr lang="sv-SE" sz="1200" dirty="0"/>
              <a:t>. </a:t>
            </a:r>
            <a:r>
              <a:rPr lang="sv-SE" sz="1200" dirty="0" err="1"/>
              <a:t>Rx</a:t>
            </a:r>
            <a:r>
              <a:rPr lang="sv-SE" sz="1200" dirty="0"/>
              <a:t>., EF.</a:t>
            </a:r>
          </a:p>
          <a:p>
            <a:r>
              <a:rPr lang="sv-SE" sz="1200" b="1" dirty="0"/>
              <a:t>Indikationer</a:t>
            </a:r>
            <a:r>
              <a:rPr lang="sv-SE" sz="1200" dirty="0"/>
              <a:t>: I kombination med </a:t>
            </a:r>
            <a:r>
              <a:rPr lang="sv-SE" sz="1200" dirty="0" err="1"/>
              <a:t>pembrolizumab</a:t>
            </a:r>
            <a:r>
              <a:rPr lang="sv-SE" sz="1200" dirty="0"/>
              <a:t>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a:t>
            </a:r>
          </a:p>
          <a:p>
            <a:r>
              <a:rPr lang="sv-SE" sz="1200" dirty="0"/>
              <a:t>har fått systemisk behandling för metastatisk sjukdom och vars tumörer uttrycker PD-L1 med en CPS (</a:t>
            </a:r>
            <a:r>
              <a:rPr lang="sv-SE" sz="1200" dirty="0" err="1"/>
              <a:t>combined</a:t>
            </a:r>
            <a:r>
              <a:rPr lang="sv-SE" sz="1200" dirty="0"/>
              <a:t> positive score) ≥ 10. Monoterapi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 har fått systemisk behandling för metastatisk sjukdom och som inte är kandidater för behandling med PD-1- eller PD-L1-hämmare. Monoterapi vid behandling av vuxna patienter med icke-</a:t>
            </a:r>
            <a:r>
              <a:rPr lang="sv-SE" sz="1200" dirty="0" err="1"/>
              <a:t>resektabel</a:t>
            </a:r>
            <a:r>
              <a:rPr lang="sv-SE" sz="1200" dirty="0"/>
              <a:t> eller </a:t>
            </a:r>
            <a:r>
              <a:rPr lang="sv-SE" sz="1200" dirty="0" err="1"/>
              <a:t>metastaserad</a:t>
            </a:r>
            <a:r>
              <a:rPr lang="sv-SE" sz="1200" dirty="0"/>
              <a:t>, trippelnegativ bröstcancer (mTNBC) som tidigare har fått två eller flera systemiska behandlingar, varav minst en av dem mot avancerad sjukdom. Monoterapi vid behandling av vuxna patienter med icke-</a:t>
            </a:r>
            <a:r>
              <a:rPr lang="sv-SE" sz="1200" dirty="0" err="1"/>
              <a:t>resektabel</a:t>
            </a:r>
            <a:r>
              <a:rPr lang="sv-SE" sz="1200" dirty="0"/>
              <a:t> eller </a:t>
            </a:r>
            <a:r>
              <a:rPr lang="sv-SE" sz="1200" dirty="0" err="1"/>
              <a:t>metastaserad</a:t>
            </a:r>
            <a:r>
              <a:rPr lang="sv-SE" sz="1200" dirty="0"/>
              <a:t> hormonreceptor (HR)-positiv, HER2-negativ bröstcancer som har fått endokrinbaserad behandling och minst två ytterligare systemiska behandlingar för avancerad sjukdom.</a:t>
            </a:r>
          </a:p>
          <a:p>
            <a:r>
              <a:rPr lang="sv-SE" sz="1200" b="1" dirty="0"/>
              <a:t>Kontraindikationer</a:t>
            </a:r>
            <a:r>
              <a:rPr lang="sv-SE" sz="1200" dirty="0"/>
              <a:t>: Överkänslighet mot </a:t>
            </a:r>
            <a:r>
              <a:rPr lang="sv-SE" sz="1200" dirty="0" err="1"/>
              <a:t>sacituzumabgovitekan</a:t>
            </a:r>
            <a:r>
              <a:rPr lang="sv-SE" sz="1200" dirty="0"/>
              <a:t> eller hjälpämne.</a:t>
            </a:r>
          </a:p>
          <a:p>
            <a:r>
              <a:rPr lang="sv-SE" sz="1200" b="1" dirty="0"/>
              <a:t>Varningar och försiktighet</a:t>
            </a:r>
            <a:r>
              <a:rPr lang="sv-SE" sz="1200" dirty="0"/>
              <a:t>: Kan orsaka svår eller livshotande </a:t>
            </a:r>
            <a:r>
              <a:rPr lang="sv-SE" sz="1200" dirty="0" err="1"/>
              <a:t>neutropeni</a:t>
            </a:r>
            <a:r>
              <a:rPr lang="sv-SE" sz="1200" dirty="0"/>
              <a:t>. Det rekommenderas att patienternas blodvärden övervakas under behandlingen. Ska inte administreras om det absoluta</a:t>
            </a:r>
          </a:p>
          <a:p>
            <a:r>
              <a:rPr lang="sv-SE" sz="1200" dirty="0"/>
              <a:t>antalet </a:t>
            </a:r>
            <a:r>
              <a:rPr lang="sv-SE" sz="1200" dirty="0" err="1"/>
              <a:t>neutrofiler</a:t>
            </a:r>
            <a:r>
              <a:rPr lang="sv-SE" sz="1200" dirty="0"/>
              <a:t> understiger 1 500/mm3 på dag 1 under någon cykel eller om antalet </a:t>
            </a:r>
            <a:r>
              <a:rPr lang="sv-SE" sz="1200" dirty="0" err="1"/>
              <a:t>neutrofiler</a:t>
            </a:r>
            <a:r>
              <a:rPr lang="sv-SE" sz="1200" dirty="0"/>
              <a:t> understiger 1 000/mm3 på dag 8 under någon cykel eller vid febril </a:t>
            </a:r>
            <a:r>
              <a:rPr lang="sv-SE" sz="1200" dirty="0" err="1"/>
              <a:t>neutropeni</a:t>
            </a:r>
            <a:r>
              <a:rPr lang="sv-SE" sz="1200" dirty="0"/>
              <a:t>. Kan orsaka svår diarré. Ska inte administreras vid diarré av grad 3–4. Kan orsaka svår eller livshotande överkänslighet. Premedicinering rekommenderas och noggrann observation med avseende på infusionsrelaterade reaktioner. Primärprofylax med granulocytkolonistimulerande faktor (G-CSF) bör övervägas med start i den första behandlingscykeln hos patienter med ökad risk för febril </a:t>
            </a:r>
            <a:r>
              <a:rPr lang="sv-SE" sz="1200" dirty="0" err="1"/>
              <a:t>neutropeni</a:t>
            </a:r>
            <a:r>
              <a:rPr lang="sv-SE" sz="1200" dirty="0"/>
              <a:t>. Överväg profylax i efterföljande behandlingscykler om det är kliniskt indicerat. Hantering av biverkningar kan innebära tillfälligt avbrott, dosminskning eller avbruten behandling av </a:t>
            </a:r>
            <a:r>
              <a:rPr lang="sv-SE" sz="1200" dirty="0" err="1"/>
              <a:t>sacituzumabgovitekan</a:t>
            </a:r>
            <a:r>
              <a:rPr lang="sv-SE" sz="1200" dirty="0"/>
              <a:t>. För att förebygga </a:t>
            </a:r>
            <a:r>
              <a:rPr lang="sv-SE" sz="1200" dirty="0" err="1"/>
              <a:t>cytostatikainducerat</a:t>
            </a:r>
            <a:r>
              <a:rPr lang="sv-SE" sz="1200" dirty="0"/>
              <a:t> illamående och kräkningar rekommenderas förebyggande behandling med </a:t>
            </a:r>
            <a:r>
              <a:rPr lang="sv-SE" sz="1200" dirty="0" err="1"/>
              <a:t>antiemetika</a:t>
            </a:r>
            <a:r>
              <a:rPr lang="sv-SE" sz="1200" dirty="0"/>
              <a:t>. Patienten måste övervakas under varje infusion och i minst 30 minuter efter varje infusion. Patienter med känd reducerad UGT1A1-aktivitet ska övervakas noga med avseende på biverkningar. Gravida kvinnor och fertila kvinnor ska informeras om den potentiella risken för foster.</a:t>
            </a:r>
          </a:p>
          <a:p>
            <a:r>
              <a:rPr lang="sv-SE" sz="1200" dirty="0"/>
              <a:t>Innehåller natrium, ska beaktas i relation till patientens totala natriumintag.</a:t>
            </a:r>
          </a:p>
          <a:p>
            <a:r>
              <a:rPr lang="sv-SE" sz="1200" b="1" dirty="0"/>
              <a:t>Innehavare av marknadsföringstillståndet</a:t>
            </a:r>
            <a:r>
              <a:rPr lang="sv-SE" sz="1200" dirty="0"/>
              <a:t>: Gilead Sciences </a:t>
            </a:r>
            <a:r>
              <a:rPr lang="sv-SE" sz="1200" dirty="0" err="1"/>
              <a:t>Ireland</a:t>
            </a:r>
            <a:r>
              <a:rPr lang="sv-SE" sz="1200" dirty="0"/>
              <a:t> UC</a:t>
            </a:r>
          </a:p>
          <a:p>
            <a:r>
              <a:rPr lang="sv-SE" sz="1200" b="1" dirty="0"/>
              <a:t>För information</a:t>
            </a:r>
            <a:r>
              <a:rPr lang="sv-SE" sz="1200" dirty="0"/>
              <a:t>: Kontakta Gilead Sciences Sweden AB, + 46 (0) 8 5057 1849. För fullständig information om dosering, varningar och försiktighet, interaktioner och biverkningar samt aktuell information om förpackningar och priser se </a:t>
            </a:r>
            <a:r>
              <a:rPr lang="sv-SE" sz="1200" dirty="0" err="1"/>
              <a:t>www.fass.se</a:t>
            </a:r>
            <a:endParaRPr lang="sv-SE" sz="1200" dirty="0"/>
          </a:p>
          <a:p>
            <a:r>
              <a:rPr lang="sv-SE" sz="1200" dirty="0"/>
              <a:t>Baserad på produktresumé: 08/2026</a:t>
            </a:r>
          </a:p>
        </p:txBody>
      </p:sp>
    </p:spTree>
    <p:extLst>
      <p:ext uri="{BB962C8B-B14F-4D97-AF65-F5344CB8AC3E}">
        <p14:creationId xmlns:p14="http://schemas.microsoft.com/office/powerpoint/2010/main" val="3805477864"/>
      </p:ext>
    </p:extLst>
  </p:cSld>
  <p:clrMapOvr>
    <a:masterClrMapping/>
  </p:clrMapOvr>
</p:sld>
</file>

<file path=ppt/theme/theme1.xml><?xml version="1.0" encoding="utf-8"?>
<a:theme xmlns:a="http://schemas.openxmlformats.org/drawingml/2006/main" name="1_Gilead and Kite Oncology Templat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241572bb-70e3-488b-8b5d-1ce9b7b5bb87">
      <UserInfo>
        <DisplayName>Ellen McCarthy (Partner)</DisplayName>
        <AccountId>18</AccountId>
        <AccountType/>
      </UserInfo>
      <UserInfo>
        <DisplayName>Sabeen Mekan</DisplayName>
        <AccountId>591</AccountId>
        <AccountType/>
      </UserInfo>
      <UserInfo>
        <DisplayName>Jilpa Patel</DisplayName>
        <AccountId>747</AccountId>
        <AccountType/>
      </UserInfo>
      <UserInfo>
        <DisplayName>Ioanna Ntalla</DisplayName>
        <AccountId>210</AccountId>
        <AccountType/>
      </UserInfo>
      <UserInfo>
        <DisplayName>Lauren Dau</DisplayName>
        <AccountId>481</AccountId>
        <AccountType/>
      </UserInfo>
      <UserInfo>
        <DisplayName>Lynn Neilson</DisplayName>
        <AccountId>570</AccountId>
        <AccountType/>
      </UserInfo>
      <UserInfo>
        <DisplayName>Nikoleta Sjekloca</DisplayName>
        <AccountId>23</AccountId>
        <AccountType/>
      </UserInfo>
      <UserInfo>
        <DisplayName>Dustin Chernick</DisplayName>
        <AccountId>132</AccountId>
        <AccountType/>
      </UserInfo>
      <UserInfo>
        <DisplayName>Samvel Nazaretyan (Contractor)</DisplayName>
        <AccountId>790</AccountId>
        <AccountType/>
      </UserInfo>
    </SharedWithUsers>
    <lcf76f155ced4ddcb4097134ff3c332f xmlns="052548a7-d13b-4373-a2ca-8bdb29c28305">
      <Terms xmlns="http://schemas.microsoft.com/office/infopath/2007/PartnerControls"/>
    </lcf76f155ced4ddcb4097134ff3c332f>
    <TaxCatchAll xmlns="241572bb-70e3-488b-8b5d-1ce9b7b5bb87" xsi:nil="true"/>
    <Contact xmlns="052548a7-d13b-4373-a2ca-8bdb29c28305">
      <UserInfo>
        <DisplayName/>
        <AccountId xsi:nil="true"/>
        <AccountType/>
      </UserInfo>
    </Contact>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4A9E2EC163FC74996D6861E44C425CA" ma:contentTypeVersion="19" ma:contentTypeDescription="Create a new document." ma:contentTypeScope="" ma:versionID="7be37382bf24fa71a894244886b630bd">
  <xsd:schema xmlns:xsd="http://www.w3.org/2001/XMLSchema" xmlns:xs="http://www.w3.org/2001/XMLSchema" xmlns:p="http://schemas.microsoft.com/office/2006/metadata/properties" xmlns:ns2="052548a7-d13b-4373-a2ca-8bdb29c28305" xmlns:ns3="241572bb-70e3-488b-8b5d-1ce9b7b5bb87" targetNamespace="http://schemas.microsoft.com/office/2006/metadata/properties" ma:root="true" ma:fieldsID="864524c85bba0f3e439e24a669dfa238" ns2:_="" ns3:_="">
    <xsd:import namespace="052548a7-d13b-4373-a2ca-8bdb29c28305"/>
    <xsd:import namespace="241572bb-70e3-488b-8b5d-1ce9b7b5bb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Contact"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2548a7-d13b-4373-a2ca-8bdb29c283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a59aaaf-67c2-4a9b-8dae-6c62ae0ca490" ma:termSetId="09814cd3-568e-fe90-9814-8d621ff8fb84" ma:anchorId="fba54fb3-c3e1-fe81-a776-ca4b69148c4d" ma:open="true" ma:isKeyword="false">
      <xsd:complexType>
        <xsd:sequence>
          <xsd:element ref="pc:Terms" minOccurs="0" maxOccurs="1"/>
        </xsd:sequence>
      </xsd:complexType>
    </xsd:element>
    <xsd:element name="Contact" ma:index="23" nillable="true" ma:displayName="Contact" ma:format="Dropdown" ma:list="UserInfo" ma:SharePointGroup="0" ma:internalName="Contac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1572bb-70e3-488b-8b5d-1ce9b7b5bb8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d7ffd2f-b86b-47f4-a7bb-a735d4827684}" ma:internalName="TaxCatchAll" ma:showField="CatchAllData" ma:web="241572bb-70e3-488b-8b5d-1ce9b7b5bb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4EBEE0-81D5-4C3B-9AC0-66B8B6E9FCD9}">
  <ds:schemaRefs>
    <ds:schemaRef ds:uri="http://www.w3.org/XML/1998/namespace"/>
    <ds:schemaRef ds:uri="http://schemas.microsoft.com/office/2006/metadata/properties"/>
    <ds:schemaRef ds:uri="http://schemas.microsoft.com/office/infopath/2007/PartnerControls"/>
    <ds:schemaRef ds:uri="http://schemas.microsoft.com/office/2006/documentManagement/types"/>
    <ds:schemaRef ds:uri="http://purl.org/dc/dcmitype/"/>
    <ds:schemaRef ds:uri="http://purl.org/dc/terms/"/>
    <ds:schemaRef ds:uri="http://purl.org/dc/elements/1.1/"/>
    <ds:schemaRef ds:uri="http://schemas.openxmlformats.org/package/2006/metadata/core-properties"/>
    <ds:schemaRef ds:uri="241572bb-70e3-488b-8b5d-1ce9b7b5bb87"/>
    <ds:schemaRef ds:uri="052548a7-d13b-4373-a2ca-8bdb29c28305"/>
  </ds:schemaRefs>
</ds:datastoreItem>
</file>

<file path=customXml/itemProps2.xml><?xml version="1.0" encoding="utf-8"?>
<ds:datastoreItem xmlns:ds="http://schemas.openxmlformats.org/officeDocument/2006/customXml" ds:itemID="{B23A07C5-96BE-486E-8573-06E82FDAEB84}">
  <ds:schemaRefs>
    <ds:schemaRef ds:uri="http://schemas.microsoft.com/sharepoint/v3/contenttype/forms"/>
  </ds:schemaRefs>
</ds:datastoreItem>
</file>

<file path=customXml/itemProps3.xml><?xml version="1.0" encoding="utf-8"?>
<ds:datastoreItem xmlns:ds="http://schemas.openxmlformats.org/officeDocument/2006/customXml" ds:itemID="{A883C930-101F-4E0B-A033-A43861388F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2548a7-d13b-4373-a2ca-8bdb29c28305"/>
    <ds:schemaRef ds:uri="241572bb-70e3-488b-8b5d-1ce9b7b5bb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628</TotalTime>
  <Words>3416</Words>
  <Application>Microsoft Macintosh PowerPoint</Application>
  <PresentationFormat>Widescreen</PresentationFormat>
  <Paragraphs>284</Paragraphs>
  <Slides>12</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Apple Symbols</vt:lpstr>
      <vt:lpstr>Arial</vt:lpstr>
      <vt:lpstr>Calibri</vt:lpstr>
      <vt:lpstr>Century Gothic</vt:lpstr>
      <vt:lpstr>Georgia</vt:lpstr>
      <vt:lpstr>Monaco</vt:lpstr>
      <vt:lpstr>Trebuchet MS</vt:lpstr>
      <vt:lpstr>1_Gilead and Kite Oncology Template</vt:lpstr>
      <vt:lpstr>Office Theme</vt:lpstr>
      <vt:lpstr>PowerPoint Presentation</vt:lpstr>
      <vt:lpstr>PowerPoint Presentation</vt:lpstr>
      <vt:lpstr>Introduction1-10 </vt:lpstr>
      <vt:lpstr>Objectives and Statistics1 </vt:lpstr>
      <vt:lpstr>Study Design1 </vt:lpstr>
      <vt:lpstr>Baseline Characteristics and Prior Therapy1 </vt:lpstr>
      <vt:lpstr>Incidence of Diarrhea and Neutropenia by Severity in First Two Cycles1 </vt:lpstr>
      <vt:lpstr>Adverse Events: TEAEs During First Two Cycles1 </vt:lpstr>
      <vt:lpstr>Rates of Neutropenia and Diarrhea in ASCENT1, TROPiCS-022, and PRIMED3</vt:lpstr>
      <vt:lpstr>AEs Leading to Dose Reductions, Treatment Interruptions, and Permanent Discontinuations in ASCENT1, TROPiCS-022, and PRIMED3</vt:lpstr>
      <vt:lpstr>Author’s Conclusions1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Sacituzumab Govitecan  Publication Dashboard</dc:title>
  <dc:creator>Team9Science</dc:creator>
  <cp:lastModifiedBy>Jonas Söderholm</cp:lastModifiedBy>
  <cp:revision>62</cp:revision>
  <dcterms:created xsi:type="dcterms:W3CDTF">2021-03-22T18:10:10Z</dcterms:created>
  <dcterms:modified xsi:type="dcterms:W3CDTF">2026-09-09T14:11:03Z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6de74a9-4f8a-4c74-b507-22417e17d25b_Enabled">
    <vt:lpwstr>true</vt:lpwstr>
  </property>
  <property fmtid="{D5CDD505-2E9C-101B-9397-08002B2CF9AE}" pid="3" name="MSIP_Label_16de74a9-4f8a-4c74-b507-22417e17d25b_SetDate">
    <vt:lpwstr>2021-10-01T21:13:31Z</vt:lpwstr>
  </property>
  <property fmtid="{D5CDD505-2E9C-101B-9397-08002B2CF9AE}" pid="4" name="MSIP_Label_16de74a9-4f8a-4c74-b507-22417e17d25b_Method">
    <vt:lpwstr>Privileged</vt:lpwstr>
  </property>
  <property fmtid="{D5CDD505-2E9C-101B-9397-08002B2CF9AE}" pid="5" name="MSIP_Label_16de74a9-4f8a-4c74-b507-22417e17d25b_Name">
    <vt:lpwstr>16de74a9-4f8a-4c74-b507-22417e17d25b</vt:lpwstr>
  </property>
  <property fmtid="{D5CDD505-2E9C-101B-9397-08002B2CF9AE}" pid="6" name="MSIP_Label_16de74a9-4f8a-4c74-b507-22417e17d25b_SiteId">
    <vt:lpwstr>a5a8bcaa-3292-41e6-b735-5e8b21f4dbfd</vt:lpwstr>
  </property>
  <property fmtid="{D5CDD505-2E9C-101B-9397-08002B2CF9AE}" pid="7" name="MSIP_Label_16de74a9-4f8a-4c74-b507-22417e17d25b_ActionId">
    <vt:lpwstr>0bf652c0-d53a-46f6-a406-781af355de64</vt:lpwstr>
  </property>
  <property fmtid="{D5CDD505-2E9C-101B-9397-08002B2CF9AE}" pid="8" name="MSIP_Label_16de74a9-4f8a-4c74-b507-22417e17d25b_ContentBits">
    <vt:lpwstr>0</vt:lpwstr>
  </property>
  <property fmtid="{D5CDD505-2E9C-101B-9397-08002B2CF9AE}" pid="9" name="MediaServiceImageTags">
    <vt:lpwstr/>
  </property>
  <property fmtid="{D5CDD505-2E9C-101B-9397-08002B2CF9AE}" pid="10" name="ContentTypeId">
    <vt:lpwstr>0x01010004A9E2EC163FC74996D6861E44C425CA</vt:lpwstr>
  </property>
</Properties>
</file>