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4" r:id="rId2"/>
  </p:sldMasterIdLst>
  <p:notesMasterIdLst>
    <p:notesMasterId r:id="rId16"/>
  </p:notesMasterIdLst>
  <p:sldIdLst>
    <p:sldId id="13132" r:id="rId3"/>
    <p:sldId id="2147472668" r:id="rId4"/>
    <p:sldId id="2147472677" r:id="rId5"/>
    <p:sldId id="2147472679" r:id="rId6"/>
    <p:sldId id="2147472753" r:id="rId7"/>
    <p:sldId id="2147472719" r:id="rId8"/>
    <p:sldId id="2147472680" r:id="rId9"/>
    <p:sldId id="2147472720" r:id="rId10"/>
    <p:sldId id="2147472721" r:id="rId11"/>
    <p:sldId id="2147472722" r:id="rId12"/>
    <p:sldId id="2147472718" r:id="rId13"/>
    <p:sldId id="2147472681" r:id="rId14"/>
    <p:sldId id="214737586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43920"/>
  </p:normalViewPr>
  <p:slideViewPr>
    <p:cSldViewPr snapToGrid="0">
      <p:cViewPr>
        <p:scale>
          <a:sx n="110" d="100"/>
          <a:sy n="110" d="100"/>
        </p:scale>
        <p:origin x="117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s Söderholm" userId="b146546c-6bf2-46e5-8a26-00cca8510547" providerId="ADAL" clId="{D5A12830-CBC0-4F4F-AF0E-F203B1D7945C}"/>
    <pc:docChg chg="undo custSel modSld">
      <pc:chgData name="Jonas Söderholm" userId="b146546c-6bf2-46e5-8a26-00cca8510547" providerId="ADAL" clId="{D5A12830-CBC0-4F4F-AF0E-F203B1D7945C}" dt="2025-04-16T14:41:44.697" v="11" actId="20577"/>
      <pc:docMkLst>
        <pc:docMk/>
      </pc:docMkLst>
      <pc:sldChg chg="modSp mod modNotesTx">
        <pc:chgData name="Jonas Söderholm" userId="b146546c-6bf2-46e5-8a26-00cca8510547" providerId="ADAL" clId="{D5A12830-CBC0-4F4F-AF0E-F203B1D7945C}" dt="2025-04-16T14:36:45.409" v="2" actId="20577"/>
        <pc:sldMkLst>
          <pc:docMk/>
          <pc:sldMk cId="161301334" sldId="2147472677"/>
        </pc:sldMkLst>
        <pc:spChg chg="mod">
          <ac:chgData name="Jonas Söderholm" userId="b146546c-6bf2-46e5-8a26-00cca8510547" providerId="ADAL" clId="{D5A12830-CBC0-4F4F-AF0E-F203B1D7945C}" dt="2025-04-16T14:22:24.889" v="1" actId="20577"/>
          <ac:spMkLst>
            <pc:docMk/>
            <pc:sldMk cId="161301334" sldId="2147472677"/>
            <ac:spMk id="4" creationId="{EA626BEB-28C7-69AC-279C-CA6F4289DF83}"/>
          </ac:spMkLst>
        </pc:spChg>
      </pc:sldChg>
      <pc:sldChg chg="modNotesTx">
        <pc:chgData name="Jonas Söderholm" userId="b146546c-6bf2-46e5-8a26-00cca8510547" providerId="ADAL" clId="{D5A12830-CBC0-4F4F-AF0E-F203B1D7945C}" dt="2025-04-16T14:36:49.024" v="3" actId="20577"/>
        <pc:sldMkLst>
          <pc:docMk/>
          <pc:sldMk cId="2270640839" sldId="2147472679"/>
        </pc:sldMkLst>
      </pc:sldChg>
      <pc:sldChg chg="modNotesTx">
        <pc:chgData name="Jonas Söderholm" userId="b146546c-6bf2-46e5-8a26-00cca8510547" providerId="ADAL" clId="{D5A12830-CBC0-4F4F-AF0E-F203B1D7945C}" dt="2025-04-16T14:37:02.992" v="6" actId="20577"/>
        <pc:sldMkLst>
          <pc:docMk/>
          <pc:sldMk cId="2215170442" sldId="2147472680"/>
        </pc:sldMkLst>
      </pc:sldChg>
      <pc:sldChg chg="modNotesTx">
        <pc:chgData name="Jonas Söderholm" userId="b146546c-6bf2-46e5-8a26-00cca8510547" providerId="ADAL" clId="{D5A12830-CBC0-4F4F-AF0E-F203B1D7945C}" dt="2025-04-16T14:41:44.697" v="11" actId="20577"/>
        <pc:sldMkLst>
          <pc:docMk/>
          <pc:sldMk cId="3266274498" sldId="2147472681"/>
        </pc:sldMkLst>
      </pc:sldChg>
      <pc:sldChg chg="modNotesTx">
        <pc:chgData name="Jonas Söderholm" userId="b146546c-6bf2-46e5-8a26-00cca8510547" providerId="ADAL" clId="{D5A12830-CBC0-4F4F-AF0E-F203B1D7945C}" dt="2025-04-16T14:41:40.038" v="10" actId="20577"/>
        <pc:sldMkLst>
          <pc:docMk/>
          <pc:sldMk cId="2364197286" sldId="2147472718"/>
        </pc:sldMkLst>
      </pc:sldChg>
      <pc:sldChg chg="modNotesTx">
        <pc:chgData name="Jonas Söderholm" userId="b146546c-6bf2-46e5-8a26-00cca8510547" providerId="ADAL" clId="{D5A12830-CBC0-4F4F-AF0E-F203B1D7945C}" dt="2025-04-16T14:36:58" v="5" actId="20577"/>
        <pc:sldMkLst>
          <pc:docMk/>
          <pc:sldMk cId="2805382329" sldId="2147472719"/>
        </pc:sldMkLst>
      </pc:sldChg>
      <pc:sldChg chg="modNotesTx">
        <pc:chgData name="Jonas Söderholm" userId="b146546c-6bf2-46e5-8a26-00cca8510547" providerId="ADAL" clId="{D5A12830-CBC0-4F4F-AF0E-F203B1D7945C}" dt="2025-04-16T14:37:07.969" v="7" actId="20577"/>
        <pc:sldMkLst>
          <pc:docMk/>
          <pc:sldMk cId="1320634104" sldId="2147472720"/>
        </pc:sldMkLst>
      </pc:sldChg>
      <pc:sldChg chg="modNotesTx">
        <pc:chgData name="Jonas Söderholm" userId="b146546c-6bf2-46e5-8a26-00cca8510547" providerId="ADAL" clId="{D5A12830-CBC0-4F4F-AF0E-F203B1D7945C}" dt="2025-04-16T14:41:17.861" v="8" actId="20577"/>
        <pc:sldMkLst>
          <pc:docMk/>
          <pc:sldMk cId="2309671737" sldId="2147472721"/>
        </pc:sldMkLst>
      </pc:sldChg>
      <pc:sldChg chg="modNotesTx">
        <pc:chgData name="Jonas Söderholm" userId="b146546c-6bf2-46e5-8a26-00cca8510547" providerId="ADAL" clId="{D5A12830-CBC0-4F4F-AF0E-F203B1D7945C}" dt="2025-04-16T14:41:22.537" v="9" actId="20577"/>
        <pc:sldMkLst>
          <pc:docMk/>
          <pc:sldMk cId="3032097970" sldId="2147472722"/>
        </pc:sldMkLst>
      </pc:sldChg>
      <pc:sldChg chg="modNotesTx">
        <pc:chgData name="Jonas Söderholm" userId="b146546c-6bf2-46e5-8a26-00cca8510547" providerId="ADAL" clId="{D5A12830-CBC0-4F4F-AF0E-F203B1D7945C}" dt="2025-04-16T14:36:52.335" v="4" actId="20577"/>
        <pc:sldMkLst>
          <pc:docMk/>
          <pc:sldMk cId="3720421961" sldId="2147472753"/>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278373316119749"/>
          <c:y val="4.7499251130274769E-2"/>
          <c:w val="0.74903755595297306"/>
          <c:h val="0.81008935775368318"/>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numRef>
              <c:f>Sheet1!$A$2:$A$14</c:f>
              <c:numCache>
                <c:formatCode>General</c:formatCode>
                <c:ptCount val="13"/>
                <c:pt idx="0">
                  <c:v>0</c:v>
                </c:pt>
                <c:pt idx="1">
                  <c:v>1</c:v>
                </c:pt>
                <c:pt idx="2">
                  <c:v>2</c:v>
                </c:pt>
                <c:pt idx="3">
                  <c:v>3</c:v>
                </c:pt>
                <c:pt idx="4">
                  <c:v>4</c:v>
                </c:pt>
                <c:pt idx="5">
                  <c:v>5</c:v>
                </c:pt>
                <c:pt idx="6">
                  <c:v>6</c:v>
                </c:pt>
                <c:pt idx="7">
                  <c:v>7</c:v>
                </c:pt>
                <c:pt idx="8">
                  <c:v>8</c:v>
                </c:pt>
                <c:pt idx="9">
                  <c:v>9</c:v>
                </c:pt>
                <c:pt idx="10">
                  <c:v>10</c:v>
                </c:pt>
                <c:pt idx="11">
                  <c:v>11</c:v>
                </c:pt>
                <c:pt idx="12">
                  <c:v>12</c:v>
                </c:pt>
              </c:numCache>
            </c:numRef>
          </c:cat>
          <c:val>
            <c:numRef>
              <c:f>Sheet1!$B$2:$B$14</c:f>
              <c:numCache>
                <c:formatCode>General</c:formatCode>
                <c:ptCount val="13"/>
              </c:numCache>
            </c:numRef>
          </c:val>
          <c:extLst>
            <c:ext xmlns:c16="http://schemas.microsoft.com/office/drawing/2014/chart" uri="{C3380CC4-5D6E-409C-BE32-E72D297353CC}">
              <c16:uniqueId val="{00000000-7E20-49CB-8280-9EAB68AEAFDB}"/>
            </c:ext>
          </c:extLst>
        </c:ser>
        <c:dLbls>
          <c:showLegendKey val="0"/>
          <c:showVal val="0"/>
          <c:showCatName val="0"/>
          <c:showSerName val="0"/>
          <c:showPercent val="0"/>
          <c:showBubbleSize val="0"/>
        </c:dLbls>
        <c:gapWidth val="219"/>
        <c:overlap val="-27"/>
        <c:axId val="459620368"/>
        <c:axId val="459620728"/>
      </c:barChart>
      <c:catAx>
        <c:axId val="45962036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r>
                  <a:rPr lang="en-US">
                    <a:solidFill>
                      <a:schemeClr val="accent6"/>
                    </a:solidFill>
                  </a:rPr>
                  <a:t>Time (months)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endParaRPr lang="sv-SE"/>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endParaRPr lang="sv-SE"/>
          </a:p>
        </c:txPr>
        <c:crossAx val="459620728"/>
        <c:crosses val="autoZero"/>
        <c:auto val="1"/>
        <c:lblAlgn val="ctr"/>
        <c:lblOffset val="100"/>
        <c:noMultiLvlLbl val="0"/>
      </c:catAx>
      <c:valAx>
        <c:axId val="459620728"/>
        <c:scaling>
          <c:orientation val="minMax"/>
          <c:max val="1"/>
        </c:scaling>
        <c:delete val="0"/>
        <c:axPos val="l"/>
        <c:title>
          <c:tx>
            <c:rich>
              <a:bodyPr rot="-540000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r>
                  <a:rPr lang="en-US">
                    <a:solidFill>
                      <a:schemeClr val="accent6"/>
                    </a:solidFill>
                  </a:rPr>
                  <a:t>PFS Probability</a:t>
                </a:r>
              </a:p>
            </c:rich>
          </c:tx>
          <c:layout>
            <c:manualLayout>
              <c:xMode val="edge"/>
              <c:yMode val="edge"/>
              <c:x val="0"/>
              <c:y val="0.27365753731814413"/>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endParaRPr lang="sv-SE"/>
            </a:p>
          </c:txPr>
        </c:title>
        <c:numFmt formatCode="#,##0.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endParaRPr lang="sv-SE"/>
          </a:p>
        </c:txPr>
        <c:crossAx val="459620368"/>
        <c:crosses val="autoZero"/>
        <c:crossBetween val="midCat"/>
        <c:maj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tx1"/>
          </a:solidFill>
          <a:latin typeface="Trebuchet MS" panose="020B0603020202020204" pitchFamily="34" charset="0"/>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22302881511973"/>
          <c:y val="4.7499251130274769E-2"/>
          <c:w val="0.73559826029905073"/>
          <c:h val="0.81008935775368318"/>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numRef>
              <c:f>Sheet1!$A$2:$A$12</c:f>
              <c:numCache>
                <c:formatCode>General</c:formatCode>
                <c:ptCount val="11"/>
                <c:pt idx="0">
                  <c:v>0</c:v>
                </c:pt>
                <c:pt idx="1">
                  <c:v>1</c:v>
                </c:pt>
                <c:pt idx="2">
                  <c:v>2</c:v>
                </c:pt>
                <c:pt idx="3">
                  <c:v>3</c:v>
                </c:pt>
                <c:pt idx="4">
                  <c:v>4</c:v>
                </c:pt>
                <c:pt idx="5">
                  <c:v>5</c:v>
                </c:pt>
                <c:pt idx="6">
                  <c:v>6</c:v>
                </c:pt>
                <c:pt idx="7">
                  <c:v>7</c:v>
                </c:pt>
                <c:pt idx="8">
                  <c:v>8</c:v>
                </c:pt>
                <c:pt idx="9">
                  <c:v>9</c:v>
                </c:pt>
                <c:pt idx="10">
                  <c:v>10</c:v>
                </c:pt>
              </c:numCache>
            </c:numRef>
          </c:cat>
          <c:val>
            <c:numRef>
              <c:f>Sheet1!$B$2:$B$12</c:f>
              <c:numCache>
                <c:formatCode>General</c:formatCode>
                <c:ptCount val="11"/>
              </c:numCache>
            </c:numRef>
          </c:val>
          <c:extLst>
            <c:ext xmlns:c16="http://schemas.microsoft.com/office/drawing/2014/chart" uri="{C3380CC4-5D6E-409C-BE32-E72D297353CC}">
              <c16:uniqueId val="{00000000-F469-4739-BF2B-9C37635C58B3}"/>
            </c:ext>
          </c:extLst>
        </c:ser>
        <c:dLbls>
          <c:showLegendKey val="0"/>
          <c:showVal val="0"/>
          <c:showCatName val="0"/>
          <c:showSerName val="0"/>
          <c:showPercent val="0"/>
          <c:showBubbleSize val="0"/>
        </c:dLbls>
        <c:gapWidth val="219"/>
        <c:overlap val="-27"/>
        <c:axId val="459620368"/>
        <c:axId val="459620728"/>
      </c:barChart>
      <c:catAx>
        <c:axId val="45962036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r>
                  <a:rPr lang="en-US">
                    <a:solidFill>
                      <a:schemeClr val="accent6"/>
                    </a:solidFill>
                  </a:rPr>
                  <a:t>Time (months)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endParaRPr lang="sv-SE"/>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endParaRPr lang="sv-SE"/>
          </a:p>
        </c:txPr>
        <c:crossAx val="459620728"/>
        <c:crosses val="autoZero"/>
        <c:auto val="1"/>
        <c:lblAlgn val="ctr"/>
        <c:lblOffset val="100"/>
        <c:noMultiLvlLbl val="0"/>
      </c:catAx>
      <c:valAx>
        <c:axId val="459620728"/>
        <c:scaling>
          <c:orientation val="minMax"/>
          <c:max val="1"/>
        </c:scaling>
        <c:delete val="0"/>
        <c:axPos val="l"/>
        <c:title>
          <c:tx>
            <c:rich>
              <a:bodyPr rot="-540000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r>
                  <a:rPr lang="en-US">
                    <a:solidFill>
                      <a:schemeClr val="accent6"/>
                    </a:solidFill>
                  </a:rPr>
                  <a:t>PFS Probability</a:t>
                </a:r>
              </a:p>
            </c:rich>
          </c:tx>
          <c:layout>
            <c:manualLayout>
              <c:xMode val="edge"/>
              <c:yMode val="edge"/>
              <c:x val="3.359823913480566E-3"/>
              <c:y val="0.26812800249158569"/>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endParaRPr lang="sv-SE"/>
            </a:p>
          </c:txPr>
        </c:title>
        <c:numFmt formatCode="#,##0.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endParaRPr lang="sv-SE"/>
          </a:p>
        </c:txPr>
        <c:crossAx val="459620368"/>
        <c:crosses val="autoZero"/>
        <c:crossBetween val="midCat"/>
        <c:maj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tx1"/>
          </a:solidFill>
          <a:latin typeface="Trebuchet MS" panose="020B0603020202020204" pitchFamily="34" charset="0"/>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278373316119749"/>
          <c:y val="4.7499251130274769E-2"/>
          <c:w val="0.74903755595297306"/>
          <c:h val="0.81008935775368318"/>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numRef>
              <c:f>Sheet1!$A$2:$A$14</c:f>
              <c:numCache>
                <c:formatCode>General</c:formatCode>
                <c:ptCount val="13"/>
                <c:pt idx="0">
                  <c:v>0</c:v>
                </c:pt>
                <c:pt idx="1">
                  <c:v>1</c:v>
                </c:pt>
                <c:pt idx="2">
                  <c:v>2</c:v>
                </c:pt>
                <c:pt idx="3">
                  <c:v>3</c:v>
                </c:pt>
                <c:pt idx="4">
                  <c:v>4</c:v>
                </c:pt>
                <c:pt idx="5">
                  <c:v>5</c:v>
                </c:pt>
                <c:pt idx="6">
                  <c:v>6</c:v>
                </c:pt>
                <c:pt idx="7">
                  <c:v>7</c:v>
                </c:pt>
                <c:pt idx="8">
                  <c:v>8</c:v>
                </c:pt>
                <c:pt idx="9">
                  <c:v>9</c:v>
                </c:pt>
                <c:pt idx="10">
                  <c:v>10</c:v>
                </c:pt>
                <c:pt idx="11">
                  <c:v>11</c:v>
                </c:pt>
                <c:pt idx="12">
                  <c:v>12</c:v>
                </c:pt>
              </c:numCache>
            </c:numRef>
          </c:cat>
          <c:val>
            <c:numRef>
              <c:f>Sheet1!$B$2:$B$14</c:f>
              <c:numCache>
                <c:formatCode>General</c:formatCode>
                <c:ptCount val="13"/>
              </c:numCache>
            </c:numRef>
          </c:val>
          <c:extLst>
            <c:ext xmlns:c16="http://schemas.microsoft.com/office/drawing/2014/chart" uri="{C3380CC4-5D6E-409C-BE32-E72D297353CC}">
              <c16:uniqueId val="{00000000-1F81-4C9F-8A57-D187951F3C03}"/>
            </c:ext>
          </c:extLst>
        </c:ser>
        <c:dLbls>
          <c:showLegendKey val="0"/>
          <c:showVal val="0"/>
          <c:showCatName val="0"/>
          <c:showSerName val="0"/>
          <c:showPercent val="0"/>
          <c:showBubbleSize val="0"/>
        </c:dLbls>
        <c:gapWidth val="219"/>
        <c:overlap val="-27"/>
        <c:axId val="459620368"/>
        <c:axId val="459620728"/>
      </c:barChart>
      <c:catAx>
        <c:axId val="45962036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r>
                  <a:rPr lang="en-US">
                    <a:solidFill>
                      <a:schemeClr val="accent6"/>
                    </a:solidFill>
                  </a:rPr>
                  <a:t>Time (months)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endParaRPr lang="sv-SE"/>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endParaRPr lang="sv-SE"/>
          </a:p>
        </c:txPr>
        <c:crossAx val="459620728"/>
        <c:crosses val="autoZero"/>
        <c:auto val="1"/>
        <c:lblAlgn val="ctr"/>
        <c:lblOffset val="100"/>
        <c:noMultiLvlLbl val="0"/>
      </c:catAx>
      <c:valAx>
        <c:axId val="459620728"/>
        <c:scaling>
          <c:orientation val="minMax"/>
          <c:max val="1"/>
        </c:scaling>
        <c:delete val="0"/>
        <c:axPos val="l"/>
        <c:title>
          <c:tx>
            <c:rich>
              <a:bodyPr rot="-540000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r>
                  <a:rPr lang="en-US">
                    <a:solidFill>
                      <a:schemeClr val="accent6"/>
                    </a:solidFill>
                  </a:rPr>
                  <a:t>PFS Probability</a:t>
                </a:r>
              </a:p>
            </c:rich>
          </c:tx>
          <c:layout>
            <c:manualLayout>
              <c:xMode val="edge"/>
              <c:yMode val="edge"/>
              <c:x val="3.359823913480566E-3"/>
              <c:y val="0.26812800249158569"/>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endParaRPr lang="sv-SE"/>
            </a:p>
          </c:txPr>
        </c:title>
        <c:numFmt formatCode="#,##0.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accent6"/>
                </a:solidFill>
                <a:latin typeface="Trebuchet MS" panose="020B0603020202020204" pitchFamily="34" charset="0"/>
                <a:ea typeface="+mn-ea"/>
                <a:cs typeface="+mn-cs"/>
              </a:defRPr>
            </a:pPr>
            <a:endParaRPr lang="sv-SE"/>
          </a:p>
        </c:txPr>
        <c:crossAx val="459620368"/>
        <c:crosses val="autoZero"/>
        <c:crossBetween val="midCat"/>
        <c:maj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tx1"/>
          </a:solidFill>
          <a:latin typeface="Trebuchet MS" panose="020B0603020202020204" pitchFamily="34" charset="0"/>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EF13DD-A717-0343-A946-C4D0BB07970D}" type="datetimeFigureOut">
              <a:rPr lang="en-US" smtClean="0"/>
              <a:t>4/16/25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23F695-DB75-9041-9681-B34C91729B37}" type="slidenum">
              <a:rPr lang="en-US" smtClean="0"/>
              <a:t>‹#›</a:t>
            </a:fld>
            <a:endParaRPr lang="en-US"/>
          </a:p>
        </p:txBody>
      </p:sp>
    </p:spTree>
    <p:extLst>
      <p:ext uri="{BB962C8B-B14F-4D97-AF65-F5344CB8AC3E}">
        <p14:creationId xmlns:p14="http://schemas.microsoft.com/office/powerpoint/2010/main" val="714762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65465B-1F3E-4508-81BA-30485342AF0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7035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097B73-F2D6-4DD6-89A9-E0D0A85814C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2643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BF232A-D0AC-9B4F-A822-05618EDB3A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9016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BF232A-D0AC-9B4F-A822-05618EDB3A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8605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BF232A-D0AC-9B4F-A822-05618EDB3A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7387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BF232A-D0AC-9B4F-A822-05618EDB3A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6081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097B73-F2D6-4DD6-89A9-E0D0A85814C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3273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BF232A-D0AC-9B4F-A822-05618EDB3A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0975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097B73-F2D6-4DD6-89A9-E0D0A85814C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7624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90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097B73-F2D6-4DD6-89A9-E0D0A85814C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533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90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097B73-F2D6-4DD6-89A9-E0D0A85814C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34506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Red">
    <p:bg>
      <p:bgRef idx="1001">
        <a:schemeClr val="bg1"/>
      </p:bgRef>
    </p:bg>
    <p:spTree>
      <p:nvGrpSpPr>
        <p:cNvPr id="1" name=""/>
        <p:cNvGrpSpPr/>
        <p:nvPr/>
      </p:nvGrpSpPr>
      <p:grpSpPr>
        <a:xfrm>
          <a:off x="0" y="0"/>
          <a:ext cx="0" cy="0"/>
          <a:chOff x="0" y="0"/>
          <a:chExt cx="0" cy="0"/>
        </a:xfrm>
      </p:grpSpPr>
      <p:sp>
        <p:nvSpPr>
          <p:cNvPr id="10" name="Snip Same Side Corner Rectangle 9">
            <a:extLst>
              <a:ext uri="{FF2B5EF4-FFF2-40B4-BE49-F238E27FC236}">
                <a16:creationId xmlns:a16="http://schemas.microsoft.com/office/drawing/2014/main" id="{543CA030-B9BB-F44B-87E8-9D88D615959F}"/>
              </a:ext>
            </a:extLst>
          </p:cNvPr>
          <p:cNvSpPr/>
          <p:nvPr userDrawn="1"/>
        </p:nvSpPr>
        <p:spPr>
          <a:xfrm rot="10800000">
            <a:off x="-3534" y="-7712"/>
            <a:ext cx="12242966" cy="3225964"/>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0 w 12246603"/>
              <a:gd name="connsiteY6" fmla="*/ 6897738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40341 w 12246603"/>
              <a:gd name="connsiteY5" fmla="*/ 5001703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26894 w 12246603"/>
              <a:gd name="connsiteY5" fmla="*/ 3293926 h 6897738"/>
              <a:gd name="connsiteX6" fmla="*/ 40341 w 12246603"/>
              <a:gd name="connsiteY6" fmla="*/ 4463820 h 6897738"/>
              <a:gd name="connsiteX7" fmla="*/ 0 w 12246603"/>
              <a:gd name="connsiteY7" fmla="*/ 1182761 h 6897738"/>
              <a:gd name="connsiteX8" fmla="*/ 8603213 w 12246603"/>
              <a:gd name="connsiteY8" fmla="*/ 0 h 6897738"/>
              <a:gd name="connsiteX0" fmla="*/ 8616660 w 12260050"/>
              <a:gd name="connsiteY0" fmla="*/ 0 h 6897738"/>
              <a:gd name="connsiteX1" fmla="*/ 8624025 w 12260050"/>
              <a:gd name="connsiteY1" fmla="*/ 2793 h 6897738"/>
              <a:gd name="connsiteX2" fmla="*/ 12233156 w 12260050"/>
              <a:gd name="connsiteY2" fmla="*/ 1182761 h 6897738"/>
              <a:gd name="connsiteX3" fmla="*/ 12233156 w 12260050"/>
              <a:gd name="connsiteY3" fmla="*/ 6897738 h 6897738"/>
              <a:gd name="connsiteX4" fmla="*/ 12260050 w 12260050"/>
              <a:gd name="connsiteY4" fmla="*/ 4557950 h 6897738"/>
              <a:gd name="connsiteX5" fmla="*/ 40341 w 12260050"/>
              <a:gd name="connsiteY5" fmla="*/ 3293926 h 6897738"/>
              <a:gd name="connsiteX6" fmla="*/ 0 w 12260050"/>
              <a:gd name="connsiteY6" fmla="*/ 3132562 h 6897738"/>
              <a:gd name="connsiteX7" fmla="*/ 13447 w 12260050"/>
              <a:gd name="connsiteY7" fmla="*/ 1182761 h 6897738"/>
              <a:gd name="connsiteX8" fmla="*/ 8616660 w 12260050"/>
              <a:gd name="connsiteY8" fmla="*/ 0 h 6897738"/>
              <a:gd name="connsiteX0" fmla="*/ 8616660 w 12260050"/>
              <a:gd name="connsiteY0" fmla="*/ 0 h 4557950"/>
              <a:gd name="connsiteX1" fmla="*/ 8624025 w 12260050"/>
              <a:gd name="connsiteY1" fmla="*/ 2793 h 4557950"/>
              <a:gd name="connsiteX2" fmla="*/ 12233156 w 12260050"/>
              <a:gd name="connsiteY2" fmla="*/ 1182761 h 4557950"/>
              <a:gd name="connsiteX3" fmla="*/ 12233156 w 12260050"/>
              <a:gd name="connsiteY3" fmla="*/ 3334268 h 4557950"/>
              <a:gd name="connsiteX4" fmla="*/ 12260050 w 12260050"/>
              <a:gd name="connsiteY4" fmla="*/ 4557950 h 4557950"/>
              <a:gd name="connsiteX5" fmla="*/ 40341 w 12260050"/>
              <a:gd name="connsiteY5" fmla="*/ 3293926 h 4557950"/>
              <a:gd name="connsiteX6" fmla="*/ 0 w 12260050"/>
              <a:gd name="connsiteY6" fmla="*/ 3132562 h 4557950"/>
              <a:gd name="connsiteX7" fmla="*/ 13447 w 12260050"/>
              <a:gd name="connsiteY7" fmla="*/ 1182761 h 4557950"/>
              <a:gd name="connsiteX8" fmla="*/ 8616660 w 12260050"/>
              <a:gd name="connsiteY8" fmla="*/ 0 h 4557950"/>
              <a:gd name="connsiteX0" fmla="*/ 8616660 w 12260050"/>
              <a:gd name="connsiteY0" fmla="*/ 0 h 3441844"/>
              <a:gd name="connsiteX1" fmla="*/ 8624025 w 12260050"/>
              <a:gd name="connsiteY1" fmla="*/ 2793 h 3441844"/>
              <a:gd name="connsiteX2" fmla="*/ 12233156 w 12260050"/>
              <a:gd name="connsiteY2" fmla="*/ 1182761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007950 h 3441844"/>
              <a:gd name="connsiteX8" fmla="*/ 8616660 w 12260050"/>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40341 w 12313838"/>
              <a:gd name="connsiteY5" fmla="*/ 3293926 h 3441844"/>
              <a:gd name="connsiteX6" fmla="*/ 0 w 12313838"/>
              <a:gd name="connsiteY6" fmla="*/ 3132562 h 3441844"/>
              <a:gd name="connsiteX7" fmla="*/ 13447 w 12313838"/>
              <a:gd name="connsiteY7" fmla="*/ 1007950 h 3441844"/>
              <a:gd name="connsiteX8" fmla="*/ 8616660 w 12313838"/>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132562 h 3441844"/>
              <a:gd name="connsiteX6" fmla="*/ 13447 w 12313838"/>
              <a:gd name="connsiteY6" fmla="*/ 1007950 h 3441844"/>
              <a:gd name="connsiteX7" fmla="*/ 8616660 w 12313838"/>
              <a:gd name="connsiteY7"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217086 h 3441844"/>
              <a:gd name="connsiteX6" fmla="*/ 13447 w 12313838"/>
              <a:gd name="connsiteY6" fmla="*/ 1007950 h 3441844"/>
              <a:gd name="connsiteX7" fmla="*/ 8616660 w 12313838"/>
              <a:gd name="connsiteY7" fmla="*/ 0 h 3441844"/>
              <a:gd name="connsiteX0" fmla="*/ 8616660 w 12313838"/>
              <a:gd name="connsiteY0" fmla="*/ 0 h 3320821"/>
              <a:gd name="connsiteX1" fmla="*/ 8624025 w 12313838"/>
              <a:gd name="connsiteY1" fmla="*/ 2793 h 3320821"/>
              <a:gd name="connsiteX2" fmla="*/ 12260050 w 12313838"/>
              <a:gd name="connsiteY2" fmla="*/ 994503 h 3320821"/>
              <a:gd name="connsiteX3" fmla="*/ 12313838 w 12313838"/>
              <a:gd name="connsiteY3" fmla="*/ 3320821 h 3320821"/>
              <a:gd name="connsiteX4" fmla="*/ 0 w 12313838"/>
              <a:gd name="connsiteY4" fmla="*/ 3217086 h 3320821"/>
              <a:gd name="connsiteX5" fmla="*/ 13447 w 12313838"/>
              <a:gd name="connsiteY5" fmla="*/ 1007950 h 3320821"/>
              <a:gd name="connsiteX6" fmla="*/ 8616660 w 12313838"/>
              <a:gd name="connsiteY6" fmla="*/ 0 h 3320821"/>
              <a:gd name="connsiteX0" fmla="*/ 8616660 w 12260050"/>
              <a:gd name="connsiteY0" fmla="*/ 0 h 3236297"/>
              <a:gd name="connsiteX1" fmla="*/ 8624025 w 12260050"/>
              <a:gd name="connsiteY1" fmla="*/ 2793 h 3236297"/>
              <a:gd name="connsiteX2" fmla="*/ 12260050 w 12260050"/>
              <a:gd name="connsiteY2" fmla="*/ 994503 h 3236297"/>
              <a:gd name="connsiteX3" fmla="*/ 12190893 w 12260050"/>
              <a:gd name="connsiteY3" fmla="*/ 3236297 h 3236297"/>
              <a:gd name="connsiteX4" fmla="*/ 0 w 12260050"/>
              <a:gd name="connsiteY4" fmla="*/ 3217086 h 3236297"/>
              <a:gd name="connsiteX5" fmla="*/ 13447 w 12260050"/>
              <a:gd name="connsiteY5" fmla="*/ 1007950 h 3236297"/>
              <a:gd name="connsiteX6" fmla="*/ 8616660 w 12260050"/>
              <a:gd name="connsiteY6" fmla="*/ 0 h 3236297"/>
              <a:gd name="connsiteX0" fmla="*/ 8616660 w 12260050"/>
              <a:gd name="connsiteY0" fmla="*/ 0 h 3217086"/>
              <a:gd name="connsiteX1" fmla="*/ 8624025 w 12260050"/>
              <a:gd name="connsiteY1" fmla="*/ 2793 h 3217086"/>
              <a:gd name="connsiteX2" fmla="*/ 12260050 w 12260050"/>
              <a:gd name="connsiteY2" fmla="*/ 994503 h 3217086"/>
              <a:gd name="connsiteX3" fmla="*/ 11745219 w 12260050"/>
              <a:gd name="connsiteY3" fmla="*/ 2951988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260050"/>
              <a:gd name="connsiteY0" fmla="*/ 0 h 3217086"/>
              <a:gd name="connsiteX1" fmla="*/ 8624025 w 12260050"/>
              <a:gd name="connsiteY1" fmla="*/ 2793 h 3217086"/>
              <a:gd name="connsiteX2" fmla="*/ 12260050 w 12260050"/>
              <a:gd name="connsiteY2" fmla="*/ 994503 h 3217086"/>
              <a:gd name="connsiteX3" fmla="*/ 12183209 w 12260050"/>
              <a:gd name="connsiteY3" fmla="*/ 3213245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198578"/>
              <a:gd name="connsiteY0" fmla="*/ 0 h 3217086"/>
              <a:gd name="connsiteX1" fmla="*/ 8624025 w 12198578"/>
              <a:gd name="connsiteY1" fmla="*/ 2793 h 3217086"/>
              <a:gd name="connsiteX2" fmla="*/ 12198578 w 12198578"/>
              <a:gd name="connsiteY2" fmla="*/ 986819 h 3217086"/>
              <a:gd name="connsiteX3" fmla="*/ 12183209 w 12198578"/>
              <a:gd name="connsiteY3" fmla="*/ 3213245 h 3217086"/>
              <a:gd name="connsiteX4" fmla="*/ 0 w 12198578"/>
              <a:gd name="connsiteY4" fmla="*/ 3217086 h 3217086"/>
              <a:gd name="connsiteX5" fmla="*/ 13447 w 12198578"/>
              <a:gd name="connsiteY5" fmla="*/ 1007950 h 3217086"/>
              <a:gd name="connsiteX6" fmla="*/ 8616660 w 12198578"/>
              <a:gd name="connsiteY6" fmla="*/ 0 h 3217086"/>
              <a:gd name="connsiteX0" fmla="*/ 8616660 w 12198578"/>
              <a:gd name="connsiteY0" fmla="*/ 0 h 3223755"/>
              <a:gd name="connsiteX1" fmla="*/ 8624025 w 12198578"/>
              <a:gd name="connsiteY1" fmla="*/ 2793 h 3223755"/>
              <a:gd name="connsiteX2" fmla="*/ 12198578 w 12198578"/>
              <a:gd name="connsiteY2" fmla="*/ 986819 h 3223755"/>
              <a:gd name="connsiteX3" fmla="*/ 12193720 w 12198578"/>
              <a:gd name="connsiteY3" fmla="*/ 3223755 h 3223755"/>
              <a:gd name="connsiteX4" fmla="*/ 0 w 12198578"/>
              <a:gd name="connsiteY4" fmla="*/ 3217086 h 3223755"/>
              <a:gd name="connsiteX5" fmla="*/ 13447 w 12198578"/>
              <a:gd name="connsiteY5" fmla="*/ 1007950 h 3223755"/>
              <a:gd name="connsiteX6" fmla="*/ 8616660 w 12198578"/>
              <a:gd name="connsiteY6" fmla="*/ 0 h 3223755"/>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57835 w 12242966"/>
              <a:gd name="connsiteY5" fmla="*/ 1007950 h 3225964"/>
              <a:gd name="connsiteX6" fmla="*/ 8661048 w 12242966"/>
              <a:gd name="connsiteY6" fmla="*/ 0 h 3225964"/>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31202 w 12242966"/>
              <a:gd name="connsiteY5" fmla="*/ 999072 h 3225964"/>
              <a:gd name="connsiteX6" fmla="*/ 8661048 w 12242966"/>
              <a:gd name="connsiteY6" fmla="*/ 0 h 3225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2966" h="3225964">
                <a:moveTo>
                  <a:pt x="8661048" y="0"/>
                </a:moveTo>
                <a:lnTo>
                  <a:pt x="8668413" y="2793"/>
                </a:lnTo>
                <a:lnTo>
                  <a:pt x="12242966" y="986819"/>
                </a:lnTo>
                <a:cubicBezTo>
                  <a:pt x="12241347" y="1732464"/>
                  <a:pt x="12239727" y="2478110"/>
                  <a:pt x="12238108" y="3223755"/>
                </a:cubicBezTo>
                <a:lnTo>
                  <a:pt x="0" y="3225964"/>
                </a:lnTo>
                <a:cubicBezTo>
                  <a:pt x="4482" y="2576030"/>
                  <a:pt x="26720" y="1649006"/>
                  <a:pt x="31202" y="999072"/>
                </a:cubicBezTo>
                <a:lnTo>
                  <a:pt x="8661048"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picture containing text&#10;&#10;Description automatically generated">
            <a:extLst>
              <a:ext uri="{FF2B5EF4-FFF2-40B4-BE49-F238E27FC236}">
                <a16:creationId xmlns:a16="http://schemas.microsoft.com/office/drawing/2014/main" id="{F79DFC0D-C14A-0C4D-84A1-CA377E7B386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7" name="Title 1">
            <a:extLst>
              <a:ext uri="{FF2B5EF4-FFF2-40B4-BE49-F238E27FC236}">
                <a16:creationId xmlns:a16="http://schemas.microsoft.com/office/drawing/2014/main" id="{6D208309-0462-8541-810A-1B44629BDA2B}"/>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2"/>
                </a:solidFill>
                <a:latin typeface="Trebuchet MS" panose="020B0703020202090204" pitchFamily="34" charset="0"/>
              </a:defRPr>
            </a:lvl1pPr>
          </a:lstStyle>
          <a:p>
            <a:r>
              <a:rPr lang="en-US"/>
              <a:t>Click to edit master title style</a:t>
            </a:r>
          </a:p>
        </p:txBody>
      </p:sp>
      <p:sp>
        <p:nvSpPr>
          <p:cNvPr id="8" name="Subtitle 2">
            <a:extLst>
              <a:ext uri="{FF2B5EF4-FFF2-40B4-BE49-F238E27FC236}">
                <a16:creationId xmlns:a16="http://schemas.microsoft.com/office/drawing/2014/main" id="{0028168B-6ACE-9E48-A8FC-7DAB851DA5C4}"/>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4" name="Slide Number Placeholder 5">
            <a:extLst>
              <a:ext uri="{FF2B5EF4-FFF2-40B4-BE49-F238E27FC236}">
                <a16:creationId xmlns:a16="http://schemas.microsoft.com/office/drawing/2014/main" id="{575D77BE-4FAC-F444-91E1-78A48998D11B}"/>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a:solidFill>
                  <a:schemeClr val="bg2"/>
                </a:solidFill>
                <a:effectLst/>
                <a:latin typeface="+mn-lt"/>
                <a:ea typeface="+mn-ea"/>
                <a:cs typeface="+mn-cs"/>
              </a:rPr>
              <a:t>GILEAD and the GILEAD logo are trademarks of Gilead Sciences, Inc. </a:t>
            </a:r>
            <a:endParaRPr lang="en-US" b="0" i="0">
              <a:latin typeface="Trebuchet MS" panose="020B0703020202090204" pitchFamily="34" charset="0"/>
            </a:endParaRPr>
          </a:p>
        </p:txBody>
      </p:sp>
    </p:spTree>
    <p:extLst>
      <p:ext uri="{BB962C8B-B14F-4D97-AF65-F5344CB8AC3E}">
        <p14:creationId xmlns:p14="http://schemas.microsoft.com/office/powerpoint/2010/main" val="25624854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Divider Blue Gri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6890869-419C-404C-A780-60070061C651}"/>
              </a:ext>
            </a:extLst>
          </p:cNvPr>
          <p:cNvPicPr>
            <a:picLocks noChangeAspect="1"/>
          </p:cNvPicPr>
          <p:nvPr userDrawn="1"/>
        </p:nvPicPr>
        <p:blipFill>
          <a:blip r:embed="rId2">
            <a:extLst>
              <a:ext uri="{28A0092B-C50C-407E-A947-70E740481C1C}">
                <a14:useLocalDpi xmlns:a14="http://schemas.microsoft.com/office/drawing/2010/main"/>
              </a:ext>
            </a:extLst>
          </a:blip>
          <a:srcRect/>
          <a:stretch/>
        </p:blipFill>
        <p:spPr>
          <a:xfrm>
            <a:off x="5425" y="0"/>
            <a:ext cx="12195296" cy="6859854"/>
          </a:xfrm>
          <a:prstGeom prst="rect">
            <a:avLst/>
          </a:prstGeom>
        </p:spPr>
      </p:pic>
      <p:sp>
        <p:nvSpPr>
          <p:cNvPr id="5" name="Content Placeholder 2">
            <a:extLst>
              <a:ext uri="{FF2B5EF4-FFF2-40B4-BE49-F238E27FC236}">
                <a16:creationId xmlns:a16="http://schemas.microsoft.com/office/drawing/2014/main" id="{F1624BFA-3408-CB48-BB40-1B8DA80F0B9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a:t>Edit master text styles </a:t>
            </a:r>
          </a:p>
        </p:txBody>
      </p:sp>
    </p:spTree>
    <p:extLst>
      <p:ext uri="{BB962C8B-B14F-4D97-AF65-F5344CB8AC3E}">
        <p14:creationId xmlns:p14="http://schemas.microsoft.com/office/powerpoint/2010/main" val="227374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Divider Red Gri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56BEA39-B9F1-154B-A579-1CFB9CE600F4}"/>
              </a:ext>
            </a:extLst>
          </p:cNvPr>
          <p:cNvPicPr>
            <a:picLocks noChangeAspect="1"/>
          </p:cNvPicPr>
          <p:nvPr userDrawn="1"/>
        </p:nvPicPr>
        <p:blipFill>
          <a:blip r:embed="rId2">
            <a:extLst>
              <a:ext uri="{28A0092B-C50C-407E-A947-70E740481C1C}">
                <a14:useLocalDpi xmlns:a14="http://schemas.microsoft.com/office/drawing/2010/main"/>
              </a:ext>
            </a:extLst>
          </a:blip>
          <a:srcRect/>
          <a:stretch/>
        </p:blipFill>
        <p:spPr>
          <a:xfrm>
            <a:off x="5425" y="0"/>
            <a:ext cx="12195296" cy="6859854"/>
          </a:xfrm>
          <a:prstGeom prst="rect">
            <a:avLst/>
          </a:prstGeom>
        </p:spPr>
      </p:pic>
      <p:sp>
        <p:nvSpPr>
          <p:cNvPr id="4" name="Content Placeholder 2">
            <a:extLst>
              <a:ext uri="{FF2B5EF4-FFF2-40B4-BE49-F238E27FC236}">
                <a16:creationId xmlns:a16="http://schemas.microsoft.com/office/drawing/2014/main" id="{BE766F11-A0B8-5043-BD39-F5EBBCBBFB2E}"/>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a:t>Edit master text styles </a:t>
            </a:r>
          </a:p>
        </p:txBody>
      </p:sp>
    </p:spTree>
    <p:extLst>
      <p:ext uri="{BB962C8B-B14F-4D97-AF65-F5344CB8AC3E}">
        <p14:creationId xmlns:p14="http://schemas.microsoft.com/office/powerpoint/2010/main" val="1394267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2-Divider Blue ">
    <p:spTree>
      <p:nvGrpSpPr>
        <p:cNvPr id="1" name=""/>
        <p:cNvGrpSpPr/>
        <p:nvPr/>
      </p:nvGrpSpPr>
      <p:grpSpPr>
        <a:xfrm>
          <a:off x="0" y="0"/>
          <a:ext cx="0" cy="0"/>
          <a:chOff x="0" y="0"/>
          <a:chExt cx="0" cy="0"/>
        </a:xfrm>
      </p:grpSpPr>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2" y="0"/>
            <a:ext cx="12191998" cy="6858000"/>
          </a:xfrm>
          <a:prstGeom prst="rect">
            <a:avLst/>
          </a:prstGeom>
        </p:spPr>
        <p:txBody>
          <a:bodyPr anchor="ctr"/>
          <a:lstStyle>
            <a:lvl1pPr marL="0" indent="0" algn="r">
              <a:buNone/>
              <a:defRPr/>
            </a:lvl1pPr>
          </a:lstStyle>
          <a:p>
            <a:r>
              <a:rPr lang="en-US"/>
              <a:t>Insert photo by clicking on the image icon</a:t>
            </a:r>
          </a:p>
        </p:txBody>
      </p:sp>
      <p:sp>
        <p:nvSpPr>
          <p:cNvPr id="4" name="Content Placeholder 2">
            <a:extLst>
              <a:ext uri="{FF2B5EF4-FFF2-40B4-BE49-F238E27FC236}">
                <a16:creationId xmlns:a16="http://schemas.microsoft.com/office/drawing/2014/main" id="{E5181B7D-36C4-E247-A8BB-976A23D8CB6B}"/>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a:t>Edit master text styles </a:t>
            </a:r>
          </a:p>
        </p:txBody>
      </p:sp>
    </p:spTree>
    <p:extLst>
      <p:ext uri="{BB962C8B-B14F-4D97-AF65-F5344CB8AC3E}">
        <p14:creationId xmlns:p14="http://schemas.microsoft.com/office/powerpoint/2010/main" val="1538118315"/>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2-Divider Red">
    <p:spTree>
      <p:nvGrpSpPr>
        <p:cNvPr id="1" name=""/>
        <p:cNvGrpSpPr/>
        <p:nvPr/>
      </p:nvGrpSpPr>
      <p:grpSpPr>
        <a:xfrm>
          <a:off x="0" y="0"/>
          <a:ext cx="0" cy="0"/>
          <a:chOff x="0" y="0"/>
          <a:chExt cx="0" cy="0"/>
        </a:xfrm>
      </p:grpSpPr>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2" y="0"/>
            <a:ext cx="12191998" cy="6858000"/>
          </a:xfrm>
          <a:prstGeom prst="rect">
            <a:avLst/>
          </a:prstGeom>
        </p:spPr>
        <p:txBody>
          <a:bodyPr anchor="ctr"/>
          <a:lstStyle>
            <a:lvl1pPr marL="0" indent="0" algn="r">
              <a:buNone/>
              <a:defRPr/>
            </a:lvl1pPr>
          </a:lstStyle>
          <a:p>
            <a:r>
              <a:rPr lang="en-US"/>
              <a:t>Insert photo by clicking on the image icon</a:t>
            </a:r>
          </a:p>
        </p:txBody>
      </p:sp>
      <p:sp>
        <p:nvSpPr>
          <p:cNvPr id="4" name="Content Placeholder 2">
            <a:extLst>
              <a:ext uri="{FF2B5EF4-FFF2-40B4-BE49-F238E27FC236}">
                <a16:creationId xmlns:a16="http://schemas.microsoft.com/office/drawing/2014/main" id="{1D111DE1-BD25-8B4A-BEFC-769203F0F0C7}"/>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a:t>Edit master text styles </a:t>
            </a:r>
          </a:p>
        </p:txBody>
      </p:sp>
    </p:spTree>
    <p:extLst>
      <p:ext uri="{BB962C8B-B14F-4D97-AF65-F5344CB8AC3E}">
        <p14:creationId xmlns:p14="http://schemas.microsoft.com/office/powerpoint/2010/main" val="614376487"/>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3-Divider Blu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10E3402-48B3-4143-B616-3016ADBBD5D2}"/>
              </a:ext>
            </a:extLst>
          </p:cNvPr>
          <p:cNvSpPr>
            <a:spLocks noGrp="1"/>
          </p:cNvSpPr>
          <p:nvPr>
            <p:ph type="pic" sz="quarter" idx="12" hasCustomPrompt="1"/>
          </p:nvPr>
        </p:nvSpPr>
        <p:spPr>
          <a:xfrm>
            <a:off x="9060873" y="0"/>
            <a:ext cx="3131127" cy="6858000"/>
          </a:xfrm>
        </p:spPr>
        <p:txBody>
          <a:bodyPr/>
          <a:lstStyle/>
          <a:p>
            <a:r>
              <a:rPr lang="en-US"/>
              <a:t>Insert Picture</a:t>
            </a:r>
          </a:p>
        </p:txBody>
      </p:sp>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4713316" y="0"/>
            <a:ext cx="3430939"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a:t>Insert Picture</a:t>
            </a:r>
          </a:p>
        </p:txBody>
      </p:sp>
      <p:sp>
        <p:nvSpPr>
          <p:cNvPr id="7" name="Content Placeholder 2">
            <a:extLst>
              <a:ext uri="{FF2B5EF4-FFF2-40B4-BE49-F238E27FC236}">
                <a16:creationId xmlns:a16="http://schemas.microsoft.com/office/drawing/2014/main" id="{1537B446-C9D8-6D44-B058-43523B81DBB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accent1"/>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a:t>Edit master text styles </a:t>
            </a:r>
          </a:p>
        </p:txBody>
      </p:sp>
      <p:sp>
        <p:nvSpPr>
          <p:cNvPr id="10" name="Picture Placeholder 4">
            <a:extLst>
              <a:ext uri="{FF2B5EF4-FFF2-40B4-BE49-F238E27FC236}">
                <a16:creationId xmlns:a16="http://schemas.microsoft.com/office/drawing/2014/main" id="{C908F25E-1A70-3543-A342-8DB155219B50}"/>
              </a:ext>
            </a:extLst>
          </p:cNvPr>
          <p:cNvSpPr>
            <a:spLocks noGrp="1"/>
          </p:cNvSpPr>
          <p:nvPr>
            <p:ph type="pic" sz="quarter" idx="13" hasCustomPrompt="1"/>
          </p:nvPr>
        </p:nvSpPr>
        <p:spPr>
          <a:xfrm>
            <a:off x="7005413" y="0"/>
            <a:ext cx="3470136"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a:t>Insert Picture</a:t>
            </a:r>
          </a:p>
        </p:txBody>
      </p:sp>
    </p:spTree>
    <p:extLst>
      <p:ext uri="{BB962C8B-B14F-4D97-AF65-F5344CB8AC3E}">
        <p14:creationId xmlns:p14="http://schemas.microsoft.com/office/powerpoint/2010/main" val="3431268470"/>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3-Divider Re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10E3402-48B3-4143-B616-3016ADBBD5D2}"/>
              </a:ext>
            </a:extLst>
          </p:cNvPr>
          <p:cNvSpPr>
            <a:spLocks noGrp="1"/>
          </p:cNvSpPr>
          <p:nvPr>
            <p:ph type="pic" sz="quarter" idx="12" hasCustomPrompt="1"/>
          </p:nvPr>
        </p:nvSpPr>
        <p:spPr>
          <a:xfrm>
            <a:off x="9060873" y="0"/>
            <a:ext cx="3131127" cy="6858000"/>
          </a:xfrm>
        </p:spPr>
        <p:txBody>
          <a:bodyPr/>
          <a:lstStyle/>
          <a:p>
            <a:r>
              <a:rPr lang="en-US"/>
              <a:t>Insert Picture</a:t>
            </a:r>
          </a:p>
        </p:txBody>
      </p:sp>
      <p:sp>
        <p:nvSpPr>
          <p:cNvPr id="14" name="Picture Placeholder 4">
            <a:extLst>
              <a:ext uri="{FF2B5EF4-FFF2-40B4-BE49-F238E27FC236}">
                <a16:creationId xmlns:a16="http://schemas.microsoft.com/office/drawing/2014/main" id="{DC3FCFD4-8398-2441-BE44-A8DEC5D48792}"/>
              </a:ext>
            </a:extLst>
          </p:cNvPr>
          <p:cNvSpPr>
            <a:spLocks noGrp="1"/>
          </p:cNvSpPr>
          <p:nvPr>
            <p:ph type="pic" sz="quarter" idx="10" hasCustomPrompt="1"/>
          </p:nvPr>
        </p:nvSpPr>
        <p:spPr>
          <a:xfrm>
            <a:off x="4713316" y="0"/>
            <a:ext cx="3430939"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a:t>Insert Picture</a:t>
            </a:r>
          </a:p>
        </p:txBody>
      </p:sp>
      <p:sp>
        <p:nvSpPr>
          <p:cNvPr id="7" name="Content Placeholder 2">
            <a:extLst>
              <a:ext uri="{FF2B5EF4-FFF2-40B4-BE49-F238E27FC236}">
                <a16:creationId xmlns:a16="http://schemas.microsoft.com/office/drawing/2014/main" id="{1537B446-C9D8-6D44-B058-43523B81DBB4}"/>
              </a:ext>
            </a:extLst>
          </p:cNvPr>
          <p:cNvSpPr>
            <a:spLocks noGrp="1"/>
          </p:cNvSpPr>
          <p:nvPr>
            <p:ph sz="half" idx="1" hasCustomPrompt="1"/>
          </p:nvPr>
        </p:nvSpPr>
        <p:spPr>
          <a:xfrm>
            <a:off x="-55660" y="0"/>
            <a:ext cx="5762233" cy="6865951"/>
          </a:xfrm>
          <a:custGeom>
            <a:avLst/>
            <a:gdLst>
              <a:gd name="connsiteX0" fmla="*/ 5 w 4890977"/>
              <a:gd name="connsiteY0" fmla="*/ 2632582 h 6892206"/>
              <a:gd name="connsiteX1" fmla="*/ 2445489 w 4890977"/>
              <a:gd name="connsiteY1" fmla="*/ 0 h 6892206"/>
              <a:gd name="connsiteX2" fmla="*/ 4890972 w 4890977"/>
              <a:gd name="connsiteY2" fmla="*/ 2632582 h 6892206"/>
              <a:gd name="connsiteX3" fmla="*/ 3956880 w 4890977"/>
              <a:gd name="connsiteY3" fmla="*/ 6892188 h 6892206"/>
              <a:gd name="connsiteX4" fmla="*/ 934097 w 4890977"/>
              <a:gd name="connsiteY4" fmla="*/ 6892188 h 6892206"/>
              <a:gd name="connsiteX5" fmla="*/ 5 w 4890977"/>
              <a:gd name="connsiteY5" fmla="*/ 2632582 h 6892206"/>
              <a:gd name="connsiteX0" fmla="*/ 0 w 5730939"/>
              <a:gd name="connsiteY0" fmla="*/ 2632582 h 6892188"/>
              <a:gd name="connsiteX1" fmla="*/ 2445484 w 5730939"/>
              <a:gd name="connsiteY1" fmla="*/ 0 h 6892188"/>
              <a:gd name="connsiteX2" fmla="*/ 5730939 w 5730939"/>
              <a:gd name="connsiteY2" fmla="*/ 3461922 h 6892188"/>
              <a:gd name="connsiteX3" fmla="*/ 3956875 w 5730939"/>
              <a:gd name="connsiteY3" fmla="*/ 6892188 h 6892188"/>
              <a:gd name="connsiteX4" fmla="*/ 934092 w 5730939"/>
              <a:gd name="connsiteY4" fmla="*/ 6892188 h 6892188"/>
              <a:gd name="connsiteX5" fmla="*/ 0 w 5730939"/>
              <a:gd name="connsiteY5" fmla="*/ 2632582 h 6892188"/>
              <a:gd name="connsiteX0" fmla="*/ 0 w 5730939"/>
              <a:gd name="connsiteY0" fmla="*/ 2632582 h 6892188"/>
              <a:gd name="connsiteX1" fmla="*/ 2445484 w 5730939"/>
              <a:gd name="connsiteY1" fmla="*/ 0 h 6892188"/>
              <a:gd name="connsiteX2" fmla="*/ 5730939 w 5730939"/>
              <a:gd name="connsiteY2" fmla="*/ 3461922 h 6892188"/>
              <a:gd name="connsiteX3" fmla="*/ 4871275 w 5730939"/>
              <a:gd name="connsiteY3" fmla="*/ 6860291 h 6892188"/>
              <a:gd name="connsiteX4" fmla="*/ 934092 w 5730939"/>
              <a:gd name="connsiteY4" fmla="*/ 6892188 h 6892188"/>
              <a:gd name="connsiteX5" fmla="*/ 0 w 5730939"/>
              <a:gd name="connsiteY5" fmla="*/ 2632582 h 6892188"/>
              <a:gd name="connsiteX0" fmla="*/ 0 w 5730939"/>
              <a:gd name="connsiteY0" fmla="*/ 2675113 h 6934719"/>
              <a:gd name="connsiteX1" fmla="*/ 4890973 w 5730939"/>
              <a:gd name="connsiteY1" fmla="*/ 0 h 6934719"/>
              <a:gd name="connsiteX2" fmla="*/ 5730939 w 5730939"/>
              <a:gd name="connsiteY2" fmla="*/ 3504453 h 6934719"/>
              <a:gd name="connsiteX3" fmla="*/ 4871275 w 5730939"/>
              <a:gd name="connsiteY3" fmla="*/ 6902822 h 6934719"/>
              <a:gd name="connsiteX4" fmla="*/ 934092 w 5730939"/>
              <a:gd name="connsiteY4" fmla="*/ 6934719 h 6934719"/>
              <a:gd name="connsiteX5" fmla="*/ 0 w 5730939"/>
              <a:gd name="connsiteY5" fmla="*/ 2675113 h 6934719"/>
              <a:gd name="connsiteX0" fmla="*/ 0 w 5773469"/>
              <a:gd name="connsiteY0" fmla="*/ 102034 h 6934719"/>
              <a:gd name="connsiteX1" fmla="*/ 4933503 w 5773469"/>
              <a:gd name="connsiteY1" fmla="*/ 0 h 6934719"/>
              <a:gd name="connsiteX2" fmla="*/ 5773469 w 5773469"/>
              <a:gd name="connsiteY2" fmla="*/ 3504453 h 6934719"/>
              <a:gd name="connsiteX3" fmla="*/ 4913805 w 5773469"/>
              <a:gd name="connsiteY3" fmla="*/ 6902822 h 6934719"/>
              <a:gd name="connsiteX4" fmla="*/ 976622 w 5773469"/>
              <a:gd name="connsiteY4" fmla="*/ 6934719 h 6934719"/>
              <a:gd name="connsiteX5" fmla="*/ 0 w 5773469"/>
              <a:gd name="connsiteY5" fmla="*/ 102034 h 6934719"/>
              <a:gd name="connsiteX0" fmla="*/ 0 w 5773469"/>
              <a:gd name="connsiteY0" fmla="*/ 16794 h 6849479"/>
              <a:gd name="connsiteX1" fmla="*/ 4956751 w 5773469"/>
              <a:gd name="connsiteY1" fmla="*/ 0 h 6849479"/>
              <a:gd name="connsiteX2" fmla="*/ 5773469 w 5773469"/>
              <a:gd name="connsiteY2" fmla="*/ 3419213 h 6849479"/>
              <a:gd name="connsiteX3" fmla="*/ 4913805 w 5773469"/>
              <a:gd name="connsiteY3" fmla="*/ 6817582 h 6849479"/>
              <a:gd name="connsiteX4" fmla="*/ 976622 w 5773469"/>
              <a:gd name="connsiteY4" fmla="*/ 6849479 h 6849479"/>
              <a:gd name="connsiteX5" fmla="*/ 0 w 5773469"/>
              <a:gd name="connsiteY5" fmla="*/ 16794 h 6849479"/>
              <a:gd name="connsiteX0" fmla="*/ 0 w 5719224"/>
              <a:gd name="connsiteY0" fmla="*/ 0 h 6863681"/>
              <a:gd name="connsiteX1" fmla="*/ 4902506 w 5719224"/>
              <a:gd name="connsiteY1" fmla="*/ 14202 h 6863681"/>
              <a:gd name="connsiteX2" fmla="*/ 5719224 w 5719224"/>
              <a:gd name="connsiteY2" fmla="*/ 3433415 h 6863681"/>
              <a:gd name="connsiteX3" fmla="*/ 4859560 w 5719224"/>
              <a:gd name="connsiteY3" fmla="*/ 6831784 h 6863681"/>
              <a:gd name="connsiteX4" fmla="*/ 922377 w 5719224"/>
              <a:gd name="connsiteY4" fmla="*/ 6863681 h 6863681"/>
              <a:gd name="connsiteX5" fmla="*/ 0 w 5719224"/>
              <a:gd name="connsiteY5" fmla="*/ 0 h 6863681"/>
              <a:gd name="connsiteX0" fmla="*/ 0 w 5719224"/>
              <a:gd name="connsiteY0" fmla="*/ 1296 h 6864977"/>
              <a:gd name="connsiteX1" fmla="*/ 4871509 w 5719224"/>
              <a:gd name="connsiteY1" fmla="*/ 0 h 6864977"/>
              <a:gd name="connsiteX2" fmla="*/ 5719224 w 5719224"/>
              <a:gd name="connsiteY2" fmla="*/ 3434711 h 6864977"/>
              <a:gd name="connsiteX3" fmla="*/ 4859560 w 5719224"/>
              <a:gd name="connsiteY3" fmla="*/ 6833080 h 6864977"/>
              <a:gd name="connsiteX4" fmla="*/ 922377 w 5719224"/>
              <a:gd name="connsiteY4" fmla="*/ 6864977 h 6864977"/>
              <a:gd name="connsiteX5" fmla="*/ 0 w 5719224"/>
              <a:gd name="connsiteY5" fmla="*/ 1296 h 6864977"/>
              <a:gd name="connsiteX0" fmla="*/ 0 w 5719224"/>
              <a:gd name="connsiteY0" fmla="*/ 1296 h 6893257"/>
              <a:gd name="connsiteX1" fmla="*/ 4871509 w 5719224"/>
              <a:gd name="connsiteY1" fmla="*/ 0 h 6893257"/>
              <a:gd name="connsiteX2" fmla="*/ 5719224 w 5719224"/>
              <a:gd name="connsiteY2" fmla="*/ 3434711 h 6893257"/>
              <a:gd name="connsiteX3" fmla="*/ 4859560 w 5719224"/>
              <a:gd name="connsiteY3" fmla="*/ 6833080 h 6893257"/>
              <a:gd name="connsiteX4" fmla="*/ 17404 w 5719224"/>
              <a:gd name="connsiteY4" fmla="*/ 6893257 h 6893257"/>
              <a:gd name="connsiteX5" fmla="*/ 0 w 5719224"/>
              <a:gd name="connsiteY5" fmla="*/ 1296 h 6893257"/>
              <a:gd name="connsiteX0" fmla="*/ 0 w 5719224"/>
              <a:gd name="connsiteY0" fmla="*/ 1296 h 6893257"/>
              <a:gd name="connsiteX1" fmla="*/ 4871509 w 5719224"/>
              <a:gd name="connsiteY1" fmla="*/ 0 h 6893257"/>
              <a:gd name="connsiteX2" fmla="*/ 5719224 w 5719224"/>
              <a:gd name="connsiteY2" fmla="*/ 3434711 h 6893257"/>
              <a:gd name="connsiteX3" fmla="*/ 4831279 w 5719224"/>
              <a:gd name="connsiteY3" fmla="*/ 6880214 h 6893257"/>
              <a:gd name="connsiteX4" fmla="*/ 17404 w 5719224"/>
              <a:gd name="connsiteY4" fmla="*/ 6893257 h 6893257"/>
              <a:gd name="connsiteX5" fmla="*/ 0 w 5719224"/>
              <a:gd name="connsiteY5" fmla="*/ 1296 h 6893257"/>
              <a:gd name="connsiteX0" fmla="*/ 0 w 5719224"/>
              <a:gd name="connsiteY0" fmla="*/ 62256 h 6954217"/>
              <a:gd name="connsiteX1" fmla="*/ 4847125 w 5719224"/>
              <a:gd name="connsiteY1" fmla="*/ 0 h 6954217"/>
              <a:gd name="connsiteX2" fmla="*/ 5719224 w 5719224"/>
              <a:gd name="connsiteY2" fmla="*/ 3495671 h 6954217"/>
              <a:gd name="connsiteX3" fmla="*/ 4831279 w 5719224"/>
              <a:gd name="connsiteY3" fmla="*/ 6941174 h 6954217"/>
              <a:gd name="connsiteX4" fmla="*/ 17404 w 5719224"/>
              <a:gd name="connsiteY4" fmla="*/ 6954217 h 6954217"/>
              <a:gd name="connsiteX5" fmla="*/ 0 w 5719224"/>
              <a:gd name="connsiteY5" fmla="*/ 62256 h 6954217"/>
              <a:gd name="connsiteX0" fmla="*/ 0 w 5731416"/>
              <a:gd name="connsiteY0" fmla="*/ 1296 h 6954217"/>
              <a:gd name="connsiteX1" fmla="*/ 4859317 w 5731416"/>
              <a:gd name="connsiteY1" fmla="*/ 0 h 6954217"/>
              <a:gd name="connsiteX2" fmla="*/ 5731416 w 5731416"/>
              <a:gd name="connsiteY2" fmla="*/ 3495671 h 6954217"/>
              <a:gd name="connsiteX3" fmla="*/ 4843471 w 5731416"/>
              <a:gd name="connsiteY3" fmla="*/ 6941174 h 6954217"/>
              <a:gd name="connsiteX4" fmla="*/ 29596 w 5731416"/>
              <a:gd name="connsiteY4" fmla="*/ 6954217 h 6954217"/>
              <a:gd name="connsiteX5" fmla="*/ 0 w 5731416"/>
              <a:gd name="connsiteY5" fmla="*/ 1296 h 6954217"/>
              <a:gd name="connsiteX0" fmla="*/ 0 w 5731416"/>
              <a:gd name="connsiteY0" fmla="*/ 1296 h 7002134"/>
              <a:gd name="connsiteX1" fmla="*/ 4859317 w 5731416"/>
              <a:gd name="connsiteY1" fmla="*/ 0 h 7002134"/>
              <a:gd name="connsiteX2" fmla="*/ 5731416 w 5731416"/>
              <a:gd name="connsiteY2" fmla="*/ 3495671 h 7002134"/>
              <a:gd name="connsiteX3" fmla="*/ 4831279 w 5731416"/>
              <a:gd name="connsiteY3" fmla="*/ 7002134 h 7002134"/>
              <a:gd name="connsiteX4" fmla="*/ 29596 w 5731416"/>
              <a:gd name="connsiteY4" fmla="*/ 6954217 h 7002134"/>
              <a:gd name="connsiteX5" fmla="*/ 0 w 5731416"/>
              <a:gd name="connsiteY5" fmla="*/ 1296 h 7002134"/>
              <a:gd name="connsiteX0" fmla="*/ 8116 w 5739532"/>
              <a:gd name="connsiteY0" fmla="*/ 1296 h 7002134"/>
              <a:gd name="connsiteX1" fmla="*/ 4867433 w 5739532"/>
              <a:gd name="connsiteY1" fmla="*/ 0 h 7002134"/>
              <a:gd name="connsiteX2" fmla="*/ 5739532 w 5739532"/>
              <a:gd name="connsiteY2" fmla="*/ 3495671 h 7002134"/>
              <a:gd name="connsiteX3" fmla="*/ 4839395 w 5739532"/>
              <a:gd name="connsiteY3" fmla="*/ 7002134 h 7002134"/>
              <a:gd name="connsiteX4" fmla="*/ 1136 w 5739532"/>
              <a:gd name="connsiteY4" fmla="*/ 6990793 h 7002134"/>
              <a:gd name="connsiteX5" fmla="*/ 8116 w 5739532"/>
              <a:gd name="connsiteY5" fmla="*/ 1296 h 7002134"/>
              <a:gd name="connsiteX0" fmla="*/ 8116 w 5678572"/>
              <a:gd name="connsiteY0" fmla="*/ 1296 h 7002134"/>
              <a:gd name="connsiteX1" fmla="*/ 4867433 w 5678572"/>
              <a:gd name="connsiteY1" fmla="*/ 0 h 7002134"/>
              <a:gd name="connsiteX2" fmla="*/ 5678572 w 5678572"/>
              <a:gd name="connsiteY2" fmla="*/ 1983863 h 7002134"/>
              <a:gd name="connsiteX3" fmla="*/ 4839395 w 5678572"/>
              <a:gd name="connsiteY3" fmla="*/ 7002134 h 7002134"/>
              <a:gd name="connsiteX4" fmla="*/ 1136 w 5678572"/>
              <a:gd name="connsiteY4" fmla="*/ 6990793 h 7002134"/>
              <a:gd name="connsiteX5" fmla="*/ 8116 w 5678572"/>
              <a:gd name="connsiteY5" fmla="*/ 1296 h 7002134"/>
              <a:gd name="connsiteX0" fmla="*/ 8116 w 5702956"/>
              <a:gd name="connsiteY0" fmla="*/ 1296 h 7002134"/>
              <a:gd name="connsiteX1" fmla="*/ 4867433 w 5702956"/>
              <a:gd name="connsiteY1" fmla="*/ 0 h 7002134"/>
              <a:gd name="connsiteX2" fmla="*/ 5702956 w 5702956"/>
              <a:gd name="connsiteY2" fmla="*/ 2154551 h 7002134"/>
              <a:gd name="connsiteX3" fmla="*/ 4839395 w 5702956"/>
              <a:gd name="connsiteY3" fmla="*/ 7002134 h 7002134"/>
              <a:gd name="connsiteX4" fmla="*/ 1136 w 5702956"/>
              <a:gd name="connsiteY4" fmla="*/ 6990793 h 7002134"/>
              <a:gd name="connsiteX5" fmla="*/ 8116 w 5702956"/>
              <a:gd name="connsiteY5" fmla="*/ 1296 h 7002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956" h="7002134">
                <a:moveTo>
                  <a:pt x="8116" y="1296"/>
                </a:moveTo>
                <a:lnTo>
                  <a:pt x="4867433" y="0"/>
                </a:lnTo>
                <a:lnTo>
                  <a:pt x="5702956" y="2154551"/>
                </a:lnTo>
                <a:lnTo>
                  <a:pt x="4839395" y="7002134"/>
                </a:lnTo>
                <a:lnTo>
                  <a:pt x="1136" y="6990793"/>
                </a:lnTo>
                <a:cubicBezTo>
                  <a:pt x="-4665" y="4693473"/>
                  <a:pt x="13917" y="2298616"/>
                  <a:pt x="8116" y="1296"/>
                </a:cubicBezTo>
                <a:close/>
              </a:path>
            </a:pathLst>
          </a:custGeom>
          <a:solidFill>
            <a:schemeClr val="tx2"/>
          </a:solidFill>
          <a:effectLst/>
        </p:spPr>
        <p:txBody>
          <a:bodyPr lIns="457200" tIns="1920240" rIns="365760" anchor="t" anchorCtr="0">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a:t>Edit master text styles </a:t>
            </a:r>
          </a:p>
        </p:txBody>
      </p:sp>
      <p:sp>
        <p:nvSpPr>
          <p:cNvPr id="10" name="Picture Placeholder 4">
            <a:extLst>
              <a:ext uri="{FF2B5EF4-FFF2-40B4-BE49-F238E27FC236}">
                <a16:creationId xmlns:a16="http://schemas.microsoft.com/office/drawing/2014/main" id="{C908F25E-1A70-3543-A342-8DB155219B50}"/>
              </a:ext>
            </a:extLst>
          </p:cNvPr>
          <p:cNvSpPr>
            <a:spLocks noGrp="1"/>
          </p:cNvSpPr>
          <p:nvPr>
            <p:ph type="pic" sz="quarter" idx="13" hasCustomPrompt="1"/>
          </p:nvPr>
        </p:nvSpPr>
        <p:spPr>
          <a:xfrm>
            <a:off x="7005413" y="0"/>
            <a:ext cx="3470136" cy="6859582"/>
          </a:xfrm>
          <a:custGeom>
            <a:avLst/>
            <a:gdLst>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0 w 7424926"/>
              <a:gd name="connsiteY7" fmla="*/ 1149119 h 6894576"/>
              <a:gd name="connsiteX8" fmla="*/ 1149119 w 7424926"/>
              <a:gd name="connsiteY8" fmla="*/ 0 h 6894576"/>
              <a:gd name="connsiteX0" fmla="*/ 1149119 w 7424926"/>
              <a:gd name="connsiteY0" fmla="*/ 0 h 6894576"/>
              <a:gd name="connsiteX1" fmla="*/ 6275807 w 7424926"/>
              <a:gd name="connsiteY1" fmla="*/ 0 h 6894576"/>
              <a:gd name="connsiteX2" fmla="*/ 7424926 w 7424926"/>
              <a:gd name="connsiteY2" fmla="*/ 1149119 h 6894576"/>
              <a:gd name="connsiteX3" fmla="*/ 7424926 w 7424926"/>
              <a:gd name="connsiteY3" fmla="*/ 6894576 h 6894576"/>
              <a:gd name="connsiteX4" fmla="*/ 7424926 w 7424926"/>
              <a:gd name="connsiteY4" fmla="*/ 6894576 h 6894576"/>
              <a:gd name="connsiteX5" fmla="*/ 0 w 7424926"/>
              <a:gd name="connsiteY5" fmla="*/ 6894576 h 6894576"/>
              <a:gd name="connsiteX6" fmla="*/ 0 w 7424926"/>
              <a:gd name="connsiteY6" fmla="*/ 6894576 h 6894576"/>
              <a:gd name="connsiteX7" fmla="*/ 877824 w 7424926"/>
              <a:gd name="connsiteY7" fmla="*/ 2124479 h 6894576"/>
              <a:gd name="connsiteX8" fmla="*/ 1149119 w 7424926"/>
              <a:gd name="connsiteY8" fmla="*/ 0 h 6894576"/>
              <a:gd name="connsiteX0" fmla="*/ 39647 w 7424926"/>
              <a:gd name="connsiteY0" fmla="*/ 0 h 6918960"/>
              <a:gd name="connsiteX1" fmla="*/ 6275807 w 7424926"/>
              <a:gd name="connsiteY1" fmla="*/ 24384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7424926 w 7424926"/>
              <a:gd name="connsiteY2" fmla="*/ 1173503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7424926 w 7424926"/>
              <a:gd name="connsiteY4" fmla="*/ 6918960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7424926"/>
              <a:gd name="connsiteY0" fmla="*/ 0 h 6918960"/>
              <a:gd name="connsiteX1" fmla="*/ 2435327 w 7424926"/>
              <a:gd name="connsiteY1" fmla="*/ 0 h 6918960"/>
              <a:gd name="connsiteX2" fmla="*/ 3145534 w 7424926"/>
              <a:gd name="connsiteY2" fmla="*/ 1880639 h 6918960"/>
              <a:gd name="connsiteX3" fmla="*/ 7424926 w 7424926"/>
              <a:gd name="connsiteY3" fmla="*/ 6918960 h 6918960"/>
              <a:gd name="connsiteX4" fmla="*/ 6559294 w 7424926"/>
              <a:gd name="connsiteY4" fmla="*/ 6906768 h 6918960"/>
              <a:gd name="connsiteX5" fmla="*/ 0 w 7424926"/>
              <a:gd name="connsiteY5" fmla="*/ 6918960 h 6918960"/>
              <a:gd name="connsiteX6" fmla="*/ 0 w 7424926"/>
              <a:gd name="connsiteY6" fmla="*/ 6918960 h 6918960"/>
              <a:gd name="connsiteX7" fmla="*/ 877824 w 7424926"/>
              <a:gd name="connsiteY7" fmla="*/ 2148863 h 6918960"/>
              <a:gd name="connsiteX8" fmla="*/ 39647 w 7424926"/>
              <a:gd name="connsiteY8" fmla="*/ 0 h 6918960"/>
              <a:gd name="connsiteX0" fmla="*/ 39647 w 6559294"/>
              <a:gd name="connsiteY0" fmla="*/ 0 h 6943344"/>
              <a:gd name="connsiteX1" fmla="*/ 2435327 w 6559294"/>
              <a:gd name="connsiteY1" fmla="*/ 0 h 6943344"/>
              <a:gd name="connsiteX2" fmla="*/ 3145534 w 6559294"/>
              <a:gd name="connsiteY2" fmla="*/ 1880639 h 6943344"/>
              <a:gd name="connsiteX3" fmla="*/ 1865374 w 6559294"/>
              <a:gd name="connsiteY3" fmla="*/ 6943344 h 6943344"/>
              <a:gd name="connsiteX4" fmla="*/ 6559294 w 6559294"/>
              <a:gd name="connsiteY4" fmla="*/ 6906768 h 6943344"/>
              <a:gd name="connsiteX5" fmla="*/ 0 w 6559294"/>
              <a:gd name="connsiteY5" fmla="*/ 6918960 h 6943344"/>
              <a:gd name="connsiteX6" fmla="*/ 0 w 6559294"/>
              <a:gd name="connsiteY6" fmla="*/ 6918960 h 6943344"/>
              <a:gd name="connsiteX7" fmla="*/ 877824 w 6559294"/>
              <a:gd name="connsiteY7" fmla="*/ 2148863 h 6943344"/>
              <a:gd name="connsiteX8" fmla="*/ 39647 w 6559294"/>
              <a:gd name="connsiteY8" fmla="*/ 0 h 6943344"/>
              <a:gd name="connsiteX0" fmla="*/ 39647 w 3145534"/>
              <a:gd name="connsiteY0" fmla="*/ 0 h 6943344"/>
              <a:gd name="connsiteX1" fmla="*/ 2435327 w 3145534"/>
              <a:gd name="connsiteY1" fmla="*/ 0 h 6943344"/>
              <a:gd name="connsiteX2" fmla="*/ 3145534 w 3145534"/>
              <a:gd name="connsiteY2" fmla="*/ 1880639 h 6943344"/>
              <a:gd name="connsiteX3" fmla="*/ 1865374 w 3145534"/>
              <a:gd name="connsiteY3" fmla="*/ 6943344 h 6943344"/>
              <a:gd name="connsiteX4" fmla="*/ 1670302 w 3145534"/>
              <a:gd name="connsiteY4" fmla="*/ 6931152 h 6943344"/>
              <a:gd name="connsiteX5" fmla="*/ 0 w 3145534"/>
              <a:gd name="connsiteY5" fmla="*/ 6918960 h 6943344"/>
              <a:gd name="connsiteX6" fmla="*/ 0 w 3145534"/>
              <a:gd name="connsiteY6" fmla="*/ 6918960 h 6943344"/>
              <a:gd name="connsiteX7" fmla="*/ 877824 w 3145534"/>
              <a:gd name="connsiteY7" fmla="*/ 2148863 h 6943344"/>
              <a:gd name="connsiteX8" fmla="*/ 39647 w 3145534"/>
              <a:gd name="connsiteY8" fmla="*/ 0 h 6943344"/>
              <a:gd name="connsiteX0" fmla="*/ 39647 w 3145534"/>
              <a:gd name="connsiteY0" fmla="*/ 0 h 6955536"/>
              <a:gd name="connsiteX1" fmla="*/ 2435327 w 3145534"/>
              <a:gd name="connsiteY1" fmla="*/ 0 h 6955536"/>
              <a:gd name="connsiteX2" fmla="*/ 3145534 w 3145534"/>
              <a:gd name="connsiteY2" fmla="*/ 1880639 h 6955536"/>
              <a:gd name="connsiteX3" fmla="*/ 1865374 w 3145534"/>
              <a:gd name="connsiteY3" fmla="*/ 6943344 h 6955536"/>
              <a:gd name="connsiteX4" fmla="*/ 1816606 w 3145534"/>
              <a:gd name="connsiteY4" fmla="*/ 6955536 h 6955536"/>
              <a:gd name="connsiteX5" fmla="*/ 0 w 3145534"/>
              <a:gd name="connsiteY5" fmla="*/ 6918960 h 6955536"/>
              <a:gd name="connsiteX6" fmla="*/ 0 w 3145534"/>
              <a:gd name="connsiteY6" fmla="*/ 6918960 h 6955536"/>
              <a:gd name="connsiteX7" fmla="*/ 877824 w 3145534"/>
              <a:gd name="connsiteY7" fmla="*/ 2148863 h 6955536"/>
              <a:gd name="connsiteX8" fmla="*/ 39647 w 3145534"/>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1865374 w 3194302"/>
              <a:gd name="connsiteY3" fmla="*/ 6943344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55536"/>
              <a:gd name="connsiteX1" fmla="*/ 2435327 w 3194302"/>
              <a:gd name="connsiteY1" fmla="*/ 0 h 6955536"/>
              <a:gd name="connsiteX2" fmla="*/ 3194302 w 3194302"/>
              <a:gd name="connsiteY2" fmla="*/ 2173247 h 6955536"/>
              <a:gd name="connsiteX3" fmla="*/ 2036062 w 3194302"/>
              <a:gd name="connsiteY3" fmla="*/ 6955536 h 6955536"/>
              <a:gd name="connsiteX4" fmla="*/ 1816606 w 3194302"/>
              <a:gd name="connsiteY4" fmla="*/ 6955536 h 6955536"/>
              <a:gd name="connsiteX5" fmla="*/ 0 w 3194302"/>
              <a:gd name="connsiteY5" fmla="*/ 6918960 h 6955536"/>
              <a:gd name="connsiteX6" fmla="*/ 0 w 3194302"/>
              <a:gd name="connsiteY6" fmla="*/ 6918960 h 6955536"/>
              <a:gd name="connsiteX7" fmla="*/ 877824 w 3194302"/>
              <a:gd name="connsiteY7" fmla="*/ 2148863 h 6955536"/>
              <a:gd name="connsiteX8" fmla="*/ 39647 w 3194302"/>
              <a:gd name="connsiteY8" fmla="*/ 0 h 6955536"/>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1816606 w 3194302"/>
              <a:gd name="connsiteY4" fmla="*/ 6955536 h 6979920"/>
              <a:gd name="connsiteX5" fmla="*/ 0 w 3194302"/>
              <a:gd name="connsiteY5" fmla="*/ 6918960 h 6979920"/>
              <a:gd name="connsiteX6" fmla="*/ 0 w 3194302"/>
              <a:gd name="connsiteY6" fmla="*/ 6918960 h 6979920"/>
              <a:gd name="connsiteX7" fmla="*/ 877824 w 3194302"/>
              <a:gd name="connsiteY7" fmla="*/ 2148863 h 6979920"/>
              <a:gd name="connsiteX8" fmla="*/ 39647 w 3194302"/>
              <a:gd name="connsiteY8" fmla="*/ 0 h 6979920"/>
              <a:gd name="connsiteX0" fmla="*/ 39647 w 3194302"/>
              <a:gd name="connsiteY0" fmla="*/ 0 h 6979920"/>
              <a:gd name="connsiteX1" fmla="*/ 2435327 w 3194302"/>
              <a:gd name="connsiteY1" fmla="*/ 0 h 6979920"/>
              <a:gd name="connsiteX2" fmla="*/ 3194302 w 3194302"/>
              <a:gd name="connsiteY2" fmla="*/ 2173247 h 6979920"/>
              <a:gd name="connsiteX3" fmla="*/ 2182366 w 3194302"/>
              <a:gd name="connsiteY3" fmla="*/ 6979920 h 6979920"/>
              <a:gd name="connsiteX4" fmla="*/ 0 w 3194302"/>
              <a:gd name="connsiteY4" fmla="*/ 6918960 h 6979920"/>
              <a:gd name="connsiteX5" fmla="*/ 0 w 3194302"/>
              <a:gd name="connsiteY5" fmla="*/ 6918960 h 6979920"/>
              <a:gd name="connsiteX6" fmla="*/ 877824 w 3194302"/>
              <a:gd name="connsiteY6" fmla="*/ 2148863 h 6979920"/>
              <a:gd name="connsiteX7" fmla="*/ 39647 w 3194302"/>
              <a:gd name="connsiteY7" fmla="*/ 0 h 6979920"/>
              <a:gd name="connsiteX0" fmla="*/ 39647 w 3194302"/>
              <a:gd name="connsiteY0" fmla="*/ 0 h 6920543"/>
              <a:gd name="connsiteX1" fmla="*/ 2435327 w 3194302"/>
              <a:gd name="connsiteY1" fmla="*/ 0 h 6920543"/>
              <a:gd name="connsiteX2" fmla="*/ 3194302 w 3194302"/>
              <a:gd name="connsiteY2" fmla="*/ 2173247 h 6920543"/>
              <a:gd name="connsiteX3" fmla="*/ 2182366 w 3194302"/>
              <a:gd name="connsiteY3" fmla="*/ 6920543 h 6920543"/>
              <a:gd name="connsiteX4" fmla="*/ 0 w 3194302"/>
              <a:gd name="connsiteY4" fmla="*/ 6918960 h 6920543"/>
              <a:gd name="connsiteX5" fmla="*/ 0 w 3194302"/>
              <a:gd name="connsiteY5" fmla="*/ 6918960 h 6920543"/>
              <a:gd name="connsiteX6" fmla="*/ 877824 w 3194302"/>
              <a:gd name="connsiteY6" fmla="*/ 2148863 h 6920543"/>
              <a:gd name="connsiteX7" fmla="*/ 39647 w 3194302"/>
              <a:gd name="connsiteY7" fmla="*/ 0 h 692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94302" h="6920543">
                <a:moveTo>
                  <a:pt x="39647" y="0"/>
                </a:moveTo>
                <a:lnTo>
                  <a:pt x="2435327" y="0"/>
                </a:lnTo>
                <a:lnTo>
                  <a:pt x="3194302" y="2173247"/>
                </a:lnTo>
                <a:lnTo>
                  <a:pt x="2182366" y="6920543"/>
                </a:lnTo>
                <a:lnTo>
                  <a:pt x="0" y="6918960"/>
                </a:lnTo>
                <a:lnTo>
                  <a:pt x="0" y="6918960"/>
                </a:lnTo>
                <a:lnTo>
                  <a:pt x="877824" y="2148863"/>
                </a:lnTo>
                <a:lnTo>
                  <a:pt x="39647" y="0"/>
                </a:lnTo>
                <a:close/>
              </a:path>
            </a:pathLst>
          </a:custGeom>
        </p:spPr>
        <p:txBody>
          <a:bodyPr/>
          <a:lstStyle/>
          <a:p>
            <a:r>
              <a:rPr lang="en-US"/>
              <a:t>Insert Picture</a:t>
            </a:r>
          </a:p>
        </p:txBody>
      </p:sp>
    </p:spTree>
    <p:extLst>
      <p:ext uri="{BB962C8B-B14F-4D97-AF65-F5344CB8AC3E}">
        <p14:creationId xmlns:p14="http://schemas.microsoft.com/office/powerpoint/2010/main" val="2567754254"/>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Content-Side By Sid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406140" cy="4351338"/>
          </a:xfrm>
          <a:prstGeom prst="rect">
            <a:avLst/>
          </a:prstGeom>
        </p:spPr>
        <p:txBody>
          <a:bodyPr anchor="ctr">
            <a:noAutofit/>
          </a:bodyPr>
          <a:lstStyle>
            <a:lvl1pPr marL="0" indent="0" algn="l">
              <a:lnSpc>
                <a:spcPct val="80000"/>
              </a:lnSpc>
              <a:buNone/>
              <a:defRPr sz="3200" b="1" i="0">
                <a:solidFill>
                  <a:schemeClr val="tx2"/>
                </a:solidFill>
                <a:latin typeface="Trebuchet MS" panose="020B0703020202090204" pitchFamily="34" charset="0"/>
                <a:cs typeface="Trebuchet MS" panose="020B0703020202090204" pitchFamily="34" charset="0"/>
              </a:defRPr>
            </a:lvl1pPr>
          </a:lstStyle>
          <a:p>
            <a:pPr lvl="0"/>
            <a:r>
              <a:rPr lang="en-US"/>
              <a:t>Edit master text styles</a:t>
            </a:r>
          </a:p>
        </p:txBody>
      </p:sp>
      <p:sp>
        <p:nvSpPr>
          <p:cNvPr id="7" name="Slide Number Placeholder 6">
            <a:extLst>
              <a:ext uri="{FF2B5EF4-FFF2-40B4-BE49-F238E27FC236}">
                <a16:creationId xmlns:a16="http://schemas.microsoft.com/office/drawing/2014/main" id="{81BB3B64-FFC3-D742-A6BD-5B3A95232C50}"/>
              </a:ext>
            </a:extLst>
          </p:cNvPr>
          <p:cNvSpPr>
            <a:spLocks noGrp="1"/>
          </p:cNvSpPr>
          <p:nvPr>
            <p:ph type="sldNum" sz="quarter" idx="12"/>
          </p:nvPr>
        </p:nvSpPr>
        <p:spPr/>
        <p:txBody>
          <a:bodyPr/>
          <a:lstStyle/>
          <a:p>
            <a:fld id="{4BEAA09E-D67E-864E-8466-C38E88600C4F}" type="slidenum">
              <a:rPr lang="en-US" smtClean="0"/>
              <a:t>‹#›</a:t>
            </a:fld>
            <a:endParaRPr lang="en-US"/>
          </a:p>
        </p:txBody>
      </p:sp>
      <p:cxnSp>
        <p:nvCxnSpPr>
          <p:cNvPr id="9" name="Straight Connector 8">
            <a:extLst>
              <a:ext uri="{FF2B5EF4-FFF2-40B4-BE49-F238E27FC236}">
                <a16:creationId xmlns:a16="http://schemas.microsoft.com/office/drawing/2014/main" id="{F113FFD9-00BB-A343-8353-85DCCB1A6FE5}"/>
              </a:ext>
            </a:extLst>
          </p:cNvPr>
          <p:cNvCxnSpPr>
            <a:cxnSpLocks/>
          </p:cNvCxnSpPr>
          <p:nvPr userDrawn="1"/>
        </p:nvCxnSpPr>
        <p:spPr>
          <a:xfrm>
            <a:off x="4260501" y="1628503"/>
            <a:ext cx="0" cy="347472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8">
            <a:extLst>
              <a:ext uri="{FF2B5EF4-FFF2-40B4-BE49-F238E27FC236}">
                <a16:creationId xmlns:a16="http://schemas.microsoft.com/office/drawing/2014/main" id="{56E2F89F-DE6E-8E49-BDFB-6B8DE8B72ABF}"/>
              </a:ext>
            </a:extLst>
          </p:cNvPr>
          <p:cNvSpPr>
            <a:spLocks noGrp="1"/>
          </p:cNvSpPr>
          <p:nvPr>
            <p:ph type="body" sz="quarter" idx="13"/>
          </p:nvPr>
        </p:nvSpPr>
        <p:spPr>
          <a:xfrm>
            <a:off x="4606972" y="800327"/>
            <a:ext cx="7157992" cy="5257346"/>
          </a:xfrm>
          <a:prstGeom prst="rect">
            <a:avLst/>
          </a:prstGeom>
        </p:spPr>
        <p:txBody>
          <a:bodyPr anchor="ctr">
            <a:noAutofit/>
          </a:bodyPr>
          <a:lstStyle>
            <a:lvl1pPr marL="0" marR="0" indent="0" algn="l" defTabSz="914400" rtl="0" eaLnBrk="1" fontAlgn="auto" latinLnBrk="0" hangingPunct="1">
              <a:lnSpc>
                <a:spcPct val="114000"/>
              </a:lnSpc>
              <a:spcBef>
                <a:spcPts val="0"/>
              </a:spcBef>
              <a:spcAft>
                <a:spcPts val="600"/>
              </a:spcAft>
              <a:buClr>
                <a:srgbClr val="54565B"/>
              </a:buClr>
              <a:buSzPct val="65000"/>
              <a:buFont typeface="Monaco" pitchFamily="2" charset="77"/>
              <a:buNone/>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sz="1800" b="0">
                <a:solidFill>
                  <a:schemeClr val="tx1"/>
                </a:solidFill>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sz="1600"/>
            </a:lvl3pPr>
            <a:lvl4pPr marL="693738" indent="-169863" algn="l" defTabSz="914400" rtl="0" eaLnBrk="1" latinLnBrk="0" hangingPunct="1">
              <a:lnSpc>
                <a:spcPct val="110000"/>
              </a:lnSpc>
              <a:spcBef>
                <a:spcPts val="0"/>
              </a:spcBef>
              <a:spcAft>
                <a:spcPts val="600"/>
              </a:spcAft>
              <a:buFont typeface="Apple Symbols" panose="02000000000000000000" pitchFamily="2" charset="-79"/>
              <a:buChar char="⎼"/>
              <a:tabLst/>
              <a:defRPr sz="1400"/>
            </a:lvl4pPr>
            <a:lvl5pPr marL="1260476" indent="-169863" algn="l" defTabSz="914400" rtl="0" eaLnBrk="1" latinLnBrk="0" hangingPunct="1">
              <a:lnSpc>
                <a:spcPct val="110000"/>
              </a:lnSpc>
              <a:spcBef>
                <a:spcPts val="0"/>
              </a:spcBef>
              <a:spcAft>
                <a:spcPts val="600"/>
              </a:spcAft>
              <a:buFont typeface="Apple Symbols" panose="02000000000000000000" pitchFamily="2" charset="-79"/>
              <a:buChar char="⎼"/>
              <a:tabLst/>
              <a:defRPr/>
            </a:lvl5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a:ln>
                  <a:noFill/>
                </a:ln>
                <a:solidFill>
                  <a:srgbClr val="54565B"/>
                </a:solidFill>
                <a:effectLst/>
                <a:uLnTx/>
                <a:uFillTx/>
                <a:latin typeface="Georgia" panose="02040502050405020303" pitchFamily="18" charset="0"/>
                <a:ea typeface="+mn-ea"/>
                <a:cs typeface="+mn-cs"/>
              </a:rPr>
              <a:t>Third level</a:t>
            </a:r>
          </a:p>
        </p:txBody>
      </p:sp>
      <p:sp>
        <p:nvSpPr>
          <p:cNvPr id="10" name="Slide Number Placeholder 5">
            <a:extLst>
              <a:ext uri="{FF2B5EF4-FFF2-40B4-BE49-F238E27FC236}">
                <a16:creationId xmlns:a16="http://schemas.microsoft.com/office/drawing/2014/main" id="{3775700F-D6DD-FC44-88CD-E5700FB501F6}"/>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a:latin typeface="Trebuchet MS" panose="020B0703020202090204" pitchFamily="34" charset="0"/>
              </a:rPr>
              <a:t>Confidential – Internal Use Only</a:t>
            </a:r>
          </a:p>
        </p:txBody>
      </p:sp>
      <p:pic>
        <p:nvPicPr>
          <p:cNvPr id="8" name="Picture 7" descr="A picture containing text&#10;&#10;Description automatically generated">
            <a:extLst>
              <a:ext uri="{FF2B5EF4-FFF2-40B4-BE49-F238E27FC236}">
                <a16:creationId xmlns:a16="http://schemas.microsoft.com/office/drawing/2014/main" id="{D7782802-A9EB-EA49-9965-590F35318D7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8185214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Key Comparison Red">
    <p:bg>
      <p:bgPr>
        <a:solidFill>
          <a:schemeClr val="tx2"/>
        </a:solidFill>
        <a:effectLst/>
      </p:bgPr>
    </p:bg>
    <p:spTree>
      <p:nvGrpSpPr>
        <p:cNvPr id="1" name=""/>
        <p:cNvGrpSpPr/>
        <p:nvPr/>
      </p:nvGrpSpPr>
      <p:grpSpPr>
        <a:xfrm>
          <a:off x="0" y="0"/>
          <a:ext cx="0" cy="0"/>
          <a:chOff x="0" y="0"/>
          <a:chExt cx="0" cy="0"/>
        </a:xfrm>
      </p:grpSpPr>
      <p:sp>
        <p:nvSpPr>
          <p:cNvPr id="14" name="Pentagon 8">
            <a:extLst>
              <a:ext uri="{FF2B5EF4-FFF2-40B4-BE49-F238E27FC236}">
                <a16:creationId xmlns:a16="http://schemas.microsoft.com/office/drawing/2014/main" id="{2294D5E9-C604-D249-A162-97B6BCC778CB}"/>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Trebuchet MS" panose="020B0703020202090204" pitchFamily="34" charset="0"/>
              </a:defRPr>
            </a:lvl1pPr>
          </a:lstStyle>
          <a:p>
            <a:pPr lvl="0"/>
            <a:r>
              <a:rPr lang="en-US"/>
              <a:t>Edit master text styles</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12" name="Content Placeholder 2">
            <a:extLst>
              <a:ext uri="{FF2B5EF4-FFF2-40B4-BE49-F238E27FC236}">
                <a16:creationId xmlns:a16="http://schemas.microsoft.com/office/drawing/2014/main" id="{7B6A4804-8EDB-6D4D-B64B-E9206508601A}"/>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Rockwell Nova Light" panose="02060303020205020403" pitchFamily="18" charset="0"/>
              </a:defRPr>
            </a:lvl1pPr>
          </a:lstStyle>
          <a:p>
            <a:pPr lvl="0"/>
            <a:r>
              <a:rPr lang="en-US"/>
              <a:t>Edit master text styles</a:t>
            </a: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3246001"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a:latin typeface="Trebuchet MS" panose="020B0703020202090204" pitchFamily="34" charset="0"/>
              </a:rPr>
              <a:t>Confidential – Internal Use Only</a:t>
            </a:r>
          </a:p>
        </p:txBody>
      </p:sp>
      <p:pic>
        <p:nvPicPr>
          <p:cNvPr id="15" name="Picture 14" descr="Logo&#10;&#10;Description automatically generated with low confidence">
            <a:extLst>
              <a:ext uri="{FF2B5EF4-FFF2-40B4-BE49-F238E27FC236}">
                <a16:creationId xmlns:a16="http://schemas.microsoft.com/office/drawing/2014/main" id="{997327DD-9F18-1840-A1AA-EC2C2D6CF99D}"/>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8801" y="6053631"/>
            <a:ext cx="2270613" cy="849625"/>
          </a:xfrm>
          <a:prstGeom prst="rect">
            <a:avLst/>
          </a:prstGeom>
        </p:spPr>
      </p:pic>
    </p:spTree>
    <p:extLst>
      <p:ext uri="{BB962C8B-B14F-4D97-AF65-F5344CB8AC3E}">
        <p14:creationId xmlns:p14="http://schemas.microsoft.com/office/powerpoint/2010/main" val="710614890"/>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Key Comparison Red-2">
    <p:spTree>
      <p:nvGrpSpPr>
        <p:cNvPr id="1" name=""/>
        <p:cNvGrpSpPr/>
        <p:nvPr/>
      </p:nvGrpSpPr>
      <p:grpSpPr>
        <a:xfrm>
          <a:off x="0" y="0"/>
          <a:ext cx="0" cy="0"/>
          <a:chOff x="0" y="0"/>
          <a:chExt cx="0" cy="0"/>
        </a:xfrm>
      </p:grpSpPr>
      <p:sp>
        <p:nvSpPr>
          <p:cNvPr id="10" name="Pentagon 8">
            <a:extLst>
              <a:ext uri="{FF2B5EF4-FFF2-40B4-BE49-F238E27FC236}">
                <a16:creationId xmlns:a16="http://schemas.microsoft.com/office/drawing/2014/main" id="{C11C197F-FD3C-B743-822B-A9CD2DF184F2}"/>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6614809"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a:latin typeface="Trebuchet MS" panose="020B0703020202090204" pitchFamily="34" charset="0"/>
              </a:rPr>
              <a:t>Confidential – Internal Use Only</a:t>
            </a:r>
          </a:p>
        </p:txBody>
      </p:sp>
      <p:sp>
        <p:nvSpPr>
          <p:cNvPr id="15" name="Content Placeholder 2">
            <a:extLst>
              <a:ext uri="{FF2B5EF4-FFF2-40B4-BE49-F238E27FC236}">
                <a16:creationId xmlns:a16="http://schemas.microsoft.com/office/drawing/2014/main" id="{2F93B52C-99E0-6345-BE08-BCC3936C5AD1}"/>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a:t>Edit master text styles</a:t>
            </a:r>
          </a:p>
        </p:txBody>
      </p:sp>
      <p:sp>
        <p:nvSpPr>
          <p:cNvPr id="16" name="Content Placeholder 2">
            <a:extLst>
              <a:ext uri="{FF2B5EF4-FFF2-40B4-BE49-F238E27FC236}">
                <a16:creationId xmlns:a16="http://schemas.microsoft.com/office/drawing/2014/main" id="{BBA9DB84-564B-9F4F-931B-CC4ED34456A6}"/>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Rockwell Nova Light" panose="02060303020205020403" pitchFamily="18" charset="0"/>
              </a:defRPr>
            </a:lvl1pPr>
          </a:lstStyle>
          <a:p>
            <a:pPr lvl="0"/>
            <a:r>
              <a:rPr lang="en-US"/>
              <a:t>Edit master text styles</a:t>
            </a:r>
          </a:p>
        </p:txBody>
      </p:sp>
      <p:pic>
        <p:nvPicPr>
          <p:cNvPr id="12" name="Picture 11" descr="A picture containing text&#10;&#10;Description automatically generated">
            <a:extLst>
              <a:ext uri="{FF2B5EF4-FFF2-40B4-BE49-F238E27FC236}">
                <a16:creationId xmlns:a16="http://schemas.microsoft.com/office/drawing/2014/main" id="{ED80A7AC-9C57-8648-847F-4E901E93F35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
        <p:nvSpPr>
          <p:cNvPr id="7" name="Slide Number Placeholder 5">
            <a:extLst>
              <a:ext uri="{FF2B5EF4-FFF2-40B4-BE49-F238E27FC236}">
                <a16:creationId xmlns:a16="http://schemas.microsoft.com/office/drawing/2014/main" id="{C34C52C2-4347-6644-86FB-13CD9304DAF7}"/>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Tree>
    <p:extLst>
      <p:ext uri="{BB962C8B-B14F-4D97-AF65-F5344CB8AC3E}">
        <p14:creationId xmlns:p14="http://schemas.microsoft.com/office/powerpoint/2010/main" val="4122238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Key Comparison-Blue">
    <p:bg>
      <p:bgPr>
        <a:solidFill>
          <a:schemeClr val="accent1"/>
        </a:solidFill>
        <a:effectLst/>
      </p:bgPr>
    </p:bg>
    <p:spTree>
      <p:nvGrpSpPr>
        <p:cNvPr id="1" name=""/>
        <p:cNvGrpSpPr/>
        <p:nvPr/>
      </p:nvGrpSpPr>
      <p:grpSpPr>
        <a:xfrm>
          <a:off x="0" y="0"/>
          <a:ext cx="0" cy="0"/>
          <a:chOff x="0" y="0"/>
          <a:chExt cx="0" cy="0"/>
        </a:xfrm>
      </p:grpSpPr>
      <p:sp>
        <p:nvSpPr>
          <p:cNvPr id="14" name="Pentagon 8">
            <a:extLst>
              <a:ext uri="{FF2B5EF4-FFF2-40B4-BE49-F238E27FC236}">
                <a16:creationId xmlns:a16="http://schemas.microsoft.com/office/drawing/2014/main" id="{2294D5E9-C604-D249-A162-97B6BCC778CB}"/>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Trebuchet MS" panose="020B0703020202090204" pitchFamily="34" charset="0"/>
              </a:defRPr>
            </a:lvl1pPr>
          </a:lstStyle>
          <a:p>
            <a:pPr lvl="0"/>
            <a:r>
              <a:rPr lang="en-US"/>
              <a:t>Edit master text styles</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12" name="Content Placeholder 2">
            <a:extLst>
              <a:ext uri="{FF2B5EF4-FFF2-40B4-BE49-F238E27FC236}">
                <a16:creationId xmlns:a16="http://schemas.microsoft.com/office/drawing/2014/main" id="{7B6A4804-8EDB-6D4D-B64B-E9206508601A}"/>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Rockwell Nova Light" panose="02060303020205020403" pitchFamily="18" charset="0"/>
              </a:defRPr>
            </a:lvl1pPr>
          </a:lstStyle>
          <a:p>
            <a:pPr lvl="0"/>
            <a:r>
              <a:rPr lang="en-US"/>
              <a:t>Edit master text styles</a:t>
            </a: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3246001"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a:latin typeface="Trebuchet MS" panose="020B0703020202090204" pitchFamily="34" charset="0"/>
              </a:rPr>
              <a:t>Confidential – Internal Use Only</a:t>
            </a:r>
          </a:p>
        </p:txBody>
      </p:sp>
      <p:pic>
        <p:nvPicPr>
          <p:cNvPr id="10" name="Picture 9" descr="Logo&#10;&#10;Description automatically generated with low confidence">
            <a:extLst>
              <a:ext uri="{FF2B5EF4-FFF2-40B4-BE49-F238E27FC236}">
                <a16:creationId xmlns:a16="http://schemas.microsoft.com/office/drawing/2014/main" id="{8990FAF9-85ED-2F49-BCBF-FE4365E289B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8801" y="6053631"/>
            <a:ext cx="2270613" cy="849625"/>
          </a:xfrm>
          <a:prstGeom prst="rect">
            <a:avLst/>
          </a:prstGeom>
        </p:spPr>
      </p:pic>
    </p:spTree>
    <p:extLst>
      <p:ext uri="{BB962C8B-B14F-4D97-AF65-F5344CB8AC3E}">
        <p14:creationId xmlns:p14="http://schemas.microsoft.com/office/powerpoint/2010/main" val="2491153370"/>
      </p:ext>
    </p:extLst>
  </p:cSld>
  <p:clrMapOvr>
    <a:masterClrMapping/>
  </p:clrMapOvr>
  <p:extLst>
    <p:ext uri="{DCECCB84-F9BA-43D5-87BE-67443E8EF086}">
      <p15:sldGuideLst xmlns:p15="http://schemas.microsoft.com/office/powerpoint/2012/main">
        <p15:guide id="1" pos="31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Blue">
    <p:bg>
      <p:bgRef idx="1001">
        <a:schemeClr val="bg1"/>
      </p:bgRef>
    </p:bg>
    <p:spTree>
      <p:nvGrpSpPr>
        <p:cNvPr id="1" name=""/>
        <p:cNvGrpSpPr/>
        <p:nvPr/>
      </p:nvGrpSpPr>
      <p:grpSpPr>
        <a:xfrm>
          <a:off x="0" y="0"/>
          <a:ext cx="0" cy="0"/>
          <a:chOff x="0" y="0"/>
          <a:chExt cx="0" cy="0"/>
        </a:xfrm>
      </p:grpSpPr>
      <p:sp>
        <p:nvSpPr>
          <p:cNvPr id="10" name="Snip Same Side Corner Rectangle 9">
            <a:extLst>
              <a:ext uri="{FF2B5EF4-FFF2-40B4-BE49-F238E27FC236}">
                <a16:creationId xmlns:a16="http://schemas.microsoft.com/office/drawing/2014/main" id="{543CA030-B9BB-F44B-87E8-9D88D615959F}"/>
              </a:ext>
            </a:extLst>
          </p:cNvPr>
          <p:cNvSpPr/>
          <p:nvPr userDrawn="1"/>
        </p:nvSpPr>
        <p:spPr>
          <a:xfrm rot="10800000">
            <a:off x="0" y="0"/>
            <a:ext cx="12242966" cy="3225964"/>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0 w 12246603"/>
              <a:gd name="connsiteY6" fmla="*/ 6897738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0 w 12246603"/>
              <a:gd name="connsiteY5" fmla="*/ 6897738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40341 w 12246603"/>
              <a:gd name="connsiteY5" fmla="*/ 5001703 h 6897738"/>
              <a:gd name="connsiteX6" fmla="*/ 40341 w 12246603"/>
              <a:gd name="connsiteY6" fmla="*/ 4463820 h 6897738"/>
              <a:gd name="connsiteX7" fmla="*/ 0 w 12246603"/>
              <a:gd name="connsiteY7" fmla="*/ 1182761 h 6897738"/>
              <a:gd name="connsiteX8" fmla="*/ 8603213 w 12246603"/>
              <a:gd name="connsiteY8" fmla="*/ 0 h 6897738"/>
              <a:gd name="connsiteX0" fmla="*/ 8603213 w 12246603"/>
              <a:gd name="connsiteY0" fmla="*/ 0 h 6897738"/>
              <a:gd name="connsiteX1" fmla="*/ 8610578 w 12246603"/>
              <a:gd name="connsiteY1" fmla="*/ 2793 h 6897738"/>
              <a:gd name="connsiteX2" fmla="*/ 12219709 w 12246603"/>
              <a:gd name="connsiteY2" fmla="*/ 1182761 h 6897738"/>
              <a:gd name="connsiteX3" fmla="*/ 12219709 w 12246603"/>
              <a:gd name="connsiteY3" fmla="*/ 6897738 h 6897738"/>
              <a:gd name="connsiteX4" fmla="*/ 12246603 w 12246603"/>
              <a:gd name="connsiteY4" fmla="*/ 4557950 h 6897738"/>
              <a:gd name="connsiteX5" fmla="*/ 26894 w 12246603"/>
              <a:gd name="connsiteY5" fmla="*/ 3293926 h 6897738"/>
              <a:gd name="connsiteX6" fmla="*/ 40341 w 12246603"/>
              <a:gd name="connsiteY6" fmla="*/ 4463820 h 6897738"/>
              <a:gd name="connsiteX7" fmla="*/ 0 w 12246603"/>
              <a:gd name="connsiteY7" fmla="*/ 1182761 h 6897738"/>
              <a:gd name="connsiteX8" fmla="*/ 8603213 w 12246603"/>
              <a:gd name="connsiteY8" fmla="*/ 0 h 6897738"/>
              <a:gd name="connsiteX0" fmla="*/ 8616660 w 12260050"/>
              <a:gd name="connsiteY0" fmla="*/ 0 h 6897738"/>
              <a:gd name="connsiteX1" fmla="*/ 8624025 w 12260050"/>
              <a:gd name="connsiteY1" fmla="*/ 2793 h 6897738"/>
              <a:gd name="connsiteX2" fmla="*/ 12233156 w 12260050"/>
              <a:gd name="connsiteY2" fmla="*/ 1182761 h 6897738"/>
              <a:gd name="connsiteX3" fmla="*/ 12233156 w 12260050"/>
              <a:gd name="connsiteY3" fmla="*/ 6897738 h 6897738"/>
              <a:gd name="connsiteX4" fmla="*/ 12260050 w 12260050"/>
              <a:gd name="connsiteY4" fmla="*/ 4557950 h 6897738"/>
              <a:gd name="connsiteX5" fmla="*/ 40341 w 12260050"/>
              <a:gd name="connsiteY5" fmla="*/ 3293926 h 6897738"/>
              <a:gd name="connsiteX6" fmla="*/ 0 w 12260050"/>
              <a:gd name="connsiteY6" fmla="*/ 3132562 h 6897738"/>
              <a:gd name="connsiteX7" fmla="*/ 13447 w 12260050"/>
              <a:gd name="connsiteY7" fmla="*/ 1182761 h 6897738"/>
              <a:gd name="connsiteX8" fmla="*/ 8616660 w 12260050"/>
              <a:gd name="connsiteY8" fmla="*/ 0 h 6897738"/>
              <a:gd name="connsiteX0" fmla="*/ 8616660 w 12260050"/>
              <a:gd name="connsiteY0" fmla="*/ 0 h 4557950"/>
              <a:gd name="connsiteX1" fmla="*/ 8624025 w 12260050"/>
              <a:gd name="connsiteY1" fmla="*/ 2793 h 4557950"/>
              <a:gd name="connsiteX2" fmla="*/ 12233156 w 12260050"/>
              <a:gd name="connsiteY2" fmla="*/ 1182761 h 4557950"/>
              <a:gd name="connsiteX3" fmla="*/ 12233156 w 12260050"/>
              <a:gd name="connsiteY3" fmla="*/ 3334268 h 4557950"/>
              <a:gd name="connsiteX4" fmla="*/ 12260050 w 12260050"/>
              <a:gd name="connsiteY4" fmla="*/ 4557950 h 4557950"/>
              <a:gd name="connsiteX5" fmla="*/ 40341 w 12260050"/>
              <a:gd name="connsiteY5" fmla="*/ 3293926 h 4557950"/>
              <a:gd name="connsiteX6" fmla="*/ 0 w 12260050"/>
              <a:gd name="connsiteY6" fmla="*/ 3132562 h 4557950"/>
              <a:gd name="connsiteX7" fmla="*/ 13447 w 12260050"/>
              <a:gd name="connsiteY7" fmla="*/ 1182761 h 4557950"/>
              <a:gd name="connsiteX8" fmla="*/ 8616660 w 12260050"/>
              <a:gd name="connsiteY8" fmla="*/ 0 h 4557950"/>
              <a:gd name="connsiteX0" fmla="*/ 8616660 w 12260050"/>
              <a:gd name="connsiteY0" fmla="*/ 0 h 3441844"/>
              <a:gd name="connsiteX1" fmla="*/ 8624025 w 12260050"/>
              <a:gd name="connsiteY1" fmla="*/ 2793 h 3441844"/>
              <a:gd name="connsiteX2" fmla="*/ 12233156 w 12260050"/>
              <a:gd name="connsiteY2" fmla="*/ 1182761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182761 h 3441844"/>
              <a:gd name="connsiteX8" fmla="*/ 8616660 w 12260050"/>
              <a:gd name="connsiteY8" fmla="*/ 0 h 3441844"/>
              <a:gd name="connsiteX0" fmla="*/ 8616660 w 12260050"/>
              <a:gd name="connsiteY0" fmla="*/ 0 h 3441844"/>
              <a:gd name="connsiteX1" fmla="*/ 8624025 w 12260050"/>
              <a:gd name="connsiteY1" fmla="*/ 2793 h 3441844"/>
              <a:gd name="connsiteX2" fmla="*/ 12260050 w 12260050"/>
              <a:gd name="connsiteY2" fmla="*/ 994503 h 3441844"/>
              <a:gd name="connsiteX3" fmla="*/ 12233156 w 12260050"/>
              <a:gd name="connsiteY3" fmla="*/ 3334268 h 3441844"/>
              <a:gd name="connsiteX4" fmla="*/ 12260050 w 12260050"/>
              <a:gd name="connsiteY4" fmla="*/ 3441844 h 3441844"/>
              <a:gd name="connsiteX5" fmla="*/ 40341 w 12260050"/>
              <a:gd name="connsiteY5" fmla="*/ 3293926 h 3441844"/>
              <a:gd name="connsiteX6" fmla="*/ 0 w 12260050"/>
              <a:gd name="connsiteY6" fmla="*/ 3132562 h 3441844"/>
              <a:gd name="connsiteX7" fmla="*/ 13447 w 12260050"/>
              <a:gd name="connsiteY7" fmla="*/ 1007950 h 3441844"/>
              <a:gd name="connsiteX8" fmla="*/ 8616660 w 12260050"/>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40341 w 12313838"/>
              <a:gd name="connsiteY5" fmla="*/ 3293926 h 3441844"/>
              <a:gd name="connsiteX6" fmla="*/ 0 w 12313838"/>
              <a:gd name="connsiteY6" fmla="*/ 3132562 h 3441844"/>
              <a:gd name="connsiteX7" fmla="*/ 13447 w 12313838"/>
              <a:gd name="connsiteY7" fmla="*/ 1007950 h 3441844"/>
              <a:gd name="connsiteX8" fmla="*/ 8616660 w 12313838"/>
              <a:gd name="connsiteY8"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132562 h 3441844"/>
              <a:gd name="connsiteX6" fmla="*/ 13447 w 12313838"/>
              <a:gd name="connsiteY6" fmla="*/ 1007950 h 3441844"/>
              <a:gd name="connsiteX7" fmla="*/ 8616660 w 12313838"/>
              <a:gd name="connsiteY7" fmla="*/ 0 h 3441844"/>
              <a:gd name="connsiteX0" fmla="*/ 8616660 w 12313838"/>
              <a:gd name="connsiteY0" fmla="*/ 0 h 3441844"/>
              <a:gd name="connsiteX1" fmla="*/ 8624025 w 12313838"/>
              <a:gd name="connsiteY1" fmla="*/ 2793 h 3441844"/>
              <a:gd name="connsiteX2" fmla="*/ 12260050 w 12313838"/>
              <a:gd name="connsiteY2" fmla="*/ 994503 h 3441844"/>
              <a:gd name="connsiteX3" fmla="*/ 12313838 w 12313838"/>
              <a:gd name="connsiteY3" fmla="*/ 3320821 h 3441844"/>
              <a:gd name="connsiteX4" fmla="*/ 12260050 w 12313838"/>
              <a:gd name="connsiteY4" fmla="*/ 3441844 h 3441844"/>
              <a:gd name="connsiteX5" fmla="*/ 0 w 12313838"/>
              <a:gd name="connsiteY5" fmla="*/ 3217086 h 3441844"/>
              <a:gd name="connsiteX6" fmla="*/ 13447 w 12313838"/>
              <a:gd name="connsiteY6" fmla="*/ 1007950 h 3441844"/>
              <a:gd name="connsiteX7" fmla="*/ 8616660 w 12313838"/>
              <a:gd name="connsiteY7" fmla="*/ 0 h 3441844"/>
              <a:gd name="connsiteX0" fmla="*/ 8616660 w 12313838"/>
              <a:gd name="connsiteY0" fmla="*/ 0 h 3320821"/>
              <a:gd name="connsiteX1" fmla="*/ 8624025 w 12313838"/>
              <a:gd name="connsiteY1" fmla="*/ 2793 h 3320821"/>
              <a:gd name="connsiteX2" fmla="*/ 12260050 w 12313838"/>
              <a:gd name="connsiteY2" fmla="*/ 994503 h 3320821"/>
              <a:gd name="connsiteX3" fmla="*/ 12313838 w 12313838"/>
              <a:gd name="connsiteY3" fmla="*/ 3320821 h 3320821"/>
              <a:gd name="connsiteX4" fmla="*/ 0 w 12313838"/>
              <a:gd name="connsiteY4" fmla="*/ 3217086 h 3320821"/>
              <a:gd name="connsiteX5" fmla="*/ 13447 w 12313838"/>
              <a:gd name="connsiteY5" fmla="*/ 1007950 h 3320821"/>
              <a:gd name="connsiteX6" fmla="*/ 8616660 w 12313838"/>
              <a:gd name="connsiteY6" fmla="*/ 0 h 3320821"/>
              <a:gd name="connsiteX0" fmla="*/ 8616660 w 12260050"/>
              <a:gd name="connsiteY0" fmla="*/ 0 h 3236297"/>
              <a:gd name="connsiteX1" fmla="*/ 8624025 w 12260050"/>
              <a:gd name="connsiteY1" fmla="*/ 2793 h 3236297"/>
              <a:gd name="connsiteX2" fmla="*/ 12260050 w 12260050"/>
              <a:gd name="connsiteY2" fmla="*/ 994503 h 3236297"/>
              <a:gd name="connsiteX3" fmla="*/ 12190893 w 12260050"/>
              <a:gd name="connsiteY3" fmla="*/ 3236297 h 3236297"/>
              <a:gd name="connsiteX4" fmla="*/ 0 w 12260050"/>
              <a:gd name="connsiteY4" fmla="*/ 3217086 h 3236297"/>
              <a:gd name="connsiteX5" fmla="*/ 13447 w 12260050"/>
              <a:gd name="connsiteY5" fmla="*/ 1007950 h 3236297"/>
              <a:gd name="connsiteX6" fmla="*/ 8616660 w 12260050"/>
              <a:gd name="connsiteY6" fmla="*/ 0 h 3236297"/>
              <a:gd name="connsiteX0" fmla="*/ 8616660 w 12260050"/>
              <a:gd name="connsiteY0" fmla="*/ 0 h 3217086"/>
              <a:gd name="connsiteX1" fmla="*/ 8624025 w 12260050"/>
              <a:gd name="connsiteY1" fmla="*/ 2793 h 3217086"/>
              <a:gd name="connsiteX2" fmla="*/ 12260050 w 12260050"/>
              <a:gd name="connsiteY2" fmla="*/ 994503 h 3217086"/>
              <a:gd name="connsiteX3" fmla="*/ 11745219 w 12260050"/>
              <a:gd name="connsiteY3" fmla="*/ 2951988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260050"/>
              <a:gd name="connsiteY0" fmla="*/ 0 h 3217086"/>
              <a:gd name="connsiteX1" fmla="*/ 8624025 w 12260050"/>
              <a:gd name="connsiteY1" fmla="*/ 2793 h 3217086"/>
              <a:gd name="connsiteX2" fmla="*/ 12260050 w 12260050"/>
              <a:gd name="connsiteY2" fmla="*/ 994503 h 3217086"/>
              <a:gd name="connsiteX3" fmla="*/ 12183209 w 12260050"/>
              <a:gd name="connsiteY3" fmla="*/ 3213245 h 3217086"/>
              <a:gd name="connsiteX4" fmla="*/ 0 w 12260050"/>
              <a:gd name="connsiteY4" fmla="*/ 3217086 h 3217086"/>
              <a:gd name="connsiteX5" fmla="*/ 13447 w 12260050"/>
              <a:gd name="connsiteY5" fmla="*/ 1007950 h 3217086"/>
              <a:gd name="connsiteX6" fmla="*/ 8616660 w 12260050"/>
              <a:gd name="connsiteY6" fmla="*/ 0 h 3217086"/>
              <a:gd name="connsiteX0" fmla="*/ 8616660 w 12198578"/>
              <a:gd name="connsiteY0" fmla="*/ 0 h 3217086"/>
              <a:gd name="connsiteX1" fmla="*/ 8624025 w 12198578"/>
              <a:gd name="connsiteY1" fmla="*/ 2793 h 3217086"/>
              <a:gd name="connsiteX2" fmla="*/ 12198578 w 12198578"/>
              <a:gd name="connsiteY2" fmla="*/ 986819 h 3217086"/>
              <a:gd name="connsiteX3" fmla="*/ 12183209 w 12198578"/>
              <a:gd name="connsiteY3" fmla="*/ 3213245 h 3217086"/>
              <a:gd name="connsiteX4" fmla="*/ 0 w 12198578"/>
              <a:gd name="connsiteY4" fmla="*/ 3217086 h 3217086"/>
              <a:gd name="connsiteX5" fmla="*/ 13447 w 12198578"/>
              <a:gd name="connsiteY5" fmla="*/ 1007950 h 3217086"/>
              <a:gd name="connsiteX6" fmla="*/ 8616660 w 12198578"/>
              <a:gd name="connsiteY6" fmla="*/ 0 h 3217086"/>
              <a:gd name="connsiteX0" fmla="*/ 8616660 w 12198578"/>
              <a:gd name="connsiteY0" fmla="*/ 0 h 3223755"/>
              <a:gd name="connsiteX1" fmla="*/ 8624025 w 12198578"/>
              <a:gd name="connsiteY1" fmla="*/ 2793 h 3223755"/>
              <a:gd name="connsiteX2" fmla="*/ 12198578 w 12198578"/>
              <a:gd name="connsiteY2" fmla="*/ 986819 h 3223755"/>
              <a:gd name="connsiteX3" fmla="*/ 12193720 w 12198578"/>
              <a:gd name="connsiteY3" fmla="*/ 3223755 h 3223755"/>
              <a:gd name="connsiteX4" fmla="*/ 0 w 12198578"/>
              <a:gd name="connsiteY4" fmla="*/ 3217086 h 3223755"/>
              <a:gd name="connsiteX5" fmla="*/ 13447 w 12198578"/>
              <a:gd name="connsiteY5" fmla="*/ 1007950 h 3223755"/>
              <a:gd name="connsiteX6" fmla="*/ 8616660 w 12198578"/>
              <a:gd name="connsiteY6" fmla="*/ 0 h 3223755"/>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57835 w 12242966"/>
              <a:gd name="connsiteY5" fmla="*/ 1007950 h 3225964"/>
              <a:gd name="connsiteX6" fmla="*/ 8661048 w 12242966"/>
              <a:gd name="connsiteY6" fmla="*/ 0 h 3225964"/>
              <a:gd name="connsiteX0" fmla="*/ 8661048 w 12242966"/>
              <a:gd name="connsiteY0" fmla="*/ 0 h 3225964"/>
              <a:gd name="connsiteX1" fmla="*/ 8668413 w 12242966"/>
              <a:gd name="connsiteY1" fmla="*/ 2793 h 3225964"/>
              <a:gd name="connsiteX2" fmla="*/ 12242966 w 12242966"/>
              <a:gd name="connsiteY2" fmla="*/ 986819 h 3225964"/>
              <a:gd name="connsiteX3" fmla="*/ 12238108 w 12242966"/>
              <a:gd name="connsiteY3" fmla="*/ 3223755 h 3225964"/>
              <a:gd name="connsiteX4" fmla="*/ 0 w 12242966"/>
              <a:gd name="connsiteY4" fmla="*/ 3225964 h 3225964"/>
              <a:gd name="connsiteX5" fmla="*/ 31202 w 12242966"/>
              <a:gd name="connsiteY5" fmla="*/ 999072 h 3225964"/>
              <a:gd name="connsiteX6" fmla="*/ 8661048 w 12242966"/>
              <a:gd name="connsiteY6" fmla="*/ 0 h 3225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2966" h="3225964">
                <a:moveTo>
                  <a:pt x="8661048" y="0"/>
                </a:moveTo>
                <a:lnTo>
                  <a:pt x="8668413" y="2793"/>
                </a:lnTo>
                <a:lnTo>
                  <a:pt x="12242966" y="986819"/>
                </a:lnTo>
                <a:cubicBezTo>
                  <a:pt x="12241347" y="1732464"/>
                  <a:pt x="12239727" y="2478110"/>
                  <a:pt x="12238108" y="3223755"/>
                </a:cubicBezTo>
                <a:lnTo>
                  <a:pt x="0" y="3225964"/>
                </a:lnTo>
                <a:cubicBezTo>
                  <a:pt x="4482" y="2576030"/>
                  <a:pt x="26720" y="1649006"/>
                  <a:pt x="31202" y="999072"/>
                </a:cubicBezTo>
                <a:lnTo>
                  <a:pt x="8661048"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a:extLst>
              <a:ext uri="{FF2B5EF4-FFF2-40B4-BE49-F238E27FC236}">
                <a16:creationId xmlns:a16="http://schemas.microsoft.com/office/drawing/2014/main" id="{198E766B-09F6-1446-AA31-C4C5A450A666}"/>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a:solidFill>
                  <a:schemeClr val="bg2"/>
                </a:solidFill>
                <a:effectLst/>
                <a:latin typeface="+mn-lt"/>
                <a:ea typeface="+mn-ea"/>
                <a:cs typeface="+mn-cs"/>
              </a:rPr>
              <a:t>GILEAD and the GILEAD logo are trademarks of Gilead Sciences, Inc. </a:t>
            </a:r>
            <a:endParaRPr lang="en-US" b="0" i="0">
              <a:latin typeface="Trebuchet MS" panose="020B0703020202090204" pitchFamily="34" charset="0"/>
            </a:endParaRPr>
          </a:p>
        </p:txBody>
      </p:sp>
      <p:pic>
        <p:nvPicPr>
          <p:cNvPr id="7" name="Picture 6" descr="A picture containing text&#10;&#10;Description automatically generated">
            <a:extLst>
              <a:ext uri="{FF2B5EF4-FFF2-40B4-BE49-F238E27FC236}">
                <a16:creationId xmlns:a16="http://schemas.microsoft.com/office/drawing/2014/main" id="{74EDF864-96D5-2B42-A4ED-FFDADB00D6D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8" name="Title 1">
            <a:extLst>
              <a:ext uri="{FF2B5EF4-FFF2-40B4-BE49-F238E27FC236}">
                <a16:creationId xmlns:a16="http://schemas.microsoft.com/office/drawing/2014/main" id="{AD17D43D-88B8-7F49-9F24-09DCFB537902}"/>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1"/>
                </a:solidFill>
                <a:latin typeface="Trebuchet MS" panose="020B0703020202090204" pitchFamily="34" charset="0"/>
              </a:defRPr>
            </a:lvl1pPr>
          </a:lstStyle>
          <a:p>
            <a:r>
              <a:rPr lang="en-US"/>
              <a:t>Click to edit master title style</a:t>
            </a:r>
          </a:p>
        </p:txBody>
      </p:sp>
      <p:sp>
        <p:nvSpPr>
          <p:cNvPr id="14" name="Subtitle 2">
            <a:extLst>
              <a:ext uri="{FF2B5EF4-FFF2-40B4-BE49-F238E27FC236}">
                <a16:creationId xmlns:a16="http://schemas.microsoft.com/office/drawing/2014/main" id="{E78C1A97-699A-DD4D-BD1B-C1C01A9E8AEB}"/>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713991540"/>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Key Comparison Blue-2">
    <p:spTree>
      <p:nvGrpSpPr>
        <p:cNvPr id="1" name=""/>
        <p:cNvGrpSpPr/>
        <p:nvPr/>
      </p:nvGrpSpPr>
      <p:grpSpPr>
        <a:xfrm>
          <a:off x="0" y="0"/>
          <a:ext cx="0" cy="0"/>
          <a:chOff x="0" y="0"/>
          <a:chExt cx="0" cy="0"/>
        </a:xfrm>
      </p:grpSpPr>
      <p:sp>
        <p:nvSpPr>
          <p:cNvPr id="10" name="Pentagon 8">
            <a:extLst>
              <a:ext uri="{FF2B5EF4-FFF2-40B4-BE49-F238E27FC236}">
                <a16:creationId xmlns:a16="http://schemas.microsoft.com/office/drawing/2014/main" id="{C11C197F-FD3C-B743-822B-A9CD2DF184F2}"/>
              </a:ext>
            </a:extLst>
          </p:cNvPr>
          <p:cNvSpPr>
            <a:spLocks noChangeAspect="1"/>
          </p:cNvSpPr>
          <p:nvPr userDrawn="1"/>
        </p:nvSpPr>
        <p:spPr bwMode="white">
          <a:xfrm>
            <a:off x="0" y="0"/>
            <a:ext cx="6336060" cy="6885736"/>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36060" h="6885736">
                <a:moveTo>
                  <a:pt x="0" y="0"/>
                </a:moveTo>
                <a:lnTo>
                  <a:pt x="5622382" y="0"/>
                </a:lnTo>
                <a:lnTo>
                  <a:pt x="6336060" y="2089556"/>
                </a:lnTo>
                <a:lnTo>
                  <a:pt x="5622382" y="6885736"/>
                </a:lnTo>
                <a:lnTo>
                  <a:pt x="0" y="6885736"/>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8" name="Slide Number Placeholder 5">
            <a:extLst>
              <a:ext uri="{FF2B5EF4-FFF2-40B4-BE49-F238E27FC236}">
                <a16:creationId xmlns:a16="http://schemas.microsoft.com/office/drawing/2014/main" id="{47777C60-735A-6242-A92B-3C5B7BA7ED40}"/>
              </a:ext>
            </a:extLst>
          </p:cNvPr>
          <p:cNvSpPr txBox="1">
            <a:spLocks/>
          </p:cNvSpPr>
          <p:nvPr userDrawn="1"/>
        </p:nvSpPr>
        <p:spPr>
          <a:xfrm>
            <a:off x="6614809"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b="0" i="0">
                <a:latin typeface="Trebuchet MS" panose="020B0703020202090204" pitchFamily="34" charset="0"/>
              </a:rPr>
              <a:t>Confidential – Internal Use Only</a:t>
            </a:r>
          </a:p>
        </p:txBody>
      </p:sp>
      <p:sp>
        <p:nvSpPr>
          <p:cNvPr id="15" name="Content Placeholder 2">
            <a:extLst>
              <a:ext uri="{FF2B5EF4-FFF2-40B4-BE49-F238E27FC236}">
                <a16:creationId xmlns:a16="http://schemas.microsoft.com/office/drawing/2014/main" id="{2F93B52C-99E0-6345-BE08-BCC3936C5AD1}"/>
              </a:ext>
            </a:extLst>
          </p:cNvPr>
          <p:cNvSpPr>
            <a:spLocks noGrp="1"/>
          </p:cNvSpPr>
          <p:nvPr>
            <p:ph sz="half" idx="1" hasCustomPrompt="1"/>
          </p:nvPr>
        </p:nvSpPr>
        <p:spPr>
          <a:xfrm>
            <a:off x="495300" y="1901951"/>
            <a:ext cx="5081891" cy="3639285"/>
          </a:xfrm>
          <a:prstGeom prst="rect">
            <a:avLst/>
          </a:prstGeom>
        </p:spPr>
        <p:txBody>
          <a:bodyPr anchor="t">
            <a:noAutofit/>
          </a:bodyPr>
          <a:lstStyle>
            <a:lvl1pPr marL="0" indent="0" algn="l">
              <a:lnSpc>
                <a:spcPct val="80000"/>
              </a:lnSpc>
              <a:buNone/>
              <a:defRPr sz="3200" b="1" i="0">
                <a:solidFill>
                  <a:schemeClr val="bg1"/>
                </a:solidFill>
                <a:latin typeface="Trebuchet MS" panose="020B0703020202090204" pitchFamily="34" charset="0"/>
                <a:cs typeface="Trebuchet MS" panose="020B0703020202090204" pitchFamily="34" charset="0"/>
              </a:defRPr>
            </a:lvl1pPr>
          </a:lstStyle>
          <a:p>
            <a:pPr lvl="0"/>
            <a:r>
              <a:rPr lang="en-US"/>
              <a:t>Edit master text styles</a:t>
            </a:r>
          </a:p>
        </p:txBody>
      </p:sp>
      <p:sp>
        <p:nvSpPr>
          <p:cNvPr id="16" name="Content Placeholder 2">
            <a:extLst>
              <a:ext uri="{FF2B5EF4-FFF2-40B4-BE49-F238E27FC236}">
                <a16:creationId xmlns:a16="http://schemas.microsoft.com/office/drawing/2014/main" id="{BBA9DB84-564B-9F4F-931B-CC4ED34456A6}"/>
              </a:ext>
            </a:extLst>
          </p:cNvPr>
          <p:cNvSpPr>
            <a:spLocks noGrp="1"/>
          </p:cNvSpPr>
          <p:nvPr>
            <p:ph sz="half" idx="10" hasCustomPrompt="1"/>
          </p:nvPr>
        </p:nvSpPr>
        <p:spPr>
          <a:xfrm>
            <a:off x="6614809" y="1901951"/>
            <a:ext cx="5150842" cy="3639285"/>
          </a:xfrm>
          <a:prstGeom prst="rect">
            <a:avLst/>
          </a:prstGeom>
        </p:spPr>
        <p:txBody>
          <a:bodyPr anchor="t">
            <a:noAutofit/>
          </a:bodyPr>
          <a:lstStyle>
            <a:lvl1pPr marL="0" indent="0" algn="l">
              <a:lnSpc>
                <a:spcPct val="80000"/>
              </a:lnSpc>
              <a:buNone/>
              <a:defRPr sz="3200" b="0" i="0">
                <a:solidFill>
                  <a:schemeClr val="tx1"/>
                </a:solidFill>
                <a:latin typeface="Trebuchet MS" panose="020B0703020202090204" pitchFamily="34" charset="0"/>
                <a:cs typeface="Rockwell Nova Light" panose="02060303020205020403" pitchFamily="18" charset="0"/>
              </a:defRPr>
            </a:lvl1pPr>
          </a:lstStyle>
          <a:p>
            <a:pPr lvl="0"/>
            <a:r>
              <a:rPr lang="en-US"/>
              <a:t>Edit master text styles</a:t>
            </a:r>
          </a:p>
        </p:txBody>
      </p:sp>
      <p:pic>
        <p:nvPicPr>
          <p:cNvPr id="12" name="Picture 11" descr="A picture containing text&#10;&#10;Description automatically generated">
            <a:extLst>
              <a:ext uri="{FF2B5EF4-FFF2-40B4-BE49-F238E27FC236}">
                <a16:creationId xmlns:a16="http://schemas.microsoft.com/office/drawing/2014/main" id="{3BF720D9-7666-144A-A95D-F9268E1BE7E7}"/>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
        <p:nvSpPr>
          <p:cNvPr id="7" name="Slide Number Placeholder 5">
            <a:extLst>
              <a:ext uri="{FF2B5EF4-FFF2-40B4-BE49-F238E27FC236}">
                <a16:creationId xmlns:a16="http://schemas.microsoft.com/office/drawing/2014/main" id="{B2721726-BD3B-5143-B62A-8F8E2439E4A6}"/>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Tree>
    <p:extLst>
      <p:ext uri="{BB962C8B-B14F-4D97-AF65-F5344CB8AC3E}">
        <p14:creationId xmlns:p14="http://schemas.microsoft.com/office/powerpoint/2010/main" val="2637914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Picture Split Blu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634AED-FE2D-5A49-9C4F-52E8C06D7549}"/>
              </a:ext>
            </a:extLst>
          </p:cNvPr>
          <p:cNvSpPr>
            <a:spLocks noGrp="1"/>
          </p:cNvSpPr>
          <p:nvPr>
            <p:ph type="pic" sz="quarter" idx="10" hasCustomPrompt="1"/>
          </p:nvPr>
        </p:nvSpPr>
        <p:spPr>
          <a:xfrm>
            <a:off x="5038852" y="-12192"/>
            <a:ext cx="7180556" cy="6882384"/>
          </a:xfrm>
          <a:custGeom>
            <a:avLst/>
            <a:gdLst>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0 w 7396987"/>
              <a:gd name="connsiteY7" fmla="*/ 1143023 h 6858000"/>
              <a:gd name="connsiteX8" fmla="*/ 1143023 w 7396987"/>
              <a:gd name="connsiteY8" fmla="*/ 0 h 6858000"/>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1143023 w 7396987"/>
              <a:gd name="connsiteY8" fmla="*/ 0 h 6858000"/>
              <a:gd name="connsiteX0" fmla="*/ 972335 w 7396987"/>
              <a:gd name="connsiteY0" fmla="*/ 12192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972335 w 7396987"/>
              <a:gd name="connsiteY8" fmla="*/ 12192 h 6858000"/>
              <a:gd name="connsiteX0" fmla="*/ 972335 w 7424396"/>
              <a:gd name="connsiteY0" fmla="*/ 24384 h 6870192"/>
              <a:gd name="connsiteX1" fmla="*/ 7424396 w 7424396"/>
              <a:gd name="connsiteY1" fmla="*/ 0 h 6870192"/>
              <a:gd name="connsiteX2" fmla="*/ 7396987 w 7424396"/>
              <a:gd name="connsiteY2" fmla="*/ 1155215 h 6870192"/>
              <a:gd name="connsiteX3" fmla="*/ 7396987 w 7424396"/>
              <a:gd name="connsiteY3" fmla="*/ 6870192 h 6870192"/>
              <a:gd name="connsiteX4" fmla="*/ 7396987 w 7424396"/>
              <a:gd name="connsiteY4" fmla="*/ 6870192 h 6870192"/>
              <a:gd name="connsiteX5" fmla="*/ 0 w 7424396"/>
              <a:gd name="connsiteY5" fmla="*/ 6870192 h 6870192"/>
              <a:gd name="connsiteX6" fmla="*/ 0 w 7424396"/>
              <a:gd name="connsiteY6" fmla="*/ 6870192 h 6870192"/>
              <a:gd name="connsiteX7" fmla="*/ 256032 w 7424396"/>
              <a:gd name="connsiteY7" fmla="*/ 2081807 h 6870192"/>
              <a:gd name="connsiteX8" fmla="*/ 972335 w 7424396"/>
              <a:gd name="connsiteY8" fmla="*/ 24384 h 6870192"/>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56032 w 7424396"/>
              <a:gd name="connsiteY7" fmla="*/ 2081807 h 6906768"/>
              <a:gd name="connsiteX8" fmla="*/ 972335 w 7424396"/>
              <a:gd name="connsiteY8" fmla="*/ 24384 h 6906768"/>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43840 w 7424396"/>
              <a:gd name="connsiteY7" fmla="*/ 2142767 h 6906768"/>
              <a:gd name="connsiteX8" fmla="*/ 972335 w 742439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1121664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3609142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24384 h 6882384"/>
              <a:gd name="connsiteX0" fmla="*/ 728495 w 7180556"/>
              <a:gd name="connsiteY0" fmla="*/ 1137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1137 h 688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0556" h="6882384">
                <a:moveTo>
                  <a:pt x="728495" y="1137"/>
                </a:moveTo>
                <a:lnTo>
                  <a:pt x="7180556" y="0"/>
                </a:lnTo>
                <a:lnTo>
                  <a:pt x="7153147" y="1155215"/>
                </a:lnTo>
                <a:lnTo>
                  <a:pt x="7153147" y="6870192"/>
                </a:lnTo>
                <a:lnTo>
                  <a:pt x="7153147" y="6870192"/>
                </a:lnTo>
                <a:lnTo>
                  <a:pt x="3609142" y="6882384"/>
                </a:lnTo>
                <a:lnTo>
                  <a:pt x="1052955" y="6875772"/>
                </a:lnTo>
                <a:lnTo>
                  <a:pt x="0" y="2142767"/>
                </a:lnTo>
                <a:lnTo>
                  <a:pt x="728495" y="1137"/>
                </a:lnTo>
                <a:close/>
              </a:path>
            </a:pathLst>
          </a:custGeom>
        </p:spPr>
        <p:txBody>
          <a:bodyPr anchor="ctr"/>
          <a:lstStyle>
            <a:lvl1pPr marL="0" indent="0" algn="ctr">
              <a:buNone/>
              <a:defRPr/>
            </a:lvl1pPr>
          </a:lstStyle>
          <a:p>
            <a:r>
              <a:rPr lang="en-US"/>
              <a:t>Insert photo by clicking on the image icon</a:t>
            </a:r>
          </a:p>
        </p:txBody>
      </p:sp>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accent1"/>
                </a:solidFill>
                <a:latin typeface="Trebuchet MS" panose="020B0703020202090204" pitchFamily="34" charset="0"/>
                <a:cs typeface="Trebuchet MS" panose="020B0703020202090204" pitchFamily="34" charset="0"/>
              </a:defRPr>
            </a:lvl1pPr>
          </a:lstStyle>
          <a:p>
            <a:pPr lvl="0"/>
            <a:r>
              <a:rPr lang="en-US"/>
              <a:t>Edit master text styles</a:t>
            </a:r>
          </a:p>
        </p:txBody>
      </p:sp>
      <p:pic>
        <p:nvPicPr>
          <p:cNvPr id="7" name="Picture 6" descr="A picture containing text&#10;&#10;Description automatically generated">
            <a:extLst>
              <a:ext uri="{FF2B5EF4-FFF2-40B4-BE49-F238E27FC236}">
                <a16:creationId xmlns:a16="http://schemas.microsoft.com/office/drawing/2014/main" id="{84A72C24-4C79-2B45-A197-BD89F220A86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32832992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Picture Split Re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E634AED-FE2D-5A49-9C4F-52E8C06D7549}"/>
              </a:ext>
            </a:extLst>
          </p:cNvPr>
          <p:cNvSpPr>
            <a:spLocks noGrp="1"/>
          </p:cNvSpPr>
          <p:nvPr>
            <p:ph type="pic" sz="quarter" idx="10" hasCustomPrompt="1"/>
          </p:nvPr>
        </p:nvSpPr>
        <p:spPr>
          <a:xfrm>
            <a:off x="5038852" y="-12192"/>
            <a:ext cx="7180556" cy="6882384"/>
          </a:xfrm>
          <a:custGeom>
            <a:avLst/>
            <a:gdLst>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0 w 7396987"/>
              <a:gd name="connsiteY7" fmla="*/ 1143023 h 6858000"/>
              <a:gd name="connsiteX8" fmla="*/ 1143023 w 7396987"/>
              <a:gd name="connsiteY8" fmla="*/ 0 h 6858000"/>
              <a:gd name="connsiteX0" fmla="*/ 1143023 w 7396987"/>
              <a:gd name="connsiteY0" fmla="*/ 0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1143023 w 7396987"/>
              <a:gd name="connsiteY8" fmla="*/ 0 h 6858000"/>
              <a:gd name="connsiteX0" fmla="*/ 972335 w 7396987"/>
              <a:gd name="connsiteY0" fmla="*/ 12192 h 6858000"/>
              <a:gd name="connsiteX1" fmla="*/ 6253964 w 7396987"/>
              <a:gd name="connsiteY1" fmla="*/ 0 h 6858000"/>
              <a:gd name="connsiteX2" fmla="*/ 7396987 w 7396987"/>
              <a:gd name="connsiteY2" fmla="*/ 1143023 h 6858000"/>
              <a:gd name="connsiteX3" fmla="*/ 7396987 w 7396987"/>
              <a:gd name="connsiteY3" fmla="*/ 6858000 h 6858000"/>
              <a:gd name="connsiteX4" fmla="*/ 7396987 w 7396987"/>
              <a:gd name="connsiteY4" fmla="*/ 6858000 h 6858000"/>
              <a:gd name="connsiteX5" fmla="*/ 0 w 7396987"/>
              <a:gd name="connsiteY5" fmla="*/ 6858000 h 6858000"/>
              <a:gd name="connsiteX6" fmla="*/ 0 w 7396987"/>
              <a:gd name="connsiteY6" fmla="*/ 6858000 h 6858000"/>
              <a:gd name="connsiteX7" fmla="*/ 256032 w 7396987"/>
              <a:gd name="connsiteY7" fmla="*/ 2069615 h 6858000"/>
              <a:gd name="connsiteX8" fmla="*/ 972335 w 7396987"/>
              <a:gd name="connsiteY8" fmla="*/ 12192 h 6858000"/>
              <a:gd name="connsiteX0" fmla="*/ 972335 w 7424396"/>
              <a:gd name="connsiteY0" fmla="*/ 24384 h 6870192"/>
              <a:gd name="connsiteX1" fmla="*/ 7424396 w 7424396"/>
              <a:gd name="connsiteY1" fmla="*/ 0 h 6870192"/>
              <a:gd name="connsiteX2" fmla="*/ 7396987 w 7424396"/>
              <a:gd name="connsiteY2" fmla="*/ 1155215 h 6870192"/>
              <a:gd name="connsiteX3" fmla="*/ 7396987 w 7424396"/>
              <a:gd name="connsiteY3" fmla="*/ 6870192 h 6870192"/>
              <a:gd name="connsiteX4" fmla="*/ 7396987 w 7424396"/>
              <a:gd name="connsiteY4" fmla="*/ 6870192 h 6870192"/>
              <a:gd name="connsiteX5" fmla="*/ 0 w 7424396"/>
              <a:gd name="connsiteY5" fmla="*/ 6870192 h 6870192"/>
              <a:gd name="connsiteX6" fmla="*/ 0 w 7424396"/>
              <a:gd name="connsiteY6" fmla="*/ 6870192 h 6870192"/>
              <a:gd name="connsiteX7" fmla="*/ 256032 w 7424396"/>
              <a:gd name="connsiteY7" fmla="*/ 2081807 h 6870192"/>
              <a:gd name="connsiteX8" fmla="*/ 972335 w 7424396"/>
              <a:gd name="connsiteY8" fmla="*/ 24384 h 6870192"/>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56032 w 7424396"/>
              <a:gd name="connsiteY7" fmla="*/ 2081807 h 6906768"/>
              <a:gd name="connsiteX8" fmla="*/ 972335 w 7424396"/>
              <a:gd name="connsiteY8" fmla="*/ 24384 h 6906768"/>
              <a:gd name="connsiteX0" fmla="*/ 972335 w 7424396"/>
              <a:gd name="connsiteY0" fmla="*/ 24384 h 6906768"/>
              <a:gd name="connsiteX1" fmla="*/ 7424396 w 7424396"/>
              <a:gd name="connsiteY1" fmla="*/ 0 h 6906768"/>
              <a:gd name="connsiteX2" fmla="*/ 7396987 w 7424396"/>
              <a:gd name="connsiteY2" fmla="*/ 1155215 h 6906768"/>
              <a:gd name="connsiteX3" fmla="*/ 7396987 w 7424396"/>
              <a:gd name="connsiteY3" fmla="*/ 6870192 h 6906768"/>
              <a:gd name="connsiteX4" fmla="*/ 7396987 w 7424396"/>
              <a:gd name="connsiteY4" fmla="*/ 6870192 h 6906768"/>
              <a:gd name="connsiteX5" fmla="*/ 0 w 7424396"/>
              <a:gd name="connsiteY5" fmla="*/ 6870192 h 6906768"/>
              <a:gd name="connsiteX6" fmla="*/ 1304544 w 7424396"/>
              <a:gd name="connsiteY6" fmla="*/ 6906768 h 6906768"/>
              <a:gd name="connsiteX7" fmla="*/ 243840 w 7424396"/>
              <a:gd name="connsiteY7" fmla="*/ 2142767 h 6906768"/>
              <a:gd name="connsiteX8" fmla="*/ 972335 w 742439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1121664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906768"/>
              <a:gd name="connsiteX1" fmla="*/ 7180556 w 7180556"/>
              <a:gd name="connsiteY1" fmla="*/ 0 h 6906768"/>
              <a:gd name="connsiteX2" fmla="*/ 7153147 w 7180556"/>
              <a:gd name="connsiteY2" fmla="*/ 1155215 h 6906768"/>
              <a:gd name="connsiteX3" fmla="*/ 7153147 w 7180556"/>
              <a:gd name="connsiteY3" fmla="*/ 6870192 h 6906768"/>
              <a:gd name="connsiteX4" fmla="*/ 7153147 w 7180556"/>
              <a:gd name="connsiteY4" fmla="*/ 6870192 h 6906768"/>
              <a:gd name="connsiteX5" fmla="*/ 3609142 w 7180556"/>
              <a:gd name="connsiteY5" fmla="*/ 6882384 h 6906768"/>
              <a:gd name="connsiteX6" fmla="*/ 1060704 w 7180556"/>
              <a:gd name="connsiteY6" fmla="*/ 6906768 h 6906768"/>
              <a:gd name="connsiteX7" fmla="*/ 0 w 7180556"/>
              <a:gd name="connsiteY7" fmla="*/ 2142767 h 6906768"/>
              <a:gd name="connsiteX8" fmla="*/ 728495 w 7180556"/>
              <a:gd name="connsiteY8" fmla="*/ 24384 h 6906768"/>
              <a:gd name="connsiteX0" fmla="*/ 728495 w 7180556"/>
              <a:gd name="connsiteY0" fmla="*/ 24384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24384 h 6882384"/>
              <a:gd name="connsiteX0" fmla="*/ 728495 w 7180556"/>
              <a:gd name="connsiteY0" fmla="*/ 1137 h 6882384"/>
              <a:gd name="connsiteX1" fmla="*/ 7180556 w 7180556"/>
              <a:gd name="connsiteY1" fmla="*/ 0 h 6882384"/>
              <a:gd name="connsiteX2" fmla="*/ 7153147 w 7180556"/>
              <a:gd name="connsiteY2" fmla="*/ 1155215 h 6882384"/>
              <a:gd name="connsiteX3" fmla="*/ 7153147 w 7180556"/>
              <a:gd name="connsiteY3" fmla="*/ 6870192 h 6882384"/>
              <a:gd name="connsiteX4" fmla="*/ 7153147 w 7180556"/>
              <a:gd name="connsiteY4" fmla="*/ 6870192 h 6882384"/>
              <a:gd name="connsiteX5" fmla="*/ 3609142 w 7180556"/>
              <a:gd name="connsiteY5" fmla="*/ 6882384 h 6882384"/>
              <a:gd name="connsiteX6" fmla="*/ 1052955 w 7180556"/>
              <a:gd name="connsiteY6" fmla="*/ 6875772 h 6882384"/>
              <a:gd name="connsiteX7" fmla="*/ 0 w 7180556"/>
              <a:gd name="connsiteY7" fmla="*/ 2142767 h 6882384"/>
              <a:gd name="connsiteX8" fmla="*/ 728495 w 7180556"/>
              <a:gd name="connsiteY8" fmla="*/ 1137 h 688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0556" h="6882384">
                <a:moveTo>
                  <a:pt x="728495" y="1137"/>
                </a:moveTo>
                <a:lnTo>
                  <a:pt x="7180556" y="0"/>
                </a:lnTo>
                <a:lnTo>
                  <a:pt x="7153147" y="1155215"/>
                </a:lnTo>
                <a:lnTo>
                  <a:pt x="7153147" y="6870192"/>
                </a:lnTo>
                <a:lnTo>
                  <a:pt x="7153147" y="6870192"/>
                </a:lnTo>
                <a:lnTo>
                  <a:pt x="3609142" y="6882384"/>
                </a:lnTo>
                <a:lnTo>
                  <a:pt x="1052955" y="6875772"/>
                </a:lnTo>
                <a:lnTo>
                  <a:pt x="0" y="2142767"/>
                </a:lnTo>
                <a:lnTo>
                  <a:pt x="728495" y="1137"/>
                </a:lnTo>
                <a:close/>
              </a:path>
            </a:pathLst>
          </a:custGeom>
        </p:spPr>
        <p:txBody>
          <a:bodyPr anchor="ctr"/>
          <a:lstStyle>
            <a:lvl1pPr marL="0" indent="0" algn="ctr">
              <a:buNone/>
              <a:defRPr/>
            </a:lvl1pPr>
          </a:lstStyle>
          <a:p>
            <a:r>
              <a:rPr lang="en-US"/>
              <a:t>Insert photo by clicking on the image icon</a:t>
            </a:r>
          </a:p>
        </p:txBody>
      </p:sp>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tx2"/>
                </a:solidFill>
                <a:latin typeface="Trebuchet MS" panose="020B0703020202090204" pitchFamily="34" charset="0"/>
                <a:cs typeface="Trebuchet MS" panose="020B0703020202090204" pitchFamily="34" charset="0"/>
              </a:defRPr>
            </a:lvl1pPr>
          </a:lstStyle>
          <a:p>
            <a:pPr lvl="0"/>
            <a:r>
              <a:rPr lang="en-US"/>
              <a:t>Edit master text styles</a:t>
            </a:r>
          </a:p>
        </p:txBody>
      </p:sp>
      <p:pic>
        <p:nvPicPr>
          <p:cNvPr id="7" name="Picture 6" descr="A picture containing text&#10;&#10;Description automatically generated">
            <a:extLst>
              <a:ext uri="{FF2B5EF4-FFF2-40B4-BE49-F238E27FC236}">
                <a16:creationId xmlns:a16="http://schemas.microsoft.com/office/drawing/2014/main" id="{8025DF2F-C64D-8F4D-B4DD-BC6EA0DEA099}"/>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36048080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Picture Split-Image">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DF170BCB-3373-5549-9815-B668B2498165}"/>
              </a:ext>
            </a:extLst>
          </p:cNvPr>
          <p:cNvSpPr txBox="1">
            <a:spLocks/>
          </p:cNvSpPr>
          <p:nvPr userDrawn="1"/>
        </p:nvSpPr>
        <p:spPr>
          <a:xfrm>
            <a:off x="956929" y="6400799"/>
            <a:ext cx="2150718"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a:latin typeface="Trebuchet MS" panose="020B0703020202090204" pitchFamily="34" charset="0"/>
              </a:rPr>
              <a:t>Confidential – Internal Use Only</a:t>
            </a:r>
          </a:p>
        </p:txBody>
      </p:sp>
      <p:sp>
        <p:nvSpPr>
          <p:cNvPr id="9" name="Slide Number Placeholder 5">
            <a:extLst>
              <a:ext uri="{FF2B5EF4-FFF2-40B4-BE49-F238E27FC236}">
                <a16:creationId xmlns:a16="http://schemas.microsoft.com/office/drawing/2014/main" id="{D613E1D2-5834-AD41-804E-D607287602C5}"/>
              </a:ext>
            </a:extLst>
          </p:cNvPr>
          <p:cNvSpPr>
            <a:spLocks noGrp="1"/>
          </p:cNvSpPr>
          <p:nvPr>
            <p:ph type="sldNum" sz="quarter" idx="4"/>
          </p:nvPr>
        </p:nvSpPr>
        <p:spPr>
          <a:xfrm>
            <a:off x="211014" y="6400799"/>
            <a:ext cx="745915"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13" name="Content Placeholder 2">
            <a:extLst>
              <a:ext uri="{FF2B5EF4-FFF2-40B4-BE49-F238E27FC236}">
                <a16:creationId xmlns:a16="http://schemas.microsoft.com/office/drawing/2014/main" id="{57C22B10-6CAF-D149-83A7-C2D46515C468}"/>
              </a:ext>
            </a:extLst>
          </p:cNvPr>
          <p:cNvSpPr>
            <a:spLocks noGrp="1"/>
          </p:cNvSpPr>
          <p:nvPr>
            <p:ph sz="half" idx="11" hasCustomPrompt="1"/>
          </p:nvPr>
        </p:nvSpPr>
        <p:spPr>
          <a:xfrm>
            <a:off x="495300" y="1901951"/>
            <a:ext cx="4033157" cy="3639285"/>
          </a:xfrm>
          <a:prstGeom prst="rect">
            <a:avLst/>
          </a:prstGeom>
        </p:spPr>
        <p:txBody>
          <a:bodyPr anchor="t">
            <a:noAutofit/>
          </a:bodyPr>
          <a:lstStyle>
            <a:lvl1pPr marL="0" indent="0" algn="l">
              <a:lnSpc>
                <a:spcPct val="80000"/>
              </a:lnSpc>
              <a:buNone/>
              <a:defRPr sz="3200" b="1" i="0">
                <a:solidFill>
                  <a:schemeClr val="tx1"/>
                </a:solidFill>
                <a:latin typeface="Trebuchet MS" panose="020B0703020202090204" pitchFamily="34" charset="0"/>
                <a:cs typeface="Trebuchet MS" panose="020B0703020202090204" pitchFamily="34" charset="0"/>
              </a:defRPr>
            </a:lvl1pPr>
          </a:lstStyle>
          <a:p>
            <a:pPr lvl="0"/>
            <a:r>
              <a:rPr lang="en-US"/>
              <a:t>Edit master text styles</a:t>
            </a:r>
          </a:p>
        </p:txBody>
      </p:sp>
      <p:pic>
        <p:nvPicPr>
          <p:cNvPr id="6" name="Picture 5" descr="A picture containing person, indoor&#10;&#10;Description automatically generated">
            <a:extLst>
              <a:ext uri="{FF2B5EF4-FFF2-40B4-BE49-F238E27FC236}">
                <a16:creationId xmlns:a16="http://schemas.microsoft.com/office/drawing/2014/main" id="{5F48932E-3B1B-474B-9512-7DE411C5B9D9}"/>
              </a:ext>
            </a:extLst>
          </p:cNvPr>
          <p:cNvPicPr>
            <a:picLocks noChangeAspect="1"/>
          </p:cNvPicPr>
          <p:nvPr userDrawn="1"/>
        </p:nvPicPr>
        <p:blipFill rotWithShape="1">
          <a:blip r:embed="rId2">
            <a:extLst>
              <a:ext uri="{28A0092B-C50C-407E-A947-70E740481C1C}">
                <a14:useLocalDpi xmlns:a14="http://schemas.microsoft.com/office/drawing/2010/main"/>
              </a:ext>
            </a:extLst>
          </a:blip>
          <a:srcRect/>
          <a:stretch/>
        </p:blipFill>
        <p:spPr>
          <a:xfrm>
            <a:off x="5127058" y="0"/>
            <a:ext cx="7064942" cy="6858000"/>
          </a:xfrm>
          <a:prstGeom prst="rect">
            <a:avLst/>
          </a:prstGeom>
        </p:spPr>
      </p:pic>
      <p:pic>
        <p:nvPicPr>
          <p:cNvPr id="8" name="Picture 7" descr="A picture containing text&#10;&#10;Description automatically generated">
            <a:extLst>
              <a:ext uri="{FF2B5EF4-FFF2-40B4-BE49-F238E27FC236}">
                <a16:creationId xmlns:a16="http://schemas.microsoft.com/office/drawing/2014/main" id="{51CBFF64-B4A1-344B-AB45-4A280F7EC11C}"/>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393151" y="6049872"/>
            <a:ext cx="2270612" cy="849624"/>
          </a:xfrm>
          <a:prstGeom prst="rect">
            <a:avLst/>
          </a:prstGeom>
        </p:spPr>
      </p:pic>
    </p:spTree>
    <p:extLst>
      <p:ext uri="{BB962C8B-B14F-4D97-AF65-F5344CB8AC3E}">
        <p14:creationId xmlns:p14="http://schemas.microsoft.com/office/powerpoint/2010/main" val="10939419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Mai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4" name="Text Placeholder 3">
            <a:extLst>
              <a:ext uri="{FF2B5EF4-FFF2-40B4-BE49-F238E27FC236}">
                <a16:creationId xmlns:a16="http://schemas.microsoft.com/office/drawing/2014/main" id="{AB1E31CD-65A3-BA4E-9C03-9CCFCA71BB8A}"/>
              </a:ext>
            </a:extLst>
          </p:cNvPr>
          <p:cNvSpPr>
            <a:spLocks noGrp="1"/>
          </p:cNvSpPr>
          <p:nvPr>
            <p:ph type="body" sz="quarter" idx="10"/>
          </p:nvPr>
        </p:nvSpPr>
        <p:spPr>
          <a:xfrm>
            <a:off x="577850" y="1417638"/>
            <a:ext cx="10972800" cy="4422775"/>
          </a:xfrm>
          <a:prstGeom prst="rect">
            <a:avLst/>
          </a:prstGeom>
        </p:spPr>
        <p:txBody>
          <a:bodyPr>
            <a:noAutofit/>
          </a:bodyPr>
          <a:lstStyle>
            <a:lvl1pPr>
              <a:defRPr sz="2000"/>
            </a:lvl1pPr>
            <a:lvl2pPr>
              <a:defRPr sz="1400"/>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A picture containing text&#10;&#10;Description automatically generated">
            <a:extLst>
              <a:ext uri="{FF2B5EF4-FFF2-40B4-BE49-F238E27FC236}">
                <a16:creationId xmlns:a16="http://schemas.microsoft.com/office/drawing/2014/main" id="{DBD3CE20-DD83-1646-A3A3-5473F29ACDFF}"/>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0665723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10" name="Slide Number Placeholder 5">
            <a:extLst>
              <a:ext uri="{FF2B5EF4-FFF2-40B4-BE49-F238E27FC236}">
                <a16:creationId xmlns:a16="http://schemas.microsoft.com/office/drawing/2014/main" id="{6CCA6249-8962-9949-96AE-7C11B8F0135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a:latin typeface="Trebuchet MS" panose="020B0703020202090204" pitchFamily="34" charset="0"/>
              </a:rPr>
              <a:t>Confidential – Internal Use Only</a:t>
            </a:r>
          </a:p>
        </p:txBody>
      </p:sp>
      <p:cxnSp>
        <p:nvCxnSpPr>
          <p:cNvPr id="14" name="Straight Connector 13">
            <a:extLst>
              <a:ext uri="{FF2B5EF4-FFF2-40B4-BE49-F238E27FC236}">
                <a16:creationId xmlns:a16="http://schemas.microsoft.com/office/drawing/2014/main" id="{8775F5BB-F5E4-F444-B1D5-BA8D666C0827}"/>
              </a:ext>
            </a:extLst>
          </p:cNvPr>
          <p:cNvCxnSpPr>
            <a:cxnSpLocks/>
          </p:cNvCxnSpPr>
          <p:nvPr userDrawn="1"/>
        </p:nvCxnSpPr>
        <p:spPr>
          <a:xfrm>
            <a:off x="5885424"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1C10DD09-27B1-3B4A-B4A8-4390B6297FE5}"/>
              </a:ext>
            </a:extLst>
          </p:cNvPr>
          <p:cNvSpPr>
            <a:spLocks noGrp="1"/>
          </p:cNvSpPr>
          <p:nvPr>
            <p:ph type="body" sz="quarter" idx="15"/>
          </p:nvPr>
        </p:nvSpPr>
        <p:spPr>
          <a:xfrm>
            <a:off x="577849" y="1942676"/>
            <a:ext cx="5042621"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a:ln>
                  <a:noFill/>
                </a:ln>
                <a:solidFill>
                  <a:srgbClr val="54565B"/>
                </a:solidFill>
                <a:effectLst/>
                <a:uLnTx/>
                <a:uFillTx/>
                <a:latin typeface="Georgia" panose="02040502050405020303" pitchFamily="18" charset="0"/>
                <a:ea typeface="+mn-ea"/>
                <a:cs typeface="+mn-cs"/>
              </a:rPr>
              <a:t>Third level</a:t>
            </a:r>
          </a:p>
        </p:txBody>
      </p:sp>
      <p:sp>
        <p:nvSpPr>
          <p:cNvPr id="15" name="Text Placeholder 3">
            <a:extLst>
              <a:ext uri="{FF2B5EF4-FFF2-40B4-BE49-F238E27FC236}">
                <a16:creationId xmlns:a16="http://schemas.microsoft.com/office/drawing/2014/main" id="{7037DFCD-0E35-D440-845D-FF549CF24B73}"/>
              </a:ext>
            </a:extLst>
          </p:cNvPr>
          <p:cNvSpPr>
            <a:spLocks noGrp="1"/>
          </p:cNvSpPr>
          <p:nvPr>
            <p:ph type="body" sz="quarter" idx="16"/>
          </p:nvPr>
        </p:nvSpPr>
        <p:spPr>
          <a:xfrm>
            <a:off x="6151335" y="1942676"/>
            <a:ext cx="5042621"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a:ln>
                  <a:noFill/>
                </a:ln>
                <a:solidFill>
                  <a:srgbClr val="54565B"/>
                </a:solidFill>
                <a:effectLst/>
                <a:uLnTx/>
                <a:uFillTx/>
                <a:latin typeface="Trebuchet MS" panose="020B0703020202090204" pitchFamily="34" charset="0"/>
                <a:ea typeface="+mn-ea"/>
                <a:cs typeface="+mn-cs"/>
              </a:rPr>
              <a:t>Click to edit Master text styles</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a:ln>
                  <a:noFill/>
                </a:ln>
                <a:solidFill>
                  <a:srgbClr val="54565B"/>
                </a:solidFill>
                <a:effectLst/>
                <a:uLnTx/>
                <a:uFillTx/>
                <a:latin typeface="Georgia" panose="02040502050405020303" pitchFamily="18" charset="0"/>
                <a:ea typeface="+mn-ea"/>
                <a:cs typeface="+mn-cs"/>
              </a:rPr>
              <a:t>Third level</a:t>
            </a:r>
          </a:p>
        </p:txBody>
      </p:sp>
      <p:pic>
        <p:nvPicPr>
          <p:cNvPr id="12" name="Picture 11" descr="A picture containing text&#10;&#10;Description automatically generated">
            <a:extLst>
              <a:ext uri="{FF2B5EF4-FFF2-40B4-BE49-F238E27FC236}">
                <a16:creationId xmlns:a16="http://schemas.microsoft.com/office/drawing/2014/main" id="{1B9D379B-1CB5-FB40-923F-25CED0978A3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9880666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 3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60B3-6ACD-194D-9D44-C086FB470179}"/>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a:t>Click to edit master title style</a:t>
            </a:r>
          </a:p>
        </p:txBody>
      </p:sp>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10" name="Slide Number Placeholder 5">
            <a:extLst>
              <a:ext uri="{FF2B5EF4-FFF2-40B4-BE49-F238E27FC236}">
                <a16:creationId xmlns:a16="http://schemas.microsoft.com/office/drawing/2014/main" id="{6CCA6249-8962-9949-96AE-7C11B8F0135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a:latin typeface="Trebuchet MS" panose="020B0703020202090204" pitchFamily="34" charset="0"/>
              </a:rPr>
              <a:t>Confidential – Internal Use Only</a:t>
            </a:r>
          </a:p>
        </p:txBody>
      </p:sp>
      <p:cxnSp>
        <p:nvCxnSpPr>
          <p:cNvPr id="14" name="Straight Connector 13">
            <a:extLst>
              <a:ext uri="{FF2B5EF4-FFF2-40B4-BE49-F238E27FC236}">
                <a16:creationId xmlns:a16="http://schemas.microsoft.com/office/drawing/2014/main" id="{6ADF5480-C0C7-C64C-8BB2-74C63D4DEFC4}"/>
              </a:ext>
            </a:extLst>
          </p:cNvPr>
          <p:cNvCxnSpPr>
            <a:cxnSpLocks/>
          </p:cNvCxnSpPr>
          <p:nvPr userDrawn="1"/>
        </p:nvCxnSpPr>
        <p:spPr>
          <a:xfrm>
            <a:off x="4190736"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377EF41-0258-3B45-996A-6490BA874BBD}"/>
              </a:ext>
            </a:extLst>
          </p:cNvPr>
          <p:cNvCxnSpPr>
            <a:cxnSpLocks/>
          </p:cNvCxnSpPr>
          <p:nvPr userDrawn="1"/>
        </p:nvCxnSpPr>
        <p:spPr>
          <a:xfrm>
            <a:off x="7933680" y="1942677"/>
            <a:ext cx="0" cy="4229524"/>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Text Placeholder 3">
            <a:extLst>
              <a:ext uri="{FF2B5EF4-FFF2-40B4-BE49-F238E27FC236}">
                <a16:creationId xmlns:a16="http://schemas.microsoft.com/office/drawing/2014/main" id="{7238BA6B-E620-AF4F-A0C3-8A5B9D5C11B6}"/>
              </a:ext>
            </a:extLst>
          </p:cNvPr>
          <p:cNvSpPr>
            <a:spLocks noGrp="1"/>
          </p:cNvSpPr>
          <p:nvPr>
            <p:ph type="body" sz="quarter" idx="15" hasCustomPrompt="1"/>
          </p:nvPr>
        </p:nvSpPr>
        <p:spPr>
          <a:xfrm>
            <a:off x="577850"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sz="1800"/>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a:ln>
                  <a:noFill/>
                </a:ln>
                <a:solidFill>
                  <a:srgbClr val="54565B"/>
                </a:solidFill>
                <a:effectLst/>
                <a:uLnTx/>
                <a:uFillTx/>
                <a:latin typeface="Georgia" panose="02040502050405020303" pitchFamily="18" charset="0"/>
                <a:ea typeface="+mn-ea"/>
                <a:cs typeface="+mn-cs"/>
              </a:rPr>
              <a:t>Third level</a:t>
            </a:r>
          </a:p>
        </p:txBody>
      </p:sp>
      <p:sp>
        <p:nvSpPr>
          <p:cNvPr id="17" name="Text Placeholder 3">
            <a:extLst>
              <a:ext uri="{FF2B5EF4-FFF2-40B4-BE49-F238E27FC236}">
                <a16:creationId xmlns:a16="http://schemas.microsoft.com/office/drawing/2014/main" id="{CE8F9A4A-9700-2E49-AA7D-4C819732798C}"/>
              </a:ext>
            </a:extLst>
          </p:cNvPr>
          <p:cNvSpPr>
            <a:spLocks noGrp="1"/>
          </p:cNvSpPr>
          <p:nvPr>
            <p:ph type="body" sz="quarter" idx="16" hasCustomPrompt="1"/>
          </p:nvPr>
        </p:nvSpPr>
        <p:spPr>
          <a:xfrm>
            <a:off x="4328757"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a:ln>
                  <a:noFill/>
                </a:ln>
                <a:solidFill>
                  <a:srgbClr val="54565B"/>
                </a:solidFill>
                <a:effectLst/>
                <a:uLnTx/>
                <a:uFillTx/>
                <a:latin typeface="Georgia" panose="02040502050405020303" pitchFamily="18" charset="0"/>
                <a:ea typeface="+mn-ea"/>
                <a:cs typeface="+mn-cs"/>
              </a:rPr>
              <a:t>Third level</a:t>
            </a:r>
          </a:p>
        </p:txBody>
      </p:sp>
      <p:sp>
        <p:nvSpPr>
          <p:cNvPr id="18" name="Text Placeholder 3">
            <a:extLst>
              <a:ext uri="{FF2B5EF4-FFF2-40B4-BE49-F238E27FC236}">
                <a16:creationId xmlns:a16="http://schemas.microsoft.com/office/drawing/2014/main" id="{C6FBE4AE-B4C8-AD4B-95AF-CB27A898FEC1}"/>
              </a:ext>
            </a:extLst>
          </p:cNvPr>
          <p:cNvSpPr>
            <a:spLocks noGrp="1"/>
          </p:cNvSpPr>
          <p:nvPr>
            <p:ph type="body" sz="quarter" idx="17" hasCustomPrompt="1"/>
          </p:nvPr>
        </p:nvSpPr>
        <p:spPr>
          <a:xfrm>
            <a:off x="8042340" y="1942676"/>
            <a:ext cx="3512910" cy="4229524"/>
          </a:xfrm>
          <a:prstGeom prst="rect">
            <a:avLst/>
          </a:prstGeom>
        </p:spPr>
        <p:txBody>
          <a:bodyPr>
            <a:noAutofit/>
          </a:bodyPr>
          <a:lstStyle>
            <a:lvl1pPr marL="342900" marR="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lvl1pPr>
            <a:lvl2pPr marL="675958" marR="0" indent="-285750" algn="l" defTabSz="914400" rtl="0" eaLnBrk="1" fontAlgn="auto" latinLnBrk="0" hangingPunct="1">
              <a:lnSpc>
                <a:spcPct val="114000"/>
              </a:lnSpc>
              <a:spcBef>
                <a:spcPts val="0"/>
              </a:spcBef>
              <a:spcAft>
                <a:spcPts val="600"/>
              </a:spcAft>
              <a:buClrTx/>
              <a:buSzTx/>
              <a:buFont typeface="Monaco" pitchFamily="2" charset="77"/>
              <a:buChar char="⎻"/>
              <a:tabLst/>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a:lvl3pPr>
          </a:lstStyle>
          <a:p>
            <a:pPr marL="342900" marR="0" lvl="0" indent="-342900" algn="l" defTabSz="914400" rtl="0" eaLnBrk="1" fontAlgn="auto" latinLnBrk="0" hangingPunct="1">
              <a:lnSpc>
                <a:spcPct val="114000"/>
              </a:lnSpc>
              <a:spcBef>
                <a:spcPts val="0"/>
              </a:spcBef>
              <a:spcAft>
                <a:spcPts val="600"/>
              </a:spcAft>
              <a:buClr>
                <a:srgbClr val="54565B"/>
              </a:buClr>
              <a:buSzPct val="65000"/>
              <a:buFont typeface="Monaco" pitchFamily="2" charset="77"/>
              <a:buChar char="⎻"/>
              <a:tabLst/>
              <a:defRPr/>
            </a:pPr>
            <a:r>
              <a:rPr kumimoji="0" lang="en-US" sz="2000" b="0" i="0" u="none" strike="noStrike" kern="1600" cap="none" spc="-50" normalizeH="0" baseline="0" noProof="0">
                <a:ln>
                  <a:noFill/>
                </a:ln>
                <a:solidFill>
                  <a:srgbClr val="54565B"/>
                </a:solidFill>
                <a:effectLst/>
                <a:uLnTx/>
                <a:uFillTx/>
                <a:latin typeface="Trebuchet MS" panose="020B0703020202090204" pitchFamily="34" charset="0"/>
                <a:ea typeface="+mn-ea"/>
                <a:cs typeface="+mn-cs"/>
              </a:rPr>
              <a:t>Click to edit text</a:t>
            </a:r>
          </a:p>
          <a:p>
            <a:pPr marL="675958" marR="0" lvl="1" indent="-2857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400" b="0" i="0" u="none" strike="noStrike" kern="1600" cap="none" spc="-50" normalizeH="0" baseline="0" noProof="0">
                <a:ln>
                  <a:noFill/>
                </a:ln>
                <a:solidFill>
                  <a:srgbClr val="54565B"/>
                </a:solidFill>
                <a:effectLst/>
                <a:uLnTx/>
                <a:uFillTx/>
                <a:latin typeface="+mj-lt"/>
                <a:ea typeface="+mn-ea"/>
                <a:cs typeface="+mn-cs"/>
              </a:rPr>
              <a:t>Second level</a:t>
            </a:r>
          </a:p>
          <a:p>
            <a:pPr marL="862012" marR="0" lvl="2" indent="-171450" algn="l" defTabSz="914400" rtl="0" eaLnBrk="1" fontAlgn="auto" latinLnBrk="0" hangingPunct="1">
              <a:lnSpc>
                <a:spcPct val="114000"/>
              </a:lnSpc>
              <a:spcBef>
                <a:spcPts val="0"/>
              </a:spcBef>
              <a:spcAft>
                <a:spcPts val="600"/>
              </a:spcAft>
              <a:buClrTx/>
              <a:buSzTx/>
              <a:buFont typeface="Monaco" pitchFamily="2" charset="77"/>
              <a:buChar char="⎻"/>
              <a:tabLst/>
              <a:defRPr/>
            </a:pPr>
            <a:r>
              <a:rPr kumimoji="0" lang="en-US" sz="1100" b="0" i="1" u="none" strike="noStrike" kern="1600" cap="none" spc="-50" normalizeH="0" baseline="0" noProof="0">
                <a:ln>
                  <a:noFill/>
                </a:ln>
                <a:solidFill>
                  <a:srgbClr val="54565B"/>
                </a:solidFill>
                <a:effectLst/>
                <a:uLnTx/>
                <a:uFillTx/>
                <a:latin typeface="Georgia" panose="02040502050405020303" pitchFamily="18" charset="0"/>
                <a:ea typeface="+mn-ea"/>
                <a:cs typeface="+mn-cs"/>
              </a:rPr>
              <a:t>Third level</a:t>
            </a:r>
          </a:p>
        </p:txBody>
      </p:sp>
      <p:pic>
        <p:nvPicPr>
          <p:cNvPr id="13" name="Picture 12" descr="A picture containing text&#10;&#10;Description automatically generated">
            <a:extLst>
              <a:ext uri="{FF2B5EF4-FFF2-40B4-BE49-F238E27FC236}">
                <a16:creationId xmlns:a16="http://schemas.microsoft.com/office/drawing/2014/main" id="{62E86C9E-CB13-FE47-810D-ACC7D440614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6910614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Just Header + Footer">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F3949077-E0E8-B647-A11F-24C62D2D4087}"/>
              </a:ext>
            </a:extLst>
          </p:cNvPr>
          <p:cNvSpPr txBox="1">
            <a:spLocks/>
          </p:cNvSpPr>
          <p:nvPr userDrawn="1"/>
        </p:nvSpPr>
        <p:spPr>
          <a:xfrm>
            <a:off x="211015"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b="0" i="0" kern="1200">
                <a:solidFill>
                  <a:schemeClr val="tx1">
                    <a:lumMod val="40000"/>
                    <a:lumOff val="60000"/>
                  </a:schemeClr>
                </a:solidFill>
                <a:latin typeface="Trebuchet MS" panose="020B070302020209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EAA09E-D67E-864E-8466-C38E88600C4F}" type="slidenum">
              <a:rPr lang="en-US" smtClean="0"/>
              <a:pPr/>
              <a:t>‹#›</a:t>
            </a:fld>
            <a:endParaRPr lang="en-US"/>
          </a:p>
        </p:txBody>
      </p:sp>
      <p:sp>
        <p:nvSpPr>
          <p:cNvPr id="6" name="Title 1">
            <a:extLst>
              <a:ext uri="{FF2B5EF4-FFF2-40B4-BE49-F238E27FC236}">
                <a16:creationId xmlns:a16="http://schemas.microsoft.com/office/drawing/2014/main" id="{F90A82CE-0D18-B941-A735-67EC495377B7}"/>
              </a:ext>
            </a:extLst>
          </p:cNvPr>
          <p:cNvSpPr>
            <a:spLocks noGrp="1"/>
          </p:cNvSpPr>
          <p:nvPr>
            <p:ph type="title" hasCustomPrompt="1"/>
          </p:nvPr>
        </p:nvSpPr>
        <p:spPr>
          <a:xfrm>
            <a:off x="577516" y="365125"/>
            <a:ext cx="10972800" cy="987019"/>
          </a:xfrm>
        </p:spPr>
        <p:txBody>
          <a:bodyPr/>
          <a:lstStyle>
            <a:lvl1pPr algn="l">
              <a:lnSpc>
                <a:spcPct val="80000"/>
              </a:lnSpc>
              <a:defRPr b="1" i="0">
                <a:solidFill>
                  <a:schemeClr val="tx2"/>
                </a:solidFill>
                <a:latin typeface="Trebuchet MS" panose="020B0703020202090204" pitchFamily="34" charset="0"/>
              </a:defRPr>
            </a:lvl1pPr>
          </a:lstStyle>
          <a:p>
            <a:r>
              <a:rPr lang="en-US"/>
              <a:t>Click to edit master title style</a:t>
            </a:r>
          </a:p>
        </p:txBody>
      </p:sp>
      <p:pic>
        <p:nvPicPr>
          <p:cNvPr id="7" name="Picture 6" descr="A picture containing text&#10;&#10;Description automatically generated">
            <a:extLst>
              <a:ext uri="{FF2B5EF4-FFF2-40B4-BE49-F238E27FC236}">
                <a16:creationId xmlns:a16="http://schemas.microsoft.com/office/drawing/2014/main" id="{2ECBF799-752D-3A48-BBAE-380CFE2E5BF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4150309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Just Footer">
    <p:spTree>
      <p:nvGrpSpPr>
        <p:cNvPr id="1" name=""/>
        <p:cNvGrpSpPr/>
        <p:nvPr/>
      </p:nvGrpSpPr>
      <p:grpSpPr>
        <a:xfrm>
          <a:off x="0" y="0"/>
          <a:ext cx="0" cy="0"/>
          <a:chOff x="0" y="0"/>
          <a:chExt cx="0" cy="0"/>
        </a:xfrm>
      </p:grpSpPr>
      <p:sp>
        <p:nvSpPr>
          <p:cNvPr id="8" name="Slide Number Placeholder 6">
            <a:extLst>
              <a:ext uri="{FF2B5EF4-FFF2-40B4-BE49-F238E27FC236}">
                <a16:creationId xmlns:a16="http://schemas.microsoft.com/office/drawing/2014/main" id="{F3949077-E0E8-B647-A11F-24C62D2D4087}"/>
              </a:ext>
            </a:extLst>
          </p:cNvPr>
          <p:cNvSpPr txBox="1">
            <a:spLocks/>
          </p:cNvSpPr>
          <p:nvPr userDrawn="1"/>
        </p:nvSpPr>
        <p:spPr>
          <a:xfrm>
            <a:off x="211015"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b="0" i="0" kern="1200">
                <a:solidFill>
                  <a:schemeClr val="tx1">
                    <a:lumMod val="40000"/>
                    <a:lumOff val="60000"/>
                  </a:schemeClr>
                </a:solidFill>
                <a:latin typeface="Trebuchet MS" panose="020B070302020209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EAA09E-D67E-864E-8466-C38E88600C4F}" type="slidenum">
              <a:rPr lang="en-US" smtClean="0"/>
              <a:pPr/>
              <a:t>‹#›</a:t>
            </a:fld>
            <a:endParaRPr lang="en-US"/>
          </a:p>
        </p:txBody>
      </p:sp>
      <p:pic>
        <p:nvPicPr>
          <p:cNvPr id="5" name="Picture 4" descr="A picture containing text&#10;&#10;Description automatically generated">
            <a:extLst>
              <a:ext uri="{FF2B5EF4-FFF2-40B4-BE49-F238E27FC236}">
                <a16:creationId xmlns:a16="http://schemas.microsoft.com/office/drawing/2014/main" id="{9EB3994F-086B-D541-830D-38982D59ACE7}"/>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4650350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ue Background">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0949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Add Imag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71CDD-03B6-5447-B8EF-BC2DD2AB7DD2}"/>
              </a:ext>
            </a:extLst>
          </p:cNvPr>
          <p:cNvSpPr>
            <a:spLocks noGrp="1"/>
          </p:cNvSpPr>
          <p:nvPr>
            <p:ph type="ctrTitle" hasCustomPrompt="1"/>
          </p:nvPr>
        </p:nvSpPr>
        <p:spPr>
          <a:xfrm>
            <a:off x="1066800" y="4589904"/>
            <a:ext cx="10058400" cy="1001872"/>
          </a:xfrm>
        </p:spPr>
        <p:txBody>
          <a:bodyPr anchor="b"/>
          <a:lstStyle>
            <a:lvl1pPr algn="l">
              <a:lnSpc>
                <a:spcPct val="80000"/>
              </a:lnSpc>
              <a:defRPr sz="4000" b="1" i="0" spc="0" baseline="0">
                <a:solidFill>
                  <a:schemeClr val="tx2"/>
                </a:solidFill>
                <a:latin typeface="Trebuchet MS" panose="020B070302020209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C3572D1E-ECF6-C04B-874C-31D977FFD310}"/>
              </a:ext>
            </a:extLst>
          </p:cNvPr>
          <p:cNvSpPr>
            <a:spLocks noGrp="1"/>
          </p:cNvSpPr>
          <p:nvPr>
            <p:ph type="subTitle" idx="1" hasCustomPrompt="1"/>
          </p:nvPr>
        </p:nvSpPr>
        <p:spPr>
          <a:xfrm>
            <a:off x="1066800" y="5724557"/>
            <a:ext cx="10058400" cy="463513"/>
          </a:xfrm>
          <a:prstGeom prst="rect">
            <a:avLst/>
          </a:prstGeom>
        </p:spPr>
        <p:txBody>
          <a:bodyPr anchor="t">
            <a:noAutofit/>
          </a:bodyPr>
          <a:lstStyle>
            <a:lvl1pPr marL="0" indent="0" algn="l">
              <a:lnSpc>
                <a:spcPct val="110000"/>
              </a:lnSpc>
              <a:buNone/>
              <a:defRPr sz="1500" b="0" i="0" kern="800" spc="300" baseline="0">
                <a:solidFill>
                  <a:schemeClr val="tx1"/>
                </a:solidFill>
                <a:latin typeface="Trebuchet MS" panose="020B070302020209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Picture Placeholder 4">
            <a:extLst>
              <a:ext uri="{FF2B5EF4-FFF2-40B4-BE49-F238E27FC236}">
                <a16:creationId xmlns:a16="http://schemas.microsoft.com/office/drawing/2014/main" id="{99589CF8-D81C-414B-8E64-B34223E87508}"/>
              </a:ext>
            </a:extLst>
          </p:cNvPr>
          <p:cNvSpPr>
            <a:spLocks noGrp="1"/>
          </p:cNvSpPr>
          <p:nvPr>
            <p:ph type="pic" sz="quarter" idx="10" hasCustomPrompt="1"/>
          </p:nvPr>
        </p:nvSpPr>
        <p:spPr>
          <a:xfrm>
            <a:off x="-12189" y="-32658"/>
            <a:ext cx="12225688" cy="3222347"/>
          </a:xfrm>
          <a:custGeom>
            <a:avLst/>
            <a:gdLst>
              <a:gd name="connsiteX0" fmla="*/ 0 w 12191998"/>
              <a:gd name="connsiteY0" fmla="*/ 0 h 6858000"/>
              <a:gd name="connsiteX1" fmla="*/ 11048975 w 12191998"/>
              <a:gd name="connsiteY1" fmla="*/ 0 h 6858000"/>
              <a:gd name="connsiteX2" fmla="*/ 12191998 w 12191998"/>
              <a:gd name="connsiteY2" fmla="*/ 1143023 h 6858000"/>
              <a:gd name="connsiteX3" fmla="*/ 12191998 w 12191998"/>
              <a:gd name="connsiteY3" fmla="*/ 6858000 h 6858000"/>
              <a:gd name="connsiteX4" fmla="*/ 0 w 12191998"/>
              <a:gd name="connsiteY4" fmla="*/ 6858000 h 6858000"/>
              <a:gd name="connsiteX5" fmla="*/ 0 w 12191998"/>
              <a:gd name="connsiteY5" fmla="*/ 0 h 6858000"/>
              <a:gd name="connsiteX0" fmla="*/ 0 w 12195023"/>
              <a:gd name="connsiteY0" fmla="*/ 12192 h 6870192"/>
              <a:gd name="connsiteX1" fmla="*/ 12195023 w 12195023"/>
              <a:gd name="connsiteY1" fmla="*/ 0 h 6870192"/>
              <a:gd name="connsiteX2" fmla="*/ 12191998 w 12195023"/>
              <a:gd name="connsiteY2" fmla="*/ 1155215 h 6870192"/>
              <a:gd name="connsiteX3" fmla="*/ 12191998 w 12195023"/>
              <a:gd name="connsiteY3" fmla="*/ 6870192 h 6870192"/>
              <a:gd name="connsiteX4" fmla="*/ 0 w 12195023"/>
              <a:gd name="connsiteY4" fmla="*/ 6870192 h 6870192"/>
              <a:gd name="connsiteX5" fmla="*/ 0 w 12195023"/>
              <a:gd name="connsiteY5" fmla="*/ 12192 h 6870192"/>
              <a:gd name="connsiteX0" fmla="*/ 0 w 12195023"/>
              <a:gd name="connsiteY0" fmla="*/ 12192 h 6870192"/>
              <a:gd name="connsiteX1" fmla="*/ 12195023 w 12195023"/>
              <a:gd name="connsiteY1" fmla="*/ 0 h 6870192"/>
              <a:gd name="connsiteX2" fmla="*/ 12191998 w 12195023"/>
              <a:gd name="connsiteY2" fmla="*/ 1155215 h 6870192"/>
              <a:gd name="connsiteX3" fmla="*/ 5974078 w 12195023"/>
              <a:gd name="connsiteY3" fmla="*/ 6870192 h 6870192"/>
              <a:gd name="connsiteX4" fmla="*/ 0 w 12195023"/>
              <a:gd name="connsiteY4" fmla="*/ 6870192 h 6870192"/>
              <a:gd name="connsiteX5" fmla="*/ 0 w 12195023"/>
              <a:gd name="connsiteY5" fmla="*/ 12192 h 6870192"/>
              <a:gd name="connsiteX0" fmla="*/ 0 w 12204254"/>
              <a:gd name="connsiteY0" fmla="*/ 12192 h 6870192"/>
              <a:gd name="connsiteX1" fmla="*/ 12195023 w 12204254"/>
              <a:gd name="connsiteY1" fmla="*/ 0 h 6870192"/>
              <a:gd name="connsiteX2" fmla="*/ 12204190 w 12204254"/>
              <a:gd name="connsiteY2" fmla="*/ 5702831 h 6870192"/>
              <a:gd name="connsiteX3" fmla="*/ 5974078 w 12204254"/>
              <a:gd name="connsiteY3" fmla="*/ 6870192 h 6870192"/>
              <a:gd name="connsiteX4" fmla="*/ 0 w 12204254"/>
              <a:gd name="connsiteY4" fmla="*/ 6870192 h 6870192"/>
              <a:gd name="connsiteX5" fmla="*/ 0 w 12204254"/>
              <a:gd name="connsiteY5" fmla="*/ 12192 h 6870192"/>
              <a:gd name="connsiteX0" fmla="*/ 0 w 12204254"/>
              <a:gd name="connsiteY0" fmla="*/ 12192 h 6894576"/>
              <a:gd name="connsiteX1" fmla="*/ 12195023 w 12204254"/>
              <a:gd name="connsiteY1" fmla="*/ 0 h 6894576"/>
              <a:gd name="connsiteX2" fmla="*/ 12204190 w 12204254"/>
              <a:gd name="connsiteY2" fmla="*/ 5702831 h 6894576"/>
              <a:gd name="connsiteX3" fmla="*/ 3572254 w 12204254"/>
              <a:gd name="connsiteY3" fmla="*/ 6894576 h 6894576"/>
              <a:gd name="connsiteX4" fmla="*/ 0 w 12204254"/>
              <a:gd name="connsiteY4" fmla="*/ 6870192 h 6894576"/>
              <a:gd name="connsiteX5" fmla="*/ 0 w 12204254"/>
              <a:gd name="connsiteY5" fmla="*/ 12192 h 6894576"/>
              <a:gd name="connsiteX0" fmla="*/ 12192 w 12216446"/>
              <a:gd name="connsiteY0" fmla="*/ 12192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12192 w 12216446"/>
              <a:gd name="connsiteY5" fmla="*/ 12192 h 6894576"/>
              <a:gd name="connsiteX0" fmla="*/ 2956 w 12216446"/>
              <a:gd name="connsiteY0" fmla="*/ 1647028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2956 w 12216446"/>
              <a:gd name="connsiteY5" fmla="*/ 1647028 h 6894576"/>
              <a:gd name="connsiteX0" fmla="*/ 2956 w 12216681"/>
              <a:gd name="connsiteY0" fmla="*/ 0 h 5247548"/>
              <a:gd name="connsiteX1" fmla="*/ 12216452 w 12216681"/>
              <a:gd name="connsiteY1" fmla="*/ 52463 h 5247548"/>
              <a:gd name="connsiteX2" fmla="*/ 12216382 w 12216681"/>
              <a:gd name="connsiteY2" fmla="*/ 4055803 h 5247548"/>
              <a:gd name="connsiteX3" fmla="*/ 3584446 w 12216681"/>
              <a:gd name="connsiteY3" fmla="*/ 5247548 h 5247548"/>
              <a:gd name="connsiteX4" fmla="*/ 0 w 12216681"/>
              <a:gd name="connsiteY4" fmla="*/ 4077116 h 5247548"/>
              <a:gd name="connsiteX5" fmla="*/ 2956 w 12216681"/>
              <a:gd name="connsiteY5" fmla="*/ 0 h 5247548"/>
              <a:gd name="connsiteX0" fmla="*/ 2956 w 12216681"/>
              <a:gd name="connsiteY0" fmla="*/ 0 h 5201367"/>
              <a:gd name="connsiteX1" fmla="*/ 12216452 w 12216681"/>
              <a:gd name="connsiteY1" fmla="*/ 6282 h 5201367"/>
              <a:gd name="connsiteX2" fmla="*/ 12216382 w 12216681"/>
              <a:gd name="connsiteY2" fmla="*/ 4009622 h 5201367"/>
              <a:gd name="connsiteX3" fmla="*/ 3584446 w 12216681"/>
              <a:gd name="connsiteY3" fmla="*/ 5201367 h 5201367"/>
              <a:gd name="connsiteX4" fmla="*/ 0 w 12216681"/>
              <a:gd name="connsiteY4" fmla="*/ 4030935 h 5201367"/>
              <a:gd name="connsiteX5" fmla="*/ 2956 w 12216681"/>
              <a:gd name="connsiteY5" fmla="*/ 0 h 5201367"/>
              <a:gd name="connsiteX0" fmla="*/ 2956 w 12216681"/>
              <a:gd name="connsiteY0" fmla="*/ 1379172 h 5195085"/>
              <a:gd name="connsiteX1" fmla="*/ 12216452 w 12216681"/>
              <a:gd name="connsiteY1" fmla="*/ 0 h 5195085"/>
              <a:gd name="connsiteX2" fmla="*/ 12216382 w 12216681"/>
              <a:gd name="connsiteY2" fmla="*/ 4003340 h 5195085"/>
              <a:gd name="connsiteX3" fmla="*/ 3584446 w 12216681"/>
              <a:gd name="connsiteY3" fmla="*/ 5195085 h 5195085"/>
              <a:gd name="connsiteX4" fmla="*/ 0 w 12216681"/>
              <a:gd name="connsiteY4" fmla="*/ 4024653 h 5195085"/>
              <a:gd name="connsiteX5" fmla="*/ 2956 w 12216681"/>
              <a:gd name="connsiteY5" fmla="*/ 1379172 h 5195085"/>
              <a:gd name="connsiteX0" fmla="*/ 2956 w 12225688"/>
              <a:gd name="connsiteY0" fmla="*/ 67609 h 3883522"/>
              <a:gd name="connsiteX1" fmla="*/ 12225688 w 12225688"/>
              <a:gd name="connsiteY1" fmla="*/ 0 h 3883522"/>
              <a:gd name="connsiteX2" fmla="*/ 12216382 w 12225688"/>
              <a:gd name="connsiteY2" fmla="*/ 2691777 h 3883522"/>
              <a:gd name="connsiteX3" fmla="*/ 3584446 w 12225688"/>
              <a:gd name="connsiteY3" fmla="*/ 3883522 h 3883522"/>
              <a:gd name="connsiteX4" fmla="*/ 0 w 12225688"/>
              <a:gd name="connsiteY4" fmla="*/ 2713090 h 3883522"/>
              <a:gd name="connsiteX5" fmla="*/ 2956 w 12225688"/>
              <a:gd name="connsiteY5" fmla="*/ 67609 h 3883522"/>
              <a:gd name="connsiteX0" fmla="*/ 2956 w 12225688"/>
              <a:gd name="connsiteY0" fmla="*/ 0 h 3899040"/>
              <a:gd name="connsiteX1" fmla="*/ 12225688 w 12225688"/>
              <a:gd name="connsiteY1" fmla="*/ 15518 h 3899040"/>
              <a:gd name="connsiteX2" fmla="*/ 12216382 w 12225688"/>
              <a:gd name="connsiteY2" fmla="*/ 2707295 h 3899040"/>
              <a:gd name="connsiteX3" fmla="*/ 3584446 w 12225688"/>
              <a:gd name="connsiteY3" fmla="*/ 3899040 h 3899040"/>
              <a:gd name="connsiteX4" fmla="*/ 0 w 12225688"/>
              <a:gd name="connsiteY4" fmla="*/ 2728608 h 3899040"/>
              <a:gd name="connsiteX5" fmla="*/ 2956 w 12225688"/>
              <a:gd name="connsiteY5" fmla="*/ 0 h 3899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25688" h="3899040">
                <a:moveTo>
                  <a:pt x="2956" y="0"/>
                </a:moveTo>
                <a:lnTo>
                  <a:pt x="12225688" y="15518"/>
                </a:lnTo>
                <a:cubicBezTo>
                  <a:pt x="12224680" y="400590"/>
                  <a:pt x="12217390" y="2322223"/>
                  <a:pt x="12216382" y="2707295"/>
                </a:cubicBezTo>
                <a:lnTo>
                  <a:pt x="3584446" y="3899040"/>
                </a:lnTo>
                <a:lnTo>
                  <a:pt x="0" y="2728608"/>
                </a:lnTo>
                <a:cubicBezTo>
                  <a:pt x="985" y="1369569"/>
                  <a:pt x="1971" y="1359039"/>
                  <a:pt x="2956" y="0"/>
                </a:cubicBezTo>
                <a:close/>
              </a:path>
            </a:pathLst>
          </a:custGeom>
        </p:spPr>
        <p:txBody>
          <a:bodyPr anchor="ctr"/>
          <a:lstStyle>
            <a:lvl1pPr marL="0" indent="0" algn="ctr">
              <a:buNone/>
              <a:defRPr/>
            </a:lvl1pPr>
          </a:lstStyle>
          <a:p>
            <a:r>
              <a:rPr lang="en-US"/>
              <a:t>Insert photo by clicking on the image icon</a:t>
            </a:r>
          </a:p>
        </p:txBody>
      </p:sp>
      <p:pic>
        <p:nvPicPr>
          <p:cNvPr id="8" name="Picture 7" descr="A picture containing text&#10;&#10;Description automatically generated">
            <a:extLst>
              <a:ext uri="{FF2B5EF4-FFF2-40B4-BE49-F238E27FC236}">
                <a16:creationId xmlns:a16="http://schemas.microsoft.com/office/drawing/2014/main" id="{EFF33FB4-592B-EA42-8817-C852A19F15B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61999" y="2962179"/>
            <a:ext cx="5334001" cy="1995893"/>
          </a:xfrm>
          <a:prstGeom prst="rect">
            <a:avLst/>
          </a:prstGeom>
        </p:spPr>
      </p:pic>
      <p:sp>
        <p:nvSpPr>
          <p:cNvPr id="10" name="Slide Number Placeholder 5">
            <a:extLst>
              <a:ext uri="{FF2B5EF4-FFF2-40B4-BE49-F238E27FC236}">
                <a16:creationId xmlns:a16="http://schemas.microsoft.com/office/drawing/2014/main" id="{521552D7-E3DD-DF40-BA70-38D5F26ECD94}"/>
              </a:ext>
            </a:extLst>
          </p:cNvPr>
          <p:cNvSpPr txBox="1">
            <a:spLocks/>
          </p:cNvSpPr>
          <p:nvPr userDrawn="1"/>
        </p:nvSpPr>
        <p:spPr>
          <a:xfrm>
            <a:off x="1015062" y="6400799"/>
            <a:ext cx="11227904"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b="1" i="0" kern="1200">
                <a:solidFill>
                  <a:schemeClr val="bg2"/>
                </a:solidFill>
                <a:effectLst/>
                <a:latin typeface="+mn-lt"/>
                <a:ea typeface="+mn-ea"/>
                <a:cs typeface="+mn-cs"/>
              </a:rPr>
              <a:t>GILEAD and the GILEAD logo are trademarks of Gilead Sciences, Inc. </a:t>
            </a:r>
            <a:endParaRPr lang="en-US" b="0" i="0">
              <a:latin typeface="Trebuchet MS" panose="020B0703020202090204" pitchFamily="34" charset="0"/>
            </a:endParaRPr>
          </a:p>
        </p:txBody>
      </p:sp>
    </p:spTree>
    <p:extLst>
      <p:ext uri="{BB962C8B-B14F-4D97-AF65-F5344CB8AC3E}">
        <p14:creationId xmlns:p14="http://schemas.microsoft.com/office/powerpoint/2010/main" val="4043419002"/>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ed Background">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68554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White Backgroun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887152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Closing - Add Image">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F817CF6A-808E-8C4F-9BE1-507266848035}"/>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a:solidFill>
                  <a:schemeClr val="bg2"/>
                </a:solidFill>
              </a:defRPr>
            </a:lvl1pPr>
          </a:lstStyle>
          <a:p>
            <a:fld id="{4BEAA09E-D67E-864E-8466-C38E88600C4F}" type="slidenum">
              <a:rPr lang="en-US" smtClean="0"/>
              <a:pPr/>
              <a:t>‹#›</a:t>
            </a:fld>
            <a:endParaRPr lang="en-US"/>
          </a:p>
        </p:txBody>
      </p:sp>
      <p:sp>
        <p:nvSpPr>
          <p:cNvPr id="6" name="Picture Placeholder 4">
            <a:extLst>
              <a:ext uri="{FF2B5EF4-FFF2-40B4-BE49-F238E27FC236}">
                <a16:creationId xmlns:a16="http://schemas.microsoft.com/office/drawing/2014/main" id="{46CC5A0F-1802-5B4A-A4A0-3E3E5F67C291}"/>
              </a:ext>
            </a:extLst>
          </p:cNvPr>
          <p:cNvSpPr>
            <a:spLocks noGrp="1"/>
          </p:cNvSpPr>
          <p:nvPr>
            <p:ph type="pic" sz="quarter" idx="10" hasCustomPrompt="1"/>
          </p:nvPr>
        </p:nvSpPr>
        <p:spPr>
          <a:xfrm>
            <a:off x="-12190" y="-48768"/>
            <a:ext cx="12216446" cy="6894576"/>
          </a:xfrm>
          <a:custGeom>
            <a:avLst/>
            <a:gdLst>
              <a:gd name="connsiteX0" fmla="*/ 0 w 12191998"/>
              <a:gd name="connsiteY0" fmla="*/ 0 h 6858000"/>
              <a:gd name="connsiteX1" fmla="*/ 11048975 w 12191998"/>
              <a:gd name="connsiteY1" fmla="*/ 0 h 6858000"/>
              <a:gd name="connsiteX2" fmla="*/ 12191998 w 12191998"/>
              <a:gd name="connsiteY2" fmla="*/ 1143023 h 6858000"/>
              <a:gd name="connsiteX3" fmla="*/ 12191998 w 12191998"/>
              <a:gd name="connsiteY3" fmla="*/ 6858000 h 6858000"/>
              <a:gd name="connsiteX4" fmla="*/ 0 w 12191998"/>
              <a:gd name="connsiteY4" fmla="*/ 6858000 h 6858000"/>
              <a:gd name="connsiteX5" fmla="*/ 0 w 12191998"/>
              <a:gd name="connsiteY5" fmla="*/ 0 h 6858000"/>
              <a:gd name="connsiteX0" fmla="*/ 0 w 12195023"/>
              <a:gd name="connsiteY0" fmla="*/ 12192 h 6870192"/>
              <a:gd name="connsiteX1" fmla="*/ 12195023 w 12195023"/>
              <a:gd name="connsiteY1" fmla="*/ 0 h 6870192"/>
              <a:gd name="connsiteX2" fmla="*/ 12191998 w 12195023"/>
              <a:gd name="connsiteY2" fmla="*/ 1155215 h 6870192"/>
              <a:gd name="connsiteX3" fmla="*/ 12191998 w 12195023"/>
              <a:gd name="connsiteY3" fmla="*/ 6870192 h 6870192"/>
              <a:gd name="connsiteX4" fmla="*/ 0 w 12195023"/>
              <a:gd name="connsiteY4" fmla="*/ 6870192 h 6870192"/>
              <a:gd name="connsiteX5" fmla="*/ 0 w 12195023"/>
              <a:gd name="connsiteY5" fmla="*/ 12192 h 6870192"/>
              <a:gd name="connsiteX0" fmla="*/ 0 w 12195023"/>
              <a:gd name="connsiteY0" fmla="*/ 12192 h 6870192"/>
              <a:gd name="connsiteX1" fmla="*/ 12195023 w 12195023"/>
              <a:gd name="connsiteY1" fmla="*/ 0 h 6870192"/>
              <a:gd name="connsiteX2" fmla="*/ 12191998 w 12195023"/>
              <a:gd name="connsiteY2" fmla="*/ 1155215 h 6870192"/>
              <a:gd name="connsiteX3" fmla="*/ 5974078 w 12195023"/>
              <a:gd name="connsiteY3" fmla="*/ 6870192 h 6870192"/>
              <a:gd name="connsiteX4" fmla="*/ 0 w 12195023"/>
              <a:gd name="connsiteY4" fmla="*/ 6870192 h 6870192"/>
              <a:gd name="connsiteX5" fmla="*/ 0 w 12195023"/>
              <a:gd name="connsiteY5" fmla="*/ 12192 h 6870192"/>
              <a:gd name="connsiteX0" fmla="*/ 0 w 12204254"/>
              <a:gd name="connsiteY0" fmla="*/ 12192 h 6870192"/>
              <a:gd name="connsiteX1" fmla="*/ 12195023 w 12204254"/>
              <a:gd name="connsiteY1" fmla="*/ 0 h 6870192"/>
              <a:gd name="connsiteX2" fmla="*/ 12204190 w 12204254"/>
              <a:gd name="connsiteY2" fmla="*/ 5702831 h 6870192"/>
              <a:gd name="connsiteX3" fmla="*/ 5974078 w 12204254"/>
              <a:gd name="connsiteY3" fmla="*/ 6870192 h 6870192"/>
              <a:gd name="connsiteX4" fmla="*/ 0 w 12204254"/>
              <a:gd name="connsiteY4" fmla="*/ 6870192 h 6870192"/>
              <a:gd name="connsiteX5" fmla="*/ 0 w 12204254"/>
              <a:gd name="connsiteY5" fmla="*/ 12192 h 6870192"/>
              <a:gd name="connsiteX0" fmla="*/ 0 w 12204254"/>
              <a:gd name="connsiteY0" fmla="*/ 12192 h 6894576"/>
              <a:gd name="connsiteX1" fmla="*/ 12195023 w 12204254"/>
              <a:gd name="connsiteY1" fmla="*/ 0 h 6894576"/>
              <a:gd name="connsiteX2" fmla="*/ 12204190 w 12204254"/>
              <a:gd name="connsiteY2" fmla="*/ 5702831 h 6894576"/>
              <a:gd name="connsiteX3" fmla="*/ 3572254 w 12204254"/>
              <a:gd name="connsiteY3" fmla="*/ 6894576 h 6894576"/>
              <a:gd name="connsiteX4" fmla="*/ 0 w 12204254"/>
              <a:gd name="connsiteY4" fmla="*/ 6870192 h 6894576"/>
              <a:gd name="connsiteX5" fmla="*/ 0 w 12204254"/>
              <a:gd name="connsiteY5" fmla="*/ 12192 h 6894576"/>
              <a:gd name="connsiteX0" fmla="*/ 12192 w 12216446"/>
              <a:gd name="connsiteY0" fmla="*/ 12192 h 6894576"/>
              <a:gd name="connsiteX1" fmla="*/ 12207215 w 12216446"/>
              <a:gd name="connsiteY1" fmla="*/ 0 h 6894576"/>
              <a:gd name="connsiteX2" fmla="*/ 12216382 w 12216446"/>
              <a:gd name="connsiteY2" fmla="*/ 5702831 h 6894576"/>
              <a:gd name="connsiteX3" fmla="*/ 3584446 w 12216446"/>
              <a:gd name="connsiteY3" fmla="*/ 6894576 h 6894576"/>
              <a:gd name="connsiteX4" fmla="*/ 0 w 12216446"/>
              <a:gd name="connsiteY4" fmla="*/ 5724144 h 6894576"/>
              <a:gd name="connsiteX5" fmla="*/ 12192 w 12216446"/>
              <a:gd name="connsiteY5" fmla="*/ 12192 h 6894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16446" h="6894576">
                <a:moveTo>
                  <a:pt x="12192" y="12192"/>
                </a:moveTo>
                <a:lnTo>
                  <a:pt x="12207215" y="0"/>
                </a:lnTo>
                <a:cubicBezTo>
                  <a:pt x="12206207" y="385072"/>
                  <a:pt x="12217390" y="5317759"/>
                  <a:pt x="12216382" y="5702831"/>
                </a:cubicBezTo>
                <a:lnTo>
                  <a:pt x="3584446" y="6894576"/>
                </a:lnTo>
                <a:lnTo>
                  <a:pt x="0" y="5724144"/>
                </a:lnTo>
                <a:lnTo>
                  <a:pt x="12192" y="12192"/>
                </a:lnTo>
                <a:close/>
              </a:path>
            </a:pathLst>
          </a:custGeom>
        </p:spPr>
        <p:txBody>
          <a:bodyPr anchor="ctr"/>
          <a:lstStyle>
            <a:lvl1pPr marL="0" indent="0" algn="ctr">
              <a:buNone/>
              <a:defRPr/>
            </a:lvl1pPr>
          </a:lstStyle>
          <a:p>
            <a:r>
              <a:rPr lang="en-US"/>
              <a:t>Insert photo by clicking on the image icon</a:t>
            </a:r>
          </a:p>
        </p:txBody>
      </p:sp>
      <p:pic>
        <p:nvPicPr>
          <p:cNvPr id="5" name="Picture 4" descr="A picture containing text&#10;&#10;Description automatically generated">
            <a:extLst>
              <a:ext uri="{FF2B5EF4-FFF2-40B4-BE49-F238E27FC236}">
                <a16:creationId xmlns:a16="http://schemas.microsoft.com/office/drawing/2014/main" id="{94DCBA6C-5F47-CF46-AC86-06DFC71288BF}"/>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7403033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830" y="1146412"/>
            <a:ext cx="11481363" cy="2000548"/>
          </a:xfrm>
          <a:prstGeom prst="rect">
            <a:avLst/>
          </a:prstGeom>
        </p:spPr>
        <p:txBody>
          <a:bodyPr>
            <a:spAutoFit/>
          </a:bodyPr>
          <a:lstStyle>
            <a:lvl1pPr marL="173038" indent="-173038">
              <a:lnSpc>
                <a:spcPct val="100000"/>
              </a:lnSpc>
              <a:spcBef>
                <a:spcPts val="600"/>
              </a:spcBef>
              <a:buFont typeface="Arial" panose="020B0604020202020204" pitchFamily="34" charset="0"/>
              <a:buChar char="•"/>
              <a:tabLst/>
              <a:defRPr sz="1600" b="0" i="0" spc="0">
                <a:solidFill>
                  <a:schemeClr val="tx1"/>
                </a:solidFill>
                <a:latin typeface="Trebuchet MS" panose="020B0703020202090204" pitchFamily="34" charset="0"/>
                <a:ea typeface="Trebuchet MS" panose="020B0703020202090204" pitchFamily="34" charset="0"/>
                <a:cs typeface="Arial" charset="0"/>
              </a:defRPr>
            </a:lvl1pPr>
            <a:lvl2pPr marL="630238" indent="-228600">
              <a:lnSpc>
                <a:spcPct val="100000"/>
              </a:lnSpc>
              <a:spcBef>
                <a:spcPts val="600"/>
              </a:spcBef>
              <a:buFont typeface="System Font Regular"/>
              <a:buChar char="–"/>
              <a:tabLst/>
              <a:defRPr sz="1600" b="0" i="0" spc="0">
                <a:solidFill>
                  <a:schemeClr val="tx1"/>
                </a:solidFill>
                <a:latin typeface="Trebuchet MS" panose="020B0703020202090204" pitchFamily="34" charset="0"/>
                <a:ea typeface="Trebuchet MS" panose="020B0703020202090204" pitchFamily="34" charset="0"/>
                <a:cs typeface="Arial" charset="0"/>
              </a:defRPr>
            </a:lvl2pPr>
            <a:lvl3pPr marL="922338" indent="-174625">
              <a:lnSpc>
                <a:spcPct val="100000"/>
              </a:lnSpc>
              <a:spcBef>
                <a:spcPts val="600"/>
              </a:spcBef>
              <a:buFont typeface="Arial" panose="020B0604020202020204" pitchFamily="34" charset="0"/>
              <a:buChar char="•"/>
              <a:tabLst/>
              <a:defRPr sz="1600" b="0" i="0" spc="0">
                <a:solidFill>
                  <a:schemeClr val="tx1"/>
                </a:solidFill>
                <a:latin typeface="Trebuchet MS" panose="020B0703020202090204" pitchFamily="34" charset="0"/>
                <a:ea typeface="Trebuchet MS" panose="020B0703020202090204" pitchFamily="34" charset="0"/>
                <a:cs typeface="Arial" charset="0"/>
              </a:defRPr>
            </a:lvl3pPr>
            <a:lvl4pPr marL="1379538" indent="-228600">
              <a:lnSpc>
                <a:spcPct val="100000"/>
              </a:lnSpc>
              <a:spcBef>
                <a:spcPts val="600"/>
              </a:spcBef>
              <a:buFont typeface="System Font Regular"/>
              <a:buChar char="–"/>
              <a:tabLst/>
              <a:defRPr sz="1600" b="0" i="0" spc="0">
                <a:solidFill>
                  <a:schemeClr val="tx1"/>
                </a:solidFill>
                <a:latin typeface="Trebuchet MS" panose="020B0703020202090204" pitchFamily="34" charset="0"/>
                <a:ea typeface="Trebuchet MS" panose="020B0703020202090204" pitchFamily="34" charset="0"/>
                <a:cs typeface="Arial" charset="0"/>
              </a:defRPr>
            </a:lvl4pPr>
            <a:lvl5pPr marL="1662113" indent="-173038">
              <a:lnSpc>
                <a:spcPct val="100000"/>
              </a:lnSpc>
              <a:spcBef>
                <a:spcPts val="600"/>
              </a:spcBef>
              <a:buFont typeface="Arial" panose="020B0604020202020204" pitchFamily="34" charset="0"/>
              <a:buChar char="•"/>
              <a:tabLst/>
              <a:defRPr sz="1600" b="0" i="0" spc="0">
                <a:solidFill>
                  <a:schemeClr val="tx1"/>
                </a:solidFill>
                <a:latin typeface="Trebuchet MS" panose="020B0703020202090204" pitchFamily="34" charset="0"/>
                <a:ea typeface="Trebuchet MS" panose="020B0703020202090204" pitchFamily="34"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342831" y="202337"/>
            <a:ext cx="11481362" cy="916687"/>
          </a:xfrm>
          <a:prstGeom prst="rect">
            <a:avLst/>
          </a:prstGeom>
        </p:spPr>
        <p:txBody>
          <a:bodyPr anchor="t"/>
          <a:lstStyle>
            <a:lvl1pPr>
              <a:defRPr sz="3200" b="1">
                <a:solidFill>
                  <a:srgbClr val="26245E"/>
                </a:solidFill>
                <a:latin typeface="Trebuchet MS" panose="020B0703020202090204" pitchFamily="34" charset="0"/>
                <a:ea typeface="Trebuchet MS" panose="020B0703020202090204" pitchFamily="34" charset="0"/>
                <a:cs typeface="Arial" panose="020B0604020202020204" pitchFamily="34" charset="0"/>
              </a:defRPr>
            </a:lvl1pPr>
          </a:lstStyle>
          <a:p>
            <a:r>
              <a:rPr lang="en-US"/>
              <a:t>Click to edit Master title style</a:t>
            </a:r>
          </a:p>
        </p:txBody>
      </p:sp>
      <p:sp>
        <p:nvSpPr>
          <p:cNvPr id="7" name="Slide Number Placeholder 6">
            <a:extLst>
              <a:ext uri="{FF2B5EF4-FFF2-40B4-BE49-F238E27FC236}">
                <a16:creationId xmlns:a16="http://schemas.microsoft.com/office/drawing/2014/main" id="{40CC0D8B-04E1-834F-A50B-635F7EC9444F}"/>
              </a:ext>
            </a:extLst>
          </p:cNvPr>
          <p:cNvSpPr txBox="1">
            <a:spLocks/>
          </p:cNvSpPr>
          <p:nvPr userDrawn="1"/>
        </p:nvSpPr>
        <p:spPr>
          <a:xfrm>
            <a:off x="211015"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b="0" i="0" kern="1200">
                <a:solidFill>
                  <a:schemeClr val="tx1">
                    <a:lumMod val="40000"/>
                    <a:lumOff val="60000"/>
                  </a:schemeClr>
                </a:solidFill>
                <a:latin typeface="Trebuchet MS" panose="020B070302020209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EAA09E-D67E-864E-8466-C38E88600C4F}" type="slidenum">
              <a:rPr lang="en-US" smtClean="0">
                <a:latin typeface="+mn-lt"/>
              </a:rPr>
              <a:pPr/>
              <a:t>‹#›</a:t>
            </a:fld>
            <a:endParaRPr lang="en-US">
              <a:latin typeface="+mn-lt"/>
            </a:endParaRPr>
          </a:p>
        </p:txBody>
      </p:sp>
      <p:sp>
        <p:nvSpPr>
          <p:cNvPr id="13" name="Text Placeholder 3">
            <a:extLst>
              <a:ext uri="{FF2B5EF4-FFF2-40B4-BE49-F238E27FC236}">
                <a16:creationId xmlns:a16="http://schemas.microsoft.com/office/drawing/2014/main" id="{7EE233F2-FD38-114A-A5D2-B500B9F2047D}"/>
              </a:ext>
            </a:extLst>
          </p:cNvPr>
          <p:cNvSpPr>
            <a:spLocks noGrp="1"/>
          </p:cNvSpPr>
          <p:nvPr>
            <p:ph type="body" sz="quarter" idx="13"/>
          </p:nvPr>
        </p:nvSpPr>
        <p:spPr>
          <a:xfrm>
            <a:off x="568793" y="5964198"/>
            <a:ext cx="10789164" cy="704449"/>
          </a:xfrm>
          <a:prstGeom prst="rect">
            <a:avLst/>
          </a:prstGeom>
          <a:noFill/>
        </p:spPr>
        <p:txBody>
          <a:bodyPr anchor="b"/>
          <a:lstStyle>
            <a:lvl1pPr marL="0" indent="0">
              <a:lnSpc>
                <a:spcPct val="100000"/>
              </a:lnSpc>
              <a:spcBef>
                <a:spcPts val="0"/>
              </a:spcBef>
              <a:spcAft>
                <a:spcPts val="0"/>
              </a:spcAft>
              <a:buNone/>
              <a:defRPr sz="900" spc="0">
                <a:solidFill>
                  <a:schemeClr val="tx1"/>
                </a:solidFill>
                <a:latin typeface="Trebuchet MS" panose="020B0703020202090204" pitchFamily="34" charset="0"/>
              </a:defRPr>
            </a:lvl1pPr>
            <a:lvl2pPr marL="457200" indent="0">
              <a:buNone/>
              <a:defRPr sz="900"/>
            </a:lvl2pPr>
            <a:lvl3pPr marL="914400" indent="0">
              <a:buNone/>
              <a:defRPr sz="900"/>
            </a:lvl3pPr>
            <a:lvl4pPr marL="1371600" indent="0">
              <a:buNone/>
              <a:defRPr sz="900"/>
            </a:lvl4pPr>
            <a:lvl5pPr marL="1828800" indent="0">
              <a:buNone/>
              <a:defRPr sz="900"/>
            </a:lvl5pPr>
          </a:lstStyle>
          <a:p>
            <a:pPr lvl="0"/>
            <a:endParaRPr lang="en-US"/>
          </a:p>
        </p:txBody>
      </p:sp>
      <p:pic>
        <p:nvPicPr>
          <p:cNvPr id="10" name="Picture 9" descr="A picture containing text&#10;&#10;Description automatically generated">
            <a:extLst>
              <a:ext uri="{FF2B5EF4-FFF2-40B4-BE49-F238E27FC236}">
                <a16:creationId xmlns:a16="http://schemas.microsoft.com/office/drawing/2014/main" id="{F062A407-604C-4B22-BD79-1681EBA351D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6853047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B83B0-E2EE-78AC-E65E-CF7DE9DE0F84}"/>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5E77D1-D98C-6A47-6CA7-E0D4AC351CDD}"/>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8F6D02-15BB-A345-5D51-ACAF71AF346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4/16/25</a:t>
            </a:fld>
            <a:endParaRPr lang="en-US"/>
          </a:p>
        </p:txBody>
      </p:sp>
      <p:sp>
        <p:nvSpPr>
          <p:cNvPr id="5" name="Footer Placeholder 4">
            <a:extLst>
              <a:ext uri="{FF2B5EF4-FFF2-40B4-BE49-F238E27FC236}">
                <a16:creationId xmlns:a16="http://schemas.microsoft.com/office/drawing/2014/main" id="{1EA40F35-D40F-DF55-424D-4892CF89F6C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E01CC50-1B9C-26D8-FEA7-FBAB69524450}"/>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9274177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8AC92-7412-6BC7-908F-B3148DB4432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06AFAC3-BB24-2312-D40B-068D637CCD20}"/>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C694D4-9CEE-D1FB-9749-EB59196DDFC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4/16/25</a:t>
            </a:fld>
            <a:endParaRPr lang="en-US"/>
          </a:p>
        </p:txBody>
      </p:sp>
      <p:sp>
        <p:nvSpPr>
          <p:cNvPr id="5" name="Footer Placeholder 4">
            <a:extLst>
              <a:ext uri="{FF2B5EF4-FFF2-40B4-BE49-F238E27FC236}">
                <a16:creationId xmlns:a16="http://schemas.microsoft.com/office/drawing/2014/main" id="{C4022604-0737-5470-23D1-B9D132B458E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9F1A606-5CA5-9DDA-9C10-325362F73D7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41665061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A40B1-24B0-2E37-B474-FA2ED063B997}"/>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73309B-21C2-8C10-E96E-B7ABBD4CBD43}"/>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C81E2A-ACFD-58E8-3789-D57C7E577996}"/>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4/16/25</a:t>
            </a:fld>
            <a:endParaRPr lang="en-US"/>
          </a:p>
        </p:txBody>
      </p:sp>
      <p:sp>
        <p:nvSpPr>
          <p:cNvPr id="5" name="Footer Placeholder 4">
            <a:extLst>
              <a:ext uri="{FF2B5EF4-FFF2-40B4-BE49-F238E27FC236}">
                <a16:creationId xmlns:a16="http://schemas.microsoft.com/office/drawing/2014/main" id="{3894BFA6-DF3A-ECD3-78AF-9F562354ED1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1EA6F8-8644-1259-159C-FE5C251DC0AB}"/>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41791621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B29F7-F617-F8E8-E9B1-10D09756A0F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BE2B0CC-E3E2-0C07-DA2A-7F6A859D2A5F}"/>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BE80F0-178D-4F64-2C72-F7C2DD9CBA29}"/>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4ADD08-280A-B326-2D67-A956CBC0FB02}"/>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4/16/25</a:t>
            </a:fld>
            <a:endParaRPr lang="en-US"/>
          </a:p>
        </p:txBody>
      </p:sp>
      <p:sp>
        <p:nvSpPr>
          <p:cNvPr id="6" name="Footer Placeholder 5">
            <a:extLst>
              <a:ext uri="{FF2B5EF4-FFF2-40B4-BE49-F238E27FC236}">
                <a16:creationId xmlns:a16="http://schemas.microsoft.com/office/drawing/2014/main" id="{39D57AA7-434E-78F6-FACF-3D9BA0E8A60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1EDA152-F8E1-8BB8-30A3-B80B47CA797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8985273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30F0A-A38B-0A18-3A3E-153AD2155FD9}"/>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03A6A173-1012-6BDC-1F7D-9FCC6FFD972A}"/>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75FDF6-E93D-72CF-A749-4504AC9147BF}"/>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3217FB-CEFC-F3B8-15B4-2952D79AADFA}"/>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C724F0-572B-6369-6F4D-FB49957ABCB8}"/>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98074E-0D2D-D56A-F0BF-24B69716F19E}"/>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4/16/25</a:t>
            </a:fld>
            <a:endParaRPr lang="en-US"/>
          </a:p>
        </p:txBody>
      </p:sp>
      <p:sp>
        <p:nvSpPr>
          <p:cNvPr id="8" name="Footer Placeholder 7">
            <a:extLst>
              <a:ext uri="{FF2B5EF4-FFF2-40B4-BE49-F238E27FC236}">
                <a16:creationId xmlns:a16="http://schemas.microsoft.com/office/drawing/2014/main" id="{B177C139-AAEF-D701-B0B7-14F799DFA56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7D4F56AC-07FD-E3B9-0090-387045442CEF}"/>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72999821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59B62-17E4-5A51-2A39-52518537506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B0111855-C35F-EABF-FDB4-6B201819FC65}"/>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4/16/25</a:t>
            </a:fld>
            <a:endParaRPr lang="en-US"/>
          </a:p>
        </p:txBody>
      </p:sp>
      <p:sp>
        <p:nvSpPr>
          <p:cNvPr id="4" name="Footer Placeholder 3">
            <a:extLst>
              <a:ext uri="{FF2B5EF4-FFF2-40B4-BE49-F238E27FC236}">
                <a16:creationId xmlns:a16="http://schemas.microsoft.com/office/drawing/2014/main" id="{7EDEAFBE-9AD7-87C8-B485-03FE9A1B2E9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426A76D0-4E96-C564-680E-7B80F315AAF5}"/>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836266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List Blue">
    <p:spTree>
      <p:nvGrpSpPr>
        <p:cNvPr id="1" name=""/>
        <p:cNvGrpSpPr/>
        <p:nvPr/>
      </p:nvGrpSpPr>
      <p:grpSpPr>
        <a:xfrm>
          <a:off x="0" y="0"/>
          <a:ext cx="0" cy="0"/>
          <a:chOff x="0" y="0"/>
          <a:chExt cx="0" cy="0"/>
        </a:xfrm>
      </p:grpSpPr>
      <p:sp>
        <p:nvSpPr>
          <p:cNvPr id="8" name="Pentagon 8">
            <a:extLst>
              <a:ext uri="{FF2B5EF4-FFF2-40B4-BE49-F238E27FC236}">
                <a16:creationId xmlns:a16="http://schemas.microsoft.com/office/drawing/2014/main" id="{CE70175B-DE62-A347-AC2C-989EFCA60D04}"/>
              </a:ext>
            </a:extLst>
          </p:cNvPr>
          <p:cNvSpPr>
            <a:spLocks noChangeAspect="1"/>
          </p:cNvSpPr>
          <p:nvPr userDrawn="1"/>
        </p:nvSpPr>
        <p:spPr bwMode="white">
          <a:xfrm>
            <a:off x="-34400" y="-24384"/>
            <a:ext cx="4641372" cy="6897928"/>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 name="connsiteX0" fmla="*/ 2060448 w 6336060"/>
              <a:gd name="connsiteY0" fmla="*/ 134112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2060448 w 6336060"/>
              <a:gd name="connsiteY5" fmla="*/ 134112 h 6885736"/>
              <a:gd name="connsiteX0" fmla="*/ 1694688 w 6336060"/>
              <a:gd name="connsiteY0" fmla="*/ 0 h 6897928"/>
              <a:gd name="connsiteX1" fmla="*/ 5622382 w 6336060"/>
              <a:gd name="connsiteY1" fmla="*/ 12192 h 6897928"/>
              <a:gd name="connsiteX2" fmla="*/ 6336060 w 6336060"/>
              <a:gd name="connsiteY2" fmla="*/ 2101748 h 6897928"/>
              <a:gd name="connsiteX3" fmla="*/ 5622382 w 6336060"/>
              <a:gd name="connsiteY3" fmla="*/ 6897928 h 6897928"/>
              <a:gd name="connsiteX4" fmla="*/ 0 w 6336060"/>
              <a:gd name="connsiteY4" fmla="*/ 6897928 h 6897928"/>
              <a:gd name="connsiteX5" fmla="*/ 1694688 w 6336060"/>
              <a:gd name="connsiteY5" fmla="*/ 0 h 6897928"/>
              <a:gd name="connsiteX0" fmla="*/ 0 w 4641372"/>
              <a:gd name="connsiteY0" fmla="*/ 0 h 6897928"/>
              <a:gd name="connsiteX1" fmla="*/ 3927694 w 4641372"/>
              <a:gd name="connsiteY1" fmla="*/ 12192 h 6897928"/>
              <a:gd name="connsiteX2" fmla="*/ 4641372 w 4641372"/>
              <a:gd name="connsiteY2" fmla="*/ 2101748 h 6897928"/>
              <a:gd name="connsiteX3" fmla="*/ 3927694 w 4641372"/>
              <a:gd name="connsiteY3" fmla="*/ 6897928 h 6897928"/>
              <a:gd name="connsiteX4" fmla="*/ 12192 w 4641372"/>
              <a:gd name="connsiteY4" fmla="*/ 6897928 h 6897928"/>
              <a:gd name="connsiteX5" fmla="*/ 0 w 4641372"/>
              <a:gd name="connsiteY5" fmla="*/ 0 h 689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1372" h="6897928">
                <a:moveTo>
                  <a:pt x="0" y="0"/>
                </a:moveTo>
                <a:lnTo>
                  <a:pt x="3927694" y="12192"/>
                </a:lnTo>
                <a:lnTo>
                  <a:pt x="4641372" y="2101748"/>
                </a:lnTo>
                <a:lnTo>
                  <a:pt x="3927694" y="6897928"/>
                </a:lnTo>
                <a:lnTo>
                  <a:pt x="12192" y="6897928"/>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397294" cy="4351338"/>
          </a:xfrm>
          <a:prstGeom prst="rect">
            <a:avLst/>
          </a:prstGeom>
        </p:spPr>
        <p:txBody>
          <a:bodyPr anchor="ctr">
            <a:noAutofit/>
          </a:bodyPr>
          <a:lstStyle>
            <a:lvl1pPr marL="0" indent="0" algn="l">
              <a:lnSpc>
                <a:spcPct val="80000"/>
              </a:lnSpc>
              <a:buNone/>
              <a:defRPr sz="4000" b="1" i="0" spc="300">
                <a:solidFill>
                  <a:schemeClr val="bg1"/>
                </a:solidFill>
                <a:latin typeface="Trebuchet MS" panose="020B0703020202090204" pitchFamily="34" charset="0"/>
                <a:cs typeface="Rockwell Nova Light" panose="02060303020205020403" pitchFamily="18" charset="0"/>
              </a:defRPr>
            </a:lvl1pPr>
          </a:lstStyle>
          <a:p>
            <a:pPr lvl="0"/>
            <a:r>
              <a:rPr lang="en-US"/>
              <a:t>Edit master text styles</a:t>
            </a:r>
          </a:p>
        </p:txBody>
      </p:sp>
      <p:sp>
        <p:nvSpPr>
          <p:cNvPr id="4" name="Text Placeholder 3">
            <a:extLst>
              <a:ext uri="{FF2B5EF4-FFF2-40B4-BE49-F238E27FC236}">
                <a16:creationId xmlns:a16="http://schemas.microsoft.com/office/drawing/2014/main" id="{9A98B483-34A7-2249-A3C4-7DDD6074A162}"/>
              </a:ext>
            </a:extLst>
          </p:cNvPr>
          <p:cNvSpPr>
            <a:spLocks noGrp="1"/>
          </p:cNvSpPr>
          <p:nvPr>
            <p:ph type="body" sz="quarter" idx="10"/>
          </p:nvPr>
        </p:nvSpPr>
        <p:spPr>
          <a:xfrm>
            <a:off x="5337109" y="292100"/>
            <a:ext cx="6612003" cy="5654675"/>
          </a:xfrm>
          <a:prstGeom prst="rect">
            <a:avLst/>
          </a:prstGeom>
        </p:spPr>
        <p:txBody>
          <a:bodyPr anchor="ctr">
            <a:noAutofit/>
          </a:bodyPr>
          <a:lstStyle>
            <a:lvl1pPr>
              <a:defRPr sz="20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descr="A picture containing text&#10;&#10;Description automatically generated">
            <a:extLst>
              <a:ext uri="{FF2B5EF4-FFF2-40B4-BE49-F238E27FC236}">
                <a16:creationId xmlns:a16="http://schemas.microsoft.com/office/drawing/2014/main" id="{BE5DCA31-1BBA-5C47-AED6-24579BD463BE}"/>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35176323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6AF5C0-A718-029E-375E-59C0DDCDE834}"/>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4/16/25</a:t>
            </a:fld>
            <a:endParaRPr lang="en-US"/>
          </a:p>
        </p:txBody>
      </p:sp>
      <p:sp>
        <p:nvSpPr>
          <p:cNvPr id="3" name="Footer Placeholder 2">
            <a:extLst>
              <a:ext uri="{FF2B5EF4-FFF2-40B4-BE49-F238E27FC236}">
                <a16:creationId xmlns:a16="http://schemas.microsoft.com/office/drawing/2014/main" id="{E83D3296-CF4C-6CCD-FA0E-F0BA94F40EA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B08D0510-223F-34A7-83C3-F2A64ED65969}"/>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70437378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DFC26-DB88-48A9-F564-DF196226595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428BA2-443F-0455-6695-4795317BC6E8}"/>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7F6511-081E-D606-64E7-8EEF21009E2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2CBBD-758D-881C-105E-20AAD62DD475}"/>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4/16/25</a:t>
            </a:fld>
            <a:endParaRPr lang="en-US"/>
          </a:p>
        </p:txBody>
      </p:sp>
      <p:sp>
        <p:nvSpPr>
          <p:cNvPr id="6" name="Footer Placeholder 5">
            <a:extLst>
              <a:ext uri="{FF2B5EF4-FFF2-40B4-BE49-F238E27FC236}">
                <a16:creationId xmlns:a16="http://schemas.microsoft.com/office/drawing/2014/main" id="{2D7D13A2-A921-366A-094A-8A2E92430F3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BB33D45-CE21-1BFA-E8BD-704D6EE10C84}"/>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28727120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6B0B7-5AFC-93AA-C3F7-4B20025CCF0E}"/>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4BBF63-7719-D025-5910-C2781D0C9CB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68E296-F962-9F77-9AE8-57CB4C4CA3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D810B-CFA9-3756-C110-C2F16C5119FD}"/>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4/16/25</a:t>
            </a:fld>
            <a:endParaRPr lang="en-US"/>
          </a:p>
        </p:txBody>
      </p:sp>
      <p:sp>
        <p:nvSpPr>
          <p:cNvPr id="6" name="Footer Placeholder 5">
            <a:extLst>
              <a:ext uri="{FF2B5EF4-FFF2-40B4-BE49-F238E27FC236}">
                <a16:creationId xmlns:a16="http://schemas.microsoft.com/office/drawing/2014/main" id="{BEBB1345-0D56-6F33-8CF9-6A454256480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83A13C9-C686-A9BB-1A11-03EF9698E022}"/>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92176838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9353B-5554-B891-D607-2DBE5011B79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813115-7707-EA2E-682F-9F85EC2E4988}"/>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D154A-A514-5D63-2C64-90F86C8B10F6}"/>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4/16/25</a:t>
            </a:fld>
            <a:endParaRPr lang="en-US"/>
          </a:p>
        </p:txBody>
      </p:sp>
      <p:sp>
        <p:nvSpPr>
          <p:cNvPr id="5" name="Footer Placeholder 4">
            <a:extLst>
              <a:ext uri="{FF2B5EF4-FFF2-40B4-BE49-F238E27FC236}">
                <a16:creationId xmlns:a16="http://schemas.microsoft.com/office/drawing/2014/main" id="{374538A1-B2FE-C27A-AFFB-7AA2ACB4553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9E1775F-D386-D6FB-EAEA-1798DA1D8B30}"/>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186967615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597C3D-E79F-5B16-075F-F37AA3906A99}"/>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D5811D-0E72-9061-60D4-9516A151EEBD}"/>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AA037D-88DD-A18D-E251-1FD48B71BA08}"/>
              </a:ext>
            </a:extLst>
          </p:cNvPr>
          <p:cNvSpPr>
            <a:spLocks noGrp="1"/>
          </p:cNvSpPr>
          <p:nvPr>
            <p:ph type="dt" sz="half" idx="10"/>
          </p:nvPr>
        </p:nvSpPr>
        <p:spPr>
          <a:xfrm>
            <a:off x="838200" y="6356350"/>
            <a:ext cx="2743200" cy="365125"/>
          </a:xfrm>
          <a:prstGeom prst="rect">
            <a:avLst/>
          </a:prstGeom>
        </p:spPr>
        <p:txBody>
          <a:bodyPr/>
          <a:lstStyle/>
          <a:p>
            <a:fld id="{3BAF867F-6A63-43B1-AAC9-6711400D79C0}" type="datetimeFigureOut">
              <a:rPr lang="en-US" smtClean="0"/>
              <a:t>4/16/25</a:t>
            </a:fld>
            <a:endParaRPr lang="en-US"/>
          </a:p>
        </p:txBody>
      </p:sp>
      <p:sp>
        <p:nvSpPr>
          <p:cNvPr id="5" name="Footer Placeholder 4">
            <a:extLst>
              <a:ext uri="{FF2B5EF4-FFF2-40B4-BE49-F238E27FC236}">
                <a16:creationId xmlns:a16="http://schemas.microsoft.com/office/drawing/2014/main" id="{25334C13-E6AF-CA13-E1C4-65D17459FDE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73601C1-ADBF-454E-95E3-E20810C96E7A}"/>
              </a:ext>
            </a:extLst>
          </p:cNvPr>
          <p:cNvSpPr>
            <a:spLocks noGrp="1"/>
          </p:cNvSpPr>
          <p:nvPr>
            <p:ph type="sldNum" sz="quarter" idx="12"/>
          </p:nvPr>
        </p:nvSpPr>
        <p:spPr>
          <a:xfrm>
            <a:off x="8610600" y="6356350"/>
            <a:ext cx="2743200" cy="365125"/>
          </a:xfrm>
          <a:prstGeom prst="rect">
            <a:avLst/>
          </a:prstGeom>
        </p:spPr>
        <p:txBody>
          <a:bodyPr/>
          <a:lstStyle/>
          <a:p>
            <a:fld id="{DC9C9337-2FF5-441F-8A35-890897B992E1}" type="slidenum">
              <a:rPr lang="en-US" smtClean="0"/>
              <a:t>‹#›</a:t>
            </a:fld>
            <a:endParaRPr lang="en-US"/>
          </a:p>
        </p:txBody>
      </p:sp>
    </p:spTree>
    <p:extLst>
      <p:ext uri="{BB962C8B-B14F-4D97-AF65-F5344CB8AC3E}">
        <p14:creationId xmlns:p14="http://schemas.microsoft.com/office/powerpoint/2010/main" val="4152141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List Red">
    <p:spTree>
      <p:nvGrpSpPr>
        <p:cNvPr id="1" name=""/>
        <p:cNvGrpSpPr/>
        <p:nvPr/>
      </p:nvGrpSpPr>
      <p:grpSpPr>
        <a:xfrm>
          <a:off x="0" y="0"/>
          <a:ext cx="0" cy="0"/>
          <a:chOff x="0" y="0"/>
          <a:chExt cx="0" cy="0"/>
        </a:xfrm>
      </p:grpSpPr>
      <p:sp>
        <p:nvSpPr>
          <p:cNvPr id="8" name="Pentagon 8">
            <a:extLst>
              <a:ext uri="{FF2B5EF4-FFF2-40B4-BE49-F238E27FC236}">
                <a16:creationId xmlns:a16="http://schemas.microsoft.com/office/drawing/2014/main" id="{CE70175B-DE62-A347-AC2C-989EFCA60D04}"/>
              </a:ext>
            </a:extLst>
          </p:cNvPr>
          <p:cNvSpPr>
            <a:spLocks noChangeAspect="1"/>
          </p:cNvSpPr>
          <p:nvPr userDrawn="1"/>
        </p:nvSpPr>
        <p:spPr bwMode="white">
          <a:xfrm>
            <a:off x="-34400" y="-24384"/>
            <a:ext cx="4641372" cy="6897928"/>
          </a:xfrm>
          <a:custGeom>
            <a:avLst/>
            <a:gdLst>
              <a:gd name="connsiteX0" fmla="*/ 0 w 6457980"/>
              <a:gd name="connsiteY0" fmla="*/ 0 h 6885736"/>
              <a:gd name="connsiteX1" fmla="*/ 5622382 w 6457980"/>
              <a:gd name="connsiteY1" fmla="*/ 0 h 6885736"/>
              <a:gd name="connsiteX2" fmla="*/ 6457980 w 6457980"/>
              <a:gd name="connsiteY2" fmla="*/ 3442868 h 6885736"/>
              <a:gd name="connsiteX3" fmla="*/ 5622382 w 6457980"/>
              <a:gd name="connsiteY3" fmla="*/ 6885736 h 6885736"/>
              <a:gd name="connsiteX4" fmla="*/ 0 w 6457980"/>
              <a:gd name="connsiteY4" fmla="*/ 6885736 h 6885736"/>
              <a:gd name="connsiteX5" fmla="*/ 0 w 6457980"/>
              <a:gd name="connsiteY5" fmla="*/ 0 h 6885736"/>
              <a:gd name="connsiteX0" fmla="*/ 0 w 6336060"/>
              <a:gd name="connsiteY0" fmla="*/ 0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0 w 6336060"/>
              <a:gd name="connsiteY5" fmla="*/ 0 h 6885736"/>
              <a:gd name="connsiteX0" fmla="*/ 2060448 w 6336060"/>
              <a:gd name="connsiteY0" fmla="*/ 134112 h 6885736"/>
              <a:gd name="connsiteX1" fmla="*/ 5622382 w 6336060"/>
              <a:gd name="connsiteY1" fmla="*/ 0 h 6885736"/>
              <a:gd name="connsiteX2" fmla="*/ 6336060 w 6336060"/>
              <a:gd name="connsiteY2" fmla="*/ 2089556 h 6885736"/>
              <a:gd name="connsiteX3" fmla="*/ 5622382 w 6336060"/>
              <a:gd name="connsiteY3" fmla="*/ 6885736 h 6885736"/>
              <a:gd name="connsiteX4" fmla="*/ 0 w 6336060"/>
              <a:gd name="connsiteY4" fmla="*/ 6885736 h 6885736"/>
              <a:gd name="connsiteX5" fmla="*/ 2060448 w 6336060"/>
              <a:gd name="connsiteY5" fmla="*/ 134112 h 6885736"/>
              <a:gd name="connsiteX0" fmla="*/ 1694688 w 6336060"/>
              <a:gd name="connsiteY0" fmla="*/ 0 h 6897928"/>
              <a:gd name="connsiteX1" fmla="*/ 5622382 w 6336060"/>
              <a:gd name="connsiteY1" fmla="*/ 12192 h 6897928"/>
              <a:gd name="connsiteX2" fmla="*/ 6336060 w 6336060"/>
              <a:gd name="connsiteY2" fmla="*/ 2101748 h 6897928"/>
              <a:gd name="connsiteX3" fmla="*/ 5622382 w 6336060"/>
              <a:gd name="connsiteY3" fmla="*/ 6897928 h 6897928"/>
              <a:gd name="connsiteX4" fmla="*/ 0 w 6336060"/>
              <a:gd name="connsiteY4" fmla="*/ 6897928 h 6897928"/>
              <a:gd name="connsiteX5" fmla="*/ 1694688 w 6336060"/>
              <a:gd name="connsiteY5" fmla="*/ 0 h 6897928"/>
              <a:gd name="connsiteX0" fmla="*/ 0 w 4641372"/>
              <a:gd name="connsiteY0" fmla="*/ 0 h 6897928"/>
              <a:gd name="connsiteX1" fmla="*/ 3927694 w 4641372"/>
              <a:gd name="connsiteY1" fmla="*/ 12192 h 6897928"/>
              <a:gd name="connsiteX2" fmla="*/ 4641372 w 4641372"/>
              <a:gd name="connsiteY2" fmla="*/ 2101748 h 6897928"/>
              <a:gd name="connsiteX3" fmla="*/ 3927694 w 4641372"/>
              <a:gd name="connsiteY3" fmla="*/ 6897928 h 6897928"/>
              <a:gd name="connsiteX4" fmla="*/ 12192 w 4641372"/>
              <a:gd name="connsiteY4" fmla="*/ 6897928 h 6897928"/>
              <a:gd name="connsiteX5" fmla="*/ 0 w 4641372"/>
              <a:gd name="connsiteY5" fmla="*/ 0 h 6897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1372" h="6897928">
                <a:moveTo>
                  <a:pt x="0" y="0"/>
                </a:moveTo>
                <a:lnTo>
                  <a:pt x="3927694" y="12192"/>
                </a:lnTo>
                <a:lnTo>
                  <a:pt x="4641372" y="2101748"/>
                </a:lnTo>
                <a:lnTo>
                  <a:pt x="3927694" y="6897928"/>
                </a:lnTo>
                <a:lnTo>
                  <a:pt x="12192" y="6897928"/>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lvl="0">
              <a:lnSpc>
                <a:spcPct val="90000"/>
              </a:lnSpc>
              <a:spcAft>
                <a:spcPts val="1000"/>
              </a:spcAft>
            </a:pPr>
            <a:endParaRPr lang="en-US" sz="1200">
              <a:solidFill>
                <a:prstClr val="white"/>
              </a:solidFill>
              <a:sym typeface="Trebuchet MS" panose="020B0603020202020204" pitchFamily="34" charset="0"/>
            </a:endParaRPr>
          </a:p>
        </p:txBody>
      </p:sp>
      <p:sp>
        <p:nvSpPr>
          <p:cNvPr id="3" name="Content Placeholder 2">
            <a:extLst>
              <a:ext uri="{FF2B5EF4-FFF2-40B4-BE49-F238E27FC236}">
                <a16:creationId xmlns:a16="http://schemas.microsoft.com/office/drawing/2014/main" id="{0D176D08-DDAD-E54A-B358-69F6739D98FC}"/>
              </a:ext>
            </a:extLst>
          </p:cNvPr>
          <p:cNvSpPr>
            <a:spLocks noGrp="1"/>
          </p:cNvSpPr>
          <p:nvPr>
            <p:ph sz="half" idx="1" hasCustomPrompt="1"/>
          </p:nvPr>
        </p:nvSpPr>
        <p:spPr>
          <a:xfrm>
            <a:off x="495300" y="1189899"/>
            <a:ext cx="3397294" cy="4351338"/>
          </a:xfrm>
          <a:prstGeom prst="rect">
            <a:avLst/>
          </a:prstGeom>
        </p:spPr>
        <p:txBody>
          <a:bodyPr anchor="ctr">
            <a:noAutofit/>
          </a:bodyPr>
          <a:lstStyle>
            <a:lvl1pPr marL="0" indent="0" algn="l">
              <a:lnSpc>
                <a:spcPct val="80000"/>
              </a:lnSpc>
              <a:buNone/>
              <a:defRPr sz="4000" b="1" i="0" spc="300">
                <a:solidFill>
                  <a:schemeClr val="bg1"/>
                </a:solidFill>
                <a:latin typeface="Trebuchet MS" panose="020B0703020202090204" pitchFamily="34" charset="0"/>
                <a:cs typeface="Rockwell Nova Light" panose="02060303020205020403" pitchFamily="18" charset="0"/>
              </a:defRPr>
            </a:lvl1pPr>
          </a:lstStyle>
          <a:p>
            <a:pPr lvl="0"/>
            <a:r>
              <a:rPr lang="en-US"/>
              <a:t>Edit master text styles</a:t>
            </a:r>
          </a:p>
        </p:txBody>
      </p:sp>
      <p:sp>
        <p:nvSpPr>
          <p:cNvPr id="4" name="Text Placeholder 3">
            <a:extLst>
              <a:ext uri="{FF2B5EF4-FFF2-40B4-BE49-F238E27FC236}">
                <a16:creationId xmlns:a16="http://schemas.microsoft.com/office/drawing/2014/main" id="{9A98B483-34A7-2249-A3C4-7DDD6074A162}"/>
              </a:ext>
            </a:extLst>
          </p:cNvPr>
          <p:cNvSpPr>
            <a:spLocks noGrp="1"/>
          </p:cNvSpPr>
          <p:nvPr>
            <p:ph type="body" sz="quarter" idx="10"/>
          </p:nvPr>
        </p:nvSpPr>
        <p:spPr>
          <a:xfrm>
            <a:off x="5337109" y="292100"/>
            <a:ext cx="6612003" cy="5654675"/>
          </a:xfrm>
          <a:prstGeom prst="rect">
            <a:avLst/>
          </a:prstGeom>
        </p:spPr>
        <p:txBody>
          <a:bodyPr anchor="ctr">
            <a:noAutofit/>
          </a:bodyPr>
          <a:lstStyle>
            <a:lvl1pPr>
              <a:defRPr sz="20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Picture 5" descr="A picture containing text&#10;&#10;Description automatically generated">
            <a:extLst>
              <a:ext uri="{FF2B5EF4-FFF2-40B4-BE49-F238E27FC236}">
                <a16:creationId xmlns:a16="http://schemas.microsoft.com/office/drawing/2014/main" id="{A5AFEAA1-B272-E545-BA56-83983BF4F44A}"/>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66666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Key Point-Blue BG">
    <p:spTree>
      <p:nvGrpSpPr>
        <p:cNvPr id="1" name=""/>
        <p:cNvGrpSpPr/>
        <p:nvPr/>
      </p:nvGrpSpPr>
      <p:grpSpPr>
        <a:xfrm>
          <a:off x="0" y="0"/>
          <a:ext cx="0" cy="0"/>
          <a:chOff x="0" y="0"/>
          <a:chExt cx="0" cy="0"/>
        </a:xfrm>
      </p:grpSpPr>
      <p:sp>
        <p:nvSpPr>
          <p:cNvPr id="11" name="Snip Same Side Corner Rectangle 9">
            <a:extLst>
              <a:ext uri="{FF2B5EF4-FFF2-40B4-BE49-F238E27FC236}">
                <a16:creationId xmlns:a16="http://schemas.microsoft.com/office/drawing/2014/main" id="{24A32D0D-3DF4-DD47-B14E-3B204C1AA9C2}"/>
              </a:ext>
            </a:extLst>
          </p:cNvPr>
          <p:cNvSpPr/>
          <p:nvPr userDrawn="1"/>
        </p:nvSpPr>
        <p:spPr>
          <a:xfrm rot="10800000">
            <a:off x="-9237" y="-31472"/>
            <a:ext cx="12219709" cy="6897738"/>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19709" h="6897738">
                <a:moveTo>
                  <a:pt x="8603213" y="0"/>
                </a:moveTo>
                <a:lnTo>
                  <a:pt x="8610578" y="2793"/>
                </a:lnTo>
                <a:lnTo>
                  <a:pt x="12219709" y="1182761"/>
                </a:lnTo>
                <a:lnTo>
                  <a:pt x="12219709" y="6897738"/>
                </a:lnTo>
                <a:lnTo>
                  <a:pt x="12219709" y="6897738"/>
                </a:lnTo>
                <a:lnTo>
                  <a:pt x="0" y="6897738"/>
                </a:lnTo>
                <a:lnTo>
                  <a:pt x="0" y="6897738"/>
                </a:lnTo>
                <a:lnTo>
                  <a:pt x="0" y="1182761"/>
                </a:lnTo>
                <a:lnTo>
                  <a:pt x="8603213"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bg1"/>
                </a:solidFill>
                <a:latin typeface="Trebuchet MS" panose="020B0703020202090204" pitchFamily="34" charset="0"/>
              </a:defRPr>
            </a:lvl1pPr>
          </a:lstStyle>
          <a:p>
            <a:r>
              <a:rPr lang="en-US"/>
              <a:t>Click to edit master title style</a:t>
            </a:r>
          </a:p>
        </p:txBody>
      </p:sp>
      <p:pic>
        <p:nvPicPr>
          <p:cNvPr id="6" name="Picture 5" descr="A picture containing text&#10;&#10;Description automatically generated">
            <a:extLst>
              <a:ext uri="{FF2B5EF4-FFF2-40B4-BE49-F238E27FC236}">
                <a16:creationId xmlns:a16="http://schemas.microsoft.com/office/drawing/2014/main" id="{3CE310BB-EC76-0A4F-82B7-208CE74EB5C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4260011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ey Point-Red BG">
    <p:spTree>
      <p:nvGrpSpPr>
        <p:cNvPr id="1" name=""/>
        <p:cNvGrpSpPr/>
        <p:nvPr/>
      </p:nvGrpSpPr>
      <p:grpSpPr>
        <a:xfrm>
          <a:off x="0" y="0"/>
          <a:ext cx="0" cy="0"/>
          <a:chOff x="0" y="0"/>
          <a:chExt cx="0" cy="0"/>
        </a:xfrm>
      </p:grpSpPr>
      <p:sp>
        <p:nvSpPr>
          <p:cNvPr id="11" name="Snip Same Side Corner Rectangle 9">
            <a:extLst>
              <a:ext uri="{FF2B5EF4-FFF2-40B4-BE49-F238E27FC236}">
                <a16:creationId xmlns:a16="http://schemas.microsoft.com/office/drawing/2014/main" id="{24A32D0D-3DF4-DD47-B14E-3B204C1AA9C2}"/>
              </a:ext>
            </a:extLst>
          </p:cNvPr>
          <p:cNvSpPr/>
          <p:nvPr userDrawn="1"/>
        </p:nvSpPr>
        <p:spPr>
          <a:xfrm rot="10800000">
            <a:off x="-13855" y="-19869"/>
            <a:ext cx="12219709" cy="6897738"/>
          </a:xfrm>
          <a:custGeom>
            <a:avLst/>
            <a:gdLst>
              <a:gd name="connsiteX0" fmla="*/ 1143023 w 12219709"/>
              <a:gd name="connsiteY0" fmla="*/ 0 h 6858000"/>
              <a:gd name="connsiteX1" fmla="*/ 11076686 w 12219709"/>
              <a:gd name="connsiteY1" fmla="*/ 0 h 6858000"/>
              <a:gd name="connsiteX2" fmla="*/ 12219709 w 12219709"/>
              <a:gd name="connsiteY2" fmla="*/ 1143023 h 6858000"/>
              <a:gd name="connsiteX3" fmla="*/ 12219709 w 12219709"/>
              <a:gd name="connsiteY3" fmla="*/ 6858000 h 6858000"/>
              <a:gd name="connsiteX4" fmla="*/ 12219709 w 12219709"/>
              <a:gd name="connsiteY4" fmla="*/ 6858000 h 6858000"/>
              <a:gd name="connsiteX5" fmla="*/ 0 w 12219709"/>
              <a:gd name="connsiteY5" fmla="*/ 6858000 h 6858000"/>
              <a:gd name="connsiteX6" fmla="*/ 0 w 12219709"/>
              <a:gd name="connsiteY6" fmla="*/ 6858000 h 6858000"/>
              <a:gd name="connsiteX7" fmla="*/ 0 w 12219709"/>
              <a:gd name="connsiteY7" fmla="*/ 1143023 h 6858000"/>
              <a:gd name="connsiteX8" fmla="*/ 1143023 w 12219709"/>
              <a:gd name="connsiteY8" fmla="*/ 0 h 6858000"/>
              <a:gd name="connsiteX0" fmla="*/ 1143023 w 12219709"/>
              <a:gd name="connsiteY0" fmla="*/ 9236 h 6867236"/>
              <a:gd name="connsiteX1" fmla="*/ 9589632 w 12219709"/>
              <a:gd name="connsiteY1" fmla="*/ 0 h 6867236"/>
              <a:gd name="connsiteX2" fmla="*/ 12219709 w 12219709"/>
              <a:gd name="connsiteY2" fmla="*/ 1152259 h 6867236"/>
              <a:gd name="connsiteX3" fmla="*/ 12219709 w 12219709"/>
              <a:gd name="connsiteY3" fmla="*/ 6867236 h 6867236"/>
              <a:gd name="connsiteX4" fmla="*/ 12219709 w 12219709"/>
              <a:gd name="connsiteY4" fmla="*/ 6867236 h 6867236"/>
              <a:gd name="connsiteX5" fmla="*/ 0 w 12219709"/>
              <a:gd name="connsiteY5" fmla="*/ 6867236 h 6867236"/>
              <a:gd name="connsiteX6" fmla="*/ 0 w 12219709"/>
              <a:gd name="connsiteY6" fmla="*/ 6867236 h 6867236"/>
              <a:gd name="connsiteX7" fmla="*/ 0 w 12219709"/>
              <a:gd name="connsiteY7" fmla="*/ 1152259 h 6867236"/>
              <a:gd name="connsiteX8" fmla="*/ 1143023 w 12219709"/>
              <a:gd name="connsiteY8" fmla="*/ 9236 h 6867236"/>
              <a:gd name="connsiteX0" fmla="*/ 9594296 w 12219709"/>
              <a:gd name="connsiteY0" fmla="*/ 0 h 6885709"/>
              <a:gd name="connsiteX1" fmla="*/ 9589632 w 12219709"/>
              <a:gd name="connsiteY1" fmla="*/ 18473 h 6885709"/>
              <a:gd name="connsiteX2" fmla="*/ 12219709 w 12219709"/>
              <a:gd name="connsiteY2" fmla="*/ 1170732 h 6885709"/>
              <a:gd name="connsiteX3" fmla="*/ 12219709 w 12219709"/>
              <a:gd name="connsiteY3" fmla="*/ 6885709 h 6885709"/>
              <a:gd name="connsiteX4" fmla="*/ 12219709 w 12219709"/>
              <a:gd name="connsiteY4" fmla="*/ 6885709 h 6885709"/>
              <a:gd name="connsiteX5" fmla="*/ 0 w 12219709"/>
              <a:gd name="connsiteY5" fmla="*/ 6885709 h 6885709"/>
              <a:gd name="connsiteX6" fmla="*/ 0 w 12219709"/>
              <a:gd name="connsiteY6" fmla="*/ 6885709 h 6885709"/>
              <a:gd name="connsiteX7" fmla="*/ 0 w 12219709"/>
              <a:gd name="connsiteY7" fmla="*/ 1170732 h 6885709"/>
              <a:gd name="connsiteX8" fmla="*/ 9594296 w 12219709"/>
              <a:gd name="connsiteY8" fmla="*/ 0 h 6885709"/>
              <a:gd name="connsiteX0" fmla="*/ 8624478 w 12219709"/>
              <a:gd name="connsiteY0" fmla="*/ 0 h 6876473"/>
              <a:gd name="connsiteX1" fmla="*/ 9589632 w 12219709"/>
              <a:gd name="connsiteY1" fmla="*/ 9237 h 6876473"/>
              <a:gd name="connsiteX2" fmla="*/ 12219709 w 12219709"/>
              <a:gd name="connsiteY2" fmla="*/ 1161496 h 6876473"/>
              <a:gd name="connsiteX3" fmla="*/ 12219709 w 12219709"/>
              <a:gd name="connsiteY3" fmla="*/ 6876473 h 6876473"/>
              <a:gd name="connsiteX4" fmla="*/ 12219709 w 12219709"/>
              <a:gd name="connsiteY4" fmla="*/ 6876473 h 6876473"/>
              <a:gd name="connsiteX5" fmla="*/ 0 w 12219709"/>
              <a:gd name="connsiteY5" fmla="*/ 6876473 h 6876473"/>
              <a:gd name="connsiteX6" fmla="*/ 0 w 12219709"/>
              <a:gd name="connsiteY6" fmla="*/ 6876473 h 6876473"/>
              <a:gd name="connsiteX7" fmla="*/ 0 w 12219709"/>
              <a:gd name="connsiteY7" fmla="*/ 1161496 h 6876473"/>
              <a:gd name="connsiteX8" fmla="*/ 8624478 w 12219709"/>
              <a:gd name="connsiteY8" fmla="*/ 0 h 6876473"/>
              <a:gd name="connsiteX0" fmla="*/ 8624478 w 12219709"/>
              <a:gd name="connsiteY0" fmla="*/ 18472 h 6894945"/>
              <a:gd name="connsiteX1" fmla="*/ 8610578 w 12219709"/>
              <a:gd name="connsiteY1" fmla="*/ 0 h 6894945"/>
              <a:gd name="connsiteX2" fmla="*/ 12219709 w 12219709"/>
              <a:gd name="connsiteY2" fmla="*/ 1179968 h 6894945"/>
              <a:gd name="connsiteX3" fmla="*/ 12219709 w 12219709"/>
              <a:gd name="connsiteY3" fmla="*/ 6894945 h 6894945"/>
              <a:gd name="connsiteX4" fmla="*/ 12219709 w 12219709"/>
              <a:gd name="connsiteY4" fmla="*/ 6894945 h 6894945"/>
              <a:gd name="connsiteX5" fmla="*/ 0 w 12219709"/>
              <a:gd name="connsiteY5" fmla="*/ 6894945 h 6894945"/>
              <a:gd name="connsiteX6" fmla="*/ 0 w 12219709"/>
              <a:gd name="connsiteY6" fmla="*/ 6894945 h 6894945"/>
              <a:gd name="connsiteX7" fmla="*/ 0 w 12219709"/>
              <a:gd name="connsiteY7" fmla="*/ 1179968 h 6894945"/>
              <a:gd name="connsiteX8" fmla="*/ 8624478 w 12219709"/>
              <a:gd name="connsiteY8" fmla="*/ 18472 h 6894945"/>
              <a:gd name="connsiteX0" fmla="*/ 8603213 w 12219709"/>
              <a:gd name="connsiteY0" fmla="*/ 0 h 6897738"/>
              <a:gd name="connsiteX1" fmla="*/ 8610578 w 12219709"/>
              <a:gd name="connsiteY1" fmla="*/ 2793 h 6897738"/>
              <a:gd name="connsiteX2" fmla="*/ 12219709 w 12219709"/>
              <a:gd name="connsiteY2" fmla="*/ 1182761 h 6897738"/>
              <a:gd name="connsiteX3" fmla="*/ 12219709 w 12219709"/>
              <a:gd name="connsiteY3" fmla="*/ 6897738 h 6897738"/>
              <a:gd name="connsiteX4" fmla="*/ 12219709 w 12219709"/>
              <a:gd name="connsiteY4" fmla="*/ 6897738 h 6897738"/>
              <a:gd name="connsiteX5" fmla="*/ 0 w 12219709"/>
              <a:gd name="connsiteY5" fmla="*/ 6897738 h 6897738"/>
              <a:gd name="connsiteX6" fmla="*/ 0 w 12219709"/>
              <a:gd name="connsiteY6" fmla="*/ 6897738 h 6897738"/>
              <a:gd name="connsiteX7" fmla="*/ 0 w 12219709"/>
              <a:gd name="connsiteY7" fmla="*/ 1182761 h 6897738"/>
              <a:gd name="connsiteX8" fmla="*/ 8603213 w 12219709"/>
              <a:gd name="connsiteY8" fmla="*/ 0 h 6897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19709" h="6897738">
                <a:moveTo>
                  <a:pt x="8603213" y="0"/>
                </a:moveTo>
                <a:lnTo>
                  <a:pt x="8610578" y="2793"/>
                </a:lnTo>
                <a:lnTo>
                  <a:pt x="12219709" y="1182761"/>
                </a:lnTo>
                <a:lnTo>
                  <a:pt x="12219709" y="6897738"/>
                </a:lnTo>
                <a:lnTo>
                  <a:pt x="12219709" y="6897738"/>
                </a:lnTo>
                <a:lnTo>
                  <a:pt x="0" y="6897738"/>
                </a:lnTo>
                <a:lnTo>
                  <a:pt x="0" y="6897738"/>
                </a:lnTo>
                <a:lnTo>
                  <a:pt x="0" y="1182761"/>
                </a:lnTo>
                <a:lnTo>
                  <a:pt x="8603213"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bg1"/>
                </a:solidFill>
                <a:latin typeface="Trebuchet MS" panose="020B0703020202090204" pitchFamily="34" charset="0"/>
              </a:defRPr>
            </a:lvl1pPr>
          </a:lstStyle>
          <a:p>
            <a:r>
              <a:rPr lang="en-US"/>
              <a:t>Click to edit master title style</a:t>
            </a:r>
          </a:p>
        </p:txBody>
      </p:sp>
      <p:pic>
        <p:nvPicPr>
          <p:cNvPr id="6" name="Picture 5" descr="A picture containing text&#10;&#10;Description automatically generated">
            <a:extLst>
              <a:ext uri="{FF2B5EF4-FFF2-40B4-BE49-F238E27FC236}">
                <a16:creationId xmlns:a16="http://schemas.microsoft.com/office/drawing/2014/main" id="{C482021D-608E-5E46-B147-05832E43AE4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2803002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ey Point-Re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tx2"/>
                </a:solidFill>
                <a:latin typeface="Trebuchet MS" panose="020B0703020202090204" pitchFamily="34" charset="0"/>
              </a:defRPr>
            </a:lvl1pPr>
          </a:lstStyle>
          <a:p>
            <a:r>
              <a:rPr lang="en-US"/>
              <a:t>Click to edit master title style</a:t>
            </a:r>
          </a:p>
        </p:txBody>
      </p:sp>
      <p:sp>
        <p:nvSpPr>
          <p:cNvPr id="6" name="Slide Number Placeholder 5">
            <a:extLst>
              <a:ext uri="{FF2B5EF4-FFF2-40B4-BE49-F238E27FC236}">
                <a16:creationId xmlns:a16="http://schemas.microsoft.com/office/drawing/2014/main" id="{877699E1-1B62-794A-94A6-68D1CF83160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a:latin typeface="Trebuchet MS" panose="020B0703020202090204" pitchFamily="34" charset="0"/>
              </a:rPr>
              <a:t>Confidential – Internal Use Only</a:t>
            </a:r>
          </a:p>
        </p:txBody>
      </p:sp>
      <p:pic>
        <p:nvPicPr>
          <p:cNvPr id="5" name="Picture 4" descr="A picture containing text&#10;&#10;Description automatically generated">
            <a:extLst>
              <a:ext uri="{FF2B5EF4-FFF2-40B4-BE49-F238E27FC236}">
                <a16:creationId xmlns:a16="http://schemas.microsoft.com/office/drawing/2014/main" id="{1A11D974-5129-7B42-9397-65A5982E58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681820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ey Point-Blu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49B4A-737F-9943-BA78-DDF26CE4B4CE}"/>
              </a:ext>
            </a:extLst>
          </p:cNvPr>
          <p:cNvSpPr>
            <a:spLocks noGrp="1"/>
          </p:cNvSpPr>
          <p:nvPr>
            <p:ph type="title" hasCustomPrompt="1"/>
          </p:nvPr>
        </p:nvSpPr>
        <p:spPr>
          <a:xfrm>
            <a:off x="831850" y="1302299"/>
            <a:ext cx="10515600" cy="4207548"/>
          </a:xfrm>
          <a:ln w="3175">
            <a:noFill/>
          </a:ln>
        </p:spPr>
        <p:txBody>
          <a:bodyPr anchor="ctr"/>
          <a:lstStyle>
            <a:lvl1pPr algn="l">
              <a:lnSpc>
                <a:spcPct val="100000"/>
              </a:lnSpc>
              <a:defRPr sz="4500" b="1" i="0">
                <a:solidFill>
                  <a:schemeClr val="accent1"/>
                </a:solidFill>
                <a:latin typeface="Trebuchet MS" panose="020B0703020202090204" pitchFamily="34" charset="0"/>
              </a:defRPr>
            </a:lvl1pPr>
          </a:lstStyle>
          <a:p>
            <a:r>
              <a:rPr lang="en-US"/>
              <a:t>Click to edit master title style</a:t>
            </a:r>
          </a:p>
        </p:txBody>
      </p:sp>
      <p:sp>
        <p:nvSpPr>
          <p:cNvPr id="6" name="Slide Number Placeholder 5">
            <a:extLst>
              <a:ext uri="{FF2B5EF4-FFF2-40B4-BE49-F238E27FC236}">
                <a16:creationId xmlns:a16="http://schemas.microsoft.com/office/drawing/2014/main" id="{877699E1-1B62-794A-94A6-68D1CF83160F}"/>
              </a:ext>
            </a:extLst>
          </p:cNvPr>
          <p:cNvSpPr txBox="1">
            <a:spLocks/>
          </p:cNvSpPr>
          <p:nvPr userDrawn="1"/>
        </p:nvSpPr>
        <p:spPr>
          <a:xfrm>
            <a:off x="4700337" y="6400799"/>
            <a:ext cx="2743200"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a:latin typeface="Trebuchet MS" panose="020B0703020202090204" pitchFamily="34" charset="0"/>
              </a:rPr>
              <a:t>Confidential – Internal Use Only</a:t>
            </a:r>
          </a:p>
        </p:txBody>
      </p:sp>
      <p:pic>
        <p:nvPicPr>
          <p:cNvPr id="5" name="Picture 4" descr="A picture containing text&#10;&#10;Description automatically generated">
            <a:extLst>
              <a:ext uri="{FF2B5EF4-FFF2-40B4-BE49-F238E27FC236}">
                <a16:creationId xmlns:a16="http://schemas.microsoft.com/office/drawing/2014/main" id="{0EB9C91B-632E-3243-B878-5265BEF6949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155405426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5.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2.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5D506E-9CFA-5744-8CC1-366D985D6FC1}"/>
              </a:ext>
            </a:extLst>
          </p:cNvPr>
          <p:cNvSpPr>
            <a:spLocks noGrp="1"/>
          </p:cNvSpPr>
          <p:nvPr>
            <p:ph type="title"/>
          </p:nvPr>
        </p:nvSpPr>
        <p:spPr>
          <a:xfrm>
            <a:off x="609600" y="365126"/>
            <a:ext cx="10924674" cy="967564"/>
          </a:xfrm>
          <a:prstGeom prst="rect">
            <a:avLst/>
          </a:prstGeom>
        </p:spPr>
        <p:txBody>
          <a:bodyPr vert="horz" lIns="91440" tIns="45720" rIns="91440" bIns="45720" rtlCol="0" anchor="b">
            <a:noAutofit/>
          </a:bodyPr>
          <a:lstStyle/>
          <a:p>
            <a:r>
              <a:rPr lang="en-US"/>
              <a:t>Master Slide Template – Click to Edit</a:t>
            </a:r>
          </a:p>
        </p:txBody>
      </p:sp>
      <p:sp>
        <p:nvSpPr>
          <p:cNvPr id="6" name="Slide Number Placeholder 5">
            <a:extLst>
              <a:ext uri="{FF2B5EF4-FFF2-40B4-BE49-F238E27FC236}">
                <a16:creationId xmlns:a16="http://schemas.microsoft.com/office/drawing/2014/main" id="{79CA8E2B-2B06-3049-8A99-94E0B3F727B7}"/>
              </a:ext>
            </a:extLst>
          </p:cNvPr>
          <p:cNvSpPr>
            <a:spLocks noGrp="1"/>
          </p:cNvSpPr>
          <p:nvPr>
            <p:ph type="sldNum" sz="quarter" idx="4"/>
          </p:nvPr>
        </p:nvSpPr>
        <p:spPr>
          <a:xfrm>
            <a:off x="211015" y="6400799"/>
            <a:ext cx="2743200" cy="291492"/>
          </a:xfrm>
          <a:prstGeom prst="rect">
            <a:avLst/>
          </a:prstGeom>
        </p:spPr>
        <p:txBody>
          <a:bodyPr vert="horz" lIns="91440" tIns="45720" rIns="91440" bIns="45720" rtlCol="0" anchor="ctr"/>
          <a:lstStyle>
            <a:lvl1pPr algn="l">
              <a:defRPr sz="800" b="0" i="0">
                <a:solidFill>
                  <a:schemeClr val="bg2"/>
                </a:solidFill>
                <a:latin typeface="Trebuchet MS" panose="020B0703020202090204" pitchFamily="34" charset="0"/>
              </a:defRPr>
            </a:lvl1pPr>
          </a:lstStyle>
          <a:p>
            <a:fld id="{4BEAA09E-D67E-864E-8466-C38E88600C4F}" type="slidenum">
              <a:rPr lang="en-US" smtClean="0"/>
              <a:pPr/>
              <a:t>‹#›</a:t>
            </a:fld>
            <a:endParaRPr lang="en-US"/>
          </a:p>
        </p:txBody>
      </p:sp>
      <p:sp>
        <p:nvSpPr>
          <p:cNvPr id="7" name="Text Placeholder 6">
            <a:extLst>
              <a:ext uri="{FF2B5EF4-FFF2-40B4-BE49-F238E27FC236}">
                <a16:creationId xmlns:a16="http://schemas.microsoft.com/office/drawing/2014/main" id="{F635B3DB-1668-A548-94F3-5254895534FE}"/>
              </a:ext>
            </a:extLst>
          </p:cNvPr>
          <p:cNvSpPr>
            <a:spLocks noGrp="1"/>
          </p:cNvSpPr>
          <p:nvPr>
            <p:ph type="body" idx="1"/>
          </p:nvPr>
        </p:nvSpPr>
        <p:spPr>
          <a:xfrm>
            <a:off x="609599" y="1455576"/>
            <a:ext cx="10924673" cy="47213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5">
            <a:extLst>
              <a:ext uri="{FF2B5EF4-FFF2-40B4-BE49-F238E27FC236}">
                <a16:creationId xmlns:a16="http://schemas.microsoft.com/office/drawing/2014/main" id="{9E0B0775-4108-F11F-E8AE-498AFD62C8D5}"/>
              </a:ext>
            </a:extLst>
          </p:cNvPr>
          <p:cNvSpPr txBox="1">
            <a:spLocks/>
          </p:cNvSpPr>
          <p:nvPr userDrawn="1"/>
        </p:nvSpPr>
        <p:spPr>
          <a:xfrm>
            <a:off x="4700337" y="6577071"/>
            <a:ext cx="3132656" cy="291492"/>
          </a:xfrm>
          <a:prstGeom prst="rect">
            <a:avLst/>
          </a:prstGeom>
        </p:spPr>
        <p:txBody>
          <a:bodyPr vert="horz" lIns="91440" tIns="45720" rIns="91440" bIns="45720" rtlCol="0" anchor="ctr"/>
          <a:lstStyle>
            <a:defPPr>
              <a:defRPr lang="en-US"/>
            </a:defPPr>
            <a:lvl1pPr marL="0" algn="l" defTabSz="914400" rtl="0" eaLnBrk="1" latinLnBrk="0" hangingPunct="1">
              <a:defRPr sz="800"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b="0" i="0" dirty="0">
                <a:solidFill>
                  <a:srgbClr val="787A7E"/>
                </a:solidFill>
                <a:latin typeface="Trebuchet MS" panose="020B0703020202090204" pitchFamily="34" charset="0"/>
              </a:rPr>
              <a:t>External Use and Distribution </a:t>
            </a:r>
          </a:p>
          <a:p>
            <a:pPr algn="ctr"/>
            <a:r>
              <a:rPr lang="en-US" b="0" i="0" dirty="0">
                <a:solidFill>
                  <a:srgbClr val="787A7E"/>
                </a:solidFill>
                <a:effectLst/>
                <a:latin typeface="Trebuchet MS" panose="020B0603020202020204" pitchFamily="34" charset="0"/>
              </a:rPr>
              <a:t>SE-TRO-0249 Date of preparation April 2025</a:t>
            </a:r>
            <a:endParaRPr lang="en-US" b="0" i="0" dirty="0">
              <a:solidFill>
                <a:srgbClr val="787A7E"/>
              </a:solidFill>
              <a:latin typeface="Trebuchet MS" panose="020B0603020202020204" pitchFamily="34" charset="0"/>
            </a:endParaRPr>
          </a:p>
        </p:txBody>
      </p:sp>
    </p:spTree>
    <p:extLst>
      <p:ext uri="{BB962C8B-B14F-4D97-AF65-F5344CB8AC3E}">
        <p14:creationId xmlns:p14="http://schemas.microsoft.com/office/powerpoint/2010/main" val="1106230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Lst>
  <p:hf hdr="0" ftr="0" dt="0"/>
  <p:txStyles>
    <p:titleStyle>
      <a:lvl1pPr algn="l" defTabSz="914400" rtl="0" eaLnBrk="1" latinLnBrk="0" hangingPunct="1">
        <a:lnSpc>
          <a:spcPct val="90000"/>
        </a:lnSpc>
        <a:spcBef>
          <a:spcPct val="0"/>
        </a:spcBef>
        <a:buNone/>
        <a:defRPr sz="3600" b="1" i="0" kern="800" spc="0" baseline="0">
          <a:solidFill>
            <a:schemeClr val="accent1"/>
          </a:solidFill>
          <a:latin typeface="Trebuchet MS" panose="020B0703020202090204" pitchFamily="34" charset="0"/>
          <a:ea typeface="+mj-ea"/>
          <a:cs typeface="Trebuchet MS" panose="020B0703020202090204" pitchFamily="34" charset="0"/>
        </a:defRPr>
      </a:lvl1pPr>
    </p:titleStyle>
    <p:bodyStyle>
      <a:lvl1pPr marL="342900" indent="-342900" algn="l" defTabSz="914400" rtl="0" eaLnBrk="1" latinLnBrk="0" hangingPunct="1">
        <a:lnSpc>
          <a:spcPct val="114000"/>
        </a:lnSpc>
        <a:spcBef>
          <a:spcPts val="0"/>
        </a:spcBef>
        <a:spcAft>
          <a:spcPts val="600"/>
        </a:spcAft>
        <a:buClr>
          <a:schemeClr val="tx1"/>
        </a:buClr>
        <a:buSzPct val="65000"/>
        <a:buFont typeface="Monaco" pitchFamily="2" charset="77"/>
        <a:buChar char="⎻"/>
        <a:defRPr sz="2000" b="0" i="0" kern="1600" spc="-50" baseline="0">
          <a:solidFill>
            <a:schemeClr val="tx1"/>
          </a:solidFill>
          <a:latin typeface="Trebuchet MS" panose="020B0703020202090204" pitchFamily="34" charset="0"/>
          <a:ea typeface="+mn-ea"/>
          <a:cs typeface="+mn-cs"/>
        </a:defRPr>
      </a:lvl1pPr>
      <a:lvl2pPr marL="675958" indent="-285750" algn="l" defTabSz="914400" rtl="0" eaLnBrk="1" latinLnBrk="0" hangingPunct="1">
        <a:lnSpc>
          <a:spcPct val="114000"/>
        </a:lnSpc>
        <a:spcBef>
          <a:spcPts val="0"/>
        </a:spcBef>
        <a:spcAft>
          <a:spcPts val="600"/>
        </a:spcAft>
        <a:buFont typeface="Monaco" pitchFamily="2" charset="77"/>
        <a:buChar char="⎻"/>
        <a:tabLst/>
        <a:defRPr lang="en-US" sz="1200" b="0" i="0" kern="1600" spc="-50" baseline="0" dirty="0">
          <a:solidFill>
            <a:schemeClr val="tx1"/>
          </a:solidFill>
          <a:latin typeface="+mj-lt"/>
          <a:ea typeface="+mn-ea"/>
          <a:cs typeface="+mn-cs"/>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lang="en-US" sz="1050" b="0" i="1" kern="1600" spc="-50" baseline="0" dirty="0" smtClean="0">
          <a:solidFill>
            <a:schemeClr val="tx1"/>
          </a:solidFill>
          <a:latin typeface="Georgia" panose="02040502050405020303" pitchFamily="18" charset="0"/>
          <a:ea typeface="+mn-ea"/>
          <a:cs typeface="+mn-cs"/>
        </a:defRPr>
      </a:lvl3pPr>
      <a:lvl4pPr marL="1136332" indent="-171450" algn="l" defTabSz="914400" rtl="0" eaLnBrk="1" latinLnBrk="0" hangingPunct="1">
        <a:lnSpc>
          <a:spcPct val="114000"/>
        </a:lnSpc>
        <a:spcBef>
          <a:spcPts val="0"/>
        </a:spcBef>
        <a:spcAft>
          <a:spcPts val="600"/>
        </a:spcAft>
        <a:buFont typeface="Monaco" pitchFamily="2" charset="77"/>
        <a:buChar char="⎻"/>
        <a:tabLst/>
        <a:defRPr lang="en-US" sz="1050" b="0" i="1" kern="1600" spc="-50" baseline="0" dirty="0">
          <a:solidFill>
            <a:schemeClr val="tx1"/>
          </a:solidFill>
          <a:latin typeface="Georgia" panose="02040502050405020303" pitchFamily="18" charset="0"/>
          <a:ea typeface="+mn-ea"/>
          <a:cs typeface="+mn-cs"/>
        </a:defRPr>
      </a:lvl4pPr>
      <a:lvl5pPr marL="1353503" indent="-171450" algn="l" defTabSz="914400" rtl="0" eaLnBrk="1" latinLnBrk="0" hangingPunct="1">
        <a:lnSpc>
          <a:spcPct val="114000"/>
        </a:lnSpc>
        <a:spcBef>
          <a:spcPts val="0"/>
        </a:spcBef>
        <a:spcAft>
          <a:spcPts val="600"/>
        </a:spcAft>
        <a:buFont typeface="Monaco" pitchFamily="2" charset="77"/>
        <a:buChar char="⎻"/>
        <a:tabLst/>
        <a:defRPr sz="1050" b="0" i="1" kern="1600" spc="-5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CDB3AEF-F079-78D8-3804-D72FF1F97AD1}"/>
              </a:ext>
            </a:extLst>
          </p:cNvPr>
          <p:cNvSpPr/>
          <p:nvPr userDrawn="1"/>
        </p:nvSpPr>
        <p:spPr>
          <a:xfrm>
            <a:off x="0" y="-1"/>
            <a:ext cx="12192000" cy="6858001"/>
          </a:xfrm>
          <a:prstGeom prst="rect">
            <a:avLst/>
          </a:prstGeom>
          <a:gradFill flip="none" rotWithShape="1">
            <a:gsLst>
              <a:gs pos="0">
                <a:schemeClr val="accent1">
                  <a:lumMod val="5000"/>
                  <a:lumOff val="95000"/>
                </a:schemeClr>
              </a:gs>
              <a:gs pos="100000">
                <a:schemeClr val="accent1">
                  <a:lumMod val="30000"/>
                  <a:lumOff val="7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red and blue logo&#10;&#10;Description automatically generated">
            <a:extLst>
              <a:ext uri="{FF2B5EF4-FFF2-40B4-BE49-F238E27FC236}">
                <a16:creationId xmlns:a16="http://schemas.microsoft.com/office/drawing/2014/main" id="{C90098E6-254E-6B10-BCC0-7A2F1B78FEF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67591" y="238450"/>
            <a:ext cx="2248412" cy="1511644"/>
          </a:xfrm>
          <a:prstGeom prst="rect">
            <a:avLst/>
          </a:prstGeom>
        </p:spPr>
      </p:pic>
      <p:pic>
        <p:nvPicPr>
          <p:cNvPr id="2" name="Picture 1" descr="A picture containing text&#10;&#10;Description automatically generated">
            <a:extLst>
              <a:ext uri="{FF2B5EF4-FFF2-40B4-BE49-F238E27FC236}">
                <a16:creationId xmlns:a16="http://schemas.microsoft.com/office/drawing/2014/main" id="{2A26F14D-E8F2-585F-BCD6-10DCCBAA0D59}"/>
              </a:ext>
            </a:extLst>
          </p:cNvPr>
          <p:cNvPicPr>
            <a:picLocks noChangeAspect="1"/>
          </p:cNvPicPr>
          <p:nvPr userDrawn="1"/>
        </p:nvPicPr>
        <p:blipFill>
          <a:blip r:embed="rId14">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Tree>
    <p:extLst>
      <p:ext uri="{BB962C8B-B14F-4D97-AF65-F5344CB8AC3E}">
        <p14:creationId xmlns:p14="http://schemas.microsoft.com/office/powerpoint/2010/main" val="35238502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hyperlink" Target="http://www.fass.se/" TargetMode="Externa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4.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4.xml"/><Relationship Id="rId5" Type="http://schemas.openxmlformats.org/officeDocument/2006/relationships/chart" Target="../charts/char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CA896B-59F5-E234-25F8-36FDCBC463F9}"/>
              </a:ext>
            </a:extLst>
          </p:cNvPr>
          <p:cNvSpPr txBox="1"/>
          <p:nvPr/>
        </p:nvSpPr>
        <p:spPr>
          <a:xfrm>
            <a:off x="119359" y="2068776"/>
            <a:ext cx="11953281" cy="31239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PRIMED: Prophylactic Loperamide and G-CSF - PFS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Disease: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mTNBC</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&amp; HR+/HER2-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Drug: Trodelvy</a:t>
            </a:r>
            <a:r>
              <a:rPr kumimoji="0" lang="sv-SE" sz="16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(sacituzumab </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govitecan</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Category: Phase II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Presenter: Pérez-García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Congress: SABCS 2024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1E3604F5-4A74-9F35-213A-C984C70E84CE}"/>
              </a:ext>
            </a:extLst>
          </p:cNvPr>
          <p:cNvSpPr txBox="1"/>
          <p:nvPr/>
        </p:nvSpPr>
        <p:spPr>
          <a:xfrm>
            <a:off x="-2146" y="6385636"/>
            <a:ext cx="6098146" cy="2616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787A7E"/>
                </a:solidFill>
                <a:effectLst/>
                <a:uLnTx/>
                <a:uFillTx/>
                <a:latin typeface="Trebuchet MS" panose="020B0603020202020204" pitchFamily="34" charset="0"/>
                <a:ea typeface="+mn-ea"/>
                <a:cs typeface="+mn-cs"/>
              </a:rPr>
              <a:t>SE-TRO-0249 Date of preparation April 2025</a:t>
            </a:r>
          </a:p>
        </p:txBody>
      </p:sp>
      <p:sp>
        <p:nvSpPr>
          <p:cNvPr id="6" name="TextBox 5">
            <a:extLst>
              <a:ext uri="{FF2B5EF4-FFF2-40B4-BE49-F238E27FC236}">
                <a16:creationId xmlns:a16="http://schemas.microsoft.com/office/drawing/2014/main" id="{0A61E0A8-5D71-1D39-116C-E4F099D1E3CE}"/>
              </a:ext>
            </a:extLst>
          </p:cNvPr>
          <p:cNvSpPr txBox="1"/>
          <p:nvPr/>
        </p:nvSpPr>
        <p:spPr>
          <a:xfrm>
            <a:off x="2817253" y="6385636"/>
            <a:ext cx="6098146" cy="27699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sv-SE" sz="11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Detta läkemedel är föremål för utökad</a:t>
            </a:r>
            <a:r>
              <a:rPr kumimoji="0" lang="sv-SE" sz="1100" b="1" i="1"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 </a:t>
            </a:r>
            <a:r>
              <a:rPr kumimoji="0" lang="sv-SE" sz="11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övervakning</a:t>
            </a:r>
            <a:r>
              <a:rPr kumimoji="0" lang="sv-SE" sz="12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a:t>
            </a:r>
            <a:endParaRPr kumimoji="0" lang="sv-SE" sz="1200" b="0" i="0" u="none" strike="noStrike" kern="1200" cap="none" spc="0" normalizeH="0" baseline="0" noProof="0" dirty="0">
              <a:ln>
                <a:noFill/>
              </a:ln>
              <a:solidFill>
                <a:srgbClr val="000000"/>
              </a:solidFill>
              <a:effectLst/>
              <a:uLnTx/>
              <a:uFillTx/>
              <a:latin typeface="Times New Roman" panose="02020603050405020304" pitchFamily="18" charset="0"/>
              <a:ea typeface="SimSun" panose="02010600030101010101" pitchFamily="2" charset="-122"/>
              <a:cs typeface="+mn-cs"/>
            </a:endParaRPr>
          </a:p>
        </p:txBody>
      </p:sp>
    </p:spTree>
    <p:extLst>
      <p:ext uri="{BB962C8B-B14F-4D97-AF65-F5344CB8AC3E}">
        <p14:creationId xmlns:p14="http://schemas.microsoft.com/office/powerpoint/2010/main" val="3846850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FC97286-AB72-C8F8-6CA8-F160D034FD32}"/>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24B8B758-09A3-ED63-6F26-B6A5A45F4972}"/>
              </a:ext>
            </a:extLst>
          </p:cNvPr>
          <p:cNvSpPr>
            <a:spLocks noGrp="1"/>
          </p:cNvSpPr>
          <p:nvPr>
            <p:ph type="body" sz="quarter" idx="10"/>
          </p:nvPr>
        </p:nvSpPr>
        <p:spPr>
          <a:xfrm>
            <a:off x="389033" y="1530798"/>
            <a:ext cx="10972800" cy="863928"/>
          </a:xfrm>
        </p:spPr>
        <p:txBody>
          <a:bodyPr/>
          <a:lstStyle/>
          <a:p>
            <a:pPr>
              <a:buFont typeface="Arial" panose="020B0604020202020204" pitchFamily="34" charset="0"/>
              <a:buChar char="•"/>
            </a:pPr>
            <a:r>
              <a:rPr lang="en-US" sz="2000" b="0" i="0" dirty="0">
                <a:effectLst/>
                <a:latin typeface="+mn-lt"/>
              </a:rPr>
              <a:t>The overall rate of all AEs associated with dose reductions and treatment interruptions was 22.0% and 50.0%, respectively (Table 4). </a:t>
            </a:r>
          </a:p>
          <a:p>
            <a:endParaRPr lang="en-GB" dirty="0">
              <a:latin typeface="+mn-lt"/>
            </a:endParaRPr>
          </a:p>
        </p:txBody>
      </p:sp>
      <p:sp>
        <p:nvSpPr>
          <p:cNvPr id="6" name="TextBox 5">
            <a:extLst>
              <a:ext uri="{FF2B5EF4-FFF2-40B4-BE49-F238E27FC236}">
                <a16:creationId xmlns:a16="http://schemas.microsoft.com/office/drawing/2014/main" id="{6D4D2603-57C4-BB09-C3F8-2D5F24798A73}"/>
              </a:ext>
            </a:extLst>
          </p:cNvPr>
          <p:cNvSpPr txBox="1"/>
          <p:nvPr/>
        </p:nvSpPr>
        <p:spPr>
          <a:xfrm>
            <a:off x="482249" y="2873273"/>
            <a:ext cx="10786368" cy="276999"/>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Table 4</a:t>
            </a:r>
            <a:r>
              <a:rPr kumimoji="0" lang="en-GB" sz="1200" b="0"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 Dose reductions, treatment interruptions, and permanent discontinuations due to adverse events during the first two cycles and until data cut off</a:t>
            </a:r>
          </a:p>
        </p:txBody>
      </p:sp>
      <p:sp>
        <p:nvSpPr>
          <p:cNvPr id="8" name="TextBox 7">
            <a:extLst>
              <a:ext uri="{FF2B5EF4-FFF2-40B4-BE49-F238E27FC236}">
                <a16:creationId xmlns:a16="http://schemas.microsoft.com/office/drawing/2014/main" id="{2EC34986-EE32-216B-39EC-98AF125ACAAD}"/>
              </a:ext>
            </a:extLst>
          </p:cNvPr>
          <p:cNvSpPr txBox="1"/>
          <p:nvPr/>
        </p:nvSpPr>
        <p:spPr>
          <a:xfrm>
            <a:off x="482251" y="6230626"/>
            <a:ext cx="9678709"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AE, Adverse Events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1.</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Pérez-García et. al., 2024. Efficacy analysis and updated safety from the phase 2 PRIMED study of prophylactic granulocyte-colony stimulating factor (G-CSF) and loperamide for patients with HER2-negative advanced breast cancer treated with </a:t>
            </a:r>
            <a:r>
              <a:rPr kumimoji="0" lang="en-GB" sz="800" b="0" i="0" u="none" strike="noStrike" kern="1200" cap="none" spc="0" normalizeH="0" baseline="0" noProof="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sacituzumab</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a:t>
            </a:r>
            <a:r>
              <a:rPr kumimoji="0" lang="en-GB" sz="800" b="0" i="0" u="none" strike="noStrike" kern="1200" cap="none" spc="0" normalizeH="0" baseline="0" noProof="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govitecan</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Presented at SABCS 2024 #P1-02-06.</a:t>
            </a:r>
          </a:p>
        </p:txBody>
      </p:sp>
      <p:sp>
        <p:nvSpPr>
          <p:cNvPr id="9" name="Title 1">
            <a:extLst>
              <a:ext uri="{FF2B5EF4-FFF2-40B4-BE49-F238E27FC236}">
                <a16:creationId xmlns:a16="http://schemas.microsoft.com/office/drawing/2014/main" id="{10065DCB-0A28-EE3B-9A99-2A6DB56C8295}"/>
              </a:ext>
            </a:extLst>
          </p:cNvPr>
          <p:cNvSpPr>
            <a:spLocks noGrp="1"/>
          </p:cNvSpPr>
          <p:nvPr/>
        </p:nvSpPr>
        <p:spPr>
          <a:xfrm>
            <a:off x="154708" y="232529"/>
            <a:ext cx="10972800" cy="751470"/>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3600" b="1" i="0" kern="800" spc="0" baseline="0">
                <a:solidFill>
                  <a:schemeClr val="tx2"/>
                </a:solidFill>
                <a:latin typeface="Trebuchet MS" panose="020B0703020202090204" pitchFamily="34" charset="0"/>
                <a:ea typeface="+mj-ea"/>
                <a:cs typeface="Trebuchet MS" panose="020B0703020202090204"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1" i="0" u="none" strike="noStrike" kern="800" cap="none" spc="0" normalizeH="0" baseline="0" noProof="0">
                <a:ln>
                  <a:noFill/>
                </a:ln>
                <a:solidFill>
                  <a:srgbClr val="203661"/>
                </a:solidFill>
                <a:effectLst/>
                <a:uLnTx/>
                <a:uFillTx/>
                <a:latin typeface="Trebuchet MS"/>
                <a:ea typeface="+mj-ea"/>
              </a:rPr>
              <a:t>Extended Safety Results</a:t>
            </a:r>
          </a:p>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2000" b="1" i="0" u="none" strike="noStrike" kern="800" cap="none" spc="0" normalizeH="0" baseline="0" noProof="0">
                <a:ln>
                  <a:noFill/>
                </a:ln>
                <a:solidFill>
                  <a:srgbClr val="203661"/>
                </a:solidFill>
                <a:effectLst/>
                <a:uLnTx/>
                <a:uFillTx/>
                <a:latin typeface="Trebuchet MS"/>
                <a:ea typeface="+mj-ea"/>
              </a:rPr>
              <a:t>Overall Adverse Events</a:t>
            </a:r>
            <a:r>
              <a:rPr kumimoji="0" lang="en-US" sz="2000" b="1" i="0" u="none" strike="noStrike" kern="800" cap="none" spc="0" normalizeH="0" baseline="30000" noProof="0">
                <a:ln>
                  <a:noFill/>
                </a:ln>
                <a:solidFill>
                  <a:srgbClr val="203661"/>
                </a:solidFill>
                <a:effectLst/>
                <a:uLnTx/>
                <a:uFillTx/>
                <a:latin typeface="Trebuchet MS"/>
                <a:ea typeface="+mj-ea"/>
              </a:rPr>
              <a:t>1</a:t>
            </a:r>
            <a:endParaRPr kumimoji="0" lang="en-IE" sz="2000" b="1" i="0" u="none" strike="noStrike" kern="800" cap="none" spc="0" normalizeH="0" baseline="30000" noProof="0">
              <a:ln>
                <a:noFill/>
              </a:ln>
              <a:solidFill>
                <a:srgbClr val="203661"/>
              </a:solidFill>
              <a:effectLst/>
              <a:uLnTx/>
              <a:uFillTx/>
              <a:latin typeface="Trebuchet MS"/>
              <a:ea typeface="+mj-ea"/>
            </a:endParaRPr>
          </a:p>
        </p:txBody>
      </p:sp>
      <p:graphicFrame>
        <p:nvGraphicFramePr>
          <p:cNvPr id="2" name="Table 1">
            <a:extLst>
              <a:ext uri="{FF2B5EF4-FFF2-40B4-BE49-F238E27FC236}">
                <a16:creationId xmlns:a16="http://schemas.microsoft.com/office/drawing/2014/main" id="{238E49EA-97B8-BF00-A8C9-2511623C54D4}"/>
              </a:ext>
            </a:extLst>
          </p:cNvPr>
          <p:cNvGraphicFramePr>
            <a:graphicFrameLocks noGrp="1"/>
          </p:cNvGraphicFramePr>
          <p:nvPr/>
        </p:nvGraphicFramePr>
        <p:xfrm>
          <a:off x="482250" y="3260725"/>
          <a:ext cx="10786367" cy="1260004"/>
        </p:xfrm>
        <a:graphic>
          <a:graphicData uri="http://schemas.openxmlformats.org/drawingml/2006/table">
            <a:tbl>
              <a:tblPr/>
              <a:tblGrid>
                <a:gridCol w="2441256">
                  <a:extLst>
                    <a:ext uri="{9D8B030D-6E8A-4147-A177-3AD203B41FA5}">
                      <a16:colId xmlns:a16="http://schemas.microsoft.com/office/drawing/2014/main" val="3743363112"/>
                    </a:ext>
                  </a:extLst>
                </a:gridCol>
                <a:gridCol w="2129872">
                  <a:extLst>
                    <a:ext uri="{9D8B030D-6E8A-4147-A177-3AD203B41FA5}">
                      <a16:colId xmlns:a16="http://schemas.microsoft.com/office/drawing/2014/main" val="1338476480"/>
                    </a:ext>
                  </a:extLst>
                </a:gridCol>
                <a:gridCol w="2827373">
                  <a:extLst>
                    <a:ext uri="{9D8B030D-6E8A-4147-A177-3AD203B41FA5}">
                      <a16:colId xmlns:a16="http://schemas.microsoft.com/office/drawing/2014/main" val="3745457485"/>
                    </a:ext>
                  </a:extLst>
                </a:gridCol>
                <a:gridCol w="3387866">
                  <a:extLst>
                    <a:ext uri="{9D8B030D-6E8A-4147-A177-3AD203B41FA5}">
                      <a16:colId xmlns:a16="http://schemas.microsoft.com/office/drawing/2014/main" val="3868748507"/>
                    </a:ext>
                  </a:extLst>
                </a:gridCol>
              </a:tblGrid>
              <a:tr h="535623">
                <a:tc>
                  <a:txBody>
                    <a:bodyPr/>
                    <a:lstStyle/>
                    <a:p>
                      <a:pPr algn="ctr" fontAlgn="base"/>
                      <a:r>
                        <a:rPr lang="en-US" sz="1100" b="1" i="0" u="none" strike="noStrike">
                          <a:solidFill>
                            <a:srgbClr val="FFFFFF"/>
                          </a:solidFill>
                          <a:effectLst/>
                          <a:latin typeface="Arial" panose="020B0604020202020204" pitchFamily="34" charset="0"/>
                        </a:rPr>
                        <a:t>n (%)​</a:t>
                      </a:r>
                      <a:r>
                        <a:rPr lang="en-US" sz="1100" b="1" i="0">
                          <a:solidFill>
                            <a:srgbClr val="FFFFFF"/>
                          </a:solidFill>
                          <a:effectLst/>
                          <a:latin typeface="Arial" panose="020B0604020202020204" pitchFamily="34" charset="0"/>
                        </a:rPr>
                        <a:t>​</a:t>
                      </a:r>
                      <a:endParaRPr lang="en-US" b="1" i="0">
                        <a:solidFill>
                          <a:srgbClr val="FFFFFF"/>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23514" cap="flat" cmpd="sng" algn="ctr">
                      <a:solidFill>
                        <a:srgbClr val="FFFFFF"/>
                      </a:solidFill>
                      <a:prstDash val="solid"/>
                      <a:round/>
                      <a:headEnd type="none" w="med" len="med"/>
                      <a:tailEnd type="none" w="med" len="med"/>
                    </a:lnB>
                    <a:solidFill>
                      <a:srgbClr val="1E325F"/>
                    </a:solidFill>
                  </a:tcPr>
                </a:tc>
                <a:tc>
                  <a:txBody>
                    <a:bodyPr/>
                    <a:lstStyle/>
                    <a:p>
                      <a:pPr algn="ctr" fontAlgn="base"/>
                      <a:r>
                        <a:rPr lang="es-ES" sz="1100" b="1" i="0" u="none" strike="noStrike" dirty="0" err="1">
                          <a:solidFill>
                            <a:srgbClr val="FFFFFF"/>
                          </a:solidFill>
                          <a:effectLst/>
                          <a:latin typeface="Arial" panose="020B0604020202020204" pitchFamily="34" charset="0"/>
                        </a:rPr>
                        <a:t>Dose</a:t>
                      </a:r>
                      <a:r>
                        <a:rPr lang="es-ES" sz="1100" b="1" i="0" u="none" strike="noStrike" dirty="0">
                          <a:solidFill>
                            <a:srgbClr val="FFFFFF"/>
                          </a:solidFill>
                          <a:effectLst/>
                          <a:latin typeface="Arial" panose="020B0604020202020204" pitchFamily="34" charset="0"/>
                        </a:rPr>
                        <a:t> </a:t>
                      </a:r>
                      <a:r>
                        <a:rPr lang="es-ES" sz="1100" b="1" i="0" u="none" strike="noStrike" dirty="0" err="1">
                          <a:solidFill>
                            <a:srgbClr val="FFFFFF"/>
                          </a:solidFill>
                          <a:effectLst/>
                          <a:latin typeface="Arial" panose="020B0604020202020204" pitchFamily="34" charset="0"/>
                        </a:rPr>
                        <a:t>Reductions</a:t>
                      </a:r>
                      <a:r>
                        <a:rPr lang="es-ES" sz="1100" b="1" i="0" dirty="0">
                          <a:solidFill>
                            <a:srgbClr val="FFFFFF"/>
                          </a:solidFill>
                          <a:effectLst/>
                          <a:latin typeface="Arial" panose="020B0604020202020204" pitchFamily="34" charset="0"/>
                        </a:rPr>
                        <a:t>​</a:t>
                      </a:r>
                      <a:endParaRPr lang="es-ES" b="1" i="0" dirty="0">
                        <a:solidFill>
                          <a:srgbClr val="FFFFFF"/>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23514" cap="flat" cmpd="sng" algn="ctr">
                      <a:solidFill>
                        <a:srgbClr val="FFFFFF"/>
                      </a:solidFill>
                      <a:prstDash val="solid"/>
                      <a:round/>
                      <a:headEnd type="none" w="med" len="med"/>
                      <a:tailEnd type="none" w="med" len="med"/>
                    </a:lnB>
                    <a:solidFill>
                      <a:srgbClr val="1E325F"/>
                    </a:solidFill>
                  </a:tcPr>
                </a:tc>
                <a:tc>
                  <a:txBody>
                    <a:bodyPr/>
                    <a:lstStyle/>
                    <a:p>
                      <a:pPr algn="ctr" fontAlgn="base"/>
                      <a:r>
                        <a:rPr lang="es-ES" sz="1100" b="1" i="0" u="none" strike="noStrike" dirty="0" err="1">
                          <a:solidFill>
                            <a:srgbClr val="FFFFFF"/>
                          </a:solidFill>
                          <a:effectLst/>
                          <a:latin typeface="Arial" panose="020B0604020202020204" pitchFamily="34" charset="0"/>
                        </a:rPr>
                        <a:t>Treatment</a:t>
                      </a:r>
                      <a:r>
                        <a:rPr lang="es-ES" sz="1100" b="1" i="0" u="none" strike="noStrike" dirty="0">
                          <a:solidFill>
                            <a:srgbClr val="FFFFFF"/>
                          </a:solidFill>
                          <a:effectLst/>
                          <a:latin typeface="Arial" panose="020B0604020202020204" pitchFamily="34" charset="0"/>
                        </a:rPr>
                        <a:t> </a:t>
                      </a:r>
                      <a:r>
                        <a:rPr lang="es-ES" sz="1100" b="1" i="0" u="none" strike="noStrike" dirty="0" err="1">
                          <a:solidFill>
                            <a:srgbClr val="FFFFFF"/>
                          </a:solidFill>
                          <a:effectLst/>
                          <a:latin typeface="Arial" panose="020B0604020202020204" pitchFamily="34" charset="0"/>
                        </a:rPr>
                        <a:t>Interruptions</a:t>
                      </a:r>
                      <a:r>
                        <a:rPr lang="es-ES" sz="1100" b="1" i="0" dirty="0">
                          <a:solidFill>
                            <a:srgbClr val="FFFFFF"/>
                          </a:solidFill>
                          <a:effectLst/>
                          <a:latin typeface="Arial" panose="020B0604020202020204" pitchFamily="34" charset="0"/>
                        </a:rPr>
                        <a:t>​</a:t>
                      </a:r>
                      <a:endParaRPr lang="es-ES" b="1" i="0" dirty="0">
                        <a:solidFill>
                          <a:srgbClr val="FFFFFF"/>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23514" cap="flat" cmpd="sng" algn="ctr">
                      <a:solidFill>
                        <a:srgbClr val="FFFFFF"/>
                      </a:solidFill>
                      <a:prstDash val="solid"/>
                      <a:round/>
                      <a:headEnd type="none" w="med" len="med"/>
                      <a:tailEnd type="none" w="med" len="med"/>
                    </a:lnB>
                    <a:solidFill>
                      <a:srgbClr val="1E325F"/>
                    </a:solidFill>
                  </a:tcPr>
                </a:tc>
                <a:tc>
                  <a:txBody>
                    <a:bodyPr/>
                    <a:lstStyle/>
                    <a:p>
                      <a:pPr algn="ctr" fontAlgn="base"/>
                      <a:r>
                        <a:rPr lang="es-ES" sz="1100" b="1" i="0" u="none" strike="noStrike" dirty="0" err="1">
                          <a:solidFill>
                            <a:srgbClr val="FFFFFF"/>
                          </a:solidFill>
                          <a:effectLst/>
                          <a:latin typeface="Arial" panose="020B0604020202020204" pitchFamily="34" charset="0"/>
                        </a:rPr>
                        <a:t>Permanent</a:t>
                      </a:r>
                      <a:r>
                        <a:rPr lang="es-ES" sz="1100" b="1" i="0" u="none" strike="noStrike" dirty="0">
                          <a:solidFill>
                            <a:srgbClr val="FFFFFF"/>
                          </a:solidFill>
                          <a:effectLst/>
                          <a:latin typeface="Arial" panose="020B0604020202020204" pitchFamily="34" charset="0"/>
                        </a:rPr>
                        <a:t> </a:t>
                      </a:r>
                      <a:r>
                        <a:rPr lang="es-ES" sz="1100" b="1" i="0" u="none" strike="noStrike" dirty="0" err="1">
                          <a:solidFill>
                            <a:srgbClr val="FFFFFF"/>
                          </a:solidFill>
                          <a:effectLst/>
                          <a:latin typeface="Arial" panose="020B0604020202020204" pitchFamily="34" charset="0"/>
                        </a:rPr>
                        <a:t>Discontinuations</a:t>
                      </a:r>
                      <a:r>
                        <a:rPr lang="es-ES" sz="1100" b="1" i="0" dirty="0">
                          <a:solidFill>
                            <a:srgbClr val="FFFFFF"/>
                          </a:solidFill>
                          <a:effectLst/>
                          <a:latin typeface="Arial" panose="020B0604020202020204" pitchFamily="34" charset="0"/>
                        </a:rPr>
                        <a:t>​</a:t>
                      </a:r>
                      <a:endParaRPr lang="es-ES" b="1" i="0" dirty="0">
                        <a:solidFill>
                          <a:srgbClr val="FFFFFF"/>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23514" cap="flat" cmpd="sng" algn="ctr">
                      <a:solidFill>
                        <a:srgbClr val="FFFFFF"/>
                      </a:solidFill>
                      <a:prstDash val="solid"/>
                      <a:round/>
                      <a:headEnd type="none" w="med" len="med"/>
                      <a:tailEnd type="none" w="med" len="med"/>
                    </a:lnB>
                    <a:solidFill>
                      <a:srgbClr val="1E325F"/>
                    </a:solidFill>
                  </a:tcPr>
                </a:tc>
                <a:extLst>
                  <a:ext uri="{0D108BD9-81ED-4DB2-BD59-A6C34878D82A}">
                    <a16:rowId xmlns:a16="http://schemas.microsoft.com/office/drawing/2014/main" val="1573395112"/>
                  </a:ext>
                </a:extLst>
              </a:tr>
              <a:tr h="399182">
                <a:tc>
                  <a:txBody>
                    <a:bodyPr/>
                    <a:lstStyle/>
                    <a:p>
                      <a:pPr algn="l" fontAlgn="base"/>
                      <a:r>
                        <a:rPr lang="es-ES" sz="1100" b="1" i="0" u="none" strike="noStrike">
                          <a:solidFill>
                            <a:srgbClr val="000000"/>
                          </a:solidFill>
                          <a:effectLst/>
                          <a:latin typeface="Arial" panose="020B0604020202020204" pitchFamily="34" charset="0"/>
                        </a:rPr>
                        <a:t>After </a:t>
                      </a:r>
                      <a:r>
                        <a:rPr lang="es-ES" sz="1100" b="1" i="0" u="none" strike="noStrike" err="1">
                          <a:solidFill>
                            <a:srgbClr val="000000"/>
                          </a:solidFill>
                          <a:effectLst/>
                          <a:latin typeface="Arial" panose="020B0604020202020204" pitchFamily="34" charset="0"/>
                        </a:rPr>
                        <a:t>two</a:t>
                      </a:r>
                      <a:r>
                        <a:rPr lang="es-ES" sz="1100" b="1" i="0" u="none" strike="noStrike">
                          <a:solidFill>
                            <a:srgbClr val="000000"/>
                          </a:solidFill>
                          <a:effectLst/>
                          <a:latin typeface="Arial" panose="020B0604020202020204" pitchFamily="34" charset="0"/>
                        </a:rPr>
                        <a:t> </a:t>
                      </a:r>
                      <a:r>
                        <a:rPr lang="es-ES" sz="1100" b="1" i="0" u="none" strike="noStrike" err="1">
                          <a:solidFill>
                            <a:srgbClr val="000000"/>
                          </a:solidFill>
                          <a:effectLst/>
                          <a:latin typeface="Arial" panose="020B0604020202020204" pitchFamily="34" charset="0"/>
                        </a:rPr>
                        <a:t>cycles</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n-US" sz="1100" b="0" i="0" u="none" strike="noStrike">
                          <a:solidFill>
                            <a:srgbClr val="000000"/>
                          </a:solidFill>
                          <a:effectLst/>
                          <a:latin typeface="Arial" panose="020B0604020202020204" pitchFamily="34" charset="0"/>
                        </a:rPr>
                        <a:t>7 (14.0%)</a:t>
                      </a:r>
                      <a:r>
                        <a:rPr lang="en-US" sz="1100" b="0" i="0">
                          <a:solidFill>
                            <a:srgbClr val="000000"/>
                          </a:solidFill>
                          <a:effectLst/>
                          <a:latin typeface="Arial" panose="020B0604020202020204" pitchFamily="34" charset="0"/>
                        </a:rPr>
                        <a:t>​</a:t>
                      </a:r>
                      <a:endParaRPr lang="en-U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n-US" sz="1100" b="0" i="0" u="none" strike="noStrike">
                          <a:solidFill>
                            <a:srgbClr val="000000"/>
                          </a:solidFill>
                          <a:effectLst/>
                          <a:latin typeface="Arial" panose="020B0604020202020204" pitchFamily="34" charset="0"/>
                        </a:rPr>
                        <a:t>15 (30.0%)</a:t>
                      </a:r>
                      <a:r>
                        <a:rPr lang="en-US" sz="1100" b="0" i="0">
                          <a:solidFill>
                            <a:srgbClr val="000000"/>
                          </a:solidFill>
                          <a:effectLst/>
                          <a:latin typeface="Arial" panose="020B0604020202020204" pitchFamily="34" charset="0"/>
                        </a:rPr>
                        <a:t>​</a:t>
                      </a:r>
                      <a:endParaRPr lang="en-U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n-US" sz="1100" b="0" i="0" u="none" strike="noStrike">
                          <a:solidFill>
                            <a:srgbClr val="000000"/>
                          </a:solidFill>
                          <a:effectLst/>
                          <a:latin typeface="Arial" panose="020B0604020202020204" pitchFamily="34" charset="0"/>
                        </a:rPr>
                        <a:t>0 (0.0%)</a:t>
                      </a:r>
                      <a:r>
                        <a:rPr lang="en-US" sz="1100" b="0" i="0">
                          <a:solidFill>
                            <a:srgbClr val="000000"/>
                          </a:solidFill>
                          <a:effectLst/>
                          <a:latin typeface="Arial" panose="020B0604020202020204" pitchFamily="34" charset="0"/>
                        </a:rPr>
                        <a:t>​</a:t>
                      </a:r>
                      <a:endParaRPr lang="en-U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extLst>
                  <a:ext uri="{0D108BD9-81ED-4DB2-BD59-A6C34878D82A}">
                    <a16:rowId xmlns:a16="http://schemas.microsoft.com/office/drawing/2014/main" val="2392895487"/>
                  </a:ext>
                </a:extLst>
              </a:tr>
              <a:tr h="325199">
                <a:tc>
                  <a:txBody>
                    <a:bodyPr/>
                    <a:lstStyle/>
                    <a:p>
                      <a:pPr algn="l" fontAlgn="base"/>
                      <a:r>
                        <a:rPr lang="es-ES" sz="1100" b="1" i="0" u="none" strike="noStrike">
                          <a:solidFill>
                            <a:srgbClr val="000000"/>
                          </a:solidFill>
                          <a:effectLst/>
                          <a:latin typeface="Arial" panose="020B0604020202020204" pitchFamily="34" charset="0"/>
                        </a:rPr>
                        <a:t>Data cut-off</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1100" b="0" i="0" u="none" strike="noStrike">
                          <a:solidFill>
                            <a:srgbClr val="000000"/>
                          </a:solidFill>
                          <a:effectLst/>
                          <a:latin typeface="Arial" panose="020B0604020202020204" pitchFamily="34" charset="0"/>
                        </a:rPr>
                        <a:t>11 (22.0%)</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1100" b="0" i="0" u="none" strike="noStrike">
                          <a:solidFill>
                            <a:srgbClr val="000000"/>
                          </a:solidFill>
                          <a:effectLst/>
                          <a:latin typeface="Arial" panose="020B0604020202020204" pitchFamily="34" charset="0"/>
                        </a:rPr>
                        <a:t>25 (50.0%)</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1100" b="0" i="0" u="none" strike="noStrike" dirty="0">
                          <a:solidFill>
                            <a:srgbClr val="000000"/>
                          </a:solidFill>
                          <a:effectLst/>
                          <a:latin typeface="Arial" panose="020B0604020202020204" pitchFamily="34" charset="0"/>
                        </a:rPr>
                        <a:t>4 (8.0%)</a:t>
                      </a:r>
                      <a:r>
                        <a:rPr lang="es-ES" sz="1100" b="0" i="0" dirty="0">
                          <a:solidFill>
                            <a:srgbClr val="000000"/>
                          </a:solidFill>
                          <a:effectLst/>
                          <a:latin typeface="Arial" panose="020B0604020202020204" pitchFamily="34" charset="0"/>
                        </a:rPr>
                        <a:t>​</a:t>
                      </a:r>
                      <a:endParaRPr lang="es-ES" b="0" i="0" dirty="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1814206414"/>
                  </a:ext>
                </a:extLst>
              </a:tr>
            </a:tbl>
          </a:graphicData>
        </a:graphic>
      </p:graphicFrame>
      <p:sp>
        <p:nvSpPr>
          <p:cNvPr id="7" name="Rectangle 1">
            <a:extLst>
              <a:ext uri="{FF2B5EF4-FFF2-40B4-BE49-F238E27FC236}">
                <a16:creationId xmlns:a16="http://schemas.microsoft.com/office/drawing/2014/main" id="{7420CDD1-80B8-9857-272F-BCCCAEDDC88F}"/>
              </a:ext>
            </a:extLst>
          </p:cNvPr>
          <p:cNvSpPr>
            <a:spLocks noChangeArrowheads="1"/>
          </p:cNvSpPr>
          <p:nvPr/>
        </p:nvSpPr>
        <p:spPr bwMode="auto">
          <a:xfrm>
            <a:off x="3322638" y="32607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a:t>
            </a:r>
            <a:endParaRPr kumimoji="0" lang="en-US" altLang="en-US" sz="1800" b="0" i="0" u="none" strike="noStrike" kern="1200" cap="none" spc="0" normalizeH="0" baseline="0" noProof="0">
              <a:ln>
                <a:noFill/>
              </a:ln>
              <a:solidFill>
                <a:srgbClr val="54565B"/>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54565B"/>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32097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E7F4C78-F95A-D7E9-396C-D93F861F1320}"/>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32136EEA-4882-E59D-1643-ECDDCC5F86BB}"/>
              </a:ext>
            </a:extLst>
          </p:cNvPr>
          <p:cNvSpPr>
            <a:spLocks noGrp="1"/>
          </p:cNvSpPr>
          <p:nvPr>
            <p:ph type="body" sz="quarter" idx="10"/>
          </p:nvPr>
        </p:nvSpPr>
        <p:spPr>
          <a:xfrm>
            <a:off x="0" y="1471287"/>
            <a:ext cx="3507235" cy="3117579"/>
          </a:xfrm>
        </p:spPr>
        <p:txBody>
          <a:bodyPr/>
          <a:lstStyle/>
          <a:p>
            <a:pPr marL="342900" indent="-342900">
              <a:buFont typeface="Arial" panose="020B0604020202020204" pitchFamily="34" charset="0"/>
              <a:buChar char="•"/>
            </a:pPr>
            <a:r>
              <a:rPr lang="en-US" sz="1600" b="0" i="0">
                <a:effectLst/>
                <a:latin typeface="+mn-lt"/>
              </a:rPr>
              <a:t>Four </a:t>
            </a:r>
            <a:r>
              <a:rPr lang="en-US" sz="1600">
                <a:latin typeface="+mn-lt"/>
              </a:rPr>
              <a:t>patients discontinued</a:t>
            </a:r>
            <a:r>
              <a:rPr lang="en-US" sz="1600" b="0" i="0">
                <a:effectLst/>
                <a:latin typeface="+mn-lt"/>
              </a:rPr>
              <a:t> due to AEs, two of which </a:t>
            </a:r>
            <a:r>
              <a:rPr lang="en-US" sz="1600">
                <a:latin typeface="+mn-lt"/>
              </a:rPr>
              <a:t>were </a:t>
            </a:r>
            <a:r>
              <a:rPr lang="en-US" sz="1600" err="1">
                <a:latin typeface="+mn-lt"/>
              </a:rPr>
              <a:t>sacituzumab</a:t>
            </a:r>
            <a:r>
              <a:rPr lang="en-US" sz="1600">
                <a:latin typeface="+mn-lt"/>
              </a:rPr>
              <a:t> </a:t>
            </a:r>
            <a:r>
              <a:rPr lang="en-US" sz="1600" err="1">
                <a:latin typeface="+mn-lt"/>
              </a:rPr>
              <a:t>govitecan</a:t>
            </a:r>
            <a:r>
              <a:rPr lang="en-US" sz="1600">
                <a:latin typeface="+mn-lt"/>
              </a:rPr>
              <a:t>-related</a:t>
            </a:r>
            <a:r>
              <a:rPr lang="en-US" sz="1600" b="0" i="0">
                <a:effectLst/>
                <a:latin typeface="+mn-lt"/>
              </a:rPr>
              <a:t> (G2 enteritis and G3 diarrhea)</a:t>
            </a:r>
          </a:p>
          <a:p>
            <a:pPr marL="342900" indent="-342900">
              <a:buFont typeface="Arial" panose="020B0604020202020204" pitchFamily="34" charset="0"/>
              <a:buChar char="•"/>
            </a:pPr>
            <a:endParaRPr lang="en-US" sz="1600" b="0" i="0">
              <a:effectLst/>
              <a:latin typeface="+mn-lt"/>
            </a:endParaRPr>
          </a:p>
          <a:p>
            <a:pPr marL="342900" indent="-342900">
              <a:buFont typeface="Arial" panose="020B0604020202020204" pitchFamily="34" charset="0"/>
              <a:buChar char="•"/>
            </a:pPr>
            <a:r>
              <a:rPr lang="en-US" sz="1600">
                <a:latin typeface="+mn-lt"/>
              </a:rPr>
              <a:t>TEAEs were consistent with</a:t>
            </a:r>
            <a:r>
              <a:rPr lang="en-US" sz="1600" b="0" i="0">
                <a:effectLst/>
                <a:latin typeface="+mn-lt"/>
              </a:rPr>
              <a:t> the known safety profile of </a:t>
            </a:r>
            <a:r>
              <a:rPr lang="en-US" sz="1600" err="1">
                <a:latin typeface="+mn-lt"/>
              </a:rPr>
              <a:t>s</a:t>
            </a:r>
            <a:r>
              <a:rPr lang="en-US" sz="1600" b="0" i="0" err="1">
                <a:effectLst/>
                <a:latin typeface="+mn-lt"/>
              </a:rPr>
              <a:t>acituzumab</a:t>
            </a:r>
            <a:r>
              <a:rPr lang="en-US" sz="1600" b="0" i="0">
                <a:effectLst/>
                <a:latin typeface="+mn-lt"/>
              </a:rPr>
              <a:t> </a:t>
            </a:r>
            <a:r>
              <a:rPr lang="en-US" sz="1600" b="0" i="0" err="1">
                <a:effectLst/>
                <a:latin typeface="+mn-lt"/>
              </a:rPr>
              <a:t>govitecan</a:t>
            </a:r>
            <a:r>
              <a:rPr lang="en-US" sz="1600" b="0" i="0">
                <a:effectLst/>
                <a:latin typeface="+mn-lt"/>
              </a:rPr>
              <a:t> (Table 5)</a:t>
            </a:r>
          </a:p>
          <a:p>
            <a:pPr marL="0" indent="0">
              <a:buNone/>
            </a:pPr>
            <a:endParaRPr lang="en-US" sz="1600">
              <a:latin typeface="+mn-lt"/>
            </a:endParaRPr>
          </a:p>
          <a:p>
            <a:pPr marL="342900" indent="-342900">
              <a:buFont typeface="Arial" panose="020B0604020202020204" pitchFamily="34" charset="0"/>
              <a:buChar char="•"/>
            </a:pPr>
            <a:r>
              <a:rPr lang="en-GB" sz="1600" b="0" i="0" u="none" strike="noStrike" baseline="0">
                <a:latin typeface="+mn-lt"/>
              </a:rPr>
              <a:t>Constipation was higher in PRIMED, which was </a:t>
            </a:r>
            <a:r>
              <a:rPr lang="en-GB" sz="1600" b="0" i="0" u="none" strike="noStrike" baseline="0" err="1">
                <a:latin typeface="+mn-lt"/>
              </a:rPr>
              <a:t>managable</a:t>
            </a:r>
            <a:r>
              <a:rPr lang="en-GB" sz="1600" b="0" i="0" u="none" strike="noStrike" baseline="0">
                <a:latin typeface="+mn-lt"/>
              </a:rPr>
              <a:t> and expected given the prophylactic use of loperamide and occurred in 56.0% of patients (Table 5)</a:t>
            </a:r>
            <a:endParaRPr lang="en-US" sz="1400">
              <a:latin typeface="+mn-lt"/>
            </a:endParaRPr>
          </a:p>
          <a:p>
            <a:pPr marL="0" indent="0">
              <a:buNone/>
            </a:pPr>
            <a:endParaRPr lang="en-GB" sz="1400">
              <a:latin typeface="+mn-lt"/>
            </a:endParaRPr>
          </a:p>
        </p:txBody>
      </p:sp>
      <p:sp>
        <p:nvSpPr>
          <p:cNvPr id="5" name="Title 1">
            <a:extLst>
              <a:ext uri="{FF2B5EF4-FFF2-40B4-BE49-F238E27FC236}">
                <a16:creationId xmlns:a16="http://schemas.microsoft.com/office/drawing/2014/main" id="{BEABB2B7-1D0B-3B3E-86AC-820FDF3F125A}"/>
              </a:ext>
            </a:extLst>
          </p:cNvPr>
          <p:cNvSpPr>
            <a:spLocks noGrp="1"/>
          </p:cNvSpPr>
          <p:nvPr/>
        </p:nvSpPr>
        <p:spPr>
          <a:xfrm>
            <a:off x="215660" y="180433"/>
            <a:ext cx="10972800" cy="751470"/>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3600" b="1" i="0" kern="800" spc="0" baseline="0">
                <a:solidFill>
                  <a:schemeClr val="tx2"/>
                </a:solidFill>
                <a:latin typeface="Trebuchet MS" panose="020B0703020202090204" pitchFamily="34" charset="0"/>
                <a:ea typeface="+mj-ea"/>
                <a:cs typeface="Trebuchet MS" panose="020B0703020202090204"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1" i="0" u="none" strike="noStrike" kern="800" cap="none" spc="0" normalizeH="0" baseline="0" noProof="0">
                <a:ln>
                  <a:noFill/>
                </a:ln>
                <a:solidFill>
                  <a:srgbClr val="203661"/>
                </a:solidFill>
                <a:effectLst/>
                <a:uLnTx/>
                <a:uFillTx/>
                <a:latin typeface="Trebuchet MS"/>
                <a:ea typeface="+mj-ea"/>
              </a:rPr>
              <a:t>Extended Safety Results</a:t>
            </a:r>
            <a:endParaRPr kumimoji="0" lang="en-US" sz="4400" b="1" i="0" u="none" strike="noStrike" kern="800" cap="none" spc="0" normalizeH="0" baseline="30000" noProof="0">
              <a:ln>
                <a:noFill/>
              </a:ln>
              <a:solidFill>
                <a:srgbClr val="203661"/>
              </a:solidFill>
              <a:effectLst/>
              <a:uLnTx/>
              <a:uFillTx/>
              <a:latin typeface="Trebuchet MS"/>
              <a:ea typeface="+mj-ea"/>
            </a:endParaRPr>
          </a:p>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2000" b="1" i="0" u="none" strike="noStrike" kern="800" cap="none" spc="0" normalizeH="0" baseline="0" noProof="0">
                <a:ln>
                  <a:noFill/>
                </a:ln>
                <a:solidFill>
                  <a:srgbClr val="203661"/>
                </a:solidFill>
                <a:effectLst/>
                <a:uLnTx/>
                <a:uFillTx/>
                <a:latin typeface="Trebuchet MS" panose="020B0703020202090204" pitchFamily="34" charset="0"/>
                <a:ea typeface="+mj-ea"/>
              </a:rPr>
              <a:t>Overall Adverse Events</a:t>
            </a:r>
            <a:r>
              <a:rPr kumimoji="0" lang="en-US" sz="1300" b="1" i="0" u="none" strike="noStrike" kern="800" cap="none" spc="0" normalizeH="0" baseline="30000" noProof="0">
                <a:ln>
                  <a:noFill/>
                </a:ln>
                <a:solidFill>
                  <a:srgbClr val="203661"/>
                </a:solidFill>
                <a:effectLst/>
                <a:uLnTx/>
                <a:uFillTx/>
                <a:latin typeface="Trebuchet MS" panose="020B0703020202090204" pitchFamily="34" charset="0"/>
                <a:ea typeface="+mj-ea"/>
              </a:rPr>
              <a:t>1</a:t>
            </a:r>
            <a:endParaRPr kumimoji="0" lang="en-US" sz="3600" b="1" i="0" u="none" strike="noStrike" kern="800" cap="none" spc="0" normalizeH="0" baseline="0" noProof="0">
              <a:ln>
                <a:noFill/>
              </a:ln>
              <a:solidFill>
                <a:srgbClr val="C50E3C"/>
              </a:solidFill>
              <a:effectLst/>
              <a:uLnTx/>
              <a:uFillTx/>
              <a:latin typeface="Trebuchet MS" panose="020B0703020202090204" pitchFamily="34" charset="0"/>
              <a:ea typeface="+mj-ea"/>
            </a:endParaRPr>
          </a:p>
        </p:txBody>
      </p:sp>
      <p:sp>
        <p:nvSpPr>
          <p:cNvPr id="6" name="TextBox 5">
            <a:extLst>
              <a:ext uri="{FF2B5EF4-FFF2-40B4-BE49-F238E27FC236}">
                <a16:creationId xmlns:a16="http://schemas.microsoft.com/office/drawing/2014/main" id="{EA84E583-A9F2-97A2-C262-4604AD70D4B5}"/>
              </a:ext>
            </a:extLst>
          </p:cNvPr>
          <p:cNvSpPr txBox="1"/>
          <p:nvPr/>
        </p:nvSpPr>
        <p:spPr>
          <a:xfrm>
            <a:off x="220039" y="6207991"/>
            <a:ext cx="9802091"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AE, Adverse Event; TEAEs, Treatment Emergent Adverse Events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1.</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Pérez-García et. al., 2024. Efficacy analysis and updated safety from the phase 2 PRIMED study of prophylactic granulocyte-colony stimulating factor (G-CSF) and loperamide for patients with HER2-negative advanced breast cancer treated with </a:t>
            </a:r>
            <a:r>
              <a:rPr kumimoji="0" lang="en-GB" sz="800" b="0" i="0" u="none" strike="noStrike" kern="1200" cap="none" spc="0" normalizeH="0" baseline="0" noProof="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sacituzumab</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a:t>
            </a:r>
            <a:r>
              <a:rPr kumimoji="0" lang="en-GB" sz="800" b="0" i="0" u="none" strike="noStrike" kern="1200" cap="none" spc="0" normalizeH="0" baseline="0" noProof="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govitecan</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Presented at SABCS 2024 #P1-02-06.</a:t>
            </a:r>
          </a:p>
        </p:txBody>
      </p:sp>
      <p:sp>
        <p:nvSpPr>
          <p:cNvPr id="8" name="TextBox 7">
            <a:extLst>
              <a:ext uri="{FF2B5EF4-FFF2-40B4-BE49-F238E27FC236}">
                <a16:creationId xmlns:a16="http://schemas.microsoft.com/office/drawing/2014/main" id="{7E3288DC-5E62-0104-54EF-1047CDB24A60}"/>
              </a:ext>
            </a:extLst>
          </p:cNvPr>
          <p:cNvSpPr txBox="1"/>
          <p:nvPr/>
        </p:nvSpPr>
        <p:spPr>
          <a:xfrm>
            <a:off x="8646058" y="461073"/>
            <a:ext cx="3223034" cy="46166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Table 5</a:t>
            </a:r>
            <a:r>
              <a:rPr kumimoji="0" lang="en-GB" sz="1200" b="0"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 TEAEs occurring in </a:t>
            </a:r>
            <a:r>
              <a:rPr kumimoji="0" lang="es-ES" sz="1200" b="0"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≥20% </a:t>
            </a:r>
            <a:r>
              <a:rPr kumimoji="0" lang="es-ES" sz="1200" b="0" i="0" u="none" strike="noStrike" kern="1200" cap="none" spc="0" normalizeH="0" baseline="0" noProof="0" err="1">
                <a:ln>
                  <a:noFill/>
                </a:ln>
                <a:solidFill>
                  <a:srgbClr val="3C587F">
                    <a:lumMod val="50000"/>
                  </a:srgbClr>
                </a:solidFill>
                <a:effectLst/>
                <a:uLnTx/>
                <a:uFillTx/>
                <a:latin typeface="Trebuchet MS" panose="020B0603020202020204"/>
                <a:ea typeface="+mn-ea"/>
                <a:cs typeface="+mn-cs"/>
              </a:rPr>
              <a:t>of</a:t>
            </a:r>
            <a:r>
              <a:rPr kumimoji="0" lang="es-ES" sz="1200" b="0"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 </a:t>
            </a:r>
            <a:r>
              <a:rPr kumimoji="0" lang="es-ES" sz="1200" b="0" i="0" u="none" strike="noStrike" kern="1200" cap="none" spc="0" normalizeH="0" baseline="0" noProof="0" err="1">
                <a:ln>
                  <a:noFill/>
                </a:ln>
                <a:solidFill>
                  <a:srgbClr val="3C587F">
                    <a:lumMod val="50000"/>
                  </a:srgbClr>
                </a:solidFill>
                <a:effectLst/>
                <a:uLnTx/>
                <a:uFillTx/>
                <a:latin typeface="Trebuchet MS" panose="020B0603020202020204"/>
                <a:ea typeface="+mn-ea"/>
                <a:cs typeface="+mn-cs"/>
              </a:rPr>
              <a:t>patients</a:t>
            </a:r>
            <a:r>
              <a:rPr kumimoji="0" lang="es-ES" sz="1200" b="0"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 </a:t>
            </a:r>
            <a:r>
              <a:rPr kumimoji="0" lang="es-ES" sz="1200" b="0" i="0" u="none" strike="noStrike" kern="1200" cap="none" spc="0" normalizeH="0" baseline="0" noProof="0" err="1">
                <a:ln>
                  <a:noFill/>
                </a:ln>
                <a:solidFill>
                  <a:srgbClr val="3C587F">
                    <a:lumMod val="50000"/>
                  </a:srgbClr>
                </a:solidFill>
                <a:effectLst/>
                <a:uLnTx/>
                <a:uFillTx/>
                <a:latin typeface="Trebuchet MS" panose="020B0603020202020204"/>
                <a:ea typeface="+mn-ea"/>
                <a:cs typeface="+mn-cs"/>
              </a:rPr>
              <a:t>or</a:t>
            </a:r>
            <a:r>
              <a:rPr kumimoji="0" lang="es-ES" sz="1200" b="0"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 grade 3 </a:t>
            </a:r>
            <a:r>
              <a:rPr kumimoji="0" lang="es-ES" sz="1200" b="0" i="0" u="none" strike="noStrike" kern="1200" cap="none" spc="0" normalizeH="0" baseline="0" noProof="0" err="1">
                <a:ln>
                  <a:noFill/>
                </a:ln>
                <a:solidFill>
                  <a:srgbClr val="3C587F">
                    <a:lumMod val="50000"/>
                  </a:srgbClr>
                </a:solidFill>
                <a:effectLst/>
                <a:uLnTx/>
                <a:uFillTx/>
                <a:latin typeface="Trebuchet MS" panose="020B0603020202020204"/>
                <a:ea typeface="+mn-ea"/>
                <a:cs typeface="+mn-cs"/>
              </a:rPr>
              <a:t>or</a:t>
            </a:r>
            <a:r>
              <a:rPr kumimoji="0" lang="es-ES" sz="1200" b="0"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 more </a:t>
            </a:r>
            <a:r>
              <a:rPr kumimoji="0" lang="es-ES" sz="1200" b="0" i="0" u="none" strike="noStrike" kern="1200" cap="none" spc="0" normalizeH="0" baseline="0" noProof="0" err="1">
                <a:ln>
                  <a:noFill/>
                </a:ln>
                <a:solidFill>
                  <a:srgbClr val="3C587F">
                    <a:lumMod val="50000"/>
                  </a:srgbClr>
                </a:solidFill>
                <a:effectLst/>
                <a:uLnTx/>
                <a:uFillTx/>
                <a:latin typeface="Trebuchet MS" panose="020B0603020202020204"/>
                <a:ea typeface="+mn-ea"/>
                <a:cs typeface="+mn-cs"/>
              </a:rPr>
              <a:t>until</a:t>
            </a:r>
            <a:r>
              <a:rPr kumimoji="0" lang="es-ES" sz="1200" b="0"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 data </a:t>
            </a:r>
            <a:r>
              <a:rPr kumimoji="0" lang="es-ES" sz="1200" b="0" i="0" u="none" strike="noStrike" kern="1200" cap="none" spc="0" normalizeH="0" baseline="0" noProof="0" err="1">
                <a:ln>
                  <a:noFill/>
                </a:ln>
                <a:solidFill>
                  <a:srgbClr val="3C587F">
                    <a:lumMod val="50000"/>
                  </a:srgbClr>
                </a:solidFill>
                <a:effectLst/>
                <a:uLnTx/>
                <a:uFillTx/>
                <a:latin typeface="Trebuchet MS" panose="020B0603020202020204"/>
                <a:ea typeface="+mn-ea"/>
                <a:cs typeface="+mn-cs"/>
              </a:rPr>
              <a:t>cut</a:t>
            </a:r>
            <a:r>
              <a:rPr kumimoji="0" lang="es-ES" sz="1200" b="0"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-off</a:t>
            </a:r>
            <a:r>
              <a:rPr kumimoji="0" lang="en-GB" sz="1200" b="0"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 </a:t>
            </a:r>
          </a:p>
        </p:txBody>
      </p:sp>
      <p:graphicFrame>
        <p:nvGraphicFramePr>
          <p:cNvPr id="2" name="Table 1">
            <a:extLst>
              <a:ext uri="{FF2B5EF4-FFF2-40B4-BE49-F238E27FC236}">
                <a16:creationId xmlns:a16="http://schemas.microsoft.com/office/drawing/2014/main" id="{1D45C3C6-E318-90F2-FE00-53BED8A2444F}"/>
              </a:ext>
            </a:extLst>
          </p:cNvPr>
          <p:cNvGraphicFramePr>
            <a:graphicFrameLocks noGrp="1"/>
          </p:cNvGraphicFramePr>
          <p:nvPr/>
        </p:nvGraphicFramePr>
        <p:xfrm>
          <a:off x="3579660" y="977779"/>
          <a:ext cx="8325644" cy="5311568"/>
        </p:xfrm>
        <a:graphic>
          <a:graphicData uri="http://schemas.openxmlformats.org/drawingml/2006/table">
            <a:tbl>
              <a:tblPr/>
              <a:tblGrid>
                <a:gridCol w="4075895">
                  <a:extLst>
                    <a:ext uri="{9D8B030D-6E8A-4147-A177-3AD203B41FA5}">
                      <a16:colId xmlns:a16="http://schemas.microsoft.com/office/drawing/2014/main" val="536592292"/>
                    </a:ext>
                  </a:extLst>
                </a:gridCol>
                <a:gridCol w="1110730">
                  <a:extLst>
                    <a:ext uri="{9D8B030D-6E8A-4147-A177-3AD203B41FA5}">
                      <a16:colId xmlns:a16="http://schemas.microsoft.com/office/drawing/2014/main" val="2427325049"/>
                    </a:ext>
                  </a:extLst>
                </a:gridCol>
                <a:gridCol w="1004485">
                  <a:extLst>
                    <a:ext uri="{9D8B030D-6E8A-4147-A177-3AD203B41FA5}">
                      <a16:colId xmlns:a16="http://schemas.microsoft.com/office/drawing/2014/main" val="2148829957"/>
                    </a:ext>
                  </a:extLst>
                </a:gridCol>
                <a:gridCol w="1043120">
                  <a:extLst>
                    <a:ext uri="{9D8B030D-6E8A-4147-A177-3AD203B41FA5}">
                      <a16:colId xmlns:a16="http://schemas.microsoft.com/office/drawing/2014/main" val="3423256701"/>
                    </a:ext>
                  </a:extLst>
                </a:gridCol>
                <a:gridCol w="1091414">
                  <a:extLst>
                    <a:ext uri="{9D8B030D-6E8A-4147-A177-3AD203B41FA5}">
                      <a16:colId xmlns:a16="http://schemas.microsoft.com/office/drawing/2014/main" val="4157565132"/>
                    </a:ext>
                  </a:extLst>
                </a:gridCol>
              </a:tblGrid>
              <a:tr h="235290">
                <a:tc>
                  <a:txBody>
                    <a:bodyPr/>
                    <a:lstStyle/>
                    <a:p>
                      <a:pPr algn="ctr" fontAlgn="auto"/>
                      <a:r>
                        <a:rPr lang="es-ES" sz="900" b="1" i="0" u="none" strike="noStrike">
                          <a:solidFill>
                            <a:srgbClr val="FF0000"/>
                          </a:solidFill>
                          <a:effectLst/>
                          <a:latin typeface="Arial" panose="020B0604020202020204" pitchFamily="34" charset="0"/>
                        </a:rPr>
                        <a:t>​</a:t>
                      </a:r>
                    </a:p>
                  </a:txBody>
                  <a:tcPr marL="56205" marR="56205" marT="28103" marB="28103" anchor="b">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E325F"/>
                    </a:solidFill>
                  </a:tcPr>
                </a:tc>
                <a:tc>
                  <a:txBody>
                    <a:bodyPr/>
                    <a:lstStyle/>
                    <a:p>
                      <a:pPr algn="ctr" fontAlgn="base"/>
                      <a:r>
                        <a:rPr lang="en-US" sz="900" b="1" i="0" u="none" strike="noStrike">
                          <a:solidFill>
                            <a:srgbClr val="FFFFFF"/>
                          </a:solidFill>
                          <a:effectLst/>
                          <a:latin typeface="Arial" panose="020B0604020202020204" pitchFamily="34" charset="0"/>
                        </a:rPr>
                        <a:t>Any grade</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nchor="b">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E325F"/>
                    </a:solidFill>
                  </a:tcPr>
                </a:tc>
                <a:tc>
                  <a:txBody>
                    <a:bodyPr/>
                    <a:lstStyle/>
                    <a:p>
                      <a:pPr algn="ctr" fontAlgn="base"/>
                      <a:r>
                        <a:rPr lang="en-US" sz="900" b="1" i="0" u="none" strike="noStrike">
                          <a:solidFill>
                            <a:srgbClr val="FFFFFF"/>
                          </a:solidFill>
                          <a:effectLst/>
                          <a:latin typeface="Arial" panose="020B0604020202020204" pitchFamily="34" charset="0"/>
                        </a:rPr>
                        <a:t>Grade 1</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nchor="b">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E325F"/>
                    </a:solidFill>
                  </a:tcPr>
                </a:tc>
                <a:tc>
                  <a:txBody>
                    <a:bodyPr/>
                    <a:lstStyle/>
                    <a:p>
                      <a:pPr algn="ctr" fontAlgn="base"/>
                      <a:r>
                        <a:rPr lang="en-US" sz="900" b="1" i="0" u="none" strike="noStrike">
                          <a:solidFill>
                            <a:srgbClr val="FFFFFF"/>
                          </a:solidFill>
                          <a:effectLst/>
                          <a:latin typeface="Arial" panose="020B0604020202020204" pitchFamily="34" charset="0"/>
                        </a:rPr>
                        <a:t>Grade 2</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nchor="b">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E325F"/>
                    </a:solidFill>
                  </a:tcPr>
                </a:tc>
                <a:tc>
                  <a:txBody>
                    <a:bodyPr/>
                    <a:lstStyle/>
                    <a:p>
                      <a:pPr algn="ctr" fontAlgn="base"/>
                      <a:r>
                        <a:rPr lang="en-US" sz="900" b="1" i="0" u="none" strike="noStrike">
                          <a:solidFill>
                            <a:srgbClr val="FFFFFF"/>
                          </a:solidFill>
                          <a:effectLst/>
                          <a:latin typeface="Arial" panose="020B0604020202020204" pitchFamily="34" charset="0"/>
                        </a:rPr>
                        <a:t>Grade ≥3</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nchor="b">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1E325F"/>
                    </a:solidFill>
                  </a:tcPr>
                </a:tc>
                <a:extLst>
                  <a:ext uri="{0D108BD9-81ED-4DB2-BD59-A6C34878D82A}">
                    <a16:rowId xmlns:a16="http://schemas.microsoft.com/office/drawing/2014/main" val="3813446931"/>
                  </a:ext>
                </a:extLst>
              </a:tr>
              <a:tr h="235290">
                <a:tc>
                  <a:txBody>
                    <a:bodyPr/>
                    <a:lstStyle/>
                    <a:p>
                      <a:pPr algn="l" fontAlgn="base"/>
                      <a:r>
                        <a:rPr lang="en-US" sz="900" b="1" i="0" u="none" strike="noStrike">
                          <a:solidFill>
                            <a:srgbClr val="1E325F"/>
                          </a:solidFill>
                          <a:effectLst/>
                          <a:latin typeface="Arial" panose="020B0604020202020204" pitchFamily="34" charset="0"/>
                        </a:rPr>
                        <a:t>All TEAEs, n (%)</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1" i="0" u="none" strike="noStrike">
                          <a:solidFill>
                            <a:srgbClr val="1E325F"/>
                          </a:solidFill>
                          <a:effectLst/>
                          <a:latin typeface="Arial" panose="020B0604020202020204" pitchFamily="34" charset="0"/>
                        </a:rPr>
                        <a:t>50 (100%)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1" i="0" u="none" strike="noStrike">
                          <a:solidFill>
                            <a:srgbClr val="1E325F"/>
                          </a:solidFill>
                          <a:effectLst/>
                          <a:latin typeface="Arial" panose="020B0604020202020204" pitchFamily="34" charset="0"/>
                        </a:rPr>
                        <a:t>46 (92.0%)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1" i="0" u="none" strike="noStrike">
                          <a:solidFill>
                            <a:srgbClr val="1E325F"/>
                          </a:solidFill>
                          <a:effectLst/>
                          <a:latin typeface="Arial" panose="020B0604020202020204" pitchFamily="34" charset="0"/>
                        </a:rPr>
                        <a:t>37 (74.0%)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1" i="0" u="none" strike="noStrike">
                          <a:solidFill>
                            <a:srgbClr val="1E325F"/>
                          </a:solidFill>
                          <a:effectLst/>
                          <a:latin typeface="Arial" panose="020B0604020202020204" pitchFamily="34" charset="0"/>
                        </a:rPr>
                        <a:t>26 (52.0%)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2092494591"/>
                  </a:ext>
                </a:extLst>
              </a:tr>
              <a:tr h="235290">
                <a:tc>
                  <a:txBody>
                    <a:bodyPr/>
                    <a:lstStyle/>
                    <a:p>
                      <a:pPr algn="l" fontAlgn="base"/>
                      <a:r>
                        <a:rPr lang="en-US" sz="900" b="0" i="0" u="none" strike="noStrike">
                          <a:solidFill>
                            <a:srgbClr val="000000"/>
                          </a:solidFill>
                          <a:effectLst/>
                          <a:latin typeface="Arial" panose="020B0604020202020204" pitchFamily="34" charset="0"/>
                        </a:rPr>
                        <a:t>Gastrointestinal Disorders</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47 (94.0%)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43 (86.0%)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16 (32.0%)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6 (12.0%)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extLst>
                  <a:ext uri="{0D108BD9-81ED-4DB2-BD59-A6C34878D82A}">
                    <a16:rowId xmlns:a16="http://schemas.microsoft.com/office/drawing/2014/main" val="813089801"/>
                  </a:ext>
                </a:extLst>
              </a:tr>
              <a:tr h="235290">
                <a:tc>
                  <a:txBody>
                    <a:bodyPr/>
                    <a:lstStyle/>
                    <a:p>
                      <a:pPr algn="l" fontAlgn="base"/>
                      <a:r>
                        <a:rPr lang="en-US" sz="900" b="0" i="0" u="none" strike="noStrike">
                          <a:solidFill>
                            <a:srgbClr val="000000"/>
                          </a:solidFill>
                          <a:effectLst/>
                          <a:latin typeface="Arial" panose="020B0604020202020204" pitchFamily="34" charset="0"/>
                        </a:rPr>
                        <a:t>- Constipation</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28 (56.0%)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23 (46.0%)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5 (10.0%)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0 (0.0%)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2723520101"/>
                  </a:ext>
                </a:extLst>
              </a:tr>
              <a:tr h="235290">
                <a:tc>
                  <a:txBody>
                    <a:bodyPr/>
                    <a:lstStyle/>
                    <a:p>
                      <a:pPr algn="l" fontAlgn="base"/>
                      <a:r>
                        <a:rPr lang="en-US" sz="900" b="0" i="0" u="none" strike="noStrike">
                          <a:solidFill>
                            <a:srgbClr val="000000"/>
                          </a:solidFill>
                          <a:effectLst/>
                          <a:latin typeface="Arial" panose="020B0604020202020204" pitchFamily="34" charset="0"/>
                        </a:rPr>
                        <a:t>- Nausea</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27 (54.0%)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24 (48.0%)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3 (6.0%)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0 (0.0%)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2595134891"/>
                  </a:ext>
                </a:extLst>
              </a:tr>
              <a:tr h="235290">
                <a:tc>
                  <a:txBody>
                    <a:bodyPr/>
                    <a:lstStyle/>
                    <a:p>
                      <a:pPr algn="l" fontAlgn="base"/>
                      <a:r>
                        <a:rPr lang="en-US" sz="900" b="0" i="0" u="none" strike="noStrike">
                          <a:solidFill>
                            <a:srgbClr val="000000"/>
                          </a:solidFill>
                          <a:effectLst/>
                          <a:latin typeface="Arial" panose="020B0604020202020204" pitchFamily="34" charset="0"/>
                        </a:rPr>
                        <a:t>- Diarrhea</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22 (44.0%)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13 (26.0%)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7 (14.0%)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2 (4.0%)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573567561"/>
                  </a:ext>
                </a:extLst>
              </a:tr>
              <a:tr h="235290">
                <a:tc>
                  <a:txBody>
                    <a:bodyPr/>
                    <a:lstStyle/>
                    <a:p>
                      <a:pPr algn="l" fontAlgn="base"/>
                      <a:r>
                        <a:rPr lang="en-US" sz="900" b="0" i="0" u="none" strike="noStrike">
                          <a:solidFill>
                            <a:srgbClr val="000000"/>
                          </a:solidFill>
                          <a:effectLst/>
                          <a:latin typeface="Arial" panose="020B0604020202020204" pitchFamily="34" charset="0"/>
                        </a:rPr>
                        <a:t>- Abdominal Pain Upper</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9 (18.0%)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7 (14.0%)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0 (0.0%)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2 (4.0%)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3833298064"/>
                  </a:ext>
                </a:extLst>
              </a:tr>
              <a:tr h="173305">
                <a:tc>
                  <a:txBody>
                    <a:bodyPr/>
                    <a:lstStyle/>
                    <a:p>
                      <a:pPr algn="l" fontAlgn="base"/>
                      <a:r>
                        <a:rPr lang="en-US" sz="900" b="0" i="0" u="none" strike="noStrike">
                          <a:solidFill>
                            <a:srgbClr val="000000"/>
                          </a:solidFill>
                          <a:effectLst/>
                          <a:latin typeface="Arial" panose="020B0604020202020204" pitchFamily="34" charset="0"/>
                        </a:rPr>
                        <a:t>- Intestinal Obstruction</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 (2.0%)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0 (0.0%)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0 (0.0%)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 (2.0%)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3420035292"/>
                  </a:ext>
                </a:extLst>
              </a:tr>
              <a:tr h="173305">
                <a:tc>
                  <a:txBody>
                    <a:bodyPr/>
                    <a:lstStyle/>
                    <a:p>
                      <a:pPr algn="l" fontAlgn="base"/>
                      <a:r>
                        <a:rPr lang="en-US" sz="900" b="0" i="0" u="none" strike="noStrike">
                          <a:solidFill>
                            <a:srgbClr val="000000"/>
                          </a:solidFill>
                          <a:effectLst/>
                          <a:latin typeface="Arial" panose="020B0604020202020204" pitchFamily="34" charset="0"/>
                        </a:rPr>
                        <a:t>- Neutropenic Colitis</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 (2.0%)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0 (0.0%)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0 (0.0%)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 (2.0%)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216326592"/>
                  </a:ext>
                </a:extLst>
              </a:tr>
              <a:tr h="235290">
                <a:tc>
                  <a:txBody>
                    <a:bodyPr/>
                    <a:lstStyle/>
                    <a:p>
                      <a:pPr algn="l" fontAlgn="base"/>
                      <a:r>
                        <a:rPr lang="en-GB" sz="900" b="0" i="0" u="none" strike="noStrike">
                          <a:solidFill>
                            <a:srgbClr val="000000"/>
                          </a:solidFill>
                          <a:effectLst/>
                          <a:latin typeface="Arial" panose="020B0604020202020204" pitchFamily="34" charset="0"/>
                        </a:rPr>
                        <a:t>General Disorders and Administration Site Conditions</a:t>
                      </a:r>
                      <a:r>
                        <a:rPr lang="en-GB" sz="900" b="0" i="0">
                          <a:solidFill>
                            <a:srgbClr val="000000"/>
                          </a:solidFill>
                          <a:effectLst/>
                          <a:latin typeface="Arial" panose="020B0604020202020204" pitchFamily="34" charset="0"/>
                        </a:rPr>
                        <a:t>​</a:t>
                      </a:r>
                      <a:endParaRPr lang="en-GB"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38 (76.0%)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22 (44.0%)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16 (32.0%)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8 (16.0%)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extLst>
                  <a:ext uri="{0D108BD9-81ED-4DB2-BD59-A6C34878D82A}">
                    <a16:rowId xmlns:a16="http://schemas.microsoft.com/office/drawing/2014/main" val="1102772066"/>
                  </a:ext>
                </a:extLst>
              </a:tr>
              <a:tr h="235290">
                <a:tc>
                  <a:txBody>
                    <a:bodyPr/>
                    <a:lstStyle/>
                    <a:p>
                      <a:pPr algn="l" fontAlgn="base"/>
                      <a:r>
                        <a:rPr lang="en-US" sz="900" b="0" i="0" u="none" strike="noStrike">
                          <a:solidFill>
                            <a:srgbClr val="000000"/>
                          </a:solidFill>
                          <a:effectLst/>
                          <a:latin typeface="Arial" panose="020B0604020202020204" pitchFamily="34" charset="0"/>
                        </a:rPr>
                        <a:t>- Asthenia</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35 (70.0%)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13 (26.0%)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15 (30.0%)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7 (14.0%)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3994226113"/>
                  </a:ext>
                </a:extLst>
              </a:tr>
              <a:tr h="173305">
                <a:tc>
                  <a:txBody>
                    <a:bodyPr/>
                    <a:lstStyle/>
                    <a:p>
                      <a:pPr algn="l" fontAlgn="base"/>
                      <a:r>
                        <a:rPr lang="en-US" sz="900" b="0" i="0" u="none" strike="noStrike">
                          <a:solidFill>
                            <a:srgbClr val="000000"/>
                          </a:solidFill>
                          <a:effectLst/>
                          <a:latin typeface="Arial" panose="020B0604020202020204" pitchFamily="34" charset="0"/>
                        </a:rPr>
                        <a:t>- Pain</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 (2.0%)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0 (0.0%)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0 (0.0%)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 (2.0%)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555817094"/>
                  </a:ext>
                </a:extLst>
              </a:tr>
              <a:tr h="235290">
                <a:tc>
                  <a:txBody>
                    <a:bodyPr/>
                    <a:lstStyle/>
                    <a:p>
                      <a:pPr algn="l" fontAlgn="base"/>
                      <a:r>
                        <a:rPr lang="en-GB" sz="900" b="0" i="0" u="none" strike="noStrike">
                          <a:solidFill>
                            <a:srgbClr val="000000"/>
                          </a:solidFill>
                          <a:effectLst/>
                          <a:latin typeface="Arial" panose="020B0604020202020204" pitchFamily="34" charset="0"/>
                        </a:rPr>
                        <a:t>Blood and Lymphatic System Disorders</a:t>
                      </a:r>
                      <a:r>
                        <a:rPr lang="en-GB" sz="900" b="0" i="0">
                          <a:solidFill>
                            <a:srgbClr val="000000"/>
                          </a:solidFill>
                          <a:effectLst/>
                          <a:latin typeface="Arial" panose="020B0604020202020204" pitchFamily="34" charset="0"/>
                        </a:rPr>
                        <a:t>​</a:t>
                      </a:r>
                      <a:endParaRPr lang="en-GB"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32 (64.0%)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18 (36.0%)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10 (20.0%)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13 (26.0%)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extLst>
                  <a:ext uri="{0D108BD9-81ED-4DB2-BD59-A6C34878D82A}">
                    <a16:rowId xmlns:a16="http://schemas.microsoft.com/office/drawing/2014/main" val="3478245485"/>
                  </a:ext>
                </a:extLst>
              </a:tr>
              <a:tr h="235290">
                <a:tc>
                  <a:txBody>
                    <a:bodyPr/>
                    <a:lstStyle/>
                    <a:p>
                      <a:pPr algn="l" fontAlgn="base"/>
                      <a:r>
                        <a:rPr lang="en-US" sz="900" b="0" i="0" u="none" strike="noStrike">
                          <a:solidFill>
                            <a:srgbClr val="000000"/>
                          </a:solidFill>
                          <a:effectLst/>
                          <a:latin typeface="Arial" panose="020B0604020202020204" pitchFamily="34" charset="0"/>
                        </a:rPr>
                        <a:t>-Anemia</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24 (48.0%)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15 (30.0%)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7 (14.0%)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2 (4.0%)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2200305075"/>
                  </a:ext>
                </a:extLst>
              </a:tr>
              <a:tr h="235290">
                <a:tc>
                  <a:txBody>
                    <a:bodyPr/>
                    <a:lstStyle/>
                    <a:p>
                      <a:pPr algn="l" fontAlgn="base"/>
                      <a:r>
                        <a:rPr lang="en-US" sz="900" b="0" i="0" u="none" strike="noStrike">
                          <a:solidFill>
                            <a:srgbClr val="000000"/>
                          </a:solidFill>
                          <a:effectLst/>
                          <a:latin typeface="Arial" panose="020B0604020202020204" pitchFamily="34" charset="0"/>
                        </a:rPr>
                        <a:t>-Neutropenia</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21 (42.0%)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4 (8.0%)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5 (10.0%)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12 (24.0%)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2352567514"/>
                  </a:ext>
                </a:extLst>
              </a:tr>
              <a:tr h="235290">
                <a:tc>
                  <a:txBody>
                    <a:bodyPr/>
                    <a:lstStyle/>
                    <a:p>
                      <a:pPr algn="l" fontAlgn="base"/>
                      <a:r>
                        <a:rPr lang="en-US" sz="900" b="0" i="0" u="none" strike="noStrike">
                          <a:solidFill>
                            <a:srgbClr val="000000"/>
                          </a:solidFill>
                          <a:effectLst/>
                          <a:latin typeface="Arial" panose="020B0604020202020204" pitchFamily="34" charset="0"/>
                        </a:rPr>
                        <a:t>Infections and Infestations</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23 (46.0%)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16 (32.0%)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8 (16.0%)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1 (2.0%)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extLst>
                  <a:ext uri="{0D108BD9-81ED-4DB2-BD59-A6C34878D82A}">
                    <a16:rowId xmlns:a16="http://schemas.microsoft.com/office/drawing/2014/main" val="3994463754"/>
                  </a:ext>
                </a:extLst>
              </a:tr>
              <a:tr h="173305">
                <a:tc>
                  <a:txBody>
                    <a:bodyPr/>
                    <a:lstStyle/>
                    <a:p>
                      <a:pPr algn="l" fontAlgn="base"/>
                      <a:r>
                        <a:rPr lang="en-US" sz="900" b="0" i="0" u="none" strike="noStrike">
                          <a:solidFill>
                            <a:srgbClr val="000000"/>
                          </a:solidFill>
                          <a:effectLst/>
                          <a:latin typeface="Arial" panose="020B0604020202020204" pitchFamily="34" charset="0"/>
                        </a:rPr>
                        <a:t>- Acute Pyelonephritis</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 (2.0%)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0 (0.0%)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0 (0.0%)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 (2.0%)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2273939003"/>
                  </a:ext>
                </a:extLst>
              </a:tr>
              <a:tr h="235290">
                <a:tc>
                  <a:txBody>
                    <a:bodyPr/>
                    <a:lstStyle/>
                    <a:p>
                      <a:pPr algn="l" fontAlgn="base"/>
                      <a:r>
                        <a:rPr lang="en-GB" sz="900" b="0" i="0" u="none" strike="noStrike">
                          <a:solidFill>
                            <a:srgbClr val="000000"/>
                          </a:solidFill>
                          <a:effectLst/>
                          <a:latin typeface="Arial" panose="020B0604020202020204" pitchFamily="34" charset="0"/>
                        </a:rPr>
                        <a:t>Skin and Subcutaneous Tissue Disorders</a:t>
                      </a:r>
                      <a:r>
                        <a:rPr lang="en-GB" sz="900" b="0" i="0">
                          <a:solidFill>
                            <a:srgbClr val="000000"/>
                          </a:solidFill>
                          <a:effectLst/>
                          <a:latin typeface="Arial" panose="020B0604020202020204" pitchFamily="34" charset="0"/>
                        </a:rPr>
                        <a:t>​</a:t>
                      </a:r>
                      <a:endParaRPr lang="en-GB"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30 (60.0%)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17 (34.0%)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16 (32.0%)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5 (10.0%)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extLst>
                  <a:ext uri="{0D108BD9-81ED-4DB2-BD59-A6C34878D82A}">
                    <a16:rowId xmlns:a16="http://schemas.microsoft.com/office/drawing/2014/main" val="195448520"/>
                  </a:ext>
                </a:extLst>
              </a:tr>
              <a:tr h="235290">
                <a:tc>
                  <a:txBody>
                    <a:bodyPr/>
                    <a:lstStyle/>
                    <a:p>
                      <a:pPr algn="l" fontAlgn="base"/>
                      <a:r>
                        <a:rPr lang="en-US" sz="900" b="0" i="0" u="none" strike="noStrike">
                          <a:solidFill>
                            <a:srgbClr val="000000"/>
                          </a:solidFill>
                          <a:effectLst/>
                          <a:latin typeface="Arial" panose="020B0604020202020204" pitchFamily="34" charset="0"/>
                        </a:rPr>
                        <a:t>- Alopecia</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20 (40.0%)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2 (4.0%)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14 (28.0%)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4 (8.0%)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1359939495"/>
                  </a:ext>
                </a:extLst>
              </a:tr>
              <a:tr h="173305">
                <a:tc>
                  <a:txBody>
                    <a:bodyPr/>
                    <a:lstStyle/>
                    <a:p>
                      <a:pPr algn="l" fontAlgn="base"/>
                      <a:r>
                        <a:rPr lang="en-US" sz="900" b="0" i="0" u="none" strike="noStrike">
                          <a:solidFill>
                            <a:srgbClr val="000000"/>
                          </a:solidFill>
                          <a:effectLst/>
                          <a:latin typeface="Arial" panose="020B0604020202020204" pitchFamily="34" charset="0"/>
                        </a:rPr>
                        <a:t>- Urticaria</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2 (4.0%)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0 (0.0%)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 (2.0%)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 (2.0%)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3397991807"/>
                  </a:ext>
                </a:extLst>
              </a:tr>
              <a:tr h="235290">
                <a:tc>
                  <a:txBody>
                    <a:bodyPr/>
                    <a:lstStyle/>
                    <a:p>
                      <a:pPr algn="l" fontAlgn="base"/>
                      <a:r>
                        <a:rPr lang="en-US" sz="900" b="0" i="0" u="none" strike="noStrike">
                          <a:solidFill>
                            <a:srgbClr val="000000"/>
                          </a:solidFill>
                          <a:effectLst/>
                          <a:latin typeface="Arial" panose="020B0604020202020204" pitchFamily="34" charset="0"/>
                        </a:rPr>
                        <a:t>Investigations</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14 (28.0%)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13 (26.0%)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2 (4.0%)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2 (4.0%)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1284" cap="flat" cmpd="sng" algn="ctr">
                      <a:solidFill>
                        <a:srgbClr val="FFFFFF"/>
                      </a:solidFill>
                      <a:prstDash val="solid"/>
                      <a:round/>
                      <a:headEnd type="none" w="med" len="med"/>
                      <a:tailEnd type="none" w="med" len="med"/>
                    </a:lnB>
                    <a:solidFill>
                      <a:srgbClr val="CCCED2"/>
                    </a:solidFill>
                  </a:tcPr>
                </a:tc>
                <a:extLst>
                  <a:ext uri="{0D108BD9-81ED-4DB2-BD59-A6C34878D82A}">
                    <a16:rowId xmlns:a16="http://schemas.microsoft.com/office/drawing/2014/main" val="3536446239"/>
                  </a:ext>
                </a:extLst>
              </a:tr>
              <a:tr h="173305">
                <a:tc>
                  <a:txBody>
                    <a:bodyPr/>
                    <a:lstStyle/>
                    <a:p>
                      <a:pPr algn="l" fontAlgn="base"/>
                      <a:r>
                        <a:rPr lang="en-US" sz="900" b="0" i="0" u="none" strike="noStrike">
                          <a:solidFill>
                            <a:srgbClr val="000000"/>
                          </a:solidFill>
                          <a:effectLst/>
                          <a:latin typeface="Arial" panose="020B0604020202020204" pitchFamily="34" charset="0"/>
                        </a:rPr>
                        <a:t>- Increased Gamma-Glutamyltransferase</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6 (12.0%)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4 (8.0%)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0 (0.0%)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2 (4.0%)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1284"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1063687513"/>
                  </a:ext>
                </a:extLst>
              </a:tr>
              <a:tr h="173305">
                <a:tc>
                  <a:txBody>
                    <a:bodyPr/>
                    <a:lstStyle/>
                    <a:p>
                      <a:pPr algn="l" fontAlgn="base"/>
                      <a:r>
                        <a:rPr lang="en-US" sz="900" b="0" i="0" u="none" strike="noStrike">
                          <a:solidFill>
                            <a:srgbClr val="000000"/>
                          </a:solidFill>
                          <a:effectLst/>
                          <a:latin typeface="Arial" panose="020B0604020202020204" pitchFamily="34" charset="0"/>
                        </a:rPr>
                        <a:t>Hepatobiliary Disorders</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2700"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5 (10.0%)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3 (6.0%)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1 (2.0%)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CED2"/>
                    </a:solidFill>
                  </a:tcPr>
                </a:tc>
                <a:tc>
                  <a:txBody>
                    <a:bodyPr/>
                    <a:lstStyle/>
                    <a:p>
                      <a:pPr algn="ctr" fontAlgn="base"/>
                      <a:r>
                        <a:rPr lang="en-US" sz="900" b="0" i="0" u="none" strike="noStrike">
                          <a:solidFill>
                            <a:srgbClr val="000000"/>
                          </a:solidFill>
                          <a:effectLst/>
                          <a:latin typeface="Arial" panose="020B0604020202020204" pitchFamily="34" charset="0"/>
                        </a:rPr>
                        <a:t>1 (2.0%)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CED2"/>
                    </a:solidFill>
                  </a:tcPr>
                </a:tc>
                <a:extLst>
                  <a:ext uri="{0D108BD9-81ED-4DB2-BD59-A6C34878D82A}">
                    <a16:rowId xmlns:a16="http://schemas.microsoft.com/office/drawing/2014/main" val="3224535139"/>
                  </a:ext>
                </a:extLst>
              </a:tr>
              <a:tr h="173305">
                <a:tc>
                  <a:txBody>
                    <a:bodyPr/>
                    <a:lstStyle/>
                    <a:p>
                      <a:pPr algn="l" fontAlgn="base"/>
                      <a:r>
                        <a:rPr lang="en-US" sz="900" b="0" i="0" u="none" strike="noStrike">
                          <a:solidFill>
                            <a:srgbClr val="000000"/>
                          </a:solidFill>
                          <a:effectLst/>
                          <a:latin typeface="Arial" panose="020B0604020202020204" pitchFamily="34" charset="0"/>
                        </a:rPr>
                        <a:t>- Hepatic Failure</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2700"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 (2.0%)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0 (0.0%)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0 (0.0%)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1284"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n-US" sz="900" b="0" i="0" u="none" strike="noStrike">
                          <a:solidFill>
                            <a:srgbClr val="000000"/>
                          </a:solidFill>
                          <a:effectLst/>
                          <a:latin typeface="Arial" panose="020B0604020202020204" pitchFamily="34" charset="0"/>
                        </a:rPr>
                        <a:t>1 (2.0%)</a:t>
                      </a:r>
                      <a:r>
                        <a:rPr lang="en-US" sz="900" b="0" i="0">
                          <a:solidFill>
                            <a:srgbClr val="000000"/>
                          </a:solidFill>
                          <a:effectLst/>
                          <a:latin typeface="Arial" panose="020B0604020202020204" pitchFamily="34" charset="0"/>
                        </a:rPr>
                        <a:t>​</a:t>
                      </a:r>
                      <a:endParaRPr lang="en-US" sz="1600" b="0" i="0">
                        <a:solidFill>
                          <a:srgbClr val="000000"/>
                        </a:solidFill>
                        <a:effectLst/>
                      </a:endParaRPr>
                    </a:p>
                  </a:txBody>
                  <a:tcPr marL="56205" marR="56205" marT="28103" marB="28103">
                    <a:lnL w="11284"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1132946475"/>
                  </a:ext>
                </a:extLst>
              </a:tr>
            </a:tbl>
          </a:graphicData>
        </a:graphic>
      </p:graphicFrame>
      <p:sp>
        <p:nvSpPr>
          <p:cNvPr id="7" name="Rectangle 1">
            <a:extLst>
              <a:ext uri="{FF2B5EF4-FFF2-40B4-BE49-F238E27FC236}">
                <a16:creationId xmlns:a16="http://schemas.microsoft.com/office/drawing/2014/main" id="{4447EE56-56DA-6C1F-7987-925E9EF9DC27}"/>
              </a:ext>
            </a:extLst>
          </p:cNvPr>
          <p:cNvSpPr>
            <a:spLocks noChangeArrowheads="1"/>
          </p:cNvSpPr>
          <p:nvPr/>
        </p:nvSpPr>
        <p:spPr bwMode="auto">
          <a:xfrm>
            <a:off x="3507235" y="972532"/>
            <a:ext cx="2785334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a:t>
            </a:r>
            <a:endParaRPr kumimoji="0" lang="en-US" altLang="en-US" sz="1800" b="0" i="0" u="none" strike="noStrike" kern="1200" cap="none" spc="0" normalizeH="0" baseline="0" noProof="0">
              <a:ln>
                <a:noFill/>
              </a:ln>
              <a:solidFill>
                <a:srgbClr val="54565B"/>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54565B"/>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364197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Freeform: Shape 99">
            <a:extLst>
              <a:ext uri="{FF2B5EF4-FFF2-40B4-BE49-F238E27FC236}">
                <a16:creationId xmlns:a16="http://schemas.microsoft.com/office/drawing/2014/main" id="{A92592FB-109E-43DD-8947-961BB2BE952F}"/>
              </a:ext>
            </a:extLst>
          </p:cNvPr>
          <p:cNvSpPr/>
          <p:nvPr/>
        </p:nvSpPr>
        <p:spPr>
          <a:xfrm>
            <a:off x="220039" y="493199"/>
            <a:ext cx="383768" cy="487510"/>
          </a:xfrm>
          <a:custGeom>
            <a:avLst/>
            <a:gdLst>
              <a:gd name="connsiteX0" fmla="*/ 3785430 w 4095068"/>
              <a:gd name="connsiteY0" fmla="*/ 429848 h 5202065"/>
              <a:gd name="connsiteX1" fmla="*/ 3000355 w 4095068"/>
              <a:gd name="connsiteY1" fmla="*/ 429848 h 5202065"/>
              <a:gd name="connsiteX2" fmla="*/ 3000355 w 4095068"/>
              <a:gd name="connsiteY2" fmla="*/ 377303 h 5202065"/>
              <a:gd name="connsiteX3" fmla="*/ 2916467 w 4095068"/>
              <a:gd name="connsiteY3" fmla="*/ 293415 h 5202065"/>
              <a:gd name="connsiteX4" fmla="*/ 2481602 w 4095068"/>
              <a:gd name="connsiteY4" fmla="*/ 293415 h 5202065"/>
              <a:gd name="connsiteX5" fmla="*/ 2047500 w 4095068"/>
              <a:gd name="connsiteY5" fmla="*/ 0 h 5202065"/>
              <a:gd name="connsiteX6" fmla="*/ 1613399 w 4095068"/>
              <a:gd name="connsiteY6" fmla="*/ 293415 h 5202065"/>
              <a:gd name="connsiteX7" fmla="*/ 1178533 w 4095068"/>
              <a:gd name="connsiteY7" fmla="*/ 293415 h 5202065"/>
              <a:gd name="connsiteX8" fmla="*/ 1094645 w 4095068"/>
              <a:gd name="connsiteY8" fmla="*/ 377303 h 5202065"/>
              <a:gd name="connsiteX9" fmla="*/ 1094645 w 4095068"/>
              <a:gd name="connsiteY9" fmla="*/ 429809 h 5202065"/>
              <a:gd name="connsiteX10" fmla="*/ 309570 w 4095068"/>
              <a:gd name="connsiteY10" fmla="*/ 429848 h 5202065"/>
              <a:gd name="connsiteX11" fmla="*/ 0 w 4095068"/>
              <a:gd name="connsiteY11" fmla="*/ 739486 h 5202065"/>
              <a:gd name="connsiteX12" fmla="*/ 0 w 4095068"/>
              <a:gd name="connsiteY12" fmla="*/ 4892496 h 5202065"/>
              <a:gd name="connsiteX13" fmla="*/ 309570 w 4095068"/>
              <a:gd name="connsiteY13" fmla="*/ 5202066 h 5202065"/>
              <a:gd name="connsiteX14" fmla="*/ 3785498 w 4095068"/>
              <a:gd name="connsiteY14" fmla="*/ 5202066 h 5202065"/>
              <a:gd name="connsiteX15" fmla="*/ 4095069 w 4095068"/>
              <a:gd name="connsiteY15" fmla="*/ 4892496 h 5202065"/>
              <a:gd name="connsiteX16" fmla="*/ 4095069 w 4095068"/>
              <a:gd name="connsiteY16" fmla="*/ 739486 h 5202065"/>
              <a:gd name="connsiteX17" fmla="*/ 3785459 w 4095068"/>
              <a:gd name="connsiteY17" fmla="*/ 429848 h 5202065"/>
              <a:gd name="connsiteX18" fmla="*/ 1178508 w 4095068"/>
              <a:gd name="connsiteY18" fmla="*/ 1048096 h 5202065"/>
              <a:gd name="connsiteX19" fmla="*/ 2916423 w 4095068"/>
              <a:gd name="connsiteY19" fmla="*/ 1048096 h 5202065"/>
              <a:gd name="connsiteX20" fmla="*/ 3000311 w 4095068"/>
              <a:gd name="connsiteY20" fmla="*/ 964208 h 5202065"/>
              <a:gd name="connsiteX21" fmla="*/ 3000311 w 4095068"/>
              <a:gd name="connsiteY21" fmla="*/ 911702 h 5202065"/>
              <a:gd name="connsiteX22" fmla="*/ 3613211 w 4095068"/>
              <a:gd name="connsiteY22" fmla="*/ 911702 h 5202065"/>
              <a:gd name="connsiteX23" fmla="*/ 3613211 w 4095068"/>
              <a:gd name="connsiteY23" fmla="*/ 4720341 h 5202065"/>
              <a:gd name="connsiteX24" fmla="*/ 481750 w 4095068"/>
              <a:gd name="connsiteY24" fmla="*/ 4720303 h 5202065"/>
              <a:gd name="connsiteX25" fmla="*/ 481750 w 4095068"/>
              <a:gd name="connsiteY25" fmla="*/ 911663 h 5202065"/>
              <a:gd name="connsiteX26" fmla="*/ 1094649 w 4095068"/>
              <a:gd name="connsiteY26" fmla="*/ 911663 h 5202065"/>
              <a:gd name="connsiteX27" fmla="*/ 1094649 w 4095068"/>
              <a:gd name="connsiteY27" fmla="*/ 964170 h 5202065"/>
              <a:gd name="connsiteX28" fmla="*/ 1178538 w 4095068"/>
              <a:gd name="connsiteY28" fmla="*/ 1048135 h 5202065"/>
              <a:gd name="connsiteX29" fmla="*/ 1262396 w 4095068"/>
              <a:gd name="connsiteY29" fmla="*/ 461228 h 5202065"/>
              <a:gd name="connsiteX30" fmla="*/ 1674454 w 4095068"/>
              <a:gd name="connsiteY30" fmla="*/ 461228 h 5202065"/>
              <a:gd name="connsiteX31" fmla="*/ 1756008 w 4095068"/>
              <a:gd name="connsiteY31" fmla="*/ 396972 h 5202065"/>
              <a:gd name="connsiteX32" fmla="*/ 2047433 w 4095068"/>
              <a:gd name="connsiteY32" fmla="*/ 167807 h 5202065"/>
              <a:gd name="connsiteX33" fmla="*/ 2338859 w 4095068"/>
              <a:gd name="connsiteY33" fmla="*/ 396972 h 5202065"/>
              <a:gd name="connsiteX34" fmla="*/ 2420413 w 4095068"/>
              <a:gd name="connsiteY34" fmla="*/ 461228 h 5202065"/>
              <a:gd name="connsiteX35" fmla="*/ 2832471 w 4095068"/>
              <a:gd name="connsiteY35" fmla="*/ 461228 h 5202065"/>
              <a:gd name="connsiteX36" fmla="*/ 2832471 w 4095068"/>
              <a:gd name="connsiteY36" fmla="*/ 880252 h 5202065"/>
              <a:gd name="connsiteX37" fmla="*/ 1262381 w 4095068"/>
              <a:gd name="connsiteY37" fmla="*/ 880252 h 5202065"/>
              <a:gd name="connsiteX38" fmla="*/ 3927219 w 4095068"/>
              <a:gd name="connsiteY38" fmla="*/ 4892476 h 5202065"/>
              <a:gd name="connsiteX39" fmla="*/ 3785425 w 4095068"/>
              <a:gd name="connsiteY39" fmla="*/ 5034270 h 5202065"/>
              <a:gd name="connsiteX40" fmla="*/ 309595 w 4095068"/>
              <a:gd name="connsiteY40" fmla="*/ 5034270 h 5202065"/>
              <a:gd name="connsiteX41" fmla="*/ 167801 w 4095068"/>
              <a:gd name="connsiteY41" fmla="*/ 4892476 h 5202065"/>
              <a:gd name="connsiteX42" fmla="*/ 167801 w 4095068"/>
              <a:gd name="connsiteY42" fmla="*/ 739565 h 5202065"/>
              <a:gd name="connsiteX43" fmla="*/ 309595 w 4095068"/>
              <a:gd name="connsiteY43" fmla="*/ 597771 h 5202065"/>
              <a:gd name="connsiteX44" fmla="*/ 1094669 w 4095068"/>
              <a:gd name="connsiteY44" fmla="*/ 597771 h 5202065"/>
              <a:gd name="connsiteX45" fmla="*/ 1094669 w 4095068"/>
              <a:gd name="connsiteY45" fmla="*/ 743964 h 5202065"/>
              <a:gd name="connsiteX46" fmla="*/ 397887 w 4095068"/>
              <a:gd name="connsiteY46" fmla="*/ 743964 h 5202065"/>
              <a:gd name="connsiteX47" fmla="*/ 313998 w 4095068"/>
              <a:gd name="connsiteY47" fmla="*/ 827852 h 5202065"/>
              <a:gd name="connsiteX48" fmla="*/ 313998 w 4095068"/>
              <a:gd name="connsiteY48" fmla="*/ 4804218 h 5202065"/>
              <a:gd name="connsiteX49" fmla="*/ 397887 w 4095068"/>
              <a:gd name="connsiteY49" fmla="*/ 4888106 h 5202065"/>
              <a:gd name="connsiteX50" fmla="*/ 3697172 w 4095068"/>
              <a:gd name="connsiteY50" fmla="*/ 4888106 h 5202065"/>
              <a:gd name="connsiteX51" fmla="*/ 3781060 w 4095068"/>
              <a:gd name="connsiteY51" fmla="*/ 4804218 h 5202065"/>
              <a:gd name="connsiteX52" fmla="*/ 3781060 w 4095068"/>
              <a:gd name="connsiteY52" fmla="*/ 827754 h 5202065"/>
              <a:gd name="connsiteX53" fmla="*/ 3697172 w 4095068"/>
              <a:gd name="connsiteY53" fmla="*/ 743866 h 5202065"/>
              <a:gd name="connsiteX54" fmla="*/ 3000390 w 4095068"/>
              <a:gd name="connsiteY54" fmla="*/ 743866 h 5202065"/>
              <a:gd name="connsiteX55" fmla="*/ 3000390 w 4095068"/>
              <a:gd name="connsiteY55" fmla="*/ 597673 h 5202065"/>
              <a:gd name="connsiteX56" fmla="*/ 3785464 w 4095068"/>
              <a:gd name="connsiteY56" fmla="*/ 597673 h 5202065"/>
              <a:gd name="connsiteX57" fmla="*/ 3927258 w 4095068"/>
              <a:gd name="connsiteY57" fmla="*/ 739467 h 5202065"/>
              <a:gd name="connsiteX58" fmla="*/ 1946041 w 4095068"/>
              <a:gd name="connsiteY58" fmla="*/ 398526 h 5202065"/>
              <a:gd name="connsiteX59" fmla="*/ 2047529 w 4095068"/>
              <a:gd name="connsiteY59" fmla="*/ 297038 h 5202065"/>
              <a:gd name="connsiteX60" fmla="*/ 2149018 w 4095068"/>
              <a:gd name="connsiteY60" fmla="*/ 398526 h 5202065"/>
              <a:gd name="connsiteX61" fmla="*/ 2047529 w 4095068"/>
              <a:gd name="connsiteY61" fmla="*/ 500015 h 5202065"/>
              <a:gd name="connsiteX62" fmla="*/ 1946041 w 4095068"/>
              <a:gd name="connsiteY62" fmla="*/ 398526 h 5202065"/>
              <a:gd name="connsiteX63" fmla="*/ 1066443 w 4095068"/>
              <a:gd name="connsiteY63" fmla="*/ 1947259 h 5202065"/>
              <a:gd name="connsiteX64" fmla="*/ 1435639 w 4095068"/>
              <a:gd name="connsiteY64" fmla="*/ 1612206 h 5202065"/>
              <a:gd name="connsiteX65" fmla="*/ 1554165 w 4095068"/>
              <a:gd name="connsiteY65" fmla="*/ 1617908 h 5202065"/>
              <a:gd name="connsiteX66" fmla="*/ 1548463 w 4095068"/>
              <a:gd name="connsiteY66" fmla="*/ 1736434 h 5202065"/>
              <a:gd name="connsiteX67" fmla="*/ 1120063 w 4095068"/>
              <a:gd name="connsiteY67" fmla="*/ 2125224 h 5202065"/>
              <a:gd name="connsiteX68" fmla="*/ 1063729 w 4095068"/>
              <a:gd name="connsiteY68" fmla="*/ 2147000 h 5202065"/>
              <a:gd name="connsiteX69" fmla="*/ 1004411 w 4095068"/>
              <a:gd name="connsiteY69" fmla="*/ 2122431 h 5202065"/>
              <a:gd name="connsiteX70" fmla="*/ 828062 w 4095068"/>
              <a:gd name="connsiteY70" fmla="*/ 1946082 h 5202065"/>
              <a:gd name="connsiteX71" fmla="*/ 828062 w 4095068"/>
              <a:gd name="connsiteY71" fmla="*/ 1827449 h 5202065"/>
              <a:gd name="connsiteX72" fmla="*/ 946696 w 4095068"/>
              <a:gd name="connsiteY72" fmla="*/ 1827449 h 5202065"/>
              <a:gd name="connsiteX73" fmla="*/ 1840036 w 4095068"/>
              <a:gd name="connsiteY73" fmla="*/ 2053842 h 5202065"/>
              <a:gd name="connsiteX74" fmla="*/ 1923924 w 4095068"/>
              <a:gd name="connsiteY74" fmla="*/ 1969954 h 5202065"/>
              <a:gd name="connsiteX75" fmla="*/ 3207839 w 4095068"/>
              <a:gd name="connsiteY75" fmla="*/ 1969954 h 5202065"/>
              <a:gd name="connsiteX76" fmla="*/ 3291727 w 4095068"/>
              <a:gd name="connsiteY76" fmla="*/ 2053842 h 5202065"/>
              <a:gd name="connsiteX77" fmla="*/ 3207839 w 4095068"/>
              <a:gd name="connsiteY77" fmla="*/ 2137730 h 5202065"/>
              <a:gd name="connsiteX78" fmla="*/ 1923924 w 4095068"/>
              <a:gd name="connsiteY78" fmla="*/ 2137730 h 5202065"/>
              <a:gd name="connsiteX79" fmla="*/ 1840036 w 4095068"/>
              <a:gd name="connsiteY79" fmla="*/ 2053842 h 5202065"/>
              <a:gd name="connsiteX80" fmla="*/ 1840036 w 4095068"/>
              <a:gd name="connsiteY80" fmla="*/ 1665052 h 5202065"/>
              <a:gd name="connsiteX81" fmla="*/ 1923924 w 4095068"/>
              <a:gd name="connsiteY81" fmla="*/ 1581164 h 5202065"/>
              <a:gd name="connsiteX82" fmla="*/ 3207839 w 4095068"/>
              <a:gd name="connsiteY82" fmla="*/ 1581164 h 5202065"/>
              <a:gd name="connsiteX83" fmla="*/ 3291727 w 4095068"/>
              <a:gd name="connsiteY83" fmla="*/ 1665052 h 5202065"/>
              <a:gd name="connsiteX84" fmla="*/ 3207839 w 4095068"/>
              <a:gd name="connsiteY84" fmla="*/ 1748940 h 5202065"/>
              <a:gd name="connsiteX85" fmla="*/ 1923924 w 4095068"/>
              <a:gd name="connsiteY85" fmla="*/ 1748940 h 5202065"/>
              <a:gd name="connsiteX86" fmla="*/ 1840036 w 4095068"/>
              <a:gd name="connsiteY86" fmla="*/ 1665052 h 5202065"/>
              <a:gd name="connsiteX87" fmla="*/ 1840036 w 4095068"/>
              <a:gd name="connsiteY87" fmla="*/ 3111012 h 5202065"/>
              <a:gd name="connsiteX88" fmla="*/ 1923924 w 4095068"/>
              <a:gd name="connsiteY88" fmla="*/ 3027124 h 5202065"/>
              <a:gd name="connsiteX89" fmla="*/ 3207839 w 4095068"/>
              <a:gd name="connsiteY89" fmla="*/ 3027124 h 5202065"/>
              <a:gd name="connsiteX90" fmla="*/ 3291727 w 4095068"/>
              <a:gd name="connsiteY90" fmla="*/ 3111012 h 5202065"/>
              <a:gd name="connsiteX91" fmla="*/ 3207839 w 4095068"/>
              <a:gd name="connsiteY91" fmla="*/ 3194900 h 5202065"/>
              <a:gd name="connsiteX92" fmla="*/ 1923924 w 4095068"/>
              <a:gd name="connsiteY92" fmla="*/ 3194900 h 5202065"/>
              <a:gd name="connsiteX93" fmla="*/ 1840036 w 4095068"/>
              <a:gd name="connsiteY93" fmla="*/ 3111012 h 5202065"/>
              <a:gd name="connsiteX94" fmla="*/ 1840036 w 4095068"/>
              <a:gd name="connsiteY94" fmla="*/ 2722183 h 5202065"/>
              <a:gd name="connsiteX95" fmla="*/ 1923924 w 4095068"/>
              <a:gd name="connsiteY95" fmla="*/ 2638295 h 5202065"/>
              <a:gd name="connsiteX96" fmla="*/ 3207839 w 4095068"/>
              <a:gd name="connsiteY96" fmla="*/ 2638295 h 5202065"/>
              <a:gd name="connsiteX97" fmla="*/ 3291727 w 4095068"/>
              <a:gd name="connsiteY97" fmla="*/ 2722183 h 5202065"/>
              <a:gd name="connsiteX98" fmla="*/ 3207839 w 4095068"/>
              <a:gd name="connsiteY98" fmla="*/ 2806071 h 5202065"/>
              <a:gd name="connsiteX99" fmla="*/ 1923924 w 4095068"/>
              <a:gd name="connsiteY99" fmla="*/ 2806110 h 5202065"/>
              <a:gd name="connsiteX100" fmla="*/ 1840036 w 4095068"/>
              <a:gd name="connsiteY100" fmla="*/ 2722183 h 5202065"/>
              <a:gd name="connsiteX101" fmla="*/ 1840036 w 4095068"/>
              <a:gd name="connsiteY101" fmla="*/ 3779393 h 5202065"/>
              <a:gd name="connsiteX102" fmla="*/ 1923924 w 4095068"/>
              <a:gd name="connsiteY102" fmla="*/ 3695505 h 5202065"/>
              <a:gd name="connsiteX103" fmla="*/ 3207839 w 4095068"/>
              <a:gd name="connsiteY103" fmla="*/ 3695505 h 5202065"/>
              <a:gd name="connsiteX104" fmla="*/ 3291727 w 4095068"/>
              <a:gd name="connsiteY104" fmla="*/ 3779393 h 5202065"/>
              <a:gd name="connsiteX105" fmla="*/ 3207839 w 4095068"/>
              <a:gd name="connsiteY105" fmla="*/ 3863281 h 5202065"/>
              <a:gd name="connsiteX106" fmla="*/ 1923924 w 4095068"/>
              <a:gd name="connsiteY106" fmla="*/ 3863281 h 5202065"/>
              <a:gd name="connsiteX107" fmla="*/ 1840036 w 4095068"/>
              <a:gd name="connsiteY107" fmla="*/ 3779393 h 5202065"/>
              <a:gd name="connsiteX108" fmla="*/ 1840036 w 4095068"/>
              <a:gd name="connsiteY108" fmla="*/ 4168183 h 5202065"/>
              <a:gd name="connsiteX109" fmla="*/ 1923924 w 4095068"/>
              <a:gd name="connsiteY109" fmla="*/ 4084295 h 5202065"/>
              <a:gd name="connsiteX110" fmla="*/ 3207839 w 4095068"/>
              <a:gd name="connsiteY110" fmla="*/ 4084295 h 5202065"/>
              <a:gd name="connsiteX111" fmla="*/ 3291727 w 4095068"/>
              <a:gd name="connsiteY111" fmla="*/ 4168183 h 5202065"/>
              <a:gd name="connsiteX112" fmla="*/ 3207839 w 4095068"/>
              <a:gd name="connsiteY112" fmla="*/ 4252071 h 5202065"/>
              <a:gd name="connsiteX113" fmla="*/ 1923924 w 4095068"/>
              <a:gd name="connsiteY113" fmla="*/ 4252071 h 5202065"/>
              <a:gd name="connsiteX114" fmla="*/ 1840036 w 4095068"/>
              <a:gd name="connsiteY114" fmla="*/ 4168183 h 5202065"/>
              <a:gd name="connsiteX115" fmla="*/ 1554155 w 4095068"/>
              <a:gd name="connsiteY115" fmla="*/ 2665791 h 5202065"/>
              <a:gd name="connsiteX116" fmla="*/ 1548376 w 4095068"/>
              <a:gd name="connsiteY116" fmla="*/ 2784317 h 5202065"/>
              <a:gd name="connsiteX117" fmla="*/ 1119977 w 4095068"/>
              <a:gd name="connsiteY117" fmla="*/ 3173107 h 5202065"/>
              <a:gd name="connsiteX118" fmla="*/ 1063643 w 4095068"/>
              <a:gd name="connsiteY118" fmla="*/ 3194883 h 5202065"/>
              <a:gd name="connsiteX119" fmla="*/ 1004324 w 4095068"/>
              <a:gd name="connsiteY119" fmla="*/ 3170314 h 5202065"/>
              <a:gd name="connsiteX120" fmla="*/ 827976 w 4095068"/>
              <a:gd name="connsiteY120" fmla="*/ 2993965 h 5202065"/>
              <a:gd name="connsiteX121" fmla="*/ 827976 w 4095068"/>
              <a:gd name="connsiteY121" fmla="*/ 2875331 h 5202065"/>
              <a:gd name="connsiteX122" fmla="*/ 946609 w 4095068"/>
              <a:gd name="connsiteY122" fmla="*/ 2875331 h 5202065"/>
              <a:gd name="connsiteX123" fmla="*/ 1066468 w 4095068"/>
              <a:gd name="connsiteY123" fmla="*/ 2995190 h 5202065"/>
              <a:gd name="connsiteX124" fmla="*/ 1435663 w 4095068"/>
              <a:gd name="connsiteY124" fmla="*/ 2660137 h 5202065"/>
              <a:gd name="connsiteX125" fmla="*/ 1554150 w 4095068"/>
              <a:gd name="connsiteY125" fmla="*/ 2665801 h 5202065"/>
              <a:gd name="connsiteX126" fmla="*/ 1554155 w 4095068"/>
              <a:gd name="connsiteY126" fmla="*/ 3723001 h 5202065"/>
              <a:gd name="connsiteX127" fmla="*/ 1548376 w 4095068"/>
              <a:gd name="connsiteY127" fmla="*/ 3841526 h 5202065"/>
              <a:gd name="connsiteX128" fmla="*/ 1119977 w 4095068"/>
              <a:gd name="connsiteY128" fmla="*/ 4230316 h 5202065"/>
              <a:gd name="connsiteX129" fmla="*/ 1063643 w 4095068"/>
              <a:gd name="connsiteY129" fmla="*/ 4252092 h 5202065"/>
              <a:gd name="connsiteX130" fmla="*/ 1004324 w 4095068"/>
              <a:gd name="connsiteY130" fmla="*/ 4227523 h 5202065"/>
              <a:gd name="connsiteX131" fmla="*/ 827976 w 4095068"/>
              <a:gd name="connsiteY131" fmla="*/ 4051175 h 5202065"/>
              <a:gd name="connsiteX132" fmla="*/ 827976 w 4095068"/>
              <a:gd name="connsiteY132" fmla="*/ 3932541 h 5202065"/>
              <a:gd name="connsiteX133" fmla="*/ 946609 w 4095068"/>
              <a:gd name="connsiteY133" fmla="*/ 3932541 h 5202065"/>
              <a:gd name="connsiteX134" fmla="*/ 1066468 w 4095068"/>
              <a:gd name="connsiteY134" fmla="*/ 4052399 h 5202065"/>
              <a:gd name="connsiteX135" fmla="*/ 1435663 w 4095068"/>
              <a:gd name="connsiteY135" fmla="*/ 3717347 h 5202065"/>
              <a:gd name="connsiteX136" fmla="*/ 1554150 w 4095068"/>
              <a:gd name="connsiteY136" fmla="*/ 3723011 h 5202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4095068" h="5202065">
                <a:moveTo>
                  <a:pt x="3785430" y="429848"/>
                </a:moveTo>
                <a:lnTo>
                  <a:pt x="3000355" y="429848"/>
                </a:lnTo>
                <a:lnTo>
                  <a:pt x="3000355" y="377303"/>
                </a:lnTo>
                <a:cubicBezTo>
                  <a:pt x="3000355" y="330957"/>
                  <a:pt x="2962813" y="293415"/>
                  <a:pt x="2916467" y="293415"/>
                </a:cubicBezTo>
                <a:lnTo>
                  <a:pt x="2481602" y="293415"/>
                </a:lnTo>
                <a:cubicBezTo>
                  <a:pt x="2411606" y="117752"/>
                  <a:pt x="2241532" y="0"/>
                  <a:pt x="2047500" y="0"/>
                </a:cubicBezTo>
                <a:cubicBezTo>
                  <a:pt x="1853468" y="0"/>
                  <a:pt x="1683399" y="117791"/>
                  <a:pt x="1613399" y="293415"/>
                </a:cubicBezTo>
                <a:lnTo>
                  <a:pt x="1178533" y="293415"/>
                </a:lnTo>
                <a:cubicBezTo>
                  <a:pt x="1132187" y="293415"/>
                  <a:pt x="1094645" y="330957"/>
                  <a:pt x="1094645" y="377303"/>
                </a:cubicBezTo>
                <a:lnTo>
                  <a:pt x="1094645" y="429809"/>
                </a:lnTo>
                <a:lnTo>
                  <a:pt x="309570" y="429848"/>
                </a:lnTo>
                <a:cubicBezTo>
                  <a:pt x="138845" y="429848"/>
                  <a:pt x="0" y="568732"/>
                  <a:pt x="0" y="739486"/>
                </a:cubicBezTo>
                <a:lnTo>
                  <a:pt x="0" y="4892496"/>
                </a:lnTo>
                <a:cubicBezTo>
                  <a:pt x="0" y="5063220"/>
                  <a:pt x="138884" y="5202066"/>
                  <a:pt x="309570" y="5202066"/>
                </a:cubicBezTo>
                <a:lnTo>
                  <a:pt x="3785498" y="5202066"/>
                </a:lnTo>
                <a:cubicBezTo>
                  <a:pt x="3956224" y="5202066"/>
                  <a:pt x="4095069" y="5063182"/>
                  <a:pt x="4095069" y="4892496"/>
                </a:cubicBezTo>
                <a:lnTo>
                  <a:pt x="4095069" y="739486"/>
                </a:lnTo>
                <a:cubicBezTo>
                  <a:pt x="4095069" y="568722"/>
                  <a:pt x="3956184" y="429848"/>
                  <a:pt x="3785459" y="429848"/>
                </a:cubicBezTo>
                <a:close/>
                <a:moveTo>
                  <a:pt x="1178508" y="1048096"/>
                </a:moveTo>
                <a:lnTo>
                  <a:pt x="2916423" y="1048096"/>
                </a:lnTo>
                <a:cubicBezTo>
                  <a:pt x="2962769" y="1048096"/>
                  <a:pt x="3000311" y="1010554"/>
                  <a:pt x="3000311" y="964208"/>
                </a:cubicBezTo>
                <a:lnTo>
                  <a:pt x="3000311" y="911702"/>
                </a:lnTo>
                <a:lnTo>
                  <a:pt x="3613211" y="911702"/>
                </a:lnTo>
                <a:lnTo>
                  <a:pt x="3613211" y="4720341"/>
                </a:lnTo>
                <a:lnTo>
                  <a:pt x="481750" y="4720303"/>
                </a:lnTo>
                <a:lnTo>
                  <a:pt x="481750" y="911663"/>
                </a:lnTo>
                <a:lnTo>
                  <a:pt x="1094649" y="911663"/>
                </a:lnTo>
                <a:lnTo>
                  <a:pt x="1094649" y="964170"/>
                </a:lnTo>
                <a:cubicBezTo>
                  <a:pt x="1094649" y="1010516"/>
                  <a:pt x="1132192" y="1048135"/>
                  <a:pt x="1178538" y="1048135"/>
                </a:cubicBezTo>
                <a:close/>
                <a:moveTo>
                  <a:pt x="1262396" y="461228"/>
                </a:moveTo>
                <a:lnTo>
                  <a:pt x="1674454" y="461228"/>
                </a:lnTo>
                <a:cubicBezTo>
                  <a:pt x="1713183" y="461228"/>
                  <a:pt x="1746937" y="434669"/>
                  <a:pt x="1756008" y="396972"/>
                </a:cubicBezTo>
                <a:cubicBezTo>
                  <a:pt x="1788575" y="262036"/>
                  <a:pt x="1908363" y="167807"/>
                  <a:pt x="2047433" y="167807"/>
                </a:cubicBezTo>
                <a:cubicBezTo>
                  <a:pt x="2186465" y="167807"/>
                  <a:pt x="2306333" y="262067"/>
                  <a:pt x="2338859" y="396972"/>
                </a:cubicBezTo>
                <a:cubicBezTo>
                  <a:pt x="2347929" y="434631"/>
                  <a:pt x="2381684" y="461228"/>
                  <a:pt x="2420413" y="461228"/>
                </a:cubicBezTo>
                <a:lnTo>
                  <a:pt x="2832471" y="461228"/>
                </a:lnTo>
                <a:lnTo>
                  <a:pt x="2832471" y="880252"/>
                </a:lnTo>
                <a:lnTo>
                  <a:pt x="1262381" y="880252"/>
                </a:lnTo>
                <a:close/>
                <a:moveTo>
                  <a:pt x="3927219" y="4892476"/>
                </a:moveTo>
                <a:cubicBezTo>
                  <a:pt x="3927219" y="4970662"/>
                  <a:pt x="3863614" y="5034270"/>
                  <a:pt x="3785425" y="5034270"/>
                </a:cubicBezTo>
                <a:lnTo>
                  <a:pt x="309595" y="5034270"/>
                </a:lnTo>
                <a:cubicBezTo>
                  <a:pt x="231408" y="5034270"/>
                  <a:pt x="167801" y="4970665"/>
                  <a:pt x="167801" y="4892476"/>
                </a:cubicBezTo>
                <a:lnTo>
                  <a:pt x="167801" y="739565"/>
                </a:lnTo>
                <a:cubicBezTo>
                  <a:pt x="167801" y="661379"/>
                  <a:pt x="231405" y="597771"/>
                  <a:pt x="309595" y="597771"/>
                </a:cubicBezTo>
                <a:lnTo>
                  <a:pt x="1094669" y="597771"/>
                </a:lnTo>
                <a:lnTo>
                  <a:pt x="1094669" y="743964"/>
                </a:lnTo>
                <a:lnTo>
                  <a:pt x="397887" y="743964"/>
                </a:lnTo>
                <a:cubicBezTo>
                  <a:pt x="351541" y="743964"/>
                  <a:pt x="313998" y="781506"/>
                  <a:pt x="313998" y="827852"/>
                </a:cubicBezTo>
                <a:lnTo>
                  <a:pt x="313998" y="4804218"/>
                </a:lnTo>
                <a:cubicBezTo>
                  <a:pt x="313998" y="4850564"/>
                  <a:pt x="351541" y="4888106"/>
                  <a:pt x="397887" y="4888106"/>
                </a:cubicBezTo>
                <a:lnTo>
                  <a:pt x="3697172" y="4888106"/>
                </a:lnTo>
                <a:cubicBezTo>
                  <a:pt x="3743518" y="4888106"/>
                  <a:pt x="3781060" y="4850564"/>
                  <a:pt x="3781060" y="4804218"/>
                </a:cubicBezTo>
                <a:lnTo>
                  <a:pt x="3781060" y="827754"/>
                </a:lnTo>
                <a:cubicBezTo>
                  <a:pt x="3781060" y="781408"/>
                  <a:pt x="3743518" y="743866"/>
                  <a:pt x="3697172" y="743866"/>
                </a:cubicBezTo>
                <a:lnTo>
                  <a:pt x="3000390" y="743866"/>
                </a:lnTo>
                <a:lnTo>
                  <a:pt x="3000390" y="597673"/>
                </a:lnTo>
                <a:lnTo>
                  <a:pt x="3785464" y="597673"/>
                </a:lnTo>
                <a:cubicBezTo>
                  <a:pt x="3863651" y="597673"/>
                  <a:pt x="3927258" y="661278"/>
                  <a:pt x="3927258" y="739467"/>
                </a:cubicBezTo>
                <a:close/>
                <a:moveTo>
                  <a:pt x="1946041" y="398526"/>
                </a:moveTo>
                <a:cubicBezTo>
                  <a:pt x="1946041" y="342652"/>
                  <a:pt x="1991658" y="297038"/>
                  <a:pt x="2047529" y="297038"/>
                </a:cubicBezTo>
                <a:cubicBezTo>
                  <a:pt x="2103401" y="297038"/>
                  <a:pt x="2149018" y="342655"/>
                  <a:pt x="2149018" y="398526"/>
                </a:cubicBezTo>
                <a:cubicBezTo>
                  <a:pt x="2149018" y="454397"/>
                  <a:pt x="2103401" y="500015"/>
                  <a:pt x="2047529" y="500015"/>
                </a:cubicBezTo>
                <a:cubicBezTo>
                  <a:pt x="1991658" y="500015"/>
                  <a:pt x="1946041" y="454397"/>
                  <a:pt x="1946041" y="398526"/>
                </a:cubicBezTo>
                <a:close/>
                <a:moveTo>
                  <a:pt x="1066443" y="1947259"/>
                </a:moveTo>
                <a:lnTo>
                  <a:pt x="1435639" y="1612206"/>
                </a:lnTo>
                <a:cubicBezTo>
                  <a:pt x="1469929" y="1581054"/>
                  <a:pt x="1523010" y="1583618"/>
                  <a:pt x="1554165" y="1617908"/>
                </a:cubicBezTo>
                <a:cubicBezTo>
                  <a:pt x="1585320" y="1652199"/>
                  <a:pt x="1582753" y="1705279"/>
                  <a:pt x="1548463" y="1736434"/>
                </a:cubicBezTo>
                <a:lnTo>
                  <a:pt x="1120063" y="2125224"/>
                </a:lnTo>
                <a:cubicBezTo>
                  <a:pt x="1103990" y="2139805"/>
                  <a:pt x="1083821" y="2147000"/>
                  <a:pt x="1063729" y="2147000"/>
                </a:cubicBezTo>
                <a:cubicBezTo>
                  <a:pt x="1042184" y="2147000"/>
                  <a:pt x="1020752" y="2138772"/>
                  <a:pt x="1004411" y="2122431"/>
                </a:cubicBezTo>
                <a:lnTo>
                  <a:pt x="828062" y="1946082"/>
                </a:lnTo>
                <a:cubicBezTo>
                  <a:pt x="795302" y="1913323"/>
                  <a:pt x="795302" y="1860204"/>
                  <a:pt x="828062" y="1827449"/>
                </a:cubicBezTo>
                <a:cubicBezTo>
                  <a:pt x="860822" y="1794693"/>
                  <a:pt x="913940" y="1794689"/>
                  <a:pt x="946696" y="1827449"/>
                </a:cubicBezTo>
                <a:close/>
                <a:moveTo>
                  <a:pt x="1840036" y="2053842"/>
                </a:moveTo>
                <a:cubicBezTo>
                  <a:pt x="1840036" y="2007496"/>
                  <a:pt x="1877578" y="1969954"/>
                  <a:pt x="1923924" y="1969954"/>
                </a:cubicBezTo>
                <a:lnTo>
                  <a:pt x="3207839" y="1969954"/>
                </a:lnTo>
                <a:cubicBezTo>
                  <a:pt x="3254185" y="1969954"/>
                  <a:pt x="3291727" y="2007496"/>
                  <a:pt x="3291727" y="2053842"/>
                </a:cubicBezTo>
                <a:cubicBezTo>
                  <a:pt x="3291727" y="2100187"/>
                  <a:pt x="3254185" y="2137730"/>
                  <a:pt x="3207839" y="2137730"/>
                </a:cubicBezTo>
                <a:lnTo>
                  <a:pt x="1923924" y="2137730"/>
                </a:lnTo>
                <a:cubicBezTo>
                  <a:pt x="1877616" y="2137730"/>
                  <a:pt x="1840036" y="2100187"/>
                  <a:pt x="1840036" y="2053842"/>
                </a:cubicBezTo>
                <a:close/>
                <a:moveTo>
                  <a:pt x="1840036" y="1665052"/>
                </a:moveTo>
                <a:cubicBezTo>
                  <a:pt x="1840036" y="1618707"/>
                  <a:pt x="1877578" y="1581164"/>
                  <a:pt x="1923924" y="1581164"/>
                </a:cubicBezTo>
                <a:lnTo>
                  <a:pt x="3207839" y="1581164"/>
                </a:lnTo>
                <a:cubicBezTo>
                  <a:pt x="3254185" y="1581164"/>
                  <a:pt x="3291727" y="1618707"/>
                  <a:pt x="3291727" y="1665052"/>
                </a:cubicBezTo>
                <a:cubicBezTo>
                  <a:pt x="3291727" y="1711397"/>
                  <a:pt x="3254185" y="1748940"/>
                  <a:pt x="3207839" y="1748940"/>
                </a:cubicBezTo>
                <a:lnTo>
                  <a:pt x="1923924" y="1748940"/>
                </a:lnTo>
                <a:cubicBezTo>
                  <a:pt x="1877616" y="1748940"/>
                  <a:pt x="1840036" y="1711397"/>
                  <a:pt x="1840036" y="1665052"/>
                </a:cubicBezTo>
                <a:close/>
                <a:moveTo>
                  <a:pt x="1840036" y="3111012"/>
                </a:moveTo>
                <a:cubicBezTo>
                  <a:pt x="1840036" y="3064667"/>
                  <a:pt x="1877578" y="3027124"/>
                  <a:pt x="1923924" y="3027124"/>
                </a:cubicBezTo>
                <a:lnTo>
                  <a:pt x="3207839" y="3027124"/>
                </a:lnTo>
                <a:cubicBezTo>
                  <a:pt x="3254185" y="3027124"/>
                  <a:pt x="3291727" y="3064667"/>
                  <a:pt x="3291727" y="3111012"/>
                </a:cubicBezTo>
                <a:cubicBezTo>
                  <a:pt x="3291727" y="3157358"/>
                  <a:pt x="3254185" y="3194900"/>
                  <a:pt x="3207839" y="3194900"/>
                </a:cubicBezTo>
                <a:lnTo>
                  <a:pt x="1923924" y="3194900"/>
                </a:lnTo>
                <a:cubicBezTo>
                  <a:pt x="1877616" y="3194900"/>
                  <a:pt x="1840036" y="3157358"/>
                  <a:pt x="1840036" y="3111012"/>
                </a:cubicBezTo>
                <a:close/>
                <a:moveTo>
                  <a:pt x="1840036" y="2722183"/>
                </a:moveTo>
                <a:cubicBezTo>
                  <a:pt x="1840036" y="2675838"/>
                  <a:pt x="1877578" y="2638295"/>
                  <a:pt x="1923924" y="2638295"/>
                </a:cubicBezTo>
                <a:lnTo>
                  <a:pt x="3207839" y="2638295"/>
                </a:lnTo>
                <a:cubicBezTo>
                  <a:pt x="3254185" y="2638295"/>
                  <a:pt x="3291727" y="2675838"/>
                  <a:pt x="3291727" y="2722183"/>
                </a:cubicBezTo>
                <a:cubicBezTo>
                  <a:pt x="3291727" y="2768529"/>
                  <a:pt x="3254185" y="2806071"/>
                  <a:pt x="3207839" y="2806071"/>
                </a:cubicBezTo>
                <a:lnTo>
                  <a:pt x="1923924" y="2806110"/>
                </a:lnTo>
                <a:cubicBezTo>
                  <a:pt x="1877616" y="2806110"/>
                  <a:pt x="1840036" y="2768529"/>
                  <a:pt x="1840036" y="2722183"/>
                </a:cubicBezTo>
                <a:close/>
                <a:moveTo>
                  <a:pt x="1840036" y="3779393"/>
                </a:moveTo>
                <a:cubicBezTo>
                  <a:pt x="1840036" y="3733048"/>
                  <a:pt x="1877578" y="3695505"/>
                  <a:pt x="1923924" y="3695505"/>
                </a:cubicBezTo>
                <a:lnTo>
                  <a:pt x="3207839" y="3695505"/>
                </a:lnTo>
                <a:cubicBezTo>
                  <a:pt x="3254185" y="3695505"/>
                  <a:pt x="3291727" y="3733048"/>
                  <a:pt x="3291727" y="3779393"/>
                </a:cubicBezTo>
                <a:cubicBezTo>
                  <a:pt x="3291727" y="3825738"/>
                  <a:pt x="3254185" y="3863281"/>
                  <a:pt x="3207839" y="3863281"/>
                </a:cubicBezTo>
                <a:lnTo>
                  <a:pt x="1923924" y="3863281"/>
                </a:lnTo>
                <a:cubicBezTo>
                  <a:pt x="1877616" y="3863281"/>
                  <a:pt x="1840036" y="3825738"/>
                  <a:pt x="1840036" y="3779393"/>
                </a:cubicBezTo>
                <a:close/>
                <a:moveTo>
                  <a:pt x="1840036" y="4168183"/>
                </a:moveTo>
                <a:cubicBezTo>
                  <a:pt x="1840036" y="4121837"/>
                  <a:pt x="1877578" y="4084295"/>
                  <a:pt x="1923924" y="4084295"/>
                </a:cubicBezTo>
                <a:lnTo>
                  <a:pt x="3207839" y="4084295"/>
                </a:lnTo>
                <a:cubicBezTo>
                  <a:pt x="3254185" y="4084295"/>
                  <a:pt x="3291727" y="4121837"/>
                  <a:pt x="3291727" y="4168183"/>
                </a:cubicBezTo>
                <a:cubicBezTo>
                  <a:pt x="3291727" y="4214528"/>
                  <a:pt x="3254185" y="4252071"/>
                  <a:pt x="3207839" y="4252071"/>
                </a:cubicBezTo>
                <a:lnTo>
                  <a:pt x="1923924" y="4252071"/>
                </a:lnTo>
                <a:cubicBezTo>
                  <a:pt x="1877616" y="4252071"/>
                  <a:pt x="1840036" y="4214528"/>
                  <a:pt x="1840036" y="4168183"/>
                </a:cubicBezTo>
                <a:close/>
                <a:moveTo>
                  <a:pt x="1554155" y="2665791"/>
                </a:moveTo>
                <a:cubicBezTo>
                  <a:pt x="1585307" y="2700081"/>
                  <a:pt x="1582743" y="2753162"/>
                  <a:pt x="1548376" y="2784317"/>
                </a:cubicBezTo>
                <a:lnTo>
                  <a:pt x="1119977" y="3173107"/>
                </a:lnTo>
                <a:cubicBezTo>
                  <a:pt x="1103903" y="3187611"/>
                  <a:pt x="1083735" y="3194883"/>
                  <a:pt x="1063643" y="3194883"/>
                </a:cubicBezTo>
                <a:cubicBezTo>
                  <a:pt x="1042097" y="3194883"/>
                  <a:pt x="1020666" y="3186655"/>
                  <a:pt x="1004324" y="3170314"/>
                </a:cubicBezTo>
                <a:lnTo>
                  <a:pt x="827976" y="2993965"/>
                </a:lnTo>
                <a:cubicBezTo>
                  <a:pt x="795216" y="2961205"/>
                  <a:pt x="795216" y="2908087"/>
                  <a:pt x="827976" y="2875331"/>
                </a:cubicBezTo>
                <a:cubicBezTo>
                  <a:pt x="860735" y="2842575"/>
                  <a:pt x="913854" y="2842571"/>
                  <a:pt x="946609" y="2875331"/>
                </a:cubicBezTo>
                <a:lnTo>
                  <a:pt x="1066468" y="2995190"/>
                </a:lnTo>
                <a:lnTo>
                  <a:pt x="1435663" y="2660137"/>
                </a:lnTo>
                <a:cubicBezTo>
                  <a:pt x="1469953" y="2628870"/>
                  <a:pt x="1522996" y="2631434"/>
                  <a:pt x="1554150" y="2665801"/>
                </a:cubicBezTo>
                <a:close/>
                <a:moveTo>
                  <a:pt x="1554155" y="3723001"/>
                </a:moveTo>
                <a:cubicBezTo>
                  <a:pt x="1585307" y="3757291"/>
                  <a:pt x="1582743" y="3810371"/>
                  <a:pt x="1548376" y="3841526"/>
                </a:cubicBezTo>
                <a:lnTo>
                  <a:pt x="1119977" y="4230316"/>
                </a:lnTo>
                <a:cubicBezTo>
                  <a:pt x="1103903" y="4244821"/>
                  <a:pt x="1083735" y="4252092"/>
                  <a:pt x="1063643" y="4252092"/>
                </a:cubicBezTo>
                <a:cubicBezTo>
                  <a:pt x="1042097" y="4252092"/>
                  <a:pt x="1020666" y="4243864"/>
                  <a:pt x="1004324" y="4227523"/>
                </a:cubicBezTo>
                <a:lnTo>
                  <a:pt x="827976" y="4051175"/>
                </a:lnTo>
                <a:cubicBezTo>
                  <a:pt x="795216" y="4018415"/>
                  <a:pt x="795216" y="3965297"/>
                  <a:pt x="827976" y="3932541"/>
                </a:cubicBezTo>
                <a:cubicBezTo>
                  <a:pt x="860735" y="3899785"/>
                  <a:pt x="913854" y="3899781"/>
                  <a:pt x="946609" y="3932541"/>
                </a:cubicBezTo>
                <a:lnTo>
                  <a:pt x="1066468" y="4052399"/>
                </a:lnTo>
                <a:lnTo>
                  <a:pt x="1435663" y="3717347"/>
                </a:lnTo>
                <a:cubicBezTo>
                  <a:pt x="1469953" y="3686118"/>
                  <a:pt x="1522996" y="3688720"/>
                  <a:pt x="1554150" y="3723011"/>
                </a:cubicBezTo>
                <a:close/>
              </a:path>
            </a:pathLst>
          </a:custGeom>
          <a:solidFill>
            <a:schemeClr val="bg1"/>
          </a:solid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 name="Title 1">
            <a:extLst>
              <a:ext uri="{FF2B5EF4-FFF2-40B4-BE49-F238E27FC236}">
                <a16:creationId xmlns:a16="http://schemas.microsoft.com/office/drawing/2014/main" id="{BD8E04B6-D3CF-455F-3BA3-1B2CA4C171FE}"/>
              </a:ext>
            </a:extLst>
          </p:cNvPr>
          <p:cNvSpPr>
            <a:spLocks noGrp="1"/>
          </p:cNvSpPr>
          <p:nvPr/>
        </p:nvSpPr>
        <p:spPr>
          <a:xfrm>
            <a:off x="156594" y="-6310"/>
            <a:ext cx="10972800" cy="987019"/>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3600" b="1" i="0" kern="800" spc="0" baseline="0">
                <a:solidFill>
                  <a:schemeClr val="tx2"/>
                </a:solidFill>
                <a:latin typeface="Trebuchet MS" panose="020B0703020202090204" pitchFamily="34" charset="0"/>
                <a:ea typeface="+mj-ea"/>
                <a:cs typeface="Trebuchet MS" panose="020B0703020202090204"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1" i="0" u="none" strike="noStrike" kern="800" cap="none" spc="0" normalizeH="0" baseline="0" noProof="0">
                <a:ln>
                  <a:noFill/>
                </a:ln>
                <a:solidFill>
                  <a:srgbClr val="203661"/>
                </a:solidFill>
                <a:effectLst/>
                <a:uLnTx/>
                <a:uFillTx/>
                <a:latin typeface="Trebuchet MS"/>
                <a:ea typeface="+mj-ea"/>
              </a:rPr>
              <a:t>Conclusions</a:t>
            </a:r>
            <a:r>
              <a:rPr kumimoji="0" lang="en-US" sz="4400" b="1" i="0" u="none" strike="noStrike" kern="800" cap="none" spc="0" normalizeH="0" baseline="30000" noProof="0">
                <a:ln>
                  <a:noFill/>
                </a:ln>
                <a:solidFill>
                  <a:srgbClr val="203661"/>
                </a:solidFill>
                <a:effectLst/>
                <a:uLnTx/>
                <a:uFillTx/>
                <a:latin typeface="Trebuchet MS"/>
                <a:ea typeface="+mj-ea"/>
              </a:rPr>
              <a:t>1</a:t>
            </a:r>
            <a:endParaRPr kumimoji="0" lang="en-IE" sz="4400" b="1" i="0" u="none" strike="noStrike" kern="800" cap="none" spc="0" normalizeH="0" baseline="30000" noProof="0">
              <a:ln>
                <a:noFill/>
              </a:ln>
              <a:solidFill>
                <a:srgbClr val="203661"/>
              </a:solidFill>
              <a:effectLst/>
              <a:uLnTx/>
              <a:uFillTx/>
              <a:latin typeface="Trebuchet MS"/>
              <a:ea typeface="+mj-ea"/>
            </a:endParaRPr>
          </a:p>
        </p:txBody>
      </p:sp>
      <p:sp>
        <p:nvSpPr>
          <p:cNvPr id="4" name="TextBox 3">
            <a:extLst>
              <a:ext uri="{FF2B5EF4-FFF2-40B4-BE49-F238E27FC236}">
                <a16:creationId xmlns:a16="http://schemas.microsoft.com/office/drawing/2014/main" id="{34AFB271-8387-FA51-DC21-3CF279296323}"/>
              </a:ext>
            </a:extLst>
          </p:cNvPr>
          <p:cNvSpPr txBox="1"/>
          <p:nvPr/>
        </p:nvSpPr>
        <p:spPr>
          <a:xfrm>
            <a:off x="156594" y="6195524"/>
            <a:ext cx="9339597"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G3, Grade 3; G-CSF, Granulocyte Colony-Stimulating Factor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1.</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Pérez-García et. al., 2024. Efficacy analysis and updated safety from the phase 2 PRIMED study of prophylactic granulocyte-colony stimulating factor (G-CSF) and loperamide for patients with HER2-negative advanced breast cancer treated with </a:t>
            </a:r>
            <a:r>
              <a:rPr kumimoji="0" lang="en-GB" sz="800" b="0" i="0" u="none" strike="noStrike" kern="1200" cap="none" spc="0" normalizeH="0" baseline="0" noProof="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sacituzumab</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a:t>
            </a:r>
            <a:r>
              <a:rPr kumimoji="0" lang="en-GB" sz="800" b="0" i="0" u="none" strike="noStrike" kern="1200" cap="none" spc="0" normalizeH="0" baseline="0" noProof="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govitecan</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Presented at SABCS 2024 #P1-02-06.</a:t>
            </a:r>
          </a:p>
        </p:txBody>
      </p:sp>
      <p:sp>
        <p:nvSpPr>
          <p:cNvPr id="5" name="TextBox 4">
            <a:extLst>
              <a:ext uri="{FF2B5EF4-FFF2-40B4-BE49-F238E27FC236}">
                <a16:creationId xmlns:a16="http://schemas.microsoft.com/office/drawing/2014/main" id="{6EB1FE26-0F53-A54E-92F1-73CBFF241D74}"/>
              </a:ext>
            </a:extLst>
          </p:cNvPr>
          <p:cNvSpPr txBox="1"/>
          <p:nvPr/>
        </p:nvSpPr>
        <p:spPr>
          <a:xfrm>
            <a:off x="411923" y="1200727"/>
            <a:ext cx="10972800" cy="2554545"/>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0" i="0" u="none" strike="noStrike" kern="1200" cap="none" spc="0" normalizeH="0" baseline="0" noProof="0">
                <a:ln>
                  <a:noFill/>
                </a:ln>
                <a:solidFill>
                  <a:srgbClr val="54565B"/>
                </a:solidFill>
                <a:effectLst/>
                <a:uLnTx/>
                <a:uFillTx/>
                <a:latin typeface="Trebuchet MS" panose="020B0603020202020204"/>
                <a:ea typeface="+mn-ea"/>
                <a:cs typeface="+mn-cs"/>
              </a:rPr>
              <a:t>The efficacy results of </a:t>
            </a:r>
            <a:r>
              <a:rPr kumimoji="0" lang="en-GB" sz="2000" b="0" i="0" u="none" strike="noStrike" kern="1200" cap="none" spc="0" normalizeH="0" baseline="0" noProof="0" err="1">
                <a:ln>
                  <a:noFill/>
                </a:ln>
                <a:solidFill>
                  <a:srgbClr val="54565B"/>
                </a:solidFill>
                <a:effectLst/>
                <a:uLnTx/>
                <a:uFillTx/>
                <a:latin typeface="Trebuchet MS" panose="020B0603020202020204"/>
                <a:ea typeface="+mn-ea"/>
                <a:cs typeface="+mn-cs"/>
              </a:rPr>
              <a:t>sacituzumab</a:t>
            </a:r>
            <a:r>
              <a:rPr kumimoji="0" lang="en-GB" sz="2000" b="0" i="0" u="none" strike="noStrike" kern="1200" cap="none" spc="0" normalizeH="0" baseline="0" noProof="0">
                <a:ln>
                  <a:noFill/>
                </a:ln>
                <a:solidFill>
                  <a:srgbClr val="54565B"/>
                </a:solidFill>
                <a:effectLst/>
                <a:uLnTx/>
                <a:uFillTx/>
                <a:latin typeface="Trebuchet MS" panose="020B0603020202020204"/>
                <a:ea typeface="+mn-ea"/>
                <a:cs typeface="+mn-cs"/>
              </a:rPr>
              <a:t> </a:t>
            </a:r>
            <a:r>
              <a:rPr kumimoji="0" lang="en-GB" sz="2000" b="0" i="0" u="none" strike="noStrike" kern="1200" cap="none" spc="0" normalizeH="0" baseline="0" noProof="0" err="1">
                <a:ln>
                  <a:noFill/>
                </a:ln>
                <a:solidFill>
                  <a:srgbClr val="54565B"/>
                </a:solidFill>
                <a:effectLst/>
                <a:uLnTx/>
                <a:uFillTx/>
                <a:latin typeface="Trebuchet MS" panose="020B0603020202020204"/>
                <a:ea typeface="+mn-ea"/>
                <a:cs typeface="+mn-cs"/>
              </a:rPr>
              <a:t>govitecan</a:t>
            </a:r>
            <a:r>
              <a:rPr kumimoji="0" lang="en-GB" sz="2000" b="0" i="0" u="none" strike="noStrike" kern="1200" cap="none" spc="0" normalizeH="0" baseline="0" noProof="0">
                <a:ln>
                  <a:noFill/>
                </a:ln>
                <a:solidFill>
                  <a:srgbClr val="54565B"/>
                </a:solidFill>
                <a:effectLst/>
                <a:uLnTx/>
                <a:uFillTx/>
                <a:latin typeface="Trebuchet MS" panose="020B0603020202020204"/>
                <a:ea typeface="+mn-ea"/>
                <a:cs typeface="+mn-cs"/>
              </a:rPr>
              <a:t> in the PRIMED study are consistent with previously reported data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000" b="0" i="0" u="none" strike="noStrike" kern="1200" cap="none" spc="0" normalizeH="0" baseline="0" noProof="0">
              <a:ln>
                <a:noFill/>
              </a:ln>
              <a:solidFill>
                <a:srgbClr val="54565B"/>
              </a:solidFill>
              <a:effectLst/>
              <a:uLnTx/>
              <a:uFillTx/>
              <a:latin typeface="Trebuchet MS" panose="020B0603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0" i="0" u="none" strike="noStrike" kern="1200" cap="none" spc="0" normalizeH="0" baseline="0" noProof="0">
                <a:ln>
                  <a:noFill/>
                </a:ln>
                <a:solidFill>
                  <a:srgbClr val="54565B"/>
                </a:solidFill>
                <a:effectLst/>
                <a:uLnTx/>
                <a:uFillTx/>
                <a:latin typeface="Trebuchet MS" panose="020B0603020202020204"/>
                <a:ea typeface="+mn-ea"/>
                <a:cs typeface="+mn-cs"/>
              </a:rPr>
              <a:t>PRIMED had lower rates of all grade and ≥G3 neutropenia and </a:t>
            </a:r>
            <a:r>
              <a:rPr kumimoji="0" lang="en-GB" sz="2000" b="0" i="0" u="none" strike="noStrike" kern="1200" cap="none" spc="0" normalizeH="0" baseline="0" noProof="0" err="1">
                <a:ln>
                  <a:noFill/>
                </a:ln>
                <a:solidFill>
                  <a:srgbClr val="54565B"/>
                </a:solidFill>
                <a:effectLst/>
                <a:uLnTx/>
                <a:uFillTx/>
                <a:latin typeface="Trebuchet MS" panose="020B0603020202020204"/>
                <a:ea typeface="+mn-ea"/>
                <a:cs typeface="+mn-cs"/>
              </a:rPr>
              <a:t>diarrhea</a:t>
            </a:r>
            <a:r>
              <a:rPr kumimoji="0" lang="en-GB" sz="2000" b="0" i="0" u="none" strike="noStrike" kern="1200" cap="none" spc="0" normalizeH="0" baseline="0" noProof="0">
                <a:ln>
                  <a:noFill/>
                </a:ln>
                <a:solidFill>
                  <a:srgbClr val="54565B"/>
                </a:solidFill>
                <a:effectLst/>
                <a:uLnTx/>
                <a:uFillTx/>
                <a:latin typeface="Trebuchet MS" panose="020B0603020202020204"/>
                <a:ea typeface="+mn-ea"/>
                <a:cs typeface="+mn-cs"/>
              </a:rPr>
              <a:t> compared to the ASCENT and TROPICS-02 trials, with fewer dose reductions and treatment interruptions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000" b="0" i="0" u="none" strike="noStrike" kern="1200" cap="none" spc="0" normalizeH="0" baseline="0" noProof="0">
              <a:ln>
                <a:noFill/>
              </a:ln>
              <a:solidFill>
                <a:srgbClr val="54565B"/>
              </a:solidFill>
              <a:effectLst/>
              <a:uLnTx/>
              <a:uFillTx/>
              <a:latin typeface="Trebuchet MS" panose="020B0603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0" i="0" u="none" strike="noStrike" kern="1200" cap="none" spc="0" normalizeH="0" baseline="0" noProof="0">
                <a:ln>
                  <a:noFill/>
                </a:ln>
                <a:solidFill>
                  <a:srgbClr val="54565B"/>
                </a:solidFill>
                <a:effectLst/>
                <a:uLnTx/>
                <a:uFillTx/>
                <a:latin typeface="Trebuchet MS" panose="020B0603020202020204"/>
                <a:ea typeface="+mn-ea"/>
                <a:cs typeface="+mn-cs"/>
              </a:rPr>
              <a:t>G-CSF and loperamide should be considered as primary prophylactic treatment for patients receiving </a:t>
            </a:r>
            <a:r>
              <a:rPr kumimoji="0" lang="en-GB" sz="2000" b="0" i="0" u="none" strike="noStrike" kern="1200" cap="none" spc="0" normalizeH="0" baseline="0" noProof="0" err="1">
                <a:ln>
                  <a:noFill/>
                </a:ln>
                <a:solidFill>
                  <a:srgbClr val="54565B"/>
                </a:solidFill>
                <a:effectLst/>
                <a:uLnTx/>
                <a:uFillTx/>
                <a:latin typeface="Trebuchet MS" panose="020B0603020202020204"/>
                <a:ea typeface="+mn-ea"/>
                <a:cs typeface="+mn-cs"/>
              </a:rPr>
              <a:t>sacituzumab</a:t>
            </a:r>
            <a:r>
              <a:rPr kumimoji="0" lang="en-GB" sz="2000" b="0" i="0" u="none" strike="noStrike" kern="1200" cap="none" spc="0" normalizeH="0" baseline="0" noProof="0">
                <a:ln>
                  <a:noFill/>
                </a:ln>
                <a:solidFill>
                  <a:srgbClr val="54565B"/>
                </a:solidFill>
                <a:effectLst/>
                <a:uLnTx/>
                <a:uFillTx/>
                <a:latin typeface="Trebuchet MS" panose="020B0603020202020204"/>
                <a:ea typeface="+mn-ea"/>
                <a:cs typeface="+mn-cs"/>
              </a:rPr>
              <a:t> </a:t>
            </a:r>
            <a:r>
              <a:rPr kumimoji="0" lang="en-GB" sz="2000" b="0" i="0" u="none" strike="noStrike" kern="1200" cap="none" spc="0" normalizeH="0" baseline="0" noProof="0" err="1">
                <a:ln>
                  <a:noFill/>
                </a:ln>
                <a:solidFill>
                  <a:srgbClr val="54565B"/>
                </a:solidFill>
                <a:effectLst/>
                <a:uLnTx/>
                <a:uFillTx/>
                <a:latin typeface="Trebuchet MS" panose="020B0603020202020204"/>
                <a:ea typeface="+mn-ea"/>
                <a:cs typeface="+mn-cs"/>
              </a:rPr>
              <a:t>govitecan</a:t>
            </a:r>
            <a:endParaRPr kumimoji="0" lang="en-GB" sz="20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266274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054BB27-91FC-7593-091F-50C1A872F69B}"/>
              </a:ext>
            </a:extLst>
          </p:cNvPr>
          <p:cNvSpPr txBox="1"/>
          <p:nvPr/>
        </p:nvSpPr>
        <p:spPr>
          <a:xfrm>
            <a:off x="2273581" y="1748127"/>
            <a:ext cx="9370664"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Trodelvy</a:t>
            </a:r>
            <a:r>
              <a:rPr kumimoji="0" lang="sv-SE" sz="140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 (sacituzumab </a:t>
            </a:r>
            <a:r>
              <a:rPr kumimoji="0" lang="en-US" sz="2000" b="0" i="0" u="none" strike="noStrike" kern="1200" cap="none" spc="0" normalizeH="0" baseline="0" noProof="0" dirty="0" err="1">
                <a:ln>
                  <a:noFill/>
                </a:ln>
                <a:solidFill>
                  <a:prstClr val="black"/>
                </a:solidFill>
                <a:effectLst/>
                <a:uLnTx/>
                <a:uFillTx/>
                <a:latin typeface="Calibri" panose="020F0502020204030204"/>
                <a:ea typeface="+mn-ea"/>
                <a:cs typeface="+mn-cs"/>
              </a:rPr>
              <a:t>govitecan</a:t>
            </a: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310EF036-2D90-15E8-71F2-CE932C5FE588}"/>
              </a:ext>
            </a:extLst>
          </p:cNvPr>
          <p:cNvSpPr txBox="1"/>
          <p:nvPr/>
        </p:nvSpPr>
        <p:spPr>
          <a:xfrm>
            <a:off x="2273581" y="2280624"/>
            <a:ext cx="8681291" cy="346043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Arial" panose="020B0604020202020204" pitchFamily="34" charset="0"/>
              </a:rPr>
              <a:t>▼</a:t>
            </a: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Detta läkemedel är föremål för utökad</a:t>
            </a:r>
            <a:r>
              <a:rPr kumimoji="0" lang="sv-SE" sz="1050" b="1" i="1"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 </a:t>
            </a:r>
            <a:r>
              <a:rPr kumimoji="0" lang="sv-SE" sz="1050" b="1" i="0" u="none" strike="noStrike" kern="1200" cap="none" spc="0" normalizeH="0" baseline="0" noProof="0" dirty="0">
                <a:ln>
                  <a:noFill/>
                </a:ln>
                <a:solidFill>
                  <a:srgbClr val="000000"/>
                </a:solidFill>
                <a:effectLst/>
                <a:uLnTx/>
                <a:uFillTx/>
                <a:latin typeface="Arial Narrow" panose="020B0606020202030204" pitchFamily="34" charset="0"/>
                <a:ea typeface="SimSun" panose="02010600030101010101" pitchFamily="2" charset="-122"/>
                <a:cs typeface="+mn-cs"/>
              </a:rPr>
              <a:t>övervakning.</a:t>
            </a:r>
            <a:endParaRPr kumimoji="0" lang="sv-SE" sz="1050" b="0" i="0" u="none" strike="noStrike" kern="1200" cap="none" spc="0" normalizeH="0" baseline="0" noProof="0" dirty="0">
              <a:ln>
                <a:noFill/>
              </a:ln>
              <a:solidFill>
                <a:srgbClr val="000000"/>
              </a:solidFill>
              <a:effectLst/>
              <a:uLnTx/>
              <a:uFillTx/>
              <a:latin typeface="Times New Roman" panose="02020603050405020304" pitchFamily="18" charset="0"/>
              <a:ea typeface="SimSun" panose="02010600030101010101" pitchFamily="2" charset="-122"/>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Trodelvy® </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sacituzumabgovitekan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200 mg pulver till koncentrat till infusionsvätska, lösning. Antineoplastiska medel. Antikropp-</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läkemedelskonjugat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Rx</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EF.  </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Indikationer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Monoterapi vid behandling av vuxna patienter med icke-</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resektabel</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metastaserad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trippelnegativ bröstcancer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mTNBC</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som tidigare har fått två eller flera systemiska behandlingar, varav minst en av dem mot avancerad sjukdom. Monoterapi vid behandling av vuxna patienter med icke-</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resektabel</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metastaserad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hormonreceptor (HR)-positiv, HER2-negativ bröstcancer som har fått endokrinbaserad behandling och minst två ytterligare systemiska behandlingar för avancerad sjukdom.</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Kontraindikationer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Överkänslighet mot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sacituzumabgovitekan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eller hjälpämne.</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Varningar och försiktighet: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Kan orsaka svår eller livshotande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neutropeni</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Det rekommenderas att patienternas blodvärden övervakas under behandlingen. Ska inte administreras om det absoluta antalet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neutrofiler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understiger 1 500/mm</a:t>
            </a:r>
            <a:r>
              <a:rPr kumimoji="0" lang="sv-SE" sz="105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på dag 1 under någon cykel eller om antalet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neutrofiler</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understiger 1 000/mm</a:t>
            </a:r>
            <a:r>
              <a:rPr kumimoji="0" lang="sv-SE" sz="1050" b="0" i="0" u="none" strike="noStrike" kern="1200" cap="none" spc="0" normalizeH="0" baseline="3000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på dag 8 under någon cykel eller vid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neutropen</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feber. Kan orsaka svår diarré. Ska inte administreras vid diarré av grad 3–4. Kan orsaka svår eller livshotande överkänslighet. Premedicinering rekommenderas och noggrann observation med avseende på infusionsrelaterade reaktioner. För att förebygga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cytostatikainducerat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illamående och kräkningar rekommenderas förebyggande behandling med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antiemetika</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Patienten måste övervakas under varje infusion och i minst 30 minuter efter varje infusion. Patienter med känd reducerad UGT1A1-aktivitet ska övervakas noga med avseende på biverkningar. Gravida kvinnor och fertila kvinnor ska informeras om den potentiella risken för foster. Innehåller natrium, ska beaktas i relation till patientens totala natriumintag.</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Innehavare av marknadsföringstillståndet:</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Gilead Sciences </a:t>
            </a:r>
            <a:r>
              <a:rPr kumimoji="0" lang="sv-SE" sz="105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Ireland</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UC</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För information: </a:t>
            </a: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Kontakta Gilead Sciences Sweden AB, + 46 (0) 8 5057 1849. För fullständig information om dosering, varningar och försiktighet, interaktioner och biverkningar samt aktuell information om förpackningar och priser se </a:t>
            </a:r>
            <a:r>
              <a:rPr kumimoji="0" lang="sv-SE" sz="1050" b="0" i="0" u="sng" strike="noStrike" kern="1200" cap="none" spc="0" normalizeH="0" baseline="0" noProof="0" dirty="0">
                <a:ln>
                  <a:noFill/>
                </a:ln>
                <a:solidFill>
                  <a:srgbClr val="0563C1"/>
                </a:solidFill>
                <a:effectLst/>
                <a:uLnTx/>
                <a:uFillTx/>
                <a:latin typeface="Calibri" panose="020F0502020204030204" pitchFamily="34" charset="0"/>
                <a:ea typeface="Calibri" panose="020F0502020204030204" pitchFamily="34" charset="0"/>
                <a:cs typeface="Times New Roman" panose="02020603050405020304" pitchFamily="18" charset="0"/>
                <a:hlinkClick r:id="rId2"/>
              </a:rPr>
              <a:t>www.fass.se</a:t>
            </a:r>
            <a:b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sv-SE"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Baserad på produktresumé: 07/2023</a:t>
            </a:r>
          </a:p>
        </p:txBody>
      </p:sp>
      <p:sp>
        <p:nvSpPr>
          <p:cNvPr id="3" name="TextBox 2">
            <a:extLst>
              <a:ext uri="{FF2B5EF4-FFF2-40B4-BE49-F238E27FC236}">
                <a16:creationId xmlns:a16="http://schemas.microsoft.com/office/drawing/2014/main" id="{13C73636-8E41-F9A0-63D5-7D65DBFEB427}"/>
              </a:ext>
            </a:extLst>
          </p:cNvPr>
          <p:cNvSpPr txBox="1"/>
          <p:nvPr/>
        </p:nvSpPr>
        <p:spPr>
          <a:xfrm>
            <a:off x="-2146" y="6385636"/>
            <a:ext cx="6098146" cy="2616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787A7E"/>
                </a:solidFill>
                <a:effectLst/>
                <a:uLnTx/>
                <a:uFillTx/>
                <a:latin typeface="Trebuchet MS" panose="020B0603020202020204" pitchFamily="34" charset="0"/>
                <a:ea typeface="+mn-ea"/>
                <a:cs typeface="+mn-cs"/>
              </a:rPr>
              <a:t>SE-TRO-0249 Date of preparation April 2025</a:t>
            </a:r>
          </a:p>
        </p:txBody>
      </p:sp>
    </p:spTree>
    <p:extLst>
      <p:ext uri="{BB962C8B-B14F-4D97-AF65-F5344CB8AC3E}">
        <p14:creationId xmlns:p14="http://schemas.microsoft.com/office/powerpoint/2010/main" val="625220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87CB0A9-3628-467A-AFB6-C5C9D1707BF5}"/>
              </a:ext>
            </a:extLst>
          </p:cNvPr>
          <p:cNvSpPr>
            <a:spLocks noGrp="1"/>
          </p:cNvSpPr>
          <p:nvPr>
            <p:ph sz="half" idx="1"/>
          </p:nvPr>
        </p:nvSpPr>
        <p:spPr/>
        <p:txBody>
          <a:bodyPr/>
          <a:lstStyle/>
          <a:p>
            <a:pPr marL="0" indent="0">
              <a:buNone/>
            </a:pPr>
            <a:endParaRPr lang="en-US" sz="800"/>
          </a:p>
        </p:txBody>
      </p:sp>
      <p:pic>
        <p:nvPicPr>
          <p:cNvPr id="4" name="Picture 3" descr="A picture containing text&#10;&#10;Description automatically generated">
            <a:extLst>
              <a:ext uri="{FF2B5EF4-FFF2-40B4-BE49-F238E27FC236}">
                <a16:creationId xmlns:a16="http://schemas.microsoft.com/office/drawing/2014/main" id="{51F0190D-D739-4546-8B89-0D4F1DC812AF}"/>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839740" y="6049872"/>
            <a:ext cx="2270612" cy="849624"/>
          </a:xfrm>
          <a:prstGeom prst="rect">
            <a:avLst/>
          </a:prstGeom>
        </p:spPr>
      </p:pic>
      <p:sp>
        <p:nvSpPr>
          <p:cNvPr id="5" name="Text Placeholder 2">
            <a:extLst>
              <a:ext uri="{FF2B5EF4-FFF2-40B4-BE49-F238E27FC236}">
                <a16:creationId xmlns:a16="http://schemas.microsoft.com/office/drawing/2014/main" id="{A9525EC7-12D0-430A-B5B6-D3B1CC1DE63F}"/>
              </a:ext>
            </a:extLst>
          </p:cNvPr>
          <p:cNvSpPr txBox="1">
            <a:spLocks/>
          </p:cNvSpPr>
          <p:nvPr/>
        </p:nvSpPr>
        <p:spPr>
          <a:xfrm>
            <a:off x="5788404" y="601662"/>
            <a:ext cx="6170233" cy="5654675"/>
          </a:xfrm>
          <a:prstGeom prst="rect">
            <a:avLst/>
          </a:prstGeom>
        </p:spPr>
        <p:txBody>
          <a:bodyPr vert="horz" lIns="91440" tIns="45720" rIns="91440" bIns="45720" rtlCol="0" anchor="ctr">
            <a:normAutofit fontScale="32500" lnSpcReduction="20000"/>
          </a:bodyPr>
          <a:lstStyle>
            <a:lvl1pPr marL="0" indent="0" algn="r" defTabSz="914400" rtl="0" eaLnBrk="1" latinLnBrk="0" hangingPunct="1">
              <a:lnSpc>
                <a:spcPct val="114000"/>
              </a:lnSpc>
              <a:spcBef>
                <a:spcPts val="0"/>
              </a:spcBef>
              <a:spcAft>
                <a:spcPts val="600"/>
              </a:spcAft>
              <a:buClr>
                <a:schemeClr val="tx1"/>
              </a:buClr>
              <a:buSzPct val="65000"/>
              <a:buFont typeface="Monaco" pitchFamily="2" charset="77"/>
              <a:buNone/>
              <a:defRPr sz="2000" b="0" i="0" kern="1600" spc="-50" baseline="0">
                <a:solidFill>
                  <a:schemeClr val="tx1"/>
                </a:solidFill>
                <a:latin typeface="Trebuchet MS" panose="020B0703020202090204" pitchFamily="34" charset="0"/>
                <a:ea typeface="+mn-ea"/>
                <a:cs typeface="+mn-cs"/>
              </a:defRPr>
            </a:lvl1pPr>
            <a:lvl2pPr marL="675958" indent="-285750" algn="l" defTabSz="914400" rtl="0" eaLnBrk="1" latinLnBrk="0" hangingPunct="1">
              <a:lnSpc>
                <a:spcPct val="114000"/>
              </a:lnSpc>
              <a:spcBef>
                <a:spcPts val="0"/>
              </a:spcBef>
              <a:spcAft>
                <a:spcPts val="600"/>
              </a:spcAft>
              <a:buFont typeface="Monaco" pitchFamily="2" charset="77"/>
              <a:buChar char="⎻"/>
              <a:tabLst/>
              <a:defRPr lang="en-US" sz="1200" b="0" i="0" kern="1600" spc="-50" baseline="0" dirty="0">
                <a:solidFill>
                  <a:schemeClr val="tx1"/>
                </a:solidFill>
                <a:latin typeface="+mj-lt"/>
                <a:ea typeface="+mn-ea"/>
                <a:cs typeface="+mn-cs"/>
              </a:defRPr>
            </a:lvl2pPr>
            <a:lvl3pPr marL="862012" marR="0" indent="-171450" algn="l" defTabSz="914400" rtl="0" eaLnBrk="1" fontAlgn="auto" latinLnBrk="0" hangingPunct="1">
              <a:lnSpc>
                <a:spcPct val="114000"/>
              </a:lnSpc>
              <a:spcBef>
                <a:spcPts val="0"/>
              </a:spcBef>
              <a:spcAft>
                <a:spcPts val="600"/>
              </a:spcAft>
              <a:buClrTx/>
              <a:buSzTx/>
              <a:buFont typeface="Monaco" pitchFamily="2" charset="77"/>
              <a:buChar char="⎻"/>
              <a:tabLst/>
              <a:defRPr lang="en-US" sz="1050" b="0" i="1" kern="1600" spc="-50" baseline="0" dirty="0" smtClean="0">
                <a:solidFill>
                  <a:schemeClr val="tx1"/>
                </a:solidFill>
                <a:latin typeface="Georgia" panose="02040502050405020303" pitchFamily="18" charset="0"/>
                <a:ea typeface="+mn-ea"/>
                <a:cs typeface="+mn-cs"/>
              </a:defRPr>
            </a:lvl3pPr>
            <a:lvl4pPr marL="1136332" indent="-171450" algn="l" defTabSz="914400" rtl="0" eaLnBrk="1" latinLnBrk="0" hangingPunct="1">
              <a:lnSpc>
                <a:spcPct val="114000"/>
              </a:lnSpc>
              <a:spcBef>
                <a:spcPts val="0"/>
              </a:spcBef>
              <a:spcAft>
                <a:spcPts val="600"/>
              </a:spcAft>
              <a:buFont typeface="Monaco" pitchFamily="2" charset="77"/>
              <a:buChar char="⎻"/>
              <a:tabLst/>
              <a:defRPr lang="en-US" sz="1050" b="0" i="1" kern="1600" spc="-50" baseline="0" dirty="0">
                <a:solidFill>
                  <a:schemeClr val="tx1"/>
                </a:solidFill>
                <a:latin typeface="Georgia" panose="02040502050405020303" pitchFamily="18" charset="0"/>
                <a:ea typeface="+mn-ea"/>
                <a:cs typeface="+mn-cs"/>
              </a:defRPr>
            </a:lvl4pPr>
            <a:lvl5pPr marL="1353503" indent="-171450" algn="l" defTabSz="914400" rtl="0" eaLnBrk="1" latinLnBrk="0" hangingPunct="1">
              <a:lnSpc>
                <a:spcPct val="114000"/>
              </a:lnSpc>
              <a:spcBef>
                <a:spcPts val="0"/>
              </a:spcBef>
              <a:spcAft>
                <a:spcPts val="600"/>
              </a:spcAft>
              <a:buFont typeface="Monaco" pitchFamily="2" charset="77"/>
              <a:buChar char="⎻"/>
              <a:tabLst/>
              <a:defRPr sz="1050" b="0" i="1" kern="1600" spc="-50" baseline="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4000"/>
              </a:lnSpc>
              <a:spcBef>
                <a:spcPts val="0"/>
              </a:spcBef>
              <a:spcAft>
                <a:spcPts val="600"/>
              </a:spcAft>
              <a:buClr>
                <a:srgbClr val="54565B"/>
              </a:buClr>
              <a:buSzPct val="65000"/>
              <a:buFont typeface="Monaco" pitchFamily="2" charset="77"/>
              <a:buNone/>
              <a:tabLst/>
              <a:defRPr/>
            </a:pPr>
            <a:r>
              <a:rPr kumimoji="0" lang="en-IE" sz="74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mn-cs"/>
              </a:rPr>
              <a:t>Efficacy Analysis and Updated Safety from the Phase 2 PRIMED Study of Prophylactic Granulocyte-Colony Stimulating Factor (G-CSF) and Loperamide for Patients (pts) with HER2-negative Advanced Breast Cancer (ABC) Treated with Sacituzumab </a:t>
            </a:r>
            <a:r>
              <a:rPr kumimoji="0" lang="en-IE" sz="7400" b="0" i="0" u="none" strike="noStrike" kern="1600" cap="none" spc="-50" normalizeH="0" baseline="0" noProof="0" dirty="0" err="1">
                <a:ln>
                  <a:noFill/>
                </a:ln>
                <a:solidFill>
                  <a:srgbClr val="54565B"/>
                </a:solidFill>
                <a:effectLst/>
                <a:uLnTx/>
                <a:uFillTx/>
                <a:latin typeface="Trebuchet MS" panose="020B0603020202020204" pitchFamily="34" charset="0"/>
                <a:ea typeface="+mn-ea"/>
                <a:cs typeface="+mn-cs"/>
              </a:rPr>
              <a:t>Govitecan</a:t>
            </a:r>
            <a:r>
              <a:rPr kumimoji="0" lang="en-IE" sz="74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mn-cs"/>
              </a:rPr>
              <a:t> (SG)</a:t>
            </a:r>
          </a:p>
          <a:p>
            <a:pPr marL="0" marR="0" lvl="0" indent="0" algn="l" defTabSz="914400" rtl="0" eaLnBrk="1" fontAlgn="auto" latinLnBrk="0" hangingPunct="1">
              <a:lnSpc>
                <a:spcPct val="114000"/>
              </a:lnSpc>
              <a:spcBef>
                <a:spcPts val="0"/>
              </a:spcBef>
              <a:spcAft>
                <a:spcPts val="600"/>
              </a:spcAft>
              <a:buClr>
                <a:srgbClr val="54565B"/>
              </a:buClr>
              <a:buSzPct val="65000"/>
              <a:buFont typeface="Monaco" pitchFamily="2" charset="77"/>
              <a:buNone/>
              <a:tabLst/>
              <a:defRPr/>
            </a:pPr>
            <a:r>
              <a:rPr kumimoji="0" lang="en-US" sz="43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mn-cs"/>
              </a:rPr>
              <a:t>Poster # </a:t>
            </a:r>
            <a:r>
              <a:rPr kumimoji="0" lang="en-US" sz="4300" b="1" i="0" u="none" strike="noStrike" kern="1200" cap="none" spc="0" normalizeH="0" baseline="0" noProof="0" dirty="0">
                <a:ln>
                  <a:noFill/>
                </a:ln>
                <a:solidFill>
                  <a:srgbClr val="54565B"/>
                </a:solidFill>
                <a:effectLst/>
                <a:uLnTx/>
                <a:uFillTx/>
                <a:latin typeface="Trebuchet MS" panose="020B0603020202020204" pitchFamily="34" charset="0"/>
                <a:ea typeface="+mn-ea"/>
                <a:cs typeface="+mn-cs"/>
              </a:rPr>
              <a:t>P1-02-06</a:t>
            </a:r>
          </a:p>
          <a:p>
            <a:pPr marL="0" marR="0" lvl="0" indent="0" algn="l" defTabSz="914400" rtl="0" eaLnBrk="1" fontAlgn="auto" latinLnBrk="0" hangingPunct="1">
              <a:lnSpc>
                <a:spcPct val="114000"/>
              </a:lnSpc>
              <a:spcBef>
                <a:spcPts val="0"/>
              </a:spcBef>
              <a:spcAft>
                <a:spcPts val="600"/>
              </a:spcAft>
              <a:buClr>
                <a:srgbClr val="54565B"/>
              </a:buClr>
              <a:buSzPct val="65000"/>
              <a:buFont typeface="Monaco" pitchFamily="2" charset="77"/>
              <a:buNone/>
              <a:tabLst/>
              <a:defRPr/>
            </a:pPr>
            <a:r>
              <a:rPr kumimoji="0" lang="en-US" sz="4300" b="0" i="0" u="none" strike="noStrike" kern="1600" cap="none" spc="-50" normalizeH="0" baseline="0" noProof="0" dirty="0">
                <a:ln>
                  <a:noFill/>
                </a:ln>
                <a:solidFill>
                  <a:srgbClr val="54565B"/>
                </a:solidFill>
                <a:effectLst/>
                <a:uLnTx/>
                <a:uFillTx/>
                <a:latin typeface="Trebuchet MS" panose="020B0603020202020204"/>
                <a:ea typeface="+mn-ea"/>
                <a:cs typeface="+mn-cs"/>
              </a:rPr>
              <a:t>​</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José Manuel Pérez-García</a:t>
            </a:r>
            <a:r>
              <a:rPr kumimoji="0" lang="en-GB"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1,2</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María Gion </a:t>
            </a:r>
            <a:r>
              <a:rPr kumimoji="0" lang="en-GB"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1,3,4</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Manuel Ruiz-Borrego</a:t>
            </a:r>
            <a:r>
              <a:rPr kumimoji="0" lang="en-GB"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5</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Isabel Blancas</a:t>
            </a:r>
            <a:r>
              <a:rPr kumimoji="0" lang="en-GB"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6,7,8</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Elena López-Miranda</a:t>
            </a:r>
            <a:r>
              <a:rPr kumimoji="0" lang="en-GB"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1,3</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Salvador Blanch</a:t>
            </a:r>
            <a:r>
              <a:rPr kumimoji="0" lang="en-GB"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9</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a:t>
            </a:r>
            <a:r>
              <a:rPr kumimoji="0" lang="en-GB" sz="4300" b="0" i="0" u="none" strike="noStrike" kern="1600" cap="none" spc="-50" normalizeH="0" baseline="0" noProof="0" dirty="0" err="1">
                <a:ln>
                  <a:noFill/>
                </a:ln>
                <a:solidFill>
                  <a:srgbClr val="54565B"/>
                </a:solidFill>
                <a:effectLst/>
                <a:uLnTx/>
                <a:uFillTx/>
                <a:latin typeface="Trebuchet MS" panose="020B0603020202020204"/>
                <a:ea typeface="+mn-ea"/>
                <a:cs typeface="+mn-cs"/>
              </a:rPr>
              <a:t>Sabela</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Recalde</a:t>
            </a:r>
            <a:r>
              <a:rPr kumimoji="0" lang="en-GB"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10</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Lourdes Calvo</a:t>
            </a:r>
            <a:r>
              <a:rPr kumimoji="0" lang="en-GB"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11</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Xavier González</a:t>
            </a:r>
            <a:r>
              <a:rPr kumimoji="0" lang="en-GB"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12</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a:t>
            </a:r>
            <a:r>
              <a:rPr kumimoji="0" lang="en-GB" sz="4300" b="0" i="0" u="none" strike="noStrike" kern="1600" cap="none" spc="-50" normalizeH="0" baseline="0" noProof="0" dirty="0" err="1">
                <a:ln>
                  <a:noFill/>
                </a:ln>
                <a:solidFill>
                  <a:srgbClr val="54565B"/>
                </a:solidFill>
                <a:effectLst/>
                <a:uLnTx/>
                <a:uFillTx/>
                <a:latin typeface="Trebuchet MS" panose="020B0603020202020204"/>
                <a:ea typeface="+mn-ea"/>
                <a:cs typeface="+mn-cs"/>
              </a:rPr>
              <a:t>Nerea</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Ancizar</a:t>
            </a:r>
            <a:r>
              <a:rPr kumimoji="0" lang="en-GB"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13</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Serafin Morales</a:t>
            </a:r>
            <a:r>
              <a:rPr kumimoji="0" lang="en-GB"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14</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Patricia Cortez</a:t>
            </a:r>
            <a:r>
              <a:rPr kumimoji="0" lang="en-GB"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4,15</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a:t>
            </a:r>
            <a:r>
              <a:rPr kumimoji="0" lang="en-GB" sz="4300" b="0" i="0" u="none" strike="noStrike" kern="1600" cap="none" spc="-50" normalizeH="0" baseline="0" noProof="0" dirty="0" err="1">
                <a:ln>
                  <a:noFill/>
                </a:ln>
                <a:solidFill>
                  <a:srgbClr val="54565B"/>
                </a:solidFill>
                <a:effectLst/>
                <a:uLnTx/>
                <a:uFillTx/>
                <a:latin typeface="Trebuchet MS" panose="020B0603020202020204"/>
                <a:ea typeface="+mn-ea"/>
                <a:cs typeface="+mn-cs"/>
              </a:rPr>
              <a:t>Zuzanna</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Piwowarska</a:t>
            </a:r>
            <a:r>
              <a:rPr kumimoji="0" lang="en-GB"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1</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Eileen Shimizu</a:t>
            </a:r>
            <a:r>
              <a:rPr kumimoji="0" lang="en-GB"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1</a:t>
            </a:r>
            <a:r>
              <a:rPr kumimoji="0" lang="en-GB" sz="4300" b="0" i="0" u="none" strike="noStrike" kern="1600" cap="none" spc="-50" normalizeH="0" baseline="0" noProof="0" dirty="0">
                <a:ln>
                  <a:noFill/>
                </a:ln>
                <a:solidFill>
                  <a:srgbClr val="54565B"/>
                </a:solidFill>
                <a:effectLst/>
                <a:uLnTx/>
                <a:uFillTx/>
                <a:latin typeface="Trebuchet MS" panose="020B0603020202020204"/>
                <a:ea typeface="+mn-ea"/>
                <a:cs typeface="+mn-cs"/>
              </a:rPr>
              <a:t>, José Antonio </a:t>
            </a:r>
            <a:r>
              <a:rPr kumimoji="0" lang="es-ES" sz="4300" b="0" i="0" u="none" strike="noStrike" kern="1600" cap="none" spc="-50" normalizeH="0" baseline="0" noProof="0" dirty="0">
                <a:ln>
                  <a:noFill/>
                </a:ln>
                <a:solidFill>
                  <a:srgbClr val="54565B"/>
                </a:solidFill>
                <a:effectLst/>
                <a:uLnTx/>
                <a:uFillTx/>
                <a:latin typeface="Trebuchet MS" panose="020B0603020202020204"/>
                <a:ea typeface="+mn-ea"/>
                <a:cs typeface="+mn-cs"/>
              </a:rPr>
              <a:t>Guerrero</a:t>
            </a:r>
            <a:r>
              <a:rPr kumimoji="0" lang="es-ES"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1</a:t>
            </a:r>
            <a:r>
              <a:rPr kumimoji="0" lang="es-ES" sz="4300" b="0" i="0" u="none" strike="noStrike" kern="1600" cap="none" spc="-50" normalizeH="0" baseline="0" noProof="0" dirty="0">
                <a:ln>
                  <a:noFill/>
                </a:ln>
                <a:solidFill>
                  <a:srgbClr val="54565B"/>
                </a:solidFill>
                <a:effectLst/>
                <a:uLnTx/>
                <a:uFillTx/>
                <a:latin typeface="Trebuchet MS" panose="020B0603020202020204"/>
                <a:ea typeface="+mn-ea"/>
                <a:cs typeface="+mn-cs"/>
              </a:rPr>
              <a:t>, Miguel Sampayo-Cordero</a:t>
            </a:r>
            <a:r>
              <a:rPr kumimoji="0" lang="es-ES"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1</a:t>
            </a:r>
            <a:r>
              <a:rPr kumimoji="0" lang="es-ES" sz="4300" b="0" i="0" u="none" strike="noStrike" kern="1600" cap="none" spc="-50" normalizeH="0" baseline="0" noProof="0" dirty="0">
                <a:ln>
                  <a:noFill/>
                </a:ln>
                <a:solidFill>
                  <a:srgbClr val="54565B"/>
                </a:solidFill>
                <a:effectLst/>
                <a:uLnTx/>
                <a:uFillTx/>
                <a:latin typeface="Trebuchet MS" panose="020B0603020202020204"/>
                <a:ea typeface="+mn-ea"/>
                <a:cs typeface="+mn-cs"/>
              </a:rPr>
              <a:t>, Alejandro Martínez-Bueno</a:t>
            </a:r>
            <a:r>
              <a:rPr kumimoji="0" lang="es-ES"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15</a:t>
            </a:r>
            <a:r>
              <a:rPr kumimoji="0" lang="es-ES" sz="4300" b="0" i="0" u="none" strike="noStrike" kern="1600" cap="none" spc="-50" normalizeH="0" baseline="0" noProof="0" dirty="0">
                <a:ln>
                  <a:noFill/>
                </a:ln>
                <a:solidFill>
                  <a:srgbClr val="54565B"/>
                </a:solidFill>
                <a:effectLst/>
                <a:uLnTx/>
                <a:uFillTx/>
                <a:latin typeface="Trebuchet MS" panose="020B0603020202020204"/>
                <a:ea typeface="+mn-ea"/>
                <a:cs typeface="+mn-cs"/>
              </a:rPr>
              <a:t>, Javier Cortés</a:t>
            </a:r>
            <a:r>
              <a:rPr kumimoji="0" lang="es-ES"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1,2,4,17</a:t>
            </a:r>
            <a:r>
              <a:rPr kumimoji="0" lang="es-ES" sz="4300" b="0" i="0" u="none" strike="noStrike" kern="1600" cap="none" spc="-50" normalizeH="0" baseline="0" noProof="0" dirty="0">
                <a:ln>
                  <a:noFill/>
                </a:ln>
                <a:solidFill>
                  <a:srgbClr val="54565B"/>
                </a:solidFill>
                <a:effectLst/>
                <a:uLnTx/>
                <a:uFillTx/>
                <a:latin typeface="Trebuchet MS" panose="020B0603020202020204"/>
                <a:ea typeface="+mn-ea"/>
                <a:cs typeface="+mn-cs"/>
              </a:rPr>
              <a:t>, Antonio Llombart-Cussac</a:t>
            </a:r>
            <a:r>
              <a:rPr kumimoji="0" lang="es-ES" sz="4300" b="0" i="0" u="none" strike="noStrike" kern="1600" cap="none" spc="-50" normalizeH="0" baseline="30000" noProof="0" dirty="0">
                <a:ln>
                  <a:noFill/>
                </a:ln>
                <a:solidFill>
                  <a:srgbClr val="54565B"/>
                </a:solidFill>
                <a:effectLst/>
                <a:uLnTx/>
                <a:uFillTx/>
                <a:latin typeface="Trebuchet MS" panose="020B0603020202020204"/>
                <a:ea typeface="+mn-ea"/>
                <a:cs typeface="+mn-cs"/>
              </a:rPr>
              <a:t>1,18,19</a:t>
            </a:r>
            <a:endParaRPr kumimoji="0" lang="en-US" sz="4300" b="0" i="0" u="none" strike="noStrike" kern="1600" cap="none" spc="-50" normalizeH="0" baseline="30000" noProof="0" dirty="0">
              <a:ln>
                <a:noFill/>
              </a:ln>
              <a:solidFill>
                <a:srgbClr val="54565B"/>
              </a:solidFill>
              <a:effectLst/>
              <a:uLnTx/>
              <a:uFillTx/>
              <a:latin typeface="Trebuchet MS" panose="020B0603020202020204"/>
              <a:ea typeface="+mn-ea"/>
              <a:cs typeface="+mn-cs"/>
            </a:endParaRPr>
          </a:p>
          <a:p>
            <a:pPr marL="0" marR="0" lvl="0" indent="0" algn="l" defTabSz="914400" rtl="0" eaLnBrk="1" fontAlgn="auto" latinLnBrk="0" hangingPunct="1">
              <a:lnSpc>
                <a:spcPct val="114000"/>
              </a:lnSpc>
              <a:spcBef>
                <a:spcPts val="0"/>
              </a:spcBef>
              <a:spcAft>
                <a:spcPts val="600"/>
              </a:spcAft>
              <a:buClr>
                <a:srgbClr val="54565B"/>
              </a:buClr>
              <a:buSzPct val="65000"/>
              <a:buFont typeface="Monaco" pitchFamily="2" charset="77"/>
              <a:buNone/>
              <a:tabLst/>
              <a:defRPr/>
            </a:pP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1. Medica Scientia Innovation Research (MEDSIR) -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Oncoclínicas&amp;Co</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Jersey City (New Jersey, USA), Sao Paulo (Brazil); 2. International Breast Cancer Center (IBCC), Pangaea Group,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Quiron</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Group, Barcelona, Spain ; 3. Hospital Universitario Ramón y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Cajal</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Madrid, Spain ; 4. IOB Madrid, Hospital Beata María Ana, Madrid, Spain 5. Hospital Universitario Virgen del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Rocío</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Sevilla, Spain; 6. Hospital Universitario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Clínico</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San Cecilio, Granada, Spain 7. Medicine Department, Granada University, Granada, Spain; 8. Instituto de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Investigación</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Biosanitaria</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de Granada, Granada, Spain; 9. Instituto Valenciano de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Oncología</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Valencia, Spain; 10.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Institut</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Català</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d’Oncologia</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Hospitalet- Hospital Moises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Broggi</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Barcelona, Spain; 11.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Complejo</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Hospitalario</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Universitario A Coruña, Coruña, Spain; 12.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Institut</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Oncològic</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Dr.</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Rosell</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Hospital General de Catalunya, Sant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Cugat</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del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Vallès</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Spain; 13. Hospital Universitario de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Donostia</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San Sebastián, Spain; 14. Hospital Universitario de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Arnau</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de Villanova de Lleida, Lleida, Spain; 15. IOB Institute of Oncology, Hospital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Ruber</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Internacional,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Quiron</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Group, Madrid, Spain; 16. Instituto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Oncológico</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Dr.</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Rosell</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Hospital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Quiron</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Dexeus</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Barcelona, Spain 17. Universidad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Europea</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de Madrid, Faculty of Biomedical and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Helath</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Sciences, Department of Medicine, Madrid, Spain; 18.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Arnau</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de </a:t>
            </a:r>
            <a:r>
              <a:rPr kumimoji="0" lang="en-GB" sz="2500" b="0" i="1" u="none" strike="noStrike" kern="1600" cap="none" spc="-50" normalizeH="0" baseline="0" noProof="0" dirty="0" err="1">
                <a:ln>
                  <a:noFill/>
                </a:ln>
                <a:solidFill>
                  <a:srgbClr val="54565B"/>
                </a:solidFill>
                <a:effectLst/>
                <a:uLnTx/>
                <a:uFillTx/>
                <a:latin typeface="Trebuchet MS" panose="020B0603020202020204"/>
                <a:ea typeface="+mn-ea"/>
                <a:cs typeface="+mn-cs"/>
              </a:rPr>
              <a:t>Vilanova</a:t>
            </a:r>
            <a:r>
              <a:rPr kumimoji="0" lang="en-GB" sz="2500" b="0" i="1" u="none" strike="noStrike" kern="1600" cap="none" spc="-50" normalizeH="0" baseline="0" noProof="0" dirty="0">
                <a:ln>
                  <a:noFill/>
                </a:ln>
                <a:solidFill>
                  <a:srgbClr val="54565B"/>
                </a:solidFill>
                <a:effectLst/>
                <a:uLnTx/>
                <a:uFillTx/>
                <a:latin typeface="Trebuchet MS" panose="020B0603020202020204"/>
                <a:ea typeface="+mn-ea"/>
                <a:cs typeface="+mn-cs"/>
              </a:rPr>
              <a:t>, Valencia, Spain; 19. Universidad Católica de Valencia, Valencia, Spain</a:t>
            </a:r>
            <a:endParaRPr kumimoji="0" lang="en-US" sz="3100" b="0" i="1" u="none" strike="noStrike" kern="1600" cap="none" spc="-50" normalizeH="0" baseline="0" noProof="0" dirty="0">
              <a:ln>
                <a:noFill/>
              </a:ln>
              <a:solidFill>
                <a:srgbClr val="54565B"/>
              </a:solidFill>
              <a:effectLst/>
              <a:uLnTx/>
              <a:uFillTx/>
              <a:latin typeface="Trebuchet MS" panose="020B0603020202020204"/>
              <a:ea typeface="+mn-ea"/>
              <a:cs typeface="+mn-cs"/>
            </a:endParaRPr>
          </a:p>
          <a:p>
            <a:pPr marL="0" marR="0" lvl="0" indent="0" algn="l" defTabSz="914400" rtl="0" eaLnBrk="1" fontAlgn="auto" latinLnBrk="0" hangingPunct="1">
              <a:lnSpc>
                <a:spcPct val="114000"/>
              </a:lnSpc>
              <a:spcBef>
                <a:spcPts val="0"/>
              </a:spcBef>
              <a:spcAft>
                <a:spcPts val="600"/>
              </a:spcAft>
              <a:buClr>
                <a:srgbClr val="54565B"/>
              </a:buClr>
              <a:buSzPct val="65000"/>
              <a:buFont typeface="Monaco" pitchFamily="2" charset="77"/>
              <a:buNone/>
              <a:tabLst/>
              <a:defRPr/>
            </a:pPr>
            <a:endParaRPr kumimoji="0" lang="en-US" sz="1400" b="0" i="0" u="none" strike="noStrike" kern="1600" cap="none" spc="-50" normalizeH="0" baseline="0" noProof="0" dirty="0">
              <a:ln>
                <a:noFill/>
              </a:ln>
              <a:solidFill>
                <a:srgbClr val="54565B"/>
              </a:solidFill>
              <a:effectLst/>
              <a:uLnTx/>
              <a:uFillTx/>
              <a:latin typeface="Trebuchet MS" panose="020B0603020202020204" pitchFamily="34" charset="0"/>
              <a:ea typeface="+mn-ea"/>
              <a:cs typeface="+mn-cs"/>
            </a:endParaRPr>
          </a:p>
        </p:txBody>
      </p:sp>
    </p:spTree>
    <p:extLst>
      <p:ext uri="{BB962C8B-B14F-4D97-AF65-F5344CB8AC3E}">
        <p14:creationId xmlns:p14="http://schemas.microsoft.com/office/powerpoint/2010/main" val="128614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Freeform: Shape 99">
            <a:extLst>
              <a:ext uri="{FF2B5EF4-FFF2-40B4-BE49-F238E27FC236}">
                <a16:creationId xmlns:a16="http://schemas.microsoft.com/office/drawing/2014/main" id="{A92592FB-109E-43DD-8947-961BB2BE952F}"/>
              </a:ext>
            </a:extLst>
          </p:cNvPr>
          <p:cNvSpPr/>
          <p:nvPr/>
        </p:nvSpPr>
        <p:spPr>
          <a:xfrm>
            <a:off x="220039" y="493199"/>
            <a:ext cx="383768" cy="487510"/>
          </a:xfrm>
          <a:custGeom>
            <a:avLst/>
            <a:gdLst>
              <a:gd name="connsiteX0" fmla="*/ 3785430 w 4095068"/>
              <a:gd name="connsiteY0" fmla="*/ 429848 h 5202065"/>
              <a:gd name="connsiteX1" fmla="*/ 3000355 w 4095068"/>
              <a:gd name="connsiteY1" fmla="*/ 429848 h 5202065"/>
              <a:gd name="connsiteX2" fmla="*/ 3000355 w 4095068"/>
              <a:gd name="connsiteY2" fmla="*/ 377303 h 5202065"/>
              <a:gd name="connsiteX3" fmla="*/ 2916467 w 4095068"/>
              <a:gd name="connsiteY3" fmla="*/ 293415 h 5202065"/>
              <a:gd name="connsiteX4" fmla="*/ 2481602 w 4095068"/>
              <a:gd name="connsiteY4" fmla="*/ 293415 h 5202065"/>
              <a:gd name="connsiteX5" fmla="*/ 2047500 w 4095068"/>
              <a:gd name="connsiteY5" fmla="*/ 0 h 5202065"/>
              <a:gd name="connsiteX6" fmla="*/ 1613399 w 4095068"/>
              <a:gd name="connsiteY6" fmla="*/ 293415 h 5202065"/>
              <a:gd name="connsiteX7" fmla="*/ 1178533 w 4095068"/>
              <a:gd name="connsiteY7" fmla="*/ 293415 h 5202065"/>
              <a:gd name="connsiteX8" fmla="*/ 1094645 w 4095068"/>
              <a:gd name="connsiteY8" fmla="*/ 377303 h 5202065"/>
              <a:gd name="connsiteX9" fmla="*/ 1094645 w 4095068"/>
              <a:gd name="connsiteY9" fmla="*/ 429809 h 5202065"/>
              <a:gd name="connsiteX10" fmla="*/ 309570 w 4095068"/>
              <a:gd name="connsiteY10" fmla="*/ 429848 h 5202065"/>
              <a:gd name="connsiteX11" fmla="*/ 0 w 4095068"/>
              <a:gd name="connsiteY11" fmla="*/ 739486 h 5202065"/>
              <a:gd name="connsiteX12" fmla="*/ 0 w 4095068"/>
              <a:gd name="connsiteY12" fmla="*/ 4892496 h 5202065"/>
              <a:gd name="connsiteX13" fmla="*/ 309570 w 4095068"/>
              <a:gd name="connsiteY13" fmla="*/ 5202066 h 5202065"/>
              <a:gd name="connsiteX14" fmla="*/ 3785498 w 4095068"/>
              <a:gd name="connsiteY14" fmla="*/ 5202066 h 5202065"/>
              <a:gd name="connsiteX15" fmla="*/ 4095069 w 4095068"/>
              <a:gd name="connsiteY15" fmla="*/ 4892496 h 5202065"/>
              <a:gd name="connsiteX16" fmla="*/ 4095069 w 4095068"/>
              <a:gd name="connsiteY16" fmla="*/ 739486 h 5202065"/>
              <a:gd name="connsiteX17" fmla="*/ 3785459 w 4095068"/>
              <a:gd name="connsiteY17" fmla="*/ 429848 h 5202065"/>
              <a:gd name="connsiteX18" fmla="*/ 1178508 w 4095068"/>
              <a:gd name="connsiteY18" fmla="*/ 1048096 h 5202065"/>
              <a:gd name="connsiteX19" fmla="*/ 2916423 w 4095068"/>
              <a:gd name="connsiteY19" fmla="*/ 1048096 h 5202065"/>
              <a:gd name="connsiteX20" fmla="*/ 3000311 w 4095068"/>
              <a:gd name="connsiteY20" fmla="*/ 964208 h 5202065"/>
              <a:gd name="connsiteX21" fmla="*/ 3000311 w 4095068"/>
              <a:gd name="connsiteY21" fmla="*/ 911702 h 5202065"/>
              <a:gd name="connsiteX22" fmla="*/ 3613211 w 4095068"/>
              <a:gd name="connsiteY22" fmla="*/ 911702 h 5202065"/>
              <a:gd name="connsiteX23" fmla="*/ 3613211 w 4095068"/>
              <a:gd name="connsiteY23" fmla="*/ 4720341 h 5202065"/>
              <a:gd name="connsiteX24" fmla="*/ 481750 w 4095068"/>
              <a:gd name="connsiteY24" fmla="*/ 4720303 h 5202065"/>
              <a:gd name="connsiteX25" fmla="*/ 481750 w 4095068"/>
              <a:gd name="connsiteY25" fmla="*/ 911663 h 5202065"/>
              <a:gd name="connsiteX26" fmla="*/ 1094649 w 4095068"/>
              <a:gd name="connsiteY26" fmla="*/ 911663 h 5202065"/>
              <a:gd name="connsiteX27" fmla="*/ 1094649 w 4095068"/>
              <a:gd name="connsiteY27" fmla="*/ 964170 h 5202065"/>
              <a:gd name="connsiteX28" fmla="*/ 1178538 w 4095068"/>
              <a:gd name="connsiteY28" fmla="*/ 1048135 h 5202065"/>
              <a:gd name="connsiteX29" fmla="*/ 1262396 w 4095068"/>
              <a:gd name="connsiteY29" fmla="*/ 461228 h 5202065"/>
              <a:gd name="connsiteX30" fmla="*/ 1674454 w 4095068"/>
              <a:gd name="connsiteY30" fmla="*/ 461228 h 5202065"/>
              <a:gd name="connsiteX31" fmla="*/ 1756008 w 4095068"/>
              <a:gd name="connsiteY31" fmla="*/ 396972 h 5202065"/>
              <a:gd name="connsiteX32" fmla="*/ 2047433 w 4095068"/>
              <a:gd name="connsiteY32" fmla="*/ 167807 h 5202065"/>
              <a:gd name="connsiteX33" fmla="*/ 2338859 w 4095068"/>
              <a:gd name="connsiteY33" fmla="*/ 396972 h 5202065"/>
              <a:gd name="connsiteX34" fmla="*/ 2420413 w 4095068"/>
              <a:gd name="connsiteY34" fmla="*/ 461228 h 5202065"/>
              <a:gd name="connsiteX35" fmla="*/ 2832471 w 4095068"/>
              <a:gd name="connsiteY35" fmla="*/ 461228 h 5202065"/>
              <a:gd name="connsiteX36" fmla="*/ 2832471 w 4095068"/>
              <a:gd name="connsiteY36" fmla="*/ 880252 h 5202065"/>
              <a:gd name="connsiteX37" fmla="*/ 1262381 w 4095068"/>
              <a:gd name="connsiteY37" fmla="*/ 880252 h 5202065"/>
              <a:gd name="connsiteX38" fmla="*/ 3927219 w 4095068"/>
              <a:gd name="connsiteY38" fmla="*/ 4892476 h 5202065"/>
              <a:gd name="connsiteX39" fmla="*/ 3785425 w 4095068"/>
              <a:gd name="connsiteY39" fmla="*/ 5034270 h 5202065"/>
              <a:gd name="connsiteX40" fmla="*/ 309595 w 4095068"/>
              <a:gd name="connsiteY40" fmla="*/ 5034270 h 5202065"/>
              <a:gd name="connsiteX41" fmla="*/ 167801 w 4095068"/>
              <a:gd name="connsiteY41" fmla="*/ 4892476 h 5202065"/>
              <a:gd name="connsiteX42" fmla="*/ 167801 w 4095068"/>
              <a:gd name="connsiteY42" fmla="*/ 739565 h 5202065"/>
              <a:gd name="connsiteX43" fmla="*/ 309595 w 4095068"/>
              <a:gd name="connsiteY43" fmla="*/ 597771 h 5202065"/>
              <a:gd name="connsiteX44" fmla="*/ 1094669 w 4095068"/>
              <a:gd name="connsiteY44" fmla="*/ 597771 h 5202065"/>
              <a:gd name="connsiteX45" fmla="*/ 1094669 w 4095068"/>
              <a:gd name="connsiteY45" fmla="*/ 743964 h 5202065"/>
              <a:gd name="connsiteX46" fmla="*/ 397887 w 4095068"/>
              <a:gd name="connsiteY46" fmla="*/ 743964 h 5202065"/>
              <a:gd name="connsiteX47" fmla="*/ 313998 w 4095068"/>
              <a:gd name="connsiteY47" fmla="*/ 827852 h 5202065"/>
              <a:gd name="connsiteX48" fmla="*/ 313998 w 4095068"/>
              <a:gd name="connsiteY48" fmla="*/ 4804218 h 5202065"/>
              <a:gd name="connsiteX49" fmla="*/ 397887 w 4095068"/>
              <a:gd name="connsiteY49" fmla="*/ 4888106 h 5202065"/>
              <a:gd name="connsiteX50" fmla="*/ 3697172 w 4095068"/>
              <a:gd name="connsiteY50" fmla="*/ 4888106 h 5202065"/>
              <a:gd name="connsiteX51" fmla="*/ 3781060 w 4095068"/>
              <a:gd name="connsiteY51" fmla="*/ 4804218 h 5202065"/>
              <a:gd name="connsiteX52" fmla="*/ 3781060 w 4095068"/>
              <a:gd name="connsiteY52" fmla="*/ 827754 h 5202065"/>
              <a:gd name="connsiteX53" fmla="*/ 3697172 w 4095068"/>
              <a:gd name="connsiteY53" fmla="*/ 743866 h 5202065"/>
              <a:gd name="connsiteX54" fmla="*/ 3000390 w 4095068"/>
              <a:gd name="connsiteY54" fmla="*/ 743866 h 5202065"/>
              <a:gd name="connsiteX55" fmla="*/ 3000390 w 4095068"/>
              <a:gd name="connsiteY55" fmla="*/ 597673 h 5202065"/>
              <a:gd name="connsiteX56" fmla="*/ 3785464 w 4095068"/>
              <a:gd name="connsiteY56" fmla="*/ 597673 h 5202065"/>
              <a:gd name="connsiteX57" fmla="*/ 3927258 w 4095068"/>
              <a:gd name="connsiteY57" fmla="*/ 739467 h 5202065"/>
              <a:gd name="connsiteX58" fmla="*/ 1946041 w 4095068"/>
              <a:gd name="connsiteY58" fmla="*/ 398526 h 5202065"/>
              <a:gd name="connsiteX59" fmla="*/ 2047529 w 4095068"/>
              <a:gd name="connsiteY59" fmla="*/ 297038 h 5202065"/>
              <a:gd name="connsiteX60" fmla="*/ 2149018 w 4095068"/>
              <a:gd name="connsiteY60" fmla="*/ 398526 h 5202065"/>
              <a:gd name="connsiteX61" fmla="*/ 2047529 w 4095068"/>
              <a:gd name="connsiteY61" fmla="*/ 500015 h 5202065"/>
              <a:gd name="connsiteX62" fmla="*/ 1946041 w 4095068"/>
              <a:gd name="connsiteY62" fmla="*/ 398526 h 5202065"/>
              <a:gd name="connsiteX63" fmla="*/ 1066443 w 4095068"/>
              <a:gd name="connsiteY63" fmla="*/ 1947259 h 5202065"/>
              <a:gd name="connsiteX64" fmla="*/ 1435639 w 4095068"/>
              <a:gd name="connsiteY64" fmla="*/ 1612206 h 5202065"/>
              <a:gd name="connsiteX65" fmla="*/ 1554165 w 4095068"/>
              <a:gd name="connsiteY65" fmla="*/ 1617908 h 5202065"/>
              <a:gd name="connsiteX66" fmla="*/ 1548463 w 4095068"/>
              <a:gd name="connsiteY66" fmla="*/ 1736434 h 5202065"/>
              <a:gd name="connsiteX67" fmla="*/ 1120063 w 4095068"/>
              <a:gd name="connsiteY67" fmla="*/ 2125224 h 5202065"/>
              <a:gd name="connsiteX68" fmla="*/ 1063729 w 4095068"/>
              <a:gd name="connsiteY68" fmla="*/ 2147000 h 5202065"/>
              <a:gd name="connsiteX69" fmla="*/ 1004411 w 4095068"/>
              <a:gd name="connsiteY69" fmla="*/ 2122431 h 5202065"/>
              <a:gd name="connsiteX70" fmla="*/ 828062 w 4095068"/>
              <a:gd name="connsiteY70" fmla="*/ 1946082 h 5202065"/>
              <a:gd name="connsiteX71" fmla="*/ 828062 w 4095068"/>
              <a:gd name="connsiteY71" fmla="*/ 1827449 h 5202065"/>
              <a:gd name="connsiteX72" fmla="*/ 946696 w 4095068"/>
              <a:gd name="connsiteY72" fmla="*/ 1827449 h 5202065"/>
              <a:gd name="connsiteX73" fmla="*/ 1840036 w 4095068"/>
              <a:gd name="connsiteY73" fmla="*/ 2053842 h 5202065"/>
              <a:gd name="connsiteX74" fmla="*/ 1923924 w 4095068"/>
              <a:gd name="connsiteY74" fmla="*/ 1969954 h 5202065"/>
              <a:gd name="connsiteX75" fmla="*/ 3207839 w 4095068"/>
              <a:gd name="connsiteY75" fmla="*/ 1969954 h 5202065"/>
              <a:gd name="connsiteX76" fmla="*/ 3291727 w 4095068"/>
              <a:gd name="connsiteY76" fmla="*/ 2053842 h 5202065"/>
              <a:gd name="connsiteX77" fmla="*/ 3207839 w 4095068"/>
              <a:gd name="connsiteY77" fmla="*/ 2137730 h 5202065"/>
              <a:gd name="connsiteX78" fmla="*/ 1923924 w 4095068"/>
              <a:gd name="connsiteY78" fmla="*/ 2137730 h 5202065"/>
              <a:gd name="connsiteX79" fmla="*/ 1840036 w 4095068"/>
              <a:gd name="connsiteY79" fmla="*/ 2053842 h 5202065"/>
              <a:gd name="connsiteX80" fmla="*/ 1840036 w 4095068"/>
              <a:gd name="connsiteY80" fmla="*/ 1665052 h 5202065"/>
              <a:gd name="connsiteX81" fmla="*/ 1923924 w 4095068"/>
              <a:gd name="connsiteY81" fmla="*/ 1581164 h 5202065"/>
              <a:gd name="connsiteX82" fmla="*/ 3207839 w 4095068"/>
              <a:gd name="connsiteY82" fmla="*/ 1581164 h 5202065"/>
              <a:gd name="connsiteX83" fmla="*/ 3291727 w 4095068"/>
              <a:gd name="connsiteY83" fmla="*/ 1665052 h 5202065"/>
              <a:gd name="connsiteX84" fmla="*/ 3207839 w 4095068"/>
              <a:gd name="connsiteY84" fmla="*/ 1748940 h 5202065"/>
              <a:gd name="connsiteX85" fmla="*/ 1923924 w 4095068"/>
              <a:gd name="connsiteY85" fmla="*/ 1748940 h 5202065"/>
              <a:gd name="connsiteX86" fmla="*/ 1840036 w 4095068"/>
              <a:gd name="connsiteY86" fmla="*/ 1665052 h 5202065"/>
              <a:gd name="connsiteX87" fmla="*/ 1840036 w 4095068"/>
              <a:gd name="connsiteY87" fmla="*/ 3111012 h 5202065"/>
              <a:gd name="connsiteX88" fmla="*/ 1923924 w 4095068"/>
              <a:gd name="connsiteY88" fmla="*/ 3027124 h 5202065"/>
              <a:gd name="connsiteX89" fmla="*/ 3207839 w 4095068"/>
              <a:gd name="connsiteY89" fmla="*/ 3027124 h 5202065"/>
              <a:gd name="connsiteX90" fmla="*/ 3291727 w 4095068"/>
              <a:gd name="connsiteY90" fmla="*/ 3111012 h 5202065"/>
              <a:gd name="connsiteX91" fmla="*/ 3207839 w 4095068"/>
              <a:gd name="connsiteY91" fmla="*/ 3194900 h 5202065"/>
              <a:gd name="connsiteX92" fmla="*/ 1923924 w 4095068"/>
              <a:gd name="connsiteY92" fmla="*/ 3194900 h 5202065"/>
              <a:gd name="connsiteX93" fmla="*/ 1840036 w 4095068"/>
              <a:gd name="connsiteY93" fmla="*/ 3111012 h 5202065"/>
              <a:gd name="connsiteX94" fmla="*/ 1840036 w 4095068"/>
              <a:gd name="connsiteY94" fmla="*/ 2722183 h 5202065"/>
              <a:gd name="connsiteX95" fmla="*/ 1923924 w 4095068"/>
              <a:gd name="connsiteY95" fmla="*/ 2638295 h 5202065"/>
              <a:gd name="connsiteX96" fmla="*/ 3207839 w 4095068"/>
              <a:gd name="connsiteY96" fmla="*/ 2638295 h 5202065"/>
              <a:gd name="connsiteX97" fmla="*/ 3291727 w 4095068"/>
              <a:gd name="connsiteY97" fmla="*/ 2722183 h 5202065"/>
              <a:gd name="connsiteX98" fmla="*/ 3207839 w 4095068"/>
              <a:gd name="connsiteY98" fmla="*/ 2806071 h 5202065"/>
              <a:gd name="connsiteX99" fmla="*/ 1923924 w 4095068"/>
              <a:gd name="connsiteY99" fmla="*/ 2806110 h 5202065"/>
              <a:gd name="connsiteX100" fmla="*/ 1840036 w 4095068"/>
              <a:gd name="connsiteY100" fmla="*/ 2722183 h 5202065"/>
              <a:gd name="connsiteX101" fmla="*/ 1840036 w 4095068"/>
              <a:gd name="connsiteY101" fmla="*/ 3779393 h 5202065"/>
              <a:gd name="connsiteX102" fmla="*/ 1923924 w 4095068"/>
              <a:gd name="connsiteY102" fmla="*/ 3695505 h 5202065"/>
              <a:gd name="connsiteX103" fmla="*/ 3207839 w 4095068"/>
              <a:gd name="connsiteY103" fmla="*/ 3695505 h 5202065"/>
              <a:gd name="connsiteX104" fmla="*/ 3291727 w 4095068"/>
              <a:gd name="connsiteY104" fmla="*/ 3779393 h 5202065"/>
              <a:gd name="connsiteX105" fmla="*/ 3207839 w 4095068"/>
              <a:gd name="connsiteY105" fmla="*/ 3863281 h 5202065"/>
              <a:gd name="connsiteX106" fmla="*/ 1923924 w 4095068"/>
              <a:gd name="connsiteY106" fmla="*/ 3863281 h 5202065"/>
              <a:gd name="connsiteX107" fmla="*/ 1840036 w 4095068"/>
              <a:gd name="connsiteY107" fmla="*/ 3779393 h 5202065"/>
              <a:gd name="connsiteX108" fmla="*/ 1840036 w 4095068"/>
              <a:gd name="connsiteY108" fmla="*/ 4168183 h 5202065"/>
              <a:gd name="connsiteX109" fmla="*/ 1923924 w 4095068"/>
              <a:gd name="connsiteY109" fmla="*/ 4084295 h 5202065"/>
              <a:gd name="connsiteX110" fmla="*/ 3207839 w 4095068"/>
              <a:gd name="connsiteY110" fmla="*/ 4084295 h 5202065"/>
              <a:gd name="connsiteX111" fmla="*/ 3291727 w 4095068"/>
              <a:gd name="connsiteY111" fmla="*/ 4168183 h 5202065"/>
              <a:gd name="connsiteX112" fmla="*/ 3207839 w 4095068"/>
              <a:gd name="connsiteY112" fmla="*/ 4252071 h 5202065"/>
              <a:gd name="connsiteX113" fmla="*/ 1923924 w 4095068"/>
              <a:gd name="connsiteY113" fmla="*/ 4252071 h 5202065"/>
              <a:gd name="connsiteX114" fmla="*/ 1840036 w 4095068"/>
              <a:gd name="connsiteY114" fmla="*/ 4168183 h 5202065"/>
              <a:gd name="connsiteX115" fmla="*/ 1554155 w 4095068"/>
              <a:gd name="connsiteY115" fmla="*/ 2665791 h 5202065"/>
              <a:gd name="connsiteX116" fmla="*/ 1548376 w 4095068"/>
              <a:gd name="connsiteY116" fmla="*/ 2784317 h 5202065"/>
              <a:gd name="connsiteX117" fmla="*/ 1119977 w 4095068"/>
              <a:gd name="connsiteY117" fmla="*/ 3173107 h 5202065"/>
              <a:gd name="connsiteX118" fmla="*/ 1063643 w 4095068"/>
              <a:gd name="connsiteY118" fmla="*/ 3194883 h 5202065"/>
              <a:gd name="connsiteX119" fmla="*/ 1004324 w 4095068"/>
              <a:gd name="connsiteY119" fmla="*/ 3170314 h 5202065"/>
              <a:gd name="connsiteX120" fmla="*/ 827976 w 4095068"/>
              <a:gd name="connsiteY120" fmla="*/ 2993965 h 5202065"/>
              <a:gd name="connsiteX121" fmla="*/ 827976 w 4095068"/>
              <a:gd name="connsiteY121" fmla="*/ 2875331 h 5202065"/>
              <a:gd name="connsiteX122" fmla="*/ 946609 w 4095068"/>
              <a:gd name="connsiteY122" fmla="*/ 2875331 h 5202065"/>
              <a:gd name="connsiteX123" fmla="*/ 1066468 w 4095068"/>
              <a:gd name="connsiteY123" fmla="*/ 2995190 h 5202065"/>
              <a:gd name="connsiteX124" fmla="*/ 1435663 w 4095068"/>
              <a:gd name="connsiteY124" fmla="*/ 2660137 h 5202065"/>
              <a:gd name="connsiteX125" fmla="*/ 1554150 w 4095068"/>
              <a:gd name="connsiteY125" fmla="*/ 2665801 h 5202065"/>
              <a:gd name="connsiteX126" fmla="*/ 1554155 w 4095068"/>
              <a:gd name="connsiteY126" fmla="*/ 3723001 h 5202065"/>
              <a:gd name="connsiteX127" fmla="*/ 1548376 w 4095068"/>
              <a:gd name="connsiteY127" fmla="*/ 3841526 h 5202065"/>
              <a:gd name="connsiteX128" fmla="*/ 1119977 w 4095068"/>
              <a:gd name="connsiteY128" fmla="*/ 4230316 h 5202065"/>
              <a:gd name="connsiteX129" fmla="*/ 1063643 w 4095068"/>
              <a:gd name="connsiteY129" fmla="*/ 4252092 h 5202065"/>
              <a:gd name="connsiteX130" fmla="*/ 1004324 w 4095068"/>
              <a:gd name="connsiteY130" fmla="*/ 4227523 h 5202065"/>
              <a:gd name="connsiteX131" fmla="*/ 827976 w 4095068"/>
              <a:gd name="connsiteY131" fmla="*/ 4051175 h 5202065"/>
              <a:gd name="connsiteX132" fmla="*/ 827976 w 4095068"/>
              <a:gd name="connsiteY132" fmla="*/ 3932541 h 5202065"/>
              <a:gd name="connsiteX133" fmla="*/ 946609 w 4095068"/>
              <a:gd name="connsiteY133" fmla="*/ 3932541 h 5202065"/>
              <a:gd name="connsiteX134" fmla="*/ 1066468 w 4095068"/>
              <a:gd name="connsiteY134" fmla="*/ 4052399 h 5202065"/>
              <a:gd name="connsiteX135" fmla="*/ 1435663 w 4095068"/>
              <a:gd name="connsiteY135" fmla="*/ 3717347 h 5202065"/>
              <a:gd name="connsiteX136" fmla="*/ 1554150 w 4095068"/>
              <a:gd name="connsiteY136" fmla="*/ 3723011 h 5202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4095068" h="5202065">
                <a:moveTo>
                  <a:pt x="3785430" y="429848"/>
                </a:moveTo>
                <a:lnTo>
                  <a:pt x="3000355" y="429848"/>
                </a:lnTo>
                <a:lnTo>
                  <a:pt x="3000355" y="377303"/>
                </a:lnTo>
                <a:cubicBezTo>
                  <a:pt x="3000355" y="330957"/>
                  <a:pt x="2962813" y="293415"/>
                  <a:pt x="2916467" y="293415"/>
                </a:cubicBezTo>
                <a:lnTo>
                  <a:pt x="2481602" y="293415"/>
                </a:lnTo>
                <a:cubicBezTo>
                  <a:pt x="2411606" y="117752"/>
                  <a:pt x="2241532" y="0"/>
                  <a:pt x="2047500" y="0"/>
                </a:cubicBezTo>
                <a:cubicBezTo>
                  <a:pt x="1853468" y="0"/>
                  <a:pt x="1683399" y="117791"/>
                  <a:pt x="1613399" y="293415"/>
                </a:cubicBezTo>
                <a:lnTo>
                  <a:pt x="1178533" y="293415"/>
                </a:lnTo>
                <a:cubicBezTo>
                  <a:pt x="1132187" y="293415"/>
                  <a:pt x="1094645" y="330957"/>
                  <a:pt x="1094645" y="377303"/>
                </a:cubicBezTo>
                <a:lnTo>
                  <a:pt x="1094645" y="429809"/>
                </a:lnTo>
                <a:lnTo>
                  <a:pt x="309570" y="429848"/>
                </a:lnTo>
                <a:cubicBezTo>
                  <a:pt x="138845" y="429848"/>
                  <a:pt x="0" y="568732"/>
                  <a:pt x="0" y="739486"/>
                </a:cubicBezTo>
                <a:lnTo>
                  <a:pt x="0" y="4892496"/>
                </a:lnTo>
                <a:cubicBezTo>
                  <a:pt x="0" y="5063220"/>
                  <a:pt x="138884" y="5202066"/>
                  <a:pt x="309570" y="5202066"/>
                </a:cubicBezTo>
                <a:lnTo>
                  <a:pt x="3785498" y="5202066"/>
                </a:lnTo>
                <a:cubicBezTo>
                  <a:pt x="3956224" y="5202066"/>
                  <a:pt x="4095069" y="5063182"/>
                  <a:pt x="4095069" y="4892496"/>
                </a:cubicBezTo>
                <a:lnTo>
                  <a:pt x="4095069" y="739486"/>
                </a:lnTo>
                <a:cubicBezTo>
                  <a:pt x="4095069" y="568722"/>
                  <a:pt x="3956184" y="429848"/>
                  <a:pt x="3785459" y="429848"/>
                </a:cubicBezTo>
                <a:close/>
                <a:moveTo>
                  <a:pt x="1178508" y="1048096"/>
                </a:moveTo>
                <a:lnTo>
                  <a:pt x="2916423" y="1048096"/>
                </a:lnTo>
                <a:cubicBezTo>
                  <a:pt x="2962769" y="1048096"/>
                  <a:pt x="3000311" y="1010554"/>
                  <a:pt x="3000311" y="964208"/>
                </a:cubicBezTo>
                <a:lnTo>
                  <a:pt x="3000311" y="911702"/>
                </a:lnTo>
                <a:lnTo>
                  <a:pt x="3613211" y="911702"/>
                </a:lnTo>
                <a:lnTo>
                  <a:pt x="3613211" y="4720341"/>
                </a:lnTo>
                <a:lnTo>
                  <a:pt x="481750" y="4720303"/>
                </a:lnTo>
                <a:lnTo>
                  <a:pt x="481750" y="911663"/>
                </a:lnTo>
                <a:lnTo>
                  <a:pt x="1094649" y="911663"/>
                </a:lnTo>
                <a:lnTo>
                  <a:pt x="1094649" y="964170"/>
                </a:lnTo>
                <a:cubicBezTo>
                  <a:pt x="1094649" y="1010516"/>
                  <a:pt x="1132192" y="1048135"/>
                  <a:pt x="1178538" y="1048135"/>
                </a:cubicBezTo>
                <a:close/>
                <a:moveTo>
                  <a:pt x="1262396" y="461228"/>
                </a:moveTo>
                <a:lnTo>
                  <a:pt x="1674454" y="461228"/>
                </a:lnTo>
                <a:cubicBezTo>
                  <a:pt x="1713183" y="461228"/>
                  <a:pt x="1746937" y="434669"/>
                  <a:pt x="1756008" y="396972"/>
                </a:cubicBezTo>
                <a:cubicBezTo>
                  <a:pt x="1788575" y="262036"/>
                  <a:pt x="1908363" y="167807"/>
                  <a:pt x="2047433" y="167807"/>
                </a:cubicBezTo>
                <a:cubicBezTo>
                  <a:pt x="2186465" y="167807"/>
                  <a:pt x="2306333" y="262067"/>
                  <a:pt x="2338859" y="396972"/>
                </a:cubicBezTo>
                <a:cubicBezTo>
                  <a:pt x="2347929" y="434631"/>
                  <a:pt x="2381684" y="461228"/>
                  <a:pt x="2420413" y="461228"/>
                </a:cubicBezTo>
                <a:lnTo>
                  <a:pt x="2832471" y="461228"/>
                </a:lnTo>
                <a:lnTo>
                  <a:pt x="2832471" y="880252"/>
                </a:lnTo>
                <a:lnTo>
                  <a:pt x="1262381" y="880252"/>
                </a:lnTo>
                <a:close/>
                <a:moveTo>
                  <a:pt x="3927219" y="4892476"/>
                </a:moveTo>
                <a:cubicBezTo>
                  <a:pt x="3927219" y="4970662"/>
                  <a:pt x="3863614" y="5034270"/>
                  <a:pt x="3785425" y="5034270"/>
                </a:cubicBezTo>
                <a:lnTo>
                  <a:pt x="309595" y="5034270"/>
                </a:lnTo>
                <a:cubicBezTo>
                  <a:pt x="231408" y="5034270"/>
                  <a:pt x="167801" y="4970665"/>
                  <a:pt x="167801" y="4892476"/>
                </a:cubicBezTo>
                <a:lnTo>
                  <a:pt x="167801" y="739565"/>
                </a:lnTo>
                <a:cubicBezTo>
                  <a:pt x="167801" y="661379"/>
                  <a:pt x="231405" y="597771"/>
                  <a:pt x="309595" y="597771"/>
                </a:cubicBezTo>
                <a:lnTo>
                  <a:pt x="1094669" y="597771"/>
                </a:lnTo>
                <a:lnTo>
                  <a:pt x="1094669" y="743964"/>
                </a:lnTo>
                <a:lnTo>
                  <a:pt x="397887" y="743964"/>
                </a:lnTo>
                <a:cubicBezTo>
                  <a:pt x="351541" y="743964"/>
                  <a:pt x="313998" y="781506"/>
                  <a:pt x="313998" y="827852"/>
                </a:cubicBezTo>
                <a:lnTo>
                  <a:pt x="313998" y="4804218"/>
                </a:lnTo>
                <a:cubicBezTo>
                  <a:pt x="313998" y="4850564"/>
                  <a:pt x="351541" y="4888106"/>
                  <a:pt x="397887" y="4888106"/>
                </a:cubicBezTo>
                <a:lnTo>
                  <a:pt x="3697172" y="4888106"/>
                </a:lnTo>
                <a:cubicBezTo>
                  <a:pt x="3743518" y="4888106"/>
                  <a:pt x="3781060" y="4850564"/>
                  <a:pt x="3781060" y="4804218"/>
                </a:cubicBezTo>
                <a:lnTo>
                  <a:pt x="3781060" y="827754"/>
                </a:lnTo>
                <a:cubicBezTo>
                  <a:pt x="3781060" y="781408"/>
                  <a:pt x="3743518" y="743866"/>
                  <a:pt x="3697172" y="743866"/>
                </a:cubicBezTo>
                <a:lnTo>
                  <a:pt x="3000390" y="743866"/>
                </a:lnTo>
                <a:lnTo>
                  <a:pt x="3000390" y="597673"/>
                </a:lnTo>
                <a:lnTo>
                  <a:pt x="3785464" y="597673"/>
                </a:lnTo>
                <a:cubicBezTo>
                  <a:pt x="3863651" y="597673"/>
                  <a:pt x="3927258" y="661278"/>
                  <a:pt x="3927258" y="739467"/>
                </a:cubicBezTo>
                <a:close/>
                <a:moveTo>
                  <a:pt x="1946041" y="398526"/>
                </a:moveTo>
                <a:cubicBezTo>
                  <a:pt x="1946041" y="342652"/>
                  <a:pt x="1991658" y="297038"/>
                  <a:pt x="2047529" y="297038"/>
                </a:cubicBezTo>
                <a:cubicBezTo>
                  <a:pt x="2103401" y="297038"/>
                  <a:pt x="2149018" y="342655"/>
                  <a:pt x="2149018" y="398526"/>
                </a:cubicBezTo>
                <a:cubicBezTo>
                  <a:pt x="2149018" y="454397"/>
                  <a:pt x="2103401" y="500015"/>
                  <a:pt x="2047529" y="500015"/>
                </a:cubicBezTo>
                <a:cubicBezTo>
                  <a:pt x="1991658" y="500015"/>
                  <a:pt x="1946041" y="454397"/>
                  <a:pt x="1946041" y="398526"/>
                </a:cubicBezTo>
                <a:close/>
                <a:moveTo>
                  <a:pt x="1066443" y="1947259"/>
                </a:moveTo>
                <a:lnTo>
                  <a:pt x="1435639" y="1612206"/>
                </a:lnTo>
                <a:cubicBezTo>
                  <a:pt x="1469929" y="1581054"/>
                  <a:pt x="1523010" y="1583618"/>
                  <a:pt x="1554165" y="1617908"/>
                </a:cubicBezTo>
                <a:cubicBezTo>
                  <a:pt x="1585320" y="1652199"/>
                  <a:pt x="1582753" y="1705279"/>
                  <a:pt x="1548463" y="1736434"/>
                </a:cubicBezTo>
                <a:lnTo>
                  <a:pt x="1120063" y="2125224"/>
                </a:lnTo>
                <a:cubicBezTo>
                  <a:pt x="1103990" y="2139805"/>
                  <a:pt x="1083821" y="2147000"/>
                  <a:pt x="1063729" y="2147000"/>
                </a:cubicBezTo>
                <a:cubicBezTo>
                  <a:pt x="1042184" y="2147000"/>
                  <a:pt x="1020752" y="2138772"/>
                  <a:pt x="1004411" y="2122431"/>
                </a:cubicBezTo>
                <a:lnTo>
                  <a:pt x="828062" y="1946082"/>
                </a:lnTo>
                <a:cubicBezTo>
                  <a:pt x="795302" y="1913323"/>
                  <a:pt x="795302" y="1860204"/>
                  <a:pt x="828062" y="1827449"/>
                </a:cubicBezTo>
                <a:cubicBezTo>
                  <a:pt x="860822" y="1794693"/>
                  <a:pt x="913940" y="1794689"/>
                  <a:pt x="946696" y="1827449"/>
                </a:cubicBezTo>
                <a:close/>
                <a:moveTo>
                  <a:pt x="1840036" y="2053842"/>
                </a:moveTo>
                <a:cubicBezTo>
                  <a:pt x="1840036" y="2007496"/>
                  <a:pt x="1877578" y="1969954"/>
                  <a:pt x="1923924" y="1969954"/>
                </a:cubicBezTo>
                <a:lnTo>
                  <a:pt x="3207839" y="1969954"/>
                </a:lnTo>
                <a:cubicBezTo>
                  <a:pt x="3254185" y="1969954"/>
                  <a:pt x="3291727" y="2007496"/>
                  <a:pt x="3291727" y="2053842"/>
                </a:cubicBezTo>
                <a:cubicBezTo>
                  <a:pt x="3291727" y="2100187"/>
                  <a:pt x="3254185" y="2137730"/>
                  <a:pt x="3207839" y="2137730"/>
                </a:cubicBezTo>
                <a:lnTo>
                  <a:pt x="1923924" y="2137730"/>
                </a:lnTo>
                <a:cubicBezTo>
                  <a:pt x="1877616" y="2137730"/>
                  <a:pt x="1840036" y="2100187"/>
                  <a:pt x="1840036" y="2053842"/>
                </a:cubicBezTo>
                <a:close/>
                <a:moveTo>
                  <a:pt x="1840036" y="1665052"/>
                </a:moveTo>
                <a:cubicBezTo>
                  <a:pt x="1840036" y="1618707"/>
                  <a:pt x="1877578" y="1581164"/>
                  <a:pt x="1923924" y="1581164"/>
                </a:cubicBezTo>
                <a:lnTo>
                  <a:pt x="3207839" y="1581164"/>
                </a:lnTo>
                <a:cubicBezTo>
                  <a:pt x="3254185" y="1581164"/>
                  <a:pt x="3291727" y="1618707"/>
                  <a:pt x="3291727" y="1665052"/>
                </a:cubicBezTo>
                <a:cubicBezTo>
                  <a:pt x="3291727" y="1711397"/>
                  <a:pt x="3254185" y="1748940"/>
                  <a:pt x="3207839" y="1748940"/>
                </a:cubicBezTo>
                <a:lnTo>
                  <a:pt x="1923924" y="1748940"/>
                </a:lnTo>
                <a:cubicBezTo>
                  <a:pt x="1877616" y="1748940"/>
                  <a:pt x="1840036" y="1711397"/>
                  <a:pt x="1840036" y="1665052"/>
                </a:cubicBezTo>
                <a:close/>
                <a:moveTo>
                  <a:pt x="1840036" y="3111012"/>
                </a:moveTo>
                <a:cubicBezTo>
                  <a:pt x="1840036" y="3064667"/>
                  <a:pt x="1877578" y="3027124"/>
                  <a:pt x="1923924" y="3027124"/>
                </a:cubicBezTo>
                <a:lnTo>
                  <a:pt x="3207839" y="3027124"/>
                </a:lnTo>
                <a:cubicBezTo>
                  <a:pt x="3254185" y="3027124"/>
                  <a:pt x="3291727" y="3064667"/>
                  <a:pt x="3291727" y="3111012"/>
                </a:cubicBezTo>
                <a:cubicBezTo>
                  <a:pt x="3291727" y="3157358"/>
                  <a:pt x="3254185" y="3194900"/>
                  <a:pt x="3207839" y="3194900"/>
                </a:cubicBezTo>
                <a:lnTo>
                  <a:pt x="1923924" y="3194900"/>
                </a:lnTo>
                <a:cubicBezTo>
                  <a:pt x="1877616" y="3194900"/>
                  <a:pt x="1840036" y="3157358"/>
                  <a:pt x="1840036" y="3111012"/>
                </a:cubicBezTo>
                <a:close/>
                <a:moveTo>
                  <a:pt x="1840036" y="2722183"/>
                </a:moveTo>
                <a:cubicBezTo>
                  <a:pt x="1840036" y="2675838"/>
                  <a:pt x="1877578" y="2638295"/>
                  <a:pt x="1923924" y="2638295"/>
                </a:cubicBezTo>
                <a:lnTo>
                  <a:pt x="3207839" y="2638295"/>
                </a:lnTo>
                <a:cubicBezTo>
                  <a:pt x="3254185" y="2638295"/>
                  <a:pt x="3291727" y="2675838"/>
                  <a:pt x="3291727" y="2722183"/>
                </a:cubicBezTo>
                <a:cubicBezTo>
                  <a:pt x="3291727" y="2768529"/>
                  <a:pt x="3254185" y="2806071"/>
                  <a:pt x="3207839" y="2806071"/>
                </a:cubicBezTo>
                <a:lnTo>
                  <a:pt x="1923924" y="2806110"/>
                </a:lnTo>
                <a:cubicBezTo>
                  <a:pt x="1877616" y="2806110"/>
                  <a:pt x="1840036" y="2768529"/>
                  <a:pt x="1840036" y="2722183"/>
                </a:cubicBezTo>
                <a:close/>
                <a:moveTo>
                  <a:pt x="1840036" y="3779393"/>
                </a:moveTo>
                <a:cubicBezTo>
                  <a:pt x="1840036" y="3733048"/>
                  <a:pt x="1877578" y="3695505"/>
                  <a:pt x="1923924" y="3695505"/>
                </a:cubicBezTo>
                <a:lnTo>
                  <a:pt x="3207839" y="3695505"/>
                </a:lnTo>
                <a:cubicBezTo>
                  <a:pt x="3254185" y="3695505"/>
                  <a:pt x="3291727" y="3733048"/>
                  <a:pt x="3291727" y="3779393"/>
                </a:cubicBezTo>
                <a:cubicBezTo>
                  <a:pt x="3291727" y="3825738"/>
                  <a:pt x="3254185" y="3863281"/>
                  <a:pt x="3207839" y="3863281"/>
                </a:cubicBezTo>
                <a:lnTo>
                  <a:pt x="1923924" y="3863281"/>
                </a:lnTo>
                <a:cubicBezTo>
                  <a:pt x="1877616" y="3863281"/>
                  <a:pt x="1840036" y="3825738"/>
                  <a:pt x="1840036" y="3779393"/>
                </a:cubicBezTo>
                <a:close/>
                <a:moveTo>
                  <a:pt x="1840036" y="4168183"/>
                </a:moveTo>
                <a:cubicBezTo>
                  <a:pt x="1840036" y="4121837"/>
                  <a:pt x="1877578" y="4084295"/>
                  <a:pt x="1923924" y="4084295"/>
                </a:cubicBezTo>
                <a:lnTo>
                  <a:pt x="3207839" y="4084295"/>
                </a:lnTo>
                <a:cubicBezTo>
                  <a:pt x="3254185" y="4084295"/>
                  <a:pt x="3291727" y="4121837"/>
                  <a:pt x="3291727" y="4168183"/>
                </a:cubicBezTo>
                <a:cubicBezTo>
                  <a:pt x="3291727" y="4214528"/>
                  <a:pt x="3254185" y="4252071"/>
                  <a:pt x="3207839" y="4252071"/>
                </a:cubicBezTo>
                <a:lnTo>
                  <a:pt x="1923924" y="4252071"/>
                </a:lnTo>
                <a:cubicBezTo>
                  <a:pt x="1877616" y="4252071"/>
                  <a:pt x="1840036" y="4214528"/>
                  <a:pt x="1840036" y="4168183"/>
                </a:cubicBezTo>
                <a:close/>
                <a:moveTo>
                  <a:pt x="1554155" y="2665791"/>
                </a:moveTo>
                <a:cubicBezTo>
                  <a:pt x="1585307" y="2700081"/>
                  <a:pt x="1582743" y="2753162"/>
                  <a:pt x="1548376" y="2784317"/>
                </a:cubicBezTo>
                <a:lnTo>
                  <a:pt x="1119977" y="3173107"/>
                </a:lnTo>
                <a:cubicBezTo>
                  <a:pt x="1103903" y="3187611"/>
                  <a:pt x="1083735" y="3194883"/>
                  <a:pt x="1063643" y="3194883"/>
                </a:cubicBezTo>
                <a:cubicBezTo>
                  <a:pt x="1042097" y="3194883"/>
                  <a:pt x="1020666" y="3186655"/>
                  <a:pt x="1004324" y="3170314"/>
                </a:cubicBezTo>
                <a:lnTo>
                  <a:pt x="827976" y="2993965"/>
                </a:lnTo>
                <a:cubicBezTo>
                  <a:pt x="795216" y="2961205"/>
                  <a:pt x="795216" y="2908087"/>
                  <a:pt x="827976" y="2875331"/>
                </a:cubicBezTo>
                <a:cubicBezTo>
                  <a:pt x="860735" y="2842575"/>
                  <a:pt x="913854" y="2842571"/>
                  <a:pt x="946609" y="2875331"/>
                </a:cubicBezTo>
                <a:lnTo>
                  <a:pt x="1066468" y="2995190"/>
                </a:lnTo>
                <a:lnTo>
                  <a:pt x="1435663" y="2660137"/>
                </a:lnTo>
                <a:cubicBezTo>
                  <a:pt x="1469953" y="2628870"/>
                  <a:pt x="1522996" y="2631434"/>
                  <a:pt x="1554150" y="2665801"/>
                </a:cubicBezTo>
                <a:close/>
                <a:moveTo>
                  <a:pt x="1554155" y="3723001"/>
                </a:moveTo>
                <a:cubicBezTo>
                  <a:pt x="1585307" y="3757291"/>
                  <a:pt x="1582743" y="3810371"/>
                  <a:pt x="1548376" y="3841526"/>
                </a:cubicBezTo>
                <a:lnTo>
                  <a:pt x="1119977" y="4230316"/>
                </a:lnTo>
                <a:cubicBezTo>
                  <a:pt x="1103903" y="4244821"/>
                  <a:pt x="1083735" y="4252092"/>
                  <a:pt x="1063643" y="4252092"/>
                </a:cubicBezTo>
                <a:cubicBezTo>
                  <a:pt x="1042097" y="4252092"/>
                  <a:pt x="1020666" y="4243864"/>
                  <a:pt x="1004324" y="4227523"/>
                </a:cubicBezTo>
                <a:lnTo>
                  <a:pt x="827976" y="4051175"/>
                </a:lnTo>
                <a:cubicBezTo>
                  <a:pt x="795216" y="4018415"/>
                  <a:pt x="795216" y="3965297"/>
                  <a:pt x="827976" y="3932541"/>
                </a:cubicBezTo>
                <a:cubicBezTo>
                  <a:pt x="860735" y="3899785"/>
                  <a:pt x="913854" y="3899781"/>
                  <a:pt x="946609" y="3932541"/>
                </a:cubicBezTo>
                <a:lnTo>
                  <a:pt x="1066468" y="4052399"/>
                </a:lnTo>
                <a:lnTo>
                  <a:pt x="1435663" y="3717347"/>
                </a:lnTo>
                <a:cubicBezTo>
                  <a:pt x="1469953" y="3686118"/>
                  <a:pt x="1522996" y="3688720"/>
                  <a:pt x="1554150" y="3723011"/>
                </a:cubicBezTo>
                <a:close/>
              </a:path>
            </a:pathLst>
          </a:custGeom>
          <a:solidFill>
            <a:schemeClr val="bg1"/>
          </a:solid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 name="Title 17">
            <a:extLst>
              <a:ext uri="{FF2B5EF4-FFF2-40B4-BE49-F238E27FC236}">
                <a16:creationId xmlns:a16="http://schemas.microsoft.com/office/drawing/2014/main" id="{ADC9C790-2123-9CF2-D9E0-D7E3802D8BF5}"/>
              </a:ext>
            </a:extLst>
          </p:cNvPr>
          <p:cNvSpPr>
            <a:spLocks noGrp="1"/>
          </p:cNvSpPr>
          <p:nvPr/>
        </p:nvSpPr>
        <p:spPr>
          <a:xfrm>
            <a:off x="220039" y="243444"/>
            <a:ext cx="10972800" cy="987019"/>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3600" b="1" i="0" kern="800" spc="0" baseline="0">
                <a:solidFill>
                  <a:schemeClr val="tx2"/>
                </a:solidFill>
                <a:latin typeface="Trebuchet MS" panose="020B0703020202090204" pitchFamily="34" charset="0"/>
                <a:ea typeface="+mj-ea"/>
                <a:cs typeface="Trebuchet MS" panose="020B0703020202090204"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1" i="0" u="none" strike="noStrike" kern="800" cap="none" spc="0" normalizeH="0" baseline="0" noProof="0" dirty="0">
                <a:ln>
                  <a:noFill/>
                </a:ln>
                <a:solidFill>
                  <a:srgbClr val="203661"/>
                </a:solidFill>
                <a:effectLst/>
                <a:uLnTx/>
                <a:uFillTx/>
                <a:latin typeface="Trebuchet MS"/>
                <a:ea typeface="+mj-ea"/>
              </a:rPr>
              <a:t>Background</a:t>
            </a:r>
            <a:r>
              <a:rPr kumimoji="0" lang="en-US" sz="4400" b="1" i="0" u="none" strike="noStrike" kern="800" cap="none" spc="0" normalizeH="0" baseline="30000" noProof="0" dirty="0">
                <a:ln>
                  <a:noFill/>
                </a:ln>
                <a:solidFill>
                  <a:srgbClr val="203661"/>
                </a:solidFill>
                <a:effectLst/>
                <a:uLnTx/>
                <a:uFillTx/>
                <a:latin typeface="Trebuchet MS"/>
                <a:ea typeface="+mj-ea"/>
              </a:rPr>
              <a:t>6</a:t>
            </a:r>
            <a:br>
              <a:rPr kumimoji="0" lang="en-US" sz="4400" b="1" i="0" u="none" strike="noStrike" kern="800" cap="none" spc="0" normalizeH="0" baseline="30000" noProof="0" dirty="0">
                <a:ln>
                  <a:noFill/>
                </a:ln>
                <a:solidFill>
                  <a:srgbClr val="C50E3C"/>
                </a:solidFill>
                <a:effectLst/>
                <a:uLnTx/>
                <a:uFillTx/>
                <a:latin typeface="Trebuchet MS" panose="020B0703020202090204" pitchFamily="34" charset="0"/>
                <a:ea typeface="+mj-ea"/>
              </a:rPr>
            </a:br>
            <a:endParaRPr kumimoji="0" lang="en-US" sz="2400" b="1" i="0" u="none" strike="noStrike" kern="800" cap="none" spc="0" normalizeH="0" baseline="0" noProof="0" dirty="0">
              <a:ln>
                <a:noFill/>
              </a:ln>
              <a:solidFill>
                <a:srgbClr val="203661"/>
              </a:solidFill>
              <a:effectLst/>
              <a:uLnTx/>
              <a:uFillTx/>
              <a:latin typeface="Trebuchet MS" panose="020B0703020202090204" pitchFamily="34" charset="0"/>
              <a:ea typeface="+mj-ea"/>
            </a:endParaRPr>
          </a:p>
        </p:txBody>
      </p:sp>
      <p:sp>
        <p:nvSpPr>
          <p:cNvPr id="3" name="TextBox 2">
            <a:extLst>
              <a:ext uri="{FF2B5EF4-FFF2-40B4-BE49-F238E27FC236}">
                <a16:creationId xmlns:a16="http://schemas.microsoft.com/office/drawing/2014/main" id="{B5517295-FF3B-98A4-1DF6-46AFF4569909}"/>
              </a:ext>
            </a:extLst>
          </p:cNvPr>
          <p:cNvSpPr txBox="1"/>
          <p:nvPr/>
        </p:nvSpPr>
        <p:spPr>
          <a:xfrm>
            <a:off x="390617" y="1065320"/>
            <a:ext cx="11434439" cy="4247317"/>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rPr>
              <a:t>Sacituzumab </a:t>
            </a:r>
            <a:r>
              <a:rPr kumimoji="0" lang="en-GB" sz="1800" b="0" i="0" u="none" strike="noStrike" kern="1200" cap="none" spc="0" normalizeH="0" baseline="0" noProof="0" err="1">
                <a:ln>
                  <a:noFill/>
                </a:ln>
                <a:solidFill>
                  <a:srgbClr val="54565B"/>
                </a:solidFill>
                <a:effectLst/>
                <a:uLnTx/>
                <a:uFillTx/>
                <a:latin typeface="Trebuchet MS" panose="020B0603020202020204"/>
                <a:ea typeface="+mn-ea"/>
                <a:cs typeface="+mn-cs"/>
              </a:rPr>
              <a:t>govitecan</a:t>
            </a:r>
            <a:r>
              <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rPr>
              <a:t> is a Trop-2-directed antibody drug conjugate that has shown a statistically significant and clinically meaningful overall survival benefit for patients with HER2- advanced breast cancer in two phase III trials: ASCENT and TROPiCS-02</a:t>
            </a:r>
            <a:r>
              <a:rPr kumimoji="0" lang="en-GB" sz="1800" b="0" i="0" u="none" strike="noStrike" kern="1200" cap="none" spc="0" normalizeH="0" baseline="30000" noProof="0">
                <a:ln>
                  <a:noFill/>
                </a:ln>
                <a:solidFill>
                  <a:srgbClr val="54565B"/>
                </a:solidFill>
                <a:effectLst/>
                <a:uLnTx/>
                <a:uFillTx/>
                <a:latin typeface="Trebuchet MS" panose="020B0603020202020204"/>
                <a:ea typeface="+mn-ea"/>
                <a:cs typeface="+mn-cs"/>
              </a:rPr>
              <a:t>1-4</a:t>
            </a:r>
            <a:endPar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rPr>
              <a:t>The most common treatment-emergent adverse events of any grade associated with </a:t>
            </a:r>
            <a:r>
              <a:rPr kumimoji="0" lang="en-GB" sz="1800" b="0" i="0" u="none" strike="noStrike" kern="1200" cap="none" spc="0" normalizeH="0" baseline="0" noProof="0" err="1">
                <a:ln>
                  <a:noFill/>
                </a:ln>
                <a:solidFill>
                  <a:srgbClr val="54565B"/>
                </a:solidFill>
                <a:effectLst/>
                <a:uLnTx/>
                <a:uFillTx/>
                <a:latin typeface="Trebuchet MS" panose="020B0603020202020204"/>
                <a:ea typeface="+mn-ea"/>
                <a:cs typeface="+mn-cs"/>
              </a:rPr>
              <a:t>sacituzumab</a:t>
            </a:r>
            <a:r>
              <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rPr>
              <a:t> </a:t>
            </a:r>
            <a:r>
              <a:rPr kumimoji="0" lang="en-GB" sz="1800" b="0" i="0" u="none" strike="noStrike" kern="1200" cap="none" spc="0" normalizeH="0" baseline="0" noProof="0" err="1">
                <a:ln>
                  <a:noFill/>
                </a:ln>
                <a:solidFill>
                  <a:srgbClr val="54565B"/>
                </a:solidFill>
                <a:effectLst/>
                <a:uLnTx/>
                <a:uFillTx/>
                <a:latin typeface="Trebuchet MS" panose="020B0603020202020204"/>
                <a:ea typeface="+mn-ea"/>
                <a:cs typeface="+mn-cs"/>
              </a:rPr>
              <a:t>govitecan</a:t>
            </a:r>
            <a:r>
              <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rPr>
              <a:t> are neutropenia (~60-70%) and </a:t>
            </a:r>
            <a:r>
              <a:rPr kumimoji="0" lang="en-GB" sz="1800" b="0" i="0" u="none" strike="noStrike" kern="1200" cap="none" spc="0" normalizeH="0" baseline="0" noProof="0" err="1">
                <a:ln>
                  <a:noFill/>
                </a:ln>
                <a:solidFill>
                  <a:srgbClr val="54565B"/>
                </a:solidFill>
                <a:effectLst/>
                <a:uLnTx/>
                <a:uFillTx/>
                <a:latin typeface="Trebuchet MS" panose="020B0603020202020204"/>
                <a:ea typeface="+mn-ea"/>
                <a:cs typeface="+mn-cs"/>
              </a:rPr>
              <a:t>diarrhea</a:t>
            </a:r>
            <a:r>
              <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rPr>
              <a:t> (~60%), which can lead to dose reductions and treatment interruptions/discontinuations</a:t>
            </a:r>
            <a:r>
              <a:rPr kumimoji="0" lang="en-GB" sz="1800" b="0" i="0" u="none" strike="noStrike" kern="1200" cap="none" spc="0" normalizeH="0" baseline="30000" noProof="0">
                <a:ln>
                  <a:noFill/>
                </a:ln>
                <a:solidFill>
                  <a:srgbClr val="54565B"/>
                </a:solidFill>
                <a:effectLst/>
                <a:uLnTx/>
                <a:uFillTx/>
                <a:latin typeface="Trebuchet MS" panose="020B0603020202020204"/>
                <a:ea typeface="+mn-ea"/>
                <a:cs typeface="+mn-cs"/>
              </a:rPr>
              <a:t>2-3</a:t>
            </a:r>
            <a:endPar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rPr>
              <a:t>Previously, the PRIMED study demonstrated that primary prophylactic administration of G-CSF and loperamide resulted in a clinically meaningful reduction of neutropenia and </a:t>
            </a:r>
            <a:r>
              <a:rPr kumimoji="0" lang="en-GB" sz="1800" b="0" i="0" u="none" strike="noStrike" kern="1200" cap="none" spc="0" normalizeH="0" baseline="0" noProof="0" err="1">
                <a:ln>
                  <a:noFill/>
                </a:ln>
                <a:solidFill>
                  <a:srgbClr val="54565B"/>
                </a:solidFill>
                <a:effectLst/>
                <a:uLnTx/>
                <a:uFillTx/>
                <a:latin typeface="Trebuchet MS" panose="020B0603020202020204"/>
                <a:ea typeface="+mn-ea"/>
                <a:cs typeface="+mn-cs"/>
              </a:rPr>
              <a:t>diarrhea</a:t>
            </a:r>
            <a:r>
              <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rPr>
              <a:t> during the first two treatment cycles of </a:t>
            </a:r>
            <a:r>
              <a:rPr kumimoji="0" lang="en-GB" sz="1800" b="0" i="0" u="none" strike="noStrike" kern="1200" cap="none" spc="0" normalizeH="0" baseline="0" noProof="0" err="1">
                <a:ln>
                  <a:noFill/>
                </a:ln>
                <a:solidFill>
                  <a:srgbClr val="54565B"/>
                </a:solidFill>
                <a:effectLst/>
                <a:uLnTx/>
                <a:uFillTx/>
                <a:latin typeface="Trebuchet MS" panose="020B0603020202020204"/>
                <a:ea typeface="+mn-ea"/>
                <a:cs typeface="+mn-cs"/>
              </a:rPr>
              <a:t>sacituzumab</a:t>
            </a:r>
            <a:r>
              <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rPr>
              <a:t> govitecan</a:t>
            </a:r>
            <a:r>
              <a:rPr kumimoji="0" lang="en-GB" sz="1800" b="0" i="0" u="none" strike="noStrike" kern="1200" cap="none" spc="0" normalizeH="0" baseline="30000" noProof="0">
                <a:ln>
                  <a:noFill/>
                </a:ln>
                <a:solidFill>
                  <a:srgbClr val="54565B"/>
                </a:solidFill>
                <a:effectLst/>
                <a:uLnTx/>
                <a:uFillTx/>
                <a:latin typeface="Trebuchet MS" panose="020B0603020202020204"/>
                <a:ea typeface="+mn-ea"/>
                <a:cs typeface="+mn-cs"/>
              </a:rPr>
              <a:t>5</a:t>
            </a:r>
            <a:endPar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rPr>
              <a:t>Herein we report the extended safety follow-up and secondary efficacy endpoints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Century Gothic" panose="020B0502020202020204" pitchFamily="34" charset="0"/>
              <a:ea typeface="+mn-ea"/>
              <a:cs typeface="+mn-cs"/>
            </a:endParaRPr>
          </a:p>
        </p:txBody>
      </p:sp>
      <p:sp>
        <p:nvSpPr>
          <p:cNvPr id="4" name="TextBox 3">
            <a:extLst>
              <a:ext uri="{FF2B5EF4-FFF2-40B4-BE49-F238E27FC236}">
                <a16:creationId xmlns:a16="http://schemas.microsoft.com/office/drawing/2014/main" id="{EA626BEB-28C7-69AC-279C-CA6F4289DF83}"/>
              </a:ext>
            </a:extLst>
          </p:cNvPr>
          <p:cNvSpPr txBox="1"/>
          <p:nvPr/>
        </p:nvSpPr>
        <p:spPr>
          <a:xfrm>
            <a:off x="220039" y="5975927"/>
            <a:ext cx="9856834" cy="1107996"/>
          </a:xfrm>
          <a:prstGeom prst="rect">
            <a:avLst/>
          </a:prstGeom>
          <a:noFill/>
        </p:spPr>
        <p:txBody>
          <a:bodyPr wrap="square" rtlCol="0">
            <a:spAutoFit/>
          </a:bodyPr>
          <a:lstStyle/>
          <a:p>
            <a:pPr marL="0" marR="0" lvl="1" indent="0" algn="l" defTabSz="914400" rtl="0" eaLnBrk="1" fontAlgn="auto" latinLnBrk="0" hangingPunct="1">
              <a:lnSpc>
                <a:spcPct val="100000"/>
              </a:lnSpc>
              <a:spcBef>
                <a:spcPts val="0"/>
              </a:spcBef>
              <a:spcAft>
                <a:spcPts val="0"/>
              </a:spcAft>
              <a:buClr>
                <a:srgbClr val="EA5D0A"/>
              </a:buClr>
              <a:buSzTx/>
              <a:buFontTx/>
              <a:buNone/>
              <a:tabLst/>
              <a:defRPr/>
            </a:pPr>
            <a:r>
              <a:rPr kumimoji="0" lang="en-US"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G-CSF, Granulocyte Colony-Stimulating Factor; HER2, Human Epidermal Growth Factor Receptor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1.Bardia et. al. 2017. </a:t>
            </a:r>
            <a:r>
              <a:rPr kumimoji="0" lang="en-US" sz="800" b="0" i="1"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Journal of Clinical Oncology </a:t>
            </a:r>
            <a:r>
              <a:rPr kumimoji="0" lang="en-US"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35 (19): 2141-2148, 2.Bardia et. al. 2021. </a:t>
            </a:r>
            <a:r>
              <a:rPr kumimoji="0" lang="en-US" sz="800" b="0" i="1"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New England Journal of Medicine </a:t>
            </a:r>
            <a:r>
              <a:rPr kumimoji="0" lang="en-US"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384 (16): 1529-1541, 3.Rugo et. al. 2022. </a:t>
            </a:r>
            <a:r>
              <a:rPr kumimoji="0" lang="en-US" sz="800" b="0" i="1"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Journal of Clinical Oncology </a:t>
            </a:r>
            <a:r>
              <a:rPr kumimoji="0" lang="en-US"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40 (29): 3375-3376, 4.Rugo et. al., 2023. </a:t>
            </a:r>
            <a:r>
              <a:rPr kumimoji="0" lang="en-US" sz="800" b="0" i="1"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The Lancet</a:t>
            </a:r>
            <a:r>
              <a:rPr kumimoji="0" lang="en-US"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402 (10411): P1423-1433, 5.Pérez-García et. al., 2024. </a:t>
            </a:r>
            <a:r>
              <a:rPr kumimoji="0" lang="en-US" sz="800" b="0" i="1"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Journal of Clinical Oncology </a:t>
            </a:r>
            <a:r>
              <a:rPr kumimoji="0" lang="en-US"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42, 1101-1101(2024), 6. </a:t>
            </a:r>
            <a:r>
              <a:rPr kumimoji="0" lang="en-GB"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Pérez-García et. al., 2024. Efficacy analysis and updated safety from the phase 2 PRIMED study of prophylactic granulocyte-colony stimulating factor (G-CSF) and loperamide for patients with HER2-negative advanced breast cancer treated with </a:t>
            </a:r>
            <a:r>
              <a:rPr kumimoji="0" lang="en-GB" sz="800" b="0" i="0" u="none" strike="noStrike" kern="1200" cap="none" spc="0" normalizeH="0" baseline="0" noProof="0" dirty="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sacituzumab</a:t>
            </a:r>
            <a:r>
              <a:rPr kumimoji="0" lang="en-GB"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a:t>
            </a:r>
            <a:r>
              <a:rPr kumimoji="0" lang="en-GB" sz="800" b="0" i="0" u="none" strike="noStrike" kern="1200" cap="none" spc="0" normalizeH="0" baseline="0" noProof="0" dirty="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govitecan</a:t>
            </a:r>
            <a:r>
              <a:rPr kumimoji="0" lang="en-GB"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Presented at SABCS 2024 #P1-02-06.</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p>
            <a:pPr marL="0" marR="0" lvl="1" indent="0" algn="l" defTabSz="914400" rtl="0" eaLnBrk="1" fontAlgn="auto" latinLnBrk="0" hangingPunct="1">
              <a:lnSpc>
                <a:spcPct val="100000"/>
              </a:lnSpc>
              <a:spcBef>
                <a:spcPts val="0"/>
              </a:spcBef>
              <a:spcAft>
                <a:spcPts val="0"/>
              </a:spcAft>
              <a:buClr>
                <a:srgbClr val="EA5D0A"/>
              </a:buClr>
              <a:buSzTx/>
              <a:buFontTx/>
              <a:buNone/>
              <a:tabLst/>
              <a:defRPr/>
            </a:pPr>
            <a:endParaRPr kumimoji="0" lang="en-US"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161301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Freeform: Shape 99">
            <a:extLst>
              <a:ext uri="{FF2B5EF4-FFF2-40B4-BE49-F238E27FC236}">
                <a16:creationId xmlns:a16="http://schemas.microsoft.com/office/drawing/2014/main" id="{A92592FB-109E-43DD-8947-961BB2BE952F}"/>
              </a:ext>
            </a:extLst>
          </p:cNvPr>
          <p:cNvSpPr/>
          <p:nvPr/>
        </p:nvSpPr>
        <p:spPr>
          <a:xfrm>
            <a:off x="220039" y="493199"/>
            <a:ext cx="383768" cy="487510"/>
          </a:xfrm>
          <a:custGeom>
            <a:avLst/>
            <a:gdLst>
              <a:gd name="connsiteX0" fmla="*/ 3785430 w 4095068"/>
              <a:gd name="connsiteY0" fmla="*/ 429848 h 5202065"/>
              <a:gd name="connsiteX1" fmla="*/ 3000355 w 4095068"/>
              <a:gd name="connsiteY1" fmla="*/ 429848 h 5202065"/>
              <a:gd name="connsiteX2" fmla="*/ 3000355 w 4095068"/>
              <a:gd name="connsiteY2" fmla="*/ 377303 h 5202065"/>
              <a:gd name="connsiteX3" fmla="*/ 2916467 w 4095068"/>
              <a:gd name="connsiteY3" fmla="*/ 293415 h 5202065"/>
              <a:gd name="connsiteX4" fmla="*/ 2481602 w 4095068"/>
              <a:gd name="connsiteY4" fmla="*/ 293415 h 5202065"/>
              <a:gd name="connsiteX5" fmla="*/ 2047500 w 4095068"/>
              <a:gd name="connsiteY5" fmla="*/ 0 h 5202065"/>
              <a:gd name="connsiteX6" fmla="*/ 1613399 w 4095068"/>
              <a:gd name="connsiteY6" fmla="*/ 293415 h 5202065"/>
              <a:gd name="connsiteX7" fmla="*/ 1178533 w 4095068"/>
              <a:gd name="connsiteY7" fmla="*/ 293415 h 5202065"/>
              <a:gd name="connsiteX8" fmla="*/ 1094645 w 4095068"/>
              <a:gd name="connsiteY8" fmla="*/ 377303 h 5202065"/>
              <a:gd name="connsiteX9" fmla="*/ 1094645 w 4095068"/>
              <a:gd name="connsiteY9" fmla="*/ 429809 h 5202065"/>
              <a:gd name="connsiteX10" fmla="*/ 309570 w 4095068"/>
              <a:gd name="connsiteY10" fmla="*/ 429848 h 5202065"/>
              <a:gd name="connsiteX11" fmla="*/ 0 w 4095068"/>
              <a:gd name="connsiteY11" fmla="*/ 739486 h 5202065"/>
              <a:gd name="connsiteX12" fmla="*/ 0 w 4095068"/>
              <a:gd name="connsiteY12" fmla="*/ 4892496 h 5202065"/>
              <a:gd name="connsiteX13" fmla="*/ 309570 w 4095068"/>
              <a:gd name="connsiteY13" fmla="*/ 5202066 h 5202065"/>
              <a:gd name="connsiteX14" fmla="*/ 3785498 w 4095068"/>
              <a:gd name="connsiteY14" fmla="*/ 5202066 h 5202065"/>
              <a:gd name="connsiteX15" fmla="*/ 4095069 w 4095068"/>
              <a:gd name="connsiteY15" fmla="*/ 4892496 h 5202065"/>
              <a:gd name="connsiteX16" fmla="*/ 4095069 w 4095068"/>
              <a:gd name="connsiteY16" fmla="*/ 739486 h 5202065"/>
              <a:gd name="connsiteX17" fmla="*/ 3785459 w 4095068"/>
              <a:gd name="connsiteY17" fmla="*/ 429848 h 5202065"/>
              <a:gd name="connsiteX18" fmla="*/ 1178508 w 4095068"/>
              <a:gd name="connsiteY18" fmla="*/ 1048096 h 5202065"/>
              <a:gd name="connsiteX19" fmla="*/ 2916423 w 4095068"/>
              <a:gd name="connsiteY19" fmla="*/ 1048096 h 5202065"/>
              <a:gd name="connsiteX20" fmla="*/ 3000311 w 4095068"/>
              <a:gd name="connsiteY20" fmla="*/ 964208 h 5202065"/>
              <a:gd name="connsiteX21" fmla="*/ 3000311 w 4095068"/>
              <a:gd name="connsiteY21" fmla="*/ 911702 h 5202065"/>
              <a:gd name="connsiteX22" fmla="*/ 3613211 w 4095068"/>
              <a:gd name="connsiteY22" fmla="*/ 911702 h 5202065"/>
              <a:gd name="connsiteX23" fmla="*/ 3613211 w 4095068"/>
              <a:gd name="connsiteY23" fmla="*/ 4720341 h 5202065"/>
              <a:gd name="connsiteX24" fmla="*/ 481750 w 4095068"/>
              <a:gd name="connsiteY24" fmla="*/ 4720303 h 5202065"/>
              <a:gd name="connsiteX25" fmla="*/ 481750 w 4095068"/>
              <a:gd name="connsiteY25" fmla="*/ 911663 h 5202065"/>
              <a:gd name="connsiteX26" fmla="*/ 1094649 w 4095068"/>
              <a:gd name="connsiteY26" fmla="*/ 911663 h 5202065"/>
              <a:gd name="connsiteX27" fmla="*/ 1094649 w 4095068"/>
              <a:gd name="connsiteY27" fmla="*/ 964170 h 5202065"/>
              <a:gd name="connsiteX28" fmla="*/ 1178538 w 4095068"/>
              <a:gd name="connsiteY28" fmla="*/ 1048135 h 5202065"/>
              <a:gd name="connsiteX29" fmla="*/ 1262396 w 4095068"/>
              <a:gd name="connsiteY29" fmla="*/ 461228 h 5202065"/>
              <a:gd name="connsiteX30" fmla="*/ 1674454 w 4095068"/>
              <a:gd name="connsiteY30" fmla="*/ 461228 h 5202065"/>
              <a:gd name="connsiteX31" fmla="*/ 1756008 w 4095068"/>
              <a:gd name="connsiteY31" fmla="*/ 396972 h 5202065"/>
              <a:gd name="connsiteX32" fmla="*/ 2047433 w 4095068"/>
              <a:gd name="connsiteY32" fmla="*/ 167807 h 5202065"/>
              <a:gd name="connsiteX33" fmla="*/ 2338859 w 4095068"/>
              <a:gd name="connsiteY33" fmla="*/ 396972 h 5202065"/>
              <a:gd name="connsiteX34" fmla="*/ 2420413 w 4095068"/>
              <a:gd name="connsiteY34" fmla="*/ 461228 h 5202065"/>
              <a:gd name="connsiteX35" fmla="*/ 2832471 w 4095068"/>
              <a:gd name="connsiteY35" fmla="*/ 461228 h 5202065"/>
              <a:gd name="connsiteX36" fmla="*/ 2832471 w 4095068"/>
              <a:gd name="connsiteY36" fmla="*/ 880252 h 5202065"/>
              <a:gd name="connsiteX37" fmla="*/ 1262381 w 4095068"/>
              <a:gd name="connsiteY37" fmla="*/ 880252 h 5202065"/>
              <a:gd name="connsiteX38" fmla="*/ 3927219 w 4095068"/>
              <a:gd name="connsiteY38" fmla="*/ 4892476 h 5202065"/>
              <a:gd name="connsiteX39" fmla="*/ 3785425 w 4095068"/>
              <a:gd name="connsiteY39" fmla="*/ 5034270 h 5202065"/>
              <a:gd name="connsiteX40" fmla="*/ 309595 w 4095068"/>
              <a:gd name="connsiteY40" fmla="*/ 5034270 h 5202065"/>
              <a:gd name="connsiteX41" fmla="*/ 167801 w 4095068"/>
              <a:gd name="connsiteY41" fmla="*/ 4892476 h 5202065"/>
              <a:gd name="connsiteX42" fmla="*/ 167801 w 4095068"/>
              <a:gd name="connsiteY42" fmla="*/ 739565 h 5202065"/>
              <a:gd name="connsiteX43" fmla="*/ 309595 w 4095068"/>
              <a:gd name="connsiteY43" fmla="*/ 597771 h 5202065"/>
              <a:gd name="connsiteX44" fmla="*/ 1094669 w 4095068"/>
              <a:gd name="connsiteY44" fmla="*/ 597771 h 5202065"/>
              <a:gd name="connsiteX45" fmla="*/ 1094669 w 4095068"/>
              <a:gd name="connsiteY45" fmla="*/ 743964 h 5202065"/>
              <a:gd name="connsiteX46" fmla="*/ 397887 w 4095068"/>
              <a:gd name="connsiteY46" fmla="*/ 743964 h 5202065"/>
              <a:gd name="connsiteX47" fmla="*/ 313998 w 4095068"/>
              <a:gd name="connsiteY47" fmla="*/ 827852 h 5202065"/>
              <a:gd name="connsiteX48" fmla="*/ 313998 w 4095068"/>
              <a:gd name="connsiteY48" fmla="*/ 4804218 h 5202065"/>
              <a:gd name="connsiteX49" fmla="*/ 397887 w 4095068"/>
              <a:gd name="connsiteY49" fmla="*/ 4888106 h 5202065"/>
              <a:gd name="connsiteX50" fmla="*/ 3697172 w 4095068"/>
              <a:gd name="connsiteY50" fmla="*/ 4888106 h 5202065"/>
              <a:gd name="connsiteX51" fmla="*/ 3781060 w 4095068"/>
              <a:gd name="connsiteY51" fmla="*/ 4804218 h 5202065"/>
              <a:gd name="connsiteX52" fmla="*/ 3781060 w 4095068"/>
              <a:gd name="connsiteY52" fmla="*/ 827754 h 5202065"/>
              <a:gd name="connsiteX53" fmla="*/ 3697172 w 4095068"/>
              <a:gd name="connsiteY53" fmla="*/ 743866 h 5202065"/>
              <a:gd name="connsiteX54" fmla="*/ 3000390 w 4095068"/>
              <a:gd name="connsiteY54" fmla="*/ 743866 h 5202065"/>
              <a:gd name="connsiteX55" fmla="*/ 3000390 w 4095068"/>
              <a:gd name="connsiteY55" fmla="*/ 597673 h 5202065"/>
              <a:gd name="connsiteX56" fmla="*/ 3785464 w 4095068"/>
              <a:gd name="connsiteY56" fmla="*/ 597673 h 5202065"/>
              <a:gd name="connsiteX57" fmla="*/ 3927258 w 4095068"/>
              <a:gd name="connsiteY57" fmla="*/ 739467 h 5202065"/>
              <a:gd name="connsiteX58" fmla="*/ 1946041 w 4095068"/>
              <a:gd name="connsiteY58" fmla="*/ 398526 h 5202065"/>
              <a:gd name="connsiteX59" fmla="*/ 2047529 w 4095068"/>
              <a:gd name="connsiteY59" fmla="*/ 297038 h 5202065"/>
              <a:gd name="connsiteX60" fmla="*/ 2149018 w 4095068"/>
              <a:gd name="connsiteY60" fmla="*/ 398526 h 5202065"/>
              <a:gd name="connsiteX61" fmla="*/ 2047529 w 4095068"/>
              <a:gd name="connsiteY61" fmla="*/ 500015 h 5202065"/>
              <a:gd name="connsiteX62" fmla="*/ 1946041 w 4095068"/>
              <a:gd name="connsiteY62" fmla="*/ 398526 h 5202065"/>
              <a:gd name="connsiteX63" fmla="*/ 1066443 w 4095068"/>
              <a:gd name="connsiteY63" fmla="*/ 1947259 h 5202065"/>
              <a:gd name="connsiteX64" fmla="*/ 1435639 w 4095068"/>
              <a:gd name="connsiteY64" fmla="*/ 1612206 h 5202065"/>
              <a:gd name="connsiteX65" fmla="*/ 1554165 w 4095068"/>
              <a:gd name="connsiteY65" fmla="*/ 1617908 h 5202065"/>
              <a:gd name="connsiteX66" fmla="*/ 1548463 w 4095068"/>
              <a:gd name="connsiteY66" fmla="*/ 1736434 h 5202065"/>
              <a:gd name="connsiteX67" fmla="*/ 1120063 w 4095068"/>
              <a:gd name="connsiteY67" fmla="*/ 2125224 h 5202065"/>
              <a:gd name="connsiteX68" fmla="*/ 1063729 w 4095068"/>
              <a:gd name="connsiteY68" fmla="*/ 2147000 h 5202065"/>
              <a:gd name="connsiteX69" fmla="*/ 1004411 w 4095068"/>
              <a:gd name="connsiteY69" fmla="*/ 2122431 h 5202065"/>
              <a:gd name="connsiteX70" fmla="*/ 828062 w 4095068"/>
              <a:gd name="connsiteY70" fmla="*/ 1946082 h 5202065"/>
              <a:gd name="connsiteX71" fmla="*/ 828062 w 4095068"/>
              <a:gd name="connsiteY71" fmla="*/ 1827449 h 5202065"/>
              <a:gd name="connsiteX72" fmla="*/ 946696 w 4095068"/>
              <a:gd name="connsiteY72" fmla="*/ 1827449 h 5202065"/>
              <a:gd name="connsiteX73" fmla="*/ 1840036 w 4095068"/>
              <a:gd name="connsiteY73" fmla="*/ 2053842 h 5202065"/>
              <a:gd name="connsiteX74" fmla="*/ 1923924 w 4095068"/>
              <a:gd name="connsiteY74" fmla="*/ 1969954 h 5202065"/>
              <a:gd name="connsiteX75" fmla="*/ 3207839 w 4095068"/>
              <a:gd name="connsiteY75" fmla="*/ 1969954 h 5202065"/>
              <a:gd name="connsiteX76" fmla="*/ 3291727 w 4095068"/>
              <a:gd name="connsiteY76" fmla="*/ 2053842 h 5202065"/>
              <a:gd name="connsiteX77" fmla="*/ 3207839 w 4095068"/>
              <a:gd name="connsiteY77" fmla="*/ 2137730 h 5202065"/>
              <a:gd name="connsiteX78" fmla="*/ 1923924 w 4095068"/>
              <a:gd name="connsiteY78" fmla="*/ 2137730 h 5202065"/>
              <a:gd name="connsiteX79" fmla="*/ 1840036 w 4095068"/>
              <a:gd name="connsiteY79" fmla="*/ 2053842 h 5202065"/>
              <a:gd name="connsiteX80" fmla="*/ 1840036 w 4095068"/>
              <a:gd name="connsiteY80" fmla="*/ 1665052 h 5202065"/>
              <a:gd name="connsiteX81" fmla="*/ 1923924 w 4095068"/>
              <a:gd name="connsiteY81" fmla="*/ 1581164 h 5202065"/>
              <a:gd name="connsiteX82" fmla="*/ 3207839 w 4095068"/>
              <a:gd name="connsiteY82" fmla="*/ 1581164 h 5202065"/>
              <a:gd name="connsiteX83" fmla="*/ 3291727 w 4095068"/>
              <a:gd name="connsiteY83" fmla="*/ 1665052 h 5202065"/>
              <a:gd name="connsiteX84" fmla="*/ 3207839 w 4095068"/>
              <a:gd name="connsiteY84" fmla="*/ 1748940 h 5202065"/>
              <a:gd name="connsiteX85" fmla="*/ 1923924 w 4095068"/>
              <a:gd name="connsiteY85" fmla="*/ 1748940 h 5202065"/>
              <a:gd name="connsiteX86" fmla="*/ 1840036 w 4095068"/>
              <a:gd name="connsiteY86" fmla="*/ 1665052 h 5202065"/>
              <a:gd name="connsiteX87" fmla="*/ 1840036 w 4095068"/>
              <a:gd name="connsiteY87" fmla="*/ 3111012 h 5202065"/>
              <a:gd name="connsiteX88" fmla="*/ 1923924 w 4095068"/>
              <a:gd name="connsiteY88" fmla="*/ 3027124 h 5202065"/>
              <a:gd name="connsiteX89" fmla="*/ 3207839 w 4095068"/>
              <a:gd name="connsiteY89" fmla="*/ 3027124 h 5202065"/>
              <a:gd name="connsiteX90" fmla="*/ 3291727 w 4095068"/>
              <a:gd name="connsiteY90" fmla="*/ 3111012 h 5202065"/>
              <a:gd name="connsiteX91" fmla="*/ 3207839 w 4095068"/>
              <a:gd name="connsiteY91" fmla="*/ 3194900 h 5202065"/>
              <a:gd name="connsiteX92" fmla="*/ 1923924 w 4095068"/>
              <a:gd name="connsiteY92" fmla="*/ 3194900 h 5202065"/>
              <a:gd name="connsiteX93" fmla="*/ 1840036 w 4095068"/>
              <a:gd name="connsiteY93" fmla="*/ 3111012 h 5202065"/>
              <a:gd name="connsiteX94" fmla="*/ 1840036 w 4095068"/>
              <a:gd name="connsiteY94" fmla="*/ 2722183 h 5202065"/>
              <a:gd name="connsiteX95" fmla="*/ 1923924 w 4095068"/>
              <a:gd name="connsiteY95" fmla="*/ 2638295 h 5202065"/>
              <a:gd name="connsiteX96" fmla="*/ 3207839 w 4095068"/>
              <a:gd name="connsiteY96" fmla="*/ 2638295 h 5202065"/>
              <a:gd name="connsiteX97" fmla="*/ 3291727 w 4095068"/>
              <a:gd name="connsiteY97" fmla="*/ 2722183 h 5202065"/>
              <a:gd name="connsiteX98" fmla="*/ 3207839 w 4095068"/>
              <a:gd name="connsiteY98" fmla="*/ 2806071 h 5202065"/>
              <a:gd name="connsiteX99" fmla="*/ 1923924 w 4095068"/>
              <a:gd name="connsiteY99" fmla="*/ 2806110 h 5202065"/>
              <a:gd name="connsiteX100" fmla="*/ 1840036 w 4095068"/>
              <a:gd name="connsiteY100" fmla="*/ 2722183 h 5202065"/>
              <a:gd name="connsiteX101" fmla="*/ 1840036 w 4095068"/>
              <a:gd name="connsiteY101" fmla="*/ 3779393 h 5202065"/>
              <a:gd name="connsiteX102" fmla="*/ 1923924 w 4095068"/>
              <a:gd name="connsiteY102" fmla="*/ 3695505 h 5202065"/>
              <a:gd name="connsiteX103" fmla="*/ 3207839 w 4095068"/>
              <a:gd name="connsiteY103" fmla="*/ 3695505 h 5202065"/>
              <a:gd name="connsiteX104" fmla="*/ 3291727 w 4095068"/>
              <a:gd name="connsiteY104" fmla="*/ 3779393 h 5202065"/>
              <a:gd name="connsiteX105" fmla="*/ 3207839 w 4095068"/>
              <a:gd name="connsiteY105" fmla="*/ 3863281 h 5202065"/>
              <a:gd name="connsiteX106" fmla="*/ 1923924 w 4095068"/>
              <a:gd name="connsiteY106" fmla="*/ 3863281 h 5202065"/>
              <a:gd name="connsiteX107" fmla="*/ 1840036 w 4095068"/>
              <a:gd name="connsiteY107" fmla="*/ 3779393 h 5202065"/>
              <a:gd name="connsiteX108" fmla="*/ 1840036 w 4095068"/>
              <a:gd name="connsiteY108" fmla="*/ 4168183 h 5202065"/>
              <a:gd name="connsiteX109" fmla="*/ 1923924 w 4095068"/>
              <a:gd name="connsiteY109" fmla="*/ 4084295 h 5202065"/>
              <a:gd name="connsiteX110" fmla="*/ 3207839 w 4095068"/>
              <a:gd name="connsiteY110" fmla="*/ 4084295 h 5202065"/>
              <a:gd name="connsiteX111" fmla="*/ 3291727 w 4095068"/>
              <a:gd name="connsiteY111" fmla="*/ 4168183 h 5202065"/>
              <a:gd name="connsiteX112" fmla="*/ 3207839 w 4095068"/>
              <a:gd name="connsiteY112" fmla="*/ 4252071 h 5202065"/>
              <a:gd name="connsiteX113" fmla="*/ 1923924 w 4095068"/>
              <a:gd name="connsiteY113" fmla="*/ 4252071 h 5202065"/>
              <a:gd name="connsiteX114" fmla="*/ 1840036 w 4095068"/>
              <a:gd name="connsiteY114" fmla="*/ 4168183 h 5202065"/>
              <a:gd name="connsiteX115" fmla="*/ 1554155 w 4095068"/>
              <a:gd name="connsiteY115" fmla="*/ 2665791 h 5202065"/>
              <a:gd name="connsiteX116" fmla="*/ 1548376 w 4095068"/>
              <a:gd name="connsiteY116" fmla="*/ 2784317 h 5202065"/>
              <a:gd name="connsiteX117" fmla="*/ 1119977 w 4095068"/>
              <a:gd name="connsiteY117" fmla="*/ 3173107 h 5202065"/>
              <a:gd name="connsiteX118" fmla="*/ 1063643 w 4095068"/>
              <a:gd name="connsiteY118" fmla="*/ 3194883 h 5202065"/>
              <a:gd name="connsiteX119" fmla="*/ 1004324 w 4095068"/>
              <a:gd name="connsiteY119" fmla="*/ 3170314 h 5202065"/>
              <a:gd name="connsiteX120" fmla="*/ 827976 w 4095068"/>
              <a:gd name="connsiteY120" fmla="*/ 2993965 h 5202065"/>
              <a:gd name="connsiteX121" fmla="*/ 827976 w 4095068"/>
              <a:gd name="connsiteY121" fmla="*/ 2875331 h 5202065"/>
              <a:gd name="connsiteX122" fmla="*/ 946609 w 4095068"/>
              <a:gd name="connsiteY122" fmla="*/ 2875331 h 5202065"/>
              <a:gd name="connsiteX123" fmla="*/ 1066468 w 4095068"/>
              <a:gd name="connsiteY123" fmla="*/ 2995190 h 5202065"/>
              <a:gd name="connsiteX124" fmla="*/ 1435663 w 4095068"/>
              <a:gd name="connsiteY124" fmla="*/ 2660137 h 5202065"/>
              <a:gd name="connsiteX125" fmla="*/ 1554150 w 4095068"/>
              <a:gd name="connsiteY125" fmla="*/ 2665801 h 5202065"/>
              <a:gd name="connsiteX126" fmla="*/ 1554155 w 4095068"/>
              <a:gd name="connsiteY126" fmla="*/ 3723001 h 5202065"/>
              <a:gd name="connsiteX127" fmla="*/ 1548376 w 4095068"/>
              <a:gd name="connsiteY127" fmla="*/ 3841526 h 5202065"/>
              <a:gd name="connsiteX128" fmla="*/ 1119977 w 4095068"/>
              <a:gd name="connsiteY128" fmla="*/ 4230316 h 5202065"/>
              <a:gd name="connsiteX129" fmla="*/ 1063643 w 4095068"/>
              <a:gd name="connsiteY129" fmla="*/ 4252092 h 5202065"/>
              <a:gd name="connsiteX130" fmla="*/ 1004324 w 4095068"/>
              <a:gd name="connsiteY130" fmla="*/ 4227523 h 5202065"/>
              <a:gd name="connsiteX131" fmla="*/ 827976 w 4095068"/>
              <a:gd name="connsiteY131" fmla="*/ 4051175 h 5202065"/>
              <a:gd name="connsiteX132" fmla="*/ 827976 w 4095068"/>
              <a:gd name="connsiteY132" fmla="*/ 3932541 h 5202065"/>
              <a:gd name="connsiteX133" fmla="*/ 946609 w 4095068"/>
              <a:gd name="connsiteY133" fmla="*/ 3932541 h 5202065"/>
              <a:gd name="connsiteX134" fmla="*/ 1066468 w 4095068"/>
              <a:gd name="connsiteY134" fmla="*/ 4052399 h 5202065"/>
              <a:gd name="connsiteX135" fmla="*/ 1435663 w 4095068"/>
              <a:gd name="connsiteY135" fmla="*/ 3717347 h 5202065"/>
              <a:gd name="connsiteX136" fmla="*/ 1554150 w 4095068"/>
              <a:gd name="connsiteY136" fmla="*/ 3723011 h 5202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4095068" h="5202065">
                <a:moveTo>
                  <a:pt x="3785430" y="429848"/>
                </a:moveTo>
                <a:lnTo>
                  <a:pt x="3000355" y="429848"/>
                </a:lnTo>
                <a:lnTo>
                  <a:pt x="3000355" y="377303"/>
                </a:lnTo>
                <a:cubicBezTo>
                  <a:pt x="3000355" y="330957"/>
                  <a:pt x="2962813" y="293415"/>
                  <a:pt x="2916467" y="293415"/>
                </a:cubicBezTo>
                <a:lnTo>
                  <a:pt x="2481602" y="293415"/>
                </a:lnTo>
                <a:cubicBezTo>
                  <a:pt x="2411606" y="117752"/>
                  <a:pt x="2241532" y="0"/>
                  <a:pt x="2047500" y="0"/>
                </a:cubicBezTo>
                <a:cubicBezTo>
                  <a:pt x="1853468" y="0"/>
                  <a:pt x="1683399" y="117791"/>
                  <a:pt x="1613399" y="293415"/>
                </a:cubicBezTo>
                <a:lnTo>
                  <a:pt x="1178533" y="293415"/>
                </a:lnTo>
                <a:cubicBezTo>
                  <a:pt x="1132187" y="293415"/>
                  <a:pt x="1094645" y="330957"/>
                  <a:pt x="1094645" y="377303"/>
                </a:cubicBezTo>
                <a:lnTo>
                  <a:pt x="1094645" y="429809"/>
                </a:lnTo>
                <a:lnTo>
                  <a:pt x="309570" y="429848"/>
                </a:lnTo>
                <a:cubicBezTo>
                  <a:pt x="138845" y="429848"/>
                  <a:pt x="0" y="568732"/>
                  <a:pt x="0" y="739486"/>
                </a:cubicBezTo>
                <a:lnTo>
                  <a:pt x="0" y="4892496"/>
                </a:lnTo>
                <a:cubicBezTo>
                  <a:pt x="0" y="5063220"/>
                  <a:pt x="138884" y="5202066"/>
                  <a:pt x="309570" y="5202066"/>
                </a:cubicBezTo>
                <a:lnTo>
                  <a:pt x="3785498" y="5202066"/>
                </a:lnTo>
                <a:cubicBezTo>
                  <a:pt x="3956224" y="5202066"/>
                  <a:pt x="4095069" y="5063182"/>
                  <a:pt x="4095069" y="4892496"/>
                </a:cubicBezTo>
                <a:lnTo>
                  <a:pt x="4095069" y="739486"/>
                </a:lnTo>
                <a:cubicBezTo>
                  <a:pt x="4095069" y="568722"/>
                  <a:pt x="3956184" y="429848"/>
                  <a:pt x="3785459" y="429848"/>
                </a:cubicBezTo>
                <a:close/>
                <a:moveTo>
                  <a:pt x="1178508" y="1048096"/>
                </a:moveTo>
                <a:lnTo>
                  <a:pt x="2916423" y="1048096"/>
                </a:lnTo>
                <a:cubicBezTo>
                  <a:pt x="2962769" y="1048096"/>
                  <a:pt x="3000311" y="1010554"/>
                  <a:pt x="3000311" y="964208"/>
                </a:cubicBezTo>
                <a:lnTo>
                  <a:pt x="3000311" y="911702"/>
                </a:lnTo>
                <a:lnTo>
                  <a:pt x="3613211" y="911702"/>
                </a:lnTo>
                <a:lnTo>
                  <a:pt x="3613211" y="4720341"/>
                </a:lnTo>
                <a:lnTo>
                  <a:pt x="481750" y="4720303"/>
                </a:lnTo>
                <a:lnTo>
                  <a:pt x="481750" y="911663"/>
                </a:lnTo>
                <a:lnTo>
                  <a:pt x="1094649" y="911663"/>
                </a:lnTo>
                <a:lnTo>
                  <a:pt x="1094649" y="964170"/>
                </a:lnTo>
                <a:cubicBezTo>
                  <a:pt x="1094649" y="1010516"/>
                  <a:pt x="1132192" y="1048135"/>
                  <a:pt x="1178538" y="1048135"/>
                </a:cubicBezTo>
                <a:close/>
                <a:moveTo>
                  <a:pt x="1262396" y="461228"/>
                </a:moveTo>
                <a:lnTo>
                  <a:pt x="1674454" y="461228"/>
                </a:lnTo>
                <a:cubicBezTo>
                  <a:pt x="1713183" y="461228"/>
                  <a:pt x="1746937" y="434669"/>
                  <a:pt x="1756008" y="396972"/>
                </a:cubicBezTo>
                <a:cubicBezTo>
                  <a:pt x="1788575" y="262036"/>
                  <a:pt x="1908363" y="167807"/>
                  <a:pt x="2047433" y="167807"/>
                </a:cubicBezTo>
                <a:cubicBezTo>
                  <a:pt x="2186465" y="167807"/>
                  <a:pt x="2306333" y="262067"/>
                  <a:pt x="2338859" y="396972"/>
                </a:cubicBezTo>
                <a:cubicBezTo>
                  <a:pt x="2347929" y="434631"/>
                  <a:pt x="2381684" y="461228"/>
                  <a:pt x="2420413" y="461228"/>
                </a:cubicBezTo>
                <a:lnTo>
                  <a:pt x="2832471" y="461228"/>
                </a:lnTo>
                <a:lnTo>
                  <a:pt x="2832471" y="880252"/>
                </a:lnTo>
                <a:lnTo>
                  <a:pt x="1262381" y="880252"/>
                </a:lnTo>
                <a:close/>
                <a:moveTo>
                  <a:pt x="3927219" y="4892476"/>
                </a:moveTo>
                <a:cubicBezTo>
                  <a:pt x="3927219" y="4970662"/>
                  <a:pt x="3863614" y="5034270"/>
                  <a:pt x="3785425" y="5034270"/>
                </a:cubicBezTo>
                <a:lnTo>
                  <a:pt x="309595" y="5034270"/>
                </a:lnTo>
                <a:cubicBezTo>
                  <a:pt x="231408" y="5034270"/>
                  <a:pt x="167801" y="4970665"/>
                  <a:pt x="167801" y="4892476"/>
                </a:cubicBezTo>
                <a:lnTo>
                  <a:pt x="167801" y="739565"/>
                </a:lnTo>
                <a:cubicBezTo>
                  <a:pt x="167801" y="661379"/>
                  <a:pt x="231405" y="597771"/>
                  <a:pt x="309595" y="597771"/>
                </a:cubicBezTo>
                <a:lnTo>
                  <a:pt x="1094669" y="597771"/>
                </a:lnTo>
                <a:lnTo>
                  <a:pt x="1094669" y="743964"/>
                </a:lnTo>
                <a:lnTo>
                  <a:pt x="397887" y="743964"/>
                </a:lnTo>
                <a:cubicBezTo>
                  <a:pt x="351541" y="743964"/>
                  <a:pt x="313998" y="781506"/>
                  <a:pt x="313998" y="827852"/>
                </a:cubicBezTo>
                <a:lnTo>
                  <a:pt x="313998" y="4804218"/>
                </a:lnTo>
                <a:cubicBezTo>
                  <a:pt x="313998" y="4850564"/>
                  <a:pt x="351541" y="4888106"/>
                  <a:pt x="397887" y="4888106"/>
                </a:cubicBezTo>
                <a:lnTo>
                  <a:pt x="3697172" y="4888106"/>
                </a:lnTo>
                <a:cubicBezTo>
                  <a:pt x="3743518" y="4888106"/>
                  <a:pt x="3781060" y="4850564"/>
                  <a:pt x="3781060" y="4804218"/>
                </a:cubicBezTo>
                <a:lnTo>
                  <a:pt x="3781060" y="827754"/>
                </a:lnTo>
                <a:cubicBezTo>
                  <a:pt x="3781060" y="781408"/>
                  <a:pt x="3743518" y="743866"/>
                  <a:pt x="3697172" y="743866"/>
                </a:cubicBezTo>
                <a:lnTo>
                  <a:pt x="3000390" y="743866"/>
                </a:lnTo>
                <a:lnTo>
                  <a:pt x="3000390" y="597673"/>
                </a:lnTo>
                <a:lnTo>
                  <a:pt x="3785464" y="597673"/>
                </a:lnTo>
                <a:cubicBezTo>
                  <a:pt x="3863651" y="597673"/>
                  <a:pt x="3927258" y="661278"/>
                  <a:pt x="3927258" y="739467"/>
                </a:cubicBezTo>
                <a:close/>
                <a:moveTo>
                  <a:pt x="1946041" y="398526"/>
                </a:moveTo>
                <a:cubicBezTo>
                  <a:pt x="1946041" y="342652"/>
                  <a:pt x="1991658" y="297038"/>
                  <a:pt x="2047529" y="297038"/>
                </a:cubicBezTo>
                <a:cubicBezTo>
                  <a:pt x="2103401" y="297038"/>
                  <a:pt x="2149018" y="342655"/>
                  <a:pt x="2149018" y="398526"/>
                </a:cubicBezTo>
                <a:cubicBezTo>
                  <a:pt x="2149018" y="454397"/>
                  <a:pt x="2103401" y="500015"/>
                  <a:pt x="2047529" y="500015"/>
                </a:cubicBezTo>
                <a:cubicBezTo>
                  <a:pt x="1991658" y="500015"/>
                  <a:pt x="1946041" y="454397"/>
                  <a:pt x="1946041" y="398526"/>
                </a:cubicBezTo>
                <a:close/>
                <a:moveTo>
                  <a:pt x="1066443" y="1947259"/>
                </a:moveTo>
                <a:lnTo>
                  <a:pt x="1435639" y="1612206"/>
                </a:lnTo>
                <a:cubicBezTo>
                  <a:pt x="1469929" y="1581054"/>
                  <a:pt x="1523010" y="1583618"/>
                  <a:pt x="1554165" y="1617908"/>
                </a:cubicBezTo>
                <a:cubicBezTo>
                  <a:pt x="1585320" y="1652199"/>
                  <a:pt x="1582753" y="1705279"/>
                  <a:pt x="1548463" y="1736434"/>
                </a:cubicBezTo>
                <a:lnTo>
                  <a:pt x="1120063" y="2125224"/>
                </a:lnTo>
                <a:cubicBezTo>
                  <a:pt x="1103990" y="2139805"/>
                  <a:pt x="1083821" y="2147000"/>
                  <a:pt x="1063729" y="2147000"/>
                </a:cubicBezTo>
                <a:cubicBezTo>
                  <a:pt x="1042184" y="2147000"/>
                  <a:pt x="1020752" y="2138772"/>
                  <a:pt x="1004411" y="2122431"/>
                </a:cubicBezTo>
                <a:lnTo>
                  <a:pt x="828062" y="1946082"/>
                </a:lnTo>
                <a:cubicBezTo>
                  <a:pt x="795302" y="1913323"/>
                  <a:pt x="795302" y="1860204"/>
                  <a:pt x="828062" y="1827449"/>
                </a:cubicBezTo>
                <a:cubicBezTo>
                  <a:pt x="860822" y="1794693"/>
                  <a:pt x="913940" y="1794689"/>
                  <a:pt x="946696" y="1827449"/>
                </a:cubicBezTo>
                <a:close/>
                <a:moveTo>
                  <a:pt x="1840036" y="2053842"/>
                </a:moveTo>
                <a:cubicBezTo>
                  <a:pt x="1840036" y="2007496"/>
                  <a:pt x="1877578" y="1969954"/>
                  <a:pt x="1923924" y="1969954"/>
                </a:cubicBezTo>
                <a:lnTo>
                  <a:pt x="3207839" y="1969954"/>
                </a:lnTo>
                <a:cubicBezTo>
                  <a:pt x="3254185" y="1969954"/>
                  <a:pt x="3291727" y="2007496"/>
                  <a:pt x="3291727" y="2053842"/>
                </a:cubicBezTo>
                <a:cubicBezTo>
                  <a:pt x="3291727" y="2100187"/>
                  <a:pt x="3254185" y="2137730"/>
                  <a:pt x="3207839" y="2137730"/>
                </a:cubicBezTo>
                <a:lnTo>
                  <a:pt x="1923924" y="2137730"/>
                </a:lnTo>
                <a:cubicBezTo>
                  <a:pt x="1877616" y="2137730"/>
                  <a:pt x="1840036" y="2100187"/>
                  <a:pt x="1840036" y="2053842"/>
                </a:cubicBezTo>
                <a:close/>
                <a:moveTo>
                  <a:pt x="1840036" y="1665052"/>
                </a:moveTo>
                <a:cubicBezTo>
                  <a:pt x="1840036" y="1618707"/>
                  <a:pt x="1877578" y="1581164"/>
                  <a:pt x="1923924" y="1581164"/>
                </a:cubicBezTo>
                <a:lnTo>
                  <a:pt x="3207839" y="1581164"/>
                </a:lnTo>
                <a:cubicBezTo>
                  <a:pt x="3254185" y="1581164"/>
                  <a:pt x="3291727" y="1618707"/>
                  <a:pt x="3291727" y="1665052"/>
                </a:cubicBezTo>
                <a:cubicBezTo>
                  <a:pt x="3291727" y="1711397"/>
                  <a:pt x="3254185" y="1748940"/>
                  <a:pt x="3207839" y="1748940"/>
                </a:cubicBezTo>
                <a:lnTo>
                  <a:pt x="1923924" y="1748940"/>
                </a:lnTo>
                <a:cubicBezTo>
                  <a:pt x="1877616" y="1748940"/>
                  <a:pt x="1840036" y="1711397"/>
                  <a:pt x="1840036" y="1665052"/>
                </a:cubicBezTo>
                <a:close/>
                <a:moveTo>
                  <a:pt x="1840036" y="3111012"/>
                </a:moveTo>
                <a:cubicBezTo>
                  <a:pt x="1840036" y="3064667"/>
                  <a:pt x="1877578" y="3027124"/>
                  <a:pt x="1923924" y="3027124"/>
                </a:cubicBezTo>
                <a:lnTo>
                  <a:pt x="3207839" y="3027124"/>
                </a:lnTo>
                <a:cubicBezTo>
                  <a:pt x="3254185" y="3027124"/>
                  <a:pt x="3291727" y="3064667"/>
                  <a:pt x="3291727" y="3111012"/>
                </a:cubicBezTo>
                <a:cubicBezTo>
                  <a:pt x="3291727" y="3157358"/>
                  <a:pt x="3254185" y="3194900"/>
                  <a:pt x="3207839" y="3194900"/>
                </a:cubicBezTo>
                <a:lnTo>
                  <a:pt x="1923924" y="3194900"/>
                </a:lnTo>
                <a:cubicBezTo>
                  <a:pt x="1877616" y="3194900"/>
                  <a:pt x="1840036" y="3157358"/>
                  <a:pt x="1840036" y="3111012"/>
                </a:cubicBezTo>
                <a:close/>
                <a:moveTo>
                  <a:pt x="1840036" y="2722183"/>
                </a:moveTo>
                <a:cubicBezTo>
                  <a:pt x="1840036" y="2675838"/>
                  <a:pt x="1877578" y="2638295"/>
                  <a:pt x="1923924" y="2638295"/>
                </a:cubicBezTo>
                <a:lnTo>
                  <a:pt x="3207839" y="2638295"/>
                </a:lnTo>
                <a:cubicBezTo>
                  <a:pt x="3254185" y="2638295"/>
                  <a:pt x="3291727" y="2675838"/>
                  <a:pt x="3291727" y="2722183"/>
                </a:cubicBezTo>
                <a:cubicBezTo>
                  <a:pt x="3291727" y="2768529"/>
                  <a:pt x="3254185" y="2806071"/>
                  <a:pt x="3207839" y="2806071"/>
                </a:cubicBezTo>
                <a:lnTo>
                  <a:pt x="1923924" y="2806110"/>
                </a:lnTo>
                <a:cubicBezTo>
                  <a:pt x="1877616" y="2806110"/>
                  <a:pt x="1840036" y="2768529"/>
                  <a:pt x="1840036" y="2722183"/>
                </a:cubicBezTo>
                <a:close/>
                <a:moveTo>
                  <a:pt x="1840036" y="3779393"/>
                </a:moveTo>
                <a:cubicBezTo>
                  <a:pt x="1840036" y="3733048"/>
                  <a:pt x="1877578" y="3695505"/>
                  <a:pt x="1923924" y="3695505"/>
                </a:cubicBezTo>
                <a:lnTo>
                  <a:pt x="3207839" y="3695505"/>
                </a:lnTo>
                <a:cubicBezTo>
                  <a:pt x="3254185" y="3695505"/>
                  <a:pt x="3291727" y="3733048"/>
                  <a:pt x="3291727" y="3779393"/>
                </a:cubicBezTo>
                <a:cubicBezTo>
                  <a:pt x="3291727" y="3825738"/>
                  <a:pt x="3254185" y="3863281"/>
                  <a:pt x="3207839" y="3863281"/>
                </a:cubicBezTo>
                <a:lnTo>
                  <a:pt x="1923924" y="3863281"/>
                </a:lnTo>
                <a:cubicBezTo>
                  <a:pt x="1877616" y="3863281"/>
                  <a:pt x="1840036" y="3825738"/>
                  <a:pt x="1840036" y="3779393"/>
                </a:cubicBezTo>
                <a:close/>
                <a:moveTo>
                  <a:pt x="1840036" y="4168183"/>
                </a:moveTo>
                <a:cubicBezTo>
                  <a:pt x="1840036" y="4121837"/>
                  <a:pt x="1877578" y="4084295"/>
                  <a:pt x="1923924" y="4084295"/>
                </a:cubicBezTo>
                <a:lnTo>
                  <a:pt x="3207839" y="4084295"/>
                </a:lnTo>
                <a:cubicBezTo>
                  <a:pt x="3254185" y="4084295"/>
                  <a:pt x="3291727" y="4121837"/>
                  <a:pt x="3291727" y="4168183"/>
                </a:cubicBezTo>
                <a:cubicBezTo>
                  <a:pt x="3291727" y="4214528"/>
                  <a:pt x="3254185" y="4252071"/>
                  <a:pt x="3207839" y="4252071"/>
                </a:cubicBezTo>
                <a:lnTo>
                  <a:pt x="1923924" y="4252071"/>
                </a:lnTo>
                <a:cubicBezTo>
                  <a:pt x="1877616" y="4252071"/>
                  <a:pt x="1840036" y="4214528"/>
                  <a:pt x="1840036" y="4168183"/>
                </a:cubicBezTo>
                <a:close/>
                <a:moveTo>
                  <a:pt x="1554155" y="2665791"/>
                </a:moveTo>
                <a:cubicBezTo>
                  <a:pt x="1585307" y="2700081"/>
                  <a:pt x="1582743" y="2753162"/>
                  <a:pt x="1548376" y="2784317"/>
                </a:cubicBezTo>
                <a:lnTo>
                  <a:pt x="1119977" y="3173107"/>
                </a:lnTo>
                <a:cubicBezTo>
                  <a:pt x="1103903" y="3187611"/>
                  <a:pt x="1083735" y="3194883"/>
                  <a:pt x="1063643" y="3194883"/>
                </a:cubicBezTo>
                <a:cubicBezTo>
                  <a:pt x="1042097" y="3194883"/>
                  <a:pt x="1020666" y="3186655"/>
                  <a:pt x="1004324" y="3170314"/>
                </a:cubicBezTo>
                <a:lnTo>
                  <a:pt x="827976" y="2993965"/>
                </a:lnTo>
                <a:cubicBezTo>
                  <a:pt x="795216" y="2961205"/>
                  <a:pt x="795216" y="2908087"/>
                  <a:pt x="827976" y="2875331"/>
                </a:cubicBezTo>
                <a:cubicBezTo>
                  <a:pt x="860735" y="2842575"/>
                  <a:pt x="913854" y="2842571"/>
                  <a:pt x="946609" y="2875331"/>
                </a:cubicBezTo>
                <a:lnTo>
                  <a:pt x="1066468" y="2995190"/>
                </a:lnTo>
                <a:lnTo>
                  <a:pt x="1435663" y="2660137"/>
                </a:lnTo>
                <a:cubicBezTo>
                  <a:pt x="1469953" y="2628870"/>
                  <a:pt x="1522996" y="2631434"/>
                  <a:pt x="1554150" y="2665801"/>
                </a:cubicBezTo>
                <a:close/>
                <a:moveTo>
                  <a:pt x="1554155" y="3723001"/>
                </a:moveTo>
                <a:cubicBezTo>
                  <a:pt x="1585307" y="3757291"/>
                  <a:pt x="1582743" y="3810371"/>
                  <a:pt x="1548376" y="3841526"/>
                </a:cubicBezTo>
                <a:lnTo>
                  <a:pt x="1119977" y="4230316"/>
                </a:lnTo>
                <a:cubicBezTo>
                  <a:pt x="1103903" y="4244821"/>
                  <a:pt x="1083735" y="4252092"/>
                  <a:pt x="1063643" y="4252092"/>
                </a:cubicBezTo>
                <a:cubicBezTo>
                  <a:pt x="1042097" y="4252092"/>
                  <a:pt x="1020666" y="4243864"/>
                  <a:pt x="1004324" y="4227523"/>
                </a:cubicBezTo>
                <a:lnTo>
                  <a:pt x="827976" y="4051175"/>
                </a:lnTo>
                <a:cubicBezTo>
                  <a:pt x="795216" y="4018415"/>
                  <a:pt x="795216" y="3965297"/>
                  <a:pt x="827976" y="3932541"/>
                </a:cubicBezTo>
                <a:cubicBezTo>
                  <a:pt x="860735" y="3899785"/>
                  <a:pt x="913854" y="3899781"/>
                  <a:pt x="946609" y="3932541"/>
                </a:cubicBezTo>
                <a:lnTo>
                  <a:pt x="1066468" y="4052399"/>
                </a:lnTo>
                <a:lnTo>
                  <a:pt x="1435663" y="3717347"/>
                </a:lnTo>
                <a:cubicBezTo>
                  <a:pt x="1469953" y="3686118"/>
                  <a:pt x="1522996" y="3688720"/>
                  <a:pt x="1554150" y="3723011"/>
                </a:cubicBezTo>
                <a:close/>
              </a:path>
            </a:pathLst>
          </a:custGeom>
          <a:solidFill>
            <a:schemeClr val="bg1"/>
          </a:solid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 name="Title 1">
            <a:extLst>
              <a:ext uri="{FF2B5EF4-FFF2-40B4-BE49-F238E27FC236}">
                <a16:creationId xmlns:a16="http://schemas.microsoft.com/office/drawing/2014/main" id="{8F82F985-B42D-BB5A-29BE-D3D7B8CD7331}"/>
              </a:ext>
            </a:extLst>
          </p:cNvPr>
          <p:cNvSpPr>
            <a:spLocks noGrp="1"/>
          </p:cNvSpPr>
          <p:nvPr/>
        </p:nvSpPr>
        <p:spPr>
          <a:xfrm>
            <a:off x="315985" y="243444"/>
            <a:ext cx="10972800" cy="987019"/>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3600" b="1" i="0" kern="800" spc="0" baseline="0">
                <a:solidFill>
                  <a:schemeClr val="tx2"/>
                </a:solidFill>
                <a:latin typeface="Trebuchet MS" panose="020B0703020202090204" pitchFamily="34" charset="0"/>
                <a:ea typeface="+mj-ea"/>
                <a:cs typeface="Trebuchet MS" panose="020B0703020202090204"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1" i="0" u="none" strike="noStrike" kern="800" cap="none" spc="0" normalizeH="0" baseline="0" noProof="0">
                <a:ln>
                  <a:noFill/>
                </a:ln>
                <a:solidFill>
                  <a:srgbClr val="203661"/>
                </a:solidFill>
                <a:effectLst/>
                <a:uLnTx/>
                <a:uFillTx/>
                <a:latin typeface="Trebuchet MS"/>
                <a:ea typeface="+mj-ea"/>
              </a:rPr>
              <a:t>Study Design</a:t>
            </a:r>
            <a:r>
              <a:rPr kumimoji="0" lang="en-US" sz="4400" b="1" i="0" u="none" strike="noStrike" kern="800" cap="none" spc="0" normalizeH="0" baseline="30000" noProof="0">
                <a:ln>
                  <a:noFill/>
                </a:ln>
                <a:solidFill>
                  <a:srgbClr val="203661"/>
                </a:solidFill>
                <a:effectLst/>
                <a:uLnTx/>
                <a:uFillTx/>
                <a:latin typeface="Trebuchet MS"/>
                <a:ea typeface="+mj-ea"/>
              </a:rPr>
              <a:t>1</a:t>
            </a:r>
            <a:r>
              <a:rPr kumimoji="0" lang="en-US" sz="3600" b="1" i="0" u="none" strike="noStrike" kern="800" cap="none" spc="0" normalizeH="0" baseline="0" noProof="0">
                <a:ln>
                  <a:noFill/>
                </a:ln>
                <a:solidFill>
                  <a:srgbClr val="203661"/>
                </a:solidFill>
                <a:effectLst/>
                <a:uLnTx/>
                <a:uFillTx/>
                <a:latin typeface="Trebuchet MS"/>
                <a:ea typeface="+mj-ea"/>
              </a:rPr>
              <a:t> </a:t>
            </a:r>
            <a:br>
              <a:rPr kumimoji="0" lang="en-US" sz="3600" b="1" i="0" u="none" strike="noStrike" kern="800" cap="none" spc="0" normalizeH="0" baseline="0" noProof="0">
                <a:ln>
                  <a:noFill/>
                </a:ln>
                <a:solidFill>
                  <a:srgbClr val="C50E3C"/>
                </a:solidFill>
                <a:effectLst/>
                <a:uLnTx/>
                <a:uFillTx/>
                <a:latin typeface="Trebuchet MS" panose="020B0703020202090204" pitchFamily="34" charset="0"/>
                <a:ea typeface="+mj-ea"/>
              </a:rPr>
            </a:br>
            <a:endParaRPr kumimoji="0" lang="en-IE" sz="2400" b="1" i="0" u="none" strike="noStrike" kern="800" cap="none" spc="0" normalizeH="0" baseline="0" noProof="0">
              <a:ln>
                <a:noFill/>
              </a:ln>
              <a:solidFill>
                <a:srgbClr val="203661"/>
              </a:solidFill>
              <a:effectLst/>
              <a:uLnTx/>
              <a:uFillTx/>
              <a:latin typeface="Trebuchet MS" panose="020B0703020202090204" pitchFamily="34" charset="0"/>
              <a:ea typeface="+mj-ea"/>
            </a:endParaRPr>
          </a:p>
        </p:txBody>
      </p:sp>
      <p:sp>
        <p:nvSpPr>
          <p:cNvPr id="3" name="TextBox 2">
            <a:extLst>
              <a:ext uri="{FF2B5EF4-FFF2-40B4-BE49-F238E27FC236}">
                <a16:creationId xmlns:a16="http://schemas.microsoft.com/office/drawing/2014/main" id="{0E5AA3D0-6966-2DB0-B10F-2FEA2E1E3EA8}"/>
              </a:ext>
            </a:extLst>
          </p:cNvPr>
          <p:cNvSpPr txBox="1"/>
          <p:nvPr/>
        </p:nvSpPr>
        <p:spPr>
          <a:xfrm>
            <a:off x="315985" y="6055096"/>
            <a:ext cx="9672106"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AEs, Adverse Events; BID: Twice a Day; CBR, Clinical Benefit Rate; CDK46i, Cyclin Dependent Kinase 4/6 Inhibitor; ECOG, Eastern Cooperative Oncology Group; G-CSF, Granulocyte Colony Stimulating Factor; HER2, Human Epidermal Growth Factor Receptor 2; HR, Hormone Receptor; IV, Intravenous; NCI-CTCAE, The National Cancer Institution Common Terminology Criteria for Adverse Events; ORR, Objective Response Rate; PFS, Progression Free Survival; PO, Orally;  RECIST, Response Evaluation Criteria in Solid Tumors; QD, Once a day; Response Evaluation Criteria in Solid Tumors; SC, Subcutaneous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1.</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Pérez-García et. al., 2024. Efficacy analysis and updated safety from the phase 2 PRIMED study of prophylactic granulocyte-colony stimulating factor (G-CSF) and loperamide for patients with HER2-negative advanced breast cancer treated with </a:t>
            </a:r>
            <a:r>
              <a:rPr kumimoji="0" lang="en-GB" sz="800" b="0" i="0" u="none" strike="noStrike" kern="1200" cap="none" spc="0" normalizeH="0" baseline="0" noProof="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sacituzumab</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a:t>
            </a:r>
            <a:r>
              <a:rPr kumimoji="0" lang="en-GB" sz="800" b="0" i="0" u="none" strike="noStrike" kern="1200" cap="none" spc="0" normalizeH="0" baseline="0" noProof="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govitecan</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Presented at SABCS 2024 #P1-02-06.</a:t>
            </a:r>
          </a:p>
        </p:txBody>
      </p:sp>
      <p:sp>
        <p:nvSpPr>
          <p:cNvPr id="4" name="TextBox 3">
            <a:extLst>
              <a:ext uri="{FF2B5EF4-FFF2-40B4-BE49-F238E27FC236}">
                <a16:creationId xmlns:a16="http://schemas.microsoft.com/office/drawing/2014/main" id="{D603AD24-E425-506A-6219-C78C37167BBA}"/>
              </a:ext>
            </a:extLst>
          </p:cNvPr>
          <p:cNvSpPr txBox="1"/>
          <p:nvPr/>
        </p:nvSpPr>
        <p:spPr>
          <a:xfrm>
            <a:off x="6158518" y="1224830"/>
            <a:ext cx="3829573" cy="276999"/>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203661">
                    <a:lumMod val="50000"/>
                  </a:srgbClr>
                </a:solidFill>
                <a:effectLst/>
                <a:uLnTx/>
                <a:uFillTx/>
                <a:latin typeface="Trebuchet MS" panose="020B0603020202020204"/>
                <a:ea typeface="+mn-ea"/>
                <a:cs typeface="+mn-cs"/>
              </a:rPr>
              <a:t>Figure 1</a:t>
            </a:r>
            <a:r>
              <a:rPr kumimoji="0" lang="en-GB" sz="1200" b="0" i="0" u="none" strike="noStrike" kern="1200" cap="none" spc="0" normalizeH="0" baseline="0" noProof="0">
                <a:ln>
                  <a:noFill/>
                </a:ln>
                <a:solidFill>
                  <a:srgbClr val="203661">
                    <a:lumMod val="50000"/>
                  </a:srgbClr>
                </a:solidFill>
                <a:effectLst/>
                <a:uLnTx/>
                <a:uFillTx/>
                <a:latin typeface="Trebuchet MS" panose="020B0603020202020204"/>
                <a:ea typeface="+mn-ea"/>
                <a:cs typeface="+mn-cs"/>
              </a:rPr>
              <a:t>: PRIMED (NCT05520723) Clinical Trial Design</a:t>
            </a:r>
          </a:p>
        </p:txBody>
      </p:sp>
      <p:sp>
        <p:nvSpPr>
          <p:cNvPr id="5" name="Google Shape;87;p1">
            <a:extLst>
              <a:ext uri="{FF2B5EF4-FFF2-40B4-BE49-F238E27FC236}">
                <a16:creationId xmlns:a16="http://schemas.microsoft.com/office/drawing/2014/main" id="{01293514-A833-E34D-802F-32E70001EAC1}"/>
              </a:ext>
            </a:extLst>
          </p:cNvPr>
          <p:cNvSpPr/>
          <p:nvPr/>
        </p:nvSpPr>
        <p:spPr>
          <a:xfrm>
            <a:off x="1349531" y="1578640"/>
            <a:ext cx="2860007" cy="3558678"/>
          </a:xfrm>
          <a:prstGeom prst="roundRect">
            <a:avLst>
              <a:gd name="adj" fmla="val 8777"/>
            </a:avLst>
          </a:prstGeom>
          <a:solidFill>
            <a:srgbClr val="E7E8EA"/>
          </a:solidFill>
          <a:ln w="38100" cap="flat" cmpd="sng">
            <a:solidFill>
              <a:schemeClr val="tx1"/>
            </a:solidFill>
            <a:prstDash val="solid"/>
            <a:round/>
            <a:headEnd type="none" w="sm" len="sm"/>
            <a:tailEnd type="none" w="sm" len="sm"/>
          </a:ln>
        </p:spPr>
        <p:txBody>
          <a:bodyPr spcFirstLastPara="1" wrap="square" lIns="91425" tIns="18000" rIns="91425" bIns="180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1" i="1" u="none" strike="noStrike" kern="1200" cap="none" spc="0" normalizeH="0" baseline="0" noProof="0">
                <a:ln>
                  <a:noFill/>
                </a:ln>
                <a:solidFill>
                  <a:srgbClr val="3F3F3F"/>
                </a:solidFill>
                <a:effectLst/>
                <a:uLnTx/>
                <a:uFillTx/>
                <a:latin typeface="Trebuchet MS" panose="020B0603020202020204"/>
                <a:ea typeface="Calibri"/>
                <a:cs typeface="Calibri" panose="020F0502020204030204" pitchFamily="34" charset="0"/>
                <a:sym typeface="Calibri"/>
              </a:rPr>
              <a:t>  </a:t>
            </a:r>
            <a:endParaRPr kumimoji="0" lang="en-US" sz="1200" b="0" i="0" u="none" strike="noStrike" kern="1200" cap="none" spc="0" normalizeH="0" baseline="0" noProof="0">
              <a:ln>
                <a:noFill/>
              </a:ln>
              <a:solidFill>
                <a:prstClr val="black"/>
              </a:solidFill>
              <a:effectLst/>
              <a:uLnTx/>
              <a:uFillTx/>
              <a:latin typeface="Trebuchet MS" panose="020B0603020202020204"/>
              <a:cs typeface="Calibri" panose="020F0502020204030204" pitchFamily="34" charset="0"/>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200" b="1" i="1" u="none" strike="noStrike" kern="1200" cap="none" spc="0" normalizeH="0" baseline="0" noProof="0">
              <a:ln>
                <a:noFill/>
              </a:ln>
              <a:solidFill>
                <a:srgbClr val="3F3F3F"/>
              </a:solidFill>
              <a:effectLst/>
              <a:uLnTx/>
              <a:uFillTx/>
              <a:latin typeface="Trebuchet MS" panose="020B0603020202020204"/>
              <a:ea typeface="Calibri"/>
              <a:cs typeface="Calibri" panose="020F0502020204030204" pitchFamily="34" charset="0"/>
              <a:sym typeface="Calibri"/>
            </a:endParaRPr>
          </a:p>
          <a:p>
            <a:pPr marL="0" marR="0" lvl="0" indent="0" algn="ctr" defTabSz="914400" rtl="0" eaLnBrk="1" fontAlgn="auto" latinLnBrk="0" hangingPunct="1">
              <a:lnSpc>
                <a:spcPct val="100000"/>
              </a:lnSpc>
              <a:spcBef>
                <a:spcPts val="0"/>
              </a:spcBef>
              <a:spcAft>
                <a:spcPts val="0"/>
              </a:spcAft>
              <a:buClr>
                <a:prstClr val="black"/>
              </a:buClr>
              <a:buSzPts val="1600"/>
              <a:buFont typeface="Arial"/>
              <a:buNone/>
              <a:tabLst/>
              <a:defRPr/>
            </a:pPr>
            <a:r>
              <a:rPr kumimoji="0" lang="en-US" sz="1050" b="1"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KEY INCLUSION CRITERIA</a:t>
            </a:r>
          </a:p>
          <a:p>
            <a:pPr marL="171450" marR="0" lvl="0" indent="-171450" algn="l" defTabSz="914400" rtl="0" eaLnBrk="1" fontAlgn="auto" latinLnBrk="0" hangingPunct="1">
              <a:lnSpc>
                <a:spcPct val="100000"/>
              </a:lnSpc>
              <a:spcBef>
                <a:spcPts val="0"/>
              </a:spcBef>
              <a:spcAft>
                <a:spcPts val="0"/>
              </a:spcAft>
              <a:buClr>
                <a:prstClr val="black"/>
              </a:buClr>
              <a:buSzPts val="1600"/>
              <a:buFont typeface="Arial"/>
              <a:buChar char="•"/>
              <a:tabLst/>
              <a:defRPr/>
            </a:pPr>
            <a:r>
              <a:rPr kumimoji="0" lang="en-US" sz="1050" b="0"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Male and female patients aged ≥18 years.</a:t>
            </a:r>
            <a:endParaRPr kumimoji="0" lang="en-US" sz="1050" b="0" i="0" u="none" strike="noStrike" kern="1200" cap="none" spc="0" normalizeH="0" baseline="0" noProof="0">
              <a:ln>
                <a:noFill/>
              </a:ln>
              <a:solidFill>
                <a:prstClr val="black"/>
              </a:solidFill>
              <a:effectLst/>
              <a:uLnTx/>
              <a:uFillTx/>
              <a:latin typeface="Trebuchet MS" panose="020B0603020202020204"/>
              <a:cs typeface="Calibri" panose="020F0502020204030204" pitchFamily="34" charset="0"/>
              <a:sym typeface="Arial"/>
            </a:endParaRPr>
          </a:p>
          <a:p>
            <a:pPr marL="171450" marR="0" lvl="0" indent="-171450" algn="l" defTabSz="914400" rtl="0" eaLnBrk="1" fontAlgn="auto" latinLnBrk="0" hangingPunct="1">
              <a:lnSpc>
                <a:spcPct val="100000"/>
              </a:lnSpc>
              <a:spcBef>
                <a:spcPts val="0"/>
              </a:spcBef>
              <a:spcAft>
                <a:spcPts val="0"/>
              </a:spcAft>
              <a:buClr>
                <a:prstClr val="black"/>
              </a:buClr>
              <a:buSzPts val="1600"/>
              <a:buFont typeface="Arial"/>
              <a:buChar char="•"/>
              <a:tabLst/>
              <a:defRPr/>
            </a:pPr>
            <a:r>
              <a:rPr kumimoji="0" lang="en-US" sz="1050" b="0"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Histologically confirmed triple-negative or </a:t>
            </a:r>
            <a:r>
              <a:rPr kumimoji="0" lang="en-US" sz="1050" b="0" i="0" u="none" strike="noStrike" kern="1200" cap="none" spc="0" normalizeH="0" baseline="0" noProof="0">
                <a:ln>
                  <a:noFill/>
                </a:ln>
                <a:solidFill>
                  <a:srgbClr val="000000"/>
                </a:solidFill>
                <a:effectLst/>
                <a:uLnTx/>
                <a:uFillTx/>
                <a:latin typeface="Trebuchet MS" panose="020B0603020202020204"/>
                <a:ea typeface="Calibri"/>
                <a:cs typeface="Calibri" panose="020F0502020204030204" pitchFamily="34" charset="0"/>
                <a:sym typeface="Calibri"/>
              </a:rPr>
              <a:t>HR+/HER2- breast cancer.</a:t>
            </a:r>
          </a:p>
          <a:p>
            <a:pPr marL="171450" marR="0" lvl="0" indent="-171450" algn="l" defTabSz="914400" rtl="0" eaLnBrk="1" fontAlgn="auto" latinLnBrk="0" hangingPunct="1">
              <a:lnSpc>
                <a:spcPct val="100000"/>
              </a:lnSpc>
              <a:spcBef>
                <a:spcPts val="0"/>
              </a:spcBef>
              <a:spcAft>
                <a:spcPts val="0"/>
              </a:spcAft>
              <a:buClr>
                <a:prstClr val="black"/>
              </a:buClr>
              <a:buSzPts val="1600"/>
              <a:buFont typeface="Arial"/>
              <a:buChar char="•"/>
              <a:tabLst/>
              <a:defRPr/>
            </a:pPr>
            <a:r>
              <a:rPr kumimoji="0" lang="en-US" sz="1050" b="0"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Unresectable locally advanced or metastatic disease.</a:t>
            </a:r>
            <a:endParaRPr kumimoji="0" lang="en-US" sz="1050" b="0" i="0" u="none" strike="noStrike" kern="1200" cap="none" spc="0" normalizeH="0" baseline="0" noProof="0">
              <a:ln>
                <a:noFill/>
              </a:ln>
              <a:solidFill>
                <a:prstClr val="black"/>
              </a:solidFill>
              <a:effectLst/>
              <a:uLnTx/>
              <a:uFillTx/>
              <a:latin typeface="Trebuchet MS" panose="020B0603020202020204"/>
              <a:cs typeface="Calibri" panose="020F0502020204030204" pitchFamily="34" charset="0"/>
              <a:sym typeface="Arial"/>
            </a:endParaRPr>
          </a:p>
          <a:p>
            <a:pPr marL="171450" marR="0" lvl="0" indent="-171450" algn="l" defTabSz="914400" rtl="0" eaLnBrk="1" fontAlgn="auto" latinLnBrk="0" hangingPunct="1">
              <a:lnSpc>
                <a:spcPct val="100000"/>
              </a:lnSpc>
              <a:spcBef>
                <a:spcPts val="0"/>
              </a:spcBef>
              <a:spcAft>
                <a:spcPts val="0"/>
              </a:spcAft>
              <a:buClr>
                <a:prstClr val="black"/>
              </a:buClr>
              <a:buSzPts val="1600"/>
              <a:buFont typeface="Arial"/>
              <a:buChar char="•"/>
              <a:tabLst/>
              <a:defRPr/>
            </a:pPr>
            <a:r>
              <a:rPr kumimoji="0" lang="en-US" sz="1050" b="0"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Patients must have received at least one and up to two prior lines of chemotherapy for advanced disease. </a:t>
            </a:r>
          </a:p>
          <a:p>
            <a:pPr marL="171450" marR="0" lvl="0" indent="-171450" algn="l" defTabSz="914400" rtl="0" eaLnBrk="1" fontAlgn="auto" latinLnBrk="0" hangingPunct="1">
              <a:lnSpc>
                <a:spcPct val="100000"/>
              </a:lnSpc>
              <a:spcBef>
                <a:spcPts val="0"/>
              </a:spcBef>
              <a:spcAft>
                <a:spcPts val="0"/>
              </a:spcAft>
              <a:buClr>
                <a:prstClr val="black"/>
              </a:buClr>
              <a:buSzPts val="1600"/>
              <a:buFont typeface="Arial"/>
              <a:buChar char="•"/>
              <a:tabLst/>
              <a:defRPr/>
            </a:pPr>
            <a:r>
              <a:rPr kumimoji="0" lang="en-US" sz="1050" b="0"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Previous therapy must have included a </a:t>
            </a:r>
            <a:r>
              <a:rPr kumimoji="0" lang="en-US" sz="1050" b="0" i="0" u="none" strike="noStrike" kern="1200" cap="none" spc="0" normalizeH="0" baseline="0" noProof="0" err="1">
                <a:ln>
                  <a:noFill/>
                </a:ln>
                <a:solidFill>
                  <a:prstClr val="black"/>
                </a:solidFill>
                <a:effectLst/>
                <a:uLnTx/>
                <a:uFillTx/>
                <a:latin typeface="Trebuchet MS" panose="020B0603020202020204"/>
                <a:ea typeface="Calibri"/>
                <a:cs typeface="Calibri" panose="020F0502020204030204" pitchFamily="34" charset="0"/>
                <a:sym typeface="Calibri"/>
              </a:rPr>
              <a:t>taxane</a:t>
            </a:r>
            <a:r>
              <a:rPr kumimoji="0" lang="en-US" sz="1050" b="0"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 in any setting. </a:t>
            </a:r>
          </a:p>
          <a:p>
            <a:pPr marL="171450" marR="0" lvl="0" indent="-171450" algn="l" defTabSz="914400" rtl="0" eaLnBrk="1" fontAlgn="auto" latinLnBrk="0" hangingPunct="1">
              <a:lnSpc>
                <a:spcPct val="100000"/>
              </a:lnSpc>
              <a:spcBef>
                <a:spcPts val="0"/>
              </a:spcBef>
              <a:spcAft>
                <a:spcPts val="0"/>
              </a:spcAft>
              <a:buClr>
                <a:prstClr val="black"/>
              </a:buClr>
              <a:buSzPts val="1600"/>
              <a:buFont typeface="Arial"/>
              <a:buChar char="•"/>
              <a:tabLst/>
              <a:defRPr/>
            </a:pPr>
            <a:r>
              <a:rPr kumimoji="0" lang="en-US" sz="1050" b="0"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HR+/HER2- patients must have had disease progression to at least one prior endocrine therapy and a CDK4/6 inhibitor in the metastatic setting.</a:t>
            </a:r>
          </a:p>
          <a:p>
            <a:pPr marL="171450" marR="0" lvl="0" indent="-171450" algn="l" defTabSz="914400" rtl="0" eaLnBrk="1" fontAlgn="auto" latinLnBrk="0" hangingPunct="1">
              <a:lnSpc>
                <a:spcPct val="100000"/>
              </a:lnSpc>
              <a:spcBef>
                <a:spcPts val="0"/>
              </a:spcBef>
              <a:spcAft>
                <a:spcPts val="0"/>
              </a:spcAft>
              <a:buClr>
                <a:prstClr val="black"/>
              </a:buClr>
              <a:buSzPts val="1600"/>
              <a:buFont typeface="Arial"/>
              <a:buChar char="•"/>
              <a:tabLst/>
              <a:defRPr/>
            </a:pPr>
            <a:r>
              <a:rPr kumimoji="0" lang="en-US" sz="1050" b="0"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Evaluable disease per RECIST v.1.1.</a:t>
            </a:r>
            <a:endParaRPr kumimoji="0" lang="en-US" sz="1050" b="0" i="0" u="none" strike="noStrike" kern="1200" cap="none" spc="0" normalizeH="0" baseline="0" noProof="0">
              <a:ln>
                <a:noFill/>
              </a:ln>
              <a:solidFill>
                <a:prstClr val="black"/>
              </a:solidFill>
              <a:effectLst/>
              <a:uLnTx/>
              <a:uFillTx/>
              <a:latin typeface="Trebuchet MS" panose="020B0603020202020204"/>
              <a:cs typeface="Calibri" panose="020F0502020204030204" pitchFamily="34" charset="0"/>
              <a:sym typeface="Arial"/>
            </a:endParaRPr>
          </a:p>
          <a:p>
            <a:pPr marL="171450" marR="0" lvl="0" indent="-171450" algn="l" defTabSz="914400" rtl="0" eaLnBrk="1" fontAlgn="auto" latinLnBrk="0" hangingPunct="1">
              <a:lnSpc>
                <a:spcPct val="100000"/>
              </a:lnSpc>
              <a:spcBef>
                <a:spcPts val="0"/>
              </a:spcBef>
              <a:spcAft>
                <a:spcPts val="0"/>
              </a:spcAft>
              <a:buClr>
                <a:prstClr val="black"/>
              </a:buClr>
              <a:buSzPts val="1600"/>
              <a:buFont typeface="Arial"/>
              <a:buChar char="•"/>
              <a:tabLst/>
              <a:defRPr/>
            </a:pPr>
            <a:r>
              <a:rPr kumimoji="0" lang="en-US" sz="1050" b="0"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ECOG Performance Status of 0 or 1.</a:t>
            </a:r>
          </a:p>
          <a:p>
            <a:pPr marL="171450" marR="0" lvl="0" indent="-171450" algn="l" defTabSz="914400" rtl="0" eaLnBrk="1" fontAlgn="auto" latinLnBrk="0" hangingPunct="1">
              <a:lnSpc>
                <a:spcPct val="100000"/>
              </a:lnSpc>
              <a:spcBef>
                <a:spcPts val="0"/>
              </a:spcBef>
              <a:spcAft>
                <a:spcPts val="0"/>
              </a:spcAft>
              <a:buClr>
                <a:prstClr val="black"/>
              </a:buClr>
              <a:buSzPts val="1600"/>
              <a:buFont typeface="Arial"/>
              <a:buChar char="•"/>
              <a:tabLst/>
              <a:defRPr/>
            </a:pPr>
            <a:r>
              <a:rPr kumimoji="0" lang="en-US" sz="1050" b="0"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Adequate organ and bone marrow function.</a:t>
            </a:r>
            <a:endParaRPr kumimoji="0" lang="en-US" sz="1050" b="0" i="0" u="none" strike="noStrike" kern="1200" cap="none" spc="0" normalizeH="0" baseline="0" noProof="0">
              <a:ln>
                <a:noFill/>
              </a:ln>
              <a:solidFill>
                <a:srgbClr val="3F3F3F"/>
              </a:solidFill>
              <a:effectLst/>
              <a:uLnTx/>
              <a:uFillTx/>
              <a:latin typeface="Trebuchet MS" panose="020B0603020202020204"/>
              <a:ea typeface="Calibri"/>
              <a:cs typeface="Calibri" panose="020F0502020204030204" pitchFamily="34" charset="0"/>
              <a:sym typeface="Calibri"/>
            </a:endParaRPr>
          </a:p>
          <a:p>
            <a:pPr marL="0" marR="0" lvl="0" indent="0" algn="l" defTabSz="914400" rtl="0" eaLnBrk="1" fontAlgn="auto" latinLnBrk="0" hangingPunct="1">
              <a:lnSpc>
                <a:spcPct val="130000"/>
              </a:lnSpc>
              <a:spcBef>
                <a:spcPts val="0"/>
              </a:spcBef>
              <a:spcAft>
                <a:spcPts val="0"/>
              </a:spcAft>
              <a:buClr>
                <a:srgbClr val="000000"/>
              </a:buClr>
              <a:buSzTx/>
              <a:buFont typeface="Arial"/>
              <a:buNone/>
              <a:tabLst/>
              <a:defRPr/>
            </a:pPr>
            <a:endParaRPr kumimoji="0" lang="en-US" sz="1200" b="1" i="1" u="none" strike="noStrike" kern="1200" cap="none" spc="0" normalizeH="0" baseline="0" noProof="0">
              <a:ln>
                <a:noFill/>
              </a:ln>
              <a:solidFill>
                <a:srgbClr val="3F3F3F"/>
              </a:solidFill>
              <a:effectLst/>
              <a:uLnTx/>
              <a:uFillTx/>
              <a:latin typeface="Trebuchet MS" panose="020B0603020202020204"/>
              <a:ea typeface="Calibri"/>
              <a:cs typeface="Calibri" panose="020F0502020204030204" pitchFamily="34" charset="0"/>
              <a:sym typeface="Calibri"/>
            </a:endParaRPr>
          </a:p>
        </p:txBody>
      </p:sp>
      <p:sp>
        <p:nvSpPr>
          <p:cNvPr id="6" name="Google Shape;94;p1">
            <a:extLst>
              <a:ext uri="{FF2B5EF4-FFF2-40B4-BE49-F238E27FC236}">
                <a16:creationId xmlns:a16="http://schemas.microsoft.com/office/drawing/2014/main" id="{84D65F69-EC74-738B-86C2-0303FC54786E}"/>
              </a:ext>
            </a:extLst>
          </p:cNvPr>
          <p:cNvSpPr/>
          <p:nvPr/>
        </p:nvSpPr>
        <p:spPr>
          <a:xfrm>
            <a:off x="7578142" y="1901333"/>
            <a:ext cx="2380474" cy="2929547"/>
          </a:xfrm>
          <a:prstGeom prst="roundRect">
            <a:avLst>
              <a:gd name="adj" fmla="val 8777"/>
            </a:avLst>
          </a:prstGeom>
          <a:solidFill>
            <a:srgbClr val="E7E8EA"/>
          </a:solidFill>
          <a:ln w="38100" cap="flat" cmpd="sng">
            <a:solidFill>
              <a:schemeClr val="tx1"/>
            </a:solidFill>
            <a:prstDash val="solid"/>
            <a:round/>
            <a:headEnd type="none" w="sm" len="sm"/>
            <a:tailEnd type="none" w="sm" len="sm"/>
          </a:ln>
        </p:spPr>
        <p:txBody>
          <a:bodyPr spcFirstLastPara="1" wrap="square" lIns="91425" tIns="18000" rIns="91425" bIns="180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600"/>
              </a:spcAft>
              <a:buClr>
                <a:prstClr val="black"/>
              </a:buClr>
              <a:buSzPts val="1400"/>
              <a:buFont typeface="Arial"/>
              <a:buNone/>
              <a:tabLst/>
              <a:defRPr/>
            </a:pPr>
            <a:r>
              <a:rPr kumimoji="0" lang="en-US" sz="1050" b="1" i="0" u="none" strike="noStrike" kern="1200" cap="none" spc="0" normalizeH="0" baseline="0" noProof="0">
                <a:ln>
                  <a:noFill/>
                </a:ln>
                <a:solidFill>
                  <a:srgbClr val="3F3F3F"/>
                </a:solidFill>
                <a:effectLst/>
                <a:uLnTx/>
                <a:uFillTx/>
                <a:latin typeface="Trebuchet MS" panose="020B0603020202020204"/>
                <a:ea typeface="Calibri"/>
                <a:cs typeface="Calibri" panose="020F0502020204030204" pitchFamily="34" charset="0"/>
                <a:sym typeface="Calibri"/>
              </a:rPr>
              <a:t>ENDPOINTS</a:t>
            </a:r>
            <a:endParaRPr kumimoji="0" lang="en-US" sz="1050" b="1" i="1" u="sng" strike="noStrike" kern="1200" cap="none" spc="0" normalizeH="0" baseline="0" noProof="0">
              <a:ln>
                <a:noFill/>
              </a:ln>
              <a:solidFill>
                <a:srgbClr val="3F3F3F"/>
              </a:solidFill>
              <a:effectLst/>
              <a:uLnTx/>
              <a:uFillTx/>
              <a:latin typeface="Trebuchet MS" panose="020B0603020202020204"/>
              <a:ea typeface="Calibri"/>
              <a:cs typeface="Calibri" panose="020F0502020204030204" pitchFamily="34" charset="0"/>
              <a:sym typeface="Calibri"/>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50" b="1" i="1" u="sng" strike="noStrike" kern="1200" cap="none" spc="0" normalizeH="0" baseline="0" noProof="0">
                <a:ln>
                  <a:noFill/>
                </a:ln>
                <a:solidFill>
                  <a:srgbClr val="3F3F3F"/>
                </a:solidFill>
                <a:effectLst/>
                <a:uLnTx/>
                <a:uFillTx/>
                <a:latin typeface="Trebuchet MS" panose="020B0603020202020204"/>
                <a:ea typeface="Calibri"/>
                <a:cs typeface="Calibri" panose="020F0502020204030204" pitchFamily="34" charset="0"/>
                <a:sym typeface="Calibri"/>
              </a:rPr>
              <a:t>Primary endpoints</a:t>
            </a:r>
          </a:p>
          <a:p>
            <a:pPr marL="184150" marR="0" lvl="0" indent="-184150" algn="l" defTabSz="914400" rtl="0" eaLnBrk="1" fontAlgn="auto" latinLnBrk="0" hangingPunct="1">
              <a:lnSpc>
                <a:spcPct val="100000"/>
              </a:lnSpc>
              <a:spcBef>
                <a:spcPts val="0"/>
              </a:spcBef>
              <a:spcAft>
                <a:spcPts val="0"/>
              </a:spcAft>
              <a:buClr>
                <a:prstClr val="black"/>
              </a:buClr>
              <a:buSzPts val="1400"/>
              <a:buFont typeface="Arial"/>
              <a:buChar char="•"/>
              <a:tabLst/>
              <a:defRPr/>
            </a:pPr>
            <a:r>
              <a:rPr kumimoji="0" lang="en-US" sz="1050" b="0" i="0" u="none" strike="noStrike" kern="1200" cap="none" spc="0" normalizeH="0" baseline="0" noProof="0">
                <a:ln>
                  <a:noFill/>
                </a:ln>
                <a:solidFill>
                  <a:prstClr val="black"/>
                </a:solidFill>
                <a:effectLst/>
                <a:uLnTx/>
                <a:uFillTx/>
                <a:latin typeface="Trebuchet MS" panose="020B0603020202020204"/>
                <a:cs typeface="Calibri" panose="020F0502020204030204" pitchFamily="34" charset="0"/>
                <a:sym typeface="Calibri"/>
              </a:rPr>
              <a:t>Incidence of grade ≥ 3 neutropenia during the first two cycles.</a:t>
            </a:r>
          </a:p>
          <a:p>
            <a:pPr marL="184150" marR="0" lvl="0" indent="-184150" algn="l" defTabSz="914400" rtl="0" eaLnBrk="1" fontAlgn="auto" latinLnBrk="0" hangingPunct="1">
              <a:lnSpc>
                <a:spcPct val="100000"/>
              </a:lnSpc>
              <a:spcBef>
                <a:spcPts val="0"/>
              </a:spcBef>
              <a:spcAft>
                <a:spcPts val="0"/>
              </a:spcAft>
              <a:buClr>
                <a:prstClr val="black"/>
              </a:buClr>
              <a:buSzPts val="1400"/>
              <a:buFont typeface="Arial"/>
              <a:buChar char="•"/>
              <a:tabLst/>
              <a:defRPr/>
            </a:pPr>
            <a:r>
              <a:rPr kumimoji="0" lang="en-US" sz="1050" b="0" i="0" u="none" strike="noStrike" kern="1200" cap="none" spc="0" normalizeH="0" baseline="0" noProof="0">
                <a:ln>
                  <a:noFill/>
                </a:ln>
                <a:solidFill>
                  <a:prstClr val="black"/>
                </a:solidFill>
                <a:effectLst/>
                <a:uLnTx/>
                <a:uFillTx/>
                <a:latin typeface="Trebuchet MS" panose="020B0603020202020204"/>
                <a:cs typeface="Calibri" panose="020F0502020204030204" pitchFamily="34" charset="0"/>
                <a:sym typeface="Calibri"/>
              </a:rPr>
              <a:t>Incidence of grade ≥ 2 diarrhea during the first two cycles.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50" b="1" i="1" u="sng" strike="noStrike" kern="1200" cap="none" spc="0" normalizeH="0" baseline="0" noProof="0">
                <a:ln>
                  <a:noFill/>
                </a:ln>
                <a:solidFill>
                  <a:srgbClr val="3F3F3F"/>
                </a:solidFill>
                <a:effectLst/>
                <a:uLnTx/>
                <a:uFillTx/>
                <a:latin typeface="Trebuchet MS" panose="020B0603020202020204"/>
                <a:ea typeface="Calibri"/>
                <a:cs typeface="Calibri" panose="020F0502020204030204" pitchFamily="34" charset="0"/>
                <a:sym typeface="Calibri"/>
              </a:rPr>
              <a:t>Secondary efficacy and safety endpoints</a:t>
            </a:r>
            <a:endParaRPr kumimoji="0" lang="en-US" sz="1050" b="1" i="1" u="sng"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endParaRPr>
          </a:p>
          <a:p>
            <a:pPr marL="184150" marR="0" lvl="0" indent="-184150" algn="l" defTabSz="914400" rtl="0" eaLnBrk="1" fontAlgn="auto" latinLnBrk="0" hangingPunct="1">
              <a:lnSpc>
                <a:spcPct val="100000"/>
              </a:lnSpc>
              <a:spcBef>
                <a:spcPts val="0"/>
              </a:spcBef>
              <a:spcAft>
                <a:spcPts val="0"/>
              </a:spcAft>
              <a:buClr>
                <a:prstClr val="black"/>
              </a:buClr>
              <a:buSzPts val="1400"/>
              <a:buFont typeface="Arial"/>
              <a:buChar char="•"/>
              <a:tabLst/>
              <a:defRPr/>
            </a:pPr>
            <a:r>
              <a:rPr kumimoji="0" lang="en-US" sz="1050" b="0"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Incidence of febrile neutropenia and additional AEs as per NCI-CTCAE v.5.0.</a:t>
            </a:r>
          </a:p>
          <a:p>
            <a:pPr marL="184150" marR="0" lvl="0" indent="-184150" algn="l" defTabSz="914400" rtl="0" eaLnBrk="1" fontAlgn="auto" latinLnBrk="0" hangingPunct="1">
              <a:lnSpc>
                <a:spcPct val="100000"/>
              </a:lnSpc>
              <a:spcBef>
                <a:spcPts val="0"/>
              </a:spcBef>
              <a:spcAft>
                <a:spcPts val="0"/>
              </a:spcAft>
              <a:buClr>
                <a:prstClr val="black"/>
              </a:buClr>
              <a:buSzPts val="1400"/>
              <a:buFont typeface="Arial"/>
              <a:buChar char="•"/>
              <a:tabLst/>
              <a:defRPr/>
            </a:pPr>
            <a:r>
              <a:rPr kumimoji="0" lang="en-US" sz="1050" b="0"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Discontinuation rate.</a:t>
            </a:r>
          </a:p>
          <a:p>
            <a:pPr marL="184150" marR="0" lvl="0" indent="-184150" algn="l" defTabSz="914400" rtl="0" eaLnBrk="1" fontAlgn="auto" latinLnBrk="0" hangingPunct="1">
              <a:lnSpc>
                <a:spcPct val="100000"/>
              </a:lnSpc>
              <a:spcBef>
                <a:spcPts val="0"/>
              </a:spcBef>
              <a:spcAft>
                <a:spcPts val="0"/>
              </a:spcAft>
              <a:buClr>
                <a:prstClr val="black"/>
              </a:buClr>
              <a:buSzPts val="1400"/>
              <a:buFont typeface="Arial"/>
              <a:buChar char="•"/>
              <a:tabLst/>
              <a:defRPr/>
            </a:pPr>
            <a:r>
              <a:rPr kumimoji="0" lang="en-US" sz="1050" b="0" i="0" u="none" strike="noStrike" kern="1200" cap="none" spc="0" normalizeH="0" baseline="0" noProof="0">
                <a:ln>
                  <a:noFill/>
                </a:ln>
                <a:solidFill>
                  <a:prstClr val="black"/>
                </a:solidFill>
                <a:effectLst/>
                <a:uLnTx/>
                <a:uFillTx/>
                <a:latin typeface="Trebuchet MS" panose="020B0603020202020204"/>
                <a:cs typeface="Calibri" panose="020F0502020204030204" pitchFamily="34" charset="0"/>
                <a:sym typeface="Arial"/>
              </a:rPr>
              <a:t>Dose reduction rate.</a:t>
            </a:r>
          </a:p>
          <a:p>
            <a:pPr marL="184150" marR="0" lvl="0" indent="-184150" algn="l" defTabSz="914400" rtl="0" eaLnBrk="1" fontAlgn="auto" latinLnBrk="0" hangingPunct="1">
              <a:lnSpc>
                <a:spcPct val="100000"/>
              </a:lnSpc>
              <a:spcBef>
                <a:spcPts val="0"/>
              </a:spcBef>
              <a:spcAft>
                <a:spcPts val="0"/>
              </a:spcAft>
              <a:buClr>
                <a:prstClr val="black"/>
              </a:buClr>
              <a:buSzPts val="1400"/>
              <a:buFont typeface="Arial"/>
              <a:buChar char="•"/>
              <a:tabLst/>
              <a:defRPr/>
            </a:pPr>
            <a:r>
              <a:rPr kumimoji="0" lang="en-US" sz="1050" b="0" i="0" u="none" strike="noStrike" kern="1200" cap="none" spc="0" normalizeH="0" baseline="0" noProof="0">
                <a:ln>
                  <a:noFill/>
                </a:ln>
                <a:solidFill>
                  <a:prstClr val="black"/>
                </a:solidFill>
                <a:effectLst/>
                <a:uLnTx/>
                <a:uFillTx/>
                <a:latin typeface="Trebuchet MS" panose="020B0603020202020204"/>
                <a:cs typeface="Calibri" panose="020F0502020204030204" pitchFamily="34" charset="0"/>
                <a:sym typeface="Arial"/>
              </a:rPr>
              <a:t>ORR, CBR, PFS, and other efficacy endpoints</a:t>
            </a:r>
          </a:p>
        </p:txBody>
      </p:sp>
      <p:sp>
        <p:nvSpPr>
          <p:cNvPr id="7" name="Google Shape;140;p18">
            <a:extLst>
              <a:ext uri="{FF2B5EF4-FFF2-40B4-BE49-F238E27FC236}">
                <a16:creationId xmlns:a16="http://schemas.microsoft.com/office/drawing/2014/main" id="{F6B44776-7C01-AAB8-2A47-6E7917AC6224}"/>
              </a:ext>
            </a:extLst>
          </p:cNvPr>
          <p:cNvSpPr/>
          <p:nvPr/>
        </p:nvSpPr>
        <p:spPr>
          <a:xfrm>
            <a:off x="4740576" y="1707526"/>
            <a:ext cx="1807533" cy="2427133"/>
          </a:xfrm>
          <a:prstGeom prst="roundRect">
            <a:avLst>
              <a:gd name="adj" fmla="val 18750"/>
            </a:avLst>
          </a:prstGeom>
          <a:solidFill>
            <a:srgbClr val="E7E8EA"/>
          </a:solidFill>
          <a:ln w="38100" cap="flat" cmpd="sng">
            <a:solidFill>
              <a:schemeClr val="tx1"/>
            </a:solidFill>
            <a:prstDash val="solid"/>
            <a:round/>
            <a:headEnd type="none" w="sm" len="sm"/>
            <a:tailEnd type="none" w="sm" len="sm"/>
          </a:ln>
        </p:spPr>
        <p:txBody>
          <a:bodyPr spcFirstLastPara="1" wrap="square" lIns="91425" tIns="18000" rIns="91425" bIns="180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1"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Sacituzumab </a:t>
            </a:r>
            <a:r>
              <a:rPr kumimoji="0" lang="en-US" sz="1000" b="1" i="0" u="none" strike="noStrike" kern="1200" cap="none" spc="0" normalizeH="0" baseline="0" noProof="0" err="1">
                <a:ln>
                  <a:noFill/>
                </a:ln>
                <a:solidFill>
                  <a:prstClr val="black"/>
                </a:solidFill>
                <a:effectLst/>
                <a:uLnTx/>
                <a:uFillTx/>
                <a:latin typeface="Trebuchet MS" panose="020B0603020202020204"/>
                <a:ea typeface="Calibri"/>
                <a:cs typeface="Calibri" panose="020F0502020204030204" pitchFamily="34" charset="0"/>
                <a:sym typeface="Calibri"/>
              </a:rPr>
              <a:t>govitecan</a:t>
            </a:r>
            <a:r>
              <a:rPr kumimoji="0" lang="en-US" sz="1000" b="1"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0" i="0" u="none" strike="noStrike" kern="1200" cap="none" spc="0" normalizeH="0" baseline="0" noProof="0">
                <a:ln>
                  <a:noFill/>
                </a:ln>
                <a:solidFill>
                  <a:prstClr val="black"/>
                </a:solidFill>
                <a:effectLst/>
                <a:uLnTx/>
                <a:uFillTx/>
                <a:latin typeface="Trebuchet MS" panose="020B0603020202020204"/>
                <a:cs typeface="Calibri" panose="020F0502020204030204" pitchFamily="34" charset="0"/>
                <a:sym typeface="Arial"/>
              </a:rPr>
              <a:t>10 mg/kg IV D1 and D8 every 21-day cycle</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1"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a:t>
            </a:r>
            <a:endParaRPr kumimoji="0" lang="en-US" sz="1000" b="0" i="0" u="none" strike="noStrike" kern="1200" cap="none" spc="0" normalizeH="0" baseline="0" noProof="0">
              <a:ln>
                <a:noFill/>
              </a:ln>
              <a:solidFill>
                <a:prstClr val="black"/>
              </a:solidFill>
              <a:effectLst/>
              <a:uLnTx/>
              <a:uFillTx/>
              <a:latin typeface="Trebuchet MS" panose="020B0603020202020204"/>
              <a:cs typeface="Calibri" panose="020F0502020204030204" pitchFamily="34" charset="0"/>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1" i="0" u="none" strike="noStrike" kern="1200" cap="none" spc="0" normalizeH="0" baseline="0" noProof="0">
                <a:ln>
                  <a:noFill/>
                </a:ln>
                <a:solidFill>
                  <a:prstClr val="black"/>
                </a:solidFill>
                <a:effectLst/>
                <a:uLnTx/>
                <a:uFillTx/>
                <a:latin typeface="Trebuchet MS" panose="020B0603020202020204"/>
                <a:cs typeface="Calibri" panose="020F0502020204030204" pitchFamily="34" charset="0"/>
                <a:sym typeface="Calibri"/>
              </a:rPr>
              <a:t>G-CSF</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1" i="0" u="none" strike="noStrike" kern="1200" cap="none" spc="0" normalizeH="0" baseline="0" noProof="0">
                <a:ln>
                  <a:noFill/>
                </a:ln>
                <a:solidFill>
                  <a:prstClr val="black"/>
                </a:solidFill>
                <a:effectLst/>
                <a:uLnTx/>
                <a:uFillTx/>
                <a:latin typeface="Trebuchet MS" panose="020B0603020202020204"/>
                <a:cs typeface="Calibri" panose="020F0502020204030204" pitchFamily="34" charset="0"/>
                <a:sym typeface="Calibri"/>
              </a:rPr>
              <a:t>(First two cycles*)</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0"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0.5MU/kg/day SC QD on D3, D4, and D10, D11</a:t>
            </a:r>
            <a:endParaRPr kumimoji="0" lang="en-US" sz="1000" b="1"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1"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a:t>
            </a:r>
            <a:endParaRPr kumimoji="0" lang="en-US" sz="1000" b="0"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1"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Loperamide</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1"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(First two cycles*)</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00" b="0"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rPr>
              <a:t>2 mg PO BID or 4 mg QD on D2, D3, D4, and D9, D10, D11</a:t>
            </a:r>
            <a:endParaRPr kumimoji="0" lang="en-US" sz="1000" b="1" i="0" u="none" strike="noStrike" kern="1200" cap="none" spc="0" normalizeH="0" baseline="0" noProof="0">
              <a:ln>
                <a:noFill/>
              </a:ln>
              <a:solidFill>
                <a:prstClr val="black"/>
              </a:solidFill>
              <a:effectLst/>
              <a:uLnTx/>
              <a:uFillTx/>
              <a:latin typeface="Trebuchet MS" panose="020B0603020202020204"/>
              <a:ea typeface="Calibri"/>
              <a:cs typeface="Calibri" panose="020F0502020204030204" pitchFamily="34" charset="0"/>
              <a:sym typeface="Calibri"/>
            </a:endParaRPr>
          </a:p>
        </p:txBody>
      </p:sp>
      <p:sp>
        <p:nvSpPr>
          <p:cNvPr id="8" name="Flecha derecha 9">
            <a:extLst>
              <a:ext uri="{FF2B5EF4-FFF2-40B4-BE49-F238E27FC236}">
                <a16:creationId xmlns:a16="http://schemas.microsoft.com/office/drawing/2014/main" id="{7A34A3DE-2696-2D74-769C-252BD9988531}"/>
              </a:ext>
            </a:extLst>
          </p:cNvPr>
          <p:cNvSpPr/>
          <p:nvPr/>
        </p:nvSpPr>
        <p:spPr>
          <a:xfrm>
            <a:off x="4336253" y="3297033"/>
            <a:ext cx="339216" cy="221364"/>
          </a:xfrm>
          <a:prstGeom prst="rightArrow">
            <a:avLst>
              <a:gd name="adj1" fmla="val 42700"/>
              <a:gd name="adj2" fmla="val 50000"/>
            </a:avLst>
          </a:prstGeom>
          <a:solidFill>
            <a:schemeClr val="accent1"/>
          </a:solidFill>
          <a:ln w="19050" cap="flat" cmpd="sng" algn="ctr">
            <a:noFill/>
            <a:prstDash val="solid"/>
            <a:miter lim="800000"/>
          </a:ln>
          <a:effectLst/>
        </p:spPr>
        <p:txBody>
          <a:bodyPr rtlCol="0"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900" b="0" i="0" u="none" strike="noStrike" kern="0" cap="none" spc="0" normalizeH="0" baseline="0" noProof="0">
              <a:ln>
                <a:noFill/>
              </a:ln>
              <a:solidFill>
                <a:prstClr val="white"/>
              </a:solidFill>
              <a:effectLst/>
              <a:uLnTx/>
              <a:uFillTx/>
              <a:latin typeface="Trebuchet MS" panose="020B0603020202020204"/>
              <a:cs typeface="Calibri" panose="020F0502020204030204" pitchFamily="34" charset="0"/>
              <a:sym typeface="Arial"/>
            </a:endParaRPr>
          </a:p>
        </p:txBody>
      </p:sp>
      <p:sp>
        <p:nvSpPr>
          <p:cNvPr id="9" name="Rectangle 8">
            <a:extLst>
              <a:ext uri="{FF2B5EF4-FFF2-40B4-BE49-F238E27FC236}">
                <a16:creationId xmlns:a16="http://schemas.microsoft.com/office/drawing/2014/main" id="{46295C51-2621-E1C3-FC16-CB6C5380F74D}"/>
              </a:ext>
            </a:extLst>
          </p:cNvPr>
          <p:cNvSpPr/>
          <p:nvPr/>
        </p:nvSpPr>
        <p:spPr>
          <a:xfrm>
            <a:off x="6613216" y="2041294"/>
            <a:ext cx="897696" cy="954107"/>
          </a:xfrm>
          <a:prstGeom prst="rect">
            <a:avLst/>
          </a:prstGeom>
          <a:noFill/>
          <a:ln>
            <a:solidFill>
              <a:schemeClr val="tx1"/>
            </a:solidFill>
          </a:ln>
        </p:spPr>
        <p:txBody>
          <a:bodyPr wrap="square">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800" b="1" i="0" u="none" strike="noStrike" kern="1200" cap="none" spc="0" normalizeH="0" baseline="0" noProof="0">
                <a:ln>
                  <a:noFill/>
                </a:ln>
                <a:solidFill>
                  <a:srgbClr val="000000"/>
                </a:solidFill>
                <a:effectLst/>
                <a:uLnTx/>
                <a:uFillTx/>
                <a:latin typeface="Trebuchet MS" panose="020B0603020202020204"/>
                <a:cs typeface="Calibri" panose="020F0502020204030204" pitchFamily="34" charset="0"/>
                <a:sym typeface="Arial"/>
              </a:rPr>
              <a:t>21-day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800" b="1" i="0" u="none" strike="noStrike" kern="1200" cap="none" spc="0" normalizeH="0" baseline="0" noProof="0">
                <a:ln>
                  <a:noFill/>
                </a:ln>
                <a:solidFill>
                  <a:srgbClr val="000000"/>
                </a:solidFill>
                <a:effectLst/>
                <a:uLnTx/>
                <a:uFillTx/>
                <a:latin typeface="Trebuchet MS" panose="020B0603020202020204"/>
                <a:cs typeface="Calibri" panose="020F0502020204030204" pitchFamily="34" charset="0"/>
                <a:sym typeface="Arial"/>
              </a:rPr>
              <a:t>cycles until disease progression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800" b="1" i="0" u="none" strike="noStrike" kern="1200" cap="none" spc="0" normalizeH="0" baseline="0" noProof="0">
                <a:ln>
                  <a:noFill/>
                </a:ln>
                <a:solidFill>
                  <a:srgbClr val="000000"/>
                </a:solidFill>
                <a:effectLst/>
                <a:uLnTx/>
                <a:uFillTx/>
                <a:latin typeface="Trebuchet MS" panose="020B0603020202020204"/>
                <a:cs typeface="Calibri" panose="020F0502020204030204" pitchFamily="34" charset="0"/>
                <a:sym typeface="Arial"/>
              </a:rPr>
              <a:t>or unacceptable toxicity</a:t>
            </a:r>
          </a:p>
        </p:txBody>
      </p:sp>
      <p:sp>
        <p:nvSpPr>
          <p:cNvPr id="10" name="Flecha derecha 9">
            <a:extLst>
              <a:ext uri="{FF2B5EF4-FFF2-40B4-BE49-F238E27FC236}">
                <a16:creationId xmlns:a16="http://schemas.microsoft.com/office/drawing/2014/main" id="{CF742635-CEB1-D66F-AA91-B923A4634C02}"/>
              </a:ext>
            </a:extLst>
          </p:cNvPr>
          <p:cNvSpPr/>
          <p:nvPr/>
        </p:nvSpPr>
        <p:spPr>
          <a:xfrm>
            <a:off x="6890813" y="3297033"/>
            <a:ext cx="339216" cy="221364"/>
          </a:xfrm>
          <a:prstGeom prst="rightArrow">
            <a:avLst>
              <a:gd name="adj1" fmla="val 42700"/>
              <a:gd name="adj2" fmla="val 50000"/>
            </a:avLst>
          </a:prstGeom>
          <a:solidFill>
            <a:schemeClr val="accent1"/>
          </a:solidFill>
          <a:ln w="19050" cap="flat" cmpd="sng" algn="ctr">
            <a:noFill/>
            <a:prstDash val="solid"/>
            <a:miter lim="800000"/>
          </a:ln>
          <a:effectLst/>
        </p:spPr>
        <p:txBody>
          <a:bodyPr rtlCol="0"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900" b="0" i="0" u="none" strike="noStrike" kern="0" cap="none" spc="0" normalizeH="0" baseline="0" noProof="0">
              <a:ln>
                <a:noFill/>
              </a:ln>
              <a:solidFill>
                <a:prstClr val="white"/>
              </a:solidFill>
              <a:effectLst/>
              <a:uLnTx/>
              <a:uFillTx/>
              <a:latin typeface="Trebuchet MS" panose="020B0603020202020204"/>
              <a:cs typeface="Calibri" panose="020F0502020204030204" pitchFamily="34" charset="0"/>
              <a:sym typeface="Arial"/>
            </a:endParaRPr>
          </a:p>
        </p:txBody>
      </p:sp>
      <p:sp>
        <p:nvSpPr>
          <p:cNvPr id="11" name="CuadroTexto 57">
            <a:extLst>
              <a:ext uri="{FF2B5EF4-FFF2-40B4-BE49-F238E27FC236}">
                <a16:creationId xmlns:a16="http://schemas.microsoft.com/office/drawing/2014/main" id="{E5F087A7-7BC6-9465-C305-E9F758570DEB}"/>
              </a:ext>
            </a:extLst>
          </p:cNvPr>
          <p:cNvSpPr txBox="1"/>
          <p:nvPr/>
        </p:nvSpPr>
        <p:spPr>
          <a:xfrm>
            <a:off x="4720395" y="4280510"/>
            <a:ext cx="474582" cy="215444"/>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800" b="0" i="0" u="none" strike="noStrike" kern="1200" cap="none" spc="0" normalizeH="0" baseline="0" noProof="0">
                <a:ln>
                  <a:noFill/>
                </a:ln>
                <a:solidFill>
                  <a:srgbClr val="000000"/>
                </a:solidFill>
                <a:effectLst/>
                <a:uLnTx/>
                <a:uFillTx/>
                <a:latin typeface="Trebuchet MS" panose="020B0603020202020204"/>
                <a:cs typeface="Calibri" panose="020F0502020204030204" pitchFamily="34" charset="0"/>
                <a:sym typeface="Arial"/>
              </a:rPr>
              <a:t>N=25</a:t>
            </a:r>
          </a:p>
        </p:txBody>
      </p:sp>
      <p:sp>
        <p:nvSpPr>
          <p:cNvPr id="12" name="CuadroTexto 61">
            <a:extLst>
              <a:ext uri="{FF2B5EF4-FFF2-40B4-BE49-F238E27FC236}">
                <a16:creationId xmlns:a16="http://schemas.microsoft.com/office/drawing/2014/main" id="{4E0B9587-578E-3360-91AB-38C8B2D893B4}"/>
              </a:ext>
            </a:extLst>
          </p:cNvPr>
          <p:cNvSpPr txBox="1"/>
          <p:nvPr/>
        </p:nvSpPr>
        <p:spPr>
          <a:xfrm>
            <a:off x="5247885" y="4219617"/>
            <a:ext cx="944989" cy="338554"/>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800" b="0" i="0" u="none" strike="noStrike" kern="1200" cap="none" spc="0" normalizeH="0" baseline="0" noProof="0">
                <a:ln>
                  <a:noFill/>
                </a:ln>
                <a:solidFill>
                  <a:srgbClr val="000000"/>
                </a:solidFill>
                <a:effectLst/>
                <a:uLnTx/>
                <a:uFillTx/>
                <a:latin typeface="Trebuchet MS" panose="020B0603020202020204"/>
                <a:cs typeface="Calibri" panose="020F0502020204030204" pitchFamily="34" charset="0"/>
                <a:sym typeface="Arial"/>
              </a:rPr>
              <a:t>Interim analysis</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800" b="0" i="0" u="none" strike="noStrike" kern="1200" cap="none" spc="0" normalizeH="0" baseline="0" noProof="0">
                <a:ln>
                  <a:noFill/>
                </a:ln>
                <a:solidFill>
                  <a:srgbClr val="000000"/>
                </a:solidFill>
                <a:effectLst/>
                <a:uLnTx/>
                <a:uFillTx/>
                <a:latin typeface="Trebuchet MS" panose="020B0603020202020204"/>
                <a:cs typeface="Calibri" panose="020F0502020204030204" pitchFamily="34" charset="0"/>
                <a:sym typeface="Arial"/>
              </a:rPr>
              <a:t>after 2 cycles </a:t>
            </a:r>
          </a:p>
        </p:txBody>
      </p:sp>
      <p:sp>
        <p:nvSpPr>
          <p:cNvPr id="13" name="CuadroTexto 64">
            <a:extLst>
              <a:ext uri="{FF2B5EF4-FFF2-40B4-BE49-F238E27FC236}">
                <a16:creationId xmlns:a16="http://schemas.microsoft.com/office/drawing/2014/main" id="{2E3986F0-CB90-0378-BBE2-020DA95747A0}"/>
              </a:ext>
            </a:extLst>
          </p:cNvPr>
          <p:cNvSpPr txBox="1"/>
          <p:nvPr/>
        </p:nvSpPr>
        <p:spPr>
          <a:xfrm>
            <a:off x="6107509" y="4212902"/>
            <a:ext cx="666231" cy="338554"/>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800" b="0" i="0" u="none" strike="noStrike" kern="1200" cap="none" spc="0" normalizeH="0" baseline="0" noProof="0">
                <a:ln>
                  <a:noFill/>
                </a:ln>
                <a:solidFill>
                  <a:srgbClr val="000000"/>
                </a:solidFill>
                <a:effectLst/>
                <a:uLnTx/>
                <a:uFillTx/>
                <a:latin typeface="Trebuchet MS" panose="020B0603020202020204"/>
                <a:cs typeface="Calibri" panose="020F0502020204030204" pitchFamily="34" charset="0"/>
                <a:sym typeface="Arial"/>
              </a:rPr>
              <a:t>+ N=25</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800" b="0" i="0" u="none" strike="noStrike" kern="1200" cap="none" spc="0" normalizeH="0" baseline="0" noProof="0">
                <a:ln>
                  <a:noFill/>
                </a:ln>
                <a:solidFill>
                  <a:srgbClr val="000000"/>
                </a:solidFill>
                <a:effectLst/>
                <a:uLnTx/>
                <a:uFillTx/>
                <a:latin typeface="Trebuchet MS" panose="020B0603020202020204"/>
                <a:cs typeface="Calibri" panose="020F0502020204030204" pitchFamily="34" charset="0"/>
                <a:sym typeface="Arial"/>
              </a:rPr>
              <a:t>(N=50)</a:t>
            </a:r>
          </a:p>
        </p:txBody>
      </p:sp>
      <p:pic>
        <p:nvPicPr>
          <p:cNvPr id="4118" name="Picture 22">
            <a:extLst>
              <a:ext uri="{FF2B5EF4-FFF2-40B4-BE49-F238E27FC236}">
                <a16:creationId xmlns:a16="http://schemas.microsoft.com/office/drawing/2014/main" id="{80470A2E-F5A8-F1F1-96D5-9C5B3B0F8D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0991" y="4502965"/>
            <a:ext cx="438484" cy="349417"/>
          </a:xfrm>
          <a:prstGeom prst="rect">
            <a:avLst/>
          </a:prstGeom>
          <a:noFill/>
          <a:extLst>
            <a:ext uri="{909E8E84-426E-40DD-AFC4-6F175D3DCCD1}">
              <a14:hiddenFill xmlns:a14="http://schemas.microsoft.com/office/drawing/2010/main">
                <a:solidFill>
                  <a:srgbClr val="FFFFFF"/>
                </a:solidFill>
              </a14:hiddenFill>
            </a:ext>
          </a:extLst>
        </p:spPr>
      </p:pic>
      <p:pic>
        <p:nvPicPr>
          <p:cNvPr id="4119" name="Picture 23">
            <a:extLst>
              <a:ext uri="{FF2B5EF4-FFF2-40B4-BE49-F238E27FC236}">
                <a16:creationId xmlns:a16="http://schemas.microsoft.com/office/drawing/2014/main" id="{309A9EC0-E345-87A2-9159-652D1616F6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6166" y="4502965"/>
            <a:ext cx="438484" cy="349417"/>
          </a:xfrm>
          <a:prstGeom prst="rect">
            <a:avLst/>
          </a:prstGeom>
          <a:noFill/>
          <a:extLst>
            <a:ext uri="{909E8E84-426E-40DD-AFC4-6F175D3DCCD1}">
              <a14:hiddenFill xmlns:a14="http://schemas.microsoft.com/office/drawing/2010/main">
                <a:solidFill>
                  <a:srgbClr val="FFFFFF"/>
                </a:solidFill>
              </a14:hiddenFill>
            </a:ext>
          </a:extLst>
        </p:spPr>
      </p:pic>
      <p:pic>
        <p:nvPicPr>
          <p:cNvPr id="4120" name="Picture 24">
            <a:extLst>
              <a:ext uri="{FF2B5EF4-FFF2-40B4-BE49-F238E27FC236}">
                <a16:creationId xmlns:a16="http://schemas.microsoft.com/office/drawing/2014/main" id="{0A86764F-3CE1-8AFD-62AE-6AC1FB1095D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78667" y="4502965"/>
            <a:ext cx="431633" cy="349417"/>
          </a:xfrm>
          <a:prstGeom prst="rect">
            <a:avLst/>
          </a:prstGeom>
          <a:noFill/>
          <a:extLst>
            <a:ext uri="{909E8E84-426E-40DD-AFC4-6F175D3DCCD1}">
              <a14:hiddenFill xmlns:a14="http://schemas.microsoft.com/office/drawing/2010/main">
                <a:solidFill>
                  <a:srgbClr val="FFFFFF"/>
                </a:solidFill>
              </a14:hiddenFill>
            </a:ext>
          </a:extLst>
        </p:spPr>
      </p:pic>
      <p:sp>
        <p:nvSpPr>
          <p:cNvPr id="14" name="CuadroTexto 67">
            <a:extLst>
              <a:ext uri="{FF2B5EF4-FFF2-40B4-BE49-F238E27FC236}">
                <a16:creationId xmlns:a16="http://schemas.microsoft.com/office/drawing/2014/main" id="{F47237FE-03F0-0D09-A82A-79CBD2E3DA59}"/>
              </a:ext>
            </a:extLst>
          </p:cNvPr>
          <p:cNvSpPr txBox="1"/>
          <p:nvPr/>
        </p:nvSpPr>
        <p:spPr>
          <a:xfrm>
            <a:off x="6083945" y="4819161"/>
            <a:ext cx="797605" cy="200055"/>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00" b="1" i="0" u="none" strike="noStrike" kern="1200" cap="none" spc="0" normalizeH="0" baseline="0" noProof="0">
                <a:ln>
                  <a:noFill/>
                </a:ln>
                <a:solidFill>
                  <a:prstClr val="black"/>
                </a:solidFill>
                <a:effectLst/>
                <a:uLnTx/>
                <a:uFillTx/>
                <a:latin typeface="Trebuchet MS" panose="020B0603020202020204"/>
                <a:cs typeface="Calibri" panose="020F0502020204030204" pitchFamily="34" charset="0"/>
                <a:sym typeface="Arial"/>
              </a:rPr>
              <a:t>End of Study</a:t>
            </a:r>
          </a:p>
        </p:txBody>
      </p:sp>
      <p:sp>
        <p:nvSpPr>
          <p:cNvPr id="15" name="CuadroTexto 70">
            <a:extLst>
              <a:ext uri="{FF2B5EF4-FFF2-40B4-BE49-F238E27FC236}">
                <a16:creationId xmlns:a16="http://schemas.microsoft.com/office/drawing/2014/main" id="{540AEB7C-1049-C938-8655-500762B96E6A}"/>
              </a:ext>
            </a:extLst>
          </p:cNvPr>
          <p:cNvSpPr txBox="1"/>
          <p:nvPr/>
        </p:nvSpPr>
        <p:spPr>
          <a:xfrm>
            <a:off x="4708356" y="4819111"/>
            <a:ext cx="641599" cy="200055"/>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00" b="1" i="0" u="none" strike="noStrike" kern="1200" cap="none" spc="0" normalizeH="0" baseline="0" noProof="0">
                <a:ln>
                  <a:noFill/>
                </a:ln>
                <a:solidFill>
                  <a:prstClr val="black"/>
                </a:solidFill>
                <a:effectLst/>
                <a:uLnTx/>
                <a:uFillTx/>
                <a:latin typeface="Trebuchet MS" panose="020B0603020202020204"/>
                <a:cs typeface="Calibri" panose="020F0502020204030204" pitchFamily="34" charset="0"/>
                <a:sym typeface="Arial"/>
              </a:rPr>
              <a:t>Baseline</a:t>
            </a:r>
          </a:p>
        </p:txBody>
      </p:sp>
      <p:sp>
        <p:nvSpPr>
          <p:cNvPr id="16" name="CuadroTexto 73">
            <a:extLst>
              <a:ext uri="{FF2B5EF4-FFF2-40B4-BE49-F238E27FC236}">
                <a16:creationId xmlns:a16="http://schemas.microsoft.com/office/drawing/2014/main" id="{478824E7-A640-377E-E118-A0664EAC2576}"/>
              </a:ext>
            </a:extLst>
          </p:cNvPr>
          <p:cNvSpPr txBox="1"/>
          <p:nvPr/>
        </p:nvSpPr>
        <p:spPr>
          <a:xfrm>
            <a:off x="5271453" y="4819161"/>
            <a:ext cx="797605" cy="200055"/>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00" b="1" i="0" u="none" strike="noStrike" kern="1200" cap="none" spc="0" normalizeH="0" baseline="0" noProof="0">
                <a:ln>
                  <a:noFill/>
                </a:ln>
                <a:solidFill>
                  <a:prstClr val="black"/>
                </a:solidFill>
                <a:effectLst/>
                <a:uLnTx/>
                <a:uFillTx/>
                <a:latin typeface="Trebuchet MS" panose="020B0603020202020204"/>
                <a:cs typeface="Calibri" panose="020F0502020204030204" pitchFamily="34" charset="0"/>
                <a:sym typeface="Arial"/>
              </a:rPr>
              <a:t>Cycle 3, Day 1</a:t>
            </a:r>
          </a:p>
        </p:txBody>
      </p:sp>
      <p:sp>
        <p:nvSpPr>
          <p:cNvPr id="17" name="TextBox 42">
            <a:extLst>
              <a:ext uri="{FF2B5EF4-FFF2-40B4-BE49-F238E27FC236}">
                <a16:creationId xmlns:a16="http://schemas.microsoft.com/office/drawing/2014/main" id="{31212B54-31C4-4923-F2BF-D2FFC38C8ACE}"/>
              </a:ext>
            </a:extLst>
          </p:cNvPr>
          <p:cNvSpPr txBox="1"/>
          <p:nvPr/>
        </p:nvSpPr>
        <p:spPr>
          <a:xfrm>
            <a:off x="4267280" y="4960104"/>
            <a:ext cx="3463556" cy="200055"/>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700" b="0" i="0" u="none" strike="noStrike" kern="1200" cap="none" spc="0" normalizeH="0" baseline="0" noProof="0">
                <a:ln>
                  <a:noFill/>
                </a:ln>
                <a:solidFill>
                  <a:srgbClr val="000000"/>
                </a:solidFill>
                <a:effectLst/>
                <a:uLnTx/>
                <a:uFillTx/>
                <a:latin typeface="Trebuchet MS" panose="020B0603020202020204"/>
                <a:cs typeface="Segoe UI"/>
                <a:sym typeface="Arial"/>
              </a:rPr>
              <a:t>*Continuation of G-CSF and loperamide was at physician’s discretion after cycle 2</a:t>
            </a:r>
          </a:p>
        </p:txBody>
      </p:sp>
    </p:spTree>
    <p:extLst>
      <p:ext uri="{BB962C8B-B14F-4D97-AF65-F5344CB8AC3E}">
        <p14:creationId xmlns:p14="http://schemas.microsoft.com/office/powerpoint/2010/main" val="2270640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Freeform: Shape 99">
            <a:extLst>
              <a:ext uri="{FF2B5EF4-FFF2-40B4-BE49-F238E27FC236}">
                <a16:creationId xmlns:a16="http://schemas.microsoft.com/office/drawing/2014/main" id="{A92592FB-109E-43DD-8947-961BB2BE952F}"/>
              </a:ext>
            </a:extLst>
          </p:cNvPr>
          <p:cNvSpPr/>
          <p:nvPr/>
        </p:nvSpPr>
        <p:spPr>
          <a:xfrm>
            <a:off x="220039" y="493199"/>
            <a:ext cx="383768" cy="487510"/>
          </a:xfrm>
          <a:custGeom>
            <a:avLst/>
            <a:gdLst>
              <a:gd name="connsiteX0" fmla="*/ 3785430 w 4095068"/>
              <a:gd name="connsiteY0" fmla="*/ 429848 h 5202065"/>
              <a:gd name="connsiteX1" fmla="*/ 3000355 w 4095068"/>
              <a:gd name="connsiteY1" fmla="*/ 429848 h 5202065"/>
              <a:gd name="connsiteX2" fmla="*/ 3000355 w 4095068"/>
              <a:gd name="connsiteY2" fmla="*/ 377303 h 5202065"/>
              <a:gd name="connsiteX3" fmla="*/ 2916467 w 4095068"/>
              <a:gd name="connsiteY3" fmla="*/ 293415 h 5202065"/>
              <a:gd name="connsiteX4" fmla="*/ 2481602 w 4095068"/>
              <a:gd name="connsiteY4" fmla="*/ 293415 h 5202065"/>
              <a:gd name="connsiteX5" fmla="*/ 2047500 w 4095068"/>
              <a:gd name="connsiteY5" fmla="*/ 0 h 5202065"/>
              <a:gd name="connsiteX6" fmla="*/ 1613399 w 4095068"/>
              <a:gd name="connsiteY6" fmla="*/ 293415 h 5202065"/>
              <a:gd name="connsiteX7" fmla="*/ 1178533 w 4095068"/>
              <a:gd name="connsiteY7" fmla="*/ 293415 h 5202065"/>
              <a:gd name="connsiteX8" fmla="*/ 1094645 w 4095068"/>
              <a:gd name="connsiteY8" fmla="*/ 377303 h 5202065"/>
              <a:gd name="connsiteX9" fmla="*/ 1094645 w 4095068"/>
              <a:gd name="connsiteY9" fmla="*/ 429809 h 5202065"/>
              <a:gd name="connsiteX10" fmla="*/ 309570 w 4095068"/>
              <a:gd name="connsiteY10" fmla="*/ 429848 h 5202065"/>
              <a:gd name="connsiteX11" fmla="*/ 0 w 4095068"/>
              <a:gd name="connsiteY11" fmla="*/ 739486 h 5202065"/>
              <a:gd name="connsiteX12" fmla="*/ 0 w 4095068"/>
              <a:gd name="connsiteY12" fmla="*/ 4892496 h 5202065"/>
              <a:gd name="connsiteX13" fmla="*/ 309570 w 4095068"/>
              <a:gd name="connsiteY13" fmla="*/ 5202066 h 5202065"/>
              <a:gd name="connsiteX14" fmla="*/ 3785498 w 4095068"/>
              <a:gd name="connsiteY14" fmla="*/ 5202066 h 5202065"/>
              <a:gd name="connsiteX15" fmla="*/ 4095069 w 4095068"/>
              <a:gd name="connsiteY15" fmla="*/ 4892496 h 5202065"/>
              <a:gd name="connsiteX16" fmla="*/ 4095069 w 4095068"/>
              <a:gd name="connsiteY16" fmla="*/ 739486 h 5202065"/>
              <a:gd name="connsiteX17" fmla="*/ 3785459 w 4095068"/>
              <a:gd name="connsiteY17" fmla="*/ 429848 h 5202065"/>
              <a:gd name="connsiteX18" fmla="*/ 1178508 w 4095068"/>
              <a:gd name="connsiteY18" fmla="*/ 1048096 h 5202065"/>
              <a:gd name="connsiteX19" fmla="*/ 2916423 w 4095068"/>
              <a:gd name="connsiteY19" fmla="*/ 1048096 h 5202065"/>
              <a:gd name="connsiteX20" fmla="*/ 3000311 w 4095068"/>
              <a:gd name="connsiteY20" fmla="*/ 964208 h 5202065"/>
              <a:gd name="connsiteX21" fmla="*/ 3000311 w 4095068"/>
              <a:gd name="connsiteY21" fmla="*/ 911702 h 5202065"/>
              <a:gd name="connsiteX22" fmla="*/ 3613211 w 4095068"/>
              <a:gd name="connsiteY22" fmla="*/ 911702 h 5202065"/>
              <a:gd name="connsiteX23" fmla="*/ 3613211 w 4095068"/>
              <a:gd name="connsiteY23" fmla="*/ 4720341 h 5202065"/>
              <a:gd name="connsiteX24" fmla="*/ 481750 w 4095068"/>
              <a:gd name="connsiteY24" fmla="*/ 4720303 h 5202065"/>
              <a:gd name="connsiteX25" fmla="*/ 481750 w 4095068"/>
              <a:gd name="connsiteY25" fmla="*/ 911663 h 5202065"/>
              <a:gd name="connsiteX26" fmla="*/ 1094649 w 4095068"/>
              <a:gd name="connsiteY26" fmla="*/ 911663 h 5202065"/>
              <a:gd name="connsiteX27" fmla="*/ 1094649 w 4095068"/>
              <a:gd name="connsiteY27" fmla="*/ 964170 h 5202065"/>
              <a:gd name="connsiteX28" fmla="*/ 1178538 w 4095068"/>
              <a:gd name="connsiteY28" fmla="*/ 1048135 h 5202065"/>
              <a:gd name="connsiteX29" fmla="*/ 1262396 w 4095068"/>
              <a:gd name="connsiteY29" fmla="*/ 461228 h 5202065"/>
              <a:gd name="connsiteX30" fmla="*/ 1674454 w 4095068"/>
              <a:gd name="connsiteY30" fmla="*/ 461228 h 5202065"/>
              <a:gd name="connsiteX31" fmla="*/ 1756008 w 4095068"/>
              <a:gd name="connsiteY31" fmla="*/ 396972 h 5202065"/>
              <a:gd name="connsiteX32" fmla="*/ 2047433 w 4095068"/>
              <a:gd name="connsiteY32" fmla="*/ 167807 h 5202065"/>
              <a:gd name="connsiteX33" fmla="*/ 2338859 w 4095068"/>
              <a:gd name="connsiteY33" fmla="*/ 396972 h 5202065"/>
              <a:gd name="connsiteX34" fmla="*/ 2420413 w 4095068"/>
              <a:gd name="connsiteY34" fmla="*/ 461228 h 5202065"/>
              <a:gd name="connsiteX35" fmla="*/ 2832471 w 4095068"/>
              <a:gd name="connsiteY35" fmla="*/ 461228 h 5202065"/>
              <a:gd name="connsiteX36" fmla="*/ 2832471 w 4095068"/>
              <a:gd name="connsiteY36" fmla="*/ 880252 h 5202065"/>
              <a:gd name="connsiteX37" fmla="*/ 1262381 w 4095068"/>
              <a:gd name="connsiteY37" fmla="*/ 880252 h 5202065"/>
              <a:gd name="connsiteX38" fmla="*/ 3927219 w 4095068"/>
              <a:gd name="connsiteY38" fmla="*/ 4892476 h 5202065"/>
              <a:gd name="connsiteX39" fmla="*/ 3785425 w 4095068"/>
              <a:gd name="connsiteY39" fmla="*/ 5034270 h 5202065"/>
              <a:gd name="connsiteX40" fmla="*/ 309595 w 4095068"/>
              <a:gd name="connsiteY40" fmla="*/ 5034270 h 5202065"/>
              <a:gd name="connsiteX41" fmla="*/ 167801 w 4095068"/>
              <a:gd name="connsiteY41" fmla="*/ 4892476 h 5202065"/>
              <a:gd name="connsiteX42" fmla="*/ 167801 w 4095068"/>
              <a:gd name="connsiteY42" fmla="*/ 739565 h 5202065"/>
              <a:gd name="connsiteX43" fmla="*/ 309595 w 4095068"/>
              <a:gd name="connsiteY43" fmla="*/ 597771 h 5202065"/>
              <a:gd name="connsiteX44" fmla="*/ 1094669 w 4095068"/>
              <a:gd name="connsiteY44" fmla="*/ 597771 h 5202065"/>
              <a:gd name="connsiteX45" fmla="*/ 1094669 w 4095068"/>
              <a:gd name="connsiteY45" fmla="*/ 743964 h 5202065"/>
              <a:gd name="connsiteX46" fmla="*/ 397887 w 4095068"/>
              <a:gd name="connsiteY46" fmla="*/ 743964 h 5202065"/>
              <a:gd name="connsiteX47" fmla="*/ 313998 w 4095068"/>
              <a:gd name="connsiteY47" fmla="*/ 827852 h 5202065"/>
              <a:gd name="connsiteX48" fmla="*/ 313998 w 4095068"/>
              <a:gd name="connsiteY48" fmla="*/ 4804218 h 5202065"/>
              <a:gd name="connsiteX49" fmla="*/ 397887 w 4095068"/>
              <a:gd name="connsiteY49" fmla="*/ 4888106 h 5202065"/>
              <a:gd name="connsiteX50" fmla="*/ 3697172 w 4095068"/>
              <a:gd name="connsiteY50" fmla="*/ 4888106 h 5202065"/>
              <a:gd name="connsiteX51" fmla="*/ 3781060 w 4095068"/>
              <a:gd name="connsiteY51" fmla="*/ 4804218 h 5202065"/>
              <a:gd name="connsiteX52" fmla="*/ 3781060 w 4095068"/>
              <a:gd name="connsiteY52" fmla="*/ 827754 h 5202065"/>
              <a:gd name="connsiteX53" fmla="*/ 3697172 w 4095068"/>
              <a:gd name="connsiteY53" fmla="*/ 743866 h 5202065"/>
              <a:gd name="connsiteX54" fmla="*/ 3000390 w 4095068"/>
              <a:gd name="connsiteY54" fmla="*/ 743866 h 5202065"/>
              <a:gd name="connsiteX55" fmla="*/ 3000390 w 4095068"/>
              <a:gd name="connsiteY55" fmla="*/ 597673 h 5202065"/>
              <a:gd name="connsiteX56" fmla="*/ 3785464 w 4095068"/>
              <a:gd name="connsiteY56" fmla="*/ 597673 h 5202065"/>
              <a:gd name="connsiteX57" fmla="*/ 3927258 w 4095068"/>
              <a:gd name="connsiteY57" fmla="*/ 739467 h 5202065"/>
              <a:gd name="connsiteX58" fmla="*/ 1946041 w 4095068"/>
              <a:gd name="connsiteY58" fmla="*/ 398526 h 5202065"/>
              <a:gd name="connsiteX59" fmla="*/ 2047529 w 4095068"/>
              <a:gd name="connsiteY59" fmla="*/ 297038 h 5202065"/>
              <a:gd name="connsiteX60" fmla="*/ 2149018 w 4095068"/>
              <a:gd name="connsiteY60" fmla="*/ 398526 h 5202065"/>
              <a:gd name="connsiteX61" fmla="*/ 2047529 w 4095068"/>
              <a:gd name="connsiteY61" fmla="*/ 500015 h 5202065"/>
              <a:gd name="connsiteX62" fmla="*/ 1946041 w 4095068"/>
              <a:gd name="connsiteY62" fmla="*/ 398526 h 5202065"/>
              <a:gd name="connsiteX63" fmla="*/ 1066443 w 4095068"/>
              <a:gd name="connsiteY63" fmla="*/ 1947259 h 5202065"/>
              <a:gd name="connsiteX64" fmla="*/ 1435639 w 4095068"/>
              <a:gd name="connsiteY64" fmla="*/ 1612206 h 5202065"/>
              <a:gd name="connsiteX65" fmla="*/ 1554165 w 4095068"/>
              <a:gd name="connsiteY65" fmla="*/ 1617908 h 5202065"/>
              <a:gd name="connsiteX66" fmla="*/ 1548463 w 4095068"/>
              <a:gd name="connsiteY66" fmla="*/ 1736434 h 5202065"/>
              <a:gd name="connsiteX67" fmla="*/ 1120063 w 4095068"/>
              <a:gd name="connsiteY67" fmla="*/ 2125224 h 5202065"/>
              <a:gd name="connsiteX68" fmla="*/ 1063729 w 4095068"/>
              <a:gd name="connsiteY68" fmla="*/ 2147000 h 5202065"/>
              <a:gd name="connsiteX69" fmla="*/ 1004411 w 4095068"/>
              <a:gd name="connsiteY69" fmla="*/ 2122431 h 5202065"/>
              <a:gd name="connsiteX70" fmla="*/ 828062 w 4095068"/>
              <a:gd name="connsiteY70" fmla="*/ 1946082 h 5202065"/>
              <a:gd name="connsiteX71" fmla="*/ 828062 w 4095068"/>
              <a:gd name="connsiteY71" fmla="*/ 1827449 h 5202065"/>
              <a:gd name="connsiteX72" fmla="*/ 946696 w 4095068"/>
              <a:gd name="connsiteY72" fmla="*/ 1827449 h 5202065"/>
              <a:gd name="connsiteX73" fmla="*/ 1840036 w 4095068"/>
              <a:gd name="connsiteY73" fmla="*/ 2053842 h 5202065"/>
              <a:gd name="connsiteX74" fmla="*/ 1923924 w 4095068"/>
              <a:gd name="connsiteY74" fmla="*/ 1969954 h 5202065"/>
              <a:gd name="connsiteX75" fmla="*/ 3207839 w 4095068"/>
              <a:gd name="connsiteY75" fmla="*/ 1969954 h 5202065"/>
              <a:gd name="connsiteX76" fmla="*/ 3291727 w 4095068"/>
              <a:gd name="connsiteY76" fmla="*/ 2053842 h 5202065"/>
              <a:gd name="connsiteX77" fmla="*/ 3207839 w 4095068"/>
              <a:gd name="connsiteY77" fmla="*/ 2137730 h 5202065"/>
              <a:gd name="connsiteX78" fmla="*/ 1923924 w 4095068"/>
              <a:gd name="connsiteY78" fmla="*/ 2137730 h 5202065"/>
              <a:gd name="connsiteX79" fmla="*/ 1840036 w 4095068"/>
              <a:gd name="connsiteY79" fmla="*/ 2053842 h 5202065"/>
              <a:gd name="connsiteX80" fmla="*/ 1840036 w 4095068"/>
              <a:gd name="connsiteY80" fmla="*/ 1665052 h 5202065"/>
              <a:gd name="connsiteX81" fmla="*/ 1923924 w 4095068"/>
              <a:gd name="connsiteY81" fmla="*/ 1581164 h 5202065"/>
              <a:gd name="connsiteX82" fmla="*/ 3207839 w 4095068"/>
              <a:gd name="connsiteY82" fmla="*/ 1581164 h 5202065"/>
              <a:gd name="connsiteX83" fmla="*/ 3291727 w 4095068"/>
              <a:gd name="connsiteY83" fmla="*/ 1665052 h 5202065"/>
              <a:gd name="connsiteX84" fmla="*/ 3207839 w 4095068"/>
              <a:gd name="connsiteY84" fmla="*/ 1748940 h 5202065"/>
              <a:gd name="connsiteX85" fmla="*/ 1923924 w 4095068"/>
              <a:gd name="connsiteY85" fmla="*/ 1748940 h 5202065"/>
              <a:gd name="connsiteX86" fmla="*/ 1840036 w 4095068"/>
              <a:gd name="connsiteY86" fmla="*/ 1665052 h 5202065"/>
              <a:gd name="connsiteX87" fmla="*/ 1840036 w 4095068"/>
              <a:gd name="connsiteY87" fmla="*/ 3111012 h 5202065"/>
              <a:gd name="connsiteX88" fmla="*/ 1923924 w 4095068"/>
              <a:gd name="connsiteY88" fmla="*/ 3027124 h 5202065"/>
              <a:gd name="connsiteX89" fmla="*/ 3207839 w 4095068"/>
              <a:gd name="connsiteY89" fmla="*/ 3027124 h 5202065"/>
              <a:gd name="connsiteX90" fmla="*/ 3291727 w 4095068"/>
              <a:gd name="connsiteY90" fmla="*/ 3111012 h 5202065"/>
              <a:gd name="connsiteX91" fmla="*/ 3207839 w 4095068"/>
              <a:gd name="connsiteY91" fmla="*/ 3194900 h 5202065"/>
              <a:gd name="connsiteX92" fmla="*/ 1923924 w 4095068"/>
              <a:gd name="connsiteY92" fmla="*/ 3194900 h 5202065"/>
              <a:gd name="connsiteX93" fmla="*/ 1840036 w 4095068"/>
              <a:gd name="connsiteY93" fmla="*/ 3111012 h 5202065"/>
              <a:gd name="connsiteX94" fmla="*/ 1840036 w 4095068"/>
              <a:gd name="connsiteY94" fmla="*/ 2722183 h 5202065"/>
              <a:gd name="connsiteX95" fmla="*/ 1923924 w 4095068"/>
              <a:gd name="connsiteY95" fmla="*/ 2638295 h 5202065"/>
              <a:gd name="connsiteX96" fmla="*/ 3207839 w 4095068"/>
              <a:gd name="connsiteY96" fmla="*/ 2638295 h 5202065"/>
              <a:gd name="connsiteX97" fmla="*/ 3291727 w 4095068"/>
              <a:gd name="connsiteY97" fmla="*/ 2722183 h 5202065"/>
              <a:gd name="connsiteX98" fmla="*/ 3207839 w 4095068"/>
              <a:gd name="connsiteY98" fmla="*/ 2806071 h 5202065"/>
              <a:gd name="connsiteX99" fmla="*/ 1923924 w 4095068"/>
              <a:gd name="connsiteY99" fmla="*/ 2806110 h 5202065"/>
              <a:gd name="connsiteX100" fmla="*/ 1840036 w 4095068"/>
              <a:gd name="connsiteY100" fmla="*/ 2722183 h 5202065"/>
              <a:gd name="connsiteX101" fmla="*/ 1840036 w 4095068"/>
              <a:gd name="connsiteY101" fmla="*/ 3779393 h 5202065"/>
              <a:gd name="connsiteX102" fmla="*/ 1923924 w 4095068"/>
              <a:gd name="connsiteY102" fmla="*/ 3695505 h 5202065"/>
              <a:gd name="connsiteX103" fmla="*/ 3207839 w 4095068"/>
              <a:gd name="connsiteY103" fmla="*/ 3695505 h 5202065"/>
              <a:gd name="connsiteX104" fmla="*/ 3291727 w 4095068"/>
              <a:gd name="connsiteY104" fmla="*/ 3779393 h 5202065"/>
              <a:gd name="connsiteX105" fmla="*/ 3207839 w 4095068"/>
              <a:gd name="connsiteY105" fmla="*/ 3863281 h 5202065"/>
              <a:gd name="connsiteX106" fmla="*/ 1923924 w 4095068"/>
              <a:gd name="connsiteY106" fmla="*/ 3863281 h 5202065"/>
              <a:gd name="connsiteX107" fmla="*/ 1840036 w 4095068"/>
              <a:gd name="connsiteY107" fmla="*/ 3779393 h 5202065"/>
              <a:gd name="connsiteX108" fmla="*/ 1840036 w 4095068"/>
              <a:gd name="connsiteY108" fmla="*/ 4168183 h 5202065"/>
              <a:gd name="connsiteX109" fmla="*/ 1923924 w 4095068"/>
              <a:gd name="connsiteY109" fmla="*/ 4084295 h 5202065"/>
              <a:gd name="connsiteX110" fmla="*/ 3207839 w 4095068"/>
              <a:gd name="connsiteY110" fmla="*/ 4084295 h 5202065"/>
              <a:gd name="connsiteX111" fmla="*/ 3291727 w 4095068"/>
              <a:gd name="connsiteY111" fmla="*/ 4168183 h 5202065"/>
              <a:gd name="connsiteX112" fmla="*/ 3207839 w 4095068"/>
              <a:gd name="connsiteY112" fmla="*/ 4252071 h 5202065"/>
              <a:gd name="connsiteX113" fmla="*/ 1923924 w 4095068"/>
              <a:gd name="connsiteY113" fmla="*/ 4252071 h 5202065"/>
              <a:gd name="connsiteX114" fmla="*/ 1840036 w 4095068"/>
              <a:gd name="connsiteY114" fmla="*/ 4168183 h 5202065"/>
              <a:gd name="connsiteX115" fmla="*/ 1554155 w 4095068"/>
              <a:gd name="connsiteY115" fmla="*/ 2665791 h 5202065"/>
              <a:gd name="connsiteX116" fmla="*/ 1548376 w 4095068"/>
              <a:gd name="connsiteY116" fmla="*/ 2784317 h 5202065"/>
              <a:gd name="connsiteX117" fmla="*/ 1119977 w 4095068"/>
              <a:gd name="connsiteY117" fmla="*/ 3173107 h 5202065"/>
              <a:gd name="connsiteX118" fmla="*/ 1063643 w 4095068"/>
              <a:gd name="connsiteY118" fmla="*/ 3194883 h 5202065"/>
              <a:gd name="connsiteX119" fmla="*/ 1004324 w 4095068"/>
              <a:gd name="connsiteY119" fmla="*/ 3170314 h 5202065"/>
              <a:gd name="connsiteX120" fmla="*/ 827976 w 4095068"/>
              <a:gd name="connsiteY120" fmla="*/ 2993965 h 5202065"/>
              <a:gd name="connsiteX121" fmla="*/ 827976 w 4095068"/>
              <a:gd name="connsiteY121" fmla="*/ 2875331 h 5202065"/>
              <a:gd name="connsiteX122" fmla="*/ 946609 w 4095068"/>
              <a:gd name="connsiteY122" fmla="*/ 2875331 h 5202065"/>
              <a:gd name="connsiteX123" fmla="*/ 1066468 w 4095068"/>
              <a:gd name="connsiteY123" fmla="*/ 2995190 h 5202065"/>
              <a:gd name="connsiteX124" fmla="*/ 1435663 w 4095068"/>
              <a:gd name="connsiteY124" fmla="*/ 2660137 h 5202065"/>
              <a:gd name="connsiteX125" fmla="*/ 1554150 w 4095068"/>
              <a:gd name="connsiteY125" fmla="*/ 2665801 h 5202065"/>
              <a:gd name="connsiteX126" fmla="*/ 1554155 w 4095068"/>
              <a:gd name="connsiteY126" fmla="*/ 3723001 h 5202065"/>
              <a:gd name="connsiteX127" fmla="*/ 1548376 w 4095068"/>
              <a:gd name="connsiteY127" fmla="*/ 3841526 h 5202065"/>
              <a:gd name="connsiteX128" fmla="*/ 1119977 w 4095068"/>
              <a:gd name="connsiteY128" fmla="*/ 4230316 h 5202065"/>
              <a:gd name="connsiteX129" fmla="*/ 1063643 w 4095068"/>
              <a:gd name="connsiteY129" fmla="*/ 4252092 h 5202065"/>
              <a:gd name="connsiteX130" fmla="*/ 1004324 w 4095068"/>
              <a:gd name="connsiteY130" fmla="*/ 4227523 h 5202065"/>
              <a:gd name="connsiteX131" fmla="*/ 827976 w 4095068"/>
              <a:gd name="connsiteY131" fmla="*/ 4051175 h 5202065"/>
              <a:gd name="connsiteX132" fmla="*/ 827976 w 4095068"/>
              <a:gd name="connsiteY132" fmla="*/ 3932541 h 5202065"/>
              <a:gd name="connsiteX133" fmla="*/ 946609 w 4095068"/>
              <a:gd name="connsiteY133" fmla="*/ 3932541 h 5202065"/>
              <a:gd name="connsiteX134" fmla="*/ 1066468 w 4095068"/>
              <a:gd name="connsiteY134" fmla="*/ 4052399 h 5202065"/>
              <a:gd name="connsiteX135" fmla="*/ 1435663 w 4095068"/>
              <a:gd name="connsiteY135" fmla="*/ 3717347 h 5202065"/>
              <a:gd name="connsiteX136" fmla="*/ 1554150 w 4095068"/>
              <a:gd name="connsiteY136" fmla="*/ 3723011 h 5202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4095068" h="5202065">
                <a:moveTo>
                  <a:pt x="3785430" y="429848"/>
                </a:moveTo>
                <a:lnTo>
                  <a:pt x="3000355" y="429848"/>
                </a:lnTo>
                <a:lnTo>
                  <a:pt x="3000355" y="377303"/>
                </a:lnTo>
                <a:cubicBezTo>
                  <a:pt x="3000355" y="330957"/>
                  <a:pt x="2962813" y="293415"/>
                  <a:pt x="2916467" y="293415"/>
                </a:cubicBezTo>
                <a:lnTo>
                  <a:pt x="2481602" y="293415"/>
                </a:lnTo>
                <a:cubicBezTo>
                  <a:pt x="2411606" y="117752"/>
                  <a:pt x="2241532" y="0"/>
                  <a:pt x="2047500" y="0"/>
                </a:cubicBezTo>
                <a:cubicBezTo>
                  <a:pt x="1853468" y="0"/>
                  <a:pt x="1683399" y="117791"/>
                  <a:pt x="1613399" y="293415"/>
                </a:cubicBezTo>
                <a:lnTo>
                  <a:pt x="1178533" y="293415"/>
                </a:lnTo>
                <a:cubicBezTo>
                  <a:pt x="1132187" y="293415"/>
                  <a:pt x="1094645" y="330957"/>
                  <a:pt x="1094645" y="377303"/>
                </a:cubicBezTo>
                <a:lnTo>
                  <a:pt x="1094645" y="429809"/>
                </a:lnTo>
                <a:lnTo>
                  <a:pt x="309570" y="429848"/>
                </a:lnTo>
                <a:cubicBezTo>
                  <a:pt x="138845" y="429848"/>
                  <a:pt x="0" y="568732"/>
                  <a:pt x="0" y="739486"/>
                </a:cubicBezTo>
                <a:lnTo>
                  <a:pt x="0" y="4892496"/>
                </a:lnTo>
                <a:cubicBezTo>
                  <a:pt x="0" y="5063220"/>
                  <a:pt x="138884" y="5202066"/>
                  <a:pt x="309570" y="5202066"/>
                </a:cubicBezTo>
                <a:lnTo>
                  <a:pt x="3785498" y="5202066"/>
                </a:lnTo>
                <a:cubicBezTo>
                  <a:pt x="3956224" y="5202066"/>
                  <a:pt x="4095069" y="5063182"/>
                  <a:pt x="4095069" y="4892496"/>
                </a:cubicBezTo>
                <a:lnTo>
                  <a:pt x="4095069" y="739486"/>
                </a:lnTo>
                <a:cubicBezTo>
                  <a:pt x="4095069" y="568722"/>
                  <a:pt x="3956184" y="429848"/>
                  <a:pt x="3785459" y="429848"/>
                </a:cubicBezTo>
                <a:close/>
                <a:moveTo>
                  <a:pt x="1178508" y="1048096"/>
                </a:moveTo>
                <a:lnTo>
                  <a:pt x="2916423" y="1048096"/>
                </a:lnTo>
                <a:cubicBezTo>
                  <a:pt x="2962769" y="1048096"/>
                  <a:pt x="3000311" y="1010554"/>
                  <a:pt x="3000311" y="964208"/>
                </a:cubicBezTo>
                <a:lnTo>
                  <a:pt x="3000311" y="911702"/>
                </a:lnTo>
                <a:lnTo>
                  <a:pt x="3613211" y="911702"/>
                </a:lnTo>
                <a:lnTo>
                  <a:pt x="3613211" y="4720341"/>
                </a:lnTo>
                <a:lnTo>
                  <a:pt x="481750" y="4720303"/>
                </a:lnTo>
                <a:lnTo>
                  <a:pt x="481750" y="911663"/>
                </a:lnTo>
                <a:lnTo>
                  <a:pt x="1094649" y="911663"/>
                </a:lnTo>
                <a:lnTo>
                  <a:pt x="1094649" y="964170"/>
                </a:lnTo>
                <a:cubicBezTo>
                  <a:pt x="1094649" y="1010516"/>
                  <a:pt x="1132192" y="1048135"/>
                  <a:pt x="1178538" y="1048135"/>
                </a:cubicBezTo>
                <a:close/>
                <a:moveTo>
                  <a:pt x="1262396" y="461228"/>
                </a:moveTo>
                <a:lnTo>
                  <a:pt x="1674454" y="461228"/>
                </a:lnTo>
                <a:cubicBezTo>
                  <a:pt x="1713183" y="461228"/>
                  <a:pt x="1746937" y="434669"/>
                  <a:pt x="1756008" y="396972"/>
                </a:cubicBezTo>
                <a:cubicBezTo>
                  <a:pt x="1788575" y="262036"/>
                  <a:pt x="1908363" y="167807"/>
                  <a:pt x="2047433" y="167807"/>
                </a:cubicBezTo>
                <a:cubicBezTo>
                  <a:pt x="2186465" y="167807"/>
                  <a:pt x="2306333" y="262067"/>
                  <a:pt x="2338859" y="396972"/>
                </a:cubicBezTo>
                <a:cubicBezTo>
                  <a:pt x="2347929" y="434631"/>
                  <a:pt x="2381684" y="461228"/>
                  <a:pt x="2420413" y="461228"/>
                </a:cubicBezTo>
                <a:lnTo>
                  <a:pt x="2832471" y="461228"/>
                </a:lnTo>
                <a:lnTo>
                  <a:pt x="2832471" y="880252"/>
                </a:lnTo>
                <a:lnTo>
                  <a:pt x="1262381" y="880252"/>
                </a:lnTo>
                <a:close/>
                <a:moveTo>
                  <a:pt x="3927219" y="4892476"/>
                </a:moveTo>
                <a:cubicBezTo>
                  <a:pt x="3927219" y="4970662"/>
                  <a:pt x="3863614" y="5034270"/>
                  <a:pt x="3785425" y="5034270"/>
                </a:cubicBezTo>
                <a:lnTo>
                  <a:pt x="309595" y="5034270"/>
                </a:lnTo>
                <a:cubicBezTo>
                  <a:pt x="231408" y="5034270"/>
                  <a:pt x="167801" y="4970665"/>
                  <a:pt x="167801" y="4892476"/>
                </a:cubicBezTo>
                <a:lnTo>
                  <a:pt x="167801" y="739565"/>
                </a:lnTo>
                <a:cubicBezTo>
                  <a:pt x="167801" y="661379"/>
                  <a:pt x="231405" y="597771"/>
                  <a:pt x="309595" y="597771"/>
                </a:cubicBezTo>
                <a:lnTo>
                  <a:pt x="1094669" y="597771"/>
                </a:lnTo>
                <a:lnTo>
                  <a:pt x="1094669" y="743964"/>
                </a:lnTo>
                <a:lnTo>
                  <a:pt x="397887" y="743964"/>
                </a:lnTo>
                <a:cubicBezTo>
                  <a:pt x="351541" y="743964"/>
                  <a:pt x="313998" y="781506"/>
                  <a:pt x="313998" y="827852"/>
                </a:cubicBezTo>
                <a:lnTo>
                  <a:pt x="313998" y="4804218"/>
                </a:lnTo>
                <a:cubicBezTo>
                  <a:pt x="313998" y="4850564"/>
                  <a:pt x="351541" y="4888106"/>
                  <a:pt x="397887" y="4888106"/>
                </a:cubicBezTo>
                <a:lnTo>
                  <a:pt x="3697172" y="4888106"/>
                </a:lnTo>
                <a:cubicBezTo>
                  <a:pt x="3743518" y="4888106"/>
                  <a:pt x="3781060" y="4850564"/>
                  <a:pt x="3781060" y="4804218"/>
                </a:cubicBezTo>
                <a:lnTo>
                  <a:pt x="3781060" y="827754"/>
                </a:lnTo>
                <a:cubicBezTo>
                  <a:pt x="3781060" y="781408"/>
                  <a:pt x="3743518" y="743866"/>
                  <a:pt x="3697172" y="743866"/>
                </a:cubicBezTo>
                <a:lnTo>
                  <a:pt x="3000390" y="743866"/>
                </a:lnTo>
                <a:lnTo>
                  <a:pt x="3000390" y="597673"/>
                </a:lnTo>
                <a:lnTo>
                  <a:pt x="3785464" y="597673"/>
                </a:lnTo>
                <a:cubicBezTo>
                  <a:pt x="3863651" y="597673"/>
                  <a:pt x="3927258" y="661278"/>
                  <a:pt x="3927258" y="739467"/>
                </a:cubicBezTo>
                <a:close/>
                <a:moveTo>
                  <a:pt x="1946041" y="398526"/>
                </a:moveTo>
                <a:cubicBezTo>
                  <a:pt x="1946041" y="342652"/>
                  <a:pt x="1991658" y="297038"/>
                  <a:pt x="2047529" y="297038"/>
                </a:cubicBezTo>
                <a:cubicBezTo>
                  <a:pt x="2103401" y="297038"/>
                  <a:pt x="2149018" y="342655"/>
                  <a:pt x="2149018" y="398526"/>
                </a:cubicBezTo>
                <a:cubicBezTo>
                  <a:pt x="2149018" y="454397"/>
                  <a:pt x="2103401" y="500015"/>
                  <a:pt x="2047529" y="500015"/>
                </a:cubicBezTo>
                <a:cubicBezTo>
                  <a:pt x="1991658" y="500015"/>
                  <a:pt x="1946041" y="454397"/>
                  <a:pt x="1946041" y="398526"/>
                </a:cubicBezTo>
                <a:close/>
                <a:moveTo>
                  <a:pt x="1066443" y="1947259"/>
                </a:moveTo>
                <a:lnTo>
                  <a:pt x="1435639" y="1612206"/>
                </a:lnTo>
                <a:cubicBezTo>
                  <a:pt x="1469929" y="1581054"/>
                  <a:pt x="1523010" y="1583618"/>
                  <a:pt x="1554165" y="1617908"/>
                </a:cubicBezTo>
                <a:cubicBezTo>
                  <a:pt x="1585320" y="1652199"/>
                  <a:pt x="1582753" y="1705279"/>
                  <a:pt x="1548463" y="1736434"/>
                </a:cubicBezTo>
                <a:lnTo>
                  <a:pt x="1120063" y="2125224"/>
                </a:lnTo>
                <a:cubicBezTo>
                  <a:pt x="1103990" y="2139805"/>
                  <a:pt x="1083821" y="2147000"/>
                  <a:pt x="1063729" y="2147000"/>
                </a:cubicBezTo>
                <a:cubicBezTo>
                  <a:pt x="1042184" y="2147000"/>
                  <a:pt x="1020752" y="2138772"/>
                  <a:pt x="1004411" y="2122431"/>
                </a:cubicBezTo>
                <a:lnTo>
                  <a:pt x="828062" y="1946082"/>
                </a:lnTo>
                <a:cubicBezTo>
                  <a:pt x="795302" y="1913323"/>
                  <a:pt x="795302" y="1860204"/>
                  <a:pt x="828062" y="1827449"/>
                </a:cubicBezTo>
                <a:cubicBezTo>
                  <a:pt x="860822" y="1794693"/>
                  <a:pt x="913940" y="1794689"/>
                  <a:pt x="946696" y="1827449"/>
                </a:cubicBezTo>
                <a:close/>
                <a:moveTo>
                  <a:pt x="1840036" y="2053842"/>
                </a:moveTo>
                <a:cubicBezTo>
                  <a:pt x="1840036" y="2007496"/>
                  <a:pt x="1877578" y="1969954"/>
                  <a:pt x="1923924" y="1969954"/>
                </a:cubicBezTo>
                <a:lnTo>
                  <a:pt x="3207839" y="1969954"/>
                </a:lnTo>
                <a:cubicBezTo>
                  <a:pt x="3254185" y="1969954"/>
                  <a:pt x="3291727" y="2007496"/>
                  <a:pt x="3291727" y="2053842"/>
                </a:cubicBezTo>
                <a:cubicBezTo>
                  <a:pt x="3291727" y="2100187"/>
                  <a:pt x="3254185" y="2137730"/>
                  <a:pt x="3207839" y="2137730"/>
                </a:cubicBezTo>
                <a:lnTo>
                  <a:pt x="1923924" y="2137730"/>
                </a:lnTo>
                <a:cubicBezTo>
                  <a:pt x="1877616" y="2137730"/>
                  <a:pt x="1840036" y="2100187"/>
                  <a:pt x="1840036" y="2053842"/>
                </a:cubicBezTo>
                <a:close/>
                <a:moveTo>
                  <a:pt x="1840036" y="1665052"/>
                </a:moveTo>
                <a:cubicBezTo>
                  <a:pt x="1840036" y="1618707"/>
                  <a:pt x="1877578" y="1581164"/>
                  <a:pt x="1923924" y="1581164"/>
                </a:cubicBezTo>
                <a:lnTo>
                  <a:pt x="3207839" y="1581164"/>
                </a:lnTo>
                <a:cubicBezTo>
                  <a:pt x="3254185" y="1581164"/>
                  <a:pt x="3291727" y="1618707"/>
                  <a:pt x="3291727" y="1665052"/>
                </a:cubicBezTo>
                <a:cubicBezTo>
                  <a:pt x="3291727" y="1711397"/>
                  <a:pt x="3254185" y="1748940"/>
                  <a:pt x="3207839" y="1748940"/>
                </a:cubicBezTo>
                <a:lnTo>
                  <a:pt x="1923924" y="1748940"/>
                </a:lnTo>
                <a:cubicBezTo>
                  <a:pt x="1877616" y="1748940"/>
                  <a:pt x="1840036" y="1711397"/>
                  <a:pt x="1840036" y="1665052"/>
                </a:cubicBezTo>
                <a:close/>
                <a:moveTo>
                  <a:pt x="1840036" y="3111012"/>
                </a:moveTo>
                <a:cubicBezTo>
                  <a:pt x="1840036" y="3064667"/>
                  <a:pt x="1877578" y="3027124"/>
                  <a:pt x="1923924" y="3027124"/>
                </a:cubicBezTo>
                <a:lnTo>
                  <a:pt x="3207839" y="3027124"/>
                </a:lnTo>
                <a:cubicBezTo>
                  <a:pt x="3254185" y="3027124"/>
                  <a:pt x="3291727" y="3064667"/>
                  <a:pt x="3291727" y="3111012"/>
                </a:cubicBezTo>
                <a:cubicBezTo>
                  <a:pt x="3291727" y="3157358"/>
                  <a:pt x="3254185" y="3194900"/>
                  <a:pt x="3207839" y="3194900"/>
                </a:cubicBezTo>
                <a:lnTo>
                  <a:pt x="1923924" y="3194900"/>
                </a:lnTo>
                <a:cubicBezTo>
                  <a:pt x="1877616" y="3194900"/>
                  <a:pt x="1840036" y="3157358"/>
                  <a:pt x="1840036" y="3111012"/>
                </a:cubicBezTo>
                <a:close/>
                <a:moveTo>
                  <a:pt x="1840036" y="2722183"/>
                </a:moveTo>
                <a:cubicBezTo>
                  <a:pt x="1840036" y="2675838"/>
                  <a:pt x="1877578" y="2638295"/>
                  <a:pt x="1923924" y="2638295"/>
                </a:cubicBezTo>
                <a:lnTo>
                  <a:pt x="3207839" y="2638295"/>
                </a:lnTo>
                <a:cubicBezTo>
                  <a:pt x="3254185" y="2638295"/>
                  <a:pt x="3291727" y="2675838"/>
                  <a:pt x="3291727" y="2722183"/>
                </a:cubicBezTo>
                <a:cubicBezTo>
                  <a:pt x="3291727" y="2768529"/>
                  <a:pt x="3254185" y="2806071"/>
                  <a:pt x="3207839" y="2806071"/>
                </a:cubicBezTo>
                <a:lnTo>
                  <a:pt x="1923924" y="2806110"/>
                </a:lnTo>
                <a:cubicBezTo>
                  <a:pt x="1877616" y="2806110"/>
                  <a:pt x="1840036" y="2768529"/>
                  <a:pt x="1840036" y="2722183"/>
                </a:cubicBezTo>
                <a:close/>
                <a:moveTo>
                  <a:pt x="1840036" y="3779393"/>
                </a:moveTo>
                <a:cubicBezTo>
                  <a:pt x="1840036" y="3733048"/>
                  <a:pt x="1877578" y="3695505"/>
                  <a:pt x="1923924" y="3695505"/>
                </a:cubicBezTo>
                <a:lnTo>
                  <a:pt x="3207839" y="3695505"/>
                </a:lnTo>
                <a:cubicBezTo>
                  <a:pt x="3254185" y="3695505"/>
                  <a:pt x="3291727" y="3733048"/>
                  <a:pt x="3291727" y="3779393"/>
                </a:cubicBezTo>
                <a:cubicBezTo>
                  <a:pt x="3291727" y="3825738"/>
                  <a:pt x="3254185" y="3863281"/>
                  <a:pt x="3207839" y="3863281"/>
                </a:cubicBezTo>
                <a:lnTo>
                  <a:pt x="1923924" y="3863281"/>
                </a:lnTo>
                <a:cubicBezTo>
                  <a:pt x="1877616" y="3863281"/>
                  <a:pt x="1840036" y="3825738"/>
                  <a:pt x="1840036" y="3779393"/>
                </a:cubicBezTo>
                <a:close/>
                <a:moveTo>
                  <a:pt x="1840036" y="4168183"/>
                </a:moveTo>
                <a:cubicBezTo>
                  <a:pt x="1840036" y="4121837"/>
                  <a:pt x="1877578" y="4084295"/>
                  <a:pt x="1923924" y="4084295"/>
                </a:cubicBezTo>
                <a:lnTo>
                  <a:pt x="3207839" y="4084295"/>
                </a:lnTo>
                <a:cubicBezTo>
                  <a:pt x="3254185" y="4084295"/>
                  <a:pt x="3291727" y="4121837"/>
                  <a:pt x="3291727" y="4168183"/>
                </a:cubicBezTo>
                <a:cubicBezTo>
                  <a:pt x="3291727" y="4214528"/>
                  <a:pt x="3254185" y="4252071"/>
                  <a:pt x="3207839" y="4252071"/>
                </a:cubicBezTo>
                <a:lnTo>
                  <a:pt x="1923924" y="4252071"/>
                </a:lnTo>
                <a:cubicBezTo>
                  <a:pt x="1877616" y="4252071"/>
                  <a:pt x="1840036" y="4214528"/>
                  <a:pt x="1840036" y="4168183"/>
                </a:cubicBezTo>
                <a:close/>
                <a:moveTo>
                  <a:pt x="1554155" y="2665791"/>
                </a:moveTo>
                <a:cubicBezTo>
                  <a:pt x="1585307" y="2700081"/>
                  <a:pt x="1582743" y="2753162"/>
                  <a:pt x="1548376" y="2784317"/>
                </a:cubicBezTo>
                <a:lnTo>
                  <a:pt x="1119977" y="3173107"/>
                </a:lnTo>
                <a:cubicBezTo>
                  <a:pt x="1103903" y="3187611"/>
                  <a:pt x="1083735" y="3194883"/>
                  <a:pt x="1063643" y="3194883"/>
                </a:cubicBezTo>
                <a:cubicBezTo>
                  <a:pt x="1042097" y="3194883"/>
                  <a:pt x="1020666" y="3186655"/>
                  <a:pt x="1004324" y="3170314"/>
                </a:cubicBezTo>
                <a:lnTo>
                  <a:pt x="827976" y="2993965"/>
                </a:lnTo>
                <a:cubicBezTo>
                  <a:pt x="795216" y="2961205"/>
                  <a:pt x="795216" y="2908087"/>
                  <a:pt x="827976" y="2875331"/>
                </a:cubicBezTo>
                <a:cubicBezTo>
                  <a:pt x="860735" y="2842575"/>
                  <a:pt x="913854" y="2842571"/>
                  <a:pt x="946609" y="2875331"/>
                </a:cubicBezTo>
                <a:lnTo>
                  <a:pt x="1066468" y="2995190"/>
                </a:lnTo>
                <a:lnTo>
                  <a:pt x="1435663" y="2660137"/>
                </a:lnTo>
                <a:cubicBezTo>
                  <a:pt x="1469953" y="2628870"/>
                  <a:pt x="1522996" y="2631434"/>
                  <a:pt x="1554150" y="2665801"/>
                </a:cubicBezTo>
                <a:close/>
                <a:moveTo>
                  <a:pt x="1554155" y="3723001"/>
                </a:moveTo>
                <a:cubicBezTo>
                  <a:pt x="1585307" y="3757291"/>
                  <a:pt x="1582743" y="3810371"/>
                  <a:pt x="1548376" y="3841526"/>
                </a:cubicBezTo>
                <a:lnTo>
                  <a:pt x="1119977" y="4230316"/>
                </a:lnTo>
                <a:cubicBezTo>
                  <a:pt x="1103903" y="4244821"/>
                  <a:pt x="1083735" y="4252092"/>
                  <a:pt x="1063643" y="4252092"/>
                </a:cubicBezTo>
                <a:cubicBezTo>
                  <a:pt x="1042097" y="4252092"/>
                  <a:pt x="1020666" y="4243864"/>
                  <a:pt x="1004324" y="4227523"/>
                </a:cubicBezTo>
                <a:lnTo>
                  <a:pt x="827976" y="4051175"/>
                </a:lnTo>
                <a:cubicBezTo>
                  <a:pt x="795216" y="4018415"/>
                  <a:pt x="795216" y="3965297"/>
                  <a:pt x="827976" y="3932541"/>
                </a:cubicBezTo>
                <a:cubicBezTo>
                  <a:pt x="860735" y="3899785"/>
                  <a:pt x="913854" y="3899781"/>
                  <a:pt x="946609" y="3932541"/>
                </a:cubicBezTo>
                <a:lnTo>
                  <a:pt x="1066468" y="4052399"/>
                </a:lnTo>
                <a:lnTo>
                  <a:pt x="1435663" y="3717347"/>
                </a:lnTo>
                <a:cubicBezTo>
                  <a:pt x="1469953" y="3686118"/>
                  <a:pt x="1522996" y="3688720"/>
                  <a:pt x="1554150" y="3723011"/>
                </a:cubicBezTo>
                <a:close/>
              </a:path>
            </a:pathLst>
          </a:custGeom>
          <a:solidFill>
            <a:schemeClr val="bg1"/>
          </a:solid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2" name="Title 1">
            <a:extLst>
              <a:ext uri="{FF2B5EF4-FFF2-40B4-BE49-F238E27FC236}">
                <a16:creationId xmlns:a16="http://schemas.microsoft.com/office/drawing/2014/main" id="{8F82F985-B42D-BB5A-29BE-D3D7B8CD7331}"/>
              </a:ext>
            </a:extLst>
          </p:cNvPr>
          <p:cNvSpPr>
            <a:spLocks noGrp="1"/>
          </p:cNvSpPr>
          <p:nvPr/>
        </p:nvSpPr>
        <p:spPr>
          <a:xfrm>
            <a:off x="315985" y="243444"/>
            <a:ext cx="10972800" cy="987019"/>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3600" b="1" i="0" kern="800" spc="0" baseline="0">
                <a:solidFill>
                  <a:schemeClr val="tx2"/>
                </a:solidFill>
                <a:latin typeface="Trebuchet MS" panose="020B0703020202090204" pitchFamily="34" charset="0"/>
                <a:ea typeface="+mj-ea"/>
                <a:cs typeface="Trebuchet MS" panose="020B0703020202090204"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1" i="0" u="none" strike="noStrike" kern="800" cap="none" spc="0" normalizeH="0" baseline="0" noProof="0">
                <a:ln>
                  <a:noFill/>
                </a:ln>
                <a:solidFill>
                  <a:srgbClr val="203661"/>
                </a:solidFill>
                <a:effectLst/>
                <a:uLnTx/>
                <a:uFillTx/>
                <a:latin typeface="Trebuchet MS"/>
                <a:ea typeface="+mj-ea"/>
              </a:rPr>
              <a:t>Patient Recruitment</a:t>
            </a:r>
            <a:r>
              <a:rPr kumimoji="0" lang="en-US" sz="4400" b="1" i="0" u="none" strike="noStrike" kern="800" cap="none" spc="0" normalizeH="0" baseline="30000" noProof="0">
                <a:ln>
                  <a:noFill/>
                </a:ln>
                <a:solidFill>
                  <a:srgbClr val="203661"/>
                </a:solidFill>
                <a:effectLst/>
                <a:uLnTx/>
                <a:uFillTx/>
                <a:latin typeface="Trebuchet MS"/>
                <a:ea typeface="+mj-ea"/>
              </a:rPr>
              <a:t>1</a:t>
            </a:r>
            <a:r>
              <a:rPr kumimoji="0" lang="en-US" sz="3600" b="1" i="0" u="none" strike="noStrike" kern="800" cap="none" spc="0" normalizeH="0" baseline="0" noProof="0">
                <a:ln>
                  <a:noFill/>
                </a:ln>
                <a:solidFill>
                  <a:srgbClr val="203661"/>
                </a:solidFill>
                <a:effectLst/>
                <a:uLnTx/>
                <a:uFillTx/>
                <a:latin typeface="Trebuchet MS"/>
                <a:ea typeface="+mj-ea"/>
              </a:rPr>
              <a:t> </a:t>
            </a:r>
            <a:br>
              <a:rPr kumimoji="0" lang="en-US" sz="3600" b="1" i="0" u="none" strike="noStrike" kern="800" cap="none" spc="0" normalizeH="0" baseline="0" noProof="0">
                <a:ln>
                  <a:noFill/>
                </a:ln>
                <a:solidFill>
                  <a:srgbClr val="C50E3C"/>
                </a:solidFill>
                <a:effectLst/>
                <a:uLnTx/>
                <a:uFillTx/>
                <a:latin typeface="Trebuchet MS" panose="020B0703020202090204" pitchFamily="34" charset="0"/>
                <a:ea typeface="+mj-ea"/>
              </a:rPr>
            </a:br>
            <a:endParaRPr kumimoji="0" lang="en-IE" sz="2400" b="1" i="0" u="none" strike="noStrike" kern="800" cap="none" spc="0" normalizeH="0" baseline="0" noProof="0">
              <a:ln>
                <a:noFill/>
              </a:ln>
              <a:solidFill>
                <a:srgbClr val="203661"/>
              </a:solidFill>
              <a:effectLst/>
              <a:uLnTx/>
              <a:uFillTx/>
              <a:latin typeface="Trebuchet MS" panose="020B0703020202090204" pitchFamily="34" charset="0"/>
              <a:ea typeface="+mj-ea"/>
            </a:endParaRPr>
          </a:p>
        </p:txBody>
      </p:sp>
      <p:sp>
        <p:nvSpPr>
          <p:cNvPr id="3" name="TextBox 2">
            <a:extLst>
              <a:ext uri="{FF2B5EF4-FFF2-40B4-BE49-F238E27FC236}">
                <a16:creationId xmlns:a16="http://schemas.microsoft.com/office/drawing/2014/main" id="{0E5AA3D0-6966-2DB0-B10F-2FEA2E1E3EA8}"/>
              </a:ext>
            </a:extLst>
          </p:cNvPr>
          <p:cNvSpPr txBox="1"/>
          <p:nvPr/>
        </p:nvSpPr>
        <p:spPr>
          <a:xfrm>
            <a:off x="315985" y="6268168"/>
            <a:ext cx="967210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HER2, Human Epidermal Growth Factor Receptor 2; HR, Hormone Receptor; TNBC, Triple Negative Breast Cancer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1.</a:t>
            </a:r>
            <a:r>
              <a:rPr kumimoji="0" lang="en-GB"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Pérez-García et. al., 2024. Efficacy analysis and updated safety from the phase 2 PRIMED study of prophylactic granulocyte-colony stimulating factor (G-CSF) and loperamide for patients with HER2-negative advanced breast cancer treated with </a:t>
            </a:r>
            <a:r>
              <a:rPr kumimoji="0" lang="en-GB" sz="800" b="0" i="0" u="none" strike="noStrike" kern="1200" cap="none" spc="0" normalizeH="0" baseline="0" noProof="0" dirty="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sacituzumab</a:t>
            </a:r>
            <a:r>
              <a:rPr kumimoji="0" lang="en-GB"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a:t>
            </a:r>
            <a:r>
              <a:rPr kumimoji="0" lang="en-GB" sz="800" b="0" i="0" u="none" strike="noStrike" kern="1200" cap="none" spc="0" normalizeH="0" baseline="0" noProof="0" dirty="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govitecan</a:t>
            </a:r>
            <a:r>
              <a:rPr kumimoji="0" lang="en-GB"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Presented at SABCS 2024 #P1-02-06.</a:t>
            </a:r>
          </a:p>
        </p:txBody>
      </p:sp>
      <p:sp>
        <p:nvSpPr>
          <p:cNvPr id="4" name="TextBox 3">
            <a:extLst>
              <a:ext uri="{FF2B5EF4-FFF2-40B4-BE49-F238E27FC236}">
                <a16:creationId xmlns:a16="http://schemas.microsoft.com/office/drawing/2014/main" id="{D603AD24-E425-506A-6219-C78C37167BBA}"/>
              </a:ext>
            </a:extLst>
          </p:cNvPr>
          <p:cNvSpPr txBox="1"/>
          <p:nvPr/>
        </p:nvSpPr>
        <p:spPr>
          <a:xfrm>
            <a:off x="9899717" y="2083322"/>
            <a:ext cx="2024469" cy="46166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203661">
                    <a:lumMod val="50000"/>
                  </a:srgbClr>
                </a:solidFill>
                <a:effectLst/>
                <a:uLnTx/>
                <a:uFillTx/>
                <a:latin typeface="Trebuchet MS" panose="020B0603020202020204"/>
                <a:ea typeface="+mn-ea"/>
                <a:cs typeface="+mn-cs"/>
              </a:rPr>
              <a:t>Figure 2</a:t>
            </a:r>
            <a:r>
              <a:rPr kumimoji="0" lang="en-GB" sz="1200" b="0" i="0" u="none" strike="noStrike" kern="1200" cap="none" spc="0" normalizeH="0" baseline="0" noProof="0">
                <a:ln>
                  <a:noFill/>
                </a:ln>
                <a:solidFill>
                  <a:srgbClr val="203661">
                    <a:lumMod val="50000"/>
                  </a:srgbClr>
                </a:solidFill>
                <a:effectLst/>
                <a:uLnTx/>
                <a:uFillTx/>
                <a:latin typeface="Trebuchet MS" panose="020B0603020202020204"/>
                <a:ea typeface="+mn-ea"/>
                <a:cs typeface="+mn-cs"/>
              </a:rPr>
              <a:t>: PRIMED Patient Recruitment and Timeline</a:t>
            </a:r>
          </a:p>
        </p:txBody>
      </p:sp>
      <p:sp>
        <p:nvSpPr>
          <p:cNvPr id="18" name="Rectangle 17">
            <a:extLst>
              <a:ext uri="{FF2B5EF4-FFF2-40B4-BE49-F238E27FC236}">
                <a16:creationId xmlns:a16="http://schemas.microsoft.com/office/drawing/2014/main" id="{D0D9776E-CC59-0794-C7FC-22157ECAAC3E}"/>
              </a:ext>
            </a:extLst>
          </p:cNvPr>
          <p:cNvSpPr/>
          <p:nvPr/>
        </p:nvSpPr>
        <p:spPr>
          <a:xfrm>
            <a:off x="1356024" y="1511209"/>
            <a:ext cx="1244339" cy="779486"/>
          </a:xfrm>
          <a:prstGeom prst="rect">
            <a:avLst/>
          </a:prstGeom>
          <a:solidFill>
            <a:srgbClr val="E7E8EA"/>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1" i="0" u="none" strike="noStrike" kern="1200" cap="none" spc="0" normalizeH="0" baseline="0" noProof="0">
                <a:ln>
                  <a:noFill/>
                </a:ln>
                <a:solidFill>
                  <a:srgbClr val="000000"/>
                </a:solidFill>
                <a:effectLst/>
                <a:uLnTx/>
                <a:uFillTx/>
                <a:latin typeface="Trebuchet MS" panose="020B0603020202020204"/>
                <a:ea typeface="+mn-ea"/>
                <a:cs typeface="+mn-cs"/>
                <a:sym typeface="Arial"/>
              </a:rPr>
              <a:t>Patients screened</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1200" cap="none" spc="0" normalizeH="0" baseline="0" noProof="0">
                <a:ln>
                  <a:noFill/>
                </a:ln>
                <a:solidFill>
                  <a:srgbClr val="000000"/>
                </a:solidFill>
                <a:effectLst/>
                <a:uLnTx/>
                <a:uFillTx/>
                <a:latin typeface="Trebuchet MS" panose="020B0603020202020204"/>
                <a:ea typeface="+mn-ea"/>
                <a:cs typeface="+mn-cs"/>
                <a:sym typeface="Arial"/>
              </a:rPr>
              <a:t>(N=69)</a:t>
            </a:r>
          </a:p>
        </p:txBody>
      </p:sp>
      <p:cxnSp>
        <p:nvCxnSpPr>
          <p:cNvPr id="19" name="Straight Arrow Connector 18">
            <a:extLst>
              <a:ext uri="{FF2B5EF4-FFF2-40B4-BE49-F238E27FC236}">
                <a16:creationId xmlns:a16="http://schemas.microsoft.com/office/drawing/2014/main" id="{311805CD-5EAB-DF75-5E6D-69B37F57C015}"/>
              </a:ext>
            </a:extLst>
          </p:cNvPr>
          <p:cNvCxnSpPr>
            <a:cxnSpLocks/>
            <a:stCxn id="18" idx="2"/>
          </p:cNvCxnSpPr>
          <p:nvPr/>
        </p:nvCxnSpPr>
        <p:spPr>
          <a:xfrm flipH="1">
            <a:off x="1978193" y="2290696"/>
            <a:ext cx="1" cy="444043"/>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E2F38AC7-33C9-C7F4-1C3F-E4CFA6AA5462}"/>
              </a:ext>
            </a:extLst>
          </p:cNvPr>
          <p:cNvSpPr/>
          <p:nvPr/>
        </p:nvSpPr>
        <p:spPr>
          <a:xfrm>
            <a:off x="1184833" y="2734738"/>
            <a:ext cx="1965619" cy="1139833"/>
          </a:xfrm>
          <a:prstGeom prst="rect">
            <a:avLst/>
          </a:prstGeom>
          <a:solidFill>
            <a:srgbClr val="E7E8EA"/>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1" i="0" u="none" strike="noStrike" kern="1200" cap="none" spc="0" normalizeH="0" baseline="0" noProof="0">
                <a:ln>
                  <a:noFill/>
                </a:ln>
                <a:solidFill>
                  <a:srgbClr val="000000"/>
                </a:solidFill>
                <a:effectLst/>
                <a:uLnTx/>
                <a:uFillTx/>
                <a:latin typeface="Trebuchet MS" panose="020B0603020202020204"/>
                <a:ea typeface="+mn-ea"/>
                <a:cs typeface="+mn-cs"/>
                <a:sym typeface="Arial"/>
              </a:rPr>
              <a:t>Excluded</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1200" cap="none" spc="0" normalizeH="0" baseline="0" noProof="0">
                <a:ln>
                  <a:noFill/>
                </a:ln>
                <a:solidFill>
                  <a:srgbClr val="000000"/>
                </a:solidFill>
                <a:effectLst/>
                <a:uLnTx/>
                <a:uFillTx/>
                <a:latin typeface="Trebuchet MS" panose="020B0603020202020204"/>
                <a:ea typeface="+mn-ea"/>
                <a:cs typeface="+mn-cs"/>
                <a:sym typeface="Arial"/>
              </a:rPr>
              <a:t>(N=19)</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1200" cap="none" spc="0" normalizeH="0" baseline="0" noProof="0">
                <a:ln>
                  <a:noFill/>
                </a:ln>
                <a:solidFill>
                  <a:srgbClr val="000000"/>
                </a:solidFill>
                <a:effectLst/>
                <a:uLnTx/>
                <a:uFillTx/>
                <a:latin typeface="Trebuchet MS" panose="020B0603020202020204"/>
                <a:ea typeface="+mn-ea"/>
                <a:cs typeface="+mn-cs"/>
                <a:sym typeface="Arial"/>
              </a:rPr>
              <a:t>Non-fulfillment of inclusion criteria (N=18)</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1200" cap="none" spc="0" normalizeH="0" baseline="0" noProof="0">
                <a:ln>
                  <a:noFill/>
                </a:ln>
                <a:solidFill>
                  <a:srgbClr val="000000"/>
                </a:solidFill>
                <a:effectLst/>
                <a:uLnTx/>
                <a:uFillTx/>
                <a:latin typeface="Trebuchet MS" panose="020B0603020202020204"/>
                <a:ea typeface="+mn-ea"/>
                <a:cs typeface="+mn-cs"/>
                <a:sym typeface="Arial"/>
              </a:rPr>
              <a:t>Lost to follow-up (N=1)</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050" b="0" i="0" u="none" strike="noStrike" kern="1200" cap="none" spc="0" normalizeH="0" baseline="0" noProof="0">
              <a:ln>
                <a:noFill/>
              </a:ln>
              <a:solidFill>
                <a:srgbClr val="000000"/>
              </a:solidFill>
              <a:effectLst/>
              <a:uLnTx/>
              <a:uFillTx/>
              <a:latin typeface="Trebuchet MS" panose="020B0603020202020204"/>
              <a:ea typeface="+mn-ea"/>
              <a:cs typeface="+mn-cs"/>
              <a:sym typeface="Arial"/>
            </a:endParaRPr>
          </a:p>
        </p:txBody>
      </p:sp>
      <p:cxnSp>
        <p:nvCxnSpPr>
          <p:cNvPr id="21" name="Straight Arrow Connector 20">
            <a:extLst>
              <a:ext uri="{FF2B5EF4-FFF2-40B4-BE49-F238E27FC236}">
                <a16:creationId xmlns:a16="http://schemas.microsoft.com/office/drawing/2014/main" id="{D36CC9E6-2699-8795-50C2-85C6BB3E0989}"/>
              </a:ext>
            </a:extLst>
          </p:cNvPr>
          <p:cNvCxnSpPr>
            <a:cxnSpLocks/>
          </p:cNvCxnSpPr>
          <p:nvPr/>
        </p:nvCxnSpPr>
        <p:spPr>
          <a:xfrm>
            <a:off x="2613936" y="1916114"/>
            <a:ext cx="538641" cy="0"/>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461302D4-044B-0642-5647-0198116F8134}"/>
              </a:ext>
            </a:extLst>
          </p:cNvPr>
          <p:cNvSpPr/>
          <p:nvPr/>
        </p:nvSpPr>
        <p:spPr>
          <a:xfrm>
            <a:off x="3150453" y="1490855"/>
            <a:ext cx="1244337" cy="779486"/>
          </a:xfrm>
          <a:prstGeom prst="rect">
            <a:avLst/>
          </a:prstGeom>
          <a:solidFill>
            <a:srgbClr val="E7E8EA"/>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lt1"/>
                </a:solidFill>
                <a:latin typeface="+mn-lt"/>
                <a:ea typeface="+mn-ea"/>
                <a:cs typeface="+mn-cs"/>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1" i="0" u="none" strike="noStrike" kern="1200" cap="none" spc="0" normalizeH="0" baseline="0" noProof="0">
                <a:ln>
                  <a:noFill/>
                </a:ln>
                <a:solidFill>
                  <a:srgbClr val="000000"/>
                </a:solidFill>
                <a:effectLst/>
                <a:uLnTx/>
                <a:uFillTx/>
                <a:latin typeface="Trebuchet MS" panose="020B0603020202020204"/>
                <a:ea typeface="+mn-ea"/>
                <a:cs typeface="+mn-cs"/>
                <a:sym typeface="Arial"/>
              </a:rPr>
              <a:t>Patients included in the analysis</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1200" cap="none" spc="0" normalizeH="0" baseline="0" noProof="0">
                <a:ln>
                  <a:noFill/>
                </a:ln>
                <a:solidFill>
                  <a:srgbClr val="000000"/>
                </a:solidFill>
                <a:effectLst/>
                <a:uLnTx/>
                <a:uFillTx/>
                <a:latin typeface="Trebuchet MS" panose="020B0603020202020204"/>
                <a:ea typeface="+mn-ea"/>
                <a:cs typeface="+mn-cs"/>
                <a:sym typeface="Arial"/>
              </a:rPr>
              <a:t>(N=50)</a:t>
            </a:r>
          </a:p>
        </p:txBody>
      </p:sp>
      <p:cxnSp>
        <p:nvCxnSpPr>
          <p:cNvPr id="23" name="Straight Arrow Connector 22">
            <a:extLst>
              <a:ext uri="{FF2B5EF4-FFF2-40B4-BE49-F238E27FC236}">
                <a16:creationId xmlns:a16="http://schemas.microsoft.com/office/drawing/2014/main" id="{DC651E1B-53BE-5D29-1E6D-629AC2A41105}"/>
              </a:ext>
            </a:extLst>
          </p:cNvPr>
          <p:cNvCxnSpPr>
            <a:cxnSpLocks/>
          </p:cNvCxnSpPr>
          <p:nvPr/>
        </p:nvCxnSpPr>
        <p:spPr>
          <a:xfrm>
            <a:off x="5155568" y="2324234"/>
            <a:ext cx="602852" cy="0"/>
          </a:xfrm>
          <a:prstGeom prst="straightConnector1">
            <a:avLst/>
          </a:prstGeom>
          <a:ln w="25400">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4" name="TextBox 52">
            <a:extLst>
              <a:ext uri="{FF2B5EF4-FFF2-40B4-BE49-F238E27FC236}">
                <a16:creationId xmlns:a16="http://schemas.microsoft.com/office/drawing/2014/main" id="{BFC2F5B6-CC21-5D81-1C87-C0ECEA55CC9B}"/>
              </a:ext>
            </a:extLst>
          </p:cNvPr>
          <p:cNvSpPr txBox="1"/>
          <p:nvPr/>
        </p:nvSpPr>
        <p:spPr>
          <a:xfrm>
            <a:off x="4700074" y="1392403"/>
            <a:ext cx="1281741" cy="430887"/>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100" b="1" i="0" u="none" strike="noStrike" kern="1200" cap="none" spc="0" normalizeH="0" baseline="0" noProof="0">
                <a:ln>
                  <a:noFill/>
                </a:ln>
                <a:solidFill>
                  <a:srgbClr val="000000"/>
                </a:solidFill>
                <a:effectLst/>
                <a:uLnTx/>
                <a:uFillTx/>
                <a:latin typeface="Trebuchet MS" panose="020B0603020202020204"/>
                <a:cs typeface="Arial"/>
                <a:sym typeface="Arial"/>
              </a:rPr>
              <a:t>First patient in</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1200" cap="none" spc="0" normalizeH="0" baseline="0" noProof="0">
                <a:ln>
                  <a:noFill/>
                </a:ln>
                <a:solidFill>
                  <a:srgbClr val="000000"/>
                </a:solidFill>
                <a:effectLst/>
                <a:uLnTx/>
                <a:uFillTx/>
                <a:latin typeface="Trebuchet MS" panose="020B0603020202020204"/>
                <a:cs typeface="Arial"/>
                <a:sym typeface="Arial"/>
              </a:rPr>
              <a:t>February 5, 2023</a:t>
            </a:r>
          </a:p>
        </p:txBody>
      </p:sp>
      <p:sp>
        <p:nvSpPr>
          <p:cNvPr id="25" name="TextBox 53">
            <a:extLst>
              <a:ext uri="{FF2B5EF4-FFF2-40B4-BE49-F238E27FC236}">
                <a16:creationId xmlns:a16="http://schemas.microsoft.com/office/drawing/2014/main" id="{54AE694C-FE47-C8F1-7B04-B1415F5AAAC9}"/>
              </a:ext>
            </a:extLst>
          </p:cNvPr>
          <p:cNvSpPr txBox="1"/>
          <p:nvPr/>
        </p:nvSpPr>
        <p:spPr>
          <a:xfrm>
            <a:off x="6289374" y="1383400"/>
            <a:ext cx="1451298" cy="430887"/>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100" b="1" i="0" u="none" strike="noStrike" kern="1200" cap="none" spc="0" normalizeH="0" baseline="0" noProof="0">
                <a:ln>
                  <a:noFill/>
                </a:ln>
                <a:solidFill>
                  <a:srgbClr val="000000"/>
                </a:solidFill>
                <a:effectLst/>
                <a:uLnTx/>
                <a:uFillTx/>
                <a:latin typeface="Trebuchet MS" panose="020B0603020202020204"/>
                <a:cs typeface="Arial"/>
                <a:sym typeface="Arial"/>
              </a:rPr>
              <a:t>Last patient in</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1200" cap="none" spc="0" normalizeH="0" baseline="0" noProof="0">
                <a:ln>
                  <a:noFill/>
                </a:ln>
                <a:solidFill>
                  <a:srgbClr val="000000"/>
                </a:solidFill>
                <a:effectLst/>
                <a:uLnTx/>
                <a:uFillTx/>
                <a:latin typeface="Trebuchet MS" panose="020B0603020202020204"/>
                <a:cs typeface="Arial"/>
                <a:sym typeface="Arial"/>
              </a:rPr>
              <a:t>September 4, 2023</a:t>
            </a:r>
          </a:p>
        </p:txBody>
      </p:sp>
      <p:cxnSp>
        <p:nvCxnSpPr>
          <p:cNvPr id="26" name="Straight Arrow Connector 25">
            <a:extLst>
              <a:ext uri="{FF2B5EF4-FFF2-40B4-BE49-F238E27FC236}">
                <a16:creationId xmlns:a16="http://schemas.microsoft.com/office/drawing/2014/main" id="{1B302E46-073B-5FA8-0F44-52F6EB36EA26}"/>
              </a:ext>
            </a:extLst>
          </p:cNvPr>
          <p:cNvCxnSpPr>
            <a:cxnSpLocks/>
          </p:cNvCxnSpPr>
          <p:nvPr/>
        </p:nvCxnSpPr>
        <p:spPr>
          <a:xfrm>
            <a:off x="6901188" y="2324234"/>
            <a:ext cx="1142769" cy="0"/>
          </a:xfrm>
          <a:prstGeom prst="straightConnector1">
            <a:avLst/>
          </a:prstGeom>
          <a:ln w="25400">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7726209C-2A81-56BB-93F3-E758B8BDD96D}"/>
              </a:ext>
            </a:extLst>
          </p:cNvPr>
          <p:cNvCxnSpPr>
            <a:cxnSpLocks/>
          </p:cNvCxnSpPr>
          <p:nvPr/>
        </p:nvCxnSpPr>
        <p:spPr>
          <a:xfrm>
            <a:off x="8040897" y="2325594"/>
            <a:ext cx="1265489" cy="0"/>
          </a:xfrm>
          <a:prstGeom prst="straightConnector1">
            <a:avLst/>
          </a:prstGeom>
          <a:ln w="25400">
            <a:solidFill>
              <a:schemeClr val="accent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 name="TextBox 56">
            <a:extLst>
              <a:ext uri="{FF2B5EF4-FFF2-40B4-BE49-F238E27FC236}">
                <a16:creationId xmlns:a16="http://schemas.microsoft.com/office/drawing/2014/main" id="{F7C40491-3EF5-6C72-9064-3A0EC15F6901}"/>
              </a:ext>
            </a:extLst>
          </p:cNvPr>
          <p:cNvSpPr txBox="1"/>
          <p:nvPr/>
        </p:nvSpPr>
        <p:spPr>
          <a:xfrm>
            <a:off x="7992323" y="1449711"/>
            <a:ext cx="1764949" cy="600164"/>
          </a:xfrm>
          <a:prstGeom prst="rect">
            <a:avLst/>
          </a:prstGeom>
          <a:noFill/>
        </p:spPr>
        <p:txBody>
          <a:bodyPr wrap="square" lIns="91440" tIns="45720" rIns="91440" bIns="45720" rtlCol="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100" b="1" i="0" u="none" strike="noStrike" kern="1200" cap="none" spc="0" normalizeH="0" baseline="0" noProof="0">
                <a:ln>
                  <a:noFill/>
                </a:ln>
                <a:solidFill>
                  <a:srgbClr val="000000"/>
                </a:solidFill>
                <a:effectLst/>
                <a:uLnTx/>
                <a:uFillTx/>
                <a:latin typeface="Trebuchet MS" panose="020B0603020202020204"/>
                <a:cs typeface="Arial"/>
                <a:sym typeface="Arial"/>
              </a:rPr>
              <a:t>End of Study</a:t>
            </a:r>
            <a:endParaRPr kumimoji="0" lang="en-US" sz="1050" b="0" i="0" u="none" strike="noStrike" kern="1200" cap="none" spc="0" normalizeH="0" baseline="0" noProof="0">
              <a:ln>
                <a:noFill/>
              </a:ln>
              <a:solidFill>
                <a:srgbClr val="000000"/>
              </a:solidFill>
              <a:effectLst/>
              <a:uLnTx/>
              <a:uFillTx/>
              <a:latin typeface="Trebuchet MS" panose="020B0603020202020204"/>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1200" cap="none" spc="0" normalizeH="0" baseline="0" noProof="0">
                <a:ln>
                  <a:noFill/>
                </a:ln>
                <a:solidFill>
                  <a:srgbClr val="000000"/>
                </a:solidFill>
                <a:effectLst/>
                <a:uLnTx/>
                <a:uFillTx/>
                <a:latin typeface="Trebuchet MS" panose="020B0603020202020204"/>
                <a:ea typeface="Calibri"/>
                <a:cs typeface="Calibri"/>
                <a:sym typeface="Arial"/>
              </a:rPr>
              <a:t>Last patient last treatment</a:t>
            </a:r>
            <a:endParaRPr kumimoji="0" lang="en-US" sz="1100" b="1" i="0" u="none" strike="noStrike" kern="1200" cap="none" spc="0" normalizeH="0" baseline="0" noProof="0">
              <a:ln>
                <a:noFill/>
              </a:ln>
              <a:solidFill>
                <a:srgbClr val="000000"/>
              </a:solidFill>
              <a:effectLst/>
              <a:uLnTx/>
              <a:uFillTx/>
              <a:latin typeface="Trebuchet MS" panose="020B0603020202020204"/>
              <a:ea typeface="Calibri"/>
              <a:cs typeface="Calibri"/>
              <a:sym typeface="Arial"/>
            </a:endParaRPr>
          </a:p>
        </p:txBody>
      </p:sp>
      <p:cxnSp>
        <p:nvCxnSpPr>
          <p:cNvPr id="29" name="Straight Arrow Connector 28">
            <a:extLst>
              <a:ext uri="{FF2B5EF4-FFF2-40B4-BE49-F238E27FC236}">
                <a16:creationId xmlns:a16="http://schemas.microsoft.com/office/drawing/2014/main" id="{B4943403-77C8-8201-2ECB-471A620CA3BA}"/>
              </a:ext>
            </a:extLst>
          </p:cNvPr>
          <p:cNvCxnSpPr>
            <a:cxnSpLocks/>
          </p:cNvCxnSpPr>
          <p:nvPr/>
        </p:nvCxnSpPr>
        <p:spPr>
          <a:xfrm>
            <a:off x="5758419" y="2324234"/>
            <a:ext cx="1142769" cy="0"/>
          </a:xfrm>
          <a:prstGeom prst="straightConnector1">
            <a:avLst/>
          </a:prstGeom>
          <a:ln w="25400">
            <a:solidFill>
              <a:schemeClr val="accent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30" name="TextBox 58">
            <a:extLst>
              <a:ext uri="{FF2B5EF4-FFF2-40B4-BE49-F238E27FC236}">
                <a16:creationId xmlns:a16="http://schemas.microsoft.com/office/drawing/2014/main" id="{3BB2B0ED-61B5-5B48-7BB0-5FCBEB943626}"/>
              </a:ext>
            </a:extLst>
          </p:cNvPr>
          <p:cNvSpPr txBox="1"/>
          <p:nvPr/>
        </p:nvSpPr>
        <p:spPr>
          <a:xfrm>
            <a:off x="4991864" y="2849571"/>
            <a:ext cx="1770053" cy="600164"/>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100" b="1" i="0" u="none" strike="noStrike" kern="1200" cap="none" spc="0" normalizeH="0" baseline="0" noProof="0">
                <a:ln>
                  <a:noFill/>
                </a:ln>
                <a:solidFill>
                  <a:srgbClr val="000000"/>
                </a:solidFill>
                <a:effectLst/>
                <a:uLnTx/>
                <a:uFillTx/>
                <a:latin typeface="Trebuchet MS" panose="020B0603020202020204"/>
                <a:cs typeface="Arial"/>
                <a:sym typeface="Arial"/>
              </a:rPr>
              <a:t>Amendment to include HR+/HER2- patients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1200" cap="none" spc="0" normalizeH="0" baseline="0" noProof="0">
                <a:ln>
                  <a:noFill/>
                </a:ln>
                <a:solidFill>
                  <a:srgbClr val="000000"/>
                </a:solidFill>
                <a:effectLst/>
                <a:uLnTx/>
                <a:uFillTx/>
                <a:latin typeface="Trebuchet MS" panose="020B0603020202020204"/>
                <a:cs typeface="Arial"/>
                <a:sym typeface="Arial"/>
              </a:rPr>
              <a:t>March 14, 2023</a:t>
            </a:r>
          </a:p>
        </p:txBody>
      </p:sp>
      <p:sp>
        <p:nvSpPr>
          <p:cNvPr id="31" name="TextBox 59">
            <a:extLst>
              <a:ext uri="{FF2B5EF4-FFF2-40B4-BE49-F238E27FC236}">
                <a16:creationId xmlns:a16="http://schemas.microsoft.com/office/drawing/2014/main" id="{7BD30BCC-B670-3E02-0801-767BEF3F6A2F}"/>
              </a:ext>
            </a:extLst>
          </p:cNvPr>
          <p:cNvSpPr txBox="1"/>
          <p:nvPr/>
        </p:nvSpPr>
        <p:spPr>
          <a:xfrm>
            <a:off x="7447566" y="2720189"/>
            <a:ext cx="1609040" cy="430887"/>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100" b="1" i="0" u="none" strike="noStrike" kern="1200" cap="none" spc="0" normalizeH="0" baseline="0" noProof="0">
                <a:ln>
                  <a:noFill/>
                </a:ln>
                <a:solidFill>
                  <a:srgbClr val="000000"/>
                </a:solidFill>
                <a:effectLst/>
                <a:uLnTx/>
                <a:uFillTx/>
                <a:latin typeface="Trebuchet MS" panose="020B0603020202020204"/>
                <a:cs typeface="Arial"/>
                <a:sym typeface="Arial"/>
              </a:rPr>
              <a:t>Data cut-off</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100" b="0" i="0" u="none" strike="noStrike" kern="1200" cap="none" spc="0" normalizeH="0" baseline="0" noProof="0">
                <a:ln>
                  <a:noFill/>
                </a:ln>
                <a:solidFill>
                  <a:srgbClr val="000000"/>
                </a:solidFill>
                <a:effectLst/>
                <a:uLnTx/>
                <a:uFillTx/>
                <a:latin typeface="Trebuchet MS" panose="020B0603020202020204"/>
                <a:cs typeface="Arial"/>
                <a:sym typeface="Arial"/>
              </a:rPr>
              <a:t>May 5, 2024</a:t>
            </a:r>
          </a:p>
        </p:txBody>
      </p:sp>
      <p:sp>
        <p:nvSpPr>
          <p:cNvPr id="4096" name="TextBox 60">
            <a:extLst>
              <a:ext uri="{FF2B5EF4-FFF2-40B4-BE49-F238E27FC236}">
                <a16:creationId xmlns:a16="http://schemas.microsoft.com/office/drawing/2014/main" id="{E7185B02-7231-77D9-6AAA-62CA441BF441}"/>
              </a:ext>
            </a:extLst>
          </p:cNvPr>
          <p:cNvSpPr txBox="1"/>
          <p:nvPr/>
        </p:nvSpPr>
        <p:spPr>
          <a:xfrm>
            <a:off x="7473630" y="3056549"/>
            <a:ext cx="2054660" cy="1623521"/>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600"/>
              </a:spcAft>
              <a:buClr>
                <a:srgbClr val="000000"/>
              </a:buClr>
              <a:buSzTx/>
              <a:buFont typeface="Arial"/>
              <a:buNone/>
              <a:tabLst/>
              <a:defRPr/>
            </a:pPr>
            <a:r>
              <a:rPr kumimoji="0" lang="en-US" sz="1050" b="0" i="0" u="none" strike="noStrike" kern="1200" cap="none" spc="0" normalizeH="0" baseline="0" noProof="0">
                <a:ln>
                  <a:noFill/>
                </a:ln>
                <a:solidFill>
                  <a:srgbClr val="000000"/>
                </a:solidFill>
                <a:effectLst/>
                <a:uLnTx/>
                <a:uFillTx/>
                <a:latin typeface="Trebuchet MS" panose="020B0603020202020204"/>
                <a:cs typeface="Arial"/>
                <a:sym typeface="Arial"/>
              </a:rPr>
              <a:t>9 patients remain on treatment</a:t>
            </a:r>
            <a:endParaRPr kumimoji="0" lang="en-US" sz="1050" b="0" i="0" u="sng" strike="noStrike" kern="1200" cap="none" spc="0" normalizeH="0" baseline="0" noProof="0">
              <a:ln>
                <a:noFill/>
              </a:ln>
              <a:solidFill>
                <a:srgbClr val="000000"/>
              </a:solidFill>
              <a:effectLst/>
              <a:uLnTx/>
              <a:uFillTx/>
              <a:latin typeface="Trebuchet MS" panose="020B0603020202020204"/>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50" b="0" i="0" u="none" strike="noStrike" kern="1200" cap="none" spc="0" normalizeH="0" baseline="0" noProof="0">
                <a:ln>
                  <a:noFill/>
                </a:ln>
                <a:solidFill>
                  <a:srgbClr val="000000"/>
                </a:solidFill>
                <a:effectLst/>
                <a:uLnTx/>
                <a:uFillTx/>
                <a:latin typeface="Trebuchet MS" panose="020B0603020202020204"/>
                <a:cs typeface="Arial"/>
                <a:sym typeface="Arial"/>
              </a:rPr>
              <a:t>41 patients discontinued: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50" b="0" i="0" u="none" strike="noStrike" kern="1200" cap="none" spc="0" normalizeH="0" baseline="0" noProof="0">
                <a:ln>
                  <a:noFill/>
                </a:ln>
                <a:solidFill>
                  <a:srgbClr val="000000"/>
                </a:solidFill>
                <a:effectLst/>
                <a:uLnTx/>
                <a:uFillTx/>
                <a:latin typeface="Trebuchet MS" panose="020B0603020202020204"/>
                <a:cs typeface="Arial"/>
                <a:sym typeface="Arial"/>
              </a:rPr>
              <a:t>Progressive disease (n=33)</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50" b="0" i="0" u="none" strike="noStrike" kern="1200" cap="none" spc="0" normalizeH="0" baseline="0" noProof="0">
                <a:ln>
                  <a:noFill/>
                </a:ln>
                <a:solidFill>
                  <a:srgbClr val="000000"/>
                </a:solidFill>
                <a:effectLst/>
                <a:uLnTx/>
                <a:uFillTx/>
                <a:latin typeface="Trebuchet MS" panose="020B0603020202020204"/>
                <a:cs typeface="Arial"/>
                <a:sym typeface="Arial"/>
              </a:rPr>
              <a:t>Withdrawal of consent (n=2)</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50" b="0" i="0" u="none" strike="noStrike" kern="1200" cap="none" spc="0" normalizeH="0" baseline="0" noProof="0">
                <a:ln>
                  <a:noFill/>
                </a:ln>
                <a:solidFill>
                  <a:srgbClr val="000000"/>
                </a:solidFill>
                <a:effectLst/>
                <a:uLnTx/>
                <a:uFillTx/>
                <a:latin typeface="Trebuchet MS" panose="020B0603020202020204"/>
                <a:cs typeface="Arial"/>
                <a:sym typeface="Arial"/>
              </a:rPr>
              <a:t>Adverse events (n=3)</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50" b="0" i="0" u="none" strike="noStrike" kern="1200" cap="none" spc="0" normalizeH="0" baseline="0" noProof="0">
                <a:ln>
                  <a:noFill/>
                </a:ln>
                <a:solidFill>
                  <a:srgbClr val="000000"/>
                </a:solidFill>
                <a:effectLst/>
                <a:uLnTx/>
                <a:uFillTx/>
                <a:latin typeface="Trebuchet MS" panose="020B0603020202020204"/>
                <a:cs typeface="Arial"/>
                <a:sym typeface="Arial"/>
              </a:rPr>
              <a:t>Disease related death (n=1)</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50" b="0" i="0" u="none" strike="noStrike" kern="1200" cap="none" spc="0" normalizeH="0" baseline="0" noProof="0">
                <a:ln>
                  <a:noFill/>
                </a:ln>
                <a:solidFill>
                  <a:srgbClr val="000000"/>
                </a:solidFill>
                <a:effectLst/>
                <a:uLnTx/>
                <a:uFillTx/>
                <a:latin typeface="Trebuchet MS" panose="020B0603020202020204"/>
                <a:cs typeface="Arial"/>
                <a:sym typeface="Arial"/>
              </a:rPr>
              <a:t>Patient decision (n=1)</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050" b="0" i="0" u="none" strike="noStrike" kern="1200" cap="none" spc="0" normalizeH="0" baseline="0" noProof="0">
                <a:ln>
                  <a:noFill/>
                </a:ln>
                <a:solidFill>
                  <a:srgbClr val="000000"/>
                </a:solidFill>
                <a:effectLst/>
                <a:uLnTx/>
                <a:uFillTx/>
                <a:latin typeface="Trebuchet MS" panose="020B0603020202020204"/>
                <a:cs typeface="Arial"/>
                <a:sym typeface="Arial"/>
              </a:rPr>
              <a:t>Investigator’s decision (n=1)</a:t>
            </a:r>
          </a:p>
        </p:txBody>
      </p:sp>
      <p:cxnSp>
        <p:nvCxnSpPr>
          <p:cNvPr id="4097" name="Straight Connector 4096">
            <a:extLst>
              <a:ext uri="{FF2B5EF4-FFF2-40B4-BE49-F238E27FC236}">
                <a16:creationId xmlns:a16="http://schemas.microsoft.com/office/drawing/2014/main" id="{D9A472D9-C149-D2CE-55E6-657C5D7C166E}"/>
              </a:ext>
            </a:extLst>
          </p:cNvPr>
          <p:cNvCxnSpPr>
            <a:cxnSpLocks/>
          </p:cNvCxnSpPr>
          <p:nvPr/>
        </p:nvCxnSpPr>
        <p:spPr>
          <a:xfrm flipH="1" flipV="1">
            <a:off x="5146301" y="1893362"/>
            <a:ext cx="2472" cy="420082"/>
          </a:xfrm>
          <a:prstGeom prst="line">
            <a:avLst/>
          </a:prstGeom>
          <a:ln w="28575">
            <a:solidFill>
              <a:schemeClr val="accent1"/>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098" name="Straight Connector 4097">
            <a:extLst>
              <a:ext uri="{FF2B5EF4-FFF2-40B4-BE49-F238E27FC236}">
                <a16:creationId xmlns:a16="http://schemas.microsoft.com/office/drawing/2014/main" id="{826F89DB-B3FB-0A2B-E098-F762F72D409C}"/>
              </a:ext>
            </a:extLst>
          </p:cNvPr>
          <p:cNvCxnSpPr>
            <a:cxnSpLocks/>
          </p:cNvCxnSpPr>
          <p:nvPr/>
        </p:nvCxnSpPr>
        <p:spPr>
          <a:xfrm flipH="1" flipV="1">
            <a:off x="5757183" y="2319336"/>
            <a:ext cx="2472" cy="420082"/>
          </a:xfrm>
          <a:prstGeom prst="line">
            <a:avLst/>
          </a:prstGeom>
          <a:ln w="28575">
            <a:solidFill>
              <a:schemeClr val="accent1"/>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099" name="Straight Connector 4098">
            <a:extLst>
              <a:ext uri="{FF2B5EF4-FFF2-40B4-BE49-F238E27FC236}">
                <a16:creationId xmlns:a16="http://schemas.microsoft.com/office/drawing/2014/main" id="{3C0BCD1F-4CF5-EB5D-4881-20A89A962FBE}"/>
              </a:ext>
            </a:extLst>
          </p:cNvPr>
          <p:cNvCxnSpPr>
            <a:cxnSpLocks/>
          </p:cNvCxnSpPr>
          <p:nvPr/>
        </p:nvCxnSpPr>
        <p:spPr>
          <a:xfrm flipH="1" flipV="1">
            <a:off x="6892638" y="1899253"/>
            <a:ext cx="2472" cy="420082"/>
          </a:xfrm>
          <a:prstGeom prst="line">
            <a:avLst/>
          </a:prstGeom>
          <a:ln w="28575">
            <a:solidFill>
              <a:schemeClr val="accent1"/>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100" name="Straight Connector 4099">
            <a:extLst>
              <a:ext uri="{FF2B5EF4-FFF2-40B4-BE49-F238E27FC236}">
                <a16:creationId xmlns:a16="http://schemas.microsoft.com/office/drawing/2014/main" id="{A9C846AA-F5FD-39A9-66F9-1918A146364F}"/>
              </a:ext>
            </a:extLst>
          </p:cNvPr>
          <p:cNvCxnSpPr>
            <a:cxnSpLocks/>
          </p:cNvCxnSpPr>
          <p:nvPr/>
        </p:nvCxnSpPr>
        <p:spPr>
          <a:xfrm flipV="1">
            <a:off x="8040897" y="2324233"/>
            <a:ext cx="0" cy="394294"/>
          </a:xfrm>
          <a:prstGeom prst="line">
            <a:avLst/>
          </a:prstGeom>
          <a:ln w="28575">
            <a:solidFill>
              <a:schemeClr val="accent1"/>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101" name="Straight Connector 4100">
            <a:extLst>
              <a:ext uri="{FF2B5EF4-FFF2-40B4-BE49-F238E27FC236}">
                <a16:creationId xmlns:a16="http://schemas.microsoft.com/office/drawing/2014/main" id="{C1E919F3-FAB4-7C83-FDE9-29BB0BDFDA3B}"/>
              </a:ext>
            </a:extLst>
          </p:cNvPr>
          <p:cNvCxnSpPr>
            <a:cxnSpLocks/>
          </p:cNvCxnSpPr>
          <p:nvPr/>
        </p:nvCxnSpPr>
        <p:spPr>
          <a:xfrm flipH="1" flipV="1">
            <a:off x="8953512" y="1904150"/>
            <a:ext cx="2472" cy="420082"/>
          </a:xfrm>
          <a:prstGeom prst="line">
            <a:avLst/>
          </a:prstGeom>
          <a:ln w="28575">
            <a:solidFill>
              <a:schemeClr val="accent1"/>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A2DBCEA7-5D65-A407-D9BD-1BC444909995}"/>
              </a:ext>
            </a:extLst>
          </p:cNvPr>
          <p:cNvSpPr txBox="1"/>
          <p:nvPr/>
        </p:nvSpPr>
        <p:spPr>
          <a:xfrm>
            <a:off x="411923" y="4833007"/>
            <a:ext cx="10972800" cy="1569660"/>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54565B"/>
                </a:solidFill>
                <a:effectLst/>
                <a:uLnTx/>
                <a:uFillTx/>
                <a:latin typeface="Trebuchet MS" panose="020B0603020202020204"/>
                <a:ea typeface="+mn-ea"/>
                <a:cs typeface="+mn-cs"/>
              </a:rPr>
              <a:t>Between February 2023 and September 2023, 50 patients were enrolled (Figure 2): 32 patients with TNBC and 18 patients with HR+/HER2- breast cancer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a:ln>
                <a:noFill/>
              </a:ln>
              <a:solidFill>
                <a:srgbClr val="54565B"/>
              </a:solidFill>
              <a:effectLst/>
              <a:uLnTx/>
              <a:uFillTx/>
              <a:latin typeface="Trebuchet MS" panose="020B0603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54565B"/>
                </a:solidFill>
                <a:effectLst/>
                <a:uLnTx/>
                <a:uFillTx/>
                <a:latin typeface="Trebuchet MS" panose="020B0603020202020204"/>
                <a:ea typeface="+mn-ea"/>
                <a:cs typeface="+mn-cs"/>
              </a:rPr>
              <a:t>At data cut-off (May 5, 2024), with a median follow-up of 9.0 months (range; 0.2-13.5), 9 patients remained on treatment (Figure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720421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883CE18-3BDB-CC8F-7C50-B0B85FDA141A}"/>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6" name="Title 1">
            <a:extLst>
              <a:ext uri="{FF2B5EF4-FFF2-40B4-BE49-F238E27FC236}">
                <a16:creationId xmlns:a16="http://schemas.microsoft.com/office/drawing/2014/main" id="{C7E0EB73-C9EC-A0AA-3EC1-90A8107B5E59}"/>
              </a:ext>
            </a:extLst>
          </p:cNvPr>
          <p:cNvSpPr>
            <a:spLocks noGrp="1"/>
          </p:cNvSpPr>
          <p:nvPr/>
        </p:nvSpPr>
        <p:spPr>
          <a:xfrm>
            <a:off x="122021" y="150426"/>
            <a:ext cx="10972800" cy="987019"/>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3600" b="1" i="0" kern="800" spc="0" baseline="0">
                <a:solidFill>
                  <a:schemeClr val="tx2"/>
                </a:solidFill>
                <a:latin typeface="Trebuchet MS" panose="020B0703020202090204" pitchFamily="34" charset="0"/>
                <a:ea typeface="+mj-ea"/>
                <a:cs typeface="Trebuchet MS" panose="020B0703020202090204"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1" i="0" u="none" strike="noStrike" kern="800" cap="none" spc="0" normalizeH="0" baseline="0" noProof="0">
                <a:ln>
                  <a:noFill/>
                </a:ln>
                <a:solidFill>
                  <a:srgbClr val="203661"/>
                </a:solidFill>
                <a:effectLst/>
                <a:uLnTx/>
                <a:uFillTx/>
                <a:latin typeface="Trebuchet MS"/>
                <a:ea typeface="+mj-ea"/>
              </a:rPr>
              <a:t>Patient Baseline Demographics</a:t>
            </a:r>
            <a:r>
              <a:rPr kumimoji="0" lang="en-US" sz="4400" b="1" i="0" u="none" strike="noStrike" kern="800" cap="none" spc="0" normalizeH="0" baseline="30000" noProof="0">
                <a:ln>
                  <a:noFill/>
                </a:ln>
                <a:solidFill>
                  <a:srgbClr val="203661"/>
                </a:solidFill>
                <a:effectLst/>
                <a:uLnTx/>
                <a:uFillTx/>
                <a:latin typeface="Trebuchet MS"/>
                <a:ea typeface="+mj-ea"/>
              </a:rPr>
              <a:t>1</a:t>
            </a:r>
            <a:r>
              <a:rPr kumimoji="0" lang="en-US" sz="3600" b="1" i="0" u="none" strike="noStrike" kern="800" cap="none" spc="0" normalizeH="0" baseline="0" noProof="0">
                <a:ln>
                  <a:noFill/>
                </a:ln>
                <a:solidFill>
                  <a:srgbClr val="203661"/>
                </a:solidFill>
                <a:effectLst/>
                <a:uLnTx/>
                <a:uFillTx/>
                <a:latin typeface="Trebuchet MS"/>
                <a:ea typeface="+mj-ea"/>
              </a:rPr>
              <a:t> </a:t>
            </a:r>
            <a:br>
              <a:rPr kumimoji="0" lang="en-US" sz="3600" b="1" i="0" u="none" strike="noStrike" kern="800" cap="none" spc="0" normalizeH="0" baseline="0" noProof="0">
                <a:ln>
                  <a:noFill/>
                </a:ln>
                <a:solidFill>
                  <a:srgbClr val="C50E3C"/>
                </a:solidFill>
                <a:effectLst/>
                <a:uLnTx/>
                <a:uFillTx/>
                <a:latin typeface="Trebuchet MS" panose="020B0703020202090204" pitchFamily="34" charset="0"/>
                <a:ea typeface="+mj-ea"/>
              </a:rPr>
            </a:br>
            <a:endParaRPr kumimoji="0" lang="en-IE" sz="2400" b="1" i="0" u="none" strike="noStrike" kern="800" cap="none" spc="0" normalizeH="0" baseline="0" noProof="0">
              <a:ln>
                <a:noFill/>
              </a:ln>
              <a:solidFill>
                <a:srgbClr val="203661"/>
              </a:solidFill>
              <a:effectLst/>
              <a:uLnTx/>
              <a:uFillTx/>
              <a:latin typeface="Trebuchet MS" panose="020B0703020202090204" pitchFamily="34" charset="0"/>
              <a:ea typeface="+mj-ea"/>
            </a:endParaRPr>
          </a:p>
        </p:txBody>
      </p:sp>
      <p:sp>
        <p:nvSpPr>
          <p:cNvPr id="12" name="TextBox 11">
            <a:extLst>
              <a:ext uri="{FF2B5EF4-FFF2-40B4-BE49-F238E27FC236}">
                <a16:creationId xmlns:a16="http://schemas.microsoft.com/office/drawing/2014/main" id="{C670D74E-5D6C-F14F-F11B-911ABCF5F46A}"/>
              </a:ext>
            </a:extLst>
          </p:cNvPr>
          <p:cNvSpPr txBox="1"/>
          <p:nvPr/>
        </p:nvSpPr>
        <p:spPr>
          <a:xfrm>
            <a:off x="122021" y="6203542"/>
            <a:ext cx="9802091"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ECOG, </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Eastern Cooperative Oncology Group; </a:t>
            </a:r>
            <a:r>
              <a:rPr kumimoji="0" lang="en-US"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HER2, Human Epidermal Growth Factor Receptor 2; HR, Hormone Receptor; TNBC, Triple Negative Breast Cancer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1.</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Pérez-García et. al., 2024. Efficacy analysis and updated safety from the phase 2 PRIMED study of prophylactic granulocyte-colony stimulating factor (G-CSF) and loperamide for patients with HER2-negative advanced breast cancer treated with </a:t>
            </a:r>
            <a:r>
              <a:rPr kumimoji="0" lang="en-GB" sz="800" b="0" i="0" u="none" strike="noStrike" kern="1200" cap="none" spc="0" normalizeH="0" baseline="0" noProof="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sacituzumab</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a:t>
            </a:r>
            <a:r>
              <a:rPr kumimoji="0" lang="en-GB" sz="800" b="0" i="0" u="none" strike="noStrike" kern="1200" cap="none" spc="0" normalizeH="0" baseline="0" noProof="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govitecan</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Presented at SABCS 2024 #P1-02-06.</a:t>
            </a:r>
          </a:p>
        </p:txBody>
      </p:sp>
      <p:sp>
        <p:nvSpPr>
          <p:cNvPr id="2" name="TextBox 1">
            <a:extLst>
              <a:ext uri="{FF2B5EF4-FFF2-40B4-BE49-F238E27FC236}">
                <a16:creationId xmlns:a16="http://schemas.microsoft.com/office/drawing/2014/main" id="{BDA16887-695F-E080-C3E8-28DCD58408B2}"/>
              </a:ext>
            </a:extLst>
          </p:cNvPr>
          <p:cNvSpPr txBox="1"/>
          <p:nvPr/>
        </p:nvSpPr>
        <p:spPr>
          <a:xfrm>
            <a:off x="495300" y="1137445"/>
            <a:ext cx="2929631" cy="276999"/>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203661">
                    <a:lumMod val="50000"/>
                  </a:srgbClr>
                </a:solidFill>
                <a:effectLst/>
                <a:uLnTx/>
                <a:uFillTx/>
                <a:latin typeface="Trebuchet MS" panose="020B0603020202020204"/>
                <a:ea typeface="+mn-ea"/>
                <a:cs typeface="+mn-cs"/>
              </a:rPr>
              <a:t>Table 1</a:t>
            </a:r>
            <a:r>
              <a:rPr kumimoji="0" lang="en-GB" sz="1200" b="0" i="0" u="none" strike="noStrike" kern="1200" cap="none" spc="0" normalizeH="0" baseline="0" noProof="0">
                <a:ln>
                  <a:noFill/>
                </a:ln>
                <a:solidFill>
                  <a:srgbClr val="203661">
                    <a:lumMod val="50000"/>
                  </a:srgbClr>
                </a:solidFill>
                <a:effectLst/>
                <a:uLnTx/>
                <a:uFillTx/>
                <a:latin typeface="Trebuchet MS" panose="020B0603020202020204"/>
                <a:ea typeface="+mn-ea"/>
                <a:cs typeface="+mn-cs"/>
              </a:rPr>
              <a:t>: Patient Baseline Demographics</a:t>
            </a:r>
          </a:p>
        </p:txBody>
      </p:sp>
      <p:graphicFrame>
        <p:nvGraphicFramePr>
          <p:cNvPr id="4" name="Table 3">
            <a:extLst>
              <a:ext uri="{FF2B5EF4-FFF2-40B4-BE49-F238E27FC236}">
                <a16:creationId xmlns:a16="http://schemas.microsoft.com/office/drawing/2014/main" id="{63673E28-0A21-E79C-6240-BAF35C0B32BE}"/>
              </a:ext>
            </a:extLst>
          </p:cNvPr>
          <p:cNvGraphicFramePr>
            <a:graphicFrameLocks noGrp="1"/>
          </p:cNvGraphicFramePr>
          <p:nvPr/>
        </p:nvGraphicFramePr>
        <p:xfrm>
          <a:off x="495300" y="1508388"/>
          <a:ext cx="11311999" cy="4039832"/>
        </p:xfrm>
        <a:graphic>
          <a:graphicData uri="http://schemas.openxmlformats.org/drawingml/2006/table">
            <a:tbl>
              <a:tblPr/>
              <a:tblGrid>
                <a:gridCol w="5603508">
                  <a:extLst>
                    <a:ext uri="{9D8B030D-6E8A-4147-A177-3AD203B41FA5}">
                      <a16:colId xmlns:a16="http://schemas.microsoft.com/office/drawing/2014/main" val="4238624985"/>
                    </a:ext>
                  </a:extLst>
                </a:gridCol>
                <a:gridCol w="1705987">
                  <a:extLst>
                    <a:ext uri="{9D8B030D-6E8A-4147-A177-3AD203B41FA5}">
                      <a16:colId xmlns:a16="http://schemas.microsoft.com/office/drawing/2014/main" val="3113654618"/>
                    </a:ext>
                  </a:extLst>
                </a:gridCol>
                <a:gridCol w="2257150">
                  <a:extLst>
                    <a:ext uri="{9D8B030D-6E8A-4147-A177-3AD203B41FA5}">
                      <a16:colId xmlns:a16="http://schemas.microsoft.com/office/drawing/2014/main" val="2543446796"/>
                    </a:ext>
                  </a:extLst>
                </a:gridCol>
                <a:gridCol w="1745354">
                  <a:extLst>
                    <a:ext uri="{9D8B030D-6E8A-4147-A177-3AD203B41FA5}">
                      <a16:colId xmlns:a16="http://schemas.microsoft.com/office/drawing/2014/main" val="580312937"/>
                    </a:ext>
                  </a:extLst>
                </a:gridCol>
              </a:tblGrid>
              <a:tr h="398998">
                <a:tc>
                  <a:txBody>
                    <a:bodyPr/>
                    <a:lstStyle/>
                    <a:p>
                      <a:pPr algn="ctr" fontAlgn="base"/>
                      <a:r>
                        <a:rPr lang="en-US" sz="900" b="1" i="0" u="none" strike="noStrike">
                          <a:solidFill>
                            <a:srgbClr val="FFFFFF"/>
                          </a:solidFill>
                          <a:effectLst/>
                          <a:latin typeface="Arial" panose="020B0604020202020204" pitchFamily="34" charset="0"/>
                        </a:rPr>
                        <a:t>Patient characteristics, n (%)</a:t>
                      </a:r>
                      <a:r>
                        <a:rPr lang="en-US" sz="900" b="0" i="0">
                          <a:solidFill>
                            <a:srgbClr val="000000"/>
                          </a:solidFill>
                          <a:effectLst/>
                          <a:latin typeface="Arial" panose="020B0604020202020204" pitchFamily="34" charset="0"/>
                        </a:rPr>
                        <a:t>​</a:t>
                      </a:r>
                      <a:endParaRPr lang="en-US" b="0" i="0">
                        <a:solidFill>
                          <a:srgbClr val="000000"/>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E325F"/>
                    </a:solidFill>
                  </a:tcPr>
                </a:tc>
                <a:tc>
                  <a:txBody>
                    <a:bodyPr/>
                    <a:lstStyle/>
                    <a:p>
                      <a:pPr algn="ctr" fontAlgn="base"/>
                      <a:r>
                        <a:rPr lang="en-US" sz="900" b="1" i="0" u="none" strike="noStrike">
                          <a:solidFill>
                            <a:srgbClr val="FFFFFF"/>
                          </a:solidFill>
                          <a:effectLst/>
                          <a:latin typeface="Arial" panose="020B0604020202020204" pitchFamily="34" charset="0"/>
                        </a:rPr>
                        <a:t>TNBC</a:t>
                      </a:r>
                      <a:r>
                        <a:rPr lang="en-US" sz="900" b="0" i="0">
                          <a:solidFill>
                            <a:srgbClr val="000000"/>
                          </a:solidFill>
                          <a:effectLst/>
                          <a:latin typeface="Arial" panose="020B0604020202020204" pitchFamily="34" charset="0"/>
                        </a:rPr>
                        <a:t>​</a:t>
                      </a:r>
                      <a:endParaRPr lang="en-US" b="0" i="0">
                        <a:solidFill>
                          <a:srgbClr val="000000"/>
                        </a:solidFill>
                        <a:effectLst/>
                      </a:endParaRPr>
                    </a:p>
                    <a:p>
                      <a:pPr algn="ctr" fontAlgn="base"/>
                      <a:r>
                        <a:rPr lang="en-US" sz="900" b="1" i="0" u="none" strike="noStrike">
                          <a:solidFill>
                            <a:srgbClr val="FFFFFF"/>
                          </a:solidFill>
                          <a:effectLst/>
                          <a:latin typeface="Arial" panose="020B0604020202020204" pitchFamily="34" charset="0"/>
                        </a:rPr>
                        <a:t>(N = 32)</a:t>
                      </a:r>
                      <a:r>
                        <a:rPr lang="en-US" sz="900" b="0" i="0">
                          <a:solidFill>
                            <a:srgbClr val="000000"/>
                          </a:solidFill>
                          <a:effectLst/>
                          <a:latin typeface="Arial" panose="020B0604020202020204" pitchFamily="34" charset="0"/>
                        </a:rPr>
                        <a:t>​</a:t>
                      </a:r>
                      <a:endParaRPr lang="en-US" b="0" i="0">
                        <a:solidFill>
                          <a:srgbClr val="000000"/>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E325F"/>
                    </a:solidFill>
                  </a:tcPr>
                </a:tc>
                <a:tc>
                  <a:txBody>
                    <a:bodyPr/>
                    <a:lstStyle/>
                    <a:p>
                      <a:pPr algn="ctr" fontAlgn="base"/>
                      <a:r>
                        <a:rPr lang="en-US" sz="900" b="1" i="0" u="none" strike="noStrike">
                          <a:solidFill>
                            <a:srgbClr val="FFFFFF"/>
                          </a:solidFill>
                          <a:effectLst/>
                          <a:latin typeface="Arial" panose="020B0604020202020204" pitchFamily="34" charset="0"/>
                        </a:rPr>
                        <a:t>HR+/HER2-</a:t>
                      </a:r>
                      <a:r>
                        <a:rPr lang="en-US" sz="900" b="0" i="0">
                          <a:solidFill>
                            <a:srgbClr val="000000"/>
                          </a:solidFill>
                          <a:effectLst/>
                          <a:latin typeface="Arial" panose="020B0604020202020204" pitchFamily="34" charset="0"/>
                        </a:rPr>
                        <a:t>​</a:t>
                      </a:r>
                      <a:endParaRPr lang="en-US" b="0" i="0">
                        <a:solidFill>
                          <a:srgbClr val="000000"/>
                        </a:solidFill>
                        <a:effectLst/>
                      </a:endParaRPr>
                    </a:p>
                    <a:p>
                      <a:pPr algn="ctr" fontAlgn="base"/>
                      <a:r>
                        <a:rPr lang="en-US" sz="900" b="1" i="0" u="none" strike="noStrike">
                          <a:solidFill>
                            <a:srgbClr val="FFFFFF"/>
                          </a:solidFill>
                          <a:effectLst/>
                          <a:latin typeface="Arial" panose="020B0604020202020204" pitchFamily="34" charset="0"/>
                        </a:rPr>
                        <a:t>(N = 18)</a:t>
                      </a:r>
                      <a:r>
                        <a:rPr lang="en-US" sz="900" b="0" i="0">
                          <a:solidFill>
                            <a:srgbClr val="000000"/>
                          </a:solidFill>
                          <a:effectLst/>
                          <a:latin typeface="Arial" panose="020B0604020202020204" pitchFamily="34" charset="0"/>
                        </a:rPr>
                        <a:t>​</a:t>
                      </a:r>
                      <a:endParaRPr lang="en-US" b="0" i="0">
                        <a:solidFill>
                          <a:srgbClr val="000000"/>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E325F"/>
                    </a:solidFill>
                  </a:tcPr>
                </a:tc>
                <a:tc>
                  <a:txBody>
                    <a:bodyPr/>
                    <a:lstStyle/>
                    <a:p>
                      <a:pPr algn="ctr" fontAlgn="base"/>
                      <a:r>
                        <a:rPr lang="en-US" sz="900" b="1" i="0" u="none" strike="noStrike">
                          <a:solidFill>
                            <a:srgbClr val="FFFFFF"/>
                          </a:solidFill>
                          <a:effectLst/>
                          <a:latin typeface="Arial" panose="020B0604020202020204" pitchFamily="34" charset="0"/>
                        </a:rPr>
                        <a:t>Overall​</a:t>
                      </a:r>
                      <a:r>
                        <a:rPr lang="en-US" sz="900" b="0" i="0">
                          <a:solidFill>
                            <a:srgbClr val="000000"/>
                          </a:solidFill>
                          <a:effectLst/>
                          <a:latin typeface="Arial" panose="020B0604020202020204" pitchFamily="34" charset="0"/>
                        </a:rPr>
                        <a:t>​</a:t>
                      </a:r>
                      <a:endParaRPr lang="en-US" b="0" i="0">
                        <a:solidFill>
                          <a:srgbClr val="000000"/>
                        </a:solidFill>
                        <a:effectLst/>
                      </a:endParaRPr>
                    </a:p>
                    <a:p>
                      <a:pPr algn="ctr" fontAlgn="base"/>
                      <a:r>
                        <a:rPr lang="en-US" sz="900" b="1" i="0" u="none" strike="noStrike">
                          <a:solidFill>
                            <a:srgbClr val="FFFFFF"/>
                          </a:solidFill>
                          <a:effectLst/>
                          <a:latin typeface="Arial" panose="020B0604020202020204" pitchFamily="34" charset="0"/>
                        </a:rPr>
                        <a:t>(N</a:t>
                      </a:r>
                      <a:r>
                        <a:rPr lang="en-US" sz="900" b="1" i="1" u="none" strike="noStrike">
                          <a:solidFill>
                            <a:srgbClr val="FFFFFF"/>
                          </a:solidFill>
                          <a:effectLst/>
                          <a:latin typeface="Arial" panose="020B0604020202020204" pitchFamily="34" charset="0"/>
                        </a:rPr>
                        <a:t> </a:t>
                      </a:r>
                      <a:r>
                        <a:rPr lang="en-US" sz="900" b="1" i="0" u="none" strike="noStrike">
                          <a:solidFill>
                            <a:srgbClr val="FFFFFF"/>
                          </a:solidFill>
                          <a:effectLst/>
                          <a:latin typeface="Arial" panose="020B0604020202020204" pitchFamily="34" charset="0"/>
                        </a:rPr>
                        <a:t>= 50)​</a:t>
                      </a:r>
                      <a:r>
                        <a:rPr lang="en-US" sz="900" b="0" i="0">
                          <a:solidFill>
                            <a:srgbClr val="000000"/>
                          </a:solidFill>
                          <a:effectLst/>
                          <a:latin typeface="Arial" panose="020B0604020202020204" pitchFamily="34" charset="0"/>
                        </a:rPr>
                        <a:t>​</a:t>
                      </a:r>
                      <a:endParaRPr lang="en-US" b="0" i="0">
                        <a:solidFill>
                          <a:srgbClr val="000000"/>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E325F"/>
                    </a:solidFill>
                  </a:tcPr>
                </a:tc>
                <a:extLst>
                  <a:ext uri="{0D108BD9-81ED-4DB2-BD59-A6C34878D82A}">
                    <a16:rowId xmlns:a16="http://schemas.microsoft.com/office/drawing/2014/main" val="590282449"/>
                  </a:ext>
                </a:extLst>
              </a:tr>
              <a:tr h="398998">
                <a:tc>
                  <a:txBody>
                    <a:bodyPr/>
                    <a:lstStyle/>
                    <a:p>
                      <a:pPr algn="l" fontAlgn="base"/>
                      <a:r>
                        <a:rPr lang="en-GB" sz="900" b="1" i="0" u="none" strike="noStrike">
                          <a:solidFill>
                            <a:schemeClr val="accent6"/>
                          </a:solidFill>
                          <a:effectLst/>
                          <a:latin typeface="Arial" panose="020B0604020202020204" pitchFamily="34" charset="0"/>
                        </a:rPr>
                        <a:t>Age in years, </a:t>
                      </a:r>
                      <a:r>
                        <a:rPr lang="en-GB" sz="900" b="0" i="0" u="none" strike="noStrike">
                          <a:solidFill>
                            <a:schemeClr val="accent6"/>
                          </a:solidFill>
                          <a:effectLst/>
                          <a:latin typeface="Arial" panose="020B0604020202020204" pitchFamily="34" charset="0"/>
                        </a:rPr>
                        <a:t>Median (Min; Max)​</a:t>
                      </a:r>
                      <a:r>
                        <a:rPr lang="en-GB" sz="900" b="0" i="0">
                          <a:solidFill>
                            <a:schemeClr val="accent6"/>
                          </a:solidFill>
                          <a:effectLst/>
                          <a:latin typeface="Arial" panose="020B0604020202020204" pitchFamily="34" charset="0"/>
                        </a:rPr>
                        <a:t>​</a:t>
                      </a:r>
                      <a:endParaRPr lang="en-GB"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51.0 </a:t>
                      </a:r>
                      <a:r>
                        <a:rPr lang="en-US" sz="900" b="0" i="0">
                          <a:solidFill>
                            <a:schemeClr val="accent6"/>
                          </a:solidFill>
                          <a:effectLst/>
                          <a:latin typeface="Arial" panose="020B0604020202020204" pitchFamily="34" charset="0"/>
                        </a:rPr>
                        <a:t>​</a:t>
                      </a:r>
                      <a:endParaRPr lang="en-US" b="0" i="0">
                        <a:solidFill>
                          <a:schemeClr val="accent6"/>
                        </a:solidFill>
                        <a:effectLst/>
                      </a:endParaRPr>
                    </a:p>
                    <a:p>
                      <a:pPr algn="ctr" fontAlgn="base"/>
                      <a:r>
                        <a:rPr lang="en-US" sz="900" b="0" i="0" u="none" strike="noStrike">
                          <a:solidFill>
                            <a:schemeClr val="accent6"/>
                          </a:solidFill>
                          <a:effectLst/>
                          <a:latin typeface="Arial" panose="020B0604020202020204" pitchFamily="34" charset="0"/>
                        </a:rPr>
                        <a:t>(31;74)</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53.5 </a:t>
                      </a:r>
                      <a:r>
                        <a:rPr lang="en-US" sz="900" b="0" i="0">
                          <a:solidFill>
                            <a:schemeClr val="accent6"/>
                          </a:solidFill>
                          <a:effectLst/>
                          <a:latin typeface="Arial" panose="020B0604020202020204" pitchFamily="34" charset="0"/>
                        </a:rPr>
                        <a:t>​</a:t>
                      </a:r>
                      <a:endParaRPr lang="en-US" b="0" i="0">
                        <a:solidFill>
                          <a:schemeClr val="accent6"/>
                        </a:solidFill>
                        <a:effectLst/>
                      </a:endParaRPr>
                    </a:p>
                    <a:p>
                      <a:pPr algn="ctr" fontAlgn="base"/>
                      <a:r>
                        <a:rPr lang="en-US" sz="900" b="0" i="0" u="none" strike="noStrike">
                          <a:solidFill>
                            <a:schemeClr val="accent6"/>
                          </a:solidFill>
                          <a:effectLst/>
                          <a:latin typeface="Arial" panose="020B0604020202020204" pitchFamily="34" charset="0"/>
                        </a:rPr>
                        <a:t>(37;72)</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52.0 </a:t>
                      </a:r>
                      <a:r>
                        <a:rPr lang="en-US" sz="900" b="0" i="0">
                          <a:solidFill>
                            <a:schemeClr val="accent6"/>
                          </a:solidFill>
                          <a:effectLst/>
                          <a:latin typeface="Arial" panose="020B0604020202020204" pitchFamily="34" charset="0"/>
                        </a:rPr>
                        <a:t>​</a:t>
                      </a:r>
                      <a:endParaRPr lang="en-US" b="0" i="0">
                        <a:solidFill>
                          <a:schemeClr val="accent6"/>
                        </a:solidFill>
                        <a:effectLst/>
                      </a:endParaRPr>
                    </a:p>
                    <a:p>
                      <a:pPr algn="ctr" fontAlgn="base"/>
                      <a:r>
                        <a:rPr lang="en-US" sz="900" b="0" i="0" u="none" strike="noStrike">
                          <a:solidFill>
                            <a:schemeClr val="accent6"/>
                          </a:solidFill>
                          <a:effectLst/>
                          <a:latin typeface="Arial" panose="020B0604020202020204" pitchFamily="34" charset="0"/>
                        </a:rPr>
                        <a:t>(31;74)​</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extLst>
                  <a:ext uri="{0D108BD9-81ED-4DB2-BD59-A6C34878D82A}">
                    <a16:rowId xmlns:a16="http://schemas.microsoft.com/office/drawing/2014/main" val="2772091972"/>
                  </a:ext>
                </a:extLst>
              </a:tr>
              <a:tr h="249372">
                <a:tc gridSpan="4">
                  <a:txBody>
                    <a:bodyPr/>
                    <a:lstStyle/>
                    <a:p>
                      <a:pPr algn="l" fontAlgn="base"/>
                      <a:r>
                        <a:rPr lang="en-US" sz="900" b="1" i="0" u="none" strike="noStrike">
                          <a:solidFill>
                            <a:schemeClr val="accent6"/>
                          </a:solidFill>
                          <a:effectLst/>
                          <a:latin typeface="Arial" panose="020B0604020202020204" pitchFamily="34" charset="0"/>
                        </a:rPr>
                        <a:t>ECOG</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ED2"/>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35612085"/>
                  </a:ext>
                </a:extLst>
              </a:tr>
              <a:tr h="249372">
                <a:tc>
                  <a:txBody>
                    <a:bodyPr/>
                    <a:lstStyle/>
                    <a:p>
                      <a:pPr algn="l" fontAlgn="base"/>
                      <a:r>
                        <a:rPr lang="en-US" sz="900" b="0" i="0" u="none" strike="noStrike">
                          <a:solidFill>
                            <a:schemeClr val="accent6"/>
                          </a:solidFill>
                          <a:effectLst/>
                          <a:latin typeface="Arial" panose="020B0604020202020204" pitchFamily="34" charset="0"/>
                        </a:rPr>
                        <a:t>0</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18 (56.3%)</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12 (66.7%)</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30 (60.0%)</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extLst>
                  <a:ext uri="{0D108BD9-81ED-4DB2-BD59-A6C34878D82A}">
                    <a16:rowId xmlns:a16="http://schemas.microsoft.com/office/drawing/2014/main" val="1754992747"/>
                  </a:ext>
                </a:extLst>
              </a:tr>
              <a:tr h="249372">
                <a:tc>
                  <a:txBody>
                    <a:bodyPr/>
                    <a:lstStyle/>
                    <a:p>
                      <a:pPr algn="l" fontAlgn="base"/>
                      <a:r>
                        <a:rPr lang="es-ES" sz="900" b="0" i="0" u="none" strike="noStrike">
                          <a:solidFill>
                            <a:schemeClr val="accent6"/>
                          </a:solidFill>
                          <a:effectLst/>
                          <a:latin typeface="Arial" panose="020B0604020202020204" pitchFamily="34" charset="0"/>
                        </a:rPr>
                        <a:t>1</a:t>
                      </a:r>
                      <a:r>
                        <a:rPr lang="es-ES" sz="900" b="0" i="0">
                          <a:solidFill>
                            <a:schemeClr val="accent6"/>
                          </a:solidFill>
                          <a:effectLst/>
                          <a:latin typeface="Arial" panose="020B0604020202020204" pitchFamily="34" charset="0"/>
                        </a:rPr>
                        <a:t>​</a:t>
                      </a:r>
                      <a:endParaRPr lang="es-E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14 (43.8%)</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6 (33.3%)</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20 (40.0%)​</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extLst>
                  <a:ext uri="{0D108BD9-81ED-4DB2-BD59-A6C34878D82A}">
                    <a16:rowId xmlns:a16="http://schemas.microsoft.com/office/drawing/2014/main" val="1521276076"/>
                  </a:ext>
                </a:extLst>
              </a:tr>
              <a:tr h="249372">
                <a:tc gridSpan="4">
                  <a:txBody>
                    <a:bodyPr/>
                    <a:lstStyle/>
                    <a:p>
                      <a:pPr algn="l" fontAlgn="base"/>
                      <a:r>
                        <a:rPr lang="en-US" sz="900" b="1" i="0" u="none" strike="noStrike">
                          <a:solidFill>
                            <a:schemeClr val="accent6"/>
                          </a:solidFill>
                          <a:effectLst/>
                          <a:latin typeface="Arial" panose="020B0604020202020204" pitchFamily="34" charset="0"/>
                        </a:rPr>
                        <a:t>Visceral disease </a:t>
                      </a:r>
                      <a:r>
                        <a:rPr lang="en-US" sz="900" b="0" i="0" u="none" strike="noStrike">
                          <a:solidFill>
                            <a:schemeClr val="accent6"/>
                          </a:solidFill>
                          <a:effectLst/>
                          <a:latin typeface="Arial" panose="020B0604020202020204" pitchFamily="34" charset="0"/>
                        </a:rPr>
                        <a:t>​</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ED2"/>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99373976"/>
                  </a:ext>
                </a:extLst>
              </a:tr>
              <a:tr h="249372">
                <a:tc>
                  <a:txBody>
                    <a:bodyPr/>
                    <a:lstStyle/>
                    <a:p>
                      <a:pPr algn="l" fontAlgn="base"/>
                      <a:r>
                        <a:rPr lang="en-US" sz="900" b="0" i="0" u="none" strike="noStrike">
                          <a:solidFill>
                            <a:schemeClr val="accent6"/>
                          </a:solidFill>
                          <a:effectLst/>
                          <a:latin typeface="Arial" panose="020B0604020202020204" pitchFamily="34" charset="0"/>
                        </a:rPr>
                        <a:t>Yes</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20 (62.5%)</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15 (83.3%)</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35 (70.0%)​</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extLst>
                  <a:ext uri="{0D108BD9-81ED-4DB2-BD59-A6C34878D82A}">
                    <a16:rowId xmlns:a16="http://schemas.microsoft.com/office/drawing/2014/main" val="73010322"/>
                  </a:ext>
                </a:extLst>
              </a:tr>
              <a:tr h="249372">
                <a:tc>
                  <a:txBody>
                    <a:bodyPr/>
                    <a:lstStyle/>
                    <a:p>
                      <a:pPr algn="l" fontAlgn="base"/>
                      <a:r>
                        <a:rPr lang="en-US" sz="900" b="0" i="0" u="none" strike="noStrike">
                          <a:solidFill>
                            <a:schemeClr val="accent6"/>
                          </a:solidFill>
                          <a:effectLst/>
                          <a:latin typeface="Arial" panose="020B0604020202020204" pitchFamily="34" charset="0"/>
                        </a:rPr>
                        <a:t>No</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12 (37.5%)</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3 (16.7%)</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15 (30.0%)</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extLst>
                  <a:ext uri="{0D108BD9-81ED-4DB2-BD59-A6C34878D82A}">
                    <a16:rowId xmlns:a16="http://schemas.microsoft.com/office/drawing/2014/main" val="1611966933"/>
                  </a:ext>
                </a:extLst>
              </a:tr>
              <a:tr h="249372">
                <a:tc gridSpan="4">
                  <a:txBody>
                    <a:bodyPr/>
                    <a:lstStyle/>
                    <a:p>
                      <a:pPr algn="l" fontAlgn="base"/>
                      <a:r>
                        <a:rPr lang="en-GB" sz="900" b="1" i="0" u="none" strike="noStrike">
                          <a:solidFill>
                            <a:schemeClr val="accent6"/>
                          </a:solidFill>
                          <a:effectLst/>
                          <a:latin typeface="Arial" panose="020B0604020202020204" pitchFamily="34" charset="0"/>
                        </a:rPr>
                        <a:t>Prior chemotherapy in the (neo)adjuvant setting</a:t>
                      </a:r>
                      <a:r>
                        <a:rPr lang="en-GB" sz="900" b="0" i="0">
                          <a:solidFill>
                            <a:schemeClr val="accent6"/>
                          </a:solidFill>
                          <a:effectLst/>
                          <a:latin typeface="Arial" panose="020B0604020202020204" pitchFamily="34" charset="0"/>
                        </a:rPr>
                        <a:t>​</a:t>
                      </a:r>
                      <a:endParaRPr lang="en-GB"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ED2"/>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16850087"/>
                  </a:ext>
                </a:extLst>
              </a:tr>
              <a:tr h="249372">
                <a:tc>
                  <a:txBody>
                    <a:bodyPr/>
                    <a:lstStyle/>
                    <a:p>
                      <a:pPr algn="l" fontAlgn="base"/>
                      <a:r>
                        <a:rPr lang="en-US" sz="900" b="0" i="0" u="none" strike="noStrike">
                          <a:solidFill>
                            <a:schemeClr val="accent6"/>
                          </a:solidFill>
                          <a:effectLst/>
                          <a:latin typeface="Arial" panose="020B0604020202020204" pitchFamily="34" charset="0"/>
                        </a:rPr>
                        <a:t>Yes</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19 (59.4%)</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5 (27.8%)</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24 (48.0%)</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extLst>
                  <a:ext uri="{0D108BD9-81ED-4DB2-BD59-A6C34878D82A}">
                    <a16:rowId xmlns:a16="http://schemas.microsoft.com/office/drawing/2014/main" val="476205505"/>
                  </a:ext>
                </a:extLst>
              </a:tr>
              <a:tr h="249372">
                <a:tc>
                  <a:txBody>
                    <a:bodyPr/>
                    <a:lstStyle/>
                    <a:p>
                      <a:pPr algn="l" fontAlgn="base"/>
                      <a:r>
                        <a:rPr lang="en-US" sz="900" b="0" i="0" u="none" strike="noStrike">
                          <a:solidFill>
                            <a:schemeClr val="accent6"/>
                          </a:solidFill>
                          <a:effectLst/>
                          <a:latin typeface="Arial" panose="020B0604020202020204" pitchFamily="34" charset="0"/>
                        </a:rPr>
                        <a:t>No</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13 (40.6%)</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13 (72.2%)</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26 (52.0%)</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extLst>
                  <a:ext uri="{0D108BD9-81ED-4DB2-BD59-A6C34878D82A}">
                    <a16:rowId xmlns:a16="http://schemas.microsoft.com/office/drawing/2014/main" val="1678424524"/>
                  </a:ext>
                </a:extLst>
              </a:tr>
              <a:tr h="249372">
                <a:tc gridSpan="4">
                  <a:txBody>
                    <a:bodyPr/>
                    <a:lstStyle/>
                    <a:p>
                      <a:pPr algn="l" fontAlgn="base"/>
                      <a:r>
                        <a:rPr lang="en-GB" sz="900" b="1" i="0" u="none" strike="noStrike">
                          <a:solidFill>
                            <a:schemeClr val="accent6"/>
                          </a:solidFill>
                          <a:effectLst/>
                          <a:latin typeface="Arial" panose="020B0604020202020204" pitchFamily="34" charset="0"/>
                        </a:rPr>
                        <a:t>Prior chemotherapy regimens for advanced disease</a:t>
                      </a:r>
                      <a:r>
                        <a:rPr lang="en-GB" sz="900" b="0" i="0">
                          <a:solidFill>
                            <a:schemeClr val="accent6"/>
                          </a:solidFill>
                          <a:effectLst/>
                          <a:latin typeface="Arial" panose="020B0604020202020204" pitchFamily="34" charset="0"/>
                        </a:rPr>
                        <a:t>​</a:t>
                      </a:r>
                      <a:endParaRPr lang="en-GB"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ED2"/>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22502389"/>
                  </a:ext>
                </a:extLst>
              </a:tr>
              <a:tr h="249372">
                <a:tc>
                  <a:txBody>
                    <a:bodyPr/>
                    <a:lstStyle/>
                    <a:p>
                      <a:pPr algn="just" fontAlgn="base"/>
                      <a:r>
                        <a:rPr lang="es-ES" sz="900" b="0" i="0" u="none" strike="noStrike">
                          <a:solidFill>
                            <a:schemeClr val="accent6"/>
                          </a:solidFill>
                          <a:effectLst/>
                          <a:latin typeface="Arial" panose="020B0604020202020204" pitchFamily="34" charset="0"/>
                        </a:rPr>
                        <a:t>0*</a:t>
                      </a:r>
                      <a:r>
                        <a:rPr lang="es-ES" sz="900" b="0" i="0">
                          <a:solidFill>
                            <a:schemeClr val="accent6"/>
                          </a:solidFill>
                          <a:effectLst/>
                          <a:latin typeface="Arial" panose="020B0604020202020204" pitchFamily="34" charset="0"/>
                        </a:rPr>
                        <a:t>​</a:t>
                      </a:r>
                      <a:endParaRPr lang="es-ES" b="0" i="0">
                        <a:solidFill>
                          <a:schemeClr val="accent6"/>
                        </a:solidFill>
                        <a:effectLs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8 (25.0%)</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2 (11.1%)</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10 (20.0%)</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extLst>
                  <a:ext uri="{0D108BD9-81ED-4DB2-BD59-A6C34878D82A}">
                    <a16:rowId xmlns:a16="http://schemas.microsoft.com/office/drawing/2014/main" val="2073380895"/>
                  </a:ext>
                </a:extLst>
              </a:tr>
              <a:tr h="249372">
                <a:tc>
                  <a:txBody>
                    <a:bodyPr/>
                    <a:lstStyle/>
                    <a:p>
                      <a:pPr algn="just" fontAlgn="base"/>
                      <a:r>
                        <a:rPr lang="es-ES" sz="900" b="0" i="0" u="none" strike="noStrike">
                          <a:solidFill>
                            <a:schemeClr val="accent6"/>
                          </a:solidFill>
                          <a:effectLst/>
                          <a:latin typeface="Arial" panose="020B0604020202020204" pitchFamily="34" charset="0"/>
                        </a:rPr>
                        <a:t>1</a:t>
                      </a:r>
                      <a:r>
                        <a:rPr lang="es-ES" sz="900" b="0" i="0">
                          <a:solidFill>
                            <a:schemeClr val="accent6"/>
                          </a:solidFill>
                          <a:effectLst/>
                          <a:latin typeface="Arial" panose="020B0604020202020204" pitchFamily="34" charset="0"/>
                        </a:rPr>
                        <a:t>​</a:t>
                      </a:r>
                      <a:endParaRPr lang="es-ES" b="0" i="0">
                        <a:solidFill>
                          <a:schemeClr val="accent6"/>
                        </a:solidFill>
                        <a:effectLs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18 (56.3%)</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11 (66.1%)</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29 (58.0%)</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extLst>
                  <a:ext uri="{0D108BD9-81ED-4DB2-BD59-A6C34878D82A}">
                    <a16:rowId xmlns:a16="http://schemas.microsoft.com/office/drawing/2014/main" val="230941489"/>
                  </a:ext>
                </a:extLst>
              </a:tr>
              <a:tr h="249372">
                <a:tc>
                  <a:txBody>
                    <a:bodyPr/>
                    <a:lstStyle/>
                    <a:p>
                      <a:pPr algn="just" fontAlgn="base"/>
                      <a:r>
                        <a:rPr lang="es-ES" sz="900" b="0" i="0" u="none" strike="noStrike">
                          <a:solidFill>
                            <a:schemeClr val="accent6"/>
                          </a:solidFill>
                          <a:effectLst/>
                          <a:latin typeface="Arial" panose="020B0604020202020204" pitchFamily="34" charset="0"/>
                        </a:rPr>
                        <a:t>2</a:t>
                      </a:r>
                      <a:r>
                        <a:rPr lang="es-ES" sz="900" b="0" i="0">
                          <a:solidFill>
                            <a:schemeClr val="accent6"/>
                          </a:solidFill>
                          <a:effectLst/>
                          <a:latin typeface="Arial" panose="020B0604020202020204" pitchFamily="34" charset="0"/>
                        </a:rPr>
                        <a:t>​</a:t>
                      </a:r>
                      <a:endParaRPr lang="es-ES" b="0" i="0">
                        <a:solidFill>
                          <a:schemeClr val="accent6"/>
                        </a:solidFill>
                        <a:effectLst/>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6 (18.8%)</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5 (27.8%)</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tc>
                  <a:txBody>
                    <a:bodyPr/>
                    <a:lstStyle/>
                    <a:p>
                      <a:pPr algn="ctr" fontAlgn="base"/>
                      <a:r>
                        <a:rPr lang="en-US" sz="900" b="0" i="0" u="none" strike="noStrike">
                          <a:solidFill>
                            <a:schemeClr val="accent6"/>
                          </a:solidFill>
                          <a:effectLst/>
                          <a:latin typeface="Arial" panose="020B0604020202020204" pitchFamily="34" charset="0"/>
                        </a:rPr>
                        <a:t>11 (22.0%)</a:t>
                      </a:r>
                      <a:r>
                        <a:rPr lang="en-US" sz="900" b="0" i="0">
                          <a:solidFill>
                            <a:schemeClr val="accent6"/>
                          </a:solidFill>
                          <a:effectLst/>
                          <a:latin typeface="Arial" panose="020B0604020202020204" pitchFamily="34" charset="0"/>
                        </a:rPr>
                        <a:t>​</a:t>
                      </a:r>
                      <a:endParaRPr lang="en-US" b="0" i="0">
                        <a:solidFill>
                          <a:schemeClr val="accent6"/>
                        </a:solidFill>
                        <a:effectLst/>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8EA"/>
                    </a:solidFill>
                  </a:tcPr>
                </a:tc>
                <a:extLst>
                  <a:ext uri="{0D108BD9-81ED-4DB2-BD59-A6C34878D82A}">
                    <a16:rowId xmlns:a16="http://schemas.microsoft.com/office/drawing/2014/main" val="1996221022"/>
                  </a:ext>
                </a:extLst>
              </a:tr>
            </a:tbl>
          </a:graphicData>
        </a:graphic>
      </p:graphicFrame>
      <p:sp>
        <p:nvSpPr>
          <p:cNvPr id="5" name="Rectangle 1">
            <a:extLst>
              <a:ext uri="{FF2B5EF4-FFF2-40B4-BE49-F238E27FC236}">
                <a16:creationId xmlns:a16="http://schemas.microsoft.com/office/drawing/2014/main" id="{7EF0AA2A-94F1-E561-6DB7-4A6AAF363616}"/>
              </a:ext>
            </a:extLst>
          </p:cNvPr>
          <p:cNvSpPr>
            <a:spLocks noChangeArrowheads="1"/>
          </p:cNvSpPr>
          <p:nvPr/>
        </p:nvSpPr>
        <p:spPr bwMode="auto">
          <a:xfrm>
            <a:off x="5621122" y="15779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a:t>
            </a:r>
            <a:endParaRPr kumimoji="0" lang="en-US" altLang="en-US" sz="1800" b="0" i="0" u="none" strike="noStrike" kern="1200" cap="none" spc="0" normalizeH="0" baseline="0" noProof="0">
              <a:ln>
                <a:noFill/>
              </a:ln>
              <a:solidFill>
                <a:srgbClr val="54565B"/>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54565B"/>
              </a:solidFill>
              <a:effectLst/>
              <a:uLnTx/>
              <a:uFillTx/>
              <a:latin typeface="Arial" panose="020B0604020202020204" pitchFamily="34" charset="0"/>
              <a:ea typeface="+mn-ea"/>
              <a:cs typeface="+mn-cs"/>
            </a:endParaRPr>
          </a:p>
        </p:txBody>
      </p:sp>
      <p:sp>
        <p:nvSpPr>
          <p:cNvPr id="7" name="TextBox 4">
            <a:extLst>
              <a:ext uri="{FF2B5EF4-FFF2-40B4-BE49-F238E27FC236}">
                <a16:creationId xmlns:a16="http://schemas.microsoft.com/office/drawing/2014/main" id="{DA3F2C02-A8AA-2CC4-6B70-2E548FFE0DD1}"/>
              </a:ext>
            </a:extLst>
          </p:cNvPr>
          <p:cNvSpPr txBox="1"/>
          <p:nvPr/>
        </p:nvSpPr>
        <p:spPr>
          <a:xfrm>
            <a:off x="440000" y="5537327"/>
            <a:ext cx="11311999" cy="338554"/>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800" b="0" i="0" u="none" strike="noStrike" kern="1200" cap="none" spc="0" normalizeH="0" baseline="0" noProof="0">
                <a:ln>
                  <a:noFill/>
                </a:ln>
                <a:solidFill>
                  <a:srgbClr val="000000"/>
                </a:solidFill>
                <a:effectLst/>
                <a:uLnTx/>
                <a:uFillTx/>
                <a:latin typeface="Trebuchet MS" panose="020B0603020202020204"/>
                <a:cs typeface="Segoe UI"/>
                <a:sym typeface="Arial"/>
              </a:rPr>
              <a:t>*Earlier systemic treatment in the curative setting was considered as one line of therapy if the development of unresectable locally advanced or metastatic disease occurred within a 12-month period after completion of chemotherapy or immunotherapy</a:t>
            </a:r>
          </a:p>
        </p:txBody>
      </p:sp>
    </p:spTree>
    <p:extLst>
      <p:ext uri="{BB962C8B-B14F-4D97-AF65-F5344CB8AC3E}">
        <p14:creationId xmlns:p14="http://schemas.microsoft.com/office/powerpoint/2010/main" val="2805382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Freeform: Shape 99">
            <a:extLst>
              <a:ext uri="{FF2B5EF4-FFF2-40B4-BE49-F238E27FC236}">
                <a16:creationId xmlns:a16="http://schemas.microsoft.com/office/drawing/2014/main" id="{A92592FB-109E-43DD-8947-961BB2BE952F}"/>
              </a:ext>
            </a:extLst>
          </p:cNvPr>
          <p:cNvSpPr/>
          <p:nvPr/>
        </p:nvSpPr>
        <p:spPr>
          <a:xfrm>
            <a:off x="220039" y="493199"/>
            <a:ext cx="383768" cy="487510"/>
          </a:xfrm>
          <a:custGeom>
            <a:avLst/>
            <a:gdLst>
              <a:gd name="connsiteX0" fmla="*/ 3785430 w 4095068"/>
              <a:gd name="connsiteY0" fmla="*/ 429848 h 5202065"/>
              <a:gd name="connsiteX1" fmla="*/ 3000355 w 4095068"/>
              <a:gd name="connsiteY1" fmla="*/ 429848 h 5202065"/>
              <a:gd name="connsiteX2" fmla="*/ 3000355 w 4095068"/>
              <a:gd name="connsiteY2" fmla="*/ 377303 h 5202065"/>
              <a:gd name="connsiteX3" fmla="*/ 2916467 w 4095068"/>
              <a:gd name="connsiteY3" fmla="*/ 293415 h 5202065"/>
              <a:gd name="connsiteX4" fmla="*/ 2481602 w 4095068"/>
              <a:gd name="connsiteY4" fmla="*/ 293415 h 5202065"/>
              <a:gd name="connsiteX5" fmla="*/ 2047500 w 4095068"/>
              <a:gd name="connsiteY5" fmla="*/ 0 h 5202065"/>
              <a:gd name="connsiteX6" fmla="*/ 1613399 w 4095068"/>
              <a:gd name="connsiteY6" fmla="*/ 293415 h 5202065"/>
              <a:gd name="connsiteX7" fmla="*/ 1178533 w 4095068"/>
              <a:gd name="connsiteY7" fmla="*/ 293415 h 5202065"/>
              <a:gd name="connsiteX8" fmla="*/ 1094645 w 4095068"/>
              <a:gd name="connsiteY8" fmla="*/ 377303 h 5202065"/>
              <a:gd name="connsiteX9" fmla="*/ 1094645 w 4095068"/>
              <a:gd name="connsiteY9" fmla="*/ 429809 h 5202065"/>
              <a:gd name="connsiteX10" fmla="*/ 309570 w 4095068"/>
              <a:gd name="connsiteY10" fmla="*/ 429848 h 5202065"/>
              <a:gd name="connsiteX11" fmla="*/ 0 w 4095068"/>
              <a:gd name="connsiteY11" fmla="*/ 739486 h 5202065"/>
              <a:gd name="connsiteX12" fmla="*/ 0 w 4095068"/>
              <a:gd name="connsiteY12" fmla="*/ 4892496 h 5202065"/>
              <a:gd name="connsiteX13" fmla="*/ 309570 w 4095068"/>
              <a:gd name="connsiteY13" fmla="*/ 5202066 h 5202065"/>
              <a:gd name="connsiteX14" fmla="*/ 3785498 w 4095068"/>
              <a:gd name="connsiteY14" fmla="*/ 5202066 h 5202065"/>
              <a:gd name="connsiteX15" fmla="*/ 4095069 w 4095068"/>
              <a:gd name="connsiteY15" fmla="*/ 4892496 h 5202065"/>
              <a:gd name="connsiteX16" fmla="*/ 4095069 w 4095068"/>
              <a:gd name="connsiteY16" fmla="*/ 739486 h 5202065"/>
              <a:gd name="connsiteX17" fmla="*/ 3785459 w 4095068"/>
              <a:gd name="connsiteY17" fmla="*/ 429848 h 5202065"/>
              <a:gd name="connsiteX18" fmla="*/ 1178508 w 4095068"/>
              <a:gd name="connsiteY18" fmla="*/ 1048096 h 5202065"/>
              <a:gd name="connsiteX19" fmla="*/ 2916423 w 4095068"/>
              <a:gd name="connsiteY19" fmla="*/ 1048096 h 5202065"/>
              <a:gd name="connsiteX20" fmla="*/ 3000311 w 4095068"/>
              <a:gd name="connsiteY20" fmla="*/ 964208 h 5202065"/>
              <a:gd name="connsiteX21" fmla="*/ 3000311 w 4095068"/>
              <a:gd name="connsiteY21" fmla="*/ 911702 h 5202065"/>
              <a:gd name="connsiteX22" fmla="*/ 3613211 w 4095068"/>
              <a:gd name="connsiteY22" fmla="*/ 911702 h 5202065"/>
              <a:gd name="connsiteX23" fmla="*/ 3613211 w 4095068"/>
              <a:gd name="connsiteY23" fmla="*/ 4720341 h 5202065"/>
              <a:gd name="connsiteX24" fmla="*/ 481750 w 4095068"/>
              <a:gd name="connsiteY24" fmla="*/ 4720303 h 5202065"/>
              <a:gd name="connsiteX25" fmla="*/ 481750 w 4095068"/>
              <a:gd name="connsiteY25" fmla="*/ 911663 h 5202065"/>
              <a:gd name="connsiteX26" fmla="*/ 1094649 w 4095068"/>
              <a:gd name="connsiteY26" fmla="*/ 911663 h 5202065"/>
              <a:gd name="connsiteX27" fmla="*/ 1094649 w 4095068"/>
              <a:gd name="connsiteY27" fmla="*/ 964170 h 5202065"/>
              <a:gd name="connsiteX28" fmla="*/ 1178538 w 4095068"/>
              <a:gd name="connsiteY28" fmla="*/ 1048135 h 5202065"/>
              <a:gd name="connsiteX29" fmla="*/ 1262396 w 4095068"/>
              <a:gd name="connsiteY29" fmla="*/ 461228 h 5202065"/>
              <a:gd name="connsiteX30" fmla="*/ 1674454 w 4095068"/>
              <a:gd name="connsiteY30" fmla="*/ 461228 h 5202065"/>
              <a:gd name="connsiteX31" fmla="*/ 1756008 w 4095068"/>
              <a:gd name="connsiteY31" fmla="*/ 396972 h 5202065"/>
              <a:gd name="connsiteX32" fmla="*/ 2047433 w 4095068"/>
              <a:gd name="connsiteY32" fmla="*/ 167807 h 5202065"/>
              <a:gd name="connsiteX33" fmla="*/ 2338859 w 4095068"/>
              <a:gd name="connsiteY33" fmla="*/ 396972 h 5202065"/>
              <a:gd name="connsiteX34" fmla="*/ 2420413 w 4095068"/>
              <a:gd name="connsiteY34" fmla="*/ 461228 h 5202065"/>
              <a:gd name="connsiteX35" fmla="*/ 2832471 w 4095068"/>
              <a:gd name="connsiteY35" fmla="*/ 461228 h 5202065"/>
              <a:gd name="connsiteX36" fmla="*/ 2832471 w 4095068"/>
              <a:gd name="connsiteY36" fmla="*/ 880252 h 5202065"/>
              <a:gd name="connsiteX37" fmla="*/ 1262381 w 4095068"/>
              <a:gd name="connsiteY37" fmla="*/ 880252 h 5202065"/>
              <a:gd name="connsiteX38" fmla="*/ 3927219 w 4095068"/>
              <a:gd name="connsiteY38" fmla="*/ 4892476 h 5202065"/>
              <a:gd name="connsiteX39" fmla="*/ 3785425 w 4095068"/>
              <a:gd name="connsiteY39" fmla="*/ 5034270 h 5202065"/>
              <a:gd name="connsiteX40" fmla="*/ 309595 w 4095068"/>
              <a:gd name="connsiteY40" fmla="*/ 5034270 h 5202065"/>
              <a:gd name="connsiteX41" fmla="*/ 167801 w 4095068"/>
              <a:gd name="connsiteY41" fmla="*/ 4892476 h 5202065"/>
              <a:gd name="connsiteX42" fmla="*/ 167801 w 4095068"/>
              <a:gd name="connsiteY42" fmla="*/ 739565 h 5202065"/>
              <a:gd name="connsiteX43" fmla="*/ 309595 w 4095068"/>
              <a:gd name="connsiteY43" fmla="*/ 597771 h 5202065"/>
              <a:gd name="connsiteX44" fmla="*/ 1094669 w 4095068"/>
              <a:gd name="connsiteY44" fmla="*/ 597771 h 5202065"/>
              <a:gd name="connsiteX45" fmla="*/ 1094669 w 4095068"/>
              <a:gd name="connsiteY45" fmla="*/ 743964 h 5202065"/>
              <a:gd name="connsiteX46" fmla="*/ 397887 w 4095068"/>
              <a:gd name="connsiteY46" fmla="*/ 743964 h 5202065"/>
              <a:gd name="connsiteX47" fmla="*/ 313998 w 4095068"/>
              <a:gd name="connsiteY47" fmla="*/ 827852 h 5202065"/>
              <a:gd name="connsiteX48" fmla="*/ 313998 w 4095068"/>
              <a:gd name="connsiteY48" fmla="*/ 4804218 h 5202065"/>
              <a:gd name="connsiteX49" fmla="*/ 397887 w 4095068"/>
              <a:gd name="connsiteY49" fmla="*/ 4888106 h 5202065"/>
              <a:gd name="connsiteX50" fmla="*/ 3697172 w 4095068"/>
              <a:gd name="connsiteY50" fmla="*/ 4888106 h 5202065"/>
              <a:gd name="connsiteX51" fmla="*/ 3781060 w 4095068"/>
              <a:gd name="connsiteY51" fmla="*/ 4804218 h 5202065"/>
              <a:gd name="connsiteX52" fmla="*/ 3781060 w 4095068"/>
              <a:gd name="connsiteY52" fmla="*/ 827754 h 5202065"/>
              <a:gd name="connsiteX53" fmla="*/ 3697172 w 4095068"/>
              <a:gd name="connsiteY53" fmla="*/ 743866 h 5202065"/>
              <a:gd name="connsiteX54" fmla="*/ 3000390 w 4095068"/>
              <a:gd name="connsiteY54" fmla="*/ 743866 h 5202065"/>
              <a:gd name="connsiteX55" fmla="*/ 3000390 w 4095068"/>
              <a:gd name="connsiteY55" fmla="*/ 597673 h 5202065"/>
              <a:gd name="connsiteX56" fmla="*/ 3785464 w 4095068"/>
              <a:gd name="connsiteY56" fmla="*/ 597673 h 5202065"/>
              <a:gd name="connsiteX57" fmla="*/ 3927258 w 4095068"/>
              <a:gd name="connsiteY57" fmla="*/ 739467 h 5202065"/>
              <a:gd name="connsiteX58" fmla="*/ 1946041 w 4095068"/>
              <a:gd name="connsiteY58" fmla="*/ 398526 h 5202065"/>
              <a:gd name="connsiteX59" fmla="*/ 2047529 w 4095068"/>
              <a:gd name="connsiteY59" fmla="*/ 297038 h 5202065"/>
              <a:gd name="connsiteX60" fmla="*/ 2149018 w 4095068"/>
              <a:gd name="connsiteY60" fmla="*/ 398526 h 5202065"/>
              <a:gd name="connsiteX61" fmla="*/ 2047529 w 4095068"/>
              <a:gd name="connsiteY61" fmla="*/ 500015 h 5202065"/>
              <a:gd name="connsiteX62" fmla="*/ 1946041 w 4095068"/>
              <a:gd name="connsiteY62" fmla="*/ 398526 h 5202065"/>
              <a:gd name="connsiteX63" fmla="*/ 1066443 w 4095068"/>
              <a:gd name="connsiteY63" fmla="*/ 1947259 h 5202065"/>
              <a:gd name="connsiteX64" fmla="*/ 1435639 w 4095068"/>
              <a:gd name="connsiteY64" fmla="*/ 1612206 h 5202065"/>
              <a:gd name="connsiteX65" fmla="*/ 1554165 w 4095068"/>
              <a:gd name="connsiteY65" fmla="*/ 1617908 h 5202065"/>
              <a:gd name="connsiteX66" fmla="*/ 1548463 w 4095068"/>
              <a:gd name="connsiteY66" fmla="*/ 1736434 h 5202065"/>
              <a:gd name="connsiteX67" fmla="*/ 1120063 w 4095068"/>
              <a:gd name="connsiteY67" fmla="*/ 2125224 h 5202065"/>
              <a:gd name="connsiteX68" fmla="*/ 1063729 w 4095068"/>
              <a:gd name="connsiteY68" fmla="*/ 2147000 h 5202065"/>
              <a:gd name="connsiteX69" fmla="*/ 1004411 w 4095068"/>
              <a:gd name="connsiteY69" fmla="*/ 2122431 h 5202065"/>
              <a:gd name="connsiteX70" fmla="*/ 828062 w 4095068"/>
              <a:gd name="connsiteY70" fmla="*/ 1946082 h 5202065"/>
              <a:gd name="connsiteX71" fmla="*/ 828062 w 4095068"/>
              <a:gd name="connsiteY71" fmla="*/ 1827449 h 5202065"/>
              <a:gd name="connsiteX72" fmla="*/ 946696 w 4095068"/>
              <a:gd name="connsiteY72" fmla="*/ 1827449 h 5202065"/>
              <a:gd name="connsiteX73" fmla="*/ 1840036 w 4095068"/>
              <a:gd name="connsiteY73" fmla="*/ 2053842 h 5202065"/>
              <a:gd name="connsiteX74" fmla="*/ 1923924 w 4095068"/>
              <a:gd name="connsiteY74" fmla="*/ 1969954 h 5202065"/>
              <a:gd name="connsiteX75" fmla="*/ 3207839 w 4095068"/>
              <a:gd name="connsiteY75" fmla="*/ 1969954 h 5202065"/>
              <a:gd name="connsiteX76" fmla="*/ 3291727 w 4095068"/>
              <a:gd name="connsiteY76" fmla="*/ 2053842 h 5202065"/>
              <a:gd name="connsiteX77" fmla="*/ 3207839 w 4095068"/>
              <a:gd name="connsiteY77" fmla="*/ 2137730 h 5202065"/>
              <a:gd name="connsiteX78" fmla="*/ 1923924 w 4095068"/>
              <a:gd name="connsiteY78" fmla="*/ 2137730 h 5202065"/>
              <a:gd name="connsiteX79" fmla="*/ 1840036 w 4095068"/>
              <a:gd name="connsiteY79" fmla="*/ 2053842 h 5202065"/>
              <a:gd name="connsiteX80" fmla="*/ 1840036 w 4095068"/>
              <a:gd name="connsiteY80" fmla="*/ 1665052 h 5202065"/>
              <a:gd name="connsiteX81" fmla="*/ 1923924 w 4095068"/>
              <a:gd name="connsiteY81" fmla="*/ 1581164 h 5202065"/>
              <a:gd name="connsiteX82" fmla="*/ 3207839 w 4095068"/>
              <a:gd name="connsiteY82" fmla="*/ 1581164 h 5202065"/>
              <a:gd name="connsiteX83" fmla="*/ 3291727 w 4095068"/>
              <a:gd name="connsiteY83" fmla="*/ 1665052 h 5202065"/>
              <a:gd name="connsiteX84" fmla="*/ 3207839 w 4095068"/>
              <a:gd name="connsiteY84" fmla="*/ 1748940 h 5202065"/>
              <a:gd name="connsiteX85" fmla="*/ 1923924 w 4095068"/>
              <a:gd name="connsiteY85" fmla="*/ 1748940 h 5202065"/>
              <a:gd name="connsiteX86" fmla="*/ 1840036 w 4095068"/>
              <a:gd name="connsiteY86" fmla="*/ 1665052 h 5202065"/>
              <a:gd name="connsiteX87" fmla="*/ 1840036 w 4095068"/>
              <a:gd name="connsiteY87" fmla="*/ 3111012 h 5202065"/>
              <a:gd name="connsiteX88" fmla="*/ 1923924 w 4095068"/>
              <a:gd name="connsiteY88" fmla="*/ 3027124 h 5202065"/>
              <a:gd name="connsiteX89" fmla="*/ 3207839 w 4095068"/>
              <a:gd name="connsiteY89" fmla="*/ 3027124 h 5202065"/>
              <a:gd name="connsiteX90" fmla="*/ 3291727 w 4095068"/>
              <a:gd name="connsiteY90" fmla="*/ 3111012 h 5202065"/>
              <a:gd name="connsiteX91" fmla="*/ 3207839 w 4095068"/>
              <a:gd name="connsiteY91" fmla="*/ 3194900 h 5202065"/>
              <a:gd name="connsiteX92" fmla="*/ 1923924 w 4095068"/>
              <a:gd name="connsiteY92" fmla="*/ 3194900 h 5202065"/>
              <a:gd name="connsiteX93" fmla="*/ 1840036 w 4095068"/>
              <a:gd name="connsiteY93" fmla="*/ 3111012 h 5202065"/>
              <a:gd name="connsiteX94" fmla="*/ 1840036 w 4095068"/>
              <a:gd name="connsiteY94" fmla="*/ 2722183 h 5202065"/>
              <a:gd name="connsiteX95" fmla="*/ 1923924 w 4095068"/>
              <a:gd name="connsiteY95" fmla="*/ 2638295 h 5202065"/>
              <a:gd name="connsiteX96" fmla="*/ 3207839 w 4095068"/>
              <a:gd name="connsiteY96" fmla="*/ 2638295 h 5202065"/>
              <a:gd name="connsiteX97" fmla="*/ 3291727 w 4095068"/>
              <a:gd name="connsiteY97" fmla="*/ 2722183 h 5202065"/>
              <a:gd name="connsiteX98" fmla="*/ 3207839 w 4095068"/>
              <a:gd name="connsiteY98" fmla="*/ 2806071 h 5202065"/>
              <a:gd name="connsiteX99" fmla="*/ 1923924 w 4095068"/>
              <a:gd name="connsiteY99" fmla="*/ 2806110 h 5202065"/>
              <a:gd name="connsiteX100" fmla="*/ 1840036 w 4095068"/>
              <a:gd name="connsiteY100" fmla="*/ 2722183 h 5202065"/>
              <a:gd name="connsiteX101" fmla="*/ 1840036 w 4095068"/>
              <a:gd name="connsiteY101" fmla="*/ 3779393 h 5202065"/>
              <a:gd name="connsiteX102" fmla="*/ 1923924 w 4095068"/>
              <a:gd name="connsiteY102" fmla="*/ 3695505 h 5202065"/>
              <a:gd name="connsiteX103" fmla="*/ 3207839 w 4095068"/>
              <a:gd name="connsiteY103" fmla="*/ 3695505 h 5202065"/>
              <a:gd name="connsiteX104" fmla="*/ 3291727 w 4095068"/>
              <a:gd name="connsiteY104" fmla="*/ 3779393 h 5202065"/>
              <a:gd name="connsiteX105" fmla="*/ 3207839 w 4095068"/>
              <a:gd name="connsiteY105" fmla="*/ 3863281 h 5202065"/>
              <a:gd name="connsiteX106" fmla="*/ 1923924 w 4095068"/>
              <a:gd name="connsiteY106" fmla="*/ 3863281 h 5202065"/>
              <a:gd name="connsiteX107" fmla="*/ 1840036 w 4095068"/>
              <a:gd name="connsiteY107" fmla="*/ 3779393 h 5202065"/>
              <a:gd name="connsiteX108" fmla="*/ 1840036 w 4095068"/>
              <a:gd name="connsiteY108" fmla="*/ 4168183 h 5202065"/>
              <a:gd name="connsiteX109" fmla="*/ 1923924 w 4095068"/>
              <a:gd name="connsiteY109" fmla="*/ 4084295 h 5202065"/>
              <a:gd name="connsiteX110" fmla="*/ 3207839 w 4095068"/>
              <a:gd name="connsiteY110" fmla="*/ 4084295 h 5202065"/>
              <a:gd name="connsiteX111" fmla="*/ 3291727 w 4095068"/>
              <a:gd name="connsiteY111" fmla="*/ 4168183 h 5202065"/>
              <a:gd name="connsiteX112" fmla="*/ 3207839 w 4095068"/>
              <a:gd name="connsiteY112" fmla="*/ 4252071 h 5202065"/>
              <a:gd name="connsiteX113" fmla="*/ 1923924 w 4095068"/>
              <a:gd name="connsiteY113" fmla="*/ 4252071 h 5202065"/>
              <a:gd name="connsiteX114" fmla="*/ 1840036 w 4095068"/>
              <a:gd name="connsiteY114" fmla="*/ 4168183 h 5202065"/>
              <a:gd name="connsiteX115" fmla="*/ 1554155 w 4095068"/>
              <a:gd name="connsiteY115" fmla="*/ 2665791 h 5202065"/>
              <a:gd name="connsiteX116" fmla="*/ 1548376 w 4095068"/>
              <a:gd name="connsiteY116" fmla="*/ 2784317 h 5202065"/>
              <a:gd name="connsiteX117" fmla="*/ 1119977 w 4095068"/>
              <a:gd name="connsiteY117" fmla="*/ 3173107 h 5202065"/>
              <a:gd name="connsiteX118" fmla="*/ 1063643 w 4095068"/>
              <a:gd name="connsiteY118" fmla="*/ 3194883 h 5202065"/>
              <a:gd name="connsiteX119" fmla="*/ 1004324 w 4095068"/>
              <a:gd name="connsiteY119" fmla="*/ 3170314 h 5202065"/>
              <a:gd name="connsiteX120" fmla="*/ 827976 w 4095068"/>
              <a:gd name="connsiteY120" fmla="*/ 2993965 h 5202065"/>
              <a:gd name="connsiteX121" fmla="*/ 827976 w 4095068"/>
              <a:gd name="connsiteY121" fmla="*/ 2875331 h 5202065"/>
              <a:gd name="connsiteX122" fmla="*/ 946609 w 4095068"/>
              <a:gd name="connsiteY122" fmla="*/ 2875331 h 5202065"/>
              <a:gd name="connsiteX123" fmla="*/ 1066468 w 4095068"/>
              <a:gd name="connsiteY123" fmla="*/ 2995190 h 5202065"/>
              <a:gd name="connsiteX124" fmla="*/ 1435663 w 4095068"/>
              <a:gd name="connsiteY124" fmla="*/ 2660137 h 5202065"/>
              <a:gd name="connsiteX125" fmla="*/ 1554150 w 4095068"/>
              <a:gd name="connsiteY125" fmla="*/ 2665801 h 5202065"/>
              <a:gd name="connsiteX126" fmla="*/ 1554155 w 4095068"/>
              <a:gd name="connsiteY126" fmla="*/ 3723001 h 5202065"/>
              <a:gd name="connsiteX127" fmla="*/ 1548376 w 4095068"/>
              <a:gd name="connsiteY127" fmla="*/ 3841526 h 5202065"/>
              <a:gd name="connsiteX128" fmla="*/ 1119977 w 4095068"/>
              <a:gd name="connsiteY128" fmla="*/ 4230316 h 5202065"/>
              <a:gd name="connsiteX129" fmla="*/ 1063643 w 4095068"/>
              <a:gd name="connsiteY129" fmla="*/ 4252092 h 5202065"/>
              <a:gd name="connsiteX130" fmla="*/ 1004324 w 4095068"/>
              <a:gd name="connsiteY130" fmla="*/ 4227523 h 5202065"/>
              <a:gd name="connsiteX131" fmla="*/ 827976 w 4095068"/>
              <a:gd name="connsiteY131" fmla="*/ 4051175 h 5202065"/>
              <a:gd name="connsiteX132" fmla="*/ 827976 w 4095068"/>
              <a:gd name="connsiteY132" fmla="*/ 3932541 h 5202065"/>
              <a:gd name="connsiteX133" fmla="*/ 946609 w 4095068"/>
              <a:gd name="connsiteY133" fmla="*/ 3932541 h 5202065"/>
              <a:gd name="connsiteX134" fmla="*/ 1066468 w 4095068"/>
              <a:gd name="connsiteY134" fmla="*/ 4052399 h 5202065"/>
              <a:gd name="connsiteX135" fmla="*/ 1435663 w 4095068"/>
              <a:gd name="connsiteY135" fmla="*/ 3717347 h 5202065"/>
              <a:gd name="connsiteX136" fmla="*/ 1554150 w 4095068"/>
              <a:gd name="connsiteY136" fmla="*/ 3723011 h 5202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4095068" h="5202065">
                <a:moveTo>
                  <a:pt x="3785430" y="429848"/>
                </a:moveTo>
                <a:lnTo>
                  <a:pt x="3000355" y="429848"/>
                </a:lnTo>
                <a:lnTo>
                  <a:pt x="3000355" y="377303"/>
                </a:lnTo>
                <a:cubicBezTo>
                  <a:pt x="3000355" y="330957"/>
                  <a:pt x="2962813" y="293415"/>
                  <a:pt x="2916467" y="293415"/>
                </a:cubicBezTo>
                <a:lnTo>
                  <a:pt x="2481602" y="293415"/>
                </a:lnTo>
                <a:cubicBezTo>
                  <a:pt x="2411606" y="117752"/>
                  <a:pt x="2241532" y="0"/>
                  <a:pt x="2047500" y="0"/>
                </a:cubicBezTo>
                <a:cubicBezTo>
                  <a:pt x="1853468" y="0"/>
                  <a:pt x="1683399" y="117791"/>
                  <a:pt x="1613399" y="293415"/>
                </a:cubicBezTo>
                <a:lnTo>
                  <a:pt x="1178533" y="293415"/>
                </a:lnTo>
                <a:cubicBezTo>
                  <a:pt x="1132187" y="293415"/>
                  <a:pt x="1094645" y="330957"/>
                  <a:pt x="1094645" y="377303"/>
                </a:cubicBezTo>
                <a:lnTo>
                  <a:pt x="1094645" y="429809"/>
                </a:lnTo>
                <a:lnTo>
                  <a:pt x="309570" y="429848"/>
                </a:lnTo>
                <a:cubicBezTo>
                  <a:pt x="138845" y="429848"/>
                  <a:pt x="0" y="568732"/>
                  <a:pt x="0" y="739486"/>
                </a:cubicBezTo>
                <a:lnTo>
                  <a:pt x="0" y="4892496"/>
                </a:lnTo>
                <a:cubicBezTo>
                  <a:pt x="0" y="5063220"/>
                  <a:pt x="138884" y="5202066"/>
                  <a:pt x="309570" y="5202066"/>
                </a:cubicBezTo>
                <a:lnTo>
                  <a:pt x="3785498" y="5202066"/>
                </a:lnTo>
                <a:cubicBezTo>
                  <a:pt x="3956224" y="5202066"/>
                  <a:pt x="4095069" y="5063182"/>
                  <a:pt x="4095069" y="4892496"/>
                </a:cubicBezTo>
                <a:lnTo>
                  <a:pt x="4095069" y="739486"/>
                </a:lnTo>
                <a:cubicBezTo>
                  <a:pt x="4095069" y="568722"/>
                  <a:pt x="3956184" y="429848"/>
                  <a:pt x="3785459" y="429848"/>
                </a:cubicBezTo>
                <a:close/>
                <a:moveTo>
                  <a:pt x="1178508" y="1048096"/>
                </a:moveTo>
                <a:lnTo>
                  <a:pt x="2916423" y="1048096"/>
                </a:lnTo>
                <a:cubicBezTo>
                  <a:pt x="2962769" y="1048096"/>
                  <a:pt x="3000311" y="1010554"/>
                  <a:pt x="3000311" y="964208"/>
                </a:cubicBezTo>
                <a:lnTo>
                  <a:pt x="3000311" y="911702"/>
                </a:lnTo>
                <a:lnTo>
                  <a:pt x="3613211" y="911702"/>
                </a:lnTo>
                <a:lnTo>
                  <a:pt x="3613211" y="4720341"/>
                </a:lnTo>
                <a:lnTo>
                  <a:pt x="481750" y="4720303"/>
                </a:lnTo>
                <a:lnTo>
                  <a:pt x="481750" y="911663"/>
                </a:lnTo>
                <a:lnTo>
                  <a:pt x="1094649" y="911663"/>
                </a:lnTo>
                <a:lnTo>
                  <a:pt x="1094649" y="964170"/>
                </a:lnTo>
                <a:cubicBezTo>
                  <a:pt x="1094649" y="1010516"/>
                  <a:pt x="1132192" y="1048135"/>
                  <a:pt x="1178538" y="1048135"/>
                </a:cubicBezTo>
                <a:close/>
                <a:moveTo>
                  <a:pt x="1262396" y="461228"/>
                </a:moveTo>
                <a:lnTo>
                  <a:pt x="1674454" y="461228"/>
                </a:lnTo>
                <a:cubicBezTo>
                  <a:pt x="1713183" y="461228"/>
                  <a:pt x="1746937" y="434669"/>
                  <a:pt x="1756008" y="396972"/>
                </a:cubicBezTo>
                <a:cubicBezTo>
                  <a:pt x="1788575" y="262036"/>
                  <a:pt x="1908363" y="167807"/>
                  <a:pt x="2047433" y="167807"/>
                </a:cubicBezTo>
                <a:cubicBezTo>
                  <a:pt x="2186465" y="167807"/>
                  <a:pt x="2306333" y="262067"/>
                  <a:pt x="2338859" y="396972"/>
                </a:cubicBezTo>
                <a:cubicBezTo>
                  <a:pt x="2347929" y="434631"/>
                  <a:pt x="2381684" y="461228"/>
                  <a:pt x="2420413" y="461228"/>
                </a:cubicBezTo>
                <a:lnTo>
                  <a:pt x="2832471" y="461228"/>
                </a:lnTo>
                <a:lnTo>
                  <a:pt x="2832471" y="880252"/>
                </a:lnTo>
                <a:lnTo>
                  <a:pt x="1262381" y="880252"/>
                </a:lnTo>
                <a:close/>
                <a:moveTo>
                  <a:pt x="3927219" y="4892476"/>
                </a:moveTo>
                <a:cubicBezTo>
                  <a:pt x="3927219" y="4970662"/>
                  <a:pt x="3863614" y="5034270"/>
                  <a:pt x="3785425" y="5034270"/>
                </a:cubicBezTo>
                <a:lnTo>
                  <a:pt x="309595" y="5034270"/>
                </a:lnTo>
                <a:cubicBezTo>
                  <a:pt x="231408" y="5034270"/>
                  <a:pt x="167801" y="4970665"/>
                  <a:pt x="167801" y="4892476"/>
                </a:cubicBezTo>
                <a:lnTo>
                  <a:pt x="167801" y="739565"/>
                </a:lnTo>
                <a:cubicBezTo>
                  <a:pt x="167801" y="661379"/>
                  <a:pt x="231405" y="597771"/>
                  <a:pt x="309595" y="597771"/>
                </a:cubicBezTo>
                <a:lnTo>
                  <a:pt x="1094669" y="597771"/>
                </a:lnTo>
                <a:lnTo>
                  <a:pt x="1094669" y="743964"/>
                </a:lnTo>
                <a:lnTo>
                  <a:pt x="397887" y="743964"/>
                </a:lnTo>
                <a:cubicBezTo>
                  <a:pt x="351541" y="743964"/>
                  <a:pt x="313998" y="781506"/>
                  <a:pt x="313998" y="827852"/>
                </a:cubicBezTo>
                <a:lnTo>
                  <a:pt x="313998" y="4804218"/>
                </a:lnTo>
                <a:cubicBezTo>
                  <a:pt x="313998" y="4850564"/>
                  <a:pt x="351541" y="4888106"/>
                  <a:pt x="397887" y="4888106"/>
                </a:cubicBezTo>
                <a:lnTo>
                  <a:pt x="3697172" y="4888106"/>
                </a:lnTo>
                <a:cubicBezTo>
                  <a:pt x="3743518" y="4888106"/>
                  <a:pt x="3781060" y="4850564"/>
                  <a:pt x="3781060" y="4804218"/>
                </a:cubicBezTo>
                <a:lnTo>
                  <a:pt x="3781060" y="827754"/>
                </a:lnTo>
                <a:cubicBezTo>
                  <a:pt x="3781060" y="781408"/>
                  <a:pt x="3743518" y="743866"/>
                  <a:pt x="3697172" y="743866"/>
                </a:cubicBezTo>
                <a:lnTo>
                  <a:pt x="3000390" y="743866"/>
                </a:lnTo>
                <a:lnTo>
                  <a:pt x="3000390" y="597673"/>
                </a:lnTo>
                <a:lnTo>
                  <a:pt x="3785464" y="597673"/>
                </a:lnTo>
                <a:cubicBezTo>
                  <a:pt x="3863651" y="597673"/>
                  <a:pt x="3927258" y="661278"/>
                  <a:pt x="3927258" y="739467"/>
                </a:cubicBezTo>
                <a:close/>
                <a:moveTo>
                  <a:pt x="1946041" y="398526"/>
                </a:moveTo>
                <a:cubicBezTo>
                  <a:pt x="1946041" y="342652"/>
                  <a:pt x="1991658" y="297038"/>
                  <a:pt x="2047529" y="297038"/>
                </a:cubicBezTo>
                <a:cubicBezTo>
                  <a:pt x="2103401" y="297038"/>
                  <a:pt x="2149018" y="342655"/>
                  <a:pt x="2149018" y="398526"/>
                </a:cubicBezTo>
                <a:cubicBezTo>
                  <a:pt x="2149018" y="454397"/>
                  <a:pt x="2103401" y="500015"/>
                  <a:pt x="2047529" y="500015"/>
                </a:cubicBezTo>
                <a:cubicBezTo>
                  <a:pt x="1991658" y="500015"/>
                  <a:pt x="1946041" y="454397"/>
                  <a:pt x="1946041" y="398526"/>
                </a:cubicBezTo>
                <a:close/>
                <a:moveTo>
                  <a:pt x="1066443" y="1947259"/>
                </a:moveTo>
                <a:lnTo>
                  <a:pt x="1435639" y="1612206"/>
                </a:lnTo>
                <a:cubicBezTo>
                  <a:pt x="1469929" y="1581054"/>
                  <a:pt x="1523010" y="1583618"/>
                  <a:pt x="1554165" y="1617908"/>
                </a:cubicBezTo>
                <a:cubicBezTo>
                  <a:pt x="1585320" y="1652199"/>
                  <a:pt x="1582753" y="1705279"/>
                  <a:pt x="1548463" y="1736434"/>
                </a:cubicBezTo>
                <a:lnTo>
                  <a:pt x="1120063" y="2125224"/>
                </a:lnTo>
                <a:cubicBezTo>
                  <a:pt x="1103990" y="2139805"/>
                  <a:pt x="1083821" y="2147000"/>
                  <a:pt x="1063729" y="2147000"/>
                </a:cubicBezTo>
                <a:cubicBezTo>
                  <a:pt x="1042184" y="2147000"/>
                  <a:pt x="1020752" y="2138772"/>
                  <a:pt x="1004411" y="2122431"/>
                </a:cubicBezTo>
                <a:lnTo>
                  <a:pt x="828062" y="1946082"/>
                </a:lnTo>
                <a:cubicBezTo>
                  <a:pt x="795302" y="1913323"/>
                  <a:pt x="795302" y="1860204"/>
                  <a:pt x="828062" y="1827449"/>
                </a:cubicBezTo>
                <a:cubicBezTo>
                  <a:pt x="860822" y="1794693"/>
                  <a:pt x="913940" y="1794689"/>
                  <a:pt x="946696" y="1827449"/>
                </a:cubicBezTo>
                <a:close/>
                <a:moveTo>
                  <a:pt x="1840036" y="2053842"/>
                </a:moveTo>
                <a:cubicBezTo>
                  <a:pt x="1840036" y="2007496"/>
                  <a:pt x="1877578" y="1969954"/>
                  <a:pt x="1923924" y="1969954"/>
                </a:cubicBezTo>
                <a:lnTo>
                  <a:pt x="3207839" y="1969954"/>
                </a:lnTo>
                <a:cubicBezTo>
                  <a:pt x="3254185" y="1969954"/>
                  <a:pt x="3291727" y="2007496"/>
                  <a:pt x="3291727" y="2053842"/>
                </a:cubicBezTo>
                <a:cubicBezTo>
                  <a:pt x="3291727" y="2100187"/>
                  <a:pt x="3254185" y="2137730"/>
                  <a:pt x="3207839" y="2137730"/>
                </a:cubicBezTo>
                <a:lnTo>
                  <a:pt x="1923924" y="2137730"/>
                </a:lnTo>
                <a:cubicBezTo>
                  <a:pt x="1877616" y="2137730"/>
                  <a:pt x="1840036" y="2100187"/>
                  <a:pt x="1840036" y="2053842"/>
                </a:cubicBezTo>
                <a:close/>
                <a:moveTo>
                  <a:pt x="1840036" y="1665052"/>
                </a:moveTo>
                <a:cubicBezTo>
                  <a:pt x="1840036" y="1618707"/>
                  <a:pt x="1877578" y="1581164"/>
                  <a:pt x="1923924" y="1581164"/>
                </a:cubicBezTo>
                <a:lnTo>
                  <a:pt x="3207839" y="1581164"/>
                </a:lnTo>
                <a:cubicBezTo>
                  <a:pt x="3254185" y="1581164"/>
                  <a:pt x="3291727" y="1618707"/>
                  <a:pt x="3291727" y="1665052"/>
                </a:cubicBezTo>
                <a:cubicBezTo>
                  <a:pt x="3291727" y="1711397"/>
                  <a:pt x="3254185" y="1748940"/>
                  <a:pt x="3207839" y="1748940"/>
                </a:cubicBezTo>
                <a:lnTo>
                  <a:pt x="1923924" y="1748940"/>
                </a:lnTo>
                <a:cubicBezTo>
                  <a:pt x="1877616" y="1748940"/>
                  <a:pt x="1840036" y="1711397"/>
                  <a:pt x="1840036" y="1665052"/>
                </a:cubicBezTo>
                <a:close/>
                <a:moveTo>
                  <a:pt x="1840036" y="3111012"/>
                </a:moveTo>
                <a:cubicBezTo>
                  <a:pt x="1840036" y="3064667"/>
                  <a:pt x="1877578" y="3027124"/>
                  <a:pt x="1923924" y="3027124"/>
                </a:cubicBezTo>
                <a:lnTo>
                  <a:pt x="3207839" y="3027124"/>
                </a:lnTo>
                <a:cubicBezTo>
                  <a:pt x="3254185" y="3027124"/>
                  <a:pt x="3291727" y="3064667"/>
                  <a:pt x="3291727" y="3111012"/>
                </a:cubicBezTo>
                <a:cubicBezTo>
                  <a:pt x="3291727" y="3157358"/>
                  <a:pt x="3254185" y="3194900"/>
                  <a:pt x="3207839" y="3194900"/>
                </a:cubicBezTo>
                <a:lnTo>
                  <a:pt x="1923924" y="3194900"/>
                </a:lnTo>
                <a:cubicBezTo>
                  <a:pt x="1877616" y="3194900"/>
                  <a:pt x="1840036" y="3157358"/>
                  <a:pt x="1840036" y="3111012"/>
                </a:cubicBezTo>
                <a:close/>
                <a:moveTo>
                  <a:pt x="1840036" y="2722183"/>
                </a:moveTo>
                <a:cubicBezTo>
                  <a:pt x="1840036" y="2675838"/>
                  <a:pt x="1877578" y="2638295"/>
                  <a:pt x="1923924" y="2638295"/>
                </a:cubicBezTo>
                <a:lnTo>
                  <a:pt x="3207839" y="2638295"/>
                </a:lnTo>
                <a:cubicBezTo>
                  <a:pt x="3254185" y="2638295"/>
                  <a:pt x="3291727" y="2675838"/>
                  <a:pt x="3291727" y="2722183"/>
                </a:cubicBezTo>
                <a:cubicBezTo>
                  <a:pt x="3291727" y="2768529"/>
                  <a:pt x="3254185" y="2806071"/>
                  <a:pt x="3207839" y="2806071"/>
                </a:cubicBezTo>
                <a:lnTo>
                  <a:pt x="1923924" y="2806110"/>
                </a:lnTo>
                <a:cubicBezTo>
                  <a:pt x="1877616" y="2806110"/>
                  <a:pt x="1840036" y="2768529"/>
                  <a:pt x="1840036" y="2722183"/>
                </a:cubicBezTo>
                <a:close/>
                <a:moveTo>
                  <a:pt x="1840036" y="3779393"/>
                </a:moveTo>
                <a:cubicBezTo>
                  <a:pt x="1840036" y="3733048"/>
                  <a:pt x="1877578" y="3695505"/>
                  <a:pt x="1923924" y="3695505"/>
                </a:cubicBezTo>
                <a:lnTo>
                  <a:pt x="3207839" y="3695505"/>
                </a:lnTo>
                <a:cubicBezTo>
                  <a:pt x="3254185" y="3695505"/>
                  <a:pt x="3291727" y="3733048"/>
                  <a:pt x="3291727" y="3779393"/>
                </a:cubicBezTo>
                <a:cubicBezTo>
                  <a:pt x="3291727" y="3825738"/>
                  <a:pt x="3254185" y="3863281"/>
                  <a:pt x="3207839" y="3863281"/>
                </a:cubicBezTo>
                <a:lnTo>
                  <a:pt x="1923924" y="3863281"/>
                </a:lnTo>
                <a:cubicBezTo>
                  <a:pt x="1877616" y="3863281"/>
                  <a:pt x="1840036" y="3825738"/>
                  <a:pt x="1840036" y="3779393"/>
                </a:cubicBezTo>
                <a:close/>
                <a:moveTo>
                  <a:pt x="1840036" y="4168183"/>
                </a:moveTo>
                <a:cubicBezTo>
                  <a:pt x="1840036" y="4121837"/>
                  <a:pt x="1877578" y="4084295"/>
                  <a:pt x="1923924" y="4084295"/>
                </a:cubicBezTo>
                <a:lnTo>
                  <a:pt x="3207839" y="4084295"/>
                </a:lnTo>
                <a:cubicBezTo>
                  <a:pt x="3254185" y="4084295"/>
                  <a:pt x="3291727" y="4121837"/>
                  <a:pt x="3291727" y="4168183"/>
                </a:cubicBezTo>
                <a:cubicBezTo>
                  <a:pt x="3291727" y="4214528"/>
                  <a:pt x="3254185" y="4252071"/>
                  <a:pt x="3207839" y="4252071"/>
                </a:cubicBezTo>
                <a:lnTo>
                  <a:pt x="1923924" y="4252071"/>
                </a:lnTo>
                <a:cubicBezTo>
                  <a:pt x="1877616" y="4252071"/>
                  <a:pt x="1840036" y="4214528"/>
                  <a:pt x="1840036" y="4168183"/>
                </a:cubicBezTo>
                <a:close/>
                <a:moveTo>
                  <a:pt x="1554155" y="2665791"/>
                </a:moveTo>
                <a:cubicBezTo>
                  <a:pt x="1585307" y="2700081"/>
                  <a:pt x="1582743" y="2753162"/>
                  <a:pt x="1548376" y="2784317"/>
                </a:cubicBezTo>
                <a:lnTo>
                  <a:pt x="1119977" y="3173107"/>
                </a:lnTo>
                <a:cubicBezTo>
                  <a:pt x="1103903" y="3187611"/>
                  <a:pt x="1083735" y="3194883"/>
                  <a:pt x="1063643" y="3194883"/>
                </a:cubicBezTo>
                <a:cubicBezTo>
                  <a:pt x="1042097" y="3194883"/>
                  <a:pt x="1020666" y="3186655"/>
                  <a:pt x="1004324" y="3170314"/>
                </a:cubicBezTo>
                <a:lnTo>
                  <a:pt x="827976" y="2993965"/>
                </a:lnTo>
                <a:cubicBezTo>
                  <a:pt x="795216" y="2961205"/>
                  <a:pt x="795216" y="2908087"/>
                  <a:pt x="827976" y="2875331"/>
                </a:cubicBezTo>
                <a:cubicBezTo>
                  <a:pt x="860735" y="2842575"/>
                  <a:pt x="913854" y="2842571"/>
                  <a:pt x="946609" y="2875331"/>
                </a:cubicBezTo>
                <a:lnTo>
                  <a:pt x="1066468" y="2995190"/>
                </a:lnTo>
                <a:lnTo>
                  <a:pt x="1435663" y="2660137"/>
                </a:lnTo>
                <a:cubicBezTo>
                  <a:pt x="1469953" y="2628870"/>
                  <a:pt x="1522996" y="2631434"/>
                  <a:pt x="1554150" y="2665801"/>
                </a:cubicBezTo>
                <a:close/>
                <a:moveTo>
                  <a:pt x="1554155" y="3723001"/>
                </a:moveTo>
                <a:cubicBezTo>
                  <a:pt x="1585307" y="3757291"/>
                  <a:pt x="1582743" y="3810371"/>
                  <a:pt x="1548376" y="3841526"/>
                </a:cubicBezTo>
                <a:lnTo>
                  <a:pt x="1119977" y="4230316"/>
                </a:lnTo>
                <a:cubicBezTo>
                  <a:pt x="1103903" y="4244821"/>
                  <a:pt x="1083735" y="4252092"/>
                  <a:pt x="1063643" y="4252092"/>
                </a:cubicBezTo>
                <a:cubicBezTo>
                  <a:pt x="1042097" y="4252092"/>
                  <a:pt x="1020666" y="4243864"/>
                  <a:pt x="1004324" y="4227523"/>
                </a:cubicBezTo>
                <a:lnTo>
                  <a:pt x="827976" y="4051175"/>
                </a:lnTo>
                <a:cubicBezTo>
                  <a:pt x="795216" y="4018415"/>
                  <a:pt x="795216" y="3965297"/>
                  <a:pt x="827976" y="3932541"/>
                </a:cubicBezTo>
                <a:cubicBezTo>
                  <a:pt x="860735" y="3899785"/>
                  <a:pt x="913854" y="3899781"/>
                  <a:pt x="946609" y="3932541"/>
                </a:cubicBezTo>
                <a:lnTo>
                  <a:pt x="1066468" y="4052399"/>
                </a:lnTo>
                <a:lnTo>
                  <a:pt x="1435663" y="3717347"/>
                </a:lnTo>
                <a:cubicBezTo>
                  <a:pt x="1469953" y="3686118"/>
                  <a:pt x="1522996" y="3688720"/>
                  <a:pt x="1554150" y="3723011"/>
                </a:cubicBezTo>
                <a:close/>
              </a:path>
            </a:pathLst>
          </a:custGeom>
          <a:solidFill>
            <a:schemeClr val="bg1"/>
          </a:solidFill>
          <a:ln w="9797"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4" name="TextBox 3">
            <a:extLst>
              <a:ext uri="{FF2B5EF4-FFF2-40B4-BE49-F238E27FC236}">
                <a16:creationId xmlns:a16="http://schemas.microsoft.com/office/drawing/2014/main" id="{0D37E65A-FF32-9C44-8B59-A88F2FE5A92B}"/>
              </a:ext>
            </a:extLst>
          </p:cNvPr>
          <p:cNvSpPr txBox="1"/>
          <p:nvPr/>
        </p:nvSpPr>
        <p:spPr>
          <a:xfrm>
            <a:off x="154708" y="6195524"/>
            <a:ext cx="9802091" cy="5847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CBR, Clinical Benefit Rate; CR, Complete Response; HER2, Human Epidermal Growth Factor Receptor 2; HR, Hormone Receptor; ORR, Objective Response Rate; PD, Progressive Disease; PR, Partial Response; SD, Stable Disease; TNBC, Triple Negative Breas Cancer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1.</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Pérez-García et. al., 2024. Efficacy analysis and updated safety from the phase 2 PRIMED study of prophylactic granulocyte-colony stimulating factor (G-CSF) and loperamide for patients with HER2-negative advanced breast cancer treated with </a:t>
            </a:r>
            <a:r>
              <a:rPr kumimoji="0" lang="en-GB" sz="800" b="0" i="0" u="none" strike="noStrike" kern="1200" cap="none" spc="0" normalizeH="0" baseline="0" noProof="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sacituzumab</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a:t>
            </a:r>
            <a:r>
              <a:rPr kumimoji="0" lang="en-GB" sz="800" b="0" i="0" u="none" strike="noStrike" kern="1200" cap="none" spc="0" normalizeH="0" baseline="0" noProof="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govitecan</a:t>
            </a:r>
            <a:r>
              <a:rPr kumimoji="0" lang="en-GB" sz="800" b="0" i="0" u="none" strike="noStrike" kern="1200" cap="none" spc="0" normalizeH="0" baseline="0" noProof="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Presented at SABCS 2024 #P1-02-06.</a:t>
            </a:r>
          </a:p>
        </p:txBody>
      </p:sp>
      <p:sp>
        <p:nvSpPr>
          <p:cNvPr id="8" name="TextBox 7">
            <a:extLst>
              <a:ext uri="{FF2B5EF4-FFF2-40B4-BE49-F238E27FC236}">
                <a16:creationId xmlns:a16="http://schemas.microsoft.com/office/drawing/2014/main" id="{A33E1CBB-22C1-5A7F-F854-D796A322B1C5}"/>
              </a:ext>
            </a:extLst>
          </p:cNvPr>
          <p:cNvSpPr txBox="1"/>
          <p:nvPr/>
        </p:nvSpPr>
        <p:spPr>
          <a:xfrm>
            <a:off x="3964863" y="943246"/>
            <a:ext cx="2851533" cy="276999"/>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Table 2</a:t>
            </a:r>
            <a:r>
              <a:rPr kumimoji="0" lang="en-GB" sz="1200" b="0"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 Secondary Efficacy Endpoints</a:t>
            </a:r>
          </a:p>
        </p:txBody>
      </p:sp>
      <p:sp>
        <p:nvSpPr>
          <p:cNvPr id="9" name="TextBox 8">
            <a:extLst>
              <a:ext uri="{FF2B5EF4-FFF2-40B4-BE49-F238E27FC236}">
                <a16:creationId xmlns:a16="http://schemas.microsoft.com/office/drawing/2014/main" id="{DF4433F3-F3F9-8AA7-28A1-F22BA99E6656}"/>
              </a:ext>
            </a:extLst>
          </p:cNvPr>
          <p:cNvSpPr txBox="1"/>
          <p:nvPr/>
        </p:nvSpPr>
        <p:spPr>
          <a:xfrm>
            <a:off x="154708" y="2458662"/>
            <a:ext cx="3757055" cy="147732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srgbClr val="54565B"/>
                </a:solidFill>
                <a:effectLst/>
                <a:uLnTx/>
                <a:uFillTx/>
                <a:latin typeface="Trebuchet MS" panose="020B0603020202020204"/>
                <a:ea typeface="+mn-ea"/>
                <a:cs typeface="+mn-cs"/>
              </a:rPr>
              <a:t>The ORR and CBR were 34.4% and 71.9% for TNBC, and 16.7% and 44.4% for HR+/HER2- patients, respectively (Table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10" name="Title 1">
            <a:extLst>
              <a:ext uri="{FF2B5EF4-FFF2-40B4-BE49-F238E27FC236}">
                <a16:creationId xmlns:a16="http://schemas.microsoft.com/office/drawing/2014/main" id="{B713B74A-B2C8-A659-266A-0D9CB18CA251}"/>
              </a:ext>
            </a:extLst>
          </p:cNvPr>
          <p:cNvSpPr>
            <a:spLocks noGrp="1"/>
          </p:cNvSpPr>
          <p:nvPr/>
        </p:nvSpPr>
        <p:spPr>
          <a:xfrm>
            <a:off x="82280" y="268532"/>
            <a:ext cx="10972800" cy="751470"/>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3600" b="1" i="0" kern="800" spc="0" baseline="0">
                <a:solidFill>
                  <a:schemeClr val="tx2"/>
                </a:solidFill>
                <a:latin typeface="Trebuchet MS" panose="020B0703020202090204" pitchFamily="34" charset="0"/>
                <a:ea typeface="+mj-ea"/>
                <a:cs typeface="Trebuchet MS" panose="020B0703020202090204"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1" i="0" u="none" strike="noStrike" kern="800" cap="none" spc="0" normalizeH="0" baseline="0" noProof="0">
                <a:ln>
                  <a:noFill/>
                </a:ln>
                <a:solidFill>
                  <a:srgbClr val="203661"/>
                </a:solidFill>
                <a:effectLst/>
                <a:uLnTx/>
                <a:uFillTx/>
                <a:latin typeface="Trebuchet MS"/>
                <a:ea typeface="+mj-ea"/>
              </a:rPr>
              <a:t>Results</a:t>
            </a:r>
          </a:p>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2000" b="1" i="0" u="none" strike="noStrike" kern="800" cap="none" spc="0" normalizeH="0" baseline="0" noProof="0">
                <a:ln>
                  <a:noFill/>
                </a:ln>
                <a:solidFill>
                  <a:srgbClr val="203661"/>
                </a:solidFill>
                <a:effectLst/>
                <a:uLnTx/>
                <a:uFillTx/>
                <a:latin typeface="Trebuchet MS"/>
                <a:ea typeface="+mj-ea"/>
              </a:rPr>
              <a:t>Efficacy</a:t>
            </a:r>
            <a:r>
              <a:rPr kumimoji="0" lang="en-US" sz="2000" b="1" i="0" u="none" strike="noStrike" kern="800" cap="none" spc="0" normalizeH="0" baseline="30000" noProof="0">
                <a:ln>
                  <a:noFill/>
                </a:ln>
                <a:solidFill>
                  <a:srgbClr val="203661"/>
                </a:solidFill>
                <a:effectLst/>
                <a:uLnTx/>
                <a:uFillTx/>
                <a:latin typeface="Trebuchet MS"/>
                <a:ea typeface="+mj-ea"/>
              </a:rPr>
              <a:t>1</a:t>
            </a:r>
            <a:endParaRPr kumimoji="0" lang="en-IE" sz="2000" b="1" i="0" u="none" strike="noStrike" kern="800" cap="none" spc="0" normalizeH="0" baseline="30000" noProof="0">
              <a:ln>
                <a:noFill/>
              </a:ln>
              <a:solidFill>
                <a:srgbClr val="203661"/>
              </a:solidFill>
              <a:effectLst/>
              <a:uLnTx/>
              <a:uFillTx/>
              <a:latin typeface="Trebuchet MS"/>
              <a:ea typeface="+mj-ea"/>
            </a:endParaRPr>
          </a:p>
        </p:txBody>
      </p:sp>
      <p:graphicFrame>
        <p:nvGraphicFramePr>
          <p:cNvPr id="2" name="Table 1">
            <a:extLst>
              <a:ext uri="{FF2B5EF4-FFF2-40B4-BE49-F238E27FC236}">
                <a16:creationId xmlns:a16="http://schemas.microsoft.com/office/drawing/2014/main" id="{CC251F9F-A92D-5686-778F-28DBAD4D5006}"/>
              </a:ext>
            </a:extLst>
          </p:cNvPr>
          <p:cNvGraphicFramePr>
            <a:graphicFrameLocks noGrp="1"/>
          </p:cNvGraphicFramePr>
          <p:nvPr/>
        </p:nvGraphicFramePr>
        <p:xfrm>
          <a:off x="3911763" y="1327934"/>
          <a:ext cx="7785315" cy="4496290"/>
        </p:xfrm>
        <a:graphic>
          <a:graphicData uri="http://schemas.openxmlformats.org/drawingml/2006/table">
            <a:tbl>
              <a:tblPr/>
              <a:tblGrid>
                <a:gridCol w="1948584">
                  <a:extLst>
                    <a:ext uri="{9D8B030D-6E8A-4147-A177-3AD203B41FA5}">
                      <a16:colId xmlns:a16="http://schemas.microsoft.com/office/drawing/2014/main" val="1560827266"/>
                    </a:ext>
                  </a:extLst>
                </a:gridCol>
                <a:gridCol w="1768161">
                  <a:extLst>
                    <a:ext uri="{9D8B030D-6E8A-4147-A177-3AD203B41FA5}">
                      <a16:colId xmlns:a16="http://schemas.microsoft.com/office/drawing/2014/main" val="2489498539"/>
                    </a:ext>
                  </a:extLst>
                </a:gridCol>
                <a:gridCol w="2119986">
                  <a:extLst>
                    <a:ext uri="{9D8B030D-6E8A-4147-A177-3AD203B41FA5}">
                      <a16:colId xmlns:a16="http://schemas.microsoft.com/office/drawing/2014/main" val="3419127507"/>
                    </a:ext>
                  </a:extLst>
                </a:gridCol>
                <a:gridCol w="1948584">
                  <a:extLst>
                    <a:ext uri="{9D8B030D-6E8A-4147-A177-3AD203B41FA5}">
                      <a16:colId xmlns:a16="http://schemas.microsoft.com/office/drawing/2014/main" val="3942736594"/>
                    </a:ext>
                  </a:extLst>
                </a:gridCol>
              </a:tblGrid>
              <a:tr h="627389">
                <a:tc>
                  <a:txBody>
                    <a:bodyPr/>
                    <a:lstStyle/>
                    <a:p>
                      <a:pPr algn="ctr" fontAlgn="base"/>
                      <a:r>
                        <a:rPr lang="en-US" sz="900" b="1" i="0" u="none" strike="noStrike">
                          <a:solidFill>
                            <a:srgbClr val="FFFFFF"/>
                          </a:solidFill>
                          <a:effectLst/>
                          <a:latin typeface="Arial" panose="020B0604020202020204" pitchFamily="34" charset="0"/>
                        </a:rPr>
                        <a:t>n (%)​</a:t>
                      </a:r>
                      <a:r>
                        <a:rPr lang="en-US" sz="900" b="1" i="0">
                          <a:solidFill>
                            <a:srgbClr val="FFFFFF"/>
                          </a:solidFill>
                          <a:effectLst/>
                          <a:latin typeface="Arial" panose="020B0604020202020204" pitchFamily="34" charset="0"/>
                        </a:rPr>
                        <a:t>​</a:t>
                      </a:r>
                      <a:endParaRPr lang="en-US" b="1" i="0">
                        <a:solidFill>
                          <a:srgbClr val="FFFFFF"/>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23514" cap="flat" cmpd="sng" algn="ctr">
                      <a:solidFill>
                        <a:srgbClr val="FFFFFF"/>
                      </a:solidFill>
                      <a:prstDash val="solid"/>
                      <a:round/>
                      <a:headEnd type="none" w="med" len="med"/>
                      <a:tailEnd type="none" w="med" len="med"/>
                    </a:lnB>
                    <a:solidFill>
                      <a:srgbClr val="1E325F"/>
                    </a:solidFill>
                  </a:tcPr>
                </a:tc>
                <a:tc>
                  <a:txBody>
                    <a:bodyPr/>
                    <a:lstStyle/>
                    <a:p>
                      <a:pPr algn="ctr" fontAlgn="base"/>
                      <a:r>
                        <a:rPr lang="es-ES" sz="900" b="1" i="0" u="none" strike="noStrike">
                          <a:solidFill>
                            <a:srgbClr val="FFFFFF"/>
                          </a:solidFill>
                          <a:effectLst/>
                          <a:latin typeface="Arial" panose="020B0604020202020204" pitchFamily="34" charset="0"/>
                        </a:rPr>
                        <a:t>TNBC </a:t>
                      </a:r>
                      <a:r>
                        <a:rPr lang="es-ES" sz="900" b="1" i="0">
                          <a:solidFill>
                            <a:srgbClr val="FFFFFF"/>
                          </a:solidFill>
                          <a:effectLst/>
                          <a:latin typeface="Arial" panose="020B0604020202020204" pitchFamily="34" charset="0"/>
                        </a:rPr>
                        <a:t>​</a:t>
                      </a:r>
                      <a:endParaRPr lang="es-ES" b="1" i="0">
                        <a:solidFill>
                          <a:srgbClr val="FFFFFF"/>
                        </a:solidFill>
                        <a:effectLst/>
                      </a:endParaRPr>
                    </a:p>
                    <a:p>
                      <a:pPr algn="ctr" fontAlgn="base"/>
                      <a:r>
                        <a:rPr lang="es-ES" sz="900" b="1" i="0" u="none" strike="noStrike">
                          <a:solidFill>
                            <a:srgbClr val="FFFFFF"/>
                          </a:solidFill>
                          <a:effectLst/>
                          <a:latin typeface="Arial" panose="020B0604020202020204" pitchFamily="34" charset="0"/>
                        </a:rPr>
                        <a:t>(N=32)</a:t>
                      </a:r>
                      <a:r>
                        <a:rPr lang="es-ES" sz="900" b="1" i="0">
                          <a:solidFill>
                            <a:srgbClr val="FFFFFF"/>
                          </a:solidFill>
                          <a:effectLst/>
                          <a:latin typeface="Arial" panose="020B0604020202020204" pitchFamily="34" charset="0"/>
                        </a:rPr>
                        <a:t>​</a:t>
                      </a:r>
                      <a:endParaRPr lang="es-ES" b="1" i="0">
                        <a:solidFill>
                          <a:srgbClr val="FFFFFF"/>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23514" cap="flat" cmpd="sng" algn="ctr">
                      <a:solidFill>
                        <a:srgbClr val="FFFFFF"/>
                      </a:solidFill>
                      <a:prstDash val="solid"/>
                      <a:round/>
                      <a:headEnd type="none" w="med" len="med"/>
                      <a:tailEnd type="none" w="med" len="med"/>
                    </a:lnB>
                    <a:solidFill>
                      <a:srgbClr val="1E325F"/>
                    </a:solidFill>
                  </a:tcPr>
                </a:tc>
                <a:tc>
                  <a:txBody>
                    <a:bodyPr/>
                    <a:lstStyle/>
                    <a:p>
                      <a:pPr algn="ctr" fontAlgn="base"/>
                      <a:r>
                        <a:rPr lang="es-ES" sz="900" b="1" i="0" u="none" strike="noStrike">
                          <a:solidFill>
                            <a:srgbClr val="FFFFFF"/>
                          </a:solidFill>
                          <a:effectLst/>
                          <a:latin typeface="Arial" panose="020B0604020202020204" pitchFamily="34" charset="0"/>
                        </a:rPr>
                        <a:t>HR+/HER2- (N=18)</a:t>
                      </a:r>
                      <a:r>
                        <a:rPr lang="es-ES" sz="900" b="1" i="0">
                          <a:solidFill>
                            <a:srgbClr val="FFFFFF"/>
                          </a:solidFill>
                          <a:effectLst/>
                          <a:latin typeface="Arial" panose="020B0604020202020204" pitchFamily="34" charset="0"/>
                        </a:rPr>
                        <a:t>​</a:t>
                      </a:r>
                      <a:endParaRPr lang="es-ES" b="1" i="0">
                        <a:solidFill>
                          <a:srgbClr val="FFFFFF"/>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23514" cap="flat" cmpd="sng" algn="ctr">
                      <a:solidFill>
                        <a:srgbClr val="FFFFFF"/>
                      </a:solidFill>
                      <a:prstDash val="solid"/>
                      <a:round/>
                      <a:headEnd type="none" w="med" len="med"/>
                      <a:tailEnd type="none" w="med" len="med"/>
                    </a:lnB>
                    <a:solidFill>
                      <a:srgbClr val="1E325F"/>
                    </a:solidFill>
                  </a:tcPr>
                </a:tc>
                <a:tc>
                  <a:txBody>
                    <a:bodyPr/>
                    <a:lstStyle/>
                    <a:p>
                      <a:pPr algn="ctr" fontAlgn="base"/>
                      <a:r>
                        <a:rPr lang="es-ES" sz="900" b="1" i="0" u="none" strike="noStrike">
                          <a:solidFill>
                            <a:srgbClr val="FFFFFF"/>
                          </a:solidFill>
                          <a:effectLst/>
                          <a:latin typeface="Arial" panose="020B0604020202020204" pitchFamily="34" charset="0"/>
                        </a:rPr>
                        <a:t>Overall </a:t>
                      </a:r>
                      <a:r>
                        <a:rPr lang="es-ES" sz="900" b="1" i="0">
                          <a:solidFill>
                            <a:srgbClr val="FFFFFF"/>
                          </a:solidFill>
                          <a:effectLst/>
                          <a:latin typeface="Arial" panose="020B0604020202020204" pitchFamily="34" charset="0"/>
                        </a:rPr>
                        <a:t>​</a:t>
                      </a:r>
                      <a:endParaRPr lang="es-ES" b="1" i="0">
                        <a:solidFill>
                          <a:srgbClr val="FFFFFF"/>
                        </a:solidFill>
                        <a:effectLst/>
                      </a:endParaRPr>
                    </a:p>
                    <a:p>
                      <a:pPr algn="ctr" fontAlgn="base"/>
                      <a:r>
                        <a:rPr lang="es-ES" sz="900" b="1" i="0" u="none" strike="noStrike">
                          <a:solidFill>
                            <a:srgbClr val="FFFFFF"/>
                          </a:solidFill>
                          <a:effectLst/>
                          <a:latin typeface="Arial" panose="020B0604020202020204" pitchFamily="34" charset="0"/>
                        </a:rPr>
                        <a:t>(N=50)</a:t>
                      </a:r>
                      <a:r>
                        <a:rPr lang="es-ES" sz="900" b="1" i="0">
                          <a:solidFill>
                            <a:srgbClr val="FFFFFF"/>
                          </a:solidFill>
                          <a:effectLst/>
                          <a:latin typeface="Arial" panose="020B0604020202020204" pitchFamily="34" charset="0"/>
                        </a:rPr>
                        <a:t>​</a:t>
                      </a:r>
                      <a:endParaRPr lang="es-ES" b="1" i="0">
                        <a:solidFill>
                          <a:srgbClr val="FFFFFF"/>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23514" cap="flat" cmpd="sng" algn="ctr">
                      <a:solidFill>
                        <a:srgbClr val="FFFFFF"/>
                      </a:solidFill>
                      <a:prstDash val="solid"/>
                      <a:round/>
                      <a:headEnd type="none" w="med" len="med"/>
                      <a:tailEnd type="none" w="med" len="med"/>
                    </a:lnB>
                    <a:solidFill>
                      <a:srgbClr val="1E325F"/>
                    </a:solidFill>
                  </a:tcPr>
                </a:tc>
                <a:extLst>
                  <a:ext uri="{0D108BD9-81ED-4DB2-BD59-A6C34878D82A}">
                    <a16:rowId xmlns:a16="http://schemas.microsoft.com/office/drawing/2014/main" val="1201281047"/>
                  </a:ext>
                </a:extLst>
              </a:tr>
              <a:tr h="435687">
                <a:tc>
                  <a:txBody>
                    <a:bodyPr/>
                    <a:lstStyle/>
                    <a:p>
                      <a:pPr algn="l" fontAlgn="base"/>
                      <a:r>
                        <a:rPr lang="es-ES" sz="900" b="1" i="0" u="none" strike="noStrike">
                          <a:solidFill>
                            <a:srgbClr val="000000"/>
                          </a:solidFill>
                          <a:effectLst/>
                          <a:latin typeface="Arial" panose="020B0604020202020204" pitchFamily="34" charset="0"/>
                        </a:rPr>
                        <a:t>CR</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900" b="0" i="0" u="none" strike="noStrike">
                          <a:solidFill>
                            <a:srgbClr val="000000"/>
                          </a:solidFill>
                          <a:effectLst/>
                          <a:latin typeface="Arial" panose="020B0604020202020204" pitchFamily="34" charset="0"/>
                        </a:rPr>
                        <a:t>1 (3.2%)</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900" b="0" i="0" u="none" strike="noStrike">
                          <a:solidFill>
                            <a:srgbClr val="000000"/>
                          </a:solidFill>
                          <a:effectLst/>
                          <a:latin typeface="Arial" panose="020B0604020202020204" pitchFamily="34" charset="0"/>
                        </a:rPr>
                        <a:t>0 (0%)</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900" b="0" i="0" u="none" strike="noStrike">
                          <a:solidFill>
                            <a:srgbClr val="000000"/>
                          </a:solidFill>
                          <a:effectLst/>
                          <a:latin typeface="Arial" panose="020B0604020202020204" pitchFamily="34" charset="0"/>
                        </a:rPr>
                        <a:t>1 (2.0%)</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extLst>
                  <a:ext uri="{0D108BD9-81ED-4DB2-BD59-A6C34878D82A}">
                    <a16:rowId xmlns:a16="http://schemas.microsoft.com/office/drawing/2014/main" val="3953408657"/>
                  </a:ext>
                </a:extLst>
              </a:tr>
              <a:tr h="435687">
                <a:tc>
                  <a:txBody>
                    <a:bodyPr/>
                    <a:lstStyle/>
                    <a:p>
                      <a:pPr algn="l" fontAlgn="base"/>
                      <a:r>
                        <a:rPr lang="es-ES" sz="900" b="1" i="0" u="none" strike="noStrike">
                          <a:solidFill>
                            <a:srgbClr val="000000"/>
                          </a:solidFill>
                          <a:effectLst/>
                          <a:latin typeface="Arial" panose="020B0604020202020204" pitchFamily="34" charset="0"/>
                        </a:rPr>
                        <a:t>PR</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900" b="0" i="0" u="none" strike="noStrike">
                          <a:solidFill>
                            <a:srgbClr val="000000"/>
                          </a:solidFill>
                          <a:effectLst/>
                          <a:latin typeface="Arial" panose="020B0604020202020204" pitchFamily="34" charset="0"/>
                        </a:rPr>
                        <a:t>10 (31.2%)</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900" b="0" i="0" u="none" strike="noStrike">
                          <a:solidFill>
                            <a:srgbClr val="000000"/>
                          </a:solidFill>
                          <a:effectLst/>
                          <a:latin typeface="Arial" panose="020B0604020202020204" pitchFamily="34" charset="0"/>
                        </a:rPr>
                        <a:t>3 (16.7%)</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900" b="0" i="0" u="none" strike="noStrike">
                          <a:solidFill>
                            <a:srgbClr val="000000"/>
                          </a:solidFill>
                          <a:effectLst/>
                          <a:latin typeface="Arial" panose="020B0604020202020204" pitchFamily="34" charset="0"/>
                        </a:rPr>
                        <a:t>13 (26.0%)</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3542729498"/>
                  </a:ext>
                </a:extLst>
              </a:tr>
              <a:tr h="392119">
                <a:tc>
                  <a:txBody>
                    <a:bodyPr/>
                    <a:lstStyle/>
                    <a:p>
                      <a:pPr algn="l" fontAlgn="base"/>
                      <a:r>
                        <a:rPr lang="es-ES" sz="900" b="1" i="0" u="none" strike="noStrike">
                          <a:solidFill>
                            <a:srgbClr val="000000"/>
                          </a:solidFill>
                          <a:effectLst/>
                          <a:latin typeface="Arial" panose="020B0604020202020204" pitchFamily="34" charset="0"/>
                        </a:rPr>
                        <a:t>SD≥24w</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900" b="0" i="0" u="none" strike="noStrike">
                          <a:solidFill>
                            <a:srgbClr val="000000"/>
                          </a:solidFill>
                          <a:effectLst/>
                          <a:latin typeface="Arial" panose="020B0604020202020204" pitchFamily="34" charset="0"/>
                        </a:rPr>
                        <a:t>12 (37.5%)</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900" b="0" i="0" u="none" strike="noStrike">
                          <a:solidFill>
                            <a:srgbClr val="000000"/>
                          </a:solidFill>
                          <a:effectLst/>
                          <a:latin typeface="Arial" panose="020B0604020202020204" pitchFamily="34" charset="0"/>
                        </a:rPr>
                        <a:t>5 (27.8%)</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900" b="0" i="0" u="none" strike="noStrike">
                          <a:solidFill>
                            <a:srgbClr val="000000"/>
                          </a:solidFill>
                          <a:effectLst/>
                          <a:latin typeface="Arial" panose="020B0604020202020204" pitchFamily="34" charset="0"/>
                        </a:rPr>
                        <a:t>17 (34.0%)</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extLst>
                  <a:ext uri="{0D108BD9-81ED-4DB2-BD59-A6C34878D82A}">
                    <a16:rowId xmlns:a16="http://schemas.microsoft.com/office/drawing/2014/main" val="1216885794"/>
                  </a:ext>
                </a:extLst>
              </a:tr>
              <a:tr h="435687">
                <a:tc>
                  <a:txBody>
                    <a:bodyPr/>
                    <a:lstStyle/>
                    <a:p>
                      <a:pPr algn="l" fontAlgn="base"/>
                      <a:r>
                        <a:rPr lang="es-ES" sz="900" b="1" i="0" u="none" strike="noStrike">
                          <a:solidFill>
                            <a:srgbClr val="000000"/>
                          </a:solidFill>
                          <a:effectLst/>
                          <a:latin typeface="Arial" panose="020B0604020202020204" pitchFamily="34" charset="0"/>
                        </a:rPr>
                        <a:t>SD&lt;24w</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900" b="0" i="0" u="none" strike="noStrike">
                          <a:solidFill>
                            <a:srgbClr val="000000"/>
                          </a:solidFill>
                          <a:effectLst/>
                          <a:latin typeface="Arial" panose="020B0604020202020204" pitchFamily="34" charset="0"/>
                        </a:rPr>
                        <a:t>3 (9.4%)</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900" b="0" i="0" u="none" strike="noStrike">
                          <a:solidFill>
                            <a:srgbClr val="000000"/>
                          </a:solidFill>
                          <a:effectLst/>
                          <a:latin typeface="Arial" panose="020B0604020202020204" pitchFamily="34" charset="0"/>
                        </a:rPr>
                        <a:t>3 (16.7%)</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900" b="0" i="0" u="none" strike="noStrike">
                          <a:solidFill>
                            <a:srgbClr val="000000"/>
                          </a:solidFill>
                          <a:effectLst/>
                          <a:latin typeface="Arial" panose="020B0604020202020204" pitchFamily="34" charset="0"/>
                        </a:rPr>
                        <a:t>6 (12.0%)</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67886432"/>
                  </a:ext>
                </a:extLst>
              </a:tr>
              <a:tr h="435687">
                <a:tc>
                  <a:txBody>
                    <a:bodyPr/>
                    <a:lstStyle/>
                    <a:p>
                      <a:pPr algn="l" fontAlgn="base"/>
                      <a:r>
                        <a:rPr lang="es-ES" sz="900" b="1" i="0" u="none" strike="noStrike">
                          <a:solidFill>
                            <a:srgbClr val="000000"/>
                          </a:solidFill>
                          <a:effectLst/>
                          <a:latin typeface="Arial" panose="020B0604020202020204" pitchFamily="34" charset="0"/>
                        </a:rPr>
                        <a:t>PD</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900" b="0" i="0" u="none" strike="noStrike">
                          <a:solidFill>
                            <a:srgbClr val="000000"/>
                          </a:solidFill>
                          <a:effectLst/>
                          <a:latin typeface="Arial" panose="020B0604020202020204" pitchFamily="34" charset="0"/>
                        </a:rPr>
                        <a:t>4 (12.5%)</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900" b="0" i="0" u="none" strike="noStrike">
                          <a:solidFill>
                            <a:srgbClr val="000000"/>
                          </a:solidFill>
                          <a:effectLst/>
                          <a:latin typeface="Arial" panose="020B0604020202020204" pitchFamily="34" charset="0"/>
                        </a:rPr>
                        <a:t>6 (33.3%)</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900" b="0" i="0" u="none" strike="noStrike">
                          <a:solidFill>
                            <a:srgbClr val="000000"/>
                          </a:solidFill>
                          <a:effectLst/>
                          <a:latin typeface="Arial" panose="020B0604020202020204" pitchFamily="34" charset="0"/>
                        </a:rPr>
                        <a:t>10 (20.0%)</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extLst>
                  <a:ext uri="{0D108BD9-81ED-4DB2-BD59-A6C34878D82A}">
                    <a16:rowId xmlns:a16="http://schemas.microsoft.com/office/drawing/2014/main" val="3739578276"/>
                  </a:ext>
                </a:extLst>
              </a:tr>
              <a:tr h="479256">
                <a:tc>
                  <a:txBody>
                    <a:bodyPr/>
                    <a:lstStyle/>
                    <a:p>
                      <a:pPr algn="l" fontAlgn="base"/>
                      <a:r>
                        <a:rPr lang="es-ES" sz="900" b="1" i="0" u="none" strike="noStrike">
                          <a:solidFill>
                            <a:srgbClr val="000000"/>
                          </a:solidFill>
                          <a:effectLst/>
                          <a:latin typeface="Arial" panose="020B0604020202020204" pitchFamily="34" charset="0"/>
                        </a:rPr>
                        <a:t>Not performed*</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900" b="0" i="0" u="none" strike="noStrike">
                          <a:solidFill>
                            <a:srgbClr val="000000"/>
                          </a:solidFill>
                          <a:effectLst/>
                          <a:latin typeface="Arial" panose="020B0604020202020204" pitchFamily="34" charset="0"/>
                        </a:rPr>
                        <a:t>2 (6.2%)</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900" b="0" i="0" u="none" strike="noStrike">
                          <a:solidFill>
                            <a:srgbClr val="000000"/>
                          </a:solidFill>
                          <a:effectLst/>
                          <a:latin typeface="Arial" panose="020B0604020202020204" pitchFamily="34" charset="0"/>
                        </a:rPr>
                        <a:t>1 (5.6%)</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900" b="0" i="0" u="none" strike="noStrike">
                          <a:solidFill>
                            <a:srgbClr val="000000"/>
                          </a:solidFill>
                          <a:effectLst/>
                          <a:latin typeface="Arial" panose="020B0604020202020204" pitchFamily="34" charset="0"/>
                        </a:rPr>
                        <a:t>3 (6.0%)</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98284583"/>
                  </a:ext>
                </a:extLst>
              </a:tr>
              <a:tr h="627389">
                <a:tc>
                  <a:txBody>
                    <a:bodyPr/>
                    <a:lstStyle/>
                    <a:p>
                      <a:pPr algn="l" fontAlgn="base"/>
                      <a:r>
                        <a:rPr lang="es-ES" sz="900" b="1" i="0" u="none" strike="noStrike">
                          <a:solidFill>
                            <a:srgbClr val="000000"/>
                          </a:solidFill>
                          <a:effectLst/>
                          <a:latin typeface="Arial" panose="020B0604020202020204" pitchFamily="34" charset="0"/>
                        </a:rPr>
                        <a:t>ORR, 95%CI</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endParaRPr lang="es-ES" sz="900" b="0" i="0" u="none" strike="noStrike">
                        <a:solidFill>
                          <a:srgbClr val="000000"/>
                        </a:solidFill>
                        <a:effectLst/>
                        <a:latin typeface="Arial" panose="020B0604020202020204" pitchFamily="34" charset="0"/>
                      </a:endParaRPr>
                    </a:p>
                    <a:p>
                      <a:pPr algn="ctr" fontAlgn="base"/>
                      <a:r>
                        <a:rPr lang="es-ES" sz="900" b="0" i="0" u="none" strike="noStrike">
                          <a:solidFill>
                            <a:srgbClr val="000000"/>
                          </a:solidFill>
                          <a:effectLst/>
                          <a:latin typeface="Arial" panose="020B0604020202020204" pitchFamily="34" charset="0"/>
                        </a:rPr>
                        <a:t>11 (34.4%)</a:t>
                      </a:r>
                      <a:r>
                        <a:rPr lang="es-ES" sz="900" b="0" i="0">
                          <a:solidFill>
                            <a:srgbClr val="000000"/>
                          </a:solidFill>
                          <a:effectLst/>
                          <a:latin typeface="Arial" panose="020B0604020202020204" pitchFamily="34" charset="0"/>
                        </a:rPr>
                        <a:t>​</a:t>
                      </a:r>
                      <a:endParaRPr lang="es-ES" b="0" i="0">
                        <a:solidFill>
                          <a:srgbClr val="000000"/>
                        </a:solidFill>
                        <a:effectLst/>
                      </a:endParaRPr>
                    </a:p>
                    <a:p>
                      <a:pPr algn="ctr" fontAlgn="base"/>
                      <a:r>
                        <a:rPr lang="es-ES" sz="900" b="0" i="0" u="none" strike="noStrike">
                          <a:solidFill>
                            <a:srgbClr val="000000"/>
                          </a:solidFill>
                          <a:effectLst/>
                          <a:latin typeface="Arial" panose="020B0604020202020204" pitchFamily="34" charset="0"/>
                        </a:rPr>
                        <a:t>(19.1-53.2)</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endParaRPr lang="es-ES" sz="900" b="0" i="0" u="none" strike="noStrike">
                        <a:solidFill>
                          <a:srgbClr val="000000"/>
                        </a:solidFill>
                        <a:effectLst/>
                        <a:latin typeface="Arial" panose="020B0604020202020204" pitchFamily="34" charset="0"/>
                      </a:endParaRPr>
                    </a:p>
                    <a:p>
                      <a:pPr algn="ctr" fontAlgn="base"/>
                      <a:r>
                        <a:rPr lang="es-ES" sz="900" b="0" i="0" u="none" strike="noStrike">
                          <a:solidFill>
                            <a:srgbClr val="000000"/>
                          </a:solidFill>
                          <a:effectLst/>
                          <a:latin typeface="Arial" panose="020B0604020202020204" pitchFamily="34" charset="0"/>
                        </a:rPr>
                        <a:t>3 (16.7%)</a:t>
                      </a:r>
                      <a:r>
                        <a:rPr lang="es-ES" sz="900" b="0" i="0">
                          <a:solidFill>
                            <a:srgbClr val="000000"/>
                          </a:solidFill>
                          <a:effectLst/>
                          <a:latin typeface="Arial" panose="020B0604020202020204" pitchFamily="34" charset="0"/>
                        </a:rPr>
                        <a:t>​</a:t>
                      </a:r>
                      <a:endParaRPr lang="es-ES" b="0" i="0">
                        <a:solidFill>
                          <a:srgbClr val="000000"/>
                        </a:solidFill>
                        <a:effectLst/>
                      </a:endParaRPr>
                    </a:p>
                    <a:p>
                      <a:pPr algn="ctr" fontAlgn="base"/>
                      <a:r>
                        <a:rPr lang="es-ES" sz="900" b="0" i="0" u="none" strike="noStrike">
                          <a:solidFill>
                            <a:srgbClr val="000000"/>
                          </a:solidFill>
                          <a:effectLst/>
                          <a:latin typeface="Arial" panose="020B0604020202020204" pitchFamily="34" charset="0"/>
                        </a:rPr>
                        <a:t>(4.4-42)</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endParaRPr lang="es-ES" sz="900" b="0" i="0" u="none" strike="noStrike">
                        <a:solidFill>
                          <a:srgbClr val="000000"/>
                        </a:solidFill>
                        <a:effectLst/>
                        <a:latin typeface="Arial" panose="020B0604020202020204" pitchFamily="34" charset="0"/>
                      </a:endParaRPr>
                    </a:p>
                    <a:p>
                      <a:pPr algn="ctr" fontAlgn="base"/>
                      <a:r>
                        <a:rPr lang="es-ES" sz="900" b="0" i="0" u="none" strike="noStrike">
                          <a:solidFill>
                            <a:srgbClr val="000000"/>
                          </a:solidFill>
                          <a:effectLst/>
                          <a:latin typeface="Arial" panose="020B0604020202020204" pitchFamily="34" charset="0"/>
                        </a:rPr>
                        <a:t>14 (28.0%)</a:t>
                      </a:r>
                      <a:r>
                        <a:rPr lang="es-ES" sz="900" b="0" i="0">
                          <a:solidFill>
                            <a:srgbClr val="000000"/>
                          </a:solidFill>
                          <a:effectLst/>
                          <a:latin typeface="Arial" panose="020B0604020202020204" pitchFamily="34" charset="0"/>
                        </a:rPr>
                        <a:t>​</a:t>
                      </a:r>
                      <a:endParaRPr lang="es-ES" b="0" i="0">
                        <a:solidFill>
                          <a:srgbClr val="000000"/>
                        </a:solidFill>
                        <a:effectLst/>
                      </a:endParaRPr>
                    </a:p>
                    <a:p>
                      <a:pPr algn="ctr" fontAlgn="base"/>
                      <a:r>
                        <a:rPr lang="es-ES" sz="900" b="0" i="0" u="none" strike="noStrike">
                          <a:solidFill>
                            <a:srgbClr val="000000"/>
                          </a:solidFill>
                          <a:effectLst/>
                          <a:latin typeface="Arial" panose="020B0604020202020204" pitchFamily="34" charset="0"/>
                        </a:rPr>
                        <a:t>(16.7-42.7)</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extLst>
                  <a:ext uri="{0D108BD9-81ED-4DB2-BD59-A6C34878D82A}">
                    <a16:rowId xmlns:a16="http://schemas.microsoft.com/office/drawing/2014/main" val="1912861233"/>
                  </a:ext>
                </a:extLst>
              </a:tr>
              <a:tr h="627389">
                <a:tc>
                  <a:txBody>
                    <a:bodyPr/>
                    <a:lstStyle/>
                    <a:p>
                      <a:pPr algn="l" fontAlgn="base"/>
                      <a:r>
                        <a:rPr lang="es-ES" sz="900" b="1" i="0" u="none" strike="noStrike">
                          <a:solidFill>
                            <a:srgbClr val="000000"/>
                          </a:solidFill>
                          <a:effectLst/>
                          <a:latin typeface="Arial" panose="020B0604020202020204" pitchFamily="34" charset="0"/>
                        </a:rPr>
                        <a:t>CBR, 95%CI</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endParaRPr lang="es-ES" sz="900" b="0" i="0" u="none" strike="noStrike">
                        <a:solidFill>
                          <a:srgbClr val="000000"/>
                        </a:solidFill>
                        <a:effectLst/>
                        <a:latin typeface="Arial" panose="020B0604020202020204" pitchFamily="34" charset="0"/>
                      </a:endParaRPr>
                    </a:p>
                    <a:p>
                      <a:pPr algn="ctr" fontAlgn="base"/>
                      <a:r>
                        <a:rPr lang="es-ES" sz="900" b="0" i="0" u="none" strike="noStrike">
                          <a:solidFill>
                            <a:srgbClr val="000000"/>
                          </a:solidFill>
                          <a:effectLst/>
                          <a:latin typeface="Arial" panose="020B0604020202020204" pitchFamily="34" charset="0"/>
                        </a:rPr>
                        <a:t>23 (71.9%)</a:t>
                      </a:r>
                      <a:r>
                        <a:rPr lang="es-ES" sz="900" b="0" i="0">
                          <a:solidFill>
                            <a:srgbClr val="000000"/>
                          </a:solidFill>
                          <a:effectLst/>
                          <a:latin typeface="Arial" panose="020B0604020202020204" pitchFamily="34" charset="0"/>
                        </a:rPr>
                        <a:t>​</a:t>
                      </a:r>
                      <a:endParaRPr lang="es-ES" b="0" i="0">
                        <a:solidFill>
                          <a:srgbClr val="000000"/>
                        </a:solidFill>
                        <a:effectLst/>
                      </a:endParaRPr>
                    </a:p>
                    <a:p>
                      <a:pPr algn="ctr" fontAlgn="base"/>
                      <a:r>
                        <a:rPr lang="es-ES" sz="900" b="0" i="0" u="none" strike="noStrike">
                          <a:solidFill>
                            <a:srgbClr val="000000"/>
                          </a:solidFill>
                          <a:effectLst/>
                          <a:latin typeface="Arial" panose="020B0604020202020204" pitchFamily="34" charset="0"/>
                        </a:rPr>
                        <a:t>(53.3-65.8)</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endParaRPr lang="es-ES" sz="900" b="0" i="0" u="none" strike="noStrike">
                        <a:solidFill>
                          <a:srgbClr val="000000"/>
                        </a:solidFill>
                        <a:effectLst/>
                        <a:latin typeface="Arial" panose="020B0604020202020204" pitchFamily="34" charset="0"/>
                      </a:endParaRPr>
                    </a:p>
                    <a:p>
                      <a:pPr algn="ctr" fontAlgn="base"/>
                      <a:r>
                        <a:rPr lang="es-ES" sz="900" b="0" i="0" u="none" strike="noStrike">
                          <a:solidFill>
                            <a:srgbClr val="000000"/>
                          </a:solidFill>
                          <a:effectLst/>
                          <a:latin typeface="Arial" panose="020B0604020202020204" pitchFamily="34" charset="0"/>
                        </a:rPr>
                        <a:t>8 (44.4%)</a:t>
                      </a:r>
                      <a:r>
                        <a:rPr lang="es-ES" sz="900" b="0" i="0">
                          <a:solidFill>
                            <a:srgbClr val="000000"/>
                          </a:solidFill>
                          <a:effectLst/>
                          <a:latin typeface="Arial" panose="020B0604020202020204" pitchFamily="34" charset="0"/>
                        </a:rPr>
                        <a:t>​</a:t>
                      </a:r>
                      <a:endParaRPr lang="es-ES" b="0" i="0">
                        <a:solidFill>
                          <a:srgbClr val="000000"/>
                        </a:solidFill>
                        <a:effectLst/>
                      </a:endParaRPr>
                    </a:p>
                    <a:p>
                      <a:pPr algn="ctr" fontAlgn="base"/>
                      <a:r>
                        <a:rPr lang="es-ES" sz="900" b="0" i="0" u="none" strike="noStrike">
                          <a:solidFill>
                            <a:srgbClr val="000000"/>
                          </a:solidFill>
                          <a:effectLst/>
                          <a:latin typeface="Arial" panose="020B0604020202020204" pitchFamily="34" charset="0"/>
                        </a:rPr>
                        <a:t>(21.5-69.2)</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endParaRPr lang="es-ES" sz="900" b="0" i="0" u="none" strike="noStrike">
                        <a:solidFill>
                          <a:srgbClr val="000000"/>
                        </a:solidFill>
                        <a:effectLst/>
                        <a:latin typeface="Arial" panose="020B0604020202020204" pitchFamily="34" charset="0"/>
                      </a:endParaRPr>
                    </a:p>
                    <a:p>
                      <a:pPr algn="ctr" fontAlgn="base"/>
                      <a:r>
                        <a:rPr lang="es-ES" sz="900" b="0" i="0" u="none" strike="noStrike">
                          <a:solidFill>
                            <a:srgbClr val="000000"/>
                          </a:solidFill>
                          <a:effectLst/>
                          <a:latin typeface="Arial" panose="020B0604020202020204" pitchFamily="34" charset="0"/>
                        </a:rPr>
                        <a:t>31 (62.0%)</a:t>
                      </a:r>
                      <a:r>
                        <a:rPr lang="es-ES" sz="900" b="0" i="0">
                          <a:solidFill>
                            <a:srgbClr val="000000"/>
                          </a:solidFill>
                          <a:effectLst/>
                          <a:latin typeface="Arial" panose="020B0604020202020204" pitchFamily="34" charset="0"/>
                        </a:rPr>
                        <a:t>​</a:t>
                      </a:r>
                      <a:endParaRPr lang="es-ES" b="0" i="0">
                        <a:solidFill>
                          <a:srgbClr val="000000"/>
                        </a:solidFill>
                        <a:effectLst/>
                      </a:endParaRPr>
                    </a:p>
                    <a:p>
                      <a:pPr algn="ctr" fontAlgn="base"/>
                      <a:r>
                        <a:rPr lang="es-ES" sz="900" b="0" i="0" u="none" strike="noStrike">
                          <a:solidFill>
                            <a:srgbClr val="000000"/>
                          </a:solidFill>
                          <a:effectLst/>
                          <a:latin typeface="Arial" panose="020B0604020202020204" pitchFamily="34" charset="0"/>
                        </a:rPr>
                        <a:t>(47.2-75.4)</a:t>
                      </a:r>
                      <a:r>
                        <a:rPr lang="es-ES" sz="9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1343754722"/>
                  </a:ext>
                </a:extLst>
              </a:tr>
            </a:tbl>
          </a:graphicData>
        </a:graphic>
      </p:graphicFrame>
      <p:sp>
        <p:nvSpPr>
          <p:cNvPr id="3" name="Rectangle 1">
            <a:extLst>
              <a:ext uri="{FF2B5EF4-FFF2-40B4-BE49-F238E27FC236}">
                <a16:creationId xmlns:a16="http://schemas.microsoft.com/office/drawing/2014/main" id="{8057E663-7792-278F-6957-B2EF385A56C6}"/>
              </a:ext>
            </a:extLst>
          </p:cNvPr>
          <p:cNvSpPr>
            <a:spLocks noChangeArrowheads="1"/>
          </p:cNvSpPr>
          <p:nvPr/>
        </p:nvSpPr>
        <p:spPr bwMode="auto">
          <a:xfrm>
            <a:off x="3911763" y="1342761"/>
            <a:ext cx="1604154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a:t>
            </a:r>
            <a:endParaRPr kumimoji="0" lang="en-US" altLang="en-US" sz="1800" b="0" i="0" u="none" strike="noStrike" kern="1200" cap="none" spc="0" normalizeH="0" baseline="0" noProof="0">
              <a:ln>
                <a:noFill/>
              </a:ln>
              <a:solidFill>
                <a:srgbClr val="54565B"/>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54565B"/>
              </a:solidFill>
              <a:effectLst/>
              <a:uLnTx/>
              <a:uFillTx/>
              <a:latin typeface="Arial" panose="020B0604020202020204" pitchFamily="34" charset="0"/>
              <a:ea typeface="+mn-ea"/>
              <a:cs typeface="+mn-cs"/>
            </a:endParaRPr>
          </a:p>
        </p:txBody>
      </p:sp>
      <p:sp>
        <p:nvSpPr>
          <p:cNvPr id="5" name="TextBox 5">
            <a:extLst>
              <a:ext uri="{FF2B5EF4-FFF2-40B4-BE49-F238E27FC236}">
                <a16:creationId xmlns:a16="http://schemas.microsoft.com/office/drawing/2014/main" id="{8545BF43-8B83-C695-E021-CBC4F3794BF4}"/>
              </a:ext>
            </a:extLst>
          </p:cNvPr>
          <p:cNvSpPr txBox="1"/>
          <p:nvPr/>
        </p:nvSpPr>
        <p:spPr>
          <a:xfrm>
            <a:off x="3911763" y="5839051"/>
            <a:ext cx="4572000" cy="215444"/>
          </a:xfrm>
          <a:prstGeom prst="rect">
            <a:avLst/>
          </a:prstGeom>
          <a:noFill/>
        </p:spPr>
        <p:txBody>
          <a:bodyPr wrap="square">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800" b="0" i="0" u="none" strike="noStrike" kern="100" cap="none" spc="0" normalizeH="0" baseline="0" noProof="0">
                <a:ln>
                  <a:noFill/>
                </a:ln>
                <a:solidFill>
                  <a:srgbClr val="000000"/>
                </a:solidFill>
                <a:effectLst/>
                <a:uLnTx/>
                <a:uFillTx/>
                <a:latin typeface="Trebuchet MS" panose="020B0603020202020204" pitchFamily="34" charset="0"/>
                <a:ea typeface="Aptos" panose="020B0004020202020204" pitchFamily="34" charset="0"/>
                <a:cs typeface="Times New Roman" panose="02020603050405020304" pitchFamily="18" charset="0"/>
                <a:sym typeface="Arial"/>
              </a:rPr>
              <a:t>*Patient stopped treatment before first post-baseline tumor assessment</a:t>
            </a:r>
          </a:p>
        </p:txBody>
      </p:sp>
    </p:spTree>
    <p:extLst>
      <p:ext uri="{BB962C8B-B14F-4D97-AF65-F5344CB8AC3E}">
        <p14:creationId xmlns:p14="http://schemas.microsoft.com/office/powerpoint/2010/main" val="2215170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4DB2D2D-FEF8-46C4-AD54-CE72A82E9A47}"/>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11" name="Title 1">
            <a:extLst>
              <a:ext uri="{FF2B5EF4-FFF2-40B4-BE49-F238E27FC236}">
                <a16:creationId xmlns:a16="http://schemas.microsoft.com/office/drawing/2014/main" id="{2DFFC538-2AAB-535F-0404-A85CAE4BAFF8}"/>
              </a:ext>
            </a:extLst>
          </p:cNvPr>
          <p:cNvSpPr>
            <a:spLocks noGrp="1"/>
          </p:cNvSpPr>
          <p:nvPr/>
        </p:nvSpPr>
        <p:spPr>
          <a:xfrm>
            <a:off x="154708" y="232529"/>
            <a:ext cx="10972800" cy="751470"/>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3600" b="1" i="0" kern="800" spc="0" baseline="0">
                <a:solidFill>
                  <a:schemeClr val="tx2"/>
                </a:solidFill>
                <a:latin typeface="Trebuchet MS" panose="020B0703020202090204" pitchFamily="34" charset="0"/>
                <a:ea typeface="+mj-ea"/>
                <a:cs typeface="Trebuchet MS" panose="020B0703020202090204"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1" i="0" u="none" strike="noStrike" kern="800" cap="none" spc="0" normalizeH="0" baseline="0" noProof="0">
                <a:ln>
                  <a:noFill/>
                </a:ln>
                <a:solidFill>
                  <a:srgbClr val="203661"/>
                </a:solidFill>
                <a:effectLst/>
                <a:uLnTx/>
                <a:uFillTx/>
                <a:latin typeface="Trebuchet MS"/>
                <a:ea typeface="+mj-ea"/>
              </a:rPr>
              <a:t>Results</a:t>
            </a:r>
          </a:p>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2000" b="1" i="0" u="none" strike="noStrike" kern="800" cap="none" spc="0" normalizeH="0" baseline="0" noProof="0">
                <a:ln>
                  <a:noFill/>
                </a:ln>
                <a:solidFill>
                  <a:srgbClr val="203661"/>
                </a:solidFill>
                <a:effectLst/>
                <a:uLnTx/>
                <a:uFillTx/>
                <a:latin typeface="Trebuchet MS"/>
                <a:ea typeface="+mj-ea"/>
              </a:rPr>
              <a:t>Progression Free Survival</a:t>
            </a:r>
            <a:r>
              <a:rPr kumimoji="0" lang="en-US" sz="2000" b="1" i="0" u="none" strike="noStrike" kern="800" cap="none" spc="0" normalizeH="0" baseline="30000" noProof="0">
                <a:ln>
                  <a:noFill/>
                </a:ln>
                <a:solidFill>
                  <a:srgbClr val="203661"/>
                </a:solidFill>
                <a:effectLst/>
                <a:uLnTx/>
                <a:uFillTx/>
                <a:latin typeface="Trebuchet MS"/>
                <a:ea typeface="+mj-ea"/>
              </a:rPr>
              <a:t>1</a:t>
            </a:r>
            <a:endParaRPr kumimoji="0" lang="en-IE" sz="2000" b="1" i="0" u="none" strike="noStrike" kern="800" cap="none" spc="0" normalizeH="0" baseline="30000" noProof="0">
              <a:ln>
                <a:noFill/>
              </a:ln>
              <a:solidFill>
                <a:srgbClr val="203661"/>
              </a:solidFill>
              <a:effectLst/>
              <a:uLnTx/>
              <a:uFillTx/>
              <a:latin typeface="Trebuchet MS"/>
              <a:ea typeface="+mj-ea"/>
            </a:endParaRPr>
          </a:p>
        </p:txBody>
      </p:sp>
      <p:sp>
        <p:nvSpPr>
          <p:cNvPr id="14" name="TextBox 13">
            <a:extLst>
              <a:ext uri="{FF2B5EF4-FFF2-40B4-BE49-F238E27FC236}">
                <a16:creationId xmlns:a16="http://schemas.microsoft.com/office/drawing/2014/main" id="{542497F2-FD56-B598-ED09-60C7F5FD548D}"/>
              </a:ext>
            </a:extLst>
          </p:cNvPr>
          <p:cNvSpPr txBox="1"/>
          <p:nvPr/>
        </p:nvSpPr>
        <p:spPr>
          <a:xfrm>
            <a:off x="154708" y="6319816"/>
            <a:ext cx="9802091"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CI, Confidence Interval; HER2, Human Epidermal Growth Factor Receptor 2; HR, Hormone Receptor; </a:t>
            </a:r>
            <a:r>
              <a:rPr kumimoji="0" lang="en-US" sz="800" b="0" i="0" u="none" strike="noStrike" kern="1200" cap="none" spc="0" normalizeH="0" baseline="0" noProof="0" dirty="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mPFS</a:t>
            </a:r>
            <a:r>
              <a:rPr kumimoji="0" lang="en-US"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Median Progression Free </a:t>
            </a:r>
            <a:r>
              <a:rPr kumimoji="0" lang="en-US" sz="800" b="0" i="0" u="none" strike="noStrike" kern="1200" cap="none" spc="0" normalizeH="0" baseline="0" noProof="0" dirty="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Surival</a:t>
            </a:r>
            <a:r>
              <a:rPr kumimoji="0" lang="en-US"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NA, Not Applicable; PFS, Progression Free Survival; TNBC, Triple Negative Breast Cancer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1.</a:t>
            </a:r>
            <a:r>
              <a:rPr kumimoji="0" lang="en-GB"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Pérez-García et. al., 2024. Efficacy analysis and updated safety from the phase 2 PRIMED study of prophylactic granulocyte-colony stimulating factor (G-CSF) and loperamide for patients with HER2-negative advanced breast cancer treated with </a:t>
            </a:r>
            <a:r>
              <a:rPr kumimoji="0" lang="en-GB" sz="800" b="0" i="0" u="none" strike="noStrike" kern="1200" cap="none" spc="0" normalizeH="0" baseline="0" noProof="0" dirty="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sacituzumab</a:t>
            </a:r>
            <a:r>
              <a:rPr kumimoji="0" lang="en-GB"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a:t>
            </a:r>
            <a:r>
              <a:rPr kumimoji="0" lang="en-GB" sz="800" b="0" i="0" u="none" strike="noStrike" kern="1200" cap="none" spc="0" normalizeH="0" baseline="0" noProof="0" dirty="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govitecan</a:t>
            </a:r>
            <a:r>
              <a:rPr kumimoji="0" lang="en-GB"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Presented at SABCS 2024 #P1-02-06.</a:t>
            </a:r>
          </a:p>
        </p:txBody>
      </p:sp>
      <p:sp>
        <p:nvSpPr>
          <p:cNvPr id="2" name="TextBox 1">
            <a:extLst>
              <a:ext uri="{FF2B5EF4-FFF2-40B4-BE49-F238E27FC236}">
                <a16:creationId xmlns:a16="http://schemas.microsoft.com/office/drawing/2014/main" id="{011EEDF7-56FA-D0A2-0D41-D573F623C044}"/>
              </a:ext>
            </a:extLst>
          </p:cNvPr>
          <p:cNvSpPr txBox="1"/>
          <p:nvPr/>
        </p:nvSpPr>
        <p:spPr>
          <a:xfrm>
            <a:off x="10292544" y="1379006"/>
            <a:ext cx="1776982" cy="83099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203661">
                    <a:lumMod val="50000"/>
                  </a:srgbClr>
                </a:solidFill>
                <a:effectLst/>
                <a:uLnTx/>
                <a:uFillTx/>
                <a:latin typeface="Trebuchet MS" panose="020B0603020202020204"/>
                <a:ea typeface="+mn-ea"/>
                <a:cs typeface="+mn-cs"/>
              </a:rPr>
              <a:t>Figure 3: </a:t>
            </a:r>
            <a:r>
              <a:rPr kumimoji="0" lang="en-US" sz="1200" b="0" i="0" u="none" strike="noStrike" kern="1200" cap="none" spc="0" normalizeH="0" baseline="0" noProof="0">
                <a:ln>
                  <a:noFill/>
                </a:ln>
                <a:solidFill>
                  <a:srgbClr val="203661">
                    <a:lumMod val="50000"/>
                  </a:srgbClr>
                </a:solidFill>
                <a:effectLst/>
                <a:uLnTx/>
                <a:uFillTx/>
                <a:latin typeface="Trebuchet MS" panose="020B0603020202020204"/>
                <a:ea typeface="+mn-ea"/>
                <a:cs typeface="+mn-cs"/>
              </a:rPr>
              <a:t>Progression-free survival in (A) TNBC, (B) HR+/HER2-, and (C) all patients</a:t>
            </a:r>
          </a:p>
        </p:txBody>
      </p:sp>
      <p:graphicFrame>
        <p:nvGraphicFramePr>
          <p:cNvPr id="24" name="Chart 23">
            <a:extLst>
              <a:ext uri="{FF2B5EF4-FFF2-40B4-BE49-F238E27FC236}">
                <a16:creationId xmlns:a16="http://schemas.microsoft.com/office/drawing/2014/main" id="{47762713-7446-2EFB-C96A-6134EA23583E}"/>
              </a:ext>
            </a:extLst>
          </p:cNvPr>
          <p:cNvGraphicFramePr/>
          <p:nvPr/>
        </p:nvGraphicFramePr>
        <p:xfrm>
          <a:off x="8158370" y="2079895"/>
          <a:ext cx="3779960" cy="306240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Chart 24">
            <a:extLst>
              <a:ext uri="{FF2B5EF4-FFF2-40B4-BE49-F238E27FC236}">
                <a16:creationId xmlns:a16="http://schemas.microsoft.com/office/drawing/2014/main" id="{4EA2F42C-3156-250D-04C7-07E9BBEAD399}"/>
              </a:ext>
            </a:extLst>
          </p:cNvPr>
          <p:cNvGraphicFramePr/>
          <p:nvPr/>
        </p:nvGraphicFramePr>
        <p:xfrm>
          <a:off x="4300142" y="2079895"/>
          <a:ext cx="3779960" cy="306240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6" name="Chart 25">
            <a:extLst>
              <a:ext uri="{FF2B5EF4-FFF2-40B4-BE49-F238E27FC236}">
                <a16:creationId xmlns:a16="http://schemas.microsoft.com/office/drawing/2014/main" id="{CDBC58CE-C5F7-5292-2537-4C38CF005E40}"/>
              </a:ext>
            </a:extLst>
          </p:cNvPr>
          <p:cNvGraphicFramePr/>
          <p:nvPr/>
        </p:nvGraphicFramePr>
        <p:xfrm>
          <a:off x="439170" y="2079895"/>
          <a:ext cx="3779960" cy="306240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7" name="Table 26">
            <a:extLst>
              <a:ext uri="{FF2B5EF4-FFF2-40B4-BE49-F238E27FC236}">
                <a16:creationId xmlns:a16="http://schemas.microsoft.com/office/drawing/2014/main" id="{4AFCB805-50C5-BD60-4C78-60EE87C63BDE}"/>
              </a:ext>
            </a:extLst>
          </p:cNvPr>
          <p:cNvGraphicFramePr>
            <a:graphicFrameLocks noGrp="1"/>
          </p:cNvGraphicFramePr>
          <p:nvPr/>
        </p:nvGraphicFramePr>
        <p:xfrm>
          <a:off x="939355" y="5470563"/>
          <a:ext cx="3089281" cy="142240"/>
        </p:xfrm>
        <a:graphic>
          <a:graphicData uri="http://schemas.openxmlformats.org/drawingml/2006/table">
            <a:tbl>
              <a:tblPr firstRow="1" bandRow="1">
                <a:tableStyleId>{5C22544A-7EE6-4342-B048-85BDC9FD1C3A}</a:tableStyleId>
              </a:tblPr>
              <a:tblGrid>
                <a:gridCol w="237637">
                  <a:extLst>
                    <a:ext uri="{9D8B030D-6E8A-4147-A177-3AD203B41FA5}">
                      <a16:colId xmlns:a16="http://schemas.microsoft.com/office/drawing/2014/main" val="2218764639"/>
                    </a:ext>
                  </a:extLst>
                </a:gridCol>
                <a:gridCol w="237637">
                  <a:extLst>
                    <a:ext uri="{9D8B030D-6E8A-4147-A177-3AD203B41FA5}">
                      <a16:colId xmlns:a16="http://schemas.microsoft.com/office/drawing/2014/main" val="3276964975"/>
                    </a:ext>
                  </a:extLst>
                </a:gridCol>
                <a:gridCol w="237637">
                  <a:extLst>
                    <a:ext uri="{9D8B030D-6E8A-4147-A177-3AD203B41FA5}">
                      <a16:colId xmlns:a16="http://schemas.microsoft.com/office/drawing/2014/main" val="114273394"/>
                    </a:ext>
                  </a:extLst>
                </a:gridCol>
                <a:gridCol w="237637">
                  <a:extLst>
                    <a:ext uri="{9D8B030D-6E8A-4147-A177-3AD203B41FA5}">
                      <a16:colId xmlns:a16="http://schemas.microsoft.com/office/drawing/2014/main" val="3636812350"/>
                    </a:ext>
                  </a:extLst>
                </a:gridCol>
                <a:gridCol w="237637">
                  <a:extLst>
                    <a:ext uri="{9D8B030D-6E8A-4147-A177-3AD203B41FA5}">
                      <a16:colId xmlns:a16="http://schemas.microsoft.com/office/drawing/2014/main" val="327017177"/>
                    </a:ext>
                  </a:extLst>
                </a:gridCol>
                <a:gridCol w="237637">
                  <a:extLst>
                    <a:ext uri="{9D8B030D-6E8A-4147-A177-3AD203B41FA5}">
                      <a16:colId xmlns:a16="http://schemas.microsoft.com/office/drawing/2014/main" val="213141327"/>
                    </a:ext>
                  </a:extLst>
                </a:gridCol>
                <a:gridCol w="237637">
                  <a:extLst>
                    <a:ext uri="{9D8B030D-6E8A-4147-A177-3AD203B41FA5}">
                      <a16:colId xmlns:a16="http://schemas.microsoft.com/office/drawing/2014/main" val="460920508"/>
                    </a:ext>
                  </a:extLst>
                </a:gridCol>
                <a:gridCol w="237637">
                  <a:extLst>
                    <a:ext uri="{9D8B030D-6E8A-4147-A177-3AD203B41FA5}">
                      <a16:colId xmlns:a16="http://schemas.microsoft.com/office/drawing/2014/main" val="3484763979"/>
                    </a:ext>
                  </a:extLst>
                </a:gridCol>
                <a:gridCol w="237637">
                  <a:extLst>
                    <a:ext uri="{9D8B030D-6E8A-4147-A177-3AD203B41FA5}">
                      <a16:colId xmlns:a16="http://schemas.microsoft.com/office/drawing/2014/main" val="2684107750"/>
                    </a:ext>
                  </a:extLst>
                </a:gridCol>
                <a:gridCol w="237637">
                  <a:extLst>
                    <a:ext uri="{9D8B030D-6E8A-4147-A177-3AD203B41FA5}">
                      <a16:colId xmlns:a16="http://schemas.microsoft.com/office/drawing/2014/main" val="884175315"/>
                    </a:ext>
                  </a:extLst>
                </a:gridCol>
                <a:gridCol w="237637">
                  <a:extLst>
                    <a:ext uri="{9D8B030D-6E8A-4147-A177-3AD203B41FA5}">
                      <a16:colId xmlns:a16="http://schemas.microsoft.com/office/drawing/2014/main" val="2553549068"/>
                    </a:ext>
                  </a:extLst>
                </a:gridCol>
                <a:gridCol w="237637">
                  <a:extLst>
                    <a:ext uri="{9D8B030D-6E8A-4147-A177-3AD203B41FA5}">
                      <a16:colId xmlns:a16="http://schemas.microsoft.com/office/drawing/2014/main" val="1010578487"/>
                    </a:ext>
                  </a:extLst>
                </a:gridCol>
                <a:gridCol w="237637">
                  <a:extLst>
                    <a:ext uri="{9D8B030D-6E8A-4147-A177-3AD203B41FA5}">
                      <a16:colId xmlns:a16="http://schemas.microsoft.com/office/drawing/2014/main" val="453063013"/>
                    </a:ext>
                  </a:extLst>
                </a:gridCol>
              </a:tblGrid>
              <a:tr h="142240">
                <a:tc>
                  <a:txBody>
                    <a:bodyPr/>
                    <a:lstStyle/>
                    <a:p>
                      <a:pPr algn="ctr"/>
                      <a:r>
                        <a:rPr lang="en-US" sz="900">
                          <a:solidFill>
                            <a:schemeClr val="accent6"/>
                          </a:solidFill>
                          <a:latin typeface="Trebuchet MS" panose="020B0603020202020204" pitchFamily="34" charset="0"/>
                        </a:rPr>
                        <a:t>32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30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28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26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25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20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19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500581624"/>
                  </a:ext>
                </a:extLst>
              </a:tr>
            </a:tbl>
          </a:graphicData>
        </a:graphic>
      </p:graphicFrame>
      <p:sp>
        <p:nvSpPr>
          <p:cNvPr id="28" name="TextBox 27">
            <a:extLst>
              <a:ext uri="{FF2B5EF4-FFF2-40B4-BE49-F238E27FC236}">
                <a16:creationId xmlns:a16="http://schemas.microsoft.com/office/drawing/2014/main" id="{2FA7D9C5-B98D-06D6-850A-05115F66FF31}"/>
              </a:ext>
            </a:extLst>
          </p:cNvPr>
          <p:cNvSpPr txBox="1"/>
          <p:nvPr/>
        </p:nvSpPr>
        <p:spPr>
          <a:xfrm>
            <a:off x="805672" y="5192316"/>
            <a:ext cx="986167"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srgbClr val="000000"/>
                </a:solidFill>
                <a:effectLst/>
                <a:uLnTx/>
                <a:uFillTx/>
                <a:latin typeface="Trebuchet MS" panose="020B0603020202020204"/>
                <a:ea typeface="+mn-ea"/>
                <a:cs typeface="+mn-cs"/>
              </a:rPr>
              <a:t>Number at risk</a:t>
            </a:r>
          </a:p>
        </p:txBody>
      </p:sp>
      <p:sp>
        <p:nvSpPr>
          <p:cNvPr id="29" name="TextBox 28">
            <a:extLst>
              <a:ext uri="{FF2B5EF4-FFF2-40B4-BE49-F238E27FC236}">
                <a16:creationId xmlns:a16="http://schemas.microsoft.com/office/drawing/2014/main" id="{A068F6C9-3B9D-61B4-01AE-A137CF7F527D}"/>
              </a:ext>
            </a:extLst>
          </p:cNvPr>
          <p:cNvSpPr txBox="1"/>
          <p:nvPr/>
        </p:nvSpPr>
        <p:spPr>
          <a:xfrm rot="16200000">
            <a:off x="398988" y="5423611"/>
            <a:ext cx="500458"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Trebuchet MS" panose="020B0603020202020204"/>
                <a:ea typeface="+mn-ea"/>
                <a:cs typeface="+mn-cs"/>
              </a:rPr>
              <a:t>Strata</a:t>
            </a:r>
          </a:p>
        </p:txBody>
      </p:sp>
      <p:sp>
        <p:nvSpPr>
          <p:cNvPr id="30" name="TextBox 29">
            <a:extLst>
              <a:ext uri="{FF2B5EF4-FFF2-40B4-BE49-F238E27FC236}">
                <a16:creationId xmlns:a16="http://schemas.microsoft.com/office/drawing/2014/main" id="{E92FE944-0BEB-D3E3-65A6-E83151003342}"/>
              </a:ext>
            </a:extLst>
          </p:cNvPr>
          <p:cNvSpPr txBox="1"/>
          <p:nvPr/>
        </p:nvSpPr>
        <p:spPr>
          <a:xfrm>
            <a:off x="649218" y="5423148"/>
            <a:ext cx="319318"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4D63AE"/>
                </a:solidFill>
                <a:effectLst/>
                <a:uLnTx/>
                <a:uFillTx/>
                <a:latin typeface="Trebuchet MS" panose="020B0603020202020204"/>
                <a:ea typeface="+mn-ea"/>
                <a:cs typeface="+mn-cs"/>
              </a:rPr>
              <a:t>All</a:t>
            </a:r>
          </a:p>
        </p:txBody>
      </p:sp>
      <p:graphicFrame>
        <p:nvGraphicFramePr>
          <p:cNvPr id="31" name="Table 30">
            <a:extLst>
              <a:ext uri="{FF2B5EF4-FFF2-40B4-BE49-F238E27FC236}">
                <a16:creationId xmlns:a16="http://schemas.microsoft.com/office/drawing/2014/main" id="{74CD3E27-7001-D636-1FC1-118004396413}"/>
              </a:ext>
            </a:extLst>
          </p:cNvPr>
          <p:cNvGraphicFramePr>
            <a:graphicFrameLocks noGrp="1"/>
          </p:cNvGraphicFramePr>
          <p:nvPr/>
        </p:nvGraphicFramePr>
        <p:xfrm>
          <a:off x="4806502" y="5470563"/>
          <a:ext cx="3137057" cy="142240"/>
        </p:xfrm>
        <a:graphic>
          <a:graphicData uri="http://schemas.openxmlformats.org/drawingml/2006/table">
            <a:tbl>
              <a:tblPr firstRow="1" bandRow="1">
                <a:tableStyleId>{5C22544A-7EE6-4342-B048-85BDC9FD1C3A}</a:tableStyleId>
              </a:tblPr>
              <a:tblGrid>
                <a:gridCol w="285187">
                  <a:extLst>
                    <a:ext uri="{9D8B030D-6E8A-4147-A177-3AD203B41FA5}">
                      <a16:colId xmlns:a16="http://schemas.microsoft.com/office/drawing/2014/main" val="2218764639"/>
                    </a:ext>
                  </a:extLst>
                </a:gridCol>
                <a:gridCol w="285187">
                  <a:extLst>
                    <a:ext uri="{9D8B030D-6E8A-4147-A177-3AD203B41FA5}">
                      <a16:colId xmlns:a16="http://schemas.microsoft.com/office/drawing/2014/main" val="3276964975"/>
                    </a:ext>
                  </a:extLst>
                </a:gridCol>
                <a:gridCol w="285187">
                  <a:extLst>
                    <a:ext uri="{9D8B030D-6E8A-4147-A177-3AD203B41FA5}">
                      <a16:colId xmlns:a16="http://schemas.microsoft.com/office/drawing/2014/main" val="114273394"/>
                    </a:ext>
                  </a:extLst>
                </a:gridCol>
                <a:gridCol w="285187">
                  <a:extLst>
                    <a:ext uri="{9D8B030D-6E8A-4147-A177-3AD203B41FA5}">
                      <a16:colId xmlns:a16="http://schemas.microsoft.com/office/drawing/2014/main" val="3636812350"/>
                    </a:ext>
                  </a:extLst>
                </a:gridCol>
                <a:gridCol w="285187">
                  <a:extLst>
                    <a:ext uri="{9D8B030D-6E8A-4147-A177-3AD203B41FA5}">
                      <a16:colId xmlns:a16="http://schemas.microsoft.com/office/drawing/2014/main" val="327017177"/>
                    </a:ext>
                  </a:extLst>
                </a:gridCol>
                <a:gridCol w="285187">
                  <a:extLst>
                    <a:ext uri="{9D8B030D-6E8A-4147-A177-3AD203B41FA5}">
                      <a16:colId xmlns:a16="http://schemas.microsoft.com/office/drawing/2014/main" val="213141327"/>
                    </a:ext>
                  </a:extLst>
                </a:gridCol>
                <a:gridCol w="285187">
                  <a:extLst>
                    <a:ext uri="{9D8B030D-6E8A-4147-A177-3AD203B41FA5}">
                      <a16:colId xmlns:a16="http://schemas.microsoft.com/office/drawing/2014/main" val="460920508"/>
                    </a:ext>
                  </a:extLst>
                </a:gridCol>
                <a:gridCol w="285187">
                  <a:extLst>
                    <a:ext uri="{9D8B030D-6E8A-4147-A177-3AD203B41FA5}">
                      <a16:colId xmlns:a16="http://schemas.microsoft.com/office/drawing/2014/main" val="3484763979"/>
                    </a:ext>
                  </a:extLst>
                </a:gridCol>
                <a:gridCol w="285187">
                  <a:extLst>
                    <a:ext uri="{9D8B030D-6E8A-4147-A177-3AD203B41FA5}">
                      <a16:colId xmlns:a16="http://schemas.microsoft.com/office/drawing/2014/main" val="2684107750"/>
                    </a:ext>
                  </a:extLst>
                </a:gridCol>
                <a:gridCol w="285187">
                  <a:extLst>
                    <a:ext uri="{9D8B030D-6E8A-4147-A177-3AD203B41FA5}">
                      <a16:colId xmlns:a16="http://schemas.microsoft.com/office/drawing/2014/main" val="884175315"/>
                    </a:ext>
                  </a:extLst>
                </a:gridCol>
                <a:gridCol w="285187">
                  <a:extLst>
                    <a:ext uri="{9D8B030D-6E8A-4147-A177-3AD203B41FA5}">
                      <a16:colId xmlns:a16="http://schemas.microsoft.com/office/drawing/2014/main" val="2553549068"/>
                    </a:ext>
                  </a:extLst>
                </a:gridCol>
              </a:tblGrid>
              <a:tr h="142240">
                <a:tc>
                  <a:txBody>
                    <a:bodyPr/>
                    <a:lstStyle/>
                    <a:p>
                      <a:pPr algn="ctr"/>
                      <a:r>
                        <a:rPr lang="en-US" sz="900">
                          <a:solidFill>
                            <a:schemeClr val="accent6"/>
                          </a:solidFill>
                          <a:latin typeface="Trebuchet MS" panose="020B0603020202020204" pitchFamily="34" charset="0"/>
                        </a:rPr>
                        <a:t>18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14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500581624"/>
                  </a:ext>
                </a:extLst>
              </a:tr>
            </a:tbl>
          </a:graphicData>
        </a:graphic>
      </p:graphicFrame>
      <p:sp>
        <p:nvSpPr>
          <p:cNvPr id="32" name="TextBox 31">
            <a:extLst>
              <a:ext uri="{FF2B5EF4-FFF2-40B4-BE49-F238E27FC236}">
                <a16:creationId xmlns:a16="http://schemas.microsoft.com/office/drawing/2014/main" id="{5AA48401-7421-AA92-F151-C25F9E3F9A81}"/>
              </a:ext>
            </a:extLst>
          </p:cNvPr>
          <p:cNvSpPr txBox="1"/>
          <p:nvPr/>
        </p:nvSpPr>
        <p:spPr>
          <a:xfrm>
            <a:off x="4672820" y="5192316"/>
            <a:ext cx="986167"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srgbClr val="000000"/>
                </a:solidFill>
                <a:effectLst/>
                <a:uLnTx/>
                <a:uFillTx/>
                <a:latin typeface="Trebuchet MS" panose="020B0603020202020204"/>
                <a:ea typeface="+mn-ea"/>
                <a:cs typeface="+mn-cs"/>
              </a:rPr>
              <a:t>Number at risk</a:t>
            </a:r>
          </a:p>
        </p:txBody>
      </p:sp>
      <p:sp>
        <p:nvSpPr>
          <p:cNvPr id="33" name="TextBox 32">
            <a:extLst>
              <a:ext uri="{FF2B5EF4-FFF2-40B4-BE49-F238E27FC236}">
                <a16:creationId xmlns:a16="http://schemas.microsoft.com/office/drawing/2014/main" id="{E0050144-448D-3233-27C1-4E62DA6C9130}"/>
              </a:ext>
            </a:extLst>
          </p:cNvPr>
          <p:cNvSpPr txBox="1"/>
          <p:nvPr/>
        </p:nvSpPr>
        <p:spPr>
          <a:xfrm rot="16200000">
            <a:off x="4266136" y="5423611"/>
            <a:ext cx="500458"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Trebuchet MS" panose="020B0603020202020204"/>
                <a:ea typeface="+mn-ea"/>
                <a:cs typeface="+mn-cs"/>
              </a:rPr>
              <a:t>Strata</a:t>
            </a:r>
          </a:p>
        </p:txBody>
      </p:sp>
      <p:sp>
        <p:nvSpPr>
          <p:cNvPr id="34" name="TextBox 33">
            <a:extLst>
              <a:ext uri="{FF2B5EF4-FFF2-40B4-BE49-F238E27FC236}">
                <a16:creationId xmlns:a16="http://schemas.microsoft.com/office/drawing/2014/main" id="{87D9B9ED-6520-DB7E-F552-268DCDF5CB5A}"/>
              </a:ext>
            </a:extLst>
          </p:cNvPr>
          <p:cNvSpPr txBox="1"/>
          <p:nvPr/>
        </p:nvSpPr>
        <p:spPr>
          <a:xfrm>
            <a:off x="4516365" y="5423148"/>
            <a:ext cx="319318"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EF4C39"/>
                </a:solidFill>
                <a:effectLst/>
                <a:uLnTx/>
                <a:uFillTx/>
                <a:latin typeface="Trebuchet MS" panose="020B0603020202020204"/>
                <a:ea typeface="+mn-ea"/>
                <a:cs typeface="+mn-cs"/>
              </a:rPr>
              <a:t>All</a:t>
            </a:r>
          </a:p>
        </p:txBody>
      </p:sp>
      <p:graphicFrame>
        <p:nvGraphicFramePr>
          <p:cNvPr id="35" name="Table 34">
            <a:extLst>
              <a:ext uri="{FF2B5EF4-FFF2-40B4-BE49-F238E27FC236}">
                <a16:creationId xmlns:a16="http://schemas.microsoft.com/office/drawing/2014/main" id="{981FDC2D-0B49-A77A-2DD8-E990371AEEA8}"/>
              </a:ext>
            </a:extLst>
          </p:cNvPr>
          <p:cNvGraphicFramePr>
            <a:graphicFrameLocks noGrp="1"/>
          </p:cNvGraphicFramePr>
          <p:nvPr/>
        </p:nvGraphicFramePr>
        <p:xfrm>
          <a:off x="8673649" y="5470563"/>
          <a:ext cx="3035305" cy="142240"/>
        </p:xfrm>
        <a:graphic>
          <a:graphicData uri="http://schemas.openxmlformats.org/drawingml/2006/table">
            <a:tbl>
              <a:tblPr firstRow="1" bandRow="1">
                <a:tableStyleId>{5C22544A-7EE6-4342-B048-85BDC9FD1C3A}</a:tableStyleId>
              </a:tblPr>
              <a:tblGrid>
                <a:gridCol w="233485">
                  <a:extLst>
                    <a:ext uri="{9D8B030D-6E8A-4147-A177-3AD203B41FA5}">
                      <a16:colId xmlns:a16="http://schemas.microsoft.com/office/drawing/2014/main" val="2218764639"/>
                    </a:ext>
                  </a:extLst>
                </a:gridCol>
                <a:gridCol w="233485">
                  <a:extLst>
                    <a:ext uri="{9D8B030D-6E8A-4147-A177-3AD203B41FA5}">
                      <a16:colId xmlns:a16="http://schemas.microsoft.com/office/drawing/2014/main" val="3276964975"/>
                    </a:ext>
                  </a:extLst>
                </a:gridCol>
                <a:gridCol w="233485">
                  <a:extLst>
                    <a:ext uri="{9D8B030D-6E8A-4147-A177-3AD203B41FA5}">
                      <a16:colId xmlns:a16="http://schemas.microsoft.com/office/drawing/2014/main" val="114273394"/>
                    </a:ext>
                  </a:extLst>
                </a:gridCol>
                <a:gridCol w="233485">
                  <a:extLst>
                    <a:ext uri="{9D8B030D-6E8A-4147-A177-3AD203B41FA5}">
                      <a16:colId xmlns:a16="http://schemas.microsoft.com/office/drawing/2014/main" val="3636812350"/>
                    </a:ext>
                  </a:extLst>
                </a:gridCol>
                <a:gridCol w="233485">
                  <a:extLst>
                    <a:ext uri="{9D8B030D-6E8A-4147-A177-3AD203B41FA5}">
                      <a16:colId xmlns:a16="http://schemas.microsoft.com/office/drawing/2014/main" val="327017177"/>
                    </a:ext>
                  </a:extLst>
                </a:gridCol>
                <a:gridCol w="233485">
                  <a:extLst>
                    <a:ext uri="{9D8B030D-6E8A-4147-A177-3AD203B41FA5}">
                      <a16:colId xmlns:a16="http://schemas.microsoft.com/office/drawing/2014/main" val="213141327"/>
                    </a:ext>
                  </a:extLst>
                </a:gridCol>
                <a:gridCol w="233485">
                  <a:extLst>
                    <a:ext uri="{9D8B030D-6E8A-4147-A177-3AD203B41FA5}">
                      <a16:colId xmlns:a16="http://schemas.microsoft.com/office/drawing/2014/main" val="460920508"/>
                    </a:ext>
                  </a:extLst>
                </a:gridCol>
                <a:gridCol w="233485">
                  <a:extLst>
                    <a:ext uri="{9D8B030D-6E8A-4147-A177-3AD203B41FA5}">
                      <a16:colId xmlns:a16="http://schemas.microsoft.com/office/drawing/2014/main" val="3484763979"/>
                    </a:ext>
                  </a:extLst>
                </a:gridCol>
                <a:gridCol w="233485">
                  <a:extLst>
                    <a:ext uri="{9D8B030D-6E8A-4147-A177-3AD203B41FA5}">
                      <a16:colId xmlns:a16="http://schemas.microsoft.com/office/drawing/2014/main" val="2684107750"/>
                    </a:ext>
                  </a:extLst>
                </a:gridCol>
                <a:gridCol w="233485">
                  <a:extLst>
                    <a:ext uri="{9D8B030D-6E8A-4147-A177-3AD203B41FA5}">
                      <a16:colId xmlns:a16="http://schemas.microsoft.com/office/drawing/2014/main" val="884175315"/>
                    </a:ext>
                  </a:extLst>
                </a:gridCol>
                <a:gridCol w="233485">
                  <a:extLst>
                    <a:ext uri="{9D8B030D-6E8A-4147-A177-3AD203B41FA5}">
                      <a16:colId xmlns:a16="http://schemas.microsoft.com/office/drawing/2014/main" val="2553549068"/>
                    </a:ext>
                  </a:extLst>
                </a:gridCol>
                <a:gridCol w="233485">
                  <a:extLst>
                    <a:ext uri="{9D8B030D-6E8A-4147-A177-3AD203B41FA5}">
                      <a16:colId xmlns:a16="http://schemas.microsoft.com/office/drawing/2014/main" val="1010578487"/>
                    </a:ext>
                  </a:extLst>
                </a:gridCol>
                <a:gridCol w="233485">
                  <a:extLst>
                    <a:ext uri="{9D8B030D-6E8A-4147-A177-3AD203B41FA5}">
                      <a16:colId xmlns:a16="http://schemas.microsoft.com/office/drawing/2014/main" val="453063013"/>
                    </a:ext>
                  </a:extLst>
                </a:gridCol>
              </a:tblGrid>
              <a:tr h="142240">
                <a:tc>
                  <a:txBody>
                    <a:bodyPr/>
                    <a:lstStyle/>
                    <a:p>
                      <a:pPr algn="ctr"/>
                      <a:r>
                        <a:rPr lang="en-US" sz="900">
                          <a:solidFill>
                            <a:schemeClr val="accent6"/>
                          </a:solidFill>
                          <a:latin typeface="Trebuchet MS" panose="020B0603020202020204" pitchFamily="34" charset="0"/>
                        </a:rPr>
                        <a:t>50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45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42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37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36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27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25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14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900">
                          <a:solidFill>
                            <a:schemeClr val="accent6"/>
                          </a:solidFill>
                          <a:latin typeface="Trebuchet MS" panose="020B0603020202020204" pitchFamily="34" charset="0"/>
                        </a:rPr>
                        <a:t>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500581624"/>
                  </a:ext>
                </a:extLst>
              </a:tr>
            </a:tbl>
          </a:graphicData>
        </a:graphic>
      </p:graphicFrame>
      <p:sp>
        <p:nvSpPr>
          <p:cNvPr id="36" name="TextBox 35">
            <a:extLst>
              <a:ext uri="{FF2B5EF4-FFF2-40B4-BE49-F238E27FC236}">
                <a16:creationId xmlns:a16="http://schemas.microsoft.com/office/drawing/2014/main" id="{3F5B61C5-0E94-D984-E4F2-BA1344C875FC}"/>
              </a:ext>
            </a:extLst>
          </p:cNvPr>
          <p:cNvSpPr txBox="1"/>
          <p:nvPr/>
        </p:nvSpPr>
        <p:spPr>
          <a:xfrm>
            <a:off x="8539965" y="5192316"/>
            <a:ext cx="986167"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srgbClr val="54565B"/>
                </a:solidFill>
                <a:effectLst/>
                <a:uLnTx/>
                <a:uFillTx/>
                <a:latin typeface="Trebuchet MS" panose="020B0603020202020204"/>
                <a:ea typeface="+mn-ea"/>
                <a:cs typeface="+mn-cs"/>
              </a:rPr>
              <a:t>Number at risk</a:t>
            </a:r>
          </a:p>
        </p:txBody>
      </p:sp>
      <p:sp>
        <p:nvSpPr>
          <p:cNvPr id="37" name="TextBox 36">
            <a:extLst>
              <a:ext uri="{FF2B5EF4-FFF2-40B4-BE49-F238E27FC236}">
                <a16:creationId xmlns:a16="http://schemas.microsoft.com/office/drawing/2014/main" id="{A835330A-B9EF-535F-213E-0D84DA0D9FCE}"/>
              </a:ext>
            </a:extLst>
          </p:cNvPr>
          <p:cNvSpPr txBox="1"/>
          <p:nvPr/>
        </p:nvSpPr>
        <p:spPr>
          <a:xfrm rot="16200000">
            <a:off x="8133282" y="5423611"/>
            <a:ext cx="500458"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Trebuchet MS" panose="020B0603020202020204"/>
                <a:ea typeface="+mn-ea"/>
                <a:cs typeface="+mn-cs"/>
              </a:rPr>
              <a:t>Strata</a:t>
            </a:r>
          </a:p>
        </p:txBody>
      </p:sp>
      <p:sp>
        <p:nvSpPr>
          <p:cNvPr id="38" name="TextBox 37">
            <a:extLst>
              <a:ext uri="{FF2B5EF4-FFF2-40B4-BE49-F238E27FC236}">
                <a16:creationId xmlns:a16="http://schemas.microsoft.com/office/drawing/2014/main" id="{B8C22A8E-4DF7-E4C3-8B99-2F92ABA20594}"/>
              </a:ext>
            </a:extLst>
          </p:cNvPr>
          <p:cNvSpPr txBox="1"/>
          <p:nvPr/>
        </p:nvSpPr>
        <p:spPr>
          <a:xfrm>
            <a:off x="8383511" y="5423148"/>
            <a:ext cx="319318"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54565B"/>
                </a:solidFill>
                <a:effectLst/>
                <a:uLnTx/>
                <a:uFillTx/>
                <a:latin typeface="Trebuchet MS" panose="020B0603020202020204"/>
                <a:ea typeface="+mn-ea"/>
                <a:cs typeface="+mn-cs"/>
              </a:rPr>
              <a:t>All</a:t>
            </a:r>
          </a:p>
        </p:txBody>
      </p:sp>
      <p:sp>
        <p:nvSpPr>
          <p:cNvPr id="39" name="TextBox 38">
            <a:extLst>
              <a:ext uri="{FF2B5EF4-FFF2-40B4-BE49-F238E27FC236}">
                <a16:creationId xmlns:a16="http://schemas.microsoft.com/office/drawing/2014/main" id="{D1B0ED31-FE2F-DE04-420F-5FAD77CFFDDE}"/>
              </a:ext>
            </a:extLst>
          </p:cNvPr>
          <p:cNvSpPr txBox="1"/>
          <p:nvPr/>
        </p:nvSpPr>
        <p:spPr>
          <a:xfrm>
            <a:off x="8539964" y="5776445"/>
            <a:ext cx="2435282" cy="5078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srgbClr val="000000"/>
                </a:solidFill>
                <a:effectLst/>
                <a:uLnTx/>
                <a:uFillTx/>
                <a:latin typeface="Trebuchet MS" panose="020B0603020202020204"/>
                <a:ea typeface="+mn-ea"/>
                <a:cs typeface="+mn-cs"/>
              </a:rPr>
              <a:t>Events: </a:t>
            </a:r>
            <a:r>
              <a:rPr kumimoji="0" lang="en-US" sz="900" b="0" i="0" u="none" strike="noStrike" kern="1200" cap="none" spc="0" normalizeH="0" baseline="0" noProof="0">
                <a:ln>
                  <a:noFill/>
                </a:ln>
                <a:solidFill>
                  <a:srgbClr val="000000"/>
                </a:solidFill>
                <a:effectLst/>
                <a:uLnTx/>
                <a:uFillTx/>
                <a:latin typeface="Trebuchet MS" panose="020B0603020202020204"/>
                <a:ea typeface="+mn-ea"/>
                <a:cs typeface="+mn-cs"/>
              </a:rPr>
              <a:t>33/50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err="1">
                <a:ln>
                  <a:noFill/>
                </a:ln>
                <a:solidFill>
                  <a:srgbClr val="000000"/>
                </a:solidFill>
                <a:effectLst/>
                <a:uLnTx/>
                <a:uFillTx/>
                <a:latin typeface="Trebuchet MS" panose="020B0603020202020204"/>
                <a:ea typeface="+mn-ea"/>
                <a:cs typeface="+mn-cs"/>
              </a:rPr>
              <a:t>mPFS</a:t>
            </a:r>
            <a:r>
              <a:rPr kumimoji="0" lang="en-US" sz="900" b="1" i="0" u="none" strike="noStrike" kern="1200" cap="none" spc="0" normalizeH="0" baseline="0" noProof="0">
                <a:ln>
                  <a:noFill/>
                </a:ln>
                <a:solidFill>
                  <a:srgbClr val="000000"/>
                </a:solidFill>
                <a:effectLst/>
                <a:uLnTx/>
                <a:uFillTx/>
                <a:latin typeface="Trebuchet MS" panose="020B0603020202020204"/>
                <a:ea typeface="+mn-ea"/>
                <a:cs typeface="+mn-cs"/>
              </a:rPr>
              <a:t> (95% CI): </a:t>
            </a:r>
            <a:r>
              <a:rPr kumimoji="0" lang="en-US" sz="900" b="0" i="0" u="none" strike="noStrike" kern="1200" cap="none" spc="0" normalizeH="0" baseline="0" noProof="0">
                <a:ln>
                  <a:noFill/>
                </a:ln>
                <a:solidFill>
                  <a:srgbClr val="000000"/>
                </a:solidFill>
                <a:effectLst/>
                <a:uLnTx/>
                <a:uFillTx/>
                <a:latin typeface="Trebuchet MS" panose="020B0603020202020204"/>
                <a:ea typeface="+mn-ea"/>
                <a:cs typeface="+mn-cs"/>
              </a:rPr>
              <a:t>6.24 (5.52-9.03) months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srgbClr val="000000"/>
                </a:solidFill>
                <a:effectLst/>
                <a:uLnTx/>
                <a:uFillTx/>
                <a:latin typeface="Trebuchet MS" panose="020B0603020202020204"/>
                <a:ea typeface="+mn-ea"/>
                <a:cs typeface="+mn-cs"/>
              </a:rPr>
              <a:t>6-month PFS % (95% CI): </a:t>
            </a:r>
            <a:r>
              <a:rPr kumimoji="0" lang="en-US" sz="900" b="0" i="0" u="none" strike="noStrike" kern="1200" cap="none" spc="0" normalizeH="0" baseline="0" noProof="0">
                <a:ln>
                  <a:noFill/>
                </a:ln>
                <a:solidFill>
                  <a:srgbClr val="000000"/>
                </a:solidFill>
                <a:effectLst/>
                <a:uLnTx/>
                <a:uFillTx/>
                <a:latin typeface="Trebuchet MS" panose="020B0603020202020204"/>
                <a:ea typeface="+mn-ea"/>
                <a:cs typeface="+mn-cs"/>
              </a:rPr>
              <a:t>58.4% (45.6-74.8)</a:t>
            </a:r>
          </a:p>
        </p:txBody>
      </p:sp>
      <p:sp>
        <p:nvSpPr>
          <p:cNvPr id="40" name="TextBox 39">
            <a:extLst>
              <a:ext uri="{FF2B5EF4-FFF2-40B4-BE49-F238E27FC236}">
                <a16:creationId xmlns:a16="http://schemas.microsoft.com/office/drawing/2014/main" id="{8DE71DED-03E0-8091-30BB-2C8466F12A8A}"/>
              </a:ext>
            </a:extLst>
          </p:cNvPr>
          <p:cNvSpPr txBox="1"/>
          <p:nvPr/>
        </p:nvSpPr>
        <p:spPr>
          <a:xfrm>
            <a:off x="4672818" y="5803778"/>
            <a:ext cx="2435282" cy="5078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srgbClr val="000000"/>
                </a:solidFill>
                <a:effectLst/>
                <a:uLnTx/>
                <a:uFillTx/>
                <a:latin typeface="Trebuchet MS" panose="020B0603020202020204"/>
                <a:ea typeface="+mn-ea"/>
                <a:cs typeface="+mn-cs"/>
              </a:rPr>
              <a:t>Events: </a:t>
            </a:r>
            <a:r>
              <a:rPr kumimoji="0" lang="en-US" sz="900" b="0" i="0" u="none" strike="noStrike" kern="1200" cap="none" spc="0" normalizeH="0" baseline="0" noProof="0">
                <a:ln>
                  <a:noFill/>
                </a:ln>
                <a:solidFill>
                  <a:srgbClr val="000000"/>
                </a:solidFill>
                <a:effectLst/>
                <a:uLnTx/>
                <a:uFillTx/>
                <a:latin typeface="Trebuchet MS" panose="020B0603020202020204"/>
                <a:ea typeface="+mn-ea"/>
                <a:cs typeface="+mn-cs"/>
              </a:rPr>
              <a:t>11/18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err="1">
                <a:ln>
                  <a:noFill/>
                </a:ln>
                <a:solidFill>
                  <a:srgbClr val="000000"/>
                </a:solidFill>
                <a:effectLst/>
                <a:uLnTx/>
                <a:uFillTx/>
                <a:latin typeface="Trebuchet MS" panose="020B0603020202020204"/>
                <a:ea typeface="+mn-ea"/>
                <a:cs typeface="+mn-cs"/>
              </a:rPr>
              <a:t>mPFS</a:t>
            </a:r>
            <a:r>
              <a:rPr kumimoji="0" lang="en-US" sz="900" b="1" i="0" u="none" strike="noStrike" kern="1200" cap="none" spc="0" normalizeH="0" baseline="0" noProof="0">
                <a:ln>
                  <a:noFill/>
                </a:ln>
                <a:solidFill>
                  <a:srgbClr val="000000"/>
                </a:solidFill>
                <a:effectLst/>
                <a:uLnTx/>
                <a:uFillTx/>
                <a:latin typeface="Trebuchet MS" panose="020B0603020202020204"/>
                <a:ea typeface="+mn-ea"/>
                <a:cs typeface="+mn-cs"/>
              </a:rPr>
              <a:t> (95% CI): </a:t>
            </a:r>
            <a:r>
              <a:rPr kumimoji="0" lang="en-US" sz="900" b="0" i="0" u="none" strike="noStrike" kern="1200" cap="none" spc="0" normalizeH="0" baseline="0" noProof="0">
                <a:ln>
                  <a:noFill/>
                </a:ln>
                <a:solidFill>
                  <a:srgbClr val="000000"/>
                </a:solidFill>
                <a:effectLst/>
                <a:uLnTx/>
                <a:uFillTx/>
                <a:latin typeface="Trebuchet MS" panose="020B0603020202020204"/>
                <a:ea typeface="+mn-ea"/>
                <a:cs typeface="+mn-cs"/>
              </a:rPr>
              <a:t>5.75 (4.21-NA) months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srgbClr val="000000"/>
                </a:solidFill>
                <a:effectLst/>
                <a:uLnTx/>
                <a:uFillTx/>
                <a:latin typeface="Trebuchet MS" panose="020B0603020202020204"/>
                <a:ea typeface="+mn-ea"/>
                <a:cs typeface="+mn-cs"/>
              </a:rPr>
              <a:t>6-month PFS % (95% CI): </a:t>
            </a:r>
            <a:r>
              <a:rPr kumimoji="0" lang="en-US" sz="900" b="0" i="0" u="none" strike="noStrike" kern="1200" cap="none" spc="0" normalizeH="0" baseline="0" noProof="0">
                <a:ln>
                  <a:noFill/>
                </a:ln>
                <a:solidFill>
                  <a:srgbClr val="000000"/>
                </a:solidFill>
                <a:effectLst/>
                <a:uLnTx/>
                <a:uFillTx/>
                <a:latin typeface="Trebuchet MS" panose="020B0603020202020204"/>
                <a:ea typeface="+mn-ea"/>
                <a:cs typeface="+mn-cs"/>
              </a:rPr>
              <a:t>44.1% (25.4-76.6)</a:t>
            </a:r>
          </a:p>
        </p:txBody>
      </p:sp>
      <p:sp>
        <p:nvSpPr>
          <p:cNvPr id="41" name="TextBox 40">
            <a:extLst>
              <a:ext uri="{FF2B5EF4-FFF2-40B4-BE49-F238E27FC236}">
                <a16:creationId xmlns:a16="http://schemas.microsoft.com/office/drawing/2014/main" id="{073EE46B-145C-6CCB-E035-AEDEF097BA67}"/>
              </a:ext>
            </a:extLst>
          </p:cNvPr>
          <p:cNvSpPr txBox="1"/>
          <p:nvPr/>
        </p:nvSpPr>
        <p:spPr>
          <a:xfrm>
            <a:off x="805671" y="5776445"/>
            <a:ext cx="2435282" cy="5078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srgbClr val="000000"/>
                </a:solidFill>
                <a:effectLst/>
                <a:uLnTx/>
                <a:uFillTx/>
                <a:latin typeface="Trebuchet MS" panose="020B0603020202020204"/>
                <a:ea typeface="+mn-ea"/>
                <a:cs typeface="+mn-cs"/>
              </a:rPr>
              <a:t>Events: </a:t>
            </a:r>
            <a:r>
              <a:rPr kumimoji="0" lang="en-US" sz="900" b="0" i="0" u="none" strike="noStrike" kern="1200" cap="none" spc="0" normalizeH="0" baseline="0" noProof="0">
                <a:ln>
                  <a:noFill/>
                </a:ln>
                <a:solidFill>
                  <a:srgbClr val="000000"/>
                </a:solidFill>
                <a:effectLst/>
                <a:uLnTx/>
                <a:uFillTx/>
                <a:latin typeface="Trebuchet MS" panose="020B0603020202020204"/>
                <a:ea typeface="+mn-ea"/>
                <a:cs typeface="+mn-cs"/>
              </a:rPr>
              <a:t>22/32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err="1">
                <a:ln>
                  <a:noFill/>
                </a:ln>
                <a:solidFill>
                  <a:srgbClr val="000000"/>
                </a:solidFill>
                <a:effectLst/>
                <a:uLnTx/>
                <a:uFillTx/>
                <a:latin typeface="Trebuchet MS" panose="020B0603020202020204"/>
                <a:ea typeface="+mn-ea"/>
                <a:cs typeface="+mn-cs"/>
              </a:rPr>
              <a:t>mPFS</a:t>
            </a:r>
            <a:r>
              <a:rPr kumimoji="0" lang="en-US" sz="900" b="1" i="0" u="none" strike="noStrike" kern="1200" cap="none" spc="0" normalizeH="0" baseline="0" noProof="0">
                <a:ln>
                  <a:noFill/>
                </a:ln>
                <a:solidFill>
                  <a:srgbClr val="000000"/>
                </a:solidFill>
                <a:effectLst/>
                <a:uLnTx/>
                <a:uFillTx/>
                <a:latin typeface="Trebuchet MS" panose="020B0603020202020204"/>
                <a:ea typeface="+mn-ea"/>
                <a:cs typeface="+mn-cs"/>
              </a:rPr>
              <a:t> (95% CI): </a:t>
            </a:r>
            <a:r>
              <a:rPr kumimoji="0" lang="en-US" sz="900" b="0" i="0" u="none" strike="noStrike" kern="1200" cap="none" spc="0" normalizeH="0" baseline="0" noProof="0">
                <a:ln>
                  <a:noFill/>
                </a:ln>
                <a:solidFill>
                  <a:srgbClr val="000000"/>
                </a:solidFill>
                <a:effectLst/>
                <a:uLnTx/>
                <a:uFillTx/>
                <a:latin typeface="Trebuchet MS" panose="020B0603020202020204"/>
                <a:ea typeface="+mn-ea"/>
                <a:cs typeface="+mn-cs"/>
              </a:rPr>
              <a:t>6.37 (6.11-10.30) months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a:ln>
                  <a:noFill/>
                </a:ln>
                <a:solidFill>
                  <a:srgbClr val="000000"/>
                </a:solidFill>
                <a:effectLst/>
                <a:uLnTx/>
                <a:uFillTx/>
                <a:latin typeface="Trebuchet MS" panose="020B0603020202020204"/>
                <a:ea typeface="+mn-ea"/>
                <a:cs typeface="+mn-cs"/>
              </a:rPr>
              <a:t>6-month PFS % (95% CI): </a:t>
            </a:r>
            <a:r>
              <a:rPr kumimoji="0" lang="en-US" sz="900" b="0" i="0" u="none" strike="noStrike" kern="1200" cap="none" spc="0" normalizeH="0" baseline="0" noProof="0">
                <a:ln>
                  <a:noFill/>
                </a:ln>
                <a:solidFill>
                  <a:srgbClr val="000000"/>
                </a:solidFill>
                <a:effectLst/>
                <a:uLnTx/>
                <a:uFillTx/>
                <a:latin typeface="Trebuchet MS" panose="020B0603020202020204"/>
                <a:ea typeface="+mn-ea"/>
                <a:cs typeface="+mn-cs"/>
              </a:rPr>
              <a:t>66.3% (51.1-85.9)</a:t>
            </a:r>
          </a:p>
        </p:txBody>
      </p:sp>
      <p:sp>
        <p:nvSpPr>
          <p:cNvPr id="42" name="TextBox 41">
            <a:extLst>
              <a:ext uri="{FF2B5EF4-FFF2-40B4-BE49-F238E27FC236}">
                <a16:creationId xmlns:a16="http://schemas.microsoft.com/office/drawing/2014/main" id="{BA945D80-CC6D-0490-E13A-71866F85E917}"/>
              </a:ext>
            </a:extLst>
          </p:cNvPr>
          <p:cNvSpPr txBox="1"/>
          <p:nvPr/>
        </p:nvSpPr>
        <p:spPr>
          <a:xfrm>
            <a:off x="805671" y="1724704"/>
            <a:ext cx="864276"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Trebuchet MS" panose="020B0603020202020204"/>
                <a:ea typeface="+mn-ea"/>
                <a:cs typeface="+mn-cs"/>
              </a:rPr>
              <a:t>A. TNBC</a:t>
            </a:r>
          </a:p>
        </p:txBody>
      </p:sp>
      <p:sp>
        <p:nvSpPr>
          <p:cNvPr id="43" name="TextBox 42">
            <a:extLst>
              <a:ext uri="{FF2B5EF4-FFF2-40B4-BE49-F238E27FC236}">
                <a16:creationId xmlns:a16="http://schemas.microsoft.com/office/drawing/2014/main" id="{E4758A4D-B5FB-A73D-AD62-51F5E84342C1}"/>
              </a:ext>
            </a:extLst>
          </p:cNvPr>
          <p:cNvSpPr txBox="1"/>
          <p:nvPr/>
        </p:nvSpPr>
        <p:spPr>
          <a:xfrm>
            <a:off x="4672818" y="1724704"/>
            <a:ext cx="132760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Trebuchet MS" panose="020B0603020202020204"/>
                <a:ea typeface="+mn-ea"/>
                <a:cs typeface="+mn-cs"/>
              </a:rPr>
              <a:t>B. HR+/HER2-</a:t>
            </a:r>
          </a:p>
        </p:txBody>
      </p:sp>
      <p:sp>
        <p:nvSpPr>
          <p:cNvPr id="44" name="TextBox 43">
            <a:extLst>
              <a:ext uri="{FF2B5EF4-FFF2-40B4-BE49-F238E27FC236}">
                <a16:creationId xmlns:a16="http://schemas.microsoft.com/office/drawing/2014/main" id="{7D63BFDA-9CDD-FA16-3471-C1A2F13A7DEE}"/>
              </a:ext>
            </a:extLst>
          </p:cNvPr>
          <p:cNvSpPr txBox="1"/>
          <p:nvPr/>
        </p:nvSpPr>
        <p:spPr>
          <a:xfrm>
            <a:off x="8539964" y="1724704"/>
            <a:ext cx="1178528"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Trebuchet MS" panose="020B0603020202020204"/>
                <a:ea typeface="+mn-ea"/>
                <a:cs typeface="+mn-cs"/>
              </a:rPr>
              <a:t>C. OVERALL</a:t>
            </a:r>
          </a:p>
        </p:txBody>
      </p:sp>
      <p:sp>
        <p:nvSpPr>
          <p:cNvPr id="45" name="Freeform 5">
            <a:extLst>
              <a:ext uri="{FF2B5EF4-FFF2-40B4-BE49-F238E27FC236}">
                <a16:creationId xmlns:a16="http://schemas.microsoft.com/office/drawing/2014/main" id="{87785BE7-B03E-04DA-696D-AFA231C56E1D}"/>
              </a:ext>
            </a:extLst>
          </p:cNvPr>
          <p:cNvSpPr>
            <a:spLocks/>
          </p:cNvSpPr>
          <p:nvPr/>
        </p:nvSpPr>
        <p:spPr bwMode="auto">
          <a:xfrm>
            <a:off x="1047304" y="2242705"/>
            <a:ext cx="2838451" cy="2439987"/>
          </a:xfrm>
          <a:custGeom>
            <a:avLst/>
            <a:gdLst>
              <a:gd name="T0" fmla="*/ 297 w 1750"/>
              <a:gd name="T1" fmla="*/ 0 h 1537"/>
              <a:gd name="T2" fmla="*/ 604 w 1750"/>
              <a:gd name="T3" fmla="*/ 34 h 1537"/>
              <a:gd name="T4" fmla="*/ 624 w 1750"/>
              <a:gd name="T5" fmla="*/ 108 h 1537"/>
              <a:gd name="T6" fmla="*/ 720 w 1750"/>
              <a:gd name="T7" fmla="*/ 136 h 1537"/>
              <a:gd name="T8" fmla="*/ 819 w 1750"/>
              <a:gd name="T9" fmla="*/ 180 h 1537"/>
              <a:gd name="T10" fmla="*/ 909 w 1750"/>
              <a:gd name="T11" fmla="*/ 220 h 1537"/>
              <a:gd name="T12" fmla="*/ 917 w 1750"/>
              <a:gd name="T13" fmla="*/ 265 h 1537"/>
              <a:gd name="T14" fmla="*/ 931 w 1750"/>
              <a:gd name="T15" fmla="*/ 301 h 1537"/>
              <a:gd name="T16" fmla="*/ 947 w 1750"/>
              <a:gd name="T17" fmla="*/ 399 h 1537"/>
              <a:gd name="T18" fmla="*/ 1084 w 1750"/>
              <a:gd name="T19" fmla="*/ 455 h 1537"/>
              <a:gd name="T20" fmla="*/ 1096 w 1750"/>
              <a:gd name="T21" fmla="*/ 507 h 1537"/>
              <a:gd name="T22" fmla="*/ 1329 w 1750"/>
              <a:gd name="T23" fmla="*/ 565 h 1537"/>
              <a:gd name="T24" fmla="*/ 1343 w 1750"/>
              <a:gd name="T25" fmla="*/ 623 h 1537"/>
              <a:gd name="T26" fmla="*/ 1403 w 1750"/>
              <a:gd name="T27" fmla="*/ 687 h 1537"/>
              <a:gd name="T28" fmla="*/ 1535 w 1750"/>
              <a:gd name="T29" fmla="*/ 751 h 1537"/>
              <a:gd name="T30" fmla="*/ 1680 w 1750"/>
              <a:gd name="T31" fmla="*/ 818 h 1537"/>
              <a:gd name="T32" fmla="*/ 1716 w 1750"/>
              <a:gd name="T33" fmla="*/ 880 h 1537"/>
              <a:gd name="T34" fmla="*/ 1750 w 1750"/>
              <a:gd name="T35" fmla="*/ 928 h 1537"/>
              <a:gd name="T36" fmla="*/ 1718 w 1750"/>
              <a:gd name="T37" fmla="*/ 1537 h 1537"/>
              <a:gd name="T38" fmla="*/ 1682 w 1750"/>
              <a:gd name="T39" fmla="*/ 1485 h 1537"/>
              <a:gd name="T40" fmla="*/ 1537 w 1750"/>
              <a:gd name="T41" fmla="*/ 1423 h 1537"/>
              <a:gd name="T42" fmla="*/ 1403 w 1750"/>
              <a:gd name="T43" fmla="*/ 1341 h 1537"/>
              <a:gd name="T44" fmla="*/ 1345 w 1750"/>
              <a:gd name="T45" fmla="*/ 1273 h 1537"/>
              <a:gd name="T46" fmla="*/ 1331 w 1750"/>
              <a:gd name="T47" fmla="*/ 1216 h 1537"/>
              <a:gd name="T48" fmla="*/ 1096 w 1750"/>
              <a:gd name="T49" fmla="*/ 1152 h 1537"/>
              <a:gd name="T50" fmla="*/ 1086 w 1750"/>
              <a:gd name="T51" fmla="*/ 1094 h 1537"/>
              <a:gd name="T52" fmla="*/ 951 w 1750"/>
              <a:gd name="T53" fmla="*/ 1038 h 1537"/>
              <a:gd name="T54" fmla="*/ 929 w 1750"/>
              <a:gd name="T55" fmla="*/ 978 h 1537"/>
              <a:gd name="T56" fmla="*/ 919 w 1750"/>
              <a:gd name="T57" fmla="*/ 858 h 1537"/>
              <a:gd name="T58" fmla="*/ 911 w 1750"/>
              <a:gd name="T59" fmla="*/ 806 h 1537"/>
              <a:gd name="T60" fmla="*/ 821 w 1750"/>
              <a:gd name="T61" fmla="*/ 749 h 1537"/>
              <a:gd name="T62" fmla="*/ 718 w 1750"/>
              <a:gd name="T63" fmla="*/ 691 h 1537"/>
              <a:gd name="T64" fmla="*/ 626 w 1750"/>
              <a:gd name="T65" fmla="*/ 627 h 1537"/>
              <a:gd name="T66" fmla="*/ 612 w 1750"/>
              <a:gd name="T67" fmla="*/ 565 h 1537"/>
              <a:gd name="T68" fmla="*/ 299 w 1750"/>
              <a:gd name="T69" fmla="*/ 431 h 1537"/>
              <a:gd name="T70" fmla="*/ 163 w 1750"/>
              <a:gd name="T71" fmla="*/ 289 h 1537"/>
              <a:gd name="T72" fmla="*/ 116 w 1750"/>
              <a:gd name="T73" fmla="*/ 220 h 1537"/>
              <a:gd name="T74" fmla="*/ 28 w 1750"/>
              <a:gd name="T75" fmla="*/ 138 h 1537"/>
              <a:gd name="T76" fmla="*/ 28 w 1750"/>
              <a:gd name="T77" fmla="*/ 14 h 1537"/>
              <a:gd name="T78" fmla="*/ 0 w 1750"/>
              <a:gd name="T79" fmla="*/ 6 h 1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50" h="1537">
                <a:moveTo>
                  <a:pt x="0" y="0"/>
                </a:moveTo>
                <a:lnTo>
                  <a:pt x="297" y="0"/>
                </a:lnTo>
                <a:lnTo>
                  <a:pt x="297" y="34"/>
                </a:lnTo>
                <a:lnTo>
                  <a:pt x="604" y="34"/>
                </a:lnTo>
                <a:lnTo>
                  <a:pt x="604" y="108"/>
                </a:lnTo>
                <a:lnTo>
                  <a:pt x="624" y="108"/>
                </a:lnTo>
                <a:lnTo>
                  <a:pt x="624" y="136"/>
                </a:lnTo>
                <a:lnTo>
                  <a:pt x="720" y="136"/>
                </a:lnTo>
                <a:lnTo>
                  <a:pt x="720" y="180"/>
                </a:lnTo>
                <a:lnTo>
                  <a:pt x="819" y="180"/>
                </a:lnTo>
                <a:lnTo>
                  <a:pt x="819" y="220"/>
                </a:lnTo>
                <a:lnTo>
                  <a:pt x="909" y="220"/>
                </a:lnTo>
                <a:lnTo>
                  <a:pt x="909" y="265"/>
                </a:lnTo>
                <a:lnTo>
                  <a:pt x="917" y="265"/>
                </a:lnTo>
                <a:lnTo>
                  <a:pt x="917" y="301"/>
                </a:lnTo>
                <a:lnTo>
                  <a:pt x="931" y="301"/>
                </a:lnTo>
                <a:lnTo>
                  <a:pt x="931" y="399"/>
                </a:lnTo>
                <a:lnTo>
                  <a:pt x="947" y="399"/>
                </a:lnTo>
                <a:lnTo>
                  <a:pt x="947" y="455"/>
                </a:lnTo>
                <a:lnTo>
                  <a:pt x="1084" y="455"/>
                </a:lnTo>
                <a:lnTo>
                  <a:pt x="1084" y="507"/>
                </a:lnTo>
                <a:lnTo>
                  <a:pt x="1096" y="507"/>
                </a:lnTo>
                <a:lnTo>
                  <a:pt x="1096" y="565"/>
                </a:lnTo>
                <a:lnTo>
                  <a:pt x="1329" y="565"/>
                </a:lnTo>
                <a:lnTo>
                  <a:pt x="1329" y="623"/>
                </a:lnTo>
                <a:lnTo>
                  <a:pt x="1343" y="623"/>
                </a:lnTo>
                <a:lnTo>
                  <a:pt x="1343" y="687"/>
                </a:lnTo>
                <a:lnTo>
                  <a:pt x="1403" y="687"/>
                </a:lnTo>
                <a:lnTo>
                  <a:pt x="1403" y="751"/>
                </a:lnTo>
                <a:lnTo>
                  <a:pt x="1535" y="751"/>
                </a:lnTo>
                <a:lnTo>
                  <a:pt x="1535" y="818"/>
                </a:lnTo>
                <a:lnTo>
                  <a:pt x="1680" y="818"/>
                </a:lnTo>
                <a:lnTo>
                  <a:pt x="1680" y="880"/>
                </a:lnTo>
                <a:lnTo>
                  <a:pt x="1716" y="880"/>
                </a:lnTo>
                <a:lnTo>
                  <a:pt x="1716" y="928"/>
                </a:lnTo>
                <a:lnTo>
                  <a:pt x="1750" y="928"/>
                </a:lnTo>
                <a:lnTo>
                  <a:pt x="1750" y="1537"/>
                </a:lnTo>
                <a:lnTo>
                  <a:pt x="1718" y="1537"/>
                </a:lnTo>
                <a:lnTo>
                  <a:pt x="1718" y="1485"/>
                </a:lnTo>
                <a:lnTo>
                  <a:pt x="1682" y="1485"/>
                </a:lnTo>
                <a:lnTo>
                  <a:pt x="1682" y="1423"/>
                </a:lnTo>
                <a:lnTo>
                  <a:pt x="1537" y="1423"/>
                </a:lnTo>
                <a:lnTo>
                  <a:pt x="1537" y="1341"/>
                </a:lnTo>
                <a:lnTo>
                  <a:pt x="1403" y="1341"/>
                </a:lnTo>
                <a:lnTo>
                  <a:pt x="1403" y="1273"/>
                </a:lnTo>
                <a:lnTo>
                  <a:pt x="1345" y="1273"/>
                </a:lnTo>
                <a:lnTo>
                  <a:pt x="1345" y="1216"/>
                </a:lnTo>
                <a:lnTo>
                  <a:pt x="1331" y="1216"/>
                </a:lnTo>
                <a:lnTo>
                  <a:pt x="1331" y="1152"/>
                </a:lnTo>
                <a:lnTo>
                  <a:pt x="1096" y="1152"/>
                </a:lnTo>
                <a:lnTo>
                  <a:pt x="1096" y="1094"/>
                </a:lnTo>
                <a:lnTo>
                  <a:pt x="1086" y="1094"/>
                </a:lnTo>
                <a:lnTo>
                  <a:pt x="1086" y="1038"/>
                </a:lnTo>
                <a:lnTo>
                  <a:pt x="951" y="1038"/>
                </a:lnTo>
                <a:lnTo>
                  <a:pt x="951" y="978"/>
                </a:lnTo>
                <a:lnTo>
                  <a:pt x="929" y="978"/>
                </a:lnTo>
                <a:lnTo>
                  <a:pt x="929" y="858"/>
                </a:lnTo>
                <a:lnTo>
                  <a:pt x="919" y="858"/>
                </a:lnTo>
                <a:lnTo>
                  <a:pt x="919" y="806"/>
                </a:lnTo>
                <a:lnTo>
                  <a:pt x="911" y="806"/>
                </a:lnTo>
                <a:lnTo>
                  <a:pt x="911" y="749"/>
                </a:lnTo>
                <a:lnTo>
                  <a:pt x="821" y="749"/>
                </a:lnTo>
                <a:lnTo>
                  <a:pt x="821" y="691"/>
                </a:lnTo>
                <a:lnTo>
                  <a:pt x="718" y="691"/>
                </a:lnTo>
                <a:lnTo>
                  <a:pt x="718" y="627"/>
                </a:lnTo>
                <a:lnTo>
                  <a:pt x="626" y="627"/>
                </a:lnTo>
                <a:lnTo>
                  <a:pt x="626" y="565"/>
                </a:lnTo>
                <a:lnTo>
                  <a:pt x="612" y="565"/>
                </a:lnTo>
                <a:lnTo>
                  <a:pt x="612" y="431"/>
                </a:lnTo>
                <a:lnTo>
                  <a:pt x="299" y="431"/>
                </a:lnTo>
                <a:lnTo>
                  <a:pt x="299" y="289"/>
                </a:lnTo>
                <a:lnTo>
                  <a:pt x="163" y="289"/>
                </a:lnTo>
                <a:lnTo>
                  <a:pt x="163" y="220"/>
                </a:lnTo>
                <a:lnTo>
                  <a:pt x="116" y="220"/>
                </a:lnTo>
                <a:lnTo>
                  <a:pt x="116" y="138"/>
                </a:lnTo>
                <a:lnTo>
                  <a:pt x="28" y="138"/>
                </a:lnTo>
                <a:lnTo>
                  <a:pt x="28" y="64"/>
                </a:lnTo>
                <a:lnTo>
                  <a:pt x="28" y="14"/>
                </a:lnTo>
                <a:lnTo>
                  <a:pt x="28" y="6"/>
                </a:lnTo>
                <a:lnTo>
                  <a:pt x="0" y="6"/>
                </a:lnTo>
                <a:lnTo>
                  <a:pt x="0" y="0"/>
                </a:lnTo>
                <a:close/>
              </a:path>
            </a:pathLst>
          </a:custGeom>
          <a:solidFill>
            <a:srgbClr val="C2C2E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46" name="Freeform 6">
            <a:extLst>
              <a:ext uri="{FF2B5EF4-FFF2-40B4-BE49-F238E27FC236}">
                <a16:creationId xmlns:a16="http://schemas.microsoft.com/office/drawing/2014/main" id="{CFC9A81F-2C2F-32A4-4F91-1118A6E5A20F}"/>
              </a:ext>
            </a:extLst>
          </p:cNvPr>
          <p:cNvSpPr>
            <a:spLocks/>
          </p:cNvSpPr>
          <p:nvPr/>
        </p:nvSpPr>
        <p:spPr bwMode="auto">
          <a:xfrm>
            <a:off x="1047304" y="2242705"/>
            <a:ext cx="2831963" cy="2297112"/>
          </a:xfrm>
          <a:custGeom>
            <a:avLst/>
            <a:gdLst>
              <a:gd name="T0" fmla="*/ 0 w 1746"/>
              <a:gd name="T1" fmla="*/ 0 h 1447"/>
              <a:gd name="T2" fmla="*/ 24 w 1746"/>
              <a:gd name="T3" fmla="*/ 0 h 1447"/>
              <a:gd name="T4" fmla="*/ 24 w 1746"/>
              <a:gd name="T5" fmla="*/ 44 h 1447"/>
              <a:gd name="T6" fmla="*/ 116 w 1746"/>
              <a:gd name="T7" fmla="*/ 44 h 1447"/>
              <a:gd name="T8" fmla="*/ 116 w 1746"/>
              <a:gd name="T9" fmla="*/ 96 h 1447"/>
              <a:gd name="T10" fmla="*/ 161 w 1746"/>
              <a:gd name="T11" fmla="*/ 96 h 1447"/>
              <a:gd name="T12" fmla="*/ 161 w 1746"/>
              <a:gd name="T13" fmla="*/ 144 h 1447"/>
              <a:gd name="T14" fmla="*/ 299 w 1746"/>
              <a:gd name="T15" fmla="*/ 144 h 1447"/>
              <a:gd name="T16" fmla="*/ 299 w 1746"/>
              <a:gd name="T17" fmla="*/ 244 h 1447"/>
              <a:gd name="T18" fmla="*/ 604 w 1746"/>
              <a:gd name="T19" fmla="*/ 244 h 1447"/>
              <a:gd name="T20" fmla="*/ 604 w 1746"/>
              <a:gd name="T21" fmla="*/ 357 h 1447"/>
              <a:gd name="T22" fmla="*/ 626 w 1746"/>
              <a:gd name="T23" fmla="*/ 357 h 1447"/>
              <a:gd name="T24" fmla="*/ 626 w 1746"/>
              <a:gd name="T25" fmla="*/ 409 h 1447"/>
              <a:gd name="T26" fmla="*/ 716 w 1746"/>
              <a:gd name="T27" fmla="*/ 409 h 1447"/>
              <a:gd name="T28" fmla="*/ 716 w 1746"/>
              <a:gd name="T29" fmla="*/ 461 h 1447"/>
              <a:gd name="T30" fmla="*/ 819 w 1746"/>
              <a:gd name="T31" fmla="*/ 461 h 1447"/>
              <a:gd name="T32" fmla="*/ 819 w 1746"/>
              <a:gd name="T33" fmla="*/ 515 h 1447"/>
              <a:gd name="T34" fmla="*/ 909 w 1746"/>
              <a:gd name="T35" fmla="*/ 515 h 1447"/>
              <a:gd name="T36" fmla="*/ 909 w 1746"/>
              <a:gd name="T37" fmla="*/ 577 h 1447"/>
              <a:gd name="T38" fmla="*/ 915 w 1746"/>
              <a:gd name="T39" fmla="*/ 577 h 1447"/>
              <a:gd name="T40" fmla="*/ 915 w 1746"/>
              <a:gd name="T41" fmla="*/ 627 h 1447"/>
              <a:gd name="T42" fmla="*/ 929 w 1746"/>
              <a:gd name="T43" fmla="*/ 627 h 1447"/>
              <a:gd name="T44" fmla="*/ 929 w 1746"/>
              <a:gd name="T45" fmla="*/ 647 h 1447"/>
              <a:gd name="T46" fmla="*/ 929 w 1746"/>
              <a:gd name="T47" fmla="*/ 745 h 1447"/>
              <a:gd name="T48" fmla="*/ 947 w 1746"/>
              <a:gd name="T49" fmla="*/ 745 h 1447"/>
              <a:gd name="T50" fmla="*/ 947 w 1746"/>
              <a:gd name="T51" fmla="*/ 802 h 1447"/>
              <a:gd name="T52" fmla="*/ 1086 w 1746"/>
              <a:gd name="T53" fmla="*/ 802 h 1447"/>
              <a:gd name="T54" fmla="*/ 1086 w 1746"/>
              <a:gd name="T55" fmla="*/ 864 h 1447"/>
              <a:gd name="T56" fmla="*/ 1094 w 1746"/>
              <a:gd name="T57" fmla="*/ 864 h 1447"/>
              <a:gd name="T58" fmla="*/ 1094 w 1746"/>
              <a:gd name="T59" fmla="*/ 928 h 1447"/>
              <a:gd name="T60" fmla="*/ 1329 w 1746"/>
              <a:gd name="T61" fmla="*/ 928 h 1447"/>
              <a:gd name="T62" fmla="*/ 1329 w 1746"/>
              <a:gd name="T63" fmla="*/ 994 h 1447"/>
              <a:gd name="T64" fmla="*/ 1345 w 1746"/>
              <a:gd name="T65" fmla="*/ 994 h 1447"/>
              <a:gd name="T66" fmla="*/ 1345 w 1746"/>
              <a:gd name="T67" fmla="*/ 1064 h 1447"/>
              <a:gd name="T68" fmla="*/ 1405 w 1746"/>
              <a:gd name="T69" fmla="*/ 1064 h 1447"/>
              <a:gd name="T70" fmla="*/ 1405 w 1746"/>
              <a:gd name="T71" fmla="*/ 1148 h 1447"/>
              <a:gd name="T72" fmla="*/ 1535 w 1746"/>
              <a:gd name="T73" fmla="*/ 1148 h 1447"/>
              <a:gd name="T74" fmla="*/ 1535 w 1746"/>
              <a:gd name="T75" fmla="*/ 1246 h 1447"/>
              <a:gd name="T76" fmla="*/ 1680 w 1746"/>
              <a:gd name="T77" fmla="*/ 1246 h 1447"/>
              <a:gd name="T78" fmla="*/ 1680 w 1746"/>
              <a:gd name="T79" fmla="*/ 1349 h 1447"/>
              <a:gd name="T80" fmla="*/ 1718 w 1746"/>
              <a:gd name="T81" fmla="*/ 1349 h 1447"/>
              <a:gd name="T82" fmla="*/ 1718 w 1746"/>
              <a:gd name="T83" fmla="*/ 1447 h 1447"/>
              <a:gd name="T84" fmla="*/ 1746 w 1746"/>
              <a:gd name="T85" fmla="*/ 1447 h 1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46" h="1447">
                <a:moveTo>
                  <a:pt x="0" y="0"/>
                </a:moveTo>
                <a:lnTo>
                  <a:pt x="24" y="0"/>
                </a:lnTo>
                <a:lnTo>
                  <a:pt x="24" y="44"/>
                </a:lnTo>
                <a:lnTo>
                  <a:pt x="116" y="44"/>
                </a:lnTo>
                <a:lnTo>
                  <a:pt x="116" y="96"/>
                </a:lnTo>
                <a:lnTo>
                  <a:pt x="161" y="96"/>
                </a:lnTo>
                <a:lnTo>
                  <a:pt x="161" y="144"/>
                </a:lnTo>
                <a:lnTo>
                  <a:pt x="299" y="144"/>
                </a:lnTo>
                <a:lnTo>
                  <a:pt x="299" y="244"/>
                </a:lnTo>
                <a:lnTo>
                  <a:pt x="604" y="244"/>
                </a:lnTo>
                <a:lnTo>
                  <a:pt x="604" y="357"/>
                </a:lnTo>
                <a:lnTo>
                  <a:pt x="626" y="357"/>
                </a:lnTo>
                <a:lnTo>
                  <a:pt x="626" y="409"/>
                </a:lnTo>
                <a:lnTo>
                  <a:pt x="716" y="409"/>
                </a:lnTo>
                <a:lnTo>
                  <a:pt x="716" y="461"/>
                </a:lnTo>
                <a:lnTo>
                  <a:pt x="819" y="461"/>
                </a:lnTo>
                <a:lnTo>
                  <a:pt x="819" y="515"/>
                </a:lnTo>
                <a:lnTo>
                  <a:pt x="909" y="515"/>
                </a:lnTo>
                <a:lnTo>
                  <a:pt x="909" y="577"/>
                </a:lnTo>
                <a:lnTo>
                  <a:pt x="915" y="577"/>
                </a:lnTo>
                <a:lnTo>
                  <a:pt x="915" y="627"/>
                </a:lnTo>
                <a:lnTo>
                  <a:pt x="929" y="627"/>
                </a:lnTo>
                <a:lnTo>
                  <a:pt x="929" y="647"/>
                </a:lnTo>
                <a:lnTo>
                  <a:pt x="929" y="745"/>
                </a:lnTo>
                <a:lnTo>
                  <a:pt x="947" y="745"/>
                </a:lnTo>
                <a:lnTo>
                  <a:pt x="947" y="802"/>
                </a:lnTo>
                <a:lnTo>
                  <a:pt x="1086" y="802"/>
                </a:lnTo>
                <a:lnTo>
                  <a:pt x="1086" y="864"/>
                </a:lnTo>
                <a:lnTo>
                  <a:pt x="1094" y="864"/>
                </a:lnTo>
                <a:lnTo>
                  <a:pt x="1094" y="928"/>
                </a:lnTo>
                <a:lnTo>
                  <a:pt x="1329" y="928"/>
                </a:lnTo>
                <a:lnTo>
                  <a:pt x="1329" y="994"/>
                </a:lnTo>
                <a:lnTo>
                  <a:pt x="1345" y="994"/>
                </a:lnTo>
                <a:lnTo>
                  <a:pt x="1345" y="1064"/>
                </a:lnTo>
                <a:lnTo>
                  <a:pt x="1405" y="1064"/>
                </a:lnTo>
                <a:lnTo>
                  <a:pt x="1405" y="1148"/>
                </a:lnTo>
                <a:lnTo>
                  <a:pt x="1535" y="1148"/>
                </a:lnTo>
                <a:lnTo>
                  <a:pt x="1535" y="1246"/>
                </a:lnTo>
                <a:lnTo>
                  <a:pt x="1680" y="1246"/>
                </a:lnTo>
                <a:lnTo>
                  <a:pt x="1680" y="1349"/>
                </a:lnTo>
                <a:lnTo>
                  <a:pt x="1718" y="1349"/>
                </a:lnTo>
                <a:lnTo>
                  <a:pt x="1718" y="1447"/>
                </a:lnTo>
                <a:lnTo>
                  <a:pt x="1746" y="1447"/>
                </a:lnTo>
              </a:path>
            </a:pathLst>
          </a:custGeom>
          <a:noFill/>
          <a:ln w="25400" cap="flat">
            <a:solidFill>
              <a:srgbClr val="425BA9"/>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47" name="Freeform 10">
            <a:extLst>
              <a:ext uri="{FF2B5EF4-FFF2-40B4-BE49-F238E27FC236}">
                <a16:creationId xmlns:a16="http://schemas.microsoft.com/office/drawing/2014/main" id="{DDA1A391-495D-88F2-DCFF-002BCAFE7716}"/>
              </a:ext>
            </a:extLst>
          </p:cNvPr>
          <p:cNvSpPr>
            <a:spLocks/>
          </p:cNvSpPr>
          <p:nvPr/>
        </p:nvSpPr>
        <p:spPr bwMode="auto">
          <a:xfrm>
            <a:off x="5082732" y="2231593"/>
            <a:ext cx="2416175" cy="1978025"/>
          </a:xfrm>
          <a:custGeom>
            <a:avLst/>
            <a:gdLst>
              <a:gd name="T0" fmla="*/ 306 w 1522"/>
              <a:gd name="T1" fmla="*/ 0 h 1246"/>
              <a:gd name="T2" fmla="*/ 0 w 1522"/>
              <a:gd name="T3" fmla="*/ 0 h 1246"/>
              <a:gd name="T4" fmla="*/ 0 w 1522"/>
              <a:gd name="T5" fmla="*/ 252 h 1246"/>
              <a:gd name="T6" fmla="*/ 96 w 1522"/>
              <a:gd name="T7" fmla="*/ 252 h 1246"/>
              <a:gd name="T8" fmla="*/ 96 w 1522"/>
              <a:gd name="T9" fmla="*/ 404 h 1246"/>
              <a:gd name="T10" fmla="*/ 296 w 1522"/>
              <a:gd name="T11" fmla="*/ 404 h 1246"/>
              <a:gd name="T12" fmla="*/ 296 w 1522"/>
              <a:gd name="T13" fmla="*/ 538 h 1246"/>
              <a:gd name="T14" fmla="*/ 304 w 1522"/>
              <a:gd name="T15" fmla="*/ 538 h 1246"/>
              <a:gd name="T16" fmla="*/ 304 w 1522"/>
              <a:gd name="T17" fmla="*/ 666 h 1246"/>
              <a:gd name="T18" fmla="*/ 310 w 1522"/>
              <a:gd name="T19" fmla="*/ 666 h 1246"/>
              <a:gd name="T20" fmla="*/ 310 w 1522"/>
              <a:gd name="T21" fmla="*/ 776 h 1246"/>
              <a:gd name="T22" fmla="*/ 314 w 1522"/>
              <a:gd name="T23" fmla="*/ 776 h 1246"/>
              <a:gd name="T24" fmla="*/ 314 w 1522"/>
              <a:gd name="T25" fmla="*/ 886 h 1246"/>
              <a:gd name="T26" fmla="*/ 671 w 1522"/>
              <a:gd name="T27" fmla="*/ 886 h 1246"/>
              <a:gd name="T28" fmla="*/ 671 w 1522"/>
              <a:gd name="T29" fmla="*/ 978 h 1246"/>
              <a:gd name="T30" fmla="*/ 679 w 1522"/>
              <a:gd name="T31" fmla="*/ 978 h 1246"/>
              <a:gd name="T32" fmla="*/ 679 w 1522"/>
              <a:gd name="T33" fmla="*/ 1078 h 1246"/>
              <a:gd name="T34" fmla="*/ 937 w 1522"/>
              <a:gd name="T35" fmla="*/ 1078 h 1246"/>
              <a:gd name="T36" fmla="*/ 937 w 1522"/>
              <a:gd name="T37" fmla="*/ 1166 h 1246"/>
              <a:gd name="T38" fmla="*/ 999 w 1522"/>
              <a:gd name="T39" fmla="*/ 1166 h 1246"/>
              <a:gd name="T40" fmla="*/ 999 w 1522"/>
              <a:gd name="T41" fmla="*/ 1246 h 1246"/>
              <a:gd name="T42" fmla="*/ 1522 w 1522"/>
              <a:gd name="T43" fmla="*/ 1246 h 1246"/>
              <a:gd name="T44" fmla="*/ 1522 w 1522"/>
              <a:gd name="T45" fmla="*/ 450 h 1246"/>
              <a:gd name="T46" fmla="*/ 999 w 1522"/>
              <a:gd name="T47" fmla="*/ 450 h 1246"/>
              <a:gd name="T48" fmla="*/ 999 w 1522"/>
              <a:gd name="T49" fmla="*/ 366 h 1246"/>
              <a:gd name="T50" fmla="*/ 935 w 1522"/>
              <a:gd name="T51" fmla="*/ 366 h 1246"/>
              <a:gd name="T52" fmla="*/ 935 w 1522"/>
              <a:gd name="T53" fmla="*/ 280 h 1246"/>
              <a:gd name="T54" fmla="*/ 677 w 1522"/>
              <a:gd name="T55" fmla="*/ 280 h 1246"/>
              <a:gd name="T56" fmla="*/ 677 w 1522"/>
              <a:gd name="T57" fmla="*/ 198 h 1246"/>
              <a:gd name="T58" fmla="*/ 669 w 1522"/>
              <a:gd name="T59" fmla="*/ 198 h 1246"/>
              <a:gd name="T60" fmla="*/ 669 w 1522"/>
              <a:gd name="T61" fmla="*/ 126 h 1246"/>
              <a:gd name="T62" fmla="*/ 314 w 1522"/>
              <a:gd name="T63" fmla="*/ 126 h 1246"/>
              <a:gd name="T64" fmla="*/ 314 w 1522"/>
              <a:gd name="T65" fmla="*/ 62 h 1246"/>
              <a:gd name="T66" fmla="*/ 306 w 1522"/>
              <a:gd name="T67" fmla="*/ 62 h 1246"/>
              <a:gd name="T68" fmla="*/ 306 w 1522"/>
              <a:gd name="T69" fmla="*/ 0 h 1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22" h="1246">
                <a:moveTo>
                  <a:pt x="306" y="0"/>
                </a:moveTo>
                <a:lnTo>
                  <a:pt x="0" y="0"/>
                </a:lnTo>
                <a:lnTo>
                  <a:pt x="0" y="252"/>
                </a:lnTo>
                <a:lnTo>
                  <a:pt x="96" y="252"/>
                </a:lnTo>
                <a:lnTo>
                  <a:pt x="96" y="404"/>
                </a:lnTo>
                <a:lnTo>
                  <a:pt x="296" y="404"/>
                </a:lnTo>
                <a:lnTo>
                  <a:pt x="296" y="538"/>
                </a:lnTo>
                <a:lnTo>
                  <a:pt x="304" y="538"/>
                </a:lnTo>
                <a:lnTo>
                  <a:pt x="304" y="666"/>
                </a:lnTo>
                <a:lnTo>
                  <a:pt x="310" y="666"/>
                </a:lnTo>
                <a:lnTo>
                  <a:pt x="310" y="776"/>
                </a:lnTo>
                <a:lnTo>
                  <a:pt x="314" y="776"/>
                </a:lnTo>
                <a:lnTo>
                  <a:pt x="314" y="886"/>
                </a:lnTo>
                <a:lnTo>
                  <a:pt x="671" y="886"/>
                </a:lnTo>
                <a:lnTo>
                  <a:pt x="671" y="978"/>
                </a:lnTo>
                <a:lnTo>
                  <a:pt x="679" y="978"/>
                </a:lnTo>
                <a:lnTo>
                  <a:pt x="679" y="1078"/>
                </a:lnTo>
                <a:lnTo>
                  <a:pt x="937" y="1078"/>
                </a:lnTo>
                <a:lnTo>
                  <a:pt x="937" y="1166"/>
                </a:lnTo>
                <a:lnTo>
                  <a:pt x="999" y="1166"/>
                </a:lnTo>
                <a:lnTo>
                  <a:pt x="999" y="1246"/>
                </a:lnTo>
                <a:lnTo>
                  <a:pt x="1522" y="1246"/>
                </a:lnTo>
                <a:lnTo>
                  <a:pt x="1522" y="450"/>
                </a:lnTo>
                <a:lnTo>
                  <a:pt x="999" y="450"/>
                </a:lnTo>
                <a:lnTo>
                  <a:pt x="999" y="366"/>
                </a:lnTo>
                <a:lnTo>
                  <a:pt x="935" y="366"/>
                </a:lnTo>
                <a:lnTo>
                  <a:pt x="935" y="280"/>
                </a:lnTo>
                <a:lnTo>
                  <a:pt x="677" y="280"/>
                </a:lnTo>
                <a:lnTo>
                  <a:pt x="677" y="198"/>
                </a:lnTo>
                <a:lnTo>
                  <a:pt x="669" y="198"/>
                </a:lnTo>
                <a:lnTo>
                  <a:pt x="669" y="126"/>
                </a:lnTo>
                <a:lnTo>
                  <a:pt x="314" y="126"/>
                </a:lnTo>
                <a:lnTo>
                  <a:pt x="314" y="62"/>
                </a:lnTo>
                <a:lnTo>
                  <a:pt x="306" y="62"/>
                </a:lnTo>
                <a:lnTo>
                  <a:pt x="306" y="0"/>
                </a:lnTo>
                <a:close/>
              </a:path>
            </a:pathLst>
          </a:custGeom>
          <a:solidFill>
            <a:srgbClr val="F9C1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48" name="Line 11">
            <a:extLst>
              <a:ext uri="{FF2B5EF4-FFF2-40B4-BE49-F238E27FC236}">
                <a16:creationId xmlns:a16="http://schemas.microsoft.com/office/drawing/2014/main" id="{6B94C46E-539C-F049-AA43-E331DE002CF6}"/>
              </a:ext>
            </a:extLst>
          </p:cNvPr>
          <p:cNvSpPr>
            <a:spLocks noChangeShapeType="1"/>
          </p:cNvSpPr>
          <p:nvPr/>
        </p:nvSpPr>
        <p:spPr bwMode="auto">
          <a:xfrm>
            <a:off x="7492556" y="3739718"/>
            <a:ext cx="0" cy="63500"/>
          </a:xfrm>
          <a:prstGeom prst="line">
            <a:avLst/>
          </a:prstGeom>
          <a:noFill/>
          <a:ln w="25400" cap="flat">
            <a:solidFill>
              <a:srgbClr val="EF483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49" name="Line 12">
            <a:extLst>
              <a:ext uri="{FF2B5EF4-FFF2-40B4-BE49-F238E27FC236}">
                <a16:creationId xmlns:a16="http://schemas.microsoft.com/office/drawing/2014/main" id="{A6D7DE23-1F83-CB7B-5A09-2E1BBDD09F08}"/>
              </a:ext>
            </a:extLst>
          </p:cNvPr>
          <p:cNvSpPr>
            <a:spLocks noChangeShapeType="1"/>
          </p:cNvSpPr>
          <p:nvPr/>
        </p:nvSpPr>
        <p:spPr bwMode="auto">
          <a:xfrm>
            <a:off x="7467156" y="3739718"/>
            <a:ext cx="0" cy="63500"/>
          </a:xfrm>
          <a:prstGeom prst="line">
            <a:avLst/>
          </a:prstGeom>
          <a:noFill/>
          <a:ln w="25400" cap="flat">
            <a:solidFill>
              <a:srgbClr val="EF483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0" name="Line 13">
            <a:extLst>
              <a:ext uri="{FF2B5EF4-FFF2-40B4-BE49-F238E27FC236}">
                <a16:creationId xmlns:a16="http://schemas.microsoft.com/office/drawing/2014/main" id="{3613FBDE-C57C-AC42-D397-A16190099949}"/>
              </a:ext>
            </a:extLst>
          </p:cNvPr>
          <p:cNvSpPr>
            <a:spLocks noChangeShapeType="1"/>
          </p:cNvSpPr>
          <p:nvPr/>
        </p:nvSpPr>
        <p:spPr bwMode="auto">
          <a:xfrm>
            <a:off x="7448106" y="3739718"/>
            <a:ext cx="0" cy="63500"/>
          </a:xfrm>
          <a:prstGeom prst="line">
            <a:avLst/>
          </a:prstGeom>
          <a:noFill/>
          <a:ln w="25400" cap="flat">
            <a:solidFill>
              <a:srgbClr val="EF483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1" name="Line 14">
            <a:extLst>
              <a:ext uri="{FF2B5EF4-FFF2-40B4-BE49-F238E27FC236}">
                <a16:creationId xmlns:a16="http://schemas.microsoft.com/office/drawing/2014/main" id="{970B6814-22EC-82DB-0867-E26A457278EC}"/>
              </a:ext>
            </a:extLst>
          </p:cNvPr>
          <p:cNvSpPr>
            <a:spLocks noChangeShapeType="1"/>
          </p:cNvSpPr>
          <p:nvPr/>
        </p:nvSpPr>
        <p:spPr bwMode="auto">
          <a:xfrm>
            <a:off x="6946456" y="3739718"/>
            <a:ext cx="0" cy="63500"/>
          </a:xfrm>
          <a:prstGeom prst="line">
            <a:avLst/>
          </a:prstGeom>
          <a:noFill/>
          <a:ln w="25400" cap="flat">
            <a:solidFill>
              <a:srgbClr val="EF483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2" name="Line 15">
            <a:extLst>
              <a:ext uri="{FF2B5EF4-FFF2-40B4-BE49-F238E27FC236}">
                <a16:creationId xmlns:a16="http://schemas.microsoft.com/office/drawing/2014/main" id="{9E1541F3-21D4-9422-FE35-5B0E59A105EF}"/>
              </a:ext>
            </a:extLst>
          </p:cNvPr>
          <p:cNvSpPr>
            <a:spLocks noChangeShapeType="1"/>
          </p:cNvSpPr>
          <p:nvPr/>
        </p:nvSpPr>
        <p:spPr bwMode="auto">
          <a:xfrm>
            <a:off x="6678168" y="3739718"/>
            <a:ext cx="0" cy="63500"/>
          </a:xfrm>
          <a:prstGeom prst="line">
            <a:avLst/>
          </a:prstGeom>
          <a:noFill/>
          <a:ln w="25400" cap="flat">
            <a:solidFill>
              <a:srgbClr val="EF483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3" name="Line 16">
            <a:extLst>
              <a:ext uri="{FF2B5EF4-FFF2-40B4-BE49-F238E27FC236}">
                <a16:creationId xmlns:a16="http://schemas.microsoft.com/office/drawing/2014/main" id="{7C5A2576-B336-54E1-F518-3A1AB50EAC88}"/>
              </a:ext>
            </a:extLst>
          </p:cNvPr>
          <p:cNvSpPr>
            <a:spLocks noChangeShapeType="1"/>
          </p:cNvSpPr>
          <p:nvPr/>
        </p:nvSpPr>
        <p:spPr bwMode="auto">
          <a:xfrm>
            <a:off x="5454206" y="2488769"/>
            <a:ext cx="0" cy="63500"/>
          </a:xfrm>
          <a:prstGeom prst="line">
            <a:avLst/>
          </a:prstGeom>
          <a:noFill/>
          <a:ln w="25400" cap="flat">
            <a:solidFill>
              <a:srgbClr val="EF483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4" name="Line 17">
            <a:extLst>
              <a:ext uri="{FF2B5EF4-FFF2-40B4-BE49-F238E27FC236}">
                <a16:creationId xmlns:a16="http://schemas.microsoft.com/office/drawing/2014/main" id="{7FD375DB-A10E-0A06-FCBA-1345B4C51FDB}"/>
              </a:ext>
            </a:extLst>
          </p:cNvPr>
          <p:cNvSpPr>
            <a:spLocks noChangeShapeType="1"/>
          </p:cNvSpPr>
          <p:nvPr/>
        </p:nvSpPr>
        <p:spPr bwMode="auto">
          <a:xfrm>
            <a:off x="4981131" y="2190318"/>
            <a:ext cx="0" cy="63500"/>
          </a:xfrm>
          <a:prstGeom prst="line">
            <a:avLst/>
          </a:prstGeom>
          <a:noFill/>
          <a:ln w="25400" cap="flat">
            <a:solidFill>
              <a:srgbClr val="EF483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5" name="Freeform 18">
            <a:extLst>
              <a:ext uri="{FF2B5EF4-FFF2-40B4-BE49-F238E27FC236}">
                <a16:creationId xmlns:a16="http://schemas.microsoft.com/office/drawing/2014/main" id="{5F3C445C-3F78-52C4-0E87-E7A402AD560C}"/>
              </a:ext>
            </a:extLst>
          </p:cNvPr>
          <p:cNvSpPr>
            <a:spLocks/>
          </p:cNvSpPr>
          <p:nvPr/>
        </p:nvSpPr>
        <p:spPr bwMode="auto">
          <a:xfrm>
            <a:off x="4968431" y="2222069"/>
            <a:ext cx="2524125" cy="1546225"/>
          </a:xfrm>
          <a:custGeom>
            <a:avLst/>
            <a:gdLst>
              <a:gd name="T0" fmla="*/ 0 w 1590"/>
              <a:gd name="T1" fmla="*/ 0 h 974"/>
              <a:gd name="T2" fmla="*/ 78 w 1590"/>
              <a:gd name="T3" fmla="*/ 0 h 974"/>
              <a:gd name="T4" fmla="*/ 78 w 1590"/>
              <a:gd name="T5" fmla="*/ 94 h 974"/>
              <a:gd name="T6" fmla="*/ 168 w 1590"/>
              <a:gd name="T7" fmla="*/ 94 h 974"/>
              <a:gd name="T8" fmla="*/ 168 w 1590"/>
              <a:gd name="T9" fmla="*/ 188 h 974"/>
              <a:gd name="T10" fmla="*/ 370 w 1590"/>
              <a:gd name="T11" fmla="*/ 188 h 974"/>
              <a:gd name="T12" fmla="*/ 370 w 1590"/>
              <a:gd name="T13" fmla="*/ 288 h 974"/>
              <a:gd name="T14" fmla="*/ 376 w 1590"/>
              <a:gd name="T15" fmla="*/ 288 h 974"/>
              <a:gd name="T16" fmla="*/ 376 w 1590"/>
              <a:gd name="T17" fmla="*/ 382 h 974"/>
              <a:gd name="T18" fmla="*/ 382 w 1590"/>
              <a:gd name="T19" fmla="*/ 382 h 974"/>
              <a:gd name="T20" fmla="*/ 382 w 1590"/>
              <a:gd name="T21" fmla="*/ 480 h 974"/>
              <a:gd name="T22" fmla="*/ 386 w 1590"/>
              <a:gd name="T23" fmla="*/ 480 h 974"/>
              <a:gd name="T24" fmla="*/ 386 w 1590"/>
              <a:gd name="T25" fmla="*/ 580 h 974"/>
              <a:gd name="T26" fmla="*/ 745 w 1590"/>
              <a:gd name="T27" fmla="*/ 580 h 974"/>
              <a:gd name="T28" fmla="*/ 745 w 1590"/>
              <a:gd name="T29" fmla="*/ 678 h 974"/>
              <a:gd name="T30" fmla="*/ 751 w 1590"/>
              <a:gd name="T31" fmla="*/ 678 h 974"/>
              <a:gd name="T32" fmla="*/ 751 w 1590"/>
              <a:gd name="T33" fmla="*/ 780 h 974"/>
              <a:gd name="T34" fmla="*/ 1011 w 1590"/>
              <a:gd name="T35" fmla="*/ 780 h 974"/>
              <a:gd name="T36" fmla="*/ 1011 w 1590"/>
              <a:gd name="T37" fmla="*/ 874 h 974"/>
              <a:gd name="T38" fmla="*/ 1073 w 1590"/>
              <a:gd name="T39" fmla="*/ 874 h 974"/>
              <a:gd name="T40" fmla="*/ 1073 w 1590"/>
              <a:gd name="T41" fmla="*/ 974 h 974"/>
              <a:gd name="T42" fmla="*/ 1394 w 1590"/>
              <a:gd name="T43" fmla="*/ 974 h 974"/>
              <a:gd name="T44" fmla="*/ 1590 w 1590"/>
              <a:gd name="T45" fmla="*/ 974 h 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90" h="974">
                <a:moveTo>
                  <a:pt x="0" y="0"/>
                </a:moveTo>
                <a:lnTo>
                  <a:pt x="78" y="0"/>
                </a:lnTo>
                <a:lnTo>
                  <a:pt x="78" y="94"/>
                </a:lnTo>
                <a:lnTo>
                  <a:pt x="168" y="94"/>
                </a:lnTo>
                <a:lnTo>
                  <a:pt x="168" y="188"/>
                </a:lnTo>
                <a:lnTo>
                  <a:pt x="370" y="188"/>
                </a:lnTo>
                <a:lnTo>
                  <a:pt x="370" y="288"/>
                </a:lnTo>
                <a:lnTo>
                  <a:pt x="376" y="288"/>
                </a:lnTo>
                <a:lnTo>
                  <a:pt x="376" y="382"/>
                </a:lnTo>
                <a:lnTo>
                  <a:pt x="382" y="382"/>
                </a:lnTo>
                <a:lnTo>
                  <a:pt x="382" y="480"/>
                </a:lnTo>
                <a:lnTo>
                  <a:pt x="386" y="480"/>
                </a:lnTo>
                <a:lnTo>
                  <a:pt x="386" y="580"/>
                </a:lnTo>
                <a:lnTo>
                  <a:pt x="745" y="580"/>
                </a:lnTo>
                <a:lnTo>
                  <a:pt x="745" y="678"/>
                </a:lnTo>
                <a:lnTo>
                  <a:pt x="751" y="678"/>
                </a:lnTo>
                <a:lnTo>
                  <a:pt x="751" y="780"/>
                </a:lnTo>
                <a:lnTo>
                  <a:pt x="1011" y="780"/>
                </a:lnTo>
                <a:lnTo>
                  <a:pt x="1011" y="874"/>
                </a:lnTo>
                <a:lnTo>
                  <a:pt x="1073" y="874"/>
                </a:lnTo>
                <a:lnTo>
                  <a:pt x="1073" y="974"/>
                </a:lnTo>
                <a:lnTo>
                  <a:pt x="1394" y="974"/>
                </a:lnTo>
                <a:lnTo>
                  <a:pt x="1590" y="974"/>
                </a:lnTo>
              </a:path>
            </a:pathLst>
          </a:custGeom>
          <a:noFill/>
          <a:ln w="25400" cap="flat">
            <a:solidFill>
              <a:srgbClr val="EF483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6" name="Freeform 22">
            <a:extLst>
              <a:ext uri="{FF2B5EF4-FFF2-40B4-BE49-F238E27FC236}">
                <a16:creationId xmlns:a16="http://schemas.microsoft.com/office/drawing/2014/main" id="{7225AD64-57F5-4A35-BEB2-3BA2F93A1B35}"/>
              </a:ext>
            </a:extLst>
          </p:cNvPr>
          <p:cNvSpPr>
            <a:spLocks/>
          </p:cNvSpPr>
          <p:nvPr/>
        </p:nvSpPr>
        <p:spPr bwMode="auto">
          <a:xfrm>
            <a:off x="8808594" y="2222069"/>
            <a:ext cx="2744788" cy="2466975"/>
          </a:xfrm>
          <a:custGeom>
            <a:avLst/>
            <a:gdLst>
              <a:gd name="T0" fmla="*/ 0 w 1729"/>
              <a:gd name="T1" fmla="*/ 0 h 1554"/>
              <a:gd name="T2" fmla="*/ 135 w 1729"/>
              <a:gd name="T3" fmla="*/ 22 h 1554"/>
              <a:gd name="T4" fmla="*/ 271 w 1729"/>
              <a:gd name="T5" fmla="*/ 61 h 1554"/>
              <a:gd name="T6" fmla="*/ 289 w 1729"/>
              <a:gd name="T7" fmla="*/ 103 h 1554"/>
              <a:gd name="T8" fmla="*/ 303 w 1729"/>
              <a:gd name="T9" fmla="*/ 133 h 1554"/>
              <a:gd name="T10" fmla="*/ 588 w 1729"/>
              <a:gd name="T11" fmla="*/ 184 h 1554"/>
              <a:gd name="T12" fmla="*/ 598 w 1729"/>
              <a:gd name="T13" fmla="*/ 238 h 1554"/>
              <a:gd name="T14" fmla="*/ 604 w 1729"/>
              <a:gd name="T15" fmla="*/ 280 h 1554"/>
              <a:gd name="T16" fmla="*/ 610 w 1729"/>
              <a:gd name="T17" fmla="*/ 305 h 1554"/>
              <a:gd name="T18" fmla="*/ 695 w 1729"/>
              <a:gd name="T19" fmla="*/ 329 h 1554"/>
              <a:gd name="T20" fmla="*/ 797 w 1729"/>
              <a:gd name="T21" fmla="*/ 365 h 1554"/>
              <a:gd name="T22" fmla="*/ 831 w 1729"/>
              <a:gd name="T23" fmla="*/ 397 h 1554"/>
              <a:gd name="T24" fmla="*/ 886 w 1729"/>
              <a:gd name="T25" fmla="*/ 464 h 1554"/>
              <a:gd name="T26" fmla="*/ 896 w 1729"/>
              <a:gd name="T27" fmla="*/ 500 h 1554"/>
              <a:gd name="T28" fmla="*/ 904 w 1729"/>
              <a:gd name="T29" fmla="*/ 575 h 1554"/>
              <a:gd name="T30" fmla="*/ 926 w 1729"/>
              <a:gd name="T31" fmla="*/ 611 h 1554"/>
              <a:gd name="T32" fmla="*/ 1064 w 1729"/>
              <a:gd name="T33" fmla="*/ 653 h 1554"/>
              <a:gd name="T34" fmla="*/ 1307 w 1729"/>
              <a:gd name="T35" fmla="*/ 698 h 1554"/>
              <a:gd name="T36" fmla="*/ 1313 w 1729"/>
              <a:gd name="T37" fmla="*/ 746 h 1554"/>
              <a:gd name="T38" fmla="*/ 1323 w 1729"/>
              <a:gd name="T39" fmla="*/ 788 h 1554"/>
              <a:gd name="T40" fmla="*/ 1380 w 1729"/>
              <a:gd name="T41" fmla="*/ 845 h 1554"/>
              <a:gd name="T42" fmla="*/ 1514 w 1729"/>
              <a:gd name="T43" fmla="*/ 893 h 1554"/>
              <a:gd name="T44" fmla="*/ 1661 w 1729"/>
              <a:gd name="T45" fmla="*/ 947 h 1554"/>
              <a:gd name="T46" fmla="*/ 1697 w 1729"/>
              <a:gd name="T47" fmla="*/ 980 h 1554"/>
              <a:gd name="T48" fmla="*/ 1729 w 1729"/>
              <a:gd name="T49" fmla="*/ 1554 h 1554"/>
              <a:gd name="T50" fmla="*/ 1697 w 1729"/>
              <a:gd name="T51" fmla="*/ 1512 h 1554"/>
              <a:gd name="T52" fmla="*/ 1659 w 1729"/>
              <a:gd name="T53" fmla="*/ 1443 h 1554"/>
              <a:gd name="T54" fmla="*/ 1514 w 1729"/>
              <a:gd name="T55" fmla="*/ 1365 h 1554"/>
              <a:gd name="T56" fmla="*/ 1380 w 1729"/>
              <a:gd name="T57" fmla="*/ 1284 h 1554"/>
              <a:gd name="T58" fmla="*/ 1323 w 1729"/>
              <a:gd name="T59" fmla="*/ 1230 h 1554"/>
              <a:gd name="T60" fmla="*/ 1315 w 1729"/>
              <a:gd name="T61" fmla="*/ 1175 h 1554"/>
              <a:gd name="T62" fmla="*/ 1309 w 1729"/>
              <a:gd name="T63" fmla="*/ 1125 h 1554"/>
              <a:gd name="T64" fmla="*/ 1064 w 1729"/>
              <a:gd name="T65" fmla="*/ 1082 h 1554"/>
              <a:gd name="T66" fmla="*/ 926 w 1729"/>
              <a:gd name="T67" fmla="*/ 1046 h 1554"/>
              <a:gd name="T68" fmla="*/ 904 w 1729"/>
              <a:gd name="T69" fmla="*/ 966 h 1554"/>
              <a:gd name="T70" fmla="*/ 898 w 1729"/>
              <a:gd name="T71" fmla="*/ 929 h 1554"/>
              <a:gd name="T72" fmla="*/ 888 w 1729"/>
              <a:gd name="T73" fmla="*/ 857 h 1554"/>
              <a:gd name="T74" fmla="*/ 831 w 1729"/>
              <a:gd name="T75" fmla="*/ 812 h 1554"/>
              <a:gd name="T76" fmla="*/ 797 w 1729"/>
              <a:gd name="T77" fmla="*/ 776 h 1554"/>
              <a:gd name="T78" fmla="*/ 695 w 1729"/>
              <a:gd name="T79" fmla="*/ 734 h 1554"/>
              <a:gd name="T80" fmla="*/ 612 w 1729"/>
              <a:gd name="T81" fmla="*/ 702 h 1554"/>
              <a:gd name="T82" fmla="*/ 606 w 1729"/>
              <a:gd name="T83" fmla="*/ 689 h 1554"/>
              <a:gd name="T84" fmla="*/ 602 w 1729"/>
              <a:gd name="T85" fmla="*/ 653 h 1554"/>
              <a:gd name="T86" fmla="*/ 588 w 1729"/>
              <a:gd name="T87" fmla="*/ 575 h 1554"/>
              <a:gd name="T88" fmla="*/ 303 w 1729"/>
              <a:gd name="T89" fmla="*/ 494 h 1554"/>
              <a:gd name="T90" fmla="*/ 291 w 1729"/>
              <a:gd name="T91" fmla="*/ 452 h 1554"/>
              <a:gd name="T92" fmla="*/ 289 w 1729"/>
              <a:gd name="T93" fmla="*/ 409 h 1554"/>
              <a:gd name="T94" fmla="*/ 271 w 1729"/>
              <a:gd name="T95" fmla="*/ 371 h 1554"/>
              <a:gd name="T96" fmla="*/ 135 w 1729"/>
              <a:gd name="T97" fmla="*/ 280 h 1554"/>
              <a:gd name="T98" fmla="*/ 118 w 1729"/>
              <a:gd name="T99" fmla="*/ 236 h 1554"/>
              <a:gd name="T100" fmla="*/ 92 w 1729"/>
              <a:gd name="T101" fmla="*/ 194 h 1554"/>
              <a:gd name="T102" fmla="*/ 36 w 1729"/>
              <a:gd name="T103" fmla="*/ 139 h 1554"/>
              <a:gd name="T104" fmla="*/ 0 w 1729"/>
              <a:gd name="T105" fmla="*/ 83 h 1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729" h="1554">
                <a:moveTo>
                  <a:pt x="0" y="83"/>
                </a:moveTo>
                <a:lnTo>
                  <a:pt x="0" y="0"/>
                </a:lnTo>
                <a:lnTo>
                  <a:pt x="135" y="0"/>
                </a:lnTo>
                <a:lnTo>
                  <a:pt x="135" y="22"/>
                </a:lnTo>
                <a:lnTo>
                  <a:pt x="271" y="22"/>
                </a:lnTo>
                <a:lnTo>
                  <a:pt x="271" y="61"/>
                </a:lnTo>
                <a:lnTo>
                  <a:pt x="289" y="61"/>
                </a:lnTo>
                <a:lnTo>
                  <a:pt x="289" y="103"/>
                </a:lnTo>
                <a:lnTo>
                  <a:pt x="303" y="103"/>
                </a:lnTo>
                <a:lnTo>
                  <a:pt x="303" y="133"/>
                </a:lnTo>
                <a:lnTo>
                  <a:pt x="588" y="133"/>
                </a:lnTo>
                <a:lnTo>
                  <a:pt x="588" y="184"/>
                </a:lnTo>
                <a:lnTo>
                  <a:pt x="598" y="184"/>
                </a:lnTo>
                <a:lnTo>
                  <a:pt x="598" y="238"/>
                </a:lnTo>
                <a:lnTo>
                  <a:pt x="604" y="238"/>
                </a:lnTo>
                <a:lnTo>
                  <a:pt x="604" y="280"/>
                </a:lnTo>
                <a:lnTo>
                  <a:pt x="610" y="280"/>
                </a:lnTo>
                <a:lnTo>
                  <a:pt x="610" y="305"/>
                </a:lnTo>
                <a:lnTo>
                  <a:pt x="695" y="305"/>
                </a:lnTo>
                <a:lnTo>
                  <a:pt x="695" y="329"/>
                </a:lnTo>
                <a:lnTo>
                  <a:pt x="797" y="329"/>
                </a:lnTo>
                <a:lnTo>
                  <a:pt x="797" y="365"/>
                </a:lnTo>
                <a:lnTo>
                  <a:pt x="831" y="365"/>
                </a:lnTo>
                <a:lnTo>
                  <a:pt x="831" y="397"/>
                </a:lnTo>
                <a:lnTo>
                  <a:pt x="886" y="397"/>
                </a:lnTo>
                <a:lnTo>
                  <a:pt x="886" y="464"/>
                </a:lnTo>
                <a:lnTo>
                  <a:pt x="896" y="464"/>
                </a:lnTo>
                <a:lnTo>
                  <a:pt x="896" y="500"/>
                </a:lnTo>
                <a:lnTo>
                  <a:pt x="904" y="500"/>
                </a:lnTo>
                <a:lnTo>
                  <a:pt x="904" y="575"/>
                </a:lnTo>
                <a:lnTo>
                  <a:pt x="926" y="575"/>
                </a:lnTo>
                <a:lnTo>
                  <a:pt x="926" y="611"/>
                </a:lnTo>
                <a:lnTo>
                  <a:pt x="1064" y="611"/>
                </a:lnTo>
                <a:lnTo>
                  <a:pt x="1064" y="653"/>
                </a:lnTo>
                <a:lnTo>
                  <a:pt x="1307" y="653"/>
                </a:lnTo>
                <a:lnTo>
                  <a:pt x="1307" y="698"/>
                </a:lnTo>
                <a:lnTo>
                  <a:pt x="1313" y="698"/>
                </a:lnTo>
                <a:lnTo>
                  <a:pt x="1313" y="746"/>
                </a:lnTo>
                <a:lnTo>
                  <a:pt x="1323" y="746"/>
                </a:lnTo>
                <a:lnTo>
                  <a:pt x="1323" y="788"/>
                </a:lnTo>
                <a:lnTo>
                  <a:pt x="1380" y="788"/>
                </a:lnTo>
                <a:lnTo>
                  <a:pt x="1380" y="845"/>
                </a:lnTo>
                <a:lnTo>
                  <a:pt x="1514" y="845"/>
                </a:lnTo>
                <a:lnTo>
                  <a:pt x="1514" y="893"/>
                </a:lnTo>
                <a:lnTo>
                  <a:pt x="1661" y="893"/>
                </a:lnTo>
                <a:lnTo>
                  <a:pt x="1661" y="947"/>
                </a:lnTo>
                <a:lnTo>
                  <a:pt x="1697" y="947"/>
                </a:lnTo>
                <a:lnTo>
                  <a:pt x="1697" y="980"/>
                </a:lnTo>
                <a:lnTo>
                  <a:pt x="1729" y="980"/>
                </a:lnTo>
                <a:lnTo>
                  <a:pt x="1729" y="1554"/>
                </a:lnTo>
                <a:lnTo>
                  <a:pt x="1697" y="1554"/>
                </a:lnTo>
                <a:lnTo>
                  <a:pt x="1697" y="1512"/>
                </a:lnTo>
                <a:lnTo>
                  <a:pt x="1659" y="1512"/>
                </a:lnTo>
                <a:lnTo>
                  <a:pt x="1659" y="1443"/>
                </a:lnTo>
                <a:lnTo>
                  <a:pt x="1514" y="1443"/>
                </a:lnTo>
                <a:lnTo>
                  <a:pt x="1514" y="1365"/>
                </a:lnTo>
                <a:lnTo>
                  <a:pt x="1380" y="1365"/>
                </a:lnTo>
                <a:lnTo>
                  <a:pt x="1380" y="1284"/>
                </a:lnTo>
                <a:lnTo>
                  <a:pt x="1323" y="1284"/>
                </a:lnTo>
                <a:lnTo>
                  <a:pt x="1323" y="1230"/>
                </a:lnTo>
                <a:lnTo>
                  <a:pt x="1315" y="1230"/>
                </a:lnTo>
                <a:lnTo>
                  <a:pt x="1315" y="1175"/>
                </a:lnTo>
                <a:lnTo>
                  <a:pt x="1309" y="1175"/>
                </a:lnTo>
                <a:lnTo>
                  <a:pt x="1309" y="1125"/>
                </a:lnTo>
                <a:lnTo>
                  <a:pt x="1064" y="1125"/>
                </a:lnTo>
                <a:lnTo>
                  <a:pt x="1064" y="1082"/>
                </a:lnTo>
                <a:lnTo>
                  <a:pt x="926" y="1082"/>
                </a:lnTo>
                <a:lnTo>
                  <a:pt x="926" y="1046"/>
                </a:lnTo>
                <a:lnTo>
                  <a:pt x="904" y="1046"/>
                </a:lnTo>
                <a:lnTo>
                  <a:pt x="904" y="966"/>
                </a:lnTo>
                <a:lnTo>
                  <a:pt x="898" y="966"/>
                </a:lnTo>
                <a:lnTo>
                  <a:pt x="898" y="929"/>
                </a:lnTo>
                <a:lnTo>
                  <a:pt x="888" y="929"/>
                </a:lnTo>
                <a:lnTo>
                  <a:pt x="888" y="857"/>
                </a:lnTo>
                <a:lnTo>
                  <a:pt x="831" y="857"/>
                </a:lnTo>
                <a:lnTo>
                  <a:pt x="831" y="812"/>
                </a:lnTo>
                <a:lnTo>
                  <a:pt x="797" y="812"/>
                </a:lnTo>
                <a:lnTo>
                  <a:pt x="797" y="776"/>
                </a:lnTo>
                <a:lnTo>
                  <a:pt x="695" y="776"/>
                </a:lnTo>
                <a:lnTo>
                  <a:pt x="695" y="734"/>
                </a:lnTo>
                <a:lnTo>
                  <a:pt x="612" y="734"/>
                </a:lnTo>
                <a:lnTo>
                  <a:pt x="612" y="702"/>
                </a:lnTo>
                <a:lnTo>
                  <a:pt x="612" y="689"/>
                </a:lnTo>
                <a:lnTo>
                  <a:pt x="606" y="689"/>
                </a:lnTo>
                <a:lnTo>
                  <a:pt x="606" y="653"/>
                </a:lnTo>
                <a:lnTo>
                  <a:pt x="602" y="653"/>
                </a:lnTo>
                <a:lnTo>
                  <a:pt x="602" y="575"/>
                </a:lnTo>
                <a:lnTo>
                  <a:pt x="588" y="575"/>
                </a:lnTo>
                <a:lnTo>
                  <a:pt x="588" y="494"/>
                </a:lnTo>
                <a:lnTo>
                  <a:pt x="303" y="494"/>
                </a:lnTo>
                <a:lnTo>
                  <a:pt x="303" y="452"/>
                </a:lnTo>
                <a:lnTo>
                  <a:pt x="291" y="452"/>
                </a:lnTo>
                <a:lnTo>
                  <a:pt x="291" y="409"/>
                </a:lnTo>
                <a:lnTo>
                  <a:pt x="289" y="409"/>
                </a:lnTo>
                <a:lnTo>
                  <a:pt x="289" y="371"/>
                </a:lnTo>
                <a:lnTo>
                  <a:pt x="271" y="371"/>
                </a:lnTo>
                <a:lnTo>
                  <a:pt x="271" y="280"/>
                </a:lnTo>
                <a:lnTo>
                  <a:pt x="135" y="280"/>
                </a:lnTo>
                <a:lnTo>
                  <a:pt x="135" y="236"/>
                </a:lnTo>
                <a:lnTo>
                  <a:pt x="118" y="236"/>
                </a:lnTo>
                <a:lnTo>
                  <a:pt x="118" y="194"/>
                </a:lnTo>
                <a:lnTo>
                  <a:pt x="92" y="194"/>
                </a:lnTo>
                <a:lnTo>
                  <a:pt x="92" y="139"/>
                </a:lnTo>
                <a:lnTo>
                  <a:pt x="36" y="139"/>
                </a:lnTo>
                <a:lnTo>
                  <a:pt x="36" y="83"/>
                </a:lnTo>
                <a:lnTo>
                  <a:pt x="0" y="83"/>
                </a:lnTo>
                <a:lnTo>
                  <a:pt x="0" y="83"/>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7" name="Line 23">
            <a:extLst>
              <a:ext uri="{FF2B5EF4-FFF2-40B4-BE49-F238E27FC236}">
                <a16:creationId xmlns:a16="http://schemas.microsoft.com/office/drawing/2014/main" id="{537000D9-DD05-3CD0-352B-20D973F649EE}"/>
              </a:ext>
            </a:extLst>
          </p:cNvPr>
          <p:cNvSpPr>
            <a:spLocks noChangeShapeType="1"/>
          </p:cNvSpPr>
          <p:nvPr/>
        </p:nvSpPr>
        <p:spPr bwMode="auto">
          <a:xfrm>
            <a:off x="9134031" y="2442731"/>
            <a:ext cx="0" cy="71437"/>
          </a:xfrm>
          <a:prstGeom prst="line">
            <a:avLst/>
          </a:prstGeom>
          <a:noFill/>
          <a:ln w="25400" cap="flat">
            <a:solidFill>
              <a:srgbClr val="42424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8" name="Line 24">
            <a:extLst>
              <a:ext uri="{FF2B5EF4-FFF2-40B4-BE49-F238E27FC236}">
                <a16:creationId xmlns:a16="http://schemas.microsoft.com/office/drawing/2014/main" id="{3D44365B-48C0-9C42-87BA-7373FC1DB729}"/>
              </a:ext>
            </a:extLst>
          </p:cNvPr>
          <p:cNvSpPr>
            <a:spLocks noChangeShapeType="1"/>
          </p:cNvSpPr>
          <p:nvPr/>
        </p:nvSpPr>
        <p:spPr bwMode="auto">
          <a:xfrm>
            <a:off x="9178480" y="2442731"/>
            <a:ext cx="0" cy="71437"/>
          </a:xfrm>
          <a:prstGeom prst="line">
            <a:avLst/>
          </a:prstGeom>
          <a:noFill/>
          <a:ln w="25400" cap="flat">
            <a:solidFill>
              <a:srgbClr val="42424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59" name="Line 25">
            <a:extLst>
              <a:ext uri="{FF2B5EF4-FFF2-40B4-BE49-F238E27FC236}">
                <a16:creationId xmlns:a16="http://schemas.microsoft.com/office/drawing/2014/main" id="{E6A07AD1-0E5D-F933-195F-0A7C89D422B1}"/>
              </a:ext>
            </a:extLst>
          </p:cNvPr>
          <p:cNvSpPr>
            <a:spLocks noChangeShapeType="1"/>
          </p:cNvSpPr>
          <p:nvPr/>
        </p:nvSpPr>
        <p:spPr bwMode="auto">
          <a:xfrm>
            <a:off x="9646794" y="2709431"/>
            <a:ext cx="0" cy="69851"/>
          </a:xfrm>
          <a:prstGeom prst="line">
            <a:avLst/>
          </a:prstGeom>
          <a:noFill/>
          <a:ln w="25400" cap="flat">
            <a:solidFill>
              <a:srgbClr val="42424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0" name="Line 26">
            <a:extLst>
              <a:ext uri="{FF2B5EF4-FFF2-40B4-BE49-F238E27FC236}">
                <a16:creationId xmlns:a16="http://schemas.microsoft.com/office/drawing/2014/main" id="{CB718D3F-5A5F-C891-852C-99C342C85F79}"/>
              </a:ext>
            </a:extLst>
          </p:cNvPr>
          <p:cNvSpPr>
            <a:spLocks noChangeShapeType="1"/>
          </p:cNvSpPr>
          <p:nvPr/>
        </p:nvSpPr>
        <p:spPr bwMode="auto">
          <a:xfrm>
            <a:off x="10380218" y="3595256"/>
            <a:ext cx="0" cy="73025"/>
          </a:xfrm>
          <a:prstGeom prst="line">
            <a:avLst/>
          </a:prstGeom>
          <a:noFill/>
          <a:ln w="25400" cap="flat">
            <a:solidFill>
              <a:srgbClr val="42424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1" name="Line 27">
            <a:extLst>
              <a:ext uri="{FF2B5EF4-FFF2-40B4-BE49-F238E27FC236}">
                <a16:creationId xmlns:a16="http://schemas.microsoft.com/office/drawing/2014/main" id="{C4AEC57C-5712-10B7-FF76-8C0FCD7CF1ED}"/>
              </a:ext>
            </a:extLst>
          </p:cNvPr>
          <p:cNvSpPr>
            <a:spLocks noChangeShapeType="1"/>
          </p:cNvSpPr>
          <p:nvPr/>
        </p:nvSpPr>
        <p:spPr bwMode="auto">
          <a:xfrm>
            <a:off x="10446894" y="3595256"/>
            <a:ext cx="0" cy="73025"/>
          </a:xfrm>
          <a:prstGeom prst="line">
            <a:avLst/>
          </a:prstGeom>
          <a:noFill/>
          <a:ln w="25400" cap="flat">
            <a:solidFill>
              <a:srgbClr val="42424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2" name="Line 28">
            <a:extLst>
              <a:ext uri="{FF2B5EF4-FFF2-40B4-BE49-F238E27FC236}">
                <a16:creationId xmlns:a16="http://schemas.microsoft.com/office/drawing/2014/main" id="{5EA28108-5A4F-CC6C-AED6-0D4AC0B445FD}"/>
              </a:ext>
            </a:extLst>
          </p:cNvPr>
          <p:cNvSpPr>
            <a:spLocks noChangeShapeType="1"/>
          </p:cNvSpPr>
          <p:nvPr/>
        </p:nvSpPr>
        <p:spPr bwMode="auto">
          <a:xfrm>
            <a:off x="10880280" y="3661931"/>
            <a:ext cx="0" cy="69851"/>
          </a:xfrm>
          <a:prstGeom prst="line">
            <a:avLst/>
          </a:prstGeom>
          <a:noFill/>
          <a:ln w="25400" cap="flat">
            <a:solidFill>
              <a:srgbClr val="42424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3" name="Line 29">
            <a:extLst>
              <a:ext uri="{FF2B5EF4-FFF2-40B4-BE49-F238E27FC236}">
                <a16:creationId xmlns:a16="http://schemas.microsoft.com/office/drawing/2014/main" id="{D9CFF8BC-2A68-61DF-8D2C-009B46F1D89C}"/>
              </a:ext>
            </a:extLst>
          </p:cNvPr>
          <p:cNvSpPr>
            <a:spLocks noChangeShapeType="1"/>
          </p:cNvSpPr>
          <p:nvPr/>
        </p:nvSpPr>
        <p:spPr bwMode="auto">
          <a:xfrm>
            <a:off x="10892980" y="3841318"/>
            <a:ext cx="0" cy="73025"/>
          </a:xfrm>
          <a:prstGeom prst="line">
            <a:avLst/>
          </a:prstGeom>
          <a:noFill/>
          <a:ln w="25400" cap="flat">
            <a:solidFill>
              <a:srgbClr val="42424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4" name="Line 30">
            <a:extLst>
              <a:ext uri="{FF2B5EF4-FFF2-40B4-BE49-F238E27FC236}">
                <a16:creationId xmlns:a16="http://schemas.microsoft.com/office/drawing/2014/main" id="{248D3866-42F2-B425-E054-641B0C964502}"/>
              </a:ext>
            </a:extLst>
          </p:cNvPr>
          <p:cNvSpPr>
            <a:spLocks noChangeShapeType="1"/>
          </p:cNvSpPr>
          <p:nvPr/>
        </p:nvSpPr>
        <p:spPr bwMode="auto">
          <a:xfrm>
            <a:off x="10918380" y="3939743"/>
            <a:ext cx="0" cy="71437"/>
          </a:xfrm>
          <a:prstGeom prst="line">
            <a:avLst/>
          </a:prstGeom>
          <a:noFill/>
          <a:ln w="25400" cap="flat">
            <a:solidFill>
              <a:srgbClr val="42424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5" name="Line 31">
            <a:extLst>
              <a:ext uri="{FF2B5EF4-FFF2-40B4-BE49-F238E27FC236}">
                <a16:creationId xmlns:a16="http://schemas.microsoft.com/office/drawing/2014/main" id="{EC58FC2F-47F5-31F4-77B2-E0C24C4AA3CA}"/>
              </a:ext>
            </a:extLst>
          </p:cNvPr>
          <p:cNvSpPr>
            <a:spLocks noChangeShapeType="1"/>
          </p:cNvSpPr>
          <p:nvPr/>
        </p:nvSpPr>
        <p:spPr bwMode="auto">
          <a:xfrm>
            <a:off x="10934256" y="3939743"/>
            <a:ext cx="0" cy="71437"/>
          </a:xfrm>
          <a:prstGeom prst="line">
            <a:avLst/>
          </a:prstGeom>
          <a:noFill/>
          <a:ln w="25400" cap="flat">
            <a:solidFill>
              <a:srgbClr val="42424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6" name="Line 32">
            <a:extLst>
              <a:ext uri="{FF2B5EF4-FFF2-40B4-BE49-F238E27FC236}">
                <a16:creationId xmlns:a16="http://schemas.microsoft.com/office/drawing/2014/main" id="{AA9ACEC3-F048-E854-C0C5-43B6A7E03C92}"/>
              </a:ext>
            </a:extLst>
          </p:cNvPr>
          <p:cNvSpPr>
            <a:spLocks noChangeShapeType="1"/>
          </p:cNvSpPr>
          <p:nvPr/>
        </p:nvSpPr>
        <p:spPr bwMode="auto">
          <a:xfrm>
            <a:off x="11126343" y="4061980"/>
            <a:ext cx="0" cy="69851"/>
          </a:xfrm>
          <a:prstGeom prst="line">
            <a:avLst/>
          </a:prstGeom>
          <a:noFill/>
          <a:ln w="25400" cap="flat">
            <a:solidFill>
              <a:srgbClr val="42424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7" name="Line 33">
            <a:extLst>
              <a:ext uri="{FF2B5EF4-FFF2-40B4-BE49-F238E27FC236}">
                <a16:creationId xmlns:a16="http://schemas.microsoft.com/office/drawing/2014/main" id="{7D4711D0-EA85-06EC-ABEB-875E7798E9FC}"/>
              </a:ext>
            </a:extLst>
          </p:cNvPr>
          <p:cNvSpPr>
            <a:spLocks noChangeShapeType="1"/>
          </p:cNvSpPr>
          <p:nvPr/>
        </p:nvSpPr>
        <p:spPr bwMode="auto">
          <a:xfrm>
            <a:off x="11550206" y="4535055"/>
            <a:ext cx="0" cy="71437"/>
          </a:xfrm>
          <a:prstGeom prst="line">
            <a:avLst/>
          </a:prstGeom>
          <a:noFill/>
          <a:ln w="25400" cap="flat">
            <a:solidFill>
              <a:srgbClr val="42424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8" name="Line 34">
            <a:extLst>
              <a:ext uri="{FF2B5EF4-FFF2-40B4-BE49-F238E27FC236}">
                <a16:creationId xmlns:a16="http://schemas.microsoft.com/office/drawing/2014/main" id="{7C2C3B99-1210-E353-0642-752D11E6AB05}"/>
              </a:ext>
            </a:extLst>
          </p:cNvPr>
          <p:cNvSpPr>
            <a:spLocks noChangeShapeType="1"/>
          </p:cNvSpPr>
          <p:nvPr/>
        </p:nvSpPr>
        <p:spPr bwMode="auto">
          <a:xfrm>
            <a:off x="8773668" y="2187143"/>
            <a:ext cx="0" cy="69851"/>
          </a:xfrm>
          <a:prstGeom prst="line">
            <a:avLst/>
          </a:prstGeom>
          <a:noFill/>
          <a:ln w="25400" cap="flat">
            <a:solidFill>
              <a:srgbClr val="42424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69" name="Freeform 35">
            <a:extLst>
              <a:ext uri="{FF2B5EF4-FFF2-40B4-BE49-F238E27FC236}">
                <a16:creationId xmlns:a16="http://schemas.microsoft.com/office/drawing/2014/main" id="{6775B7CE-81D9-F414-43C0-052203B30868}"/>
              </a:ext>
            </a:extLst>
          </p:cNvPr>
          <p:cNvSpPr>
            <a:spLocks/>
          </p:cNvSpPr>
          <p:nvPr/>
        </p:nvSpPr>
        <p:spPr bwMode="auto">
          <a:xfrm>
            <a:off x="8760969" y="2222068"/>
            <a:ext cx="2801937" cy="2351088"/>
          </a:xfrm>
          <a:custGeom>
            <a:avLst/>
            <a:gdLst>
              <a:gd name="T0" fmla="*/ 30 w 1765"/>
              <a:gd name="T1" fmla="*/ 0 h 1481"/>
              <a:gd name="T2" fmla="*/ 66 w 1765"/>
              <a:gd name="T3" fmla="*/ 28 h 1481"/>
              <a:gd name="T4" fmla="*/ 122 w 1765"/>
              <a:gd name="T5" fmla="*/ 61 h 1481"/>
              <a:gd name="T6" fmla="*/ 144 w 1765"/>
              <a:gd name="T7" fmla="*/ 93 h 1481"/>
              <a:gd name="T8" fmla="*/ 163 w 1765"/>
              <a:gd name="T9" fmla="*/ 121 h 1481"/>
              <a:gd name="T10" fmla="*/ 167 w 1765"/>
              <a:gd name="T11" fmla="*/ 129 h 1481"/>
              <a:gd name="T12" fmla="*/ 305 w 1765"/>
              <a:gd name="T13" fmla="*/ 161 h 1481"/>
              <a:gd name="T14" fmla="*/ 319 w 1765"/>
              <a:gd name="T15" fmla="*/ 228 h 1481"/>
              <a:gd name="T16" fmla="*/ 323 w 1765"/>
              <a:gd name="T17" fmla="*/ 258 h 1481"/>
              <a:gd name="T18" fmla="*/ 331 w 1765"/>
              <a:gd name="T19" fmla="*/ 296 h 1481"/>
              <a:gd name="T20" fmla="*/ 618 w 1765"/>
              <a:gd name="T21" fmla="*/ 325 h 1481"/>
              <a:gd name="T22" fmla="*/ 622 w 1765"/>
              <a:gd name="T23" fmla="*/ 393 h 1481"/>
              <a:gd name="T24" fmla="*/ 626 w 1765"/>
              <a:gd name="T25" fmla="*/ 399 h 1481"/>
              <a:gd name="T26" fmla="*/ 632 w 1765"/>
              <a:gd name="T27" fmla="*/ 403 h 1481"/>
              <a:gd name="T28" fmla="*/ 624 w 1765"/>
              <a:gd name="T29" fmla="*/ 472 h 1481"/>
              <a:gd name="T30" fmla="*/ 638 w 1765"/>
              <a:gd name="T31" fmla="*/ 512 h 1481"/>
              <a:gd name="T32" fmla="*/ 642 w 1765"/>
              <a:gd name="T33" fmla="*/ 540 h 1481"/>
              <a:gd name="T34" fmla="*/ 727 w 1765"/>
              <a:gd name="T35" fmla="*/ 577 h 1481"/>
              <a:gd name="T36" fmla="*/ 829 w 1765"/>
              <a:gd name="T37" fmla="*/ 621 h 1481"/>
              <a:gd name="T38" fmla="*/ 863 w 1765"/>
              <a:gd name="T39" fmla="*/ 657 h 1481"/>
              <a:gd name="T40" fmla="*/ 920 w 1765"/>
              <a:gd name="T41" fmla="*/ 726 h 1481"/>
              <a:gd name="T42" fmla="*/ 926 w 1765"/>
              <a:gd name="T43" fmla="*/ 726 h 1481"/>
              <a:gd name="T44" fmla="*/ 920 w 1765"/>
              <a:gd name="T45" fmla="*/ 732 h 1481"/>
              <a:gd name="T46" fmla="*/ 926 w 1765"/>
              <a:gd name="T47" fmla="*/ 750 h 1481"/>
              <a:gd name="T48" fmla="*/ 930 w 1765"/>
              <a:gd name="T49" fmla="*/ 768 h 1481"/>
              <a:gd name="T50" fmla="*/ 936 w 1765"/>
              <a:gd name="T51" fmla="*/ 847 h 1481"/>
              <a:gd name="T52" fmla="*/ 952 w 1765"/>
              <a:gd name="T53" fmla="*/ 853 h 1481"/>
              <a:gd name="T54" fmla="*/ 956 w 1765"/>
              <a:gd name="T55" fmla="*/ 889 h 1481"/>
              <a:gd name="T56" fmla="*/ 1094 w 1765"/>
              <a:gd name="T57" fmla="*/ 927 h 1481"/>
              <a:gd name="T58" fmla="*/ 1096 w 1765"/>
              <a:gd name="T59" fmla="*/ 929 h 1481"/>
              <a:gd name="T60" fmla="*/ 1339 w 1765"/>
              <a:gd name="T61" fmla="*/ 945 h 1481"/>
              <a:gd name="T62" fmla="*/ 1339 w 1765"/>
              <a:gd name="T63" fmla="*/ 982 h 1481"/>
              <a:gd name="T64" fmla="*/ 1341 w 1765"/>
              <a:gd name="T65" fmla="*/ 1038 h 1481"/>
              <a:gd name="T66" fmla="*/ 1351 w 1765"/>
              <a:gd name="T67" fmla="*/ 1105 h 1481"/>
              <a:gd name="T68" fmla="*/ 1414 w 1765"/>
              <a:gd name="T69" fmla="*/ 1181 h 1481"/>
              <a:gd name="T70" fmla="*/ 1544 w 1765"/>
              <a:gd name="T71" fmla="*/ 1276 h 1481"/>
              <a:gd name="T72" fmla="*/ 1548 w 1765"/>
              <a:gd name="T73" fmla="*/ 1282 h 1481"/>
              <a:gd name="T74" fmla="*/ 1693 w 1765"/>
              <a:gd name="T75" fmla="*/ 1375 h 1481"/>
              <a:gd name="T76" fmla="*/ 1727 w 1765"/>
              <a:gd name="T77" fmla="*/ 1467 h 1481"/>
              <a:gd name="T78" fmla="*/ 1729 w 1765"/>
              <a:gd name="T79" fmla="*/ 1477 h 1481"/>
              <a:gd name="T80" fmla="*/ 1765 w 1765"/>
              <a:gd name="T81" fmla="*/ 1481 h 1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765" h="1481">
                <a:moveTo>
                  <a:pt x="0" y="0"/>
                </a:moveTo>
                <a:lnTo>
                  <a:pt x="30" y="0"/>
                </a:lnTo>
                <a:lnTo>
                  <a:pt x="30" y="28"/>
                </a:lnTo>
                <a:lnTo>
                  <a:pt x="66" y="28"/>
                </a:lnTo>
                <a:lnTo>
                  <a:pt x="66" y="61"/>
                </a:lnTo>
                <a:lnTo>
                  <a:pt x="122" y="61"/>
                </a:lnTo>
                <a:lnTo>
                  <a:pt x="122" y="93"/>
                </a:lnTo>
                <a:lnTo>
                  <a:pt x="144" y="93"/>
                </a:lnTo>
                <a:lnTo>
                  <a:pt x="144" y="121"/>
                </a:lnTo>
                <a:lnTo>
                  <a:pt x="163" y="121"/>
                </a:lnTo>
                <a:lnTo>
                  <a:pt x="163" y="129"/>
                </a:lnTo>
                <a:lnTo>
                  <a:pt x="167" y="129"/>
                </a:lnTo>
                <a:lnTo>
                  <a:pt x="167" y="161"/>
                </a:lnTo>
                <a:lnTo>
                  <a:pt x="305" y="161"/>
                </a:lnTo>
                <a:lnTo>
                  <a:pt x="305" y="228"/>
                </a:lnTo>
                <a:lnTo>
                  <a:pt x="319" y="228"/>
                </a:lnTo>
                <a:lnTo>
                  <a:pt x="319" y="258"/>
                </a:lnTo>
                <a:lnTo>
                  <a:pt x="323" y="258"/>
                </a:lnTo>
                <a:lnTo>
                  <a:pt x="323" y="296"/>
                </a:lnTo>
                <a:lnTo>
                  <a:pt x="331" y="296"/>
                </a:lnTo>
                <a:lnTo>
                  <a:pt x="331" y="325"/>
                </a:lnTo>
                <a:lnTo>
                  <a:pt x="618" y="325"/>
                </a:lnTo>
                <a:lnTo>
                  <a:pt x="618" y="393"/>
                </a:lnTo>
                <a:lnTo>
                  <a:pt x="622" y="393"/>
                </a:lnTo>
                <a:lnTo>
                  <a:pt x="622" y="399"/>
                </a:lnTo>
                <a:lnTo>
                  <a:pt x="626" y="399"/>
                </a:lnTo>
                <a:lnTo>
                  <a:pt x="626" y="403"/>
                </a:lnTo>
                <a:lnTo>
                  <a:pt x="632" y="403"/>
                </a:lnTo>
                <a:lnTo>
                  <a:pt x="632" y="472"/>
                </a:lnTo>
                <a:lnTo>
                  <a:pt x="624" y="472"/>
                </a:lnTo>
                <a:lnTo>
                  <a:pt x="638" y="472"/>
                </a:lnTo>
                <a:lnTo>
                  <a:pt x="638" y="512"/>
                </a:lnTo>
                <a:lnTo>
                  <a:pt x="642" y="512"/>
                </a:lnTo>
                <a:lnTo>
                  <a:pt x="642" y="540"/>
                </a:lnTo>
                <a:lnTo>
                  <a:pt x="727" y="540"/>
                </a:lnTo>
                <a:lnTo>
                  <a:pt x="727" y="577"/>
                </a:lnTo>
                <a:lnTo>
                  <a:pt x="829" y="577"/>
                </a:lnTo>
                <a:lnTo>
                  <a:pt x="829" y="621"/>
                </a:lnTo>
                <a:lnTo>
                  <a:pt x="863" y="621"/>
                </a:lnTo>
                <a:lnTo>
                  <a:pt x="863" y="657"/>
                </a:lnTo>
                <a:lnTo>
                  <a:pt x="920" y="657"/>
                </a:lnTo>
                <a:lnTo>
                  <a:pt x="920" y="726"/>
                </a:lnTo>
                <a:lnTo>
                  <a:pt x="914" y="726"/>
                </a:lnTo>
                <a:lnTo>
                  <a:pt x="926" y="726"/>
                </a:lnTo>
                <a:lnTo>
                  <a:pt x="920" y="726"/>
                </a:lnTo>
                <a:lnTo>
                  <a:pt x="920" y="732"/>
                </a:lnTo>
                <a:lnTo>
                  <a:pt x="926" y="732"/>
                </a:lnTo>
                <a:lnTo>
                  <a:pt x="926" y="750"/>
                </a:lnTo>
                <a:lnTo>
                  <a:pt x="930" y="750"/>
                </a:lnTo>
                <a:lnTo>
                  <a:pt x="930" y="768"/>
                </a:lnTo>
                <a:lnTo>
                  <a:pt x="936" y="768"/>
                </a:lnTo>
                <a:lnTo>
                  <a:pt x="936" y="847"/>
                </a:lnTo>
                <a:lnTo>
                  <a:pt x="952" y="847"/>
                </a:lnTo>
                <a:lnTo>
                  <a:pt x="952" y="853"/>
                </a:lnTo>
                <a:lnTo>
                  <a:pt x="956" y="853"/>
                </a:lnTo>
                <a:lnTo>
                  <a:pt x="956" y="889"/>
                </a:lnTo>
                <a:lnTo>
                  <a:pt x="1094" y="889"/>
                </a:lnTo>
                <a:lnTo>
                  <a:pt x="1094" y="927"/>
                </a:lnTo>
                <a:lnTo>
                  <a:pt x="1096" y="927"/>
                </a:lnTo>
                <a:lnTo>
                  <a:pt x="1096" y="929"/>
                </a:lnTo>
                <a:lnTo>
                  <a:pt x="1339" y="929"/>
                </a:lnTo>
                <a:lnTo>
                  <a:pt x="1339" y="945"/>
                </a:lnTo>
                <a:lnTo>
                  <a:pt x="1339" y="945"/>
                </a:lnTo>
                <a:lnTo>
                  <a:pt x="1339" y="982"/>
                </a:lnTo>
                <a:lnTo>
                  <a:pt x="1341" y="982"/>
                </a:lnTo>
                <a:lnTo>
                  <a:pt x="1341" y="1038"/>
                </a:lnTo>
                <a:lnTo>
                  <a:pt x="1351" y="1038"/>
                </a:lnTo>
                <a:lnTo>
                  <a:pt x="1351" y="1105"/>
                </a:lnTo>
                <a:lnTo>
                  <a:pt x="1414" y="1105"/>
                </a:lnTo>
                <a:lnTo>
                  <a:pt x="1414" y="1181"/>
                </a:lnTo>
                <a:lnTo>
                  <a:pt x="1544" y="1181"/>
                </a:lnTo>
                <a:lnTo>
                  <a:pt x="1544" y="1276"/>
                </a:lnTo>
                <a:lnTo>
                  <a:pt x="1548" y="1276"/>
                </a:lnTo>
                <a:lnTo>
                  <a:pt x="1548" y="1282"/>
                </a:lnTo>
                <a:lnTo>
                  <a:pt x="1693" y="1282"/>
                </a:lnTo>
                <a:lnTo>
                  <a:pt x="1693" y="1375"/>
                </a:lnTo>
                <a:lnTo>
                  <a:pt x="1727" y="1375"/>
                </a:lnTo>
                <a:lnTo>
                  <a:pt x="1727" y="1467"/>
                </a:lnTo>
                <a:lnTo>
                  <a:pt x="1729" y="1467"/>
                </a:lnTo>
                <a:lnTo>
                  <a:pt x="1729" y="1477"/>
                </a:lnTo>
                <a:lnTo>
                  <a:pt x="1729" y="1481"/>
                </a:lnTo>
                <a:lnTo>
                  <a:pt x="1765" y="1481"/>
                </a:lnTo>
              </a:path>
            </a:pathLst>
          </a:custGeom>
          <a:noFill/>
          <a:ln w="25400" cap="flat">
            <a:solidFill>
              <a:srgbClr val="42424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54565B"/>
              </a:solidFill>
              <a:effectLst/>
              <a:uLnTx/>
              <a:uFillTx/>
              <a:latin typeface="Trebuchet MS" panose="020B0603020202020204"/>
              <a:ea typeface="+mn-ea"/>
              <a:cs typeface="+mn-cs"/>
            </a:endParaRPr>
          </a:p>
        </p:txBody>
      </p:sp>
      <p:sp>
        <p:nvSpPr>
          <p:cNvPr id="4" name="TextBox 3">
            <a:extLst>
              <a:ext uri="{FF2B5EF4-FFF2-40B4-BE49-F238E27FC236}">
                <a16:creationId xmlns:a16="http://schemas.microsoft.com/office/drawing/2014/main" id="{1B092BB8-AEA2-FA8B-08EB-D207C8C9C77A}"/>
              </a:ext>
            </a:extLst>
          </p:cNvPr>
          <p:cNvSpPr txBox="1"/>
          <p:nvPr/>
        </p:nvSpPr>
        <p:spPr>
          <a:xfrm>
            <a:off x="154708" y="986767"/>
            <a:ext cx="11301874" cy="523220"/>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a:ln>
                  <a:noFill/>
                </a:ln>
                <a:solidFill>
                  <a:srgbClr val="54565B"/>
                </a:solidFill>
                <a:effectLst/>
                <a:uLnTx/>
                <a:uFillTx/>
                <a:latin typeface="Trebuchet MS" panose="020B0603020202020204"/>
                <a:ea typeface="+mn-ea"/>
                <a:cs typeface="+mn-cs"/>
              </a:rPr>
              <a:t>The median PFS for patients with TNBC was 6.4 months (95%CI; 6.1-10.3) and for patients with HR+/HER2- was 5.8 months (95%CI; 4.2-NA) (Figure 3)</a:t>
            </a:r>
          </a:p>
        </p:txBody>
      </p:sp>
    </p:spTree>
    <p:extLst>
      <p:ext uri="{BB962C8B-B14F-4D97-AF65-F5344CB8AC3E}">
        <p14:creationId xmlns:p14="http://schemas.microsoft.com/office/powerpoint/2010/main" val="1320634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63A5C74-4F63-2F8B-A47F-70C8FF4A0D86}"/>
              </a:ext>
            </a:extLst>
          </p:cNvPr>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EAA09E-D67E-864E-8466-C38E88600C4F}" type="slidenum">
              <a:rPr kumimoji="0" lang="en-US" sz="800" b="0" i="0" u="none" strike="noStrike" kern="1200" cap="none" spc="0" normalizeH="0" baseline="0" noProof="0" smtClean="0">
                <a:ln>
                  <a:noFill/>
                </a:ln>
                <a:solidFill>
                  <a:srgbClr val="C6CAC6"/>
                </a:solidFill>
                <a:effectLst/>
                <a:uLnTx/>
                <a:uFillTx/>
                <a:latin typeface="Trebuchet MS" panose="020B070302020209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en-US" sz="800" b="0" i="0" u="none" strike="noStrike" kern="1200" cap="none" spc="0" normalizeH="0" baseline="0" noProof="0">
              <a:ln>
                <a:noFill/>
              </a:ln>
              <a:solidFill>
                <a:srgbClr val="C6CAC6"/>
              </a:solidFill>
              <a:effectLst/>
              <a:uLnTx/>
              <a:uFillTx/>
              <a:latin typeface="Trebuchet MS" panose="020B0703020202090204" pitchFamily="34" charset="0"/>
              <a:ea typeface="+mn-ea"/>
              <a:cs typeface="+mn-cs"/>
            </a:endParaRPr>
          </a:p>
        </p:txBody>
      </p:sp>
      <p:sp>
        <p:nvSpPr>
          <p:cNvPr id="4" name="Text Placeholder 3">
            <a:extLst>
              <a:ext uri="{FF2B5EF4-FFF2-40B4-BE49-F238E27FC236}">
                <a16:creationId xmlns:a16="http://schemas.microsoft.com/office/drawing/2014/main" id="{5B6B4502-A853-5AF5-909F-3A4814AE4C1C}"/>
              </a:ext>
            </a:extLst>
          </p:cNvPr>
          <p:cNvSpPr>
            <a:spLocks noGrp="1"/>
          </p:cNvSpPr>
          <p:nvPr>
            <p:ph type="body" sz="quarter" idx="10"/>
          </p:nvPr>
        </p:nvSpPr>
        <p:spPr>
          <a:xfrm>
            <a:off x="246433" y="1080969"/>
            <a:ext cx="11261879" cy="2562344"/>
          </a:xfrm>
        </p:spPr>
        <p:txBody>
          <a:bodyPr vert="horz" lIns="91440" tIns="45720" rIns="91440" bIns="45720" rtlCol="0" anchor="t">
            <a:noAutofit/>
          </a:bodyPr>
          <a:lstStyle/>
          <a:p>
            <a:pPr>
              <a:buFont typeface="Arial" panose="020B0604020202020204" pitchFamily="34" charset="0"/>
              <a:buChar char="•"/>
            </a:pPr>
            <a:r>
              <a:rPr lang="en-GB" sz="1800" b="0" i="0" u="none" strike="noStrike" baseline="0">
                <a:latin typeface="+mn-lt"/>
              </a:rPr>
              <a:t>Previously safety analysis had a median follow-up of 4.3 months (range; 0.2-8.6)</a:t>
            </a:r>
          </a:p>
          <a:p>
            <a:pPr algn="l">
              <a:buFont typeface="Arial" panose="020B0604020202020204" pitchFamily="34" charset="0"/>
              <a:buChar char="•"/>
            </a:pPr>
            <a:r>
              <a:rPr lang="en-GB" sz="1800" b="0" i="0" u="none" strike="noStrike" baseline="0">
                <a:latin typeface="+mn-lt"/>
              </a:rPr>
              <a:t>For the extended safety analysis, with a median follow-up of 9.0 months (range; 0.2-13.5), the incidence of any grade (G) neutropenia and </a:t>
            </a:r>
            <a:r>
              <a:rPr lang="en-GB" sz="1800" b="0" i="0" u="none" strike="noStrike" baseline="0" err="1">
                <a:latin typeface="+mn-lt"/>
              </a:rPr>
              <a:t>diarrhea</a:t>
            </a:r>
            <a:r>
              <a:rPr lang="en-GB" sz="1800" b="0" i="0" u="none" strike="noStrike" baseline="0">
                <a:latin typeface="+mn-lt"/>
              </a:rPr>
              <a:t> were 42.0% and 44.0%, respectively (Table 3)</a:t>
            </a:r>
          </a:p>
          <a:p>
            <a:pPr>
              <a:lnSpc>
                <a:spcPct val="113999"/>
              </a:lnSpc>
              <a:buFont typeface="Arial,Sans-Serif" panose="020B0604020202020204" pitchFamily="34" charset="0"/>
              <a:buChar char="•"/>
            </a:pPr>
            <a:r>
              <a:rPr lang="en-GB" sz="1800">
                <a:latin typeface="+mn-lt"/>
              </a:rPr>
              <a:t>G-CSF after cycle 2 was at physician’s discretion and there were 35 patients who received at least one dose of G-CSF after cycle 2, with median duration of 6.1 (range: 1.8-12.6) months</a:t>
            </a:r>
            <a:endParaRPr lang="en-US" sz="1800">
              <a:latin typeface="+mn-lt"/>
            </a:endParaRPr>
          </a:p>
          <a:p>
            <a:pPr algn="l">
              <a:buFont typeface="Arial" panose="020B0604020202020204" pitchFamily="34" charset="0"/>
              <a:buChar char="•"/>
            </a:pPr>
            <a:r>
              <a:rPr lang="en-GB" sz="1800" b="0" i="0" u="none" strike="noStrike" baseline="0">
                <a:latin typeface="+mn-lt"/>
              </a:rPr>
              <a:t>A total of 12 patients (24.0%) had ≥ G3 neutropenia (18.0% G3; 6.0% G4; with no febrile neutropenia) and 9 patients (18.0%) had ≥ G2 </a:t>
            </a:r>
            <a:r>
              <a:rPr lang="en-GB" sz="1800" b="0" i="0" u="none" strike="noStrike" baseline="0" err="1">
                <a:latin typeface="+mn-lt"/>
              </a:rPr>
              <a:t>diarrhea</a:t>
            </a:r>
            <a:r>
              <a:rPr lang="en-GB" sz="1800" b="0" i="0" u="none" strike="noStrike" baseline="0">
                <a:latin typeface="+mn-lt"/>
              </a:rPr>
              <a:t> (4.0% G3, with no G4)</a:t>
            </a:r>
            <a:endParaRPr lang="en-GB">
              <a:latin typeface="+mn-lt"/>
            </a:endParaRPr>
          </a:p>
        </p:txBody>
      </p:sp>
      <p:sp>
        <p:nvSpPr>
          <p:cNvPr id="6" name="TextBox 5">
            <a:extLst>
              <a:ext uri="{FF2B5EF4-FFF2-40B4-BE49-F238E27FC236}">
                <a16:creationId xmlns:a16="http://schemas.microsoft.com/office/drawing/2014/main" id="{4C2C6361-19E5-E728-DD96-C70B29892ECD}"/>
              </a:ext>
            </a:extLst>
          </p:cNvPr>
          <p:cNvSpPr txBox="1"/>
          <p:nvPr/>
        </p:nvSpPr>
        <p:spPr>
          <a:xfrm>
            <a:off x="246433" y="3712122"/>
            <a:ext cx="6504472" cy="276999"/>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Table 3</a:t>
            </a:r>
            <a:r>
              <a:rPr kumimoji="0" lang="en-GB" sz="1200" b="0"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 Rates of Neutropenia and </a:t>
            </a:r>
            <a:r>
              <a:rPr kumimoji="0" lang="en-GB" sz="1200" b="0" i="0" u="none" strike="noStrike" kern="1200" cap="none" spc="0" normalizeH="0" baseline="0" noProof="0" err="1">
                <a:ln>
                  <a:noFill/>
                </a:ln>
                <a:solidFill>
                  <a:srgbClr val="3C587F">
                    <a:lumMod val="50000"/>
                  </a:srgbClr>
                </a:solidFill>
                <a:effectLst/>
                <a:uLnTx/>
                <a:uFillTx/>
                <a:latin typeface="Trebuchet MS" panose="020B0603020202020204"/>
                <a:ea typeface="+mn-ea"/>
                <a:cs typeface="+mn-cs"/>
              </a:rPr>
              <a:t>Diarrhea</a:t>
            </a:r>
            <a:r>
              <a:rPr kumimoji="0" lang="en-GB" sz="1200" b="0" i="0" u="none" strike="noStrike" kern="1200" cap="none" spc="0" normalizeH="0" baseline="0" noProof="0">
                <a:ln>
                  <a:noFill/>
                </a:ln>
                <a:solidFill>
                  <a:srgbClr val="3C587F">
                    <a:lumMod val="50000"/>
                  </a:srgbClr>
                </a:solidFill>
                <a:effectLst/>
                <a:uLnTx/>
                <a:uFillTx/>
                <a:latin typeface="Trebuchet MS" panose="020B0603020202020204"/>
                <a:ea typeface="+mn-ea"/>
                <a:cs typeface="+mn-cs"/>
              </a:rPr>
              <a:t> during the first two cycles and until data cut-off</a:t>
            </a:r>
          </a:p>
        </p:txBody>
      </p:sp>
      <p:sp>
        <p:nvSpPr>
          <p:cNvPr id="10" name="TextBox 9">
            <a:extLst>
              <a:ext uri="{FF2B5EF4-FFF2-40B4-BE49-F238E27FC236}">
                <a16:creationId xmlns:a16="http://schemas.microsoft.com/office/drawing/2014/main" id="{9774CB18-2126-0F83-F351-5F8AF0428E2F}"/>
              </a:ext>
            </a:extLst>
          </p:cNvPr>
          <p:cNvSpPr txBox="1"/>
          <p:nvPr/>
        </p:nvSpPr>
        <p:spPr>
          <a:xfrm>
            <a:off x="426595" y="6321422"/>
            <a:ext cx="9248312"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G-CSF, Granulocyte Colony-Stimulating Factor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1.</a:t>
            </a:r>
            <a:r>
              <a:rPr kumimoji="0" lang="en-GB"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Pérez-García et. al., 2024. Efficacy analysis and updated safety from the phase 2 PRIMED study of prophylactic granulocyte-colony stimulating factor (G-CSF) and loperamide for patients with HER2-negative advanced breast cancer treated with </a:t>
            </a:r>
            <a:r>
              <a:rPr kumimoji="0" lang="en-GB" sz="800" b="0" i="0" u="none" strike="noStrike" kern="1200" cap="none" spc="0" normalizeH="0" baseline="0" noProof="0" dirty="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sacituzumab</a:t>
            </a:r>
            <a:r>
              <a:rPr kumimoji="0" lang="en-GB"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a:t>
            </a:r>
            <a:r>
              <a:rPr kumimoji="0" lang="en-GB" sz="800" b="0" i="0" u="none" strike="noStrike" kern="1200" cap="none" spc="0" normalizeH="0" baseline="0" noProof="0" dirty="0" err="1">
                <a:ln>
                  <a:noFill/>
                </a:ln>
                <a:solidFill>
                  <a:srgbClr val="FFFFFF">
                    <a:lumMod val="50000"/>
                  </a:srgbClr>
                </a:solidFill>
                <a:effectLst/>
                <a:uLnTx/>
                <a:uFillTx/>
                <a:latin typeface="Calibri" panose="020F0502020204030204" pitchFamily="34" charset="0"/>
                <a:ea typeface="+mn-ea"/>
                <a:cs typeface="Calibri" panose="020F0502020204030204" pitchFamily="34" charset="0"/>
              </a:rPr>
              <a:t>govitecan</a:t>
            </a:r>
            <a:r>
              <a:rPr kumimoji="0" lang="en-GB" sz="800" b="0" i="0" u="none" strike="noStrike" kern="1200" cap="none" spc="0" normalizeH="0" baseline="0" noProof="0" dirty="0">
                <a:ln>
                  <a:noFill/>
                </a:ln>
                <a:solidFill>
                  <a:srgbClr val="FFFFFF">
                    <a:lumMod val="50000"/>
                  </a:srgbClr>
                </a:solidFill>
                <a:effectLst/>
                <a:uLnTx/>
                <a:uFillTx/>
                <a:latin typeface="Calibri" panose="020F0502020204030204" pitchFamily="34" charset="0"/>
                <a:ea typeface="+mn-ea"/>
                <a:cs typeface="Calibri" panose="020F0502020204030204" pitchFamily="34" charset="0"/>
              </a:rPr>
              <a:t>. Presented at SABCS 2024 #P1-02-06.</a:t>
            </a:r>
          </a:p>
        </p:txBody>
      </p:sp>
      <p:sp>
        <p:nvSpPr>
          <p:cNvPr id="11" name="Title 1">
            <a:extLst>
              <a:ext uri="{FF2B5EF4-FFF2-40B4-BE49-F238E27FC236}">
                <a16:creationId xmlns:a16="http://schemas.microsoft.com/office/drawing/2014/main" id="{A2E6E0DB-8F6D-6A73-C0C7-54A231C1343F}"/>
              </a:ext>
            </a:extLst>
          </p:cNvPr>
          <p:cNvSpPr>
            <a:spLocks noGrp="1"/>
          </p:cNvSpPr>
          <p:nvPr/>
        </p:nvSpPr>
        <p:spPr>
          <a:xfrm>
            <a:off x="154708" y="232529"/>
            <a:ext cx="10972800" cy="751470"/>
          </a:xfrm>
          <a:prstGeom prst="rect">
            <a:avLst/>
          </a:prstGeom>
        </p:spPr>
        <p:txBody>
          <a:bodyPr vert="horz" lIns="91440" tIns="45720" rIns="91440" bIns="45720" rtlCol="0" anchor="b">
            <a:noAutofit/>
          </a:bodyPr>
          <a:lstStyle>
            <a:lvl1pPr algn="l" defTabSz="914400" rtl="0" eaLnBrk="1" latinLnBrk="0" hangingPunct="1">
              <a:lnSpc>
                <a:spcPct val="80000"/>
              </a:lnSpc>
              <a:spcBef>
                <a:spcPct val="0"/>
              </a:spcBef>
              <a:buNone/>
              <a:defRPr sz="3600" b="1" i="0" kern="800" spc="0" baseline="0">
                <a:solidFill>
                  <a:schemeClr val="tx2"/>
                </a:solidFill>
                <a:latin typeface="Trebuchet MS" panose="020B0703020202090204" pitchFamily="34" charset="0"/>
                <a:ea typeface="+mj-ea"/>
                <a:cs typeface="Trebuchet MS" panose="020B0703020202090204"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1" i="0" u="none" strike="noStrike" kern="800" cap="none" spc="0" normalizeH="0" baseline="0" noProof="0">
                <a:ln>
                  <a:noFill/>
                </a:ln>
                <a:solidFill>
                  <a:srgbClr val="203661"/>
                </a:solidFill>
                <a:effectLst/>
                <a:uLnTx/>
                <a:uFillTx/>
                <a:latin typeface="Trebuchet MS"/>
                <a:ea typeface="+mj-ea"/>
              </a:rPr>
              <a:t>Extended Safety Results</a:t>
            </a:r>
          </a:p>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2000" b="1" i="0" u="none" strike="noStrike" kern="800" cap="none" spc="0" normalizeH="0" baseline="0" noProof="0">
                <a:ln>
                  <a:noFill/>
                </a:ln>
                <a:solidFill>
                  <a:srgbClr val="203661"/>
                </a:solidFill>
                <a:effectLst/>
                <a:uLnTx/>
                <a:uFillTx/>
                <a:latin typeface="Trebuchet MS"/>
                <a:ea typeface="+mj-ea"/>
              </a:rPr>
              <a:t>Rates of Neutropenia and Diarrhea</a:t>
            </a:r>
            <a:r>
              <a:rPr kumimoji="0" lang="en-US" sz="2000" b="1" i="0" u="none" strike="noStrike" kern="800" cap="none" spc="0" normalizeH="0" baseline="30000" noProof="0">
                <a:ln>
                  <a:noFill/>
                </a:ln>
                <a:solidFill>
                  <a:srgbClr val="203661"/>
                </a:solidFill>
                <a:effectLst/>
                <a:uLnTx/>
                <a:uFillTx/>
                <a:latin typeface="Trebuchet MS"/>
                <a:ea typeface="+mj-ea"/>
              </a:rPr>
              <a:t>1</a:t>
            </a:r>
            <a:endParaRPr kumimoji="0" lang="en-IE" sz="2000" b="1" i="0" u="none" strike="noStrike" kern="800" cap="none" spc="0" normalizeH="0" baseline="30000" noProof="0">
              <a:ln>
                <a:noFill/>
              </a:ln>
              <a:solidFill>
                <a:srgbClr val="203661"/>
              </a:solidFill>
              <a:effectLst/>
              <a:uLnTx/>
              <a:uFillTx/>
              <a:latin typeface="Trebuchet MS"/>
              <a:ea typeface="+mj-ea"/>
            </a:endParaRPr>
          </a:p>
        </p:txBody>
      </p:sp>
      <p:graphicFrame>
        <p:nvGraphicFramePr>
          <p:cNvPr id="8" name="Table 7">
            <a:extLst>
              <a:ext uri="{FF2B5EF4-FFF2-40B4-BE49-F238E27FC236}">
                <a16:creationId xmlns:a16="http://schemas.microsoft.com/office/drawing/2014/main" id="{0E4A1B81-F1AA-8323-F139-BE079B0D8032}"/>
              </a:ext>
            </a:extLst>
          </p:cNvPr>
          <p:cNvGraphicFramePr>
            <a:graphicFrameLocks noGrp="1"/>
          </p:cNvGraphicFramePr>
          <p:nvPr/>
        </p:nvGraphicFramePr>
        <p:xfrm>
          <a:off x="379783" y="4086090"/>
          <a:ext cx="5941295" cy="1791064"/>
        </p:xfrm>
        <a:graphic>
          <a:graphicData uri="http://schemas.openxmlformats.org/drawingml/2006/table">
            <a:tbl>
              <a:tblPr/>
              <a:tblGrid>
                <a:gridCol w="1275103">
                  <a:extLst>
                    <a:ext uri="{9D8B030D-6E8A-4147-A177-3AD203B41FA5}">
                      <a16:colId xmlns:a16="http://schemas.microsoft.com/office/drawing/2014/main" val="2037763179"/>
                    </a:ext>
                  </a:extLst>
                </a:gridCol>
                <a:gridCol w="861556">
                  <a:extLst>
                    <a:ext uri="{9D8B030D-6E8A-4147-A177-3AD203B41FA5}">
                      <a16:colId xmlns:a16="http://schemas.microsoft.com/office/drawing/2014/main" val="3494334637"/>
                    </a:ext>
                  </a:extLst>
                </a:gridCol>
                <a:gridCol w="875342">
                  <a:extLst>
                    <a:ext uri="{9D8B030D-6E8A-4147-A177-3AD203B41FA5}">
                      <a16:colId xmlns:a16="http://schemas.microsoft.com/office/drawing/2014/main" val="3921974757"/>
                    </a:ext>
                  </a:extLst>
                </a:gridCol>
                <a:gridCol w="958051">
                  <a:extLst>
                    <a:ext uri="{9D8B030D-6E8A-4147-A177-3AD203B41FA5}">
                      <a16:colId xmlns:a16="http://schemas.microsoft.com/office/drawing/2014/main" val="1972140366"/>
                    </a:ext>
                  </a:extLst>
                </a:gridCol>
                <a:gridCol w="868450">
                  <a:extLst>
                    <a:ext uri="{9D8B030D-6E8A-4147-A177-3AD203B41FA5}">
                      <a16:colId xmlns:a16="http://schemas.microsoft.com/office/drawing/2014/main" val="1897121834"/>
                    </a:ext>
                  </a:extLst>
                </a:gridCol>
                <a:gridCol w="1102793">
                  <a:extLst>
                    <a:ext uri="{9D8B030D-6E8A-4147-A177-3AD203B41FA5}">
                      <a16:colId xmlns:a16="http://schemas.microsoft.com/office/drawing/2014/main" val="469125883"/>
                    </a:ext>
                  </a:extLst>
                </a:gridCol>
              </a:tblGrid>
              <a:tr h="385419">
                <a:tc gridSpan="6">
                  <a:txBody>
                    <a:bodyPr/>
                    <a:lstStyle/>
                    <a:p>
                      <a:pPr algn="ctr" fontAlgn="base"/>
                      <a:r>
                        <a:rPr lang="es-ES" sz="1100" b="1" i="0" u="none" strike="noStrike" dirty="0">
                          <a:solidFill>
                            <a:srgbClr val="FFFFFF"/>
                          </a:solidFill>
                          <a:effectLst/>
                          <a:latin typeface="Arial" panose="020B0604020202020204" pitchFamily="34" charset="0"/>
                        </a:rPr>
                        <a:t>Neutropenia</a:t>
                      </a:r>
                      <a:r>
                        <a:rPr lang="es-ES" sz="1100" b="1" i="0" dirty="0">
                          <a:solidFill>
                            <a:srgbClr val="FFFFFF"/>
                          </a:solidFill>
                          <a:effectLst/>
                          <a:latin typeface="Arial" panose="020B0604020202020204" pitchFamily="34" charset="0"/>
                        </a:rPr>
                        <a:t>​</a:t>
                      </a:r>
                      <a:endParaRPr lang="es-ES" b="1" i="0" dirty="0">
                        <a:solidFill>
                          <a:srgbClr val="FFFFFF"/>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23514" cap="flat" cmpd="sng" algn="ctr">
                      <a:solidFill>
                        <a:srgbClr val="FFFFFF"/>
                      </a:solidFill>
                      <a:prstDash val="solid"/>
                      <a:round/>
                      <a:headEnd type="none" w="med" len="med"/>
                      <a:tailEnd type="none" w="med" len="med"/>
                    </a:lnB>
                    <a:solidFill>
                      <a:srgbClr val="1E325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48050216"/>
                  </a:ext>
                </a:extLst>
              </a:tr>
              <a:tr h="385419">
                <a:tc>
                  <a:txBody>
                    <a:bodyPr/>
                    <a:lstStyle/>
                    <a:p>
                      <a:pPr algn="ctr" fontAlgn="base"/>
                      <a:r>
                        <a:rPr lang="en-US" sz="1100" b="0" i="0" u="none" strike="noStrike">
                          <a:solidFill>
                            <a:srgbClr val="000000"/>
                          </a:solidFill>
                          <a:effectLst/>
                          <a:latin typeface="Arial" panose="020B0604020202020204" pitchFamily="34" charset="0"/>
                        </a:rPr>
                        <a:t>n (%)​</a:t>
                      </a:r>
                      <a:r>
                        <a:rPr lang="en-US" sz="1100" b="0" i="0">
                          <a:solidFill>
                            <a:srgbClr val="000000"/>
                          </a:solidFill>
                          <a:effectLst/>
                          <a:latin typeface="Arial" panose="020B0604020202020204" pitchFamily="34" charset="0"/>
                        </a:rPr>
                        <a:t>​</a:t>
                      </a:r>
                      <a:endParaRPr lang="en-US" b="0" i="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ED2"/>
                    </a:solidFill>
                  </a:tcPr>
                </a:tc>
                <a:tc>
                  <a:txBody>
                    <a:bodyPr/>
                    <a:lstStyle/>
                    <a:p>
                      <a:pPr algn="l" fontAlgn="base"/>
                      <a:r>
                        <a:rPr lang="es-ES" sz="1100" b="0" i="0" u="none" strike="noStrike">
                          <a:solidFill>
                            <a:srgbClr val="000000"/>
                          </a:solidFill>
                          <a:effectLst/>
                          <a:latin typeface="Arial" panose="020B0604020202020204" pitchFamily="34" charset="0"/>
                        </a:rPr>
                        <a:t>Grade 1</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l" fontAlgn="base"/>
                      <a:r>
                        <a:rPr lang="es-ES" sz="1100" b="0" i="0" u="none" strike="noStrike">
                          <a:solidFill>
                            <a:srgbClr val="000000"/>
                          </a:solidFill>
                          <a:effectLst/>
                          <a:latin typeface="Arial" panose="020B0604020202020204" pitchFamily="34" charset="0"/>
                        </a:rPr>
                        <a:t>Grade 2</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l" fontAlgn="base"/>
                      <a:r>
                        <a:rPr lang="es-ES" sz="1100" b="0" i="0" u="none" strike="noStrike">
                          <a:solidFill>
                            <a:srgbClr val="000000"/>
                          </a:solidFill>
                          <a:effectLst/>
                          <a:latin typeface="Arial" panose="020B0604020202020204" pitchFamily="34" charset="0"/>
                        </a:rPr>
                        <a:t>Grade 3</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l" fontAlgn="base"/>
                      <a:r>
                        <a:rPr lang="es-ES" sz="1100" b="0" i="0" u="none" strike="noStrike">
                          <a:solidFill>
                            <a:srgbClr val="000000"/>
                          </a:solidFill>
                          <a:effectLst/>
                          <a:latin typeface="Arial" panose="020B0604020202020204" pitchFamily="34" charset="0"/>
                        </a:rPr>
                        <a:t>Grade 4</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l" fontAlgn="base"/>
                      <a:r>
                        <a:rPr lang="es-ES" sz="1100" b="0" i="0" u="none" strike="noStrike">
                          <a:solidFill>
                            <a:srgbClr val="000000"/>
                          </a:solidFill>
                          <a:effectLst/>
                          <a:latin typeface="Arial" panose="020B0604020202020204" pitchFamily="34" charset="0"/>
                        </a:rPr>
                        <a:t>Any Grade</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extLst>
                  <a:ext uri="{0D108BD9-81ED-4DB2-BD59-A6C34878D82A}">
                    <a16:rowId xmlns:a16="http://schemas.microsoft.com/office/drawing/2014/main" val="1990566279"/>
                  </a:ext>
                </a:extLst>
              </a:tr>
              <a:tr h="634807">
                <a:tc>
                  <a:txBody>
                    <a:bodyPr/>
                    <a:lstStyle/>
                    <a:p>
                      <a:pPr algn="l" fontAlgn="base"/>
                      <a:r>
                        <a:rPr lang="es-ES" sz="1100" b="1" i="0" u="none" strike="noStrike">
                          <a:solidFill>
                            <a:srgbClr val="000000"/>
                          </a:solidFill>
                          <a:effectLst/>
                          <a:latin typeface="Arial" panose="020B0604020202020204" pitchFamily="34" charset="0"/>
                        </a:rPr>
                        <a:t>After </a:t>
                      </a:r>
                      <a:r>
                        <a:rPr lang="es-ES" sz="1100" b="1" i="0" u="none" strike="noStrike" err="1">
                          <a:solidFill>
                            <a:srgbClr val="000000"/>
                          </a:solidFill>
                          <a:effectLst/>
                          <a:latin typeface="Arial" panose="020B0604020202020204" pitchFamily="34" charset="0"/>
                        </a:rPr>
                        <a:t>two</a:t>
                      </a:r>
                      <a:r>
                        <a:rPr lang="es-ES" sz="1100" b="1" i="0" u="none" strike="noStrike">
                          <a:solidFill>
                            <a:srgbClr val="000000"/>
                          </a:solidFill>
                          <a:effectLst/>
                          <a:latin typeface="Arial" panose="020B0604020202020204" pitchFamily="34" charset="0"/>
                        </a:rPr>
                        <a:t> </a:t>
                      </a:r>
                      <a:r>
                        <a:rPr lang="es-ES" sz="1100" b="1" i="0" u="none" strike="noStrike" err="1">
                          <a:solidFill>
                            <a:srgbClr val="000000"/>
                          </a:solidFill>
                          <a:effectLst/>
                          <a:latin typeface="Arial" panose="020B0604020202020204" pitchFamily="34" charset="0"/>
                        </a:rPr>
                        <a:t>cycles</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1100" b="0" i="0" u="none" strike="noStrike">
                          <a:solidFill>
                            <a:srgbClr val="000000"/>
                          </a:solidFill>
                          <a:effectLst/>
                          <a:latin typeface="Arial" panose="020B0604020202020204" pitchFamily="34" charset="0"/>
                        </a:rPr>
                        <a:t>2 (4.0%)</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1100" b="0" i="0" u="none" strike="noStrike">
                          <a:solidFill>
                            <a:srgbClr val="000000"/>
                          </a:solidFill>
                          <a:effectLst/>
                          <a:latin typeface="Arial" panose="020B0604020202020204" pitchFamily="34" charset="0"/>
                        </a:rPr>
                        <a:t>4 (8.0%)</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1100" b="0" i="0" u="none" strike="noStrike">
                          <a:solidFill>
                            <a:srgbClr val="000000"/>
                          </a:solidFill>
                          <a:effectLst/>
                          <a:latin typeface="Arial" panose="020B0604020202020204" pitchFamily="34" charset="0"/>
                        </a:rPr>
                        <a:t>6 (12.0%)</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1100" b="0" i="0" u="none" strike="noStrike">
                          <a:solidFill>
                            <a:srgbClr val="000000"/>
                          </a:solidFill>
                          <a:effectLst/>
                          <a:latin typeface="Arial" panose="020B0604020202020204" pitchFamily="34" charset="0"/>
                        </a:rPr>
                        <a:t>2 (4.0%)</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1100" b="0" i="0" u="none" strike="noStrike">
                          <a:solidFill>
                            <a:srgbClr val="000000"/>
                          </a:solidFill>
                          <a:effectLst/>
                          <a:latin typeface="Arial" panose="020B0604020202020204" pitchFamily="34" charset="0"/>
                        </a:rPr>
                        <a:t>14 (28.0%)</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3465358729"/>
                  </a:ext>
                </a:extLst>
              </a:tr>
              <a:tr h="385419">
                <a:tc>
                  <a:txBody>
                    <a:bodyPr/>
                    <a:lstStyle/>
                    <a:p>
                      <a:pPr algn="l" fontAlgn="base"/>
                      <a:r>
                        <a:rPr lang="es-ES" sz="1100" b="1" i="0" u="none" strike="noStrike">
                          <a:solidFill>
                            <a:srgbClr val="000000"/>
                          </a:solidFill>
                          <a:effectLst/>
                          <a:latin typeface="Arial" panose="020B0604020202020204" pitchFamily="34" charset="0"/>
                        </a:rPr>
                        <a:t>Data cut-off</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1100" b="0" i="0" u="none" strike="noStrike">
                          <a:solidFill>
                            <a:srgbClr val="000000"/>
                          </a:solidFill>
                          <a:effectLst/>
                          <a:latin typeface="Arial" panose="020B0604020202020204" pitchFamily="34" charset="0"/>
                        </a:rPr>
                        <a:t>4 (8.0%)</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1100" b="0" i="0" u="none" strike="noStrike">
                          <a:solidFill>
                            <a:srgbClr val="000000"/>
                          </a:solidFill>
                          <a:effectLst/>
                          <a:latin typeface="Arial" panose="020B0604020202020204" pitchFamily="34" charset="0"/>
                        </a:rPr>
                        <a:t>5 (10.0%)</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1100" b="0" i="0" u="none" strike="noStrike">
                          <a:solidFill>
                            <a:srgbClr val="000000"/>
                          </a:solidFill>
                          <a:effectLst/>
                          <a:latin typeface="Arial" panose="020B0604020202020204" pitchFamily="34" charset="0"/>
                        </a:rPr>
                        <a:t>9 (18.0%)</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1100" b="0" i="0" u="none" strike="noStrike">
                          <a:solidFill>
                            <a:srgbClr val="000000"/>
                          </a:solidFill>
                          <a:effectLst/>
                          <a:latin typeface="Arial" panose="020B0604020202020204" pitchFamily="34" charset="0"/>
                        </a:rPr>
                        <a:t>3 (6.0%)</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1100" b="0" i="0" u="none" strike="noStrike" dirty="0">
                          <a:solidFill>
                            <a:srgbClr val="000000"/>
                          </a:solidFill>
                          <a:effectLst/>
                          <a:latin typeface="Arial" panose="020B0604020202020204" pitchFamily="34" charset="0"/>
                        </a:rPr>
                        <a:t>21 (42.0%)</a:t>
                      </a:r>
                      <a:r>
                        <a:rPr lang="es-ES" sz="1100" b="0" i="0" dirty="0">
                          <a:solidFill>
                            <a:srgbClr val="000000"/>
                          </a:solidFill>
                          <a:effectLst/>
                          <a:latin typeface="Arial" panose="020B0604020202020204" pitchFamily="34" charset="0"/>
                        </a:rPr>
                        <a:t>​</a:t>
                      </a:r>
                      <a:endParaRPr lang="es-ES" b="0" i="0" dirty="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extLst>
                  <a:ext uri="{0D108BD9-81ED-4DB2-BD59-A6C34878D82A}">
                    <a16:rowId xmlns:a16="http://schemas.microsoft.com/office/drawing/2014/main" val="2622319624"/>
                  </a:ext>
                </a:extLst>
              </a:tr>
            </a:tbl>
          </a:graphicData>
        </a:graphic>
      </p:graphicFrame>
      <p:sp>
        <p:nvSpPr>
          <p:cNvPr id="9" name="Rectangle 2">
            <a:extLst>
              <a:ext uri="{FF2B5EF4-FFF2-40B4-BE49-F238E27FC236}">
                <a16:creationId xmlns:a16="http://schemas.microsoft.com/office/drawing/2014/main" id="{0A833085-20BC-122F-20A9-DFF7F9A9C052}"/>
              </a:ext>
            </a:extLst>
          </p:cNvPr>
          <p:cNvSpPr>
            <a:spLocks noChangeArrowheads="1"/>
          </p:cNvSpPr>
          <p:nvPr/>
        </p:nvSpPr>
        <p:spPr bwMode="auto">
          <a:xfrm>
            <a:off x="3335338" y="32146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a:t>
            </a:r>
            <a:endParaRPr kumimoji="0" lang="en-US" altLang="en-US" sz="1800" b="0" i="0" u="none" strike="noStrike" kern="1200" cap="none" spc="0" normalizeH="0" baseline="0" noProof="0">
              <a:ln>
                <a:noFill/>
              </a:ln>
              <a:solidFill>
                <a:srgbClr val="54565B"/>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54565B"/>
              </a:solidFill>
              <a:effectLst/>
              <a:uLnTx/>
              <a:uFillTx/>
              <a:latin typeface="Arial" panose="020B0604020202020204" pitchFamily="34" charset="0"/>
              <a:ea typeface="+mn-ea"/>
              <a:cs typeface="+mn-cs"/>
            </a:endParaRPr>
          </a:p>
        </p:txBody>
      </p:sp>
      <p:graphicFrame>
        <p:nvGraphicFramePr>
          <p:cNvPr id="2" name="Table 1">
            <a:extLst>
              <a:ext uri="{FF2B5EF4-FFF2-40B4-BE49-F238E27FC236}">
                <a16:creationId xmlns:a16="http://schemas.microsoft.com/office/drawing/2014/main" id="{3C0879AA-7B8F-347F-122F-C7E5BA0195F6}"/>
              </a:ext>
            </a:extLst>
          </p:cNvPr>
          <p:cNvGraphicFramePr>
            <a:graphicFrameLocks noGrp="1"/>
          </p:cNvGraphicFramePr>
          <p:nvPr/>
        </p:nvGraphicFramePr>
        <p:xfrm>
          <a:off x="6749792" y="4087446"/>
          <a:ext cx="4851659" cy="1802952"/>
        </p:xfrm>
        <a:graphic>
          <a:graphicData uri="http://schemas.openxmlformats.org/drawingml/2006/table">
            <a:tbl>
              <a:tblPr/>
              <a:tblGrid>
                <a:gridCol w="1255323">
                  <a:extLst>
                    <a:ext uri="{9D8B030D-6E8A-4147-A177-3AD203B41FA5}">
                      <a16:colId xmlns:a16="http://schemas.microsoft.com/office/drawing/2014/main" val="2037763179"/>
                    </a:ext>
                  </a:extLst>
                </a:gridCol>
                <a:gridCol w="848192">
                  <a:extLst>
                    <a:ext uri="{9D8B030D-6E8A-4147-A177-3AD203B41FA5}">
                      <a16:colId xmlns:a16="http://schemas.microsoft.com/office/drawing/2014/main" val="3494334637"/>
                    </a:ext>
                  </a:extLst>
                </a:gridCol>
                <a:gridCol w="861764">
                  <a:extLst>
                    <a:ext uri="{9D8B030D-6E8A-4147-A177-3AD203B41FA5}">
                      <a16:colId xmlns:a16="http://schemas.microsoft.com/office/drawing/2014/main" val="3921974757"/>
                    </a:ext>
                  </a:extLst>
                </a:gridCol>
                <a:gridCol w="943190">
                  <a:extLst>
                    <a:ext uri="{9D8B030D-6E8A-4147-A177-3AD203B41FA5}">
                      <a16:colId xmlns:a16="http://schemas.microsoft.com/office/drawing/2014/main" val="1972140366"/>
                    </a:ext>
                  </a:extLst>
                </a:gridCol>
                <a:gridCol w="943190">
                  <a:extLst>
                    <a:ext uri="{9D8B030D-6E8A-4147-A177-3AD203B41FA5}">
                      <a16:colId xmlns:a16="http://schemas.microsoft.com/office/drawing/2014/main" val="3964936406"/>
                    </a:ext>
                  </a:extLst>
                </a:gridCol>
              </a:tblGrid>
              <a:tr h="308735">
                <a:tc gridSpan="5">
                  <a:txBody>
                    <a:bodyPr/>
                    <a:lstStyle/>
                    <a:p>
                      <a:pPr algn="ctr" fontAlgn="base"/>
                      <a:r>
                        <a:rPr lang="es-ES" sz="1100" b="1" i="0" dirty="0">
                          <a:solidFill>
                            <a:srgbClr val="FFFFFF"/>
                          </a:solidFill>
                          <a:effectLst/>
                          <a:latin typeface="Arial" panose="020B0604020202020204" pitchFamily="34" charset="0"/>
                        </a:rPr>
                        <a:t>​</a:t>
                      </a:r>
                      <a:r>
                        <a:rPr lang="es-ES" sz="1100" b="1" i="0" dirty="0" err="1">
                          <a:solidFill>
                            <a:srgbClr val="FFFFFF"/>
                          </a:solidFill>
                          <a:effectLst/>
                          <a:latin typeface="Arial" panose="020B0604020202020204" pitchFamily="34" charset="0"/>
                        </a:rPr>
                        <a:t>Diarrhea</a:t>
                      </a:r>
                      <a:endParaRPr lang="es-ES" b="1" i="0" dirty="0">
                        <a:solidFill>
                          <a:srgbClr val="FFFFFF"/>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23514" cap="flat" cmpd="sng" algn="ctr">
                      <a:solidFill>
                        <a:srgbClr val="FFFFFF"/>
                      </a:solidFill>
                      <a:prstDash val="solid"/>
                      <a:round/>
                      <a:headEnd type="none" w="med" len="med"/>
                      <a:tailEnd type="none" w="med" len="med"/>
                    </a:lnB>
                    <a:solidFill>
                      <a:srgbClr val="1E325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48050216"/>
                  </a:ext>
                </a:extLst>
              </a:tr>
              <a:tr h="305497">
                <a:tc>
                  <a:txBody>
                    <a:bodyPr/>
                    <a:lstStyle/>
                    <a:p>
                      <a:pPr algn="ctr" fontAlgn="base"/>
                      <a:r>
                        <a:rPr lang="en-US" sz="1100" b="0" i="0" u="none" strike="noStrike" dirty="0">
                          <a:solidFill>
                            <a:srgbClr val="000000"/>
                          </a:solidFill>
                          <a:effectLst/>
                          <a:latin typeface="Arial" panose="020B0604020202020204" pitchFamily="34" charset="0"/>
                        </a:rPr>
                        <a:t>n (%)​</a:t>
                      </a:r>
                      <a:r>
                        <a:rPr lang="en-US" sz="1100" b="0" i="0" dirty="0">
                          <a:solidFill>
                            <a:srgbClr val="000000"/>
                          </a:solidFill>
                          <a:effectLst/>
                          <a:latin typeface="Arial" panose="020B0604020202020204" pitchFamily="34" charset="0"/>
                        </a:rPr>
                        <a:t>​</a:t>
                      </a:r>
                      <a:endParaRPr lang="en-US" b="0" i="0" dirty="0">
                        <a:solidFill>
                          <a:srgbClr val="000000"/>
                        </a:solidFill>
                        <a:effectLst/>
                      </a:endParaRPr>
                    </a:p>
                  </a:txBody>
                  <a:tcPr anchor="ct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ED2"/>
                    </a:solidFill>
                  </a:tcPr>
                </a:tc>
                <a:tc>
                  <a:txBody>
                    <a:bodyPr/>
                    <a:lstStyle/>
                    <a:p>
                      <a:pPr algn="l" fontAlgn="base"/>
                      <a:r>
                        <a:rPr lang="es-ES" sz="1100" b="0" i="0" u="none" strike="noStrike">
                          <a:solidFill>
                            <a:srgbClr val="000000"/>
                          </a:solidFill>
                          <a:effectLst/>
                          <a:latin typeface="Arial" panose="020B0604020202020204" pitchFamily="34" charset="0"/>
                        </a:rPr>
                        <a:t>Grade 1</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l" fontAlgn="base"/>
                      <a:r>
                        <a:rPr lang="es-ES" sz="1100" b="0" i="0" u="none" strike="noStrike">
                          <a:solidFill>
                            <a:srgbClr val="000000"/>
                          </a:solidFill>
                          <a:effectLst/>
                          <a:latin typeface="Arial" panose="020B0604020202020204" pitchFamily="34" charset="0"/>
                        </a:rPr>
                        <a:t>Grade 2</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l" fontAlgn="base"/>
                      <a:r>
                        <a:rPr lang="es-ES" sz="1100" b="0" i="0" u="none" strike="noStrike" kern="1200" dirty="0">
                          <a:solidFill>
                            <a:srgbClr val="000000"/>
                          </a:solidFill>
                          <a:effectLst/>
                          <a:latin typeface="Arial" panose="020B0604020202020204" pitchFamily="34" charset="0"/>
                          <a:ea typeface="+mn-ea"/>
                          <a:cs typeface="+mn-cs"/>
                        </a:rPr>
                        <a:t>Grade 3​</a:t>
                      </a: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l" fontAlgn="base"/>
                      <a:r>
                        <a:rPr lang="es-ES" sz="1100" b="0" i="0" u="none" strike="noStrike" kern="1200" dirty="0" err="1">
                          <a:solidFill>
                            <a:srgbClr val="000000"/>
                          </a:solidFill>
                          <a:effectLst/>
                          <a:latin typeface="Arial" panose="020B0604020202020204" pitchFamily="34" charset="0"/>
                          <a:ea typeface="+mn-ea"/>
                          <a:cs typeface="+mn-cs"/>
                        </a:rPr>
                        <a:t>Any</a:t>
                      </a:r>
                      <a:r>
                        <a:rPr lang="es-ES" sz="1100" b="0" i="0" u="none" strike="noStrike" kern="1200" dirty="0">
                          <a:solidFill>
                            <a:srgbClr val="000000"/>
                          </a:solidFill>
                          <a:effectLst/>
                          <a:latin typeface="Arial" panose="020B0604020202020204" pitchFamily="34" charset="0"/>
                          <a:ea typeface="+mn-ea"/>
                          <a:cs typeface="+mn-cs"/>
                        </a:rPr>
                        <a:t> Grade</a:t>
                      </a: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23514"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extLst>
                  <a:ext uri="{0D108BD9-81ED-4DB2-BD59-A6C34878D82A}">
                    <a16:rowId xmlns:a16="http://schemas.microsoft.com/office/drawing/2014/main" val="1990566279"/>
                  </a:ext>
                </a:extLst>
              </a:tr>
              <a:tr h="538355">
                <a:tc>
                  <a:txBody>
                    <a:bodyPr/>
                    <a:lstStyle/>
                    <a:p>
                      <a:pPr algn="l" fontAlgn="base"/>
                      <a:r>
                        <a:rPr lang="es-ES" sz="1100" b="1" i="0" u="none" strike="noStrike">
                          <a:solidFill>
                            <a:srgbClr val="000000"/>
                          </a:solidFill>
                          <a:effectLst/>
                          <a:latin typeface="Arial" panose="020B0604020202020204" pitchFamily="34" charset="0"/>
                        </a:rPr>
                        <a:t>After </a:t>
                      </a:r>
                      <a:r>
                        <a:rPr lang="es-ES" sz="1100" b="1" i="0" u="none" strike="noStrike" err="1">
                          <a:solidFill>
                            <a:srgbClr val="000000"/>
                          </a:solidFill>
                          <a:effectLst/>
                          <a:latin typeface="Arial" panose="020B0604020202020204" pitchFamily="34" charset="0"/>
                        </a:rPr>
                        <a:t>two</a:t>
                      </a:r>
                      <a:r>
                        <a:rPr lang="es-ES" sz="1100" b="1" i="0" u="none" strike="noStrike">
                          <a:solidFill>
                            <a:srgbClr val="000000"/>
                          </a:solidFill>
                          <a:effectLst/>
                          <a:latin typeface="Arial" panose="020B0604020202020204" pitchFamily="34" charset="0"/>
                        </a:rPr>
                        <a:t> </a:t>
                      </a:r>
                      <a:r>
                        <a:rPr lang="es-ES" sz="1100" b="1" i="0" u="none" strike="noStrike" err="1">
                          <a:solidFill>
                            <a:srgbClr val="000000"/>
                          </a:solidFill>
                          <a:effectLst/>
                          <a:latin typeface="Arial" panose="020B0604020202020204" pitchFamily="34" charset="0"/>
                        </a:rPr>
                        <a:t>cycles</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1100" b="0" i="0" u="none" strike="noStrike">
                          <a:solidFill>
                            <a:srgbClr val="000000"/>
                          </a:solidFill>
                          <a:effectLst/>
                          <a:latin typeface="Arial" panose="020B0604020202020204" pitchFamily="34" charset="0"/>
                        </a:rPr>
                        <a:t>9 </a:t>
                      </a:r>
                    </a:p>
                    <a:p>
                      <a:pPr algn="ctr" fontAlgn="base"/>
                      <a:r>
                        <a:rPr lang="es-ES" sz="1100" b="0" i="0" u="none" strike="noStrike">
                          <a:solidFill>
                            <a:srgbClr val="000000"/>
                          </a:solidFill>
                          <a:effectLst/>
                          <a:latin typeface="Arial" panose="020B0604020202020204" pitchFamily="34" charset="0"/>
                        </a:rPr>
                        <a:t>(18.0%)</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1100" b="0" i="0" u="none" strike="noStrike">
                          <a:solidFill>
                            <a:srgbClr val="000000"/>
                          </a:solidFill>
                          <a:effectLst/>
                          <a:latin typeface="Arial" panose="020B0604020202020204" pitchFamily="34" charset="0"/>
                        </a:rPr>
                        <a:t>6 </a:t>
                      </a:r>
                    </a:p>
                    <a:p>
                      <a:pPr algn="ctr" fontAlgn="base"/>
                      <a:r>
                        <a:rPr lang="es-ES" sz="1100" b="0" i="0" u="none" strike="noStrike">
                          <a:solidFill>
                            <a:srgbClr val="000000"/>
                          </a:solidFill>
                          <a:effectLst/>
                          <a:latin typeface="Arial" panose="020B0604020202020204" pitchFamily="34" charset="0"/>
                        </a:rPr>
                        <a:t>(12.0%)</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1100" b="0" i="0" u="none" strike="noStrike" dirty="0">
                          <a:solidFill>
                            <a:srgbClr val="000000"/>
                          </a:solidFill>
                          <a:effectLst/>
                          <a:latin typeface="Arial" panose="020B0604020202020204" pitchFamily="34" charset="0"/>
                        </a:rPr>
                        <a:t>2 </a:t>
                      </a:r>
                    </a:p>
                    <a:p>
                      <a:pPr algn="ctr" fontAlgn="base"/>
                      <a:r>
                        <a:rPr lang="es-ES" sz="1100" b="0" i="0" u="none" strike="noStrike" dirty="0">
                          <a:solidFill>
                            <a:srgbClr val="000000"/>
                          </a:solidFill>
                          <a:effectLst/>
                          <a:latin typeface="Arial" panose="020B0604020202020204" pitchFamily="34" charset="0"/>
                        </a:rPr>
                        <a:t>(4.0%)</a:t>
                      </a:r>
                      <a:r>
                        <a:rPr lang="es-ES" sz="1100" b="0" i="0" dirty="0">
                          <a:solidFill>
                            <a:srgbClr val="000000"/>
                          </a:solidFill>
                          <a:effectLst/>
                          <a:latin typeface="Arial" panose="020B0604020202020204" pitchFamily="34" charset="0"/>
                        </a:rPr>
                        <a:t>​</a:t>
                      </a:r>
                      <a:endParaRPr lang="es-ES" b="0" i="0" dirty="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tc>
                  <a:txBody>
                    <a:bodyPr/>
                    <a:lstStyle/>
                    <a:p>
                      <a:pPr algn="ctr" fontAlgn="base"/>
                      <a:r>
                        <a:rPr lang="es-ES" sz="1100" b="0" i="0" u="none" strike="noStrike" kern="1200" dirty="0">
                          <a:solidFill>
                            <a:srgbClr val="000000"/>
                          </a:solidFill>
                          <a:effectLst/>
                          <a:latin typeface="Arial" panose="020B0604020202020204" pitchFamily="34" charset="0"/>
                          <a:ea typeface="+mn-ea"/>
                          <a:cs typeface="+mn-cs"/>
                        </a:rPr>
                        <a:t>17 </a:t>
                      </a:r>
                    </a:p>
                    <a:p>
                      <a:pPr algn="ctr" fontAlgn="base"/>
                      <a:r>
                        <a:rPr lang="es-ES" sz="1100" b="0" i="0" u="none" strike="noStrike" kern="1200" dirty="0">
                          <a:solidFill>
                            <a:srgbClr val="000000"/>
                          </a:solidFill>
                          <a:effectLst/>
                          <a:latin typeface="Arial" panose="020B0604020202020204" pitchFamily="34" charset="0"/>
                          <a:ea typeface="+mn-ea"/>
                          <a:cs typeface="+mn-cs"/>
                        </a:rPr>
                        <a:t>(34.0%)​</a:t>
                      </a:r>
                    </a:p>
                    <a:p>
                      <a:pPr algn="ctr" fontAlgn="base"/>
                      <a:endParaRPr lang="es-ES" sz="1100" b="0" i="0" u="none" strike="noStrike" kern="1200" dirty="0">
                        <a:solidFill>
                          <a:srgbClr val="000000"/>
                        </a:solidFill>
                        <a:effectLst/>
                        <a:latin typeface="Arial" panose="020B0604020202020204" pitchFamily="34" charset="0"/>
                        <a:ea typeface="+mn-ea"/>
                        <a:cs typeface="+mn-cs"/>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E7E8EA"/>
                    </a:solidFill>
                  </a:tcPr>
                </a:tc>
                <a:extLst>
                  <a:ext uri="{0D108BD9-81ED-4DB2-BD59-A6C34878D82A}">
                    <a16:rowId xmlns:a16="http://schemas.microsoft.com/office/drawing/2014/main" val="3465358729"/>
                  </a:ext>
                </a:extLst>
              </a:tr>
              <a:tr h="538355">
                <a:tc>
                  <a:txBody>
                    <a:bodyPr/>
                    <a:lstStyle/>
                    <a:p>
                      <a:pPr algn="l" fontAlgn="base"/>
                      <a:r>
                        <a:rPr lang="es-ES" sz="1100" b="1" i="0" u="none" strike="noStrike" dirty="0">
                          <a:solidFill>
                            <a:srgbClr val="000000"/>
                          </a:solidFill>
                          <a:effectLst/>
                          <a:latin typeface="Arial" panose="020B0604020202020204" pitchFamily="34" charset="0"/>
                        </a:rPr>
                        <a:t>Data </a:t>
                      </a:r>
                      <a:r>
                        <a:rPr lang="es-ES" sz="1100" b="1" i="0" u="none" strike="noStrike" dirty="0" err="1">
                          <a:solidFill>
                            <a:srgbClr val="000000"/>
                          </a:solidFill>
                          <a:effectLst/>
                          <a:latin typeface="Arial" panose="020B0604020202020204" pitchFamily="34" charset="0"/>
                        </a:rPr>
                        <a:t>cut</a:t>
                      </a:r>
                      <a:r>
                        <a:rPr lang="es-ES" sz="1100" b="1" i="0" u="none" strike="noStrike" dirty="0">
                          <a:solidFill>
                            <a:srgbClr val="000000"/>
                          </a:solidFill>
                          <a:effectLst/>
                          <a:latin typeface="Arial" panose="020B0604020202020204" pitchFamily="34" charset="0"/>
                        </a:rPr>
                        <a:t>-off</a:t>
                      </a:r>
                      <a:r>
                        <a:rPr lang="es-ES" sz="1100" b="0" i="0" dirty="0">
                          <a:solidFill>
                            <a:srgbClr val="000000"/>
                          </a:solidFill>
                          <a:effectLst/>
                          <a:latin typeface="Arial" panose="020B0604020202020204" pitchFamily="34" charset="0"/>
                        </a:rPr>
                        <a:t>​</a:t>
                      </a:r>
                      <a:endParaRPr lang="es-ES" b="0" i="0" dirty="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1100" b="0" i="0" u="none" strike="noStrike">
                          <a:solidFill>
                            <a:srgbClr val="000000"/>
                          </a:solidFill>
                          <a:effectLst/>
                          <a:latin typeface="Arial" panose="020B0604020202020204" pitchFamily="34" charset="0"/>
                        </a:rPr>
                        <a:t>13 (26.0%)</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1100" b="0" i="0" u="none" strike="noStrike">
                          <a:solidFill>
                            <a:srgbClr val="000000"/>
                          </a:solidFill>
                          <a:effectLst/>
                          <a:latin typeface="Arial" panose="020B0604020202020204" pitchFamily="34" charset="0"/>
                        </a:rPr>
                        <a:t>7</a:t>
                      </a:r>
                    </a:p>
                    <a:p>
                      <a:pPr algn="ctr" fontAlgn="base"/>
                      <a:r>
                        <a:rPr lang="es-ES" sz="1100" b="0" i="0" u="none" strike="noStrike">
                          <a:solidFill>
                            <a:srgbClr val="000000"/>
                          </a:solidFill>
                          <a:effectLst/>
                          <a:latin typeface="Arial" panose="020B0604020202020204" pitchFamily="34" charset="0"/>
                        </a:rPr>
                        <a:t> (14.0%)</a:t>
                      </a:r>
                      <a:r>
                        <a:rPr lang="es-ES" sz="1100" b="0" i="0">
                          <a:solidFill>
                            <a:srgbClr val="000000"/>
                          </a:solidFill>
                          <a:effectLst/>
                          <a:latin typeface="Arial" panose="020B0604020202020204" pitchFamily="34" charset="0"/>
                        </a:rPr>
                        <a:t>​</a:t>
                      </a:r>
                      <a:endParaRPr lang="es-ES" b="0" i="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1100" b="0" i="0" u="none" strike="noStrike" dirty="0">
                          <a:solidFill>
                            <a:srgbClr val="000000"/>
                          </a:solidFill>
                          <a:effectLst/>
                          <a:latin typeface="Arial" panose="020B0604020202020204" pitchFamily="34" charset="0"/>
                        </a:rPr>
                        <a:t>2</a:t>
                      </a:r>
                    </a:p>
                    <a:p>
                      <a:pPr algn="ctr" fontAlgn="base"/>
                      <a:r>
                        <a:rPr lang="es-ES" sz="1100" b="0" i="0" u="none" strike="noStrike" dirty="0">
                          <a:solidFill>
                            <a:srgbClr val="000000"/>
                          </a:solidFill>
                          <a:effectLst/>
                          <a:latin typeface="Arial" panose="020B0604020202020204" pitchFamily="34" charset="0"/>
                        </a:rPr>
                        <a:t> (4.0%)</a:t>
                      </a:r>
                      <a:r>
                        <a:rPr lang="es-ES" sz="1100" b="0" i="0" dirty="0">
                          <a:solidFill>
                            <a:srgbClr val="000000"/>
                          </a:solidFill>
                          <a:effectLst/>
                          <a:latin typeface="Arial" panose="020B0604020202020204" pitchFamily="34" charset="0"/>
                        </a:rPr>
                        <a:t>​</a:t>
                      </a:r>
                      <a:endParaRPr lang="es-ES" b="0" i="0" dirty="0">
                        <a:solidFill>
                          <a:srgbClr val="000000"/>
                        </a:solidFill>
                        <a:effectLst/>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tc>
                  <a:txBody>
                    <a:bodyPr/>
                    <a:lstStyle/>
                    <a:p>
                      <a:pPr algn="ctr" fontAlgn="base"/>
                      <a:r>
                        <a:rPr lang="es-ES" sz="1100" b="0" i="0" u="none" strike="noStrike" kern="1200" dirty="0">
                          <a:solidFill>
                            <a:srgbClr val="000000"/>
                          </a:solidFill>
                          <a:effectLst/>
                          <a:latin typeface="Arial" panose="020B0604020202020204" pitchFamily="34" charset="0"/>
                          <a:ea typeface="+mn-ea"/>
                          <a:cs typeface="+mn-cs"/>
                        </a:rPr>
                        <a:t>22</a:t>
                      </a:r>
                    </a:p>
                    <a:p>
                      <a:pPr algn="ctr" fontAlgn="base"/>
                      <a:r>
                        <a:rPr lang="es-ES" sz="1100" b="0" i="0" u="none" strike="noStrike" kern="1200" dirty="0">
                          <a:solidFill>
                            <a:srgbClr val="000000"/>
                          </a:solidFill>
                          <a:effectLst/>
                          <a:latin typeface="Arial" panose="020B0604020202020204" pitchFamily="34" charset="0"/>
                          <a:ea typeface="+mn-ea"/>
                          <a:cs typeface="+mn-cs"/>
                        </a:rPr>
                        <a:t> (44.0%)​</a:t>
                      </a:r>
                    </a:p>
                    <a:p>
                      <a:pPr algn="ctr" fontAlgn="base"/>
                      <a:endParaRPr lang="es-ES" sz="1100" b="0" i="0" u="none" strike="noStrike" kern="1200" dirty="0">
                        <a:solidFill>
                          <a:srgbClr val="000000"/>
                        </a:solidFill>
                        <a:effectLst/>
                        <a:latin typeface="Arial" panose="020B0604020202020204" pitchFamily="34" charset="0"/>
                        <a:ea typeface="+mn-ea"/>
                        <a:cs typeface="+mn-cs"/>
                      </a:endParaRPr>
                    </a:p>
                  </a:txBody>
                  <a:tcPr>
                    <a:lnL w="7836" cap="flat" cmpd="sng" algn="ctr">
                      <a:solidFill>
                        <a:srgbClr val="FFFFFF"/>
                      </a:solidFill>
                      <a:prstDash val="solid"/>
                      <a:round/>
                      <a:headEnd type="none" w="med" len="med"/>
                      <a:tailEnd type="none" w="med" len="med"/>
                    </a:lnL>
                    <a:lnR w="7836" cap="flat" cmpd="sng" algn="ctr">
                      <a:solidFill>
                        <a:srgbClr val="FFFFFF"/>
                      </a:solidFill>
                      <a:prstDash val="solid"/>
                      <a:round/>
                      <a:headEnd type="none" w="med" len="med"/>
                      <a:tailEnd type="none" w="med" len="med"/>
                    </a:lnR>
                    <a:lnT w="7836" cap="flat" cmpd="sng" algn="ctr">
                      <a:solidFill>
                        <a:srgbClr val="FFFFFF"/>
                      </a:solidFill>
                      <a:prstDash val="solid"/>
                      <a:round/>
                      <a:headEnd type="none" w="med" len="med"/>
                      <a:tailEnd type="none" w="med" len="med"/>
                    </a:lnT>
                    <a:lnB w="7836" cap="flat" cmpd="sng" algn="ctr">
                      <a:solidFill>
                        <a:srgbClr val="FFFFFF"/>
                      </a:solidFill>
                      <a:prstDash val="solid"/>
                      <a:round/>
                      <a:headEnd type="none" w="med" len="med"/>
                      <a:tailEnd type="none" w="med" len="med"/>
                    </a:lnB>
                    <a:solidFill>
                      <a:srgbClr val="CCCDD2"/>
                    </a:solidFill>
                  </a:tcPr>
                </a:tc>
                <a:extLst>
                  <a:ext uri="{0D108BD9-81ED-4DB2-BD59-A6C34878D82A}">
                    <a16:rowId xmlns:a16="http://schemas.microsoft.com/office/drawing/2014/main" val="2622319624"/>
                  </a:ext>
                </a:extLst>
              </a:tr>
            </a:tbl>
          </a:graphicData>
        </a:graphic>
      </p:graphicFrame>
    </p:spTree>
    <p:extLst>
      <p:ext uri="{BB962C8B-B14F-4D97-AF65-F5344CB8AC3E}">
        <p14:creationId xmlns:p14="http://schemas.microsoft.com/office/powerpoint/2010/main" val="2309671737"/>
      </p:ext>
    </p:extLst>
  </p:cSld>
  <p:clrMapOvr>
    <a:masterClrMapping/>
  </p:clrMapOvr>
</p:sld>
</file>

<file path=ppt/theme/theme1.xml><?xml version="1.0" encoding="utf-8"?>
<a:theme xmlns:a="http://schemas.openxmlformats.org/drawingml/2006/main" name="Gilead and Kite Oncology Template">
  <a:themeElements>
    <a:clrScheme name="Custom 19">
      <a:dk1>
        <a:srgbClr val="54565B"/>
      </a:dk1>
      <a:lt1>
        <a:srgbClr val="FFFFFF"/>
      </a:lt1>
      <a:dk2>
        <a:srgbClr val="C50E3C"/>
      </a:dk2>
      <a:lt2>
        <a:srgbClr val="C6CAC6"/>
      </a:lt2>
      <a:accent1>
        <a:srgbClr val="203661"/>
      </a:accent1>
      <a:accent2>
        <a:srgbClr val="3C587F"/>
      </a:accent2>
      <a:accent3>
        <a:srgbClr val="8DC1C5"/>
      </a:accent3>
      <a:accent4>
        <a:srgbClr val="688C38"/>
      </a:accent4>
      <a:accent5>
        <a:srgbClr val="AEB618"/>
      </a:accent5>
      <a:accent6>
        <a:srgbClr val="000000"/>
      </a:accent6>
      <a:hlink>
        <a:srgbClr val="3A6C8A"/>
      </a:hlink>
      <a:folHlink>
        <a:srgbClr val="8F7F9E"/>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TotalTime>
  <Words>3905</Words>
  <Application>Microsoft Macintosh PowerPoint</Application>
  <PresentationFormat>Widescreen</PresentationFormat>
  <Paragraphs>524</Paragraphs>
  <Slides>13</Slides>
  <Notes>11</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13</vt:i4>
      </vt:variant>
    </vt:vector>
  </HeadingPairs>
  <TitlesOfParts>
    <vt:vector size="27" baseType="lpstr">
      <vt:lpstr>Apple Symbols</vt:lpstr>
      <vt:lpstr>Aptos</vt:lpstr>
      <vt:lpstr>Arial</vt:lpstr>
      <vt:lpstr>Arial Narrow</vt:lpstr>
      <vt:lpstr>Arial,Sans-Serif</vt:lpstr>
      <vt:lpstr>Calibri</vt:lpstr>
      <vt:lpstr>Century Gothic</vt:lpstr>
      <vt:lpstr>Georgia</vt:lpstr>
      <vt:lpstr>Monaco</vt:lpstr>
      <vt:lpstr>System Font Regular</vt:lpstr>
      <vt:lpstr>Times New Roman</vt:lpstr>
      <vt:lpstr>Trebuchet MS</vt:lpstr>
      <vt:lpstr>Gilead and Kite Oncology Template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Jonas Söderholm</dc:creator>
  <cp:lastModifiedBy>Jonas Söderholm</cp:lastModifiedBy>
  <cp:revision>1</cp:revision>
  <dcterms:created xsi:type="dcterms:W3CDTF">2025-04-16T14:00:55Z</dcterms:created>
  <dcterms:modified xsi:type="dcterms:W3CDTF">2025-04-16T14:41:48Z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8c1083-8924-401d-97ae-40f5eed0fcd8_Enabled">
    <vt:lpwstr>true</vt:lpwstr>
  </property>
  <property fmtid="{D5CDD505-2E9C-101B-9397-08002B2CF9AE}" pid="3" name="MSIP_Label_418c1083-8924-401d-97ae-40f5eed0fcd8_SetDate">
    <vt:lpwstr>2025-04-16T14:07:10Z</vt:lpwstr>
  </property>
  <property fmtid="{D5CDD505-2E9C-101B-9397-08002B2CF9AE}" pid="4" name="MSIP_Label_418c1083-8924-401d-97ae-40f5eed0fcd8_Method">
    <vt:lpwstr>Standard</vt:lpwstr>
  </property>
  <property fmtid="{D5CDD505-2E9C-101B-9397-08002B2CF9AE}" pid="5" name="MSIP_Label_418c1083-8924-401d-97ae-40f5eed0fcd8_Name">
    <vt:lpwstr>418c1083-8924-401d-97ae-40f5eed0fcd8</vt:lpwstr>
  </property>
  <property fmtid="{D5CDD505-2E9C-101B-9397-08002B2CF9AE}" pid="6" name="MSIP_Label_418c1083-8924-401d-97ae-40f5eed0fcd8_SiteId">
    <vt:lpwstr>a5a8bcaa-3292-41e6-b735-5e8b21f4dbfd</vt:lpwstr>
  </property>
  <property fmtid="{D5CDD505-2E9C-101B-9397-08002B2CF9AE}" pid="7" name="MSIP_Label_418c1083-8924-401d-97ae-40f5eed0fcd8_ActionId">
    <vt:lpwstr>7b15c31d-e7e2-45b0-be71-f8b1ad341628</vt:lpwstr>
  </property>
  <property fmtid="{D5CDD505-2E9C-101B-9397-08002B2CF9AE}" pid="8" name="MSIP_Label_418c1083-8924-401d-97ae-40f5eed0fcd8_ContentBits">
    <vt:lpwstr>0</vt:lpwstr>
  </property>
  <property fmtid="{D5CDD505-2E9C-101B-9397-08002B2CF9AE}" pid="9" name="MSIP_Label_418c1083-8924-401d-97ae-40f5eed0fcd8_Tag">
    <vt:lpwstr>50, 3, 0, 1</vt:lpwstr>
  </property>
</Properties>
</file>