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4" r:id="rId2"/>
  </p:sldMasterIdLst>
  <p:notesMasterIdLst>
    <p:notesMasterId r:id="rId14"/>
  </p:notesMasterIdLst>
  <p:sldIdLst>
    <p:sldId id="13132" r:id="rId3"/>
    <p:sldId id="2147472792" r:id="rId4"/>
    <p:sldId id="2147472677" r:id="rId5"/>
    <p:sldId id="2147472768" r:id="rId6"/>
    <p:sldId id="2147472769" r:id="rId7"/>
    <p:sldId id="2147472719" r:id="rId8"/>
    <p:sldId id="2147472755" r:id="rId9"/>
    <p:sldId id="2147472790" r:id="rId10"/>
    <p:sldId id="2147472770" r:id="rId11"/>
    <p:sldId id="2147472757" r:id="rId12"/>
    <p:sldId id="21473758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8ADE82-A306-A842-ABF6-CD6804D0CA69}" v="26" dt="2025-08-26T14:49:16.0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4"/>
    <p:restoredTop sz="93705"/>
  </p:normalViewPr>
  <p:slideViewPr>
    <p:cSldViewPr snapToGrid="0">
      <p:cViewPr varScale="1">
        <p:scale>
          <a:sx n="100" d="100"/>
          <a:sy n="100" d="100"/>
        </p:scale>
        <p:origin x="1536" y="4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s Söderholm" userId="b146546c-6bf2-46e5-8a26-00cca8510547" providerId="ADAL" clId="{1BA6AFD4-5626-5074-83B3-37EDF692C4D5}"/>
    <pc:docChg chg="undo redo custSel addSld delSld modSld modMainMaster">
      <pc:chgData name="Jonas Söderholm" userId="b146546c-6bf2-46e5-8a26-00cca8510547" providerId="ADAL" clId="{1BA6AFD4-5626-5074-83B3-37EDF692C4D5}" dt="2025-09-02T12:22:58.995" v="357" actId="20577"/>
      <pc:docMkLst>
        <pc:docMk/>
      </pc:docMkLst>
      <pc:sldChg chg="modSp add del mod">
        <pc:chgData name="Jonas Söderholm" userId="b146546c-6bf2-46e5-8a26-00cca8510547" providerId="ADAL" clId="{1BA6AFD4-5626-5074-83B3-37EDF692C4D5}" dt="2025-09-02T12:22:58.995" v="357" actId="20577"/>
        <pc:sldMkLst>
          <pc:docMk/>
          <pc:sldMk cId="3846850421" sldId="13132"/>
        </pc:sldMkLst>
        <pc:spChg chg="mod">
          <ac:chgData name="Jonas Söderholm" userId="b146546c-6bf2-46e5-8a26-00cca8510547" providerId="ADAL" clId="{1BA6AFD4-5626-5074-83B3-37EDF692C4D5}" dt="2025-09-02T12:22:58.995" v="357" actId="20577"/>
          <ac:spMkLst>
            <pc:docMk/>
            <pc:sldMk cId="3846850421" sldId="13132"/>
            <ac:spMk id="2" creationId="{D0CA896B-59F5-E234-25F8-36FDCBC463F9}"/>
          </ac:spMkLst>
        </pc:spChg>
        <pc:spChg chg="mod">
          <ac:chgData name="Jonas Söderholm" userId="b146546c-6bf2-46e5-8a26-00cca8510547" providerId="ADAL" clId="{1BA6AFD4-5626-5074-83B3-37EDF692C4D5}" dt="2025-08-26T14:30:45.256" v="16" actId="20577"/>
          <ac:spMkLst>
            <pc:docMk/>
            <pc:sldMk cId="3846850421" sldId="13132"/>
            <ac:spMk id="5" creationId="{1E3604F5-4A74-9F35-213A-C984C70E84CE}"/>
          </ac:spMkLst>
        </pc:spChg>
      </pc:sldChg>
      <pc:sldChg chg="modSp add del mod">
        <pc:chgData name="Jonas Söderholm" userId="b146546c-6bf2-46e5-8a26-00cca8510547" providerId="ADAL" clId="{1BA6AFD4-5626-5074-83B3-37EDF692C4D5}" dt="2025-08-26T14:50:18.748" v="355" actId="790"/>
        <pc:sldMkLst>
          <pc:docMk/>
          <pc:sldMk cId="625220288" sldId="2147375861"/>
        </pc:sldMkLst>
        <pc:spChg chg="mod">
          <ac:chgData name="Jonas Söderholm" userId="b146546c-6bf2-46e5-8a26-00cca8510547" providerId="ADAL" clId="{1BA6AFD4-5626-5074-83B3-37EDF692C4D5}" dt="2025-08-26T14:47:04.928" v="295" actId="20577"/>
          <ac:spMkLst>
            <pc:docMk/>
            <pc:sldMk cId="625220288" sldId="2147375861"/>
            <ac:spMk id="3" creationId="{13C73636-8E41-F9A0-63D5-7D65DBFEB427}"/>
          </ac:spMkLst>
        </pc:spChg>
        <pc:spChg chg="mod">
          <ac:chgData name="Jonas Söderholm" userId="b146546c-6bf2-46e5-8a26-00cca8510547" providerId="ADAL" clId="{1BA6AFD4-5626-5074-83B3-37EDF692C4D5}" dt="2025-08-26T14:50:18.748" v="355" actId="790"/>
          <ac:spMkLst>
            <pc:docMk/>
            <pc:sldMk cId="625220288" sldId="2147375861"/>
            <ac:spMk id="6" creationId="{310EF036-2D90-15E8-71F2-CE932C5FE588}"/>
          </ac:spMkLst>
        </pc:spChg>
      </pc:sldChg>
      <pc:sldChg chg="delSp modSp mod modNotesTx">
        <pc:chgData name="Jonas Söderholm" userId="b146546c-6bf2-46e5-8a26-00cca8510547" providerId="ADAL" clId="{1BA6AFD4-5626-5074-83B3-37EDF692C4D5}" dt="2025-08-26T14:42:14.033" v="275" actId="478"/>
        <pc:sldMkLst>
          <pc:docMk/>
          <pc:sldMk cId="161301334" sldId="2147472677"/>
        </pc:sldMkLst>
        <pc:spChg chg="mod">
          <ac:chgData name="Jonas Söderholm" userId="b146546c-6bf2-46e5-8a26-00cca8510547" providerId="ADAL" clId="{1BA6AFD4-5626-5074-83B3-37EDF692C4D5}" dt="2025-08-26T14:37:40.664" v="202" actId="1035"/>
          <ac:spMkLst>
            <pc:docMk/>
            <pc:sldMk cId="161301334" sldId="2147472677"/>
            <ac:spMk id="3" creationId="{47F1B76A-4294-290F-DD5B-E307FA5F1D91}"/>
          </ac:spMkLst>
        </pc:spChg>
        <pc:spChg chg="mod">
          <ac:chgData name="Jonas Söderholm" userId="b146546c-6bf2-46e5-8a26-00cca8510547" providerId="ADAL" clId="{1BA6AFD4-5626-5074-83B3-37EDF692C4D5}" dt="2025-08-26T14:37:40.664" v="202" actId="1035"/>
          <ac:spMkLst>
            <pc:docMk/>
            <pc:sldMk cId="161301334" sldId="2147472677"/>
            <ac:spMk id="4" creationId="{EA626BEB-28C7-69AC-279C-CA6F4289DF83}"/>
          </ac:spMkLst>
        </pc:spChg>
      </pc:sldChg>
      <pc:sldChg chg="delSp modSp mod modNotesTx">
        <pc:chgData name="Jonas Söderholm" userId="b146546c-6bf2-46e5-8a26-00cca8510547" providerId="ADAL" clId="{1BA6AFD4-5626-5074-83B3-37EDF692C4D5}" dt="2025-08-26T14:41:38.090" v="257" actId="6549"/>
        <pc:sldMkLst>
          <pc:docMk/>
          <pc:sldMk cId="2805382329" sldId="2147472719"/>
        </pc:sldMkLst>
        <pc:spChg chg="mod">
          <ac:chgData name="Jonas Söderholm" userId="b146546c-6bf2-46e5-8a26-00cca8510547" providerId="ADAL" clId="{1BA6AFD4-5626-5074-83B3-37EDF692C4D5}" dt="2025-08-26T14:39:16.104" v="225" actId="1035"/>
          <ac:spMkLst>
            <pc:docMk/>
            <pc:sldMk cId="2805382329" sldId="2147472719"/>
            <ac:spMk id="12" creationId="{C670D74E-5D6C-F14F-F11B-911ABCF5F46A}"/>
          </ac:spMkLst>
        </pc:spChg>
      </pc:sldChg>
      <pc:sldChg chg="delSp modSp mod modNotesTx">
        <pc:chgData name="Jonas Söderholm" userId="b146546c-6bf2-46e5-8a26-00cca8510547" providerId="ADAL" clId="{1BA6AFD4-5626-5074-83B3-37EDF692C4D5}" dt="2025-08-26T14:41:32.557" v="256" actId="6549"/>
        <pc:sldMkLst>
          <pc:docMk/>
          <pc:sldMk cId="454092492" sldId="2147472755"/>
        </pc:sldMkLst>
        <pc:spChg chg="mod">
          <ac:chgData name="Jonas Söderholm" userId="b146546c-6bf2-46e5-8a26-00cca8510547" providerId="ADAL" clId="{1BA6AFD4-5626-5074-83B3-37EDF692C4D5}" dt="2025-08-26T14:39:36.366" v="232" actId="1035"/>
          <ac:spMkLst>
            <pc:docMk/>
            <pc:sldMk cId="454092492" sldId="2147472755"/>
            <ac:spMk id="12" creationId="{C670D74E-5D6C-F14F-F11B-911ABCF5F46A}"/>
          </ac:spMkLst>
        </pc:spChg>
      </pc:sldChg>
      <pc:sldChg chg="delSp modSp mod modNotesTx">
        <pc:chgData name="Jonas Söderholm" userId="b146546c-6bf2-46e5-8a26-00cca8510547" providerId="ADAL" clId="{1BA6AFD4-5626-5074-83B3-37EDF692C4D5}" dt="2025-08-26T14:42:42.099" v="284" actId="1035"/>
        <pc:sldMkLst>
          <pc:docMk/>
          <pc:sldMk cId="2447872924" sldId="2147472757"/>
        </pc:sldMkLst>
        <pc:spChg chg="mod">
          <ac:chgData name="Jonas Söderholm" userId="b146546c-6bf2-46e5-8a26-00cca8510547" providerId="ADAL" clId="{1BA6AFD4-5626-5074-83B3-37EDF692C4D5}" dt="2025-08-26T14:42:42.099" v="284" actId="1035"/>
          <ac:spMkLst>
            <pc:docMk/>
            <pc:sldMk cId="2447872924" sldId="2147472757"/>
            <ac:spMk id="8" creationId="{92B8A8EB-8737-BCBA-2944-174BE495053F}"/>
          </ac:spMkLst>
        </pc:spChg>
        <pc:spChg chg="mod">
          <ac:chgData name="Jonas Söderholm" userId="b146546c-6bf2-46e5-8a26-00cca8510547" providerId="ADAL" clId="{1BA6AFD4-5626-5074-83B3-37EDF692C4D5}" dt="2025-08-26T14:42:42.099" v="284" actId="1035"/>
          <ac:spMkLst>
            <pc:docMk/>
            <pc:sldMk cId="2447872924" sldId="2147472757"/>
            <ac:spMk id="12" creationId="{C670D74E-5D6C-F14F-F11B-911ABCF5F46A}"/>
          </ac:spMkLst>
        </pc:spChg>
      </pc:sldChg>
      <pc:sldChg chg="modSp mod modNotesTx">
        <pc:chgData name="Jonas Söderholm" userId="b146546c-6bf2-46e5-8a26-00cca8510547" providerId="ADAL" clId="{1BA6AFD4-5626-5074-83B3-37EDF692C4D5}" dt="2025-08-26T14:41:53.084" v="272" actId="20577"/>
        <pc:sldMkLst>
          <pc:docMk/>
          <pc:sldMk cId="2272897661" sldId="2147472768"/>
        </pc:sldMkLst>
        <pc:spChg chg="mod">
          <ac:chgData name="Jonas Söderholm" userId="b146546c-6bf2-46e5-8a26-00cca8510547" providerId="ADAL" clId="{1BA6AFD4-5626-5074-83B3-37EDF692C4D5}" dt="2025-08-26T14:37:47.237" v="209" actId="1035"/>
          <ac:spMkLst>
            <pc:docMk/>
            <pc:sldMk cId="2272897661" sldId="2147472768"/>
            <ac:spMk id="12" creationId="{C670D74E-5D6C-F14F-F11B-911ABCF5F46A}"/>
          </ac:spMkLst>
        </pc:spChg>
      </pc:sldChg>
      <pc:sldChg chg="modSp mod modNotesTx">
        <pc:chgData name="Jonas Söderholm" userId="b146546c-6bf2-46e5-8a26-00cca8510547" providerId="ADAL" clId="{1BA6AFD4-5626-5074-83B3-37EDF692C4D5}" dt="2025-08-26T14:41:45.130" v="258" actId="6549"/>
        <pc:sldMkLst>
          <pc:docMk/>
          <pc:sldMk cId="1924390550" sldId="2147472769"/>
        </pc:sldMkLst>
        <pc:spChg chg="mod">
          <ac:chgData name="Jonas Söderholm" userId="b146546c-6bf2-46e5-8a26-00cca8510547" providerId="ADAL" clId="{1BA6AFD4-5626-5074-83B3-37EDF692C4D5}" dt="2025-08-26T14:39:10.003" v="217" actId="1035"/>
          <ac:spMkLst>
            <pc:docMk/>
            <pc:sldMk cId="1924390550" sldId="2147472769"/>
            <ac:spMk id="12" creationId="{C670D74E-5D6C-F14F-F11B-911ABCF5F46A}"/>
          </ac:spMkLst>
        </pc:spChg>
      </pc:sldChg>
      <pc:sldChg chg="delSp modSp mod modNotesTx">
        <pc:chgData name="Jonas Söderholm" userId="b146546c-6bf2-46e5-8a26-00cca8510547" providerId="ADAL" clId="{1BA6AFD4-5626-5074-83B3-37EDF692C4D5}" dt="2025-08-26T14:41:23.402" v="254" actId="6549"/>
        <pc:sldMkLst>
          <pc:docMk/>
          <pc:sldMk cId="2965885225" sldId="2147472770"/>
        </pc:sldMkLst>
        <pc:spChg chg="mod">
          <ac:chgData name="Jonas Söderholm" userId="b146546c-6bf2-46e5-8a26-00cca8510547" providerId="ADAL" clId="{1BA6AFD4-5626-5074-83B3-37EDF692C4D5}" dt="2025-08-26T14:40:09.667" v="251" actId="1035"/>
          <ac:spMkLst>
            <pc:docMk/>
            <pc:sldMk cId="2965885225" sldId="2147472770"/>
            <ac:spMk id="12" creationId="{C670D74E-5D6C-F14F-F11B-911ABCF5F46A}"/>
          </ac:spMkLst>
        </pc:spChg>
      </pc:sldChg>
      <pc:sldChg chg="delSp modSp mod modNotesTx">
        <pc:chgData name="Jonas Söderholm" userId="b146546c-6bf2-46e5-8a26-00cca8510547" providerId="ADAL" clId="{1BA6AFD4-5626-5074-83B3-37EDF692C4D5}" dt="2025-08-26T14:41:28.203" v="255" actId="6549"/>
        <pc:sldMkLst>
          <pc:docMk/>
          <pc:sldMk cId="2455428231" sldId="2147472790"/>
        </pc:sldMkLst>
        <pc:spChg chg="mod">
          <ac:chgData name="Jonas Söderholm" userId="b146546c-6bf2-46e5-8a26-00cca8510547" providerId="ADAL" clId="{1BA6AFD4-5626-5074-83B3-37EDF692C4D5}" dt="2025-08-26T14:39:46.597" v="243" actId="1035"/>
          <ac:spMkLst>
            <pc:docMk/>
            <pc:sldMk cId="2455428231" sldId="2147472790"/>
            <ac:spMk id="12" creationId="{C670D74E-5D6C-F14F-F11B-911ABCF5F46A}"/>
          </ac:spMkLst>
        </pc:spChg>
      </pc:sldChg>
      <pc:sldChg chg="delSp mod">
        <pc:chgData name="Jonas Söderholm" userId="b146546c-6bf2-46e5-8a26-00cca8510547" providerId="ADAL" clId="{1BA6AFD4-5626-5074-83B3-37EDF692C4D5}" dt="2025-08-26T14:37:32.676" v="192" actId="478"/>
        <pc:sldMkLst>
          <pc:docMk/>
          <pc:sldMk cId="311204648" sldId="2147472792"/>
        </pc:sldMkLst>
      </pc:sldChg>
      <pc:sldMasterChg chg="addSp delSp modSp mod modSldLayout">
        <pc:chgData name="Jonas Söderholm" userId="b146546c-6bf2-46e5-8a26-00cca8510547" providerId="ADAL" clId="{1BA6AFD4-5626-5074-83B3-37EDF692C4D5}" dt="2025-08-26T14:37:11.875" v="191" actId="478"/>
        <pc:sldMasterMkLst>
          <pc:docMk/>
          <pc:sldMasterMk cId="392818453" sldId="2147483660"/>
        </pc:sldMasterMkLst>
        <pc:spChg chg="add del mod">
          <ac:chgData name="Jonas Söderholm" userId="b146546c-6bf2-46e5-8a26-00cca8510547" providerId="ADAL" clId="{1BA6AFD4-5626-5074-83B3-37EDF692C4D5}" dt="2025-08-26T14:35:13.486" v="184" actId="20577"/>
          <ac:spMkLst>
            <pc:docMk/>
            <pc:sldMasterMk cId="392818453" sldId="2147483660"/>
            <ac:spMk id="5" creationId="{DF37C4B3-C390-1B4B-9F24-930CD9AE7CA0}"/>
          </ac:spMkLst>
        </pc:spChg>
        <pc:sldLayoutChg chg="delSp mod">
          <pc:chgData name="Jonas Söderholm" userId="b146546c-6bf2-46e5-8a26-00cca8510547" providerId="ADAL" clId="{1BA6AFD4-5626-5074-83B3-37EDF692C4D5}" dt="2025-08-26T14:34:17.632" v="165" actId="478"/>
          <pc:sldLayoutMkLst>
            <pc:docMk/>
            <pc:sldMasterMk cId="392818453" sldId="2147483660"/>
            <pc:sldLayoutMk cId="2900417633" sldId="2147483669"/>
          </pc:sldLayoutMkLst>
        </pc:sldLayoutChg>
        <pc:sldLayoutChg chg="delSp mod">
          <pc:chgData name="Jonas Söderholm" userId="b146546c-6bf2-46e5-8a26-00cca8510547" providerId="ADAL" clId="{1BA6AFD4-5626-5074-83B3-37EDF692C4D5}" dt="2025-08-26T14:34:23.137" v="166" actId="478"/>
          <pc:sldLayoutMkLst>
            <pc:docMk/>
            <pc:sldMasterMk cId="392818453" sldId="2147483660"/>
            <pc:sldLayoutMk cId="2616562902" sldId="2147483670"/>
          </pc:sldLayoutMkLst>
        </pc:sldLayoutChg>
        <pc:sldLayoutChg chg="addSp delSp modSp mod">
          <pc:chgData name="Jonas Söderholm" userId="b146546c-6bf2-46e5-8a26-00cca8510547" providerId="ADAL" clId="{1BA6AFD4-5626-5074-83B3-37EDF692C4D5}" dt="2025-08-26T14:35:35.840" v="186"/>
          <pc:sldLayoutMkLst>
            <pc:docMk/>
            <pc:sldMasterMk cId="392818453" sldId="2147483660"/>
            <pc:sldLayoutMk cId="2603880185" sldId="2147483673"/>
          </pc:sldLayoutMkLst>
          <pc:spChg chg="add mod">
            <ac:chgData name="Jonas Söderholm" userId="b146546c-6bf2-46e5-8a26-00cca8510547" providerId="ADAL" clId="{1BA6AFD4-5626-5074-83B3-37EDF692C4D5}" dt="2025-08-26T14:35:35.840" v="186"/>
            <ac:spMkLst>
              <pc:docMk/>
              <pc:sldMasterMk cId="392818453" sldId="2147483660"/>
              <pc:sldLayoutMk cId="2603880185" sldId="2147483673"/>
              <ac:spMk id="8" creationId="{0BF1DB9C-F3A4-19F7-3FF0-64388393140B}"/>
            </ac:spMkLst>
          </pc:spChg>
          <pc:spChg chg="add del">
            <ac:chgData name="Jonas Söderholm" userId="b146546c-6bf2-46e5-8a26-00cca8510547" providerId="ADAL" clId="{1BA6AFD4-5626-5074-83B3-37EDF692C4D5}" dt="2025-08-26T14:34:33.976" v="168" actId="478"/>
            <ac:spMkLst>
              <pc:docMk/>
              <pc:sldMasterMk cId="392818453" sldId="2147483660"/>
              <pc:sldLayoutMk cId="2603880185" sldId="2147483673"/>
              <ac:spMk id="14" creationId="{DC3FCFD4-8398-2441-BE44-A8DEC5D48792}"/>
            </ac:spMkLst>
          </pc:spChg>
        </pc:sldLayoutChg>
        <pc:sldLayoutChg chg="addSp delSp modSp mod">
          <pc:chgData name="Jonas Söderholm" userId="b146546c-6bf2-46e5-8a26-00cca8510547" providerId="ADAL" clId="{1BA6AFD4-5626-5074-83B3-37EDF692C4D5}" dt="2025-08-26T14:35:39.224" v="188"/>
          <pc:sldLayoutMkLst>
            <pc:docMk/>
            <pc:sldMasterMk cId="392818453" sldId="2147483660"/>
            <pc:sldLayoutMk cId="1672927404" sldId="2147483674"/>
          </pc:sldLayoutMkLst>
          <pc:spChg chg="add mod">
            <ac:chgData name="Jonas Söderholm" userId="b146546c-6bf2-46e5-8a26-00cca8510547" providerId="ADAL" clId="{1BA6AFD4-5626-5074-83B3-37EDF692C4D5}" dt="2025-08-26T14:35:39.224" v="188"/>
            <ac:spMkLst>
              <pc:docMk/>
              <pc:sldMasterMk cId="392818453" sldId="2147483660"/>
              <pc:sldLayoutMk cId="1672927404" sldId="2147483674"/>
              <ac:spMk id="3" creationId="{561CD385-9254-9163-9D94-779EA358ECF2}"/>
            </ac:spMkLst>
          </pc:spChg>
        </pc:sldLayoutChg>
        <pc:sldLayoutChg chg="delSp mod">
          <pc:chgData name="Jonas Söderholm" userId="b146546c-6bf2-46e5-8a26-00cca8510547" providerId="ADAL" clId="{1BA6AFD4-5626-5074-83B3-37EDF692C4D5}" dt="2025-08-26T14:36:42.910" v="189" actId="478"/>
          <pc:sldLayoutMkLst>
            <pc:docMk/>
            <pc:sldMasterMk cId="392818453" sldId="2147483660"/>
            <pc:sldLayoutMk cId="1112892860" sldId="2147483685"/>
          </pc:sldLayoutMkLst>
        </pc:sldLayoutChg>
        <pc:sldLayoutChg chg="delSp mod">
          <pc:chgData name="Jonas Söderholm" userId="b146546c-6bf2-46e5-8a26-00cca8510547" providerId="ADAL" clId="{1BA6AFD4-5626-5074-83B3-37EDF692C4D5}" dt="2025-08-26T14:36:47.983" v="190" actId="478"/>
          <pc:sldLayoutMkLst>
            <pc:docMk/>
            <pc:sldMasterMk cId="392818453" sldId="2147483660"/>
            <pc:sldLayoutMk cId="4134975694" sldId="2147483686"/>
          </pc:sldLayoutMkLst>
        </pc:sldLayoutChg>
        <pc:sldLayoutChg chg="delSp mod">
          <pc:chgData name="Jonas Söderholm" userId="b146546c-6bf2-46e5-8a26-00cca8510547" providerId="ADAL" clId="{1BA6AFD4-5626-5074-83B3-37EDF692C4D5}" dt="2025-08-26T14:37:11.875" v="191" actId="478"/>
          <pc:sldLayoutMkLst>
            <pc:docMk/>
            <pc:sldMasterMk cId="392818453" sldId="2147483660"/>
            <pc:sldLayoutMk cId="2206150279" sldId="2147483687"/>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Chart%20in%20Microsoft%20PowerPoint" TargetMode="Externa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484215769055669"/>
          <c:y val="5.5574369120671194E-2"/>
          <c:w val="0.8163777102323857"/>
          <c:h val="0.91864438246528157"/>
        </c:manualLayout>
      </c:layout>
      <c:barChart>
        <c:barDir val="bar"/>
        <c:grouping val="stacked"/>
        <c:varyColors val="0"/>
        <c:ser>
          <c:idx val="0"/>
          <c:order val="0"/>
          <c:tx>
            <c:strRef>
              <c:f>'[Chart in Microsoft PowerPoint]Sheet1'!$B$1</c:f>
              <c:strCache>
                <c:ptCount val="1"/>
                <c:pt idx="0">
                  <c:v>Grade ≥ 3, NA/EU</c:v>
                </c:pt>
              </c:strCache>
            </c:strRef>
          </c:tx>
          <c:spPr>
            <a:solidFill>
              <a:srgbClr val="C69D2A"/>
            </a:solidFill>
            <a:ln>
              <a:noFill/>
            </a:ln>
            <a:effectLst/>
          </c:spPr>
          <c:invertIfNegative val="0"/>
          <c:cat>
            <c:strRef>
              <c:f>'[Chart in Microsoft PowerPoint]Sheet1'!$A$2:$A$31</c:f>
              <c:strCache>
                <c:ptCount val="30"/>
                <c:pt idx="0">
                  <c:v>Asia</c:v>
                </c:pt>
                <c:pt idx="1">
                  <c:v>NA/EU</c:v>
                </c:pt>
                <c:pt idx="2">
                  <c:v>Asia</c:v>
                </c:pt>
                <c:pt idx="3">
                  <c:v>NA/EU</c:v>
                </c:pt>
                <c:pt idx="4">
                  <c:v>Asia</c:v>
                </c:pt>
                <c:pt idx="5">
                  <c:v>NA/EU</c:v>
                </c:pt>
                <c:pt idx="6">
                  <c:v>Asia</c:v>
                </c:pt>
                <c:pt idx="7">
                  <c:v>NA/EU</c:v>
                </c:pt>
                <c:pt idx="8">
                  <c:v>Asia</c:v>
                </c:pt>
                <c:pt idx="9">
                  <c:v>NA/EU</c:v>
                </c:pt>
                <c:pt idx="10">
                  <c:v>Asia</c:v>
                </c:pt>
                <c:pt idx="11">
                  <c:v>NA/EU</c:v>
                </c:pt>
                <c:pt idx="12">
                  <c:v>Asia</c:v>
                </c:pt>
                <c:pt idx="13">
                  <c:v>NA/EU</c:v>
                </c:pt>
                <c:pt idx="14">
                  <c:v>Asia</c:v>
                </c:pt>
                <c:pt idx="15">
                  <c:v>NA/EU</c:v>
                </c:pt>
                <c:pt idx="16">
                  <c:v>Asia</c:v>
                </c:pt>
                <c:pt idx="17">
                  <c:v>NA/EU</c:v>
                </c:pt>
                <c:pt idx="18">
                  <c:v>Asia</c:v>
                </c:pt>
                <c:pt idx="19">
                  <c:v>NA/EU</c:v>
                </c:pt>
                <c:pt idx="20">
                  <c:v>Asia</c:v>
                </c:pt>
                <c:pt idx="21">
                  <c:v>NA/EU</c:v>
                </c:pt>
                <c:pt idx="22">
                  <c:v>Asia</c:v>
                </c:pt>
                <c:pt idx="23">
                  <c:v>NA/EU</c:v>
                </c:pt>
                <c:pt idx="24">
                  <c:v>Asia</c:v>
                </c:pt>
                <c:pt idx="25">
                  <c:v>NA/EU</c:v>
                </c:pt>
                <c:pt idx="26">
                  <c:v>Asia</c:v>
                </c:pt>
                <c:pt idx="27">
                  <c:v>NA/EU</c:v>
                </c:pt>
                <c:pt idx="28">
                  <c:v>Asia</c:v>
                </c:pt>
                <c:pt idx="29">
                  <c:v>NA/EU</c:v>
                </c:pt>
              </c:strCache>
            </c:strRef>
          </c:cat>
          <c:val>
            <c:numRef>
              <c:f>'[Chart in Microsoft PowerPoint]Sheet1'!$B$2:$B$31</c:f>
              <c:numCache>
                <c:formatCode>General</c:formatCode>
                <c:ptCount val="30"/>
                <c:pt idx="1">
                  <c:v>0.5</c:v>
                </c:pt>
                <c:pt idx="3">
                  <c:v>2</c:v>
                </c:pt>
                <c:pt idx="5">
                  <c:v>2</c:v>
                </c:pt>
                <c:pt idx="7">
                  <c:v>3</c:v>
                </c:pt>
                <c:pt idx="9">
                  <c:v>11</c:v>
                </c:pt>
                <c:pt idx="11">
                  <c:v>4</c:v>
                </c:pt>
                <c:pt idx="13">
                  <c:v>2</c:v>
                </c:pt>
                <c:pt idx="15">
                  <c:v>3</c:v>
                </c:pt>
                <c:pt idx="17">
                  <c:v>0.5</c:v>
                </c:pt>
                <c:pt idx="21">
                  <c:v>6</c:v>
                </c:pt>
                <c:pt idx="23">
                  <c:v>10</c:v>
                </c:pt>
                <c:pt idx="25">
                  <c:v>11</c:v>
                </c:pt>
                <c:pt idx="27">
                  <c:v>3</c:v>
                </c:pt>
                <c:pt idx="29">
                  <c:v>51</c:v>
                </c:pt>
              </c:numCache>
            </c:numRef>
          </c:val>
          <c:extLst>
            <c:ext xmlns:c16="http://schemas.microsoft.com/office/drawing/2014/chart" uri="{C3380CC4-5D6E-409C-BE32-E72D297353CC}">
              <c16:uniqueId val="{00000000-B0B4-4BE1-8485-1FB4A773B88C}"/>
            </c:ext>
          </c:extLst>
        </c:ser>
        <c:ser>
          <c:idx val="1"/>
          <c:order val="1"/>
          <c:tx>
            <c:strRef>
              <c:f>'[Chart in Microsoft PowerPoint]Sheet1'!$C$1</c:f>
              <c:strCache>
                <c:ptCount val="1"/>
                <c:pt idx="0">
                  <c:v>Any grade, NA/EU</c:v>
                </c:pt>
              </c:strCache>
            </c:strRef>
          </c:tx>
          <c:spPr>
            <a:solidFill>
              <a:schemeClr val="accent1"/>
            </a:solidFill>
            <a:ln>
              <a:noFill/>
            </a:ln>
            <a:effectLst/>
          </c:spPr>
          <c:invertIfNegative val="0"/>
          <c:cat>
            <c:strRef>
              <c:f>'[Chart in Microsoft PowerPoint]Sheet1'!$A$2:$A$31</c:f>
              <c:strCache>
                <c:ptCount val="30"/>
                <c:pt idx="0">
                  <c:v>Asia</c:v>
                </c:pt>
                <c:pt idx="1">
                  <c:v>NA/EU</c:v>
                </c:pt>
                <c:pt idx="2">
                  <c:v>Asia</c:v>
                </c:pt>
                <c:pt idx="3">
                  <c:v>NA/EU</c:v>
                </c:pt>
                <c:pt idx="4">
                  <c:v>Asia</c:v>
                </c:pt>
                <c:pt idx="5">
                  <c:v>NA/EU</c:v>
                </c:pt>
                <c:pt idx="6">
                  <c:v>Asia</c:v>
                </c:pt>
                <c:pt idx="7">
                  <c:v>NA/EU</c:v>
                </c:pt>
                <c:pt idx="8">
                  <c:v>Asia</c:v>
                </c:pt>
                <c:pt idx="9">
                  <c:v>NA/EU</c:v>
                </c:pt>
                <c:pt idx="10">
                  <c:v>Asia</c:v>
                </c:pt>
                <c:pt idx="11">
                  <c:v>NA/EU</c:v>
                </c:pt>
                <c:pt idx="12">
                  <c:v>Asia</c:v>
                </c:pt>
                <c:pt idx="13">
                  <c:v>NA/EU</c:v>
                </c:pt>
                <c:pt idx="14">
                  <c:v>Asia</c:v>
                </c:pt>
                <c:pt idx="15">
                  <c:v>NA/EU</c:v>
                </c:pt>
                <c:pt idx="16">
                  <c:v>Asia</c:v>
                </c:pt>
                <c:pt idx="17">
                  <c:v>NA/EU</c:v>
                </c:pt>
                <c:pt idx="18">
                  <c:v>Asia</c:v>
                </c:pt>
                <c:pt idx="19">
                  <c:v>NA/EU</c:v>
                </c:pt>
                <c:pt idx="20">
                  <c:v>Asia</c:v>
                </c:pt>
                <c:pt idx="21">
                  <c:v>NA/EU</c:v>
                </c:pt>
                <c:pt idx="22">
                  <c:v>Asia</c:v>
                </c:pt>
                <c:pt idx="23">
                  <c:v>NA/EU</c:v>
                </c:pt>
                <c:pt idx="24">
                  <c:v>Asia</c:v>
                </c:pt>
                <c:pt idx="25">
                  <c:v>NA/EU</c:v>
                </c:pt>
                <c:pt idx="26">
                  <c:v>Asia</c:v>
                </c:pt>
                <c:pt idx="27">
                  <c:v>NA/EU</c:v>
                </c:pt>
                <c:pt idx="28">
                  <c:v>Asia</c:v>
                </c:pt>
                <c:pt idx="29">
                  <c:v>NA/EU</c:v>
                </c:pt>
              </c:strCache>
            </c:strRef>
          </c:cat>
          <c:val>
            <c:numRef>
              <c:f>'[Chart in Microsoft PowerPoint]Sheet1'!$C$2:$C$31</c:f>
              <c:numCache>
                <c:formatCode>General</c:formatCode>
                <c:ptCount val="30"/>
                <c:pt idx="1">
                  <c:v>5</c:v>
                </c:pt>
                <c:pt idx="3">
                  <c:v>10</c:v>
                </c:pt>
                <c:pt idx="5">
                  <c:v>11</c:v>
                </c:pt>
                <c:pt idx="7">
                  <c:v>12.5</c:v>
                </c:pt>
                <c:pt idx="9">
                  <c:v>6.5</c:v>
                </c:pt>
                <c:pt idx="11">
                  <c:v>17</c:v>
                </c:pt>
                <c:pt idx="13">
                  <c:v>24</c:v>
                </c:pt>
                <c:pt idx="15">
                  <c:v>31</c:v>
                </c:pt>
                <c:pt idx="17">
                  <c:v>36</c:v>
                </c:pt>
                <c:pt idx="19">
                  <c:v>46</c:v>
                </c:pt>
                <c:pt idx="21">
                  <c:v>42</c:v>
                </c:pt>
                <c:pt idx="23">
                  <c:v>31</c:v>
                </c:pt>
                <c:pt idx="25">
                  <c:v>52</c:v>
                </c:pt>
                <c:pt idx="27">
                  <c:v>60</c:v>
                </c:pt>
                <c:pt idx="29">
                  <c:v>17</c:v>
                </c:pt>
              </c:numCache>
            </c:numRef>
          </c:val>
          <c:extLst>
            <c:ext xmlns:c16="http://schemas.microsoft.com/office/drawing/2014/chart" uri="{C3380CC4-5D6E-409C-BE32-E72D297353CC}">
              <c16:uniqueId val="{00000001-B0B4-4BE1-8485-1FB4A773B88C}"/>
            </c:ext>
          </c:extLst>
        </c:ser>
        <c:ser>
          <c:idx val="2"/>
          <c:order val="2"/>
          <c:tx>
            <c:strRef>
              <c:f>'[Chart in Microsoft PowerPoint]Sheet1'!$D$1</c:f>
              <c:strCache>
                <c:ptCount val="1"/>
                <c:pt idx="0">
                  <c:v>Grade ≥ 3, Asia</c:v>
                </c:pt>
              </c:strCache>
            </c:strRef>
          </c:tx>
          <c:spPr>
            <a:solidFill>
              <a:srgbClr val="FFD85E"/>
            </a:solidFill>
            <a:ln>
              <a:noFill/>
            </a:ln>
            <a:effectLst/>
          </c:spPr>
          <c:invertIfNegative val="0"/>
          <c:dPt>
            <c:idx val="2"/>
            <c:invertIfNegative val="0"/>
            <c:bubble3D val="0"/>
            <c:spPr>
              <a:solidFill>
                <a:srgbClr val="FFD85E"/>
              </a:solidFill>
              <a:ln>
                <a:noFill/>
              </a:ln>
              <a:effectLst/>
            </c:spPr>
            <c:extLst>
              <c:ext xmlns:c16="http://schemas.microsoft.com/office/drawing/2014/chart" uri="{C3380CC4-5D6E-409C-BE32-E72D297353CC}">
                <c16:uniqueId val="{00000003-B0B4-4BE1-8485-1FB4A773B88C}"/>
              </c:ext>
            </c:extLst>
          </c:dPt>
          <c:cat>
            <c:strRef>
              <c:f>'[Chart in Microsoft PowerPoint]Sheet1'!$A$2:$A$31</c:f>
              <c:strCache>
                <c:ptCount val="30"/>
                <c:pt idx="0">
                  <c:v>Asia</c:v>
                </c:pt>
                <c:pt idx="1">
                  <c:v>NA/EU</c:v>
                </c:pt>
                <c:pt idx="2">
                  <c:v>Asia</c:v>
                </c:pt>
                <c:pt idx="3">
                  <c:v>NA/EU</c:v>
                </c:pt>
                <c:pt idx="4">
                  <c:v>Asia</c:v>
                </c:pt>
                <c:pt idx="5">
                  <c:v>NA/EU</c:v>
                </c:pt>
                <c:pt idx="6">
                  <c:v>Asia</c:v>
                </c:pt>
                <c:pt idx="7">
                  <c:v>NA/EU</c:v>
                </c:pt>
                <c:pt idx="8">
                  <c:v>Asia</c:v>
                </c:pt>
                <c:pt idx="9">
                  <c:v>NA/EU</c:v>
                </c:pt>
                <c:pt idx="10">
                  <c:v>Asia</c:v>
                </c:pt>
                <c:pt idx="11">
                  <c:v>NA/EU</c:v>
                </c:pt>
                <c:pt idx="12">
                  <c:v>Asia</c:v>
                </c:pt>
                <c:pt idx="13">
                  <c:v>NA/EU</c:v>
                </c:pt>
                <c:pt idx="14">
                  <c:v>Asia</c:v>
                </c:pt>
                <c:pt idx="15">
                  <c:v>NA/EU</c:v>
                </c:pt>
                <c:pt idx="16">
                  <c:v>Asia</c:v>
                </c:pt>
                <c:pt idx="17">
                  <c:v>NA/EU</c:v>
                </c:pt>
                <c:pt idx="18">
                  <c:v>Asia</c:v>
                </c:pt>
                <c:pt idx="19">
                  <c:v>NA/EU</c:v>
                </c:pt>
                <c:pt idx="20">
                  <c:v>Asia</c:v>
                </c:pt>
                <c:pt idx="21">
                  <c:v>NA/EU</c:v>
                </c:pt>
                <c:pt idx="22">
                  <c:v>Asia</c:v>
                </c:pt>
                <c:pt idx="23">
                  <c:v>NA/EU</c:v>
                </c:pt>
                <c:pt idx="24">
                  <c:v>Asia</c:v>
                </c:pt>
                <c:pt idx="25">
                  <c:v>NA/EU</c:v>
                </c:pt>
                <c:pt idx="26">
                  <c:v>Asia</c:v>
                </c:pt>
                <c:pt idx="27">
                  <c:v>NA/EU</c:v>
                </c:pt>
                <c:pt idx="28">
                  <c:v>Asia</c:v>
                </c:pt>
                <c:pt idx="29">
                  <c:v>NA/EU</c:v>
                </c:pt>
              </c:strCache>
            </c:strRef>
          </c:cat>
          <c:val>
            <c:numRef>
              <c:f>'[Chart in Microsoft PowerPoint]Sheet1'!$D$2:$D$31</c:f>
              <c:numCache>
                <c:formatCode>General</c:formatCode>
                <c:ptCount val="30"/>
                <c:pt idx="0">
                  <c:v>1</c:v>
                </c:pt>
                <c:pt idx="2">
                  <c:v>1</c:v>
                </c:pt>
                <c:pt idx="4">
                  <c:v>1.5</c:v>
                </c:pt>
                <c:pt idx="6">
                  <c:v>7</c:v>
                </c:pt>
                <c:pt idx="8">
                  <c:v>46</c:v>
                </c:pt>
                <c:pt idx="10">
                  <c:v>1</c:v>
                </c:pt>
                <c:pt idx="12">
                  <c:v>2</c:v>
                </c:pt>
                <c:pt idx="14">
                  <c:v>2</c:v>
                </c:pt>
                <c:pt idx="20">
                  <c:v>5.5</c:v>
                </c:pt>
                <c:pt idx="22">
                  <c:v>17</c:v>
                </c:pt>
                <c:pt idx="24">
                  <c:v>7</c:v>
                </c:pt>
                <c:pt idx="26">
                  <c:v>2</c:v>
                </c:pt>
                <c:pt idx="28">
                  <c:v>66</c:v>
                </c:pt>
              </c:numCache>
            </c:numRef>
          </c:val>
          <c:extLst>
            <c:ext xmlns:c16="http://schemas.microsoft.com/office/drawing/2014/chart" uri="{C3380CC4-5D6E-409C-BE32-E72D297353CC}">
              <c16:uniqueId val="{00000004-B0B4-4BE1-8485-1FB4A773B88C}"/>
            </c:ext>
          </c:extLst>
        </c:ser>
        <c:ser>
          <c:idx val="3"/>
          <c:order val="3"/>
          <c:tx>
            <c:strRef>
              <c:f>'[Chart in Microsoft PowerPoint]Sheet1'!$E$1</c:f>
              <c:strCache>
                <c:ptCount val="1"/>
                <c:pt idx="0">
                  <c:v>Any grade, Asia</c:v>
                </c:pt>
              </c:strCache>
            </c:strRef>
          </c:tx>
          <c:spPr>
            <a:solidFill>
              <a:srgbClr val="0070C0"/>
            </a:solidFill>
            <a:ln>
              <a:noFill/>
            </a:ln>
            <a:effectLst/>
          </c:spPr>
          <c:invertIfNegative val="0"/>
          <c:cat>
            <c:strRef>
              <c:f>'[Chart in Microsoft PowerPoint]Sheet1'!$A$2:$A$31</c:f>
              <c:strCache>
                <c:ptCount val="30"/>
                <c:pt idx="0">
                  <c:v>Asia</c:v>
                </c:pt>
                <c:pt idx="1">
                  <c:v>NA/EU</c:v>
                </c:pt>
                <c:pt idx="2">
                  <c:v>Asia</c:v>
                </c:pt>
                <c:pt idx="3">
                  <c:v>NA/EU</c:v>
                </c:pt>
                <c:pt idx="4">
                  <c:v>Asia</c:v>
                </c:pt>
                <c:pt idx="5">
                  <c:v>NA/EU</c:v>
                </c:pt>
                <c:pt idx="6">
                  <c:v>Asia</c:v>
                </c:pt>
                <c:pt idx="7">
                  <c:v>NA/EU</c:v>
                </c:pt>
                <c:pt idx="8">
                  <c:v>Asia</c:v>
                </c:pt>
                <c:pt idx="9">
                  <c:v>NA/EU</c:v>
                </c:pt>
                <c:pt idx="10">
                  <c:v>Asia</c:v>
                </c:pt>
                <c:pt idx="11">
                  <c:v>NA/EU</c:v>
                </c:pt>
                <c:pt idx="12">
                  <c:v>Asia</c:v>
                </c:pt>
                <c:pt idx="13">
                  <c:v>NA/EU</c:v>
                </c:pt>
                <c:pt idx="14">
                  <c:v>Asia</c:v>
                </c:pt>
                <c:pt idx="15">
                  <c:v>NA/EU</c:v>
                </c:pt>
                <c:pt idx="16">
                  <c:v>Asia</c:v>
                </c:pt>
                <c:pt idx="17">
                  <c:v>NA/EU</c:v>
                </c:pt>
                <c:pt idx="18">
                  <c:v>Asia</c:v>
                </c:pt>
                <c:pt idx="19">
                  <c:v>NA/EU</c:v>
                </c:pt>
                <c:pt idx="20">
                  <c:v>Asia</c:v>
                </c:pt>
                <c:pt idx="21">
                  <c:v>NA/EU</c:v>
                </c:pt>
                <c:pt idx="22">
                  <c:v>Asia</c:v>
                </c:pt>
                <c:pt idx="23">
                  <c:v>NA/EU</c:v>
                </c:pt>
                <c:pt idx="24">
                  <c:v>Asia</c:v>
                </c:pt>
                <c:pt idx="25">
                  <c:v>NA/EU</c:v>
                </c:pt>
                <c:pt idx="26">
                  <c:v>Asia</c:v>
                </c:pt>
                <c:pt idx="27">
                  <c:v>NA/EU</c:v>
                </c:pt>
                <c:pt idx="28">
                  <c:v>Asia</c:v>
                </c:pt>
                <c:pt idx="29">
                  <c:v>NA/EU</c:v>
                </c:pt>
              </c:strCache>
            </c:strRef>
          </c:cat>
          <c:val>
            <c:numRef>
              <c:f>'[Chart in Microsoft PowerPoint]Sheet1'!$E$2:$E$31</c:f>
              <c:numCache>
                <c:formatCode>General</c:formatCode>
                <c:ptCount val="30"/>
                <c:pt idx="0">
                  <c:v>20</c:v>
                </c:pt>
                <c:pt idx="2">
                  <c:v>36</c:v>
                </c:pt>
                <c:pt idx="4">
                  <c:v>30</c:v>
                </c:pt>
                <c:pt idx="6">
                  <c:v>15</c:v>
                </c:pt>
                <c:pt idx="8">
                  <c:v>29</c:v>
                </c:pt>
                <c:pt idx="10">
                  <c:v>16</c:v>
                </c:pt>
                <c:pt idx="12">
                  <c:v>33</c:v>
                </c:pt>
                <c:pt idx="14">
                  <c:v>40</c:v>
                </c:pt>
                <c:pt idx="16">
                  <c:v>35</c:v>
                </c:pt>
                <c:pt idx="18">
                  <c:v>52.5</c:v>
                </c:pt>
                <c:pt idx="20">
                  <c:v>24</c:v>
                </c:pt>
                <c:pt idx="22">
                  <c:v>52</c:v>
                </c:pt>
                <c:pt idx="24">
                  <c:v>41.5</c:v>
                </c:pt>
                <c:pt idx="26">
                  <c:v>55</c:v>
                </c:pt>
                <c:pt idx="28">
                  <c:v>21</c:v>
                </c:pt>
              </c:numCache>
            </c:numRef>
          </c:val>
          <c:extLst>
            <c:ext xmlns:c16="http://schemas.microsoft.com/office/drawing/2014/chart" uri="{C3380CC4-5D6E-409C-BE32-E72D297353CC}">
              <c16:uniqueId val="{00000005-B0B4-4BE1-8485-1FB4A773B88C}"/>
            </c:ext>
          </c:extLst>
        </c:ser>
        <c:dLbls>
          <c:showLegendKey val="0"/>
          <c:showVal val="0"/>
          <c:showCatName val="0"/>
          <c:showSerName val="0"/>
          <c:showPercent val="0"/>
          <c:showBubbleSize val="0"/>
        </c:dLbls>
        <c:gapWidth val="74"/>
        <c:overlap val="100"/>
        <c:axId val="1545783872"/>
        <c:axId val="1545784352"/>
      </c:barChart>
      <c:catAx>
        <c:axId val="1545783872"/>
        <c:scaling>
          <c:orientation val="minMax"/>
        </c:scaling>
        <c:delete val="0"/>
        <c:axPos val="l"/>
        <c:numFmt formatCode="General" sourceLinked="1"/>
        <c:majorTickMark val="none"/>
        <c:minorTickMark val="none"/>
        <c:tickLblPos val="nextTo"/>
        <c:spPr>
          <a:noFill/>
          <a:ln w="9525" cap="flat" cmpd="sng" algn="ctr">
            <a:solidFill>
              <a:schemeClr val="bg1"/>
            </a:solidFill>
            <a:round/>
          </a:ln>
          <a:effectLst/>
        </c:spPr>
        <c:txPr>
          <a:bodyPr rot="-60000000" spcFirstLastPara="1" vertOverflow="ellipsis" vert="horz" wrap="square" anchor="ctr" anchorCtr="1"/>
          <a:lstStyle/>
          <a:p>
            <a:pPr>
              <a:defRPr sz="7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crossAx val="1545784352"/>
        <c:crosses val="autoZero"/>
        <c:auto val="1"/>
        <c:lblAlgn val="ctr"/>
        <c:lblOffset val="100"/>
        <c:noMultiLvlLbl val="0"/>
      </c:catAx>
      <c:valAx>
        <c:axId val="1545784352"/>
        <c:scaling>
          <c:orientation val="minMax"/>
          <c:max val="10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high"/>
        <c:spPr>
          <a:noFill/>
          <a:ln>
            <a:noFill/>
          </a:ln>
          <a:effectLst/>
        </c:spPr>
        <c:txPr>
          <a:bodyPr rot="-60000000" spcFirstLastPara="1" vertOverflow="ellipsis" vert="horz" wrap="square" anchor="ctr" anchorCtr="1"/>
          <a:lstStyle/>
          <a:p>
            <a:pPr>
              <a:defRPr sz="700" b="0"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crossAx val="1545783872"/>
        <c:crosses val="autoZero"/>
        <c:crossBetween val="between"/>
        <c:majorUnit val="20"/>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700" b="1">
          <a:solidFill>
            <a:schemeClr val="accent6"/>
          </a:solidFill>
          <a:latin typeface="Arial" panose="020B0604020202020204" pitchFamily="34" charset="0"/>
          <a:cs typeface="Arial" panose="020B0604020202020204" pitchFamily="34"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486291839353319"/>
          <c:y val="6.3506235157633664E-2"/>
          <c:w val="0.78976449867484977"/>
          <c:h val="0.74954950122375663"/>
        </c:manualLayout>
      </c:layout>
      <c:lineChart>
        <c:grouping val="standard"/>
        <c:varyColors val="0"/>
        <c:ser>
          <c:idx val="0"/>
          <c:order val="0"/>
          <c:tx>
            <c:strRef>
              <c:f>Sheet1!$B$1</c:f>
              <c:strCache>
                <c:ptCount val="1"/>
                <c:pt idx="0">
                  <c:v>Any grade</c:v>
                </c:pt>
              </c:strCache>
            </c:strRef>
          </c:tx>
          <c:spPr>
            <a:ln w="12700" cap="rnd">
              <a:solidFill>
                <a:schemeClr val="accent1">
                  <a:lumMod val="60000"/>
                  <a:lumOff val="40000"/>
                </a:schemeClr>
              </a:solidFill>
              <a:round/>
            </a:ln>
            <a:effectLst/>
          </c:spPr>
          <c:marker>
            <c:symbol val="circle"/>
            <c:size val="3"/>
            <c:spPr>
              <a:solidFill>
                <a:schemeClr val="accent1">
                  <a:lumMod val="60000"/>
                  <a:lumOff val="40000"/>
                </a:schemeClr>
              </a:solidFill>
              <a:ln w="9525">
                <a:solidFill>
                  <a:schemeClr val="accent1">
                    <a:lumMod val="60000"/>
                    <a:lumOff val="40000"/>
                  </a:schemeClr>
                </a:solidFill>
              </a:ln>
              <a:effectLst/>
            </c:spPr>
          </c:marker>
          <c:cat>
            <c:numRef>
              <c:f>Sheet1!$A$2:$A$25</c:f>
              <c:numCache>
                <c:formatCode>General</c:formatCode>
                <c:ptCount val="24"/>
                <c:pt idx="1">
                  <c:v>3</c:v>
                </c:pt>
                <c:pt idx="2">
                  <c:v>6</c:v>
                </c:pt>
                <c:pt idx="3">
                  <c:v>9</c:v>
                </c:pt>
                <c:pt idx="4">
                  <c:v>12</c:v>
                </c:pt>
                <c:pt idx="5">
                  <c:v>15</c:v>
                </c:pt>
                <c:pt idx="6">
                  <c:v>18</c:v>
                </c:pt>
                <c:pt idx="7">
                  <c:v>21</c:v>
                </c:pt>
                <c:pt idx="8">
                  <c:v>24</c:v>
                </c:pt>
                <c:pt idx="9">
                  <c:v>27</c:v>
                </c:pt>
                <c:pt idx="10">
                  <c:v>30</c:v>
                </c:pt>
                <c:pt idx="11">
                  <c:v>33</c:v>
                </c:pt>
                <c:pt idx="12">
                  <c:v>36</c:v>
                </c:pt>
                <c:pt idx="13">
                  <c:v>39</c:v>
                </c:pt>
                <c:pt idx="14">
                  <c:v>42</c:v>
                </c:pt>
                <c:pt idx="15">
                  <c:v>45</c:v>
                </c:pt>
                <c:pt idx="16">
                  <c:v>48</c:v>
                </c:pt>
                <c:pt idx="17">
                  <c:v>51</c:v>
                </c:pt>
                <c:pt idx="18">
                  <c:v>54</c:v>
                </c:pt>
                <c:pt idx="19">
                  <c:v>57</c:v>
                </c:pt>
                <c:pt idx="20">
                  <c:v>60</c:v>
                </c:pt>
                <c:pt idx="21">
                  <c:v>63</c:v>
                </c:pt>
                <c:pt idx="22">
                  <c:v>66</c:v>
                </c:pt>
                <c:pt idx="23">
                  <c:v>69</c:v>
                </c:pt>
              </c:numCache>
            </c:numRef>
          </c:cat>
          <c:val>
            <c:numRef>
              <c:f>Sheet1!$B$2:$B$25</c:f>
              <c:numCache>
                <c:formatCode>General</c:formatCode>
                <c:ptCount val="24"/>
                <c:pt idx="1">
                  <c:v>0.44</c:v>
                </c:pt>
                <c:pt idx="2">
                  <c:v>0.5</c:v>
                </c:pt>
                <c:pt idx="3">
                  <c:v>0.33</c:v>
                </c:pt>
                <c:pt idx="4">
                  <c:v>0.28000000000000003</c:v>
                </c:pt>
                <c:pt idx="5">
                  <c:v>0.25</c:v>
                </c:pt>
                <c:pt idx="6">
                  <c:v>0.22</c:v>
                </c:pt>
                <c:pt idx="7">
                  <c:v>0.24</c:v>
                </c:pt>
                <c:pt idx="8">
                  <c:v>0.22</c:v>
                </c:pt>
                <c:pt idx="9">
                  <c:v>0.19</c:v>
                </c:pt>
                <c:pt idx="10">
                  <c:v>0.17</c:v>
                </c:pt>
                <c:pt idx="11">
                  <c:v>0.21</c:v>
                </c:pt>
                <c:pt idx="12">
                  <c:v>0.22</c:v>
                </c:pt>
                <c:pt idx="13">
                  <c:v>0.21</c:v>
                </c:pt>
                <c:pt idx="14">
                  <c:v>0.24</c:v>
                </c:pt>
                <c:pt idx="15">
                  <c:v>0.21</c:v>
                </c:pt>
                <c:pt idx="16">
                  <c:v>0.16500000000000001</c:v>
                </c:pt>
                <c:pt idx="17">
                  <c:v>0.185</c:v>
                </c:pt>
                <c:pt idx="18">
                  <c:v>0.155</c:v>
                </c:pt>
                <c:pt idx="19">
                  <c:v>0.2</c:v>
                </c:pt>
                <c:pt idx="20">
                  <c:v>0.18</c:v>
                </c:pt>
                <c:pt idx="21">
                  <c:v>0.17</c:v>
                </c:pt>
                <c:pt idx="22">
                  <c:v>0.15</c:v>
                </c:pt>
                <c:pt idx="23">
                  <c:v>0.17</c:v>
                </c:pt>
              </c:numCache>
            </c:numRef>
          </c:val>
          <c:smooth val="0"/>
          <c:extLst>
            <c:ext xmlns:c16="http://schemas.microsoft.com/office/drawing/2014/chart" uri="{C3380CC4-5D6E-409C-BE32-E72D297353CC}">
              <c16:uniqueId val="{00000000-6631-4A18-B6A4-181357EC51CD}"/>
            </c:ext>
          </c:extLst>
        </c:ser>
        <c:ser>
          <c:idx val="1"/>
          <c:order val="1"/>
          <c:tx>
            <c:strRef>
              <c:f>Sheet1!$C$1</c:f>
              <c:strCache>
                <c:ptCount val="1"/>
                <c:pt idx="0">
                  <c:v>Grade ≥ 3</c:v>
                </c:pt>
              </c:strCache>
            </c:strRef>
          </c:tx>
          <c:spPr>
            <a:ln w="12700" cap="rnd">
              <a:solidFill>
                <a:srgbClr val="CC9B00">
                  <a:alpha val="95000"/>
                </a:srgbClr>
              </a:solidFill>
              <a:round/>
            </a:ln>
            <a:effectLst/>
          </c:spPr>
          <c:marker>
            <c:symbol val="circle"/>
            <c:size val="3"/>
            <c:spPr>
              <a:solidFill>
                <a:srgbClr val="CC9B00"/>
              </a:solidFill>
              <a:ln w="9525">
                <a:solidFill>
                  <a:srgbClr val="CC9B00"/>
                </a:solidFill>
              </a:ln>
              <a:effectLst/>
            </c:spPr>
          </c:marker>
          <c:cat>
            <c:numRef>
              <c:f>Sheet1!$A$2:$A$25</c:f>
              <c:numCache>
                <c:formatCode>General</c:formatCode>
                <c:ptCount val="24"/>
                <c:pt idx="1">
                  <c:v>3</c:v>
                </c:pt>
                <c:pt idx="2">
                  <c:v>6</c:v>
                </c:pt>
                <c:pt idx="3">
                  <c:v>9</c:v>
                </c:pt>
                <c:pt idx="4">
                  <c:v>12</c:v>
                </c:pt>
                <c:pt idx="5">
                  <c:v>15</c:v>
                </c:pt>
                <c:pt idx="6">
                  <c:v>18</c:v>
                </c:pt>
                <c:pt idx="7">
                  <c:v>21</c:v>
                </c:pt>
                <c:pt idx="8">
                  <c:v>24</c:v>
                </c:pt>
                <c:pt idx="9">
                  <c:v>27</c:v>
                </c:pt>
                <c:pt idx="10">
                  <c:v>30</c:v>
                </c:pt>
                <c:pt idx="11">
                  <c:v>33</c:v>
                </c:pt>
                <c:pt idx="12">
                  <c:v>36</c:v>
                </c:pt>
                <c:pt idx="13">
                  <c:v>39</c:v>
                </c:pt>
                <c:pt idx="14">
                  <c:v>42</c:v>
                </c:pt>
                <c:pt idx="15">
                  <c:v>45</c:v>
                </c:pt>
                <c:pt idx="16">
                  <c:v>48</c:v>
                </c:pt>
                <c:pt idx="17">
                  <c:v>51</c:v>
                </c:pt>
                <c:pt idx="18">
                  <c:v>54</c:v>
                </c:pt>
                <c:pt idx="19">
                  <c:v>57</c:v>
                </c:pt>
                <c:pt idx="20">
                  <c:v>60</c:v>
                </c:pt>
                <c:pt idx="21">
                  <c:v>63</c:v>
                </c:pt>
                <c:pt idx="22">
                  <c:v>66</c:v>
                </c:pt>
                <c:pt idx="23">
                  <c:v>69</c:v>
                </c:pt>
              </c:numCache>
            </c:numRef>
          </c:cat>
          <c:val>
            <c:numRef>
              <c:f>Sheet1!$C$2:$C$25</c:f>
              <c:numCache>
                <c:formatCode>General</c:formatCode>
                <c:ptCount val="24"/>
                <c:pt idx="1">
                  <c:v>0.32</c:v>
                </c:pt>
                <c:pt idx="2">
                  <c:v>0.31</c:v>
                </c:pt>
                <c:pt idx="3">
                  <c:v>0.17</c:v>
                </c:pt>
                <c:pt idx="4">
                  <c:v>0.105</c:v>
                </c:pt>
                <c:pt idx="5">
                  <c:v>0.09</c:v>
                </c:pt>
                <c:pt idx="6">
                  <c:v>7.0000000000000007E-2</c:v>
                </c:pt>
                <c:pt idx="7">
                  <c:v>7.0000000000000007E-2</c:v>
                </c:pt>
                <c:pt idx="8">
                  <c:v>0.08</c:v>
                </c:pt>
                <c:pt idx="9">
                  <c:v>0.05</c:v>
                </c:pt>
                <c:pt idx="10">
                  <c:v>3.5000000000000003E-2</c:v>
                </c:pt>
                <c:pt idx="11">
                  <c:v>0.04</c:v>
                </c:pt>
                <c:pt idx="12">
                  <c:v>0.05</c:v>
                </c:pt>
                <c:pt idx="13">
                  <c:v>0.05</c:v>
                </c:pt>
                <c:pt idx="14">
                  <c:v>0.05</c:v>
                </c:pt>
                <c:pt idx="15">
                  <c:v>0.03</c:v>
                </c:pt>
                <c:pt idx="16">
                  <c:v>0.02</c:v>
                </c:pt>
                <c:pt idx="17">
                  <c:v>0.01</c:v>
                </c:pt>
                <c:pt idx="18">
                  <c:v>0.02</c:v>
                </c:pt>
                <c:pt idx="19">
                  <c:v>0.01</c:v>
                </c:pt>
                <c:pt idx="20">
                  <c:v>0.01</c:v>
                </c:pt>
                <c:pt idx="21">
                  <c:v>0</c:v>
                </c:pt>
                <c:pt idx="22">
                  <c:v>0</c:v>
                </c:pt>
                <c:pt idx="23">
                  <c:v>0.05</c:v>
                </c:pt>
              </c:numCache>
            </c:numRef>
          </c:val>
          <c:smooth val="0"/>
          <c:extLst>
            <c:ext xmlns:c16="http://schemas.microsoft.com/office/drawing/2014/chart" uri="{C3380CC4-5D6E-409C-BE32-E72D297353CC}">
              <c16:uniqueId val="{00000001-6631-4A18-B6A4-181357EC51CD}"/>
            </c:ext>
          </c:extLst>
        </c:ser>
        <c:dLbls>
          <c:showLegendKey val="0"/>
          <c:showVal val="0"/>
          <c:showCatName val="0"/>
          <c:showSerName val="0"/>
          <c:showPercent val="0"/>
          <c:showBubbleSize val="0"/>
        </c:dLbls>
        <c:marker val="1"/>
        <c:smooth val="0"/>
        <c:axId val="1160548736"/>
        <c:axId val="1303030448"/>
      </c:lineChart>
      <c:catAx>
        <c:axId val="1160548736"/>
        <c:scaling>
          <c:orientation val="minMax"/>
        </c:scaling>
        <c:delete val="0"/>
        <c:axPos val="b"/>
        <c:title>
          <c:tx>
            <c:rich>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r>
                  <a:rPr lang="en-US" b="1" dirty="0"/>
                  <a:t>Weeks</a:t>
                </a:r>
              </a:p>
            </c:rich>
          </c:tx>
          <c:layout>
            <c:manualLayout>
              <c:xMode val="edge"/>
              <c:yMode val="edge"/>
              <c:x val="0.48794029259764926"/>
              <c:y val="0.85982941961574411"/>
            </c:manualLayout>
          </c:layout>
          <c:overlay val="0"/>
          <c:spPr>
            <a:noFill/>
            <a:ln>
              <a:noFill/>
            </a:ln>
            <a:effectLst/>
          </c:spPr>
          <c:txPr>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accent6"/>
            </a:solidFill>
            <a:round/>
          </a:ln>
          <a:effectLst/>
        </c:spPr>
        <c:txPr>
          <a:bodyPr rot="-60000000" spcFirstLastPara="1" vertOverflow="ellipsis" vert="horz" wrap="square" anchor="ctr" anchorCtr="1"/>
          <a:lstStyle/>
          <a:p>
            <a:pPr>
              <a:defRPr sz="500" b="0"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crossAx val="1303030448"/>
        <c:crosses val="autoZero"/>
        <c:auto val="1"/>
        <c:lblAlgn val="ctr"/>
        <c:lblOffset val="100"/>
        <c:noMultiLvlLbl val="0"/>
      </c:catAx>
      <c:valAx>
        <c:axId val="130303044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0"/>
        <c:majorTickMark val="none"/>
        <c:minorTickMark val="none"/>
        <c:tickLblPos val="nextTo"/>
        <c:spPr>
          <a:noFill/>
          <a:ln>
            <a:solidFill>
              <a:schemeClr val="accent6"/>
            </a:solidFill>
          </a:ln>
          <a:effectLst/>
        </c:spPr>
        <c:txPr>
          <a:bodyPr rot="-60000000" spcFirstLastPara="1" vertOverflow="ellipsis" vert="horz" wrap="square" anchor="ctr" anchorCtr="1"/>
          <a:lstStyle/>
          <a:p>
            <a:pPr>
              <a:defRPr sz="500" b="0"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crossAx val="1160548736"/>
        <c:crossesAt val="1"/>
        <c:crossBetween val="midCat"/>
      </c:valAx>
      <c:spPr>
        <a:noFill/>
        <a:ln>
          <a:noFill/>
        </a:ln>
        <a:effectLst/>
      </c:spPr>
    </c:plotArea>
    <c:legend>
      <c:legendPos val="b"/>
      <c:layout>
        <c:manualLayout>
          <c:xMode val="edge"/>
          <c:yMode val="edge"/>
          <c:x val="0.66987305079649095"/>
          <c:y val="0.21755045040785825"/>
          <c:w val="0.26845470115481379"/>
          <c:h val="0.13584060980532633"/>
        </c:manualLayout>
      </c:layout>
      <c:overlay val="0"/>
      <c:spPr>
        <a:noFill/>
        <a:ln>
          <a:noFill/>
        </a:ln>
        <a:effectLst/>
      </c:spPr>
      <c:txPr>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500">
          <a:solidFill>
            <a:schemeClr val="accent6"/>
          </a:solidFill>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345258924588311"/>
          <c:y val="6.4079041520650235E-2"/>
          <c:w val="0.79181126991677808"/>
          <c:h val="0.74729051611837882"/>
        </c:manualLayout>
      </c:layout>
      <c:lineChart>
        <c:grouping val="standard"/>
        <c:varyColors val="0"/>
        <c:ser>
          <c:idx val="0"/>
          <c:order val="0"/>
          <c:tx>
            <c:strRef>
              <c:f>Sheet1!$B$1</c:f>
              <c:strCache>
                <c:ptCount val="1"/>
                <c:pt idx="0">
                  <c:v>Any grade</c:v>
                </c:pt>
              </c:strCache>
            </c:strRef>
          </c:tx>
          <c:spPr>
            <a:ln w="12700" cap="rnd">
              <a:solidFill>
                <a:schemeClr val="accent1">
                  <a:lumMod val="60000"/>
                  <a:lumOff val="40000"/>
                </a:schemeClr>
              </a:solidFill>
              <a:round/>
            </a:ln>
            <a:effectLst/>
          </c:spPr>
          <c:marker>
            <c:symbol val="circle"/>
            <c:size val="3"/>
            <c:spPr>
              <a:solidFill>
                <a:schemeClr val="accent1">
                  <a:lumMod val="60000"/>
                  <a:lumOff val="40000"/>
                </a:schemeClr>
              </a:solidFill>
              <a:ln w="9525">
                <a:solidFill>
                  <a:schemeClr val="accent1">
                    <a:lumMod val="60000"/>
                    <a:lumOff val="40000"/>
                  </a:schemeClr>
                </a:solidFill>
              </a:ln>
              <a:effectLst/>
            </c:spPr>
          </c:marker>
          <c:cat>
            <c:numRef>
              <c:f>Sheet1!$A$2:$A$26</c:f>
              <c:numCache>
                <c:formatCode>General</c:formatCode>
                <c:ptCount val="25"/>
                <c:pt idx="1">
                  <c:v>3</c:v>
                </c:pt>
                <c:pt idx="2">
                  <c:v>6</c:v>
                </c:pt>
                <c:pt idx="3">
                  <c:v>9</c:v>
                </c:pt>
                <c:pt idx="4">
                  <c:v>12</c:v>
                </c:pt>
                <c:pt idx="5">
                  <c:v>15</c:v>
                </c:pt>
                <c:pt idx="6">
                  <c:v>18</c:v>
                </c:pt>
                <c:pt idx="7">
                  <c:v>21</c:v>
                </c:pt>
                <c:pt idx="8">
                  <c:v>24</c:v>
                </c:pt>
                <c:pt idx="9">
                  <c:v>27</c:v>
                </c:pt>
                <c:pt idx="10">
                  <c:v>30</c:v>
                </c:pt>
                <c:pt idx="11">
                  <c:v>33</c:v>
                </c:pt>
                <c:pt idx="12">
                  <c:v>36</c:v>
                </c:pt>
                <c:pt idx="13">
                  <c:v>39</c:v>
                </c:pt>
                <c:pt idx="14">
                  <c:v>42</c:v>
                </c:pt>
                <c:pt idx="15">
                  <c:v>45</c:v>
                </c:pt>
                <c:pt idx="16">
                  <c:v>48</c:v>
                </c:pt>
                <c:pt idx="17">
                  <c:v>51</c:v>
                </c:pt>
                <c:pt idx="18">
                  <c:v>54</c:v>
                </c:pt>
                <c:pt idx="19">
                  <c:v>57</c:v>
                </c:pt>
                <c:pt idx="20">
                  <c:v>60</c:v>
                </c:pt>
                <c:pt idx="21">
                  <c:v>63</c:v>
                </c:pt>
                <c:pt idx="22">
                  <c:v>66</c:v>
                </c:pt>
                <c:pt idx="23">
                  <c:v>69</c:v>
                </c:pt>
                <c:pt idx="24">
                  <c:v>72</c:v>
                </c:pt>
              </c:numCache>
            </c:numRef>
          </c:cat>
          <c:val>
            <c:numRef>
              <c:f>Sheet1!$B$2:$B$26</c:f>
              <c:numCache>
                <c:formatCode>General</c:formatCode>
                <c:ptCount val="25"/>
                <c:pt idx="1">
                  <c:v>0.65</c:v>
                </c:pt>
                <c:pt idx="2">
                  <c:v>0.7</c:v>
                </c:pt>
                <c:pt idx="3">
                  <c:v>0.52</c:v>
                </c:pt>
                <c:pt idx="4">
                  <c:v>0.46</c:v>
                </c:pt>
                <c:pt idx="5">
                  <c:v>0.46</c:v>
                </c:pt>
                <c:pt idx="6">
                  <c:v>0.45</c:v>
                </c:pt>
                <c:pt idx="7">
                  <c:v>0.38</c:v>
                </c:pt>
                <c:pt idx="8">
                  <c:v>0.37</c:v>
                </c:pt>
                <c:pt idx="9">
                  <c:v>0.39</c:v>
                </c:pt>
                <c:pt idx="10">
                  <c:v>0.37</c:v>
                </c:pt>
                <c:pt idx="11">
                  <c:v>0.37</c:v>
                </c:pt>
                <c:pt idx="12">
                  <c:v>0.36</c:v>
                </c:pt>
                <c:pt idx="13">
                  <c:v>0.42</c:v>
                </c:pt>
                <c:pt idx="14">
                  <c:v>0.35</c:v>
                </c:pt>
                <c:pt idx="15">
                  <c:v>0.38</c:v>
                </c:pt>
                <c:pt idx="16">
                  <c:v>0.27</c:v>
                </c:pt>
                <c:pt idx="17">
                  <c:v>0.31</c:v>
                </c:pt>
                <c:pt idx="18">
                  <c:v>0.24</c:v>
                </c:pt>
                <c:pt idx="19">
                  <c:v>0.35</c:v>
                </c:pt>
                <c:pt idx="20">
                  <c:v>0.23</c:v>
                </c:pt>
                <c:pt idx="21">
                  <c:v>0.17</c:v>
                </c:pt>
                <c:pt idx="22">
                  <c:v>0.35</c:v>
                </c:pt>
                <c:pt idx="23">
                  <c:v>0.26</c:v>
                </c:pt>
                <c:pt idx="24">
                  <c:v>0.27</c:v>
                </c:pt>
              </c:numCache>
            </c:numRef>
          </c:val>
          <c:smooth val="0"/>
          <c:extLst>
            <c:ext xmlns:c16="http://schemas.microsoft.com/office/drawing/2014/chart" uri="{C3380CC4-5D6E-409C-BE32-E72D297353CC}">
              <c16:uniqueId val="{00000000-DA5F-4A82-9D62-9FE734C329BE}"/>
            </c:ext>
          </c:extLst>
        </c:ser>
        <c:ser>
          <c:idx val="1"/>
          <c:order val="1"/>
          <c:tx>
            <c:strRef>
              <c:f>Sheet1!$C$1</c:f>
              <c:strCache>
                <c:ptCount val="1"/>
                <c:pt idx="0">
                  <c:v>Grade ≥ 3</c:v>
                </c:pt>
              </c:strCache>
            </c:strRef>
          </c:tx>
          <c:spPr>
            <a:ln w="12700" cap="rnd">
              <a:solidFill>
                <a:srgbClr val="FFCC00"/>
              </a:solidFill>
              <a:round/>
            </a:ln>
            <a:effectLst/>
          </c:spPr>
          <c:marker>
            <c:symbol val="circle"/>
            <c:size val="3"/>
            <c:spPr>
              <a:solidFill>
                <a:srgbClr val="FFCC00"/>
              </a:solidFill>
              <a:ln w="9525">
                <a:solidFill>
                  <a:srgbClr val="FFCC00"/>
                </a:solidFill>
              </a:ln>
              <a:effectLst/>
            </c:spPr>
          </c:marker>
          <c:cat>
            <c:numRef>
              <c:f>Sheet1!$A$2:$A$26</c:f>
              <c:numCache>
                <c:formatCode>General</c:formatCode>
                <c:ptCount val="25"/>
                <c:pt idx="1">
                  <c:v>3</c:v>
                </c:pt>
                <c:pt idx="2">
                  <c:v>6</c:v>
                </c:pt>
                <c:pt idx="3">
                  <c:v>9</c:v>
                </c:pt>
                <c:pt idx="4">
                  <c:v>12</c:v>
                </c:pt>
                <c:pt idx="5">
                  <c:v>15</c:v>
                </c:pt>
                <c:pt idx="6">
                  <c:v>18</c:v>
                </c:pt>
                <c:pt idx="7">
                  <c:v>21</c:v>
                </c:pt>
                <c:pt idx="8">
                  <c:v>24</c:v>
                </c:pt>
                <c:pt idx="9">
                  <c:v>27</c:v>
                </c:pt>
                <c:pt idx="10">
                  <c:v>30</c:v>
                </c:pt>
                <c:pt idx="11">
                  <c:v>33</c:v>
                </c:pt>
                <c:pt idx="12">
                  <c:v>36</c:v>
                </c:pt>
                <c:pt idx="13">
                  <c:v>39</c:v>
                </c:pt>
                <c:pt idx="14">
                  <c:v>42</c:v>
                </c:pt>
                <c:pt idx="15">
                  <c:v>45</c:v>
                </c:pt>
                <c:pt idx="16">
                  <c:v>48</c:v>
                </c:pt>
                <c:pt idx="17">
                  <c:v>51</c:v>
                </c:pt>
                <c:pt idx="18">
                  <c:v>54</c:v>
                </c:pt>
                <c:pt idx="19">
                  <c:v>57</c:v>
                </c:pt>
                <c:pt idx="20">
                  <c:v>60</c:v>
                </c:pt>
                <c:pt idx="21">
                  <c:v>63</c:v>
                </c:pt>
                <c:pt idx="22">
                  <c:v>66</c:v>
                </c:pt>
                <c:pt idx="23">
                  <c:v>69</c:v>
                </c:pt>
                <c:pt idx="24">
                  <c:v>72</c:v>
                </c:pt>
              </c:numCache>
            </c:numRef>
          </c:cat>
          <c:val>
            <c:numRef>
              <c:f>Sheet1!$C$2:$C$26</c:f>
              <c:numCache>
                <c:formatCode>General</c:formatCode>
                <c:ptCount val="25"/>
                <c:pt idx="1">
                  <c:v>0.41</c:v>
                </c:pt>
                <c:pt idx="2">
                  <c:v>0.39</c:v>
                </c:pt>
                <c:pt idx="3">
                  <c:v>0.22</c:v>
                </c:pt>
                <c:pt idx="4">
                  <c:v>0.18</c:v>
                </c:pt>
                <c:pt idx="5">
                  <c:v>0.17</c:v>
                </c:pt>
                <c:pt idx="6">
                  <c:v>0.16</c:v>
                </c:pt>
                <c:pt idx="7">
                  <c:v>0.13</c:v>
                </c:pt>
                <c:pt idx="8">
                  <c:v>0.13</c:v>
                </c:pt>
                <c:pt idx="9">
                  <c:v>0.14000000000000001</c:v>
                </c:pt>
                <c:pt idx="10">
                  <c:v>0.13</c:v>
                </c:pt>
                <c:pt idx="11">
                  <c:v>0.14000000000000001</c:v>
                </c:pt>
                <c:pt idx="12">
                  <c:v>0.13</c:v>
                </c:pt>
                <c:pt idx="13">
                  <c:v>0.12</c:v>
                </c:pt>
                <c:pt idx="14">
                  <c:v>8.5000000000000006E-2</c:v>
                </c:pt>
                <c:pt idx="15">
                  <c:v>8.5000000000000006E-2</c:v>
                </c:pt>
                <c:pt idx="16">
                  <c:v>7.0000000000000007E-2</c:v>
                </c:pt>
                <c:pt idx="17">
                  <c:v>7.0000000000000007E-2</c:v>
                </c:pt>
                <c:pt idx="18">
                  <c:v>0.06</c:v>
                </c:pt>
                <c:pt idx="19">
                  <c:v>7.0000000000000007E-2</c:v>
                </c:pt>
                <c:pt idx="20">
                  <c:v>0.08</c:v>
                </c:pt>
                <c:pt idx="21">
                  <c:v>0.09</c:v>
                </c:pt>
                <c:pt idx="22">
                  <c:v>0.06</c:v>
                </c:pt>
                <c:pt idx="23">
                  <c:v>7.0000000000000007E-2</c:v>
                </c:pt>
                <c:pt idx="24">
                  <c:v>0.11</c:v>
                </c:pt>
              </c:numCache>
            </c:numRef>
          </c:val>
          <c:smooth val="0"/>
          <c:extLst>
            <c:ext xmlns:c16="http://schemas.microsoft.com/office/drawing/2014/chart" uri="{C3380CC4-5D6E-409C-BE32-E72D297353CC}">
              <c16:uniqueId val="{00000001-DA5F-4A82-9D62-9FE734C329BE}"/>
            </c:ext>
          </c:extLst>
        </c:ser>
        <c:dLbls>
          <c:showLegendKey val="0"/>
          <c:showVal val="0"/>
          <c:showCatName val="0"/>
          <c:showSerName val="0"/>
          <c:showPercent val="0"/>
          <c:showBubbleSize val="0"/>
        </c:dLbls>
        <c:marker val="1"/>
        <c:smooth val="0"/>
        <c:axId val="1160548736"/>
        <c:axId val="1303030448"/>
      </c:lineChart>
      <c:catAx>
        <c:axId val="1160548736"/>
        <c:scaling>
          <c:orientation val="minMax"/>
        </c:scaling>
        <c:delete val="0"/>
        <c:axPos val="b"/>
        <c:title>
          <c:tx>
            <c:rich>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r>
                  <a:rPr lang="en-US" b="1" dirty="0"/>
                  <a:t>Weeks</a:t>
                </a:r>
              </a:p>
            </c:rich>
          </c:tx>
          <c:layout>
            <c:manualLayout>
              <c:xMode val="edge"/>
              <c:yMode val="edge"/>
              <c:x val="0.47866221987782676"/>
              <c:y val="0.84691439003357616"/>
            </c:manualLayout>
          </c:layout>
          <c:overlay val="0"/>
          <c:spPr>
            <a:noFill/>
            <a:ln>
              <a:noFill/>
            </a:ln>
            <a:effectLst/>
          </c:spPr>
          <c:txPr>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accent6"/>
            </a:solidFill>
            <a:round/>
          </a:ln>
          <a:effectLst/>
        </c:spPr>
        <c:txPr>
          <a:bodyPr rot="-60000000" spcFirstLastPara="1" vertOverflow="ellipsis" vert="horz" wrap="square" anchor="ctr" anchorCtr="1"/>
          <a:lstStyle/>
          <a:p>
            <a:pPr>
              <a:defRPr sz="500" b="0"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crossAx val="1303030448"/>
        <c:crosses val="autoZero"/>
        <c:auto val="1"/>
        <c:lblAlgn val="ctr"/>
        <c:lblOffset val="100"/>
        <c:noMultiLvlLbl val="0"/>
      </c:catAx>
      <c:valAx>
        <c:axId val="130303044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0"/>
        <c:majorTickMark val="none"/>
        <c:minorTickMark val="none"/>
        <c:tickLblPos val="nextTo"/>
        <c:spPr>
          <a:noFill/>
          <a:ln>
            <a:solidFill>
              <a:schemeClr val="accent6"/>
            </a:solidFill>
          </a:ln>
          <a:effectLst/>
        </c:spPr>
        <c:txPr>
          <a:bodyPr rot="-60000000" spcFirstLastPara="1" vertOverflow="ellipsis" vert="horz" wrap="square" anchor="ctr" anchorCtr="1"/>
          <a:lstStyle/>
          <a:p>
            <a:pPr>
              <a:defRPr sz="500" b="0"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crossAx val="1160548736"/>
        <c:crossesAt val="1"/>
        <c:crossBetween val="midCat"/>
      </c:valAx>
      <c:spPr>
        <a:noFill/>
        <a:ln>
          <a:noFill/>
        </a:ln>
        <a:effectLst/>
      </c:spPr>
    </c:plotArea>
    <c:legend>
      <c:legendPos val="b"/>
      <c:layout>
        <c:manualLayout>
          <c:xMode val="edge"/>
          <c:yMode val="edge"/>
          <c:x val="0.64190267421377867"/>
          <c:y val="0.21049300038529989"/>
          <c:w val="0.27523679668443951"/>
          <c:h val="0.14871658440819771"/>
        </c:manualLayout>
      </c:layout>
      <c:overlay val="0"/>
      <c:spPr>
        <a:noFill/>
        <a:ln>
          <a:noFill/>
        </a:ln>
        <a:effectLst/>
      </c:spPr>
      <c:txPr>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500">
          <a:solidFill>
            <a:schemeClr val="accent6"/>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397793214058979"/>
          <c:y val="6.4079041520650235E-2"/>
          <c:w val="0.79104885446870443"/>
          <c:h val="0.74146514870741065"/>
        </c:manualLayout>
      </c:layout>
      <c:lineChart>
        <c:grouping val="standard"/>
        <c:varyColors val="0"/>
        <c:ser>
          <c:idx val="0"/>
          <c:order val="0"/>
          <c:tx>
            <c:strRef>
              <c:f>Sheet1!$B$1</c:f>
              <c:strCache>
                <c:ptCount val="1"/>
                <c:pt idx="0">
                  <c:v>Any grade</c:v>
                </c:pt>
              </c:strCache>
            </c:strRef>
          </c:tx>
          <c:spPr>
            <a:ln w="12700" cap="rnd">
              <a:solidFill>
                <a:schemeClr val="accent1">
                  <a:lumMod val="60000"/>
                  <a:lumOff val="40000"/>
                </a:schemeClr>
              </a:solidFill>
              <a:round/>
            </a:ln>
            <a:effectLst/>
          </c:spPr>
          <c:marker>
            <c:symbol val="circle"/>
            <c:size val="3"/>
            <c:spPr>
              <a:solidFill>
                <a:schemeClr val="accent1">
                  <a:lumMod val="60000"/>
                  <a:lumOff val="40000"/>
                </a:schemeClr>
              </a:solidFill>
              <a:ln w="9525">
                <a:solidFill>
                  <a:schemeClr val="accent1">
                    <a:lumMod val="60000"/>
                    <a:lumOff val="40000"/>
                  </a:schemeClr>
                </a:solidFill>
              </a:ln>
              <a:effectLst/>
            </c:spPr>
          </c:marker>
          <c:cat>
            <c:numRef>
              <c:f>Sheet1!$A$2:$A$26</c:f>
              <c:numCache>
                <c:formatCode>General</c:formatCode>
                <c:ptCount val="25"/>
                <c:pt idx="1">
                  <c:v>3</c:v>
                </c:pt>
                <c:pt idx="2">
                  <c:v>6</c:v>
                </c:pt>
                <c:pt idx="3">
                  <c:v>9</c:v>
                </c:pt>
                <c:pt idx="4">
                  <c:v>12</c:v>
                </c:pt>
                <c:pt idx="5">
                  <c:v>15</c:v>
                </c:pt>
                <c:pt idx="6">
                  <c:v>18</c:v>
                </c:pt>
                <c:pt idx="7">
                  <c:v>21</c:v>
                </c:pt>
                <c:pt idx="8">
                  <c:v>24</c:v>
                </c:pt>
                <c:pt idx="9">
                  <c:v>27</c:v>
                </c:pt>
                <c:pt idx="10">
                  <c:v>30</c:v>
                </c:pt>
                <c:pt idx="11">
                  <c:v>33</c:v>
                </c:pt>
                <c:pt idx="12">
                  <c:v>36</c:v>
                </c:pt>
                <c:pt idx="13">
                  <c:v>39</c:v>
                </c:pt>
                <c:pt idx="14">
                  <c:v>42</c:v>
                </c:pt>
                <c:pt idx="15">
                  <c:v>45</c:v>
                </c:pt>
                <c:pt idx="16">
                  <c:v>48</c:v>
                </c:pt>
                <c:pt idx="17">
                  <c:v>51</c:v>
                </c:pt>
                <c:pt idx="18">
                  <c:v>54</c:v>
                </c:pt>
                <c:pt idx="19">
                  <c:v>57</c:v>
                </c:pt>
                <c:pt idx="20">
                  <c:v>60</c:v>
                </c:pt>
                <c:pt idx="21">
                  <c:v>63</c:v>
                </c:pt>
                <c:pt idx="22">
                  <c:v>66</c:v>
                </c:pt>
                <c:pt idx="23">
                  <c:v>69</c:v>
                </c:pt>
                <c:pt idx="24">
                  <c:v>72</c:v>
                </c:pt>
              </c:numCache>
            </c:numRef>
          </c:cat>
          <c:val>
            <c:numRef>
              <c:f>Sheet1!$B$2:$B$26</c:f>
              <c:numCache>
                <c:formatCode>General</c:formatCode>
                <c:ptCount val="25"/>
                <c:pt idx="1">
                  <c:v>0.26</c:v>
                </c:pt>
                <c:pt idx="2">
                  <c:v>0.18</c:v>
                </c:pt>
                <c:pt idx="3">
                  <c:v>0.17</c:v>
                </c:pt>
                <c:pt idx="4">
                  <c:v>0.16</c:v>
                </c:pt>
                <c:pt idx="5">
                  <c:v>0.14000000000000001</c:v>
                </c:pt>
                <c:pt idx="6">
                  <c:v>0.15</c:v>
                </c:pt>
                <c:pt idx="7">
                  <c:v>0.14000000000000001</c:v>
                </c:pt>
                <c:pt idx="8">
                  <c:v>0.13</c:v>
                </c:pt>
                <c:pt idx="9">
                  <c:v>0.15</c:v>
                </c:pt>
                <c:pt idx="10">
                  <c:v>0.18</c:v>
                </c:pt>
                <c:pt idx="11">
                  <c:v>0.19</c:v>
                </c:pt>
                <c:pt idx="12">
                  <c:v>0.17</c:v>
                </c:pt>
                <c:pt idx="13">
                  <c:v>0.14000000000000001</c:v>
                </c:pt>
                <c:pt idx="14">
                  <c:v>0.14000000000000001</c:v>
                </c:pt>
                <c:pt idx="15">
                  <c:v>0.1</c:v>
                </c:pt>
                <c:pt idx="16">
                  <c:v>0.12</c:v>
                </c:pt>
                <c:pt idx="17">
                  <c:v>0.15</c:v>
                </c:pt>
                <c:pt idx="18">
                  <c:v>0.17</c:v>
                </c:pt>
                <c:pt idx="19">
                  <c:v>0.12</c:v>
                </c:pt>
                <c:pt idx="20">
                  <c:v>0.11</c:v>
                </c:pt>
                <c:pt idx="21">
                  <c:v>0.12</c:v>
                </c:pt>
                <c:pt idx="22">
                  <c:v>0.19</c:v>
                </c:pt>
                <c:pt idx="23">
                  <c:v>0.12</c:v>
                </c:pt>
                <c:pt idx="24">
                  <c:v>0.1</c:v>
                </c:pt>
              </c:numCache>
            </c:numRef>
          </c:val>
          <c:smooth val="0"/>
          <c:extLst>
            <c:ext xmlns:c16="http://schemas.microsoft.com/office/drawing/2014/chart" uri="{C3380CC4-5D6E-409C-BE32-E72D297353CC}">
              <c16:uniqueId val="{00000000-F87A-437A-B769-CC9983BF4199}"/>
            </c:ext>
          </c:extLst>
        </c:ser>
        <c:ser>
          <c:idx val="1"/>
          <c:order val="1"/>
          <c:tx>
            <c:strRef>
              <c:f>Sheet1!$C$1</c:f>
              <c:strCache>
                <c:ptCount val="1"/>
                <c:pt idx="0">
                  <c:v>Grade ≥ 3</c:v>
                </c:pt>
              </c:strCache>
            </c:strRef>
          </c:tx>
          <c:spPr>
            <a:ln w="12700" cap="rnd">
              <a:solidFill>
                <a:srgbClr val="FFCC00">
                  <a:alpha val="92000"/>
                </a:srgbClr>
              </a:solidFill>
              <a:round/>
            </a:ln>
            <a:effectLst/>
          </c:spPr>
          <c:marker>
            <c:symbol val="circle"/>
            <c:size val="3"/>
            <c:spPr>
              <a:solidFill>
                <a:srgbClr val="FFCC00"/>
              </a:solidFill>
              <a:ln w="9525">
                <a:solidFill>
                  <a:srgbClr val="FFCC00"/>
                </a:solidFill>
              </a:ln>
              <a:effectLst/>
            </c:spPr>
          </c:marker>
          <c:cat>
            <c:numRef>
              <c:f>Sheet1!$A$2:$A$26</c:f>
              <c:numCache>
                <c:formatCode>General</c:formatCode>
                <c:ptCount val="25"/>
                <c:pt idx="1">
                  <c:v>3</c:v>
                </c:pt>
                <c:pt idx="2">
                  <c:v>6</c:v>
                </c:pt>
                <c:pt idx="3">
                  <c:v>9</c:v>
                </c:pt>
                <c:pt idx="4">
                  <c:v>12</c:v>
                </c:pt>
                <c:pt idx="5">
                  <c:v>15</c:v>
                </c:pt>
                <c:pt idx="6">
                  <c:v>18</c:v>
                </c:pt>
                <c:pt idx="7">
                  <c:v>21</c:v>
                </c:pt>
                <c:pt idx="8">
                  <c:v>24</c:v>
                </c:pt>
                <c:pt idx="9">
                  <c:v>27</c:v>
                </c:pt>
                <c:pt idx="10">
                  <c:v>30</c:v>
                </c:pt>
                <c:pt idx="11">
                  <c:v>33</c:v>
                </c:pt>
                <c:pt idx="12">
                  <c:v>36</c:v>
                </c:pt>
                <c:pt idx="13">
                  <c:v>39</c:v>
                </c:pt>
                <c:pt idx="14">
                  <c:v>42</c:v>
                </c:pt>
                <c:pt idx="15">
                  <c:v>45</c:v>
                </c:pt>
                <c:pt idx="16">
                  <c:v>48</c:v>
                </c:pt>
                <c:pt idx="17">
                  <c:v>51</c:v>
                </c:pt>
                <c:pt idx="18">
                  <c:v>54</c:v>
                </c:pt>
                <c:pt idx="19">
                  <c:v>57</c:v>
                </c:pt>
                <c:pt idx="20">
                  <c:v>60</c:v>
                </c:pt>
                <c:pt idx="21">
                  <c:v>63</c:v>
                </c:pt>
                <c:pt idx="22">
                  <c:v>66</c:v>
                </c:pt>
                <c:pt idx="23">
                  <c:v>69</c:v>
                </c:pt>
                <c:pt idx="24">
                  <c:v>72</c:v>
                </c:pt>
              </c:numCache>
            </c:numRef>
          </c:cat>
          <c:val>
            <c:numRef>
              <c:f>Sheet1!$C$2:$C$26</c:f>
              <c:numCache>
                <c:formatCode>General</c:formatCode>
                <c:ptCount val="25"/>
                <c:pt idx="1">
                  <c:v>0.04</c:v>
                </c:pt>
                <c:pt idx="2">
                  <c:v>0.01</c:v>
                </c:pt>
                <c:pt idx="3">
                  <c:v>0</c:v>
                </c:pt>
                <c:pt idx="4">
                  <c:v>0</c:v>
                </c:pt>
                <c:pt idx="5">
                  <c:v>0</c:v>
                </c:pt>
                <c:pt idx="6">
                  <c:v>0</c:v>
                </c:pt>
                <c:pt idx="7">
                  <c:v>0</c:v>
                </c:pt>
                <c:pt idx="8">
                  <c:v>0</c:v>
                </c:pt>
                <c:pt idx="9">
                  <c:v>0.01</c:v>
                </c:pt>
                <c:pt idx="10">
                  <c:v>0.01</c:v>
                </c:pt>
                <c:pt idx="11">
                  <c:v>0.01</c:v>
                </c:pt>
                <c:pt idx="12">
                  <c:v>0.01</c:v>
                </c:pt>
                <c:pt idx="13">
                  <c:v>0.01</c:v>
                </c:pt>
                <c:pt idx="14">
                  <c:v>0</c:v>
                </c:pt>
                <c:pt idx="15">
                  <c:v>0</c:v>
                </c:pt>
                <c:pt idx="16">
                  <c:v>0.02</c:v>
                </c:pt>
                <c:pt idx="17">
                  <c:v>0</c:v>
                </c:pt>
                <c:pt idx="18">
                  <c:v>0</c:v>
                </c:pt>
                <c:pt idx="19">
                  <c:v>0</c:v>
                </c:pt>
                <c:pt idx="20">
                  <c:v>0</c:v>
                </c:pt>
                <c:pt idx="21">
                  <c:v>0</c:v>
                </c:pt>
                <c:pt idx="22">
                  <c:v>0</c:v>
                </c:pt>
                <c:pt idx="23">
                  <c:v>0</c:v>
                </c:pt>
                <c:pt idx="24">
                  <c:v>0</c:v>
                </c:pt>
              </c:numCache>
            </c:numRef>
          </c:val>
          <c:smooth val="0"/>
          <c:extLst>
            <c:ext xmlns:c16="http://schemas.microsoft.com/office/drawing/2014/chart" uri="{C3380CC4-5D6E-409C-BE32-E72D297353CC}">
              <c16:uniqueId val="{00000001-F87A-437A-B769-CC9983BF4199}"/>
            </c:ext>
          </c:extLst>
        </c:ser>
        <c:dLbls>
          <c:showLegendKey val="0"/>
          <c:showVal val="0"/>
          <c:showCatName val="0"/>
          <c:showSerName val="0"/>
          <c:showPercent val="0"/>
          <c:showBubbleSize val="0"/>
        </c:dLbls>
        <c:marker val="1"/>
        <c:smooth val="0"/>
        <c:axId val="1160548736"/>
        <c:axId val="1303030448"/>
      </c:lineChart>
      <c:catAx>
        <c:axId val="1160548736"/>
        <c:scaling>
          <c:orientation val="minMax"/>
        </c:scaling>
        <c:delete val="0"/>
        <c:axPos val="b"/>
        <c:title>
          <c:tx>
            <c:rich>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r>
                  <a:rPr lang="en-US" b="1" dirty="0"/>
                  <a:t>Weeks</a:t>
                </a:r>
              </a:p>
            </c:rich>
          </c:tx>
          <c:layout>
            <c:manualLayout>
              <c:xMode val="edge"/>
              <c:yMode val="edge"/>
              <c:x val="0.49272918979324376"/>
              <c:y val="0.84108902262260798"/>
            </c:manualLayout>
          </c:layout>
          <c:overlay val="0"/>
          <c:spPr>
            <a:noFill/>
            <a:ln>
              <a:noFill/>
            </a:ln>
            <a:effectLst/>
          </c:spPr>
          <c:txPr>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accent6"/>
            </a:solidFill>
            <a:round/>
          </a:ln>
          <a:effectLst/>
        </c:spPr>
        <c:txPr>
          <a:bodyPr rot="-60000000" spcFirstLastPara="1" vertOverflow="ellipsis" vert="horz" wrap="square" anchor="ctr" anchorCtr="1"/>
          <a:lstStyle/>
          <a:p>
            <a:pPr>
              <a:defRPr sz="500" b="0"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crossAx val="1303030448"/>
        <c:crosses val="autoZero"/>
        <c:auto val="1"/>
        <c:lblAlgn val="ctr"/>
        <c:lblOffset val="100"/>
        <c:noMultiLvlLbl val="0"/>
      </c:catAx>
      <c:valAx>
        <c:axId val="130303044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0"/>
        <c:majorTickMark val="none"/>
        <c:minorTickMark val="none"/>
        <c:tickLblPos val="nextTo"/>
        <c:spPr>
          <a:noFill/>
          <a:ln>
            <a:solidFill>
              <a:schemeClr val="accent6"/>
            </a:solidFill>
          </a:ln>
          <a:effectLst/>
        </c:spPr>
        <c:txPr>
          <a:bodyPr rot="-60000000" spcFirstLastPara="1" vertOverflow="ellipsis" vert="horz" wrap="square" anchor="ctr" anchorCtr="1"/>
          <a:lstStyle/>
          <a:p>
            <a:pPr>
              <a:defRPr sz="500" b="0"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crossAx val="1160548736"/>
        <c:crossesAt val="1"/>
        <c:crossBetween val="midCat"/>
      </c:valAx>
      <c:spPr>
        <a:noFill/>
        <a:ln>
          <a:noFill/>
        </a:ln>
        <a:effectLst/>
      </c:spPr>
    </c:plotArea>
    <c:legend>
      <c:legendPos val="b"/>
      <c:layout>
        <c:manualLayout>
          <c:xMode val="edge"/>
          <c:yMode val="edge"/>
          <c:x val="0.6974509097794328"/>
          <c:y val="0.21049300038529989"/>
          <c:w val="0.26991806230531906"/>
          <c:h val="0.16036731923013411"/>
        </c:manualLayout>
      </c:layout>
      <c:overlay val="0"/>
      <c:spPr>
        <a:noFill/>
        <a:ln>
          <a:noFill/>
        </a:ln>
        <a:effectLst/>
      </c:spPr>
      <c:txPr>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500">
          <a:solidFill>
            <a:schemeClr val="accent6"/>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486291839353319"/>
          <c:y val="6.3506235157633664E-2"/>
          <c:w val="0.78976449867484977"/>
          <c:h val="0.74954950122375663"/>
        </c:manualLayout>
      </c:layout>
      <c:lineChart>
        <c:grouping val="standard"/>
        <c:varyColors val="0"/>
        <c:ser>
          <c:idx val="0"/>
          <c:order val="0"/>
          <c:tx>
            <c:strRef>
              <c:f>Sheet1!$B$1</c:f>
              <c:strCache>
                <c:ptCount val="1"/>
                <c:pt idx="0">
                  <c:v>Any grade</c:v>
                </c:pt>
              </c:strCache>
            </c:strRef>
          </c:tx>
          <c:spPr>
            <a:ln w="12700" cap="rnd">
              <a:solidFill>
                <a:schemeClr val="accent1">
                  <a:lumMod val="60000"/>
                  <a:lumOff val="40000"/>
                </a:schemeClr>
              </a:solidFill>
              <a:round/>
            </a:ln>
            <a:effectLst/>
          </c:spPr>
          <c:marker>
            <c:symbol val="circle"/>
            <c:size val="3"/>
            <c:spPr>
              <a:solidFill>
                <a:schemeClr val="accent1">
                  <a:lumMod val="60000"/>
                  <a:lumOff val="40000"/>
                </a:schemeClr>
              </a:solidFill>
              <a:ln w="9525">
                <a:solidFill>
                  <a:schemeClr val="accent1">
                    <a:lumMod val="60000"/>
                    <a:lumOff val="40000"/>
                  </a:schemeClr>
                </a:solidFill>
              </a:ln>
              <a:effectLst/>
            </c:spPr>
          </c:marker>
          <c:cat>
            <c:numRef>
              <c:f>Sheet1!$A$2:$A$25</c:f>
              <c:numCache>
                <c:formatCode>General</c:formatCode>
                <c:ptCount val="24"/>
                <c:pt idx="1">
                  <c:v>3</c:v>
                </c:pt>
                <c:pt idx="2">
                  <c:v>6</c:v>
                </c:pt>
                <c:pt idx="3">
                  <c:v>9</c:v>
                </c:pt>
                <c:pt idx="4">
                  <c:v>12</c:v>
                </c:pt>
                <c:pt idx="5">
                  <c:v>15</c:v>
                </c:pt>
                <c:pt idx="6">
                  <c:v>18</c:v>
                </c:pt>
                <c:pt idx="7">
                  <c:v>21</c:v>
                </c:pt>
                <c:pt idx="8">
                  <c:v>24</c:v>
                </c:pt>
                <c:pt idx="9">
                  <c:v>27</c:v>
                </c:pt>
                <c:pt idx="10">
                  <c:v>30</c:v>
                </c:pt>
                <c:pt idx="11">
                  <c:v>33</c:v>
                </c:pt>
                <c:pt idx="12">
                  <c:v>36</c:v>
                </c:pt>
                <c:pt idx="13">
                  <c:v>39</c:v>
                </c:pt>
                <c:pt idx="14">
                  <c:v>42</c:v>
                </c:pt>
                <c:pt idx="15">
                  <c:v>45</c:v>
                </c:pt>
                <c:pt idx="16">
                  <c:v>48</c:v>
                </c:pt>
                <c:pt idx="17">
                  <c:v>51</c:v>
                </c:pt>
                <c:pt idx="18">
                  <c:v>54</c:v>
                </c:pt>
                <c:pt idx="19">
                  <c:v>57</c:v>
                </c:pt>
                <c:pt idx="20">
                  <c:v>60</c:v>
                </c:pt>
                <c:pt idx="21">
                  <c:v>63</c:v>
                </c:pt>
                <c:pt idx="22">
                  <c:v>66</c:v>
                </c:pt>
                <c:pt idx="23">
                  <c:v>69</c:v>
                </c:pt>
              </c:numCache>
            </c:numRef>
          </c:cat>
          <c:val>
            <c:numRef>
              <c:f>Sheet1!$B$2:$B$25</c:f>
              <c:numCache>
                <c:formatCode>General</c:formatCode>
                <c:ptCount val="24"/>
                <c:pt idx="1">
                  <c:v>0.39</c:v>
                </c:pt>
                <c:pt idx="2">
                  <c:v>0.38</c:v>
                </c:pt>
                <c:pt idx="3">
                  <c:v>0.33</c:v>
                </c:pt>
                <c:pt idx="4">
                  <c:v>0.33</c:v>
                </c:pt>
                <c:pt idx="5">
                  <c:v>0.36</c:v>
                </c:pt>
                <c:pt idx="6">
                  <c:v>0.35</c:v>
                </c:pt>
                <c:pt idx="7">
                  <c:v>0.39</c:v>
                </c:pt>
                <c:pt idx="8">
                  <c:v>0.35</c:v>
                </c:pt>
                <c:pt idx="9">
                  <c:v>0.34</c:v>
                </c:pt>
                <c:pt idx="10">
                  <c:v>0.38</c:v>
                </c:pt>
                <c:pt idx="11">
                  <c:v>0.35</c:v>
                </c:pt>
                <c:pt idx="12">
                  <c:v>0.35</c:v>
                </c:pt>
                <c:pt idx="13">
                  <c:v>0.35</c:v>
                </c:pt>
                <c:pt idx="14">
                  <c:v>0.34</c:v>
                </c:pt>
                <c:pt idx="15">
                  <c:v>0.34</c:v>
                </c:pt>
                <c:pt idx="16">
                  <c:v>0.36</c:v>
                </c:pt>
                <c:pt idx="17">
                  <c:v>0.32</c:v>
                </c:pt>
                <c:pt idx="18">
                  <c:v>0.3</c:v>
                </c:pt>
                <c:pt idx="19">
                  <c:v>0.31</c:v>
                </c:pt>
                <c:pt idx="20">
                  <c:v>0.35</c:v>
                </c:pt>
                <c:pt idx="21">
                  <c:v>0.39</c:v>
                </c:pt>
                <c:pt idx="22">
                  <c:v>0.37</c:v>
                </c:pt>
                <c:pt idx="23">
                  <c:v>0.44</c:v>
                </c:pt>
              </c:numCache>
            </c:numRef>
          </c:val>
          <c:smooth val="0"/>
          <c:extLst>
            <c:ext xmlns:c16="http://schemas.microsoft.com/office/drawing/2014/chart" uri="{C3380CC4-5D6E-409C-BE32-E72D297353CC}">
              <c16:uniqueId val="{00000000-8278-4A38-8E21-8284693F7420}"/>
            </c:ext>
          </c:extLst>
        </c:ser>
        <c:ser>
          <c:idx val="1"/>
          <c:order val="1"/>
          <c:tx>
            <c:strRef>
              <c:f>Sheet1!$C$1</c:f>
              <c:strCache>
                <c:ptCount val="1"/>
                <c:pt idx="0">
                  <c:v>Grade ≥ 3</c:v>
                </c:pt>
              </c:strCache>
            </c:strRef>
          </c:tx>
          <c:spPr>
            <a:ln w="12700" cap="rnd">
              <a:solidFill>
                <a:srgbClr val="CC9B00"/>
              </a:solidFill>
              <a:round/>
            </a:ln>
            <a:effectLst/>
          </c:spPr>
          <c:marker>
            <c:symbol val="circle"/>
            <c:size val="3"/>
            <c:spPr>
              <a:solidFill>
                <a:srgbClr val="CC9B00"/>
              </a:solidFill>
              <a:ln w="9525">
                <a:solidFill>
                  <a:srgbClr val="CC9B00"/>
                </a:solidFill>
              </a:ln>
              <a:effectLst/>
            </c:spPr>
          </c:marker>
          <c:cat>
            <c:numRef>
              <c:f>Sheet1!$A$2:$A$25</c:f>
              <c:numCache>
                <c:formatCode>General</c:formatCode>
                <c:ptCount val="24"/>
                <c:pt idx="1">
                  <c:v>3</c:v>
                </c:pt>
                <c:pt idx="2">
                  <c:v>6</c:v>
                </c:pt>
                <c:pt idx="3">
                  <c:v>9</c:v>
                </c:pt>
                <c:pt idx="4">
                  <c:v>12</c:v>
                </c:pt>
                <c:pt idx="5">
                  <c:v>15</c:v>
                </c:pt>
                <c:pt idx="6">
                  <c:v>18</c:v>
                </c:pt>
                <c:pt idx="7">
                  <c:v>21</c:v>
                </c:pt>
                <c:pt idx="8">
                  <c:v>24</c:v>
                </c:pt>
                <c:pt idx="9">
                  <c:v>27</c:v>
                </c:pt>
                <c:pt idx="10">
                  <c:v>30</c:v>
                </c:pt>
                <c:pt idx="11">
                  <c:v>33</c:v>
                </c:pt>
                <c:pt idx="12">
                  <c:v>36</c:v>
                </c:pt>
                <c:pt idx="13">
                  <c:v>39</c:v>
                </c:pt>
                <c:pt idx="14">
                  <c:v>42</c:v>
                </c:pt>
                <c:pt idx="15">
                  <c:v>45</c:v>
                </c:pt>
                <c:pt idx="16">
                  <c:v>48</c:v>
                </c:pt>
                <c:pt idx="17">
                  <c:v>51</c:v>
                </c:pt>
                <c:pt idx="18">
                  <c:v>54</c:v>
                </c:pt>
                <c:pt idx="19">
                  <c:v>57</c:v>
                </c:pt>
                <c:pt idx="20">
                  <c:v>60</c:v>
                </c:pt>
                <c:pt idx="21">
                  <c:v>63</c:v>
                </c:pt>
                <c:pt idx="22">
                  <c:v>66</c:v>
                </c:pt>
                <c:pt idx="23">
                  <c:v>69</c:v>
                </c:pt>
              </c:numCache>
            </c:numRef>
          </c:cat>
          <c:val>
            <c:numRef>
              <c:f>Sheet1!$C$2:$C$25</c:f>
              <c:numCache>
                <c:formatCode>General</c:formatCode>
                <c:ptCount val="24"/>
                <c:pt idx="1">
                  <c:v>5.5E-2</c:v>
                </c:pt>
                <c:pt idx="2">
                  <c:v>0.04</c:v>
                </c:pt>
                <c:pt idx="3">
                  <c:v>0.02</c:v>
                </c:pt>
                <c:pt idx="4">
                  <c:v>0.01</c:v>
                </c:pt>
                <c:pt idx="5">
                  <c:v>0.02</c:v>
                </c:pt>
                <c:pt idx="6">
                  <c:v>0.01</c:v>
                </c:pt>
                <c:pt idx="7">
                  <c:v>0</c:v>
                </c:pt>
                <c:pt idx="8">
                  <c:v>0</c:v>
                </c:pt>
                <c:pt idx="9">
                  <c:v>0.01</c:v>
                </c:pt>
                <c:pt idx="10">
                  <c:v>0.01</c:v>
                </c:pt>
                <c:pt idx="11">
                  <c:v>0.01</c:v>
                </c:pt>
                <c:pt idx="12">
                  <c:v>0.01</c:v>
                </c:pt>
                <c:pt idx="13">
                  <c:v>0.01</c:v>
                </c:pt>
                <c:pt idx="14">
                  <c:v>0.01</c:v>
                </c:pt>
                <c:pt idx="15">
                  <c:v>0.02</c:v>
                </c:pt>
                <c:pt idx="16">
                  <c:v>0.02</c:v>
                </c:pt>
                <c:pt idx="17">
                  <c:v>0</c:v>
                </c:pt>
                <c:pt idx="18">
                  <c:v>0</c:v>
                </c:pt>
                <c:pt idx="19">
                  <c:v>0</c:v>
                </c:pt>
                <c:pt idx="20">
                  <c:v>0</c:v>
                </c:pt>
                <c:pt idx="21">
                  <c:v>0.02</c:v>
                </c:pt>
                <c:pt idx="22">
                  <c:v>0.03</c:v>
                </c:pt>
                <c:pt idx="23">
                  <c:v>2.5000000000000001E-2</c:v>
                </c:pt>
              </c:numCache>
            </c:numRef>
          </c:val>
          <c:smooth val="0"/>
          <c:extLst>
            <c:ext xmlns:c16="http://schemas.microsoft.com/office/drawing/2014/chart" uri="{C3380CC4-5D6E-409C-BE32-E72D297353CC}">
              <c16:uniqueId val="{00000001-8278-4A38-8E21-8284693F7420}"/>
            </c:ext>
          </c:extLst>
        </c:ser>
        <c:dLbls>
          <c:showLegendKey val="0"/>
          <c:showVal val="0"/>
          <c:showCatName val="0"/>
          <c:showSerName val="0"/>
          <c:showPercent val="0"/>
          <c:showBubbleSize val="0"/>
        </c:dLbls>
        <c:marker val="1"/>
        <c:smooth val="0"/>
        <c:axId val="1160548736"/>
        <c:axId val="1303030448"/>
      </c:lineChart>
      <c:catAx>
        <c:axId val="1160548736"/>
        <c:scaling>
          <c:orientation val="minMax"/>
        </c:scaling>
        <c:delete val="0"/>
        <c:axPos val="b"/>
        <c:title>
          <c:tx>
            <c:rich>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r>
                  <a:rPr lang="en-US" b="1" dirty="0"/>
                  <a:t>Weeks</a:t>
                </a:r>
              </a:p>
            </c:rich>
          </c:tx>
          <c:layout>
            <c:manualLayout>
              <c:xMode val="edge"/>
              <c:yMode val="edge"/>
              <c:x val="0.49268431167831817"/>
              <c:y val="0.84828283140526528"/>
            </c:manualLayout>
          </c:layout>
          <c:overlay val="0"/>
          <c:spPr>
            <a:noFill/>
            <a:ln>
              <a:noFill/>
            </a:ln>
            <a:effectLst/>
          </c:spPr>
          <c:txPr>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accent6"/>
            </a:solidFill>
            <a:round/>
          </a:ln>
          <a:effectLst/>
        </c:spPr>
        <c:txPr>
          <a:bodyPr rot="-60000000" spcFirstLastPara="1" vertOverflow="ellipsis" vert="horz" wrap="square" anchor="ctr" anchorCtr="1"/>
          <a:lstStyle/>
          <a:p>
            <a:pPr>
              <a:defRPr sz="500" b="0"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crossAx val="1303030448"/>
        <c:crosses val="autoZero"/>
        <c:auto val="1"/>
        <c:lblAlgn val="ctr"/>
        <c:lblOffset val="100"/>
        <c:noMultiLvlLbl val="0"/>
      </c:catAx>
      <c:valAx>
        <c:axId val="130303044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0%" sourceLinked="0"/>
        <c:majorTickMark val="none"/>
        <c:minorTickMark val="none"/>
        <c:tickLblPos val="nextTo"/>
        <c:spPr>
          <a:noFill/>
          <a:ln>
            <a:solidFill>
              <a:schemeClr val="accent6"/>
            </a:solidFill>
          </a:ln>
          <a:effectLst/>
        </c:spPr>
        <c:txPr>
          <a:bodyPr rot="-60000000" spcFirstLastPara="1" vertOverflow="ellipsis" vert="horz" wrap="square" anchor="ctr" anchorCtr="1"/>
          <a:lstStyle/>
          <a:p>
            <a:pPr>
              <a:defRPr sz="500" b="0"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crossAx val="1160548736"/>
        <c:crossesAt val="1"/>
        <c:crossBetween val="midCat"/>
      </c:valAx>
      <c:spPr>
        <a:noFill/>
        <a:ln>
          <a:noFill/>
        </a:ln>
        <a:effectLst/>
      </c:spPr>
    </c:plotArea>
    <c:legend>
      <c:legendPos val="b"/>
      <c:layout>
        <c:manualLayout>
          <c:xMode val="edge"/>
          <c:yMode val="edge"/>
          <c:x val="0.70022580783734378"/>
          <c:y val="0.21177715630261881"/>
          <c:w val="0.24947862483213831"/>
          <c:h val="0.15893378622628404"/>
        </c:manualLayout>
      </c:layout>
      <c:overlay val="0"/>
      <c:spPr>
        <a:noFill/>
        <a:ln>
          <a:noFill/>
        </a:ln>
        <a:effectLst/>
      </c:spPr>
      <c:txPr>
        <a:bodyPr rot="0" spcFirstLastPara="1" vertOverflow="ellipsis" vert="horz" wrap="square" anchor="ctr" anchorCtr="1"/>
        <a:lstStyle/>
        <a:p>
          <a:pPr>
            <a:defRPr sz="500" b="1" i="0" u="none" strike="noStrike" kern="1200" baseline="0">
              <a:solidFill>
                <a:schemeClr val="accent6"/>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500">
          <a:solidFill>
            <a:schemeClr val="accent6"/>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0.32922</cdr:x>
      <cdr:y>0.29216</cdr:y>
    </cdr:from>
    <cdr:to>
      <cdr:x>0.67078</cdr:x>
      <cdr:y>0.70784</cdr:y>
    </cdr:to>
    <cdr:sp macro="" textlink="">
      <cdr:nvSpPr>
        <cdr:cNvPr id="2" name="TextBox 1">
          <a:extLst xmlns:a="http://schemas.openxmlformats.org/drawingml/2006/main">
            <a:ext uri="{FF2B5EF4-FFF2-40B4-BE49-F238E27FC236}">
              <a16:creationId xmlns:a16="http://schemas.microsoft.com/office/drawing/2014/main" id="{48EF891E-B5F4-1F1E-BA6A-AFB54A09F908}"/>
            </a:ext>
          </a:extLst>
        </cdr:cNvPr>
        <cdr:cNvSpPr txBox="1"/>
      </cdr:nvSpPr>
      <cdr:spPr>
        <a:xfrm xmlns:a="http://schemas.openxmlformats.org/drawingml/2006/main">
          <a:off x="881327" y="642692"/>
          <a:ext cx="914400" cy="914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0446C8-6497-7E4B-8ADA-CD8574685B36}" type="datetimeFigureOut">
              <a:rPr lang="en-US" smtClean="0"/>
              <a:t>9/2/25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314AF1-32EC-514D-9F29-EBE94B76FC4A}" type="slidenum">
              <a:rPr lang="en-US" smtClean="0"/>
              <a:t>‹#›</a:t>
            </a:fld>
            <a:endParaRPr lang="en-US"/>
          </a:p>
        </p:txBody>
      </p:sp>
    </p:spTree>
    <p:extLst>
      <p:ext uri="{BB962C8B-B14F-4D97-AF65-F5344CB8AC3E}">
        <p14:creationId xmlns:p14="http://schemas.microsoft.com/office/powerpoint/2010/main" val="649290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5465B-1F3E-4508-81BA-30485342AF0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7035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b="1" u="sng" dirty="0"/>
              <a:t>References</a:t>
            </a:r>
            <a:r>
              <a:rPr lang="en-US" sz="900" dirty="0"/>
              <a: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err="1">
                <a:latin typeface="Calibri" panose="020F0502020204030204" pitchFamily="34" charset="0"/>
                <a:cs typeface="Calibri" panose="020F0502020204030204" pitchFamily="34" charset="0"/>
              </a:rPr>
              <a:t>Rugo</a:t>
            </a:r>
            <a:r>
              <a:rPr lang="en-GB" sz="900" dirty="0">
                <a:latin typeface="Calibri" panose="020F0502020204030204" pitchFamily="34" charset="0"/>
                <a:cs typeface="Calibri" panose="020F0502020204030204" pitchFamily="34" charset="0"/>
              </a:rPr>
              <a:t> H, et al. </a:t>
            </a:r>
            <a:r>
              <a:rPr lang="en-IE" sz="900" dirty="0">
                <a:latin typeface="Calibri" panose="020F0502020204030204" pitchFamily="34" charset="0"/>
                <a:cs typeface="Calibri" panose="020F0502020204030204" pitchFamily="34" charset="0"/>
              </a:rPr>
              <a:t>Pooled Safety </a:t>
            </a:r>
            <a:r>
              <a:rPr lang="en-GB" sz="900" dirty="0">
                <a:latin typeface="Calibri" panose="020F0502020204030204" pitchFamily="34" charset="0"/>
                <a:cs typeface="Calibri" panose="020F0502020204030204" pitchFamily="34" charset="0"/>
              </a:rPr>
              <a:t>of Sacituzumab </a:t>
            </a:r>
            <a:r>
              <a:rPr lang="en-GB" sz="900" dirty="0" err="1">
                <a:latin typeface="Calibri" panose="020F0502020204030204" pitchFamily="34" charset="0"/>
                <a:cs typeface="Calibri" panose="020F0502020204030204" pitchFamily="34" charset="0"/>
              </a:rPr>
              <a:t>Govitecan</a:t>
            </a:r>
            <a:r>
              <a:rPr lang="en-GB" sz="900" dirty="0">
                <a:latin typeface="Calibri" panose="020F0502020204030204" pitchFamily="34" charset="0"/>
                <a:cs typeface="Calibri" panose="020F0502020204030204" pitchFamily="34" charset="0"/>
              </a:rPr>
              <a:t> (SG) in Metastatic Breast Cancer (</a:t>
            </a:r>
            <a:r>
              <a:rPr lang="en-GB" sz="900" dirty="0" err="1">
                <a:latin typeface="Calibri" panose="020F0502020204030204" pitchFamily="34" charset="0"/>
                <a:cs typeface="Calibri" panose="020F0502020204030204" pitchFamily="34" charset="0"/>
              </a:rPr>
              <a:t>mBC</a:t>
            </a:r>
            <a:r>
              <a:rPr lang="en-GB" sz="900" dirty="0">
                <a:latin typeface="Calibri" panose="020F0502020204030204" pitchFamily="34" charset="0"/>
                <a:cs typeface="Calibri" panose="020F0502020204030204" pitchFamily="34" charset="0"/>
              </a:rPr>
              <a:t>), Including Data from Patients (pts) Treated in NA/EU and Asia. Presented at ESMO BC 2025 Presentation #345P</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err="1">
                <a:latin typeface="Calibri" panose="020F0502020204030204" pitchFamily="34" charset="0"/>
                <a:cs typeface="Calibri" panose="020F0502020204030204" pitchFamily="34" charset="0"/>
              </a:rPr>
              <a:t>Bardia</a:t>
            </a:r>
            <a:r>
              <a:rPr lang="en-GB" sz="900" dirty="0">
                <a:latin typeface="Calibri" panose="020F0502020204030204" pitchFamily="34" charset="0"/>
                <a:cs typeface="Calibri" panose="020F0502020204030204" pitchFamily="34" charset="0"/>
              </a:rPr>
              <a:t> A, et al. N Engl J Med. 2021;384;1529-41.</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err="1">
                <a:latin typeface="Calibri" panose="020F0502020204030204" pitchFamily="34" charset="0"/>
                <a:cs typeface="Calibri" panose="020F0502020204030204" pitchFamily="34" charset="0"/>
              </a:rPr>
              <a:t>Rugo</a:t>
            </a:r>
            <a:r>
              <a:rPr lang="en-GB" sz="900" dirty="0">
                <a:latin typeface="Calibri" panose="020F0502020204030204" pitchFamily="34" charset="0"/>
                <a:cs typeface="Calibri" panose="020F0502020204030204" pitchFamily="34" charset="0"/>
              </a:rPr>
              <a:t> HS, et al. Lancet. 2023;402;1423-33.</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a:latin typeface="Calibri" panose="020F0502020204030204" pitchFamily="34" charset="0"/>
                <a:cs typeface="Calibri" panose="020F0502020204030204" pitchFamily="34" charset="0"/>
              </a:rPr>
              <a:t>Zhang J, et al. Ann </a:t>
            </a:r>
            <a:r>
              <a:rPr lang="en-GB" sz="900" dirty="0" err="1">
                <a:latin typeface="Calibri" panose="020F0502020204030204" pitchFamily="34" charset="0"/>
                <a:cs typeface="Calibri" panose="020F0502020204030204" pitchFamily="34" charset="0"/>
              </a:rPr>
              <a:t>Transl</a:t>
            </a:r>
            <a:r>
              <a:rPr lang="en-GB" sz="900" dirty="0">
                <a:latin typeface="Calibri" panose="020F0502020204030204" pitchFamily="34" charset="0"/>
                <a:cs typeface="Calibri" panose="020F0502020204030204" pitchFamily="34" charset="0"/>
              </a:rPr>
              <a:t> Med. 2021;9;1139</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err="1">
                <a:latin typeface="Calibri" panose="020F0502020204030204" pitchFamily="34" charset="0"/>
                <a:cs typeface="Calibri" panose="020F0502020204030204" pitchFamily="34" charset="0"/>
              </a:rPr>
              <a:t>Vlachou</a:t>
            </a:r>
            <a:r>
              <a:rPr lang="en-GB" sz="900" dirty="0">
                <a:latin typeface="Calibri" panose="020F0502020204030204" pitchFamily="34" charset="0"/>
                <a:cs typeface="Calibri" panose="020F0502020204030204" pitchFamily="34" charset="0"/>
              </a:rPr>
              <a:t> E, et al. Clin </a:t>
            </a:r>
            <a:r>
              <a:rPr lang="en-GB" sz="900" dirty="0" err="1">
                <a:latin typeface="Calibri" panose="020F0502020204030204" pitchFamily="34" charset="0"/>
                <a:cs typeface="Calibri" panose="020F0502020204030204" pitchFamily="34" charset="0"/>
              </a:rPr>
              <a:t>Genitourin</a:t>
            </a:r>
            <a:r>
              <a:rPr lang="en-GB" sz="900" dirty="0">
                <a:latin typeface="Calibri" panose="020F0502020204030204" pitchFamily="34" charset="0"/>
                <a:cs typeface="Calibri" panose="020F0502020204030204" pitchFamily="34" charset="0"/>
              </a:rPr>
              <a:t> Cancer. 2024;22;102090.</a:t>
            </a:r>
            <a:endParaRPr lang="en-US" sz="900" dirty="0">
              <a:latin typeface="Calibri" panose="020F0502020204030204" pitchFamily="34" charset="0"/>
              <a:cs typeface="Calibri" panose="020F0502020204030204" pitchFamily="34" charset="0"/>
            </a:endParaRPr>
          </a:p>
          <a:p>
            <a:endParaRPr lang="en-US" sz="900" dirty="0"/>
          </a:p>
          <a:p>
            <a:r>
              <a:rPr lang="en-US" sz="900" b="1" u="sng" dirty="0"/>
              <a:t>Abbreviations</a:t>
            </a:r>
            <a:r>
              <a:rPr lang="en-US" sz="9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900" dirty="0">
                <a:latin typeface="Calibri" panose="020F0502020204030204" pitchFamily="34" charset="0"/>
                <a:cs typeface="Calibri" panose="020F0502020204030204" pitchFamily="34" charset="0"/>
              </a:rPr>
              <a:t>ADC, antibody-drug conjugate; HER2, Human Epidermal Growth Factor Receptor 2; HR, Hormone Receptor; </a:t>
            </a:r>
            <a:r>
              <a:rPr lang="en-GB" sz="900" dirty="0" err="1">
                <a:latin typeface="Calibri" panose="020F0502020204030204" pitchFamily="34" charset="0"/>
                <a:cs typeface="Calibri" panose="020F0502020204030204" pitchFamily="34" charset="0"/>
              </a:rPr>
              <a:t>mBC</a:t>
            </a:r>
            <a:r>
              <a:rPr lang="en-GB" sz="900" dirty="0">
                <a:latin typeface="Calibri" panose="020F0502020204030204" pitchFamily="34" charset="0"/>
                <a:cs typeface="Calibri" panose="020F0502020204030204" pitchFamily="34" charset="0"/>
              </a:rPr>
              <a:t>, metastatic breast cancer; </a:t>
            </a:r>
            <a:r>
              <a:rPr lang="en-GB" sz="900" dirty="0" err="1">
                <a:latin typeface="Calibri" panose="020F0502020204030204" pitchFamily="34" charset="0"/>
                <a:cs typeface="Calibri" panose="020F0502020204030204" pitchFamily="34" charset="0"/>
              </a:rPr>
              <a:t>mTNBC</a:t>
            </a:r>
            <a:r>
              <a:rPr lang="en-GB" sz="900" dirty="0">
                <a:latin typeface="Calibri" panose="020F0502020204030204" pitchFamily="34" charset="0"/>
                <a:cs typeface="Calibri" panose="020F0502020204030204" pitchFamily="34" charset="0"/>
              </a:rPr>
              <a:t>, metastatic triple-negative breast cancer; SG, Sacituzumab </a:t>
            </a:r>
            <a:r>
              <a:rPr lang="en-GB" sz="900" dirty="0" err="1">
                <a:latin typeface="Calibri" panose="020F0502020204030204" pitchFamily="34" charset="0"/>
                <a:cs typeface="Calibri" panose="020F0502020204030204" pitchFamily="34" charset="0"/>
              </a:rPr>
              <a:t>govitecan</a:t>
            </a:r>
            <a:r>
              <a:rPr lang="en-GB" sz="900" dirty="0">
                <a:latin typeface="Calibri" panose="020F0502020204030204" pitchFamily="34" charset="0"/>
                <a:cs typeface="Calibri" panose="020F0502020204030204" pitchFamily="34" charset="0"/>
              </a:rPr>
              <a:t>; TEAEs, treatment emergent adverse events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BF232A-D0AC-9B4F-A822-05618EDB3A6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8605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00" dirty="0"/>
          </a:p>
          <a:p>
            <a:r>
              <a:rPr lang="en-GB" sz="600" b="1" u="sng" dirty="0"/>
              <a:t>References</a:t>
            </a:r>
            <a:r>
              <a:rPr lang="en-GB" sz="600" dirty="0"/>
              <a: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600" dirty="0" err="1">
                <a:cs typeface="Calibri" panose="020F0502020204030204" pitchFamily="34" charset="0"/>
              </a:rPr>
              <a:t>Rugo</a:t>
            </a:r>
            <a:r>
              <a:rPr lang="en-GB" sz="600" dirty="0">
                <a:cs typeface="Calibri" panose="020F0502020204030204" pitchFamily="34" charset="0"/>
              </a:rPr>
              <a:t> H, et al. </a:t>
            </a:r>
            <a:r>
              <a:rPr lang="en-IE" sz="600" dirty="0">
                <a:cs typeface="Calibri" panose="020F0502020204030204" pitchFamily="34" charset="0"/>
              </a:rPr>
              <a:t>Pooled Safety </a:t>
            </a:r>
            <a:r>
              <a:rPr lang="en-GB" sz="600" dirty="0">
                <a:cs typeface="Calibri" panose="020F0502020204030204" pitchFamily="34" charset="0"/>
              </a:rPr>
              <a:t>of Sacituzumab </a:t>
            </a:r>
            <a:r>
              <a:rPr lang="en-GB" sz="600" dirty="0" err="1">
                <a:cs typeface="Calibri" panose="020F0502020204030204" pitchFamily="34" charset="0"/>
              </a:rPr>
              <a:t>Govitecan</a:t>
            </a:r>
            <a:r>
              <a:rPr lang="en-GB" sz="600" dirty="0">
                <a:cs typeface="Calibri" panose="020F0502020204030204" pitchFamily="34" charset="0"/>
              </a:rPr>
              <a:t> (SG) in Metastatic Breast Cancer (</a:t>
            </a:r>
            <a:r>
              <a:rPr lang="en-GB" sz="600" dirty="0" err="1">
                <a:cs typeface="Calibri" panose="020F0502020204030204" pitchFamily="34" charset="0"/>
              </a:rPr>
              <a:t>mBC</a:t>
            </a:r>
            <a:r>
              <a:rPr lang="en-GB" sz="600" dirty="0">
                <a:cs typeface="Calibri" panose="020F0502020204030204" pitchFamily="34" charset="0"/>
              </a:rPr>
              <a:t>), Including Data from Patients (pts) Treated in NA/EU and Asia. Presented at ESMO BC 2025 Presentation #345P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600" dirty="0"/>
          </a:p>
          <a:p>
            <a:r>
              <a:rPr lang="en-GB" sz="600" b="1" u="sng" dirty="0"/>
              <a:t>Abbreviations</a:t>
            </a:r>
            <a:r>
              <a:rPr lang="en-GB" sz="6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600" dirty="0">
                <a:cs typeface="Calibri" panose="020F0502020204030204" pitchFamily="34" charset="0"/>
              </a:rPr>
              <a:t>AE, Adverse Events; BC, Breast Cancer; EU, Europe; HER2, Human Epidermal Growth Factor Receptor 2; HR, Hormone Receptor;  IV, Intravenous; </a:t>
            </a:r>
            <a:r>
              <a:rPr lang="en-US" sz="600" dirty="0" err="1">
                <a:cs typeface="Calibri" panose="020F0502020204030204" pitchFamily="34" charset="0"/>
              </a:rPr>
              <a:t>mBC</a:t>
            </a:r>
            <a:r>
              <a:rPr lang="en-US" sz="600" dirty="0">
                <a:cs typeface="Calibri" panose="020F0502020204030204" pitchFamily="34" charset="0"/>
              </a:rPr>
              <a:t>, metastatic breast cancer; </a:t>
            </a:r>
            <a:r>
              <a:rPr lang="en-US" sz="600" dirty="0" err="1">
                <a:cs typeface="Calibri" panose="020F0502020204030204" pitchFamily="34" charset="0"/>
              </a:rPr>
              <a:t>mTNBC</a:t>
            </a:r>
            <a:r>
              <a:rPr lang="en-US" sz="600" dirty="0">
                <a:cs typeface="Calibri" panose="020F0502020204030204" pitchFamily="34" charset="0"/>
              </a:rPr>
              <a:t>, metastatic Triple-Negative Breast Cancer;  NA, North America; SG, Sacituzumab </a:t>
            </a:r>
            <a:r>
              <a:rPr lang="en-US" sz="600" dirty="0" err="1">
                <a:cs typeface="Calibri" panose="020F0502020204030204" pitchFamily="34" charset="0"/>
              </a:rPr>
              <a:t>Govitecan</a:t>
            </a:r>
            <a:endParaRPr lang="en-US" sz="600" dirty="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097B73-F2D6-4DD6-89A9-E0D0A85814C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1835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sz="900" b="1" u="sng" dirty="0"/>
              <a:t>References</a:t>
            </a:r>
            <a:r>
              <a:rPr lang="en-GB" sz="900" dirty="0"/>
              <a: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a:cs typeface="Calibri" panose="020F0502020204030204" pitchFamily="34" charset="0"/>
              </a:rPr>
              <a:t>Rugo H, et al. </a:t>
            </a:r>
            <a:r>
              <a:rPr lang="en-IE" sz="900" dirty="0">
                <a:cs typeface="Calibri" panose="020F0502020204030204" pitchFamily="34" charset="0"/>
              </a:rPr>
              <a:t>Pooled Safety </a:t>
            </a:r>
            <a:r>
              <a:rPr lang="en-GB" sz="900" dirty="0">
                <a:cs typeface="Calibri" panose="020F0502020204030204" pitchFamily="34" charset="0"/>
              </a:rPr>
              <a:t>of Sacituzumab </a:t>
            </a:r>
            <a:r>
              <a:rPr lang="en-GB" sz="900" dirty="0" err="1">
                <a:cs typeface="Calibri" panose="020F0502020204030204" pitchFamily="34" charset="0"/>
              </a:rPr>
              <a:t>Govitecan</a:t>
            </a:r>
            <a:r>
              <a:rPr lang="en-GB" sz="900" dirty="0">
                <a:cs typeface="Calibri" panose="020F0502020204030204" pitchFamily="34" charset="0"/>
              </a:rPr>
              <a:t> (SG) in Metastatic Breast Cancer (</a:t>
            </a:r>
            <a:r>
              <a:rPr lang="en-GB" sz="900" dirty="0" err="1">
                <a:cs typeface="Calibri" panose="020F0502020204030204" pitchFamily="34" charset="0"/>
              </a:rPr>
              <a:t>mBC</a:t>
            </a:r>
            <a:r>
              <a:rPr lang="en-GB" sz="900" dirty="0">
                <a:cs typeface="Calibri" panose="020F0502020204030204" pitchFamily="34" charset="0"/>
              </a:rPr>
              <a:t>), Including Data from Patients (pts) Treated in NA/EU and Asia. Presented at ESMO BC 2025 Presentation #345P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p>
          <a:p>
            <a:r>
              <a:rPr lang="en-GB" sz="900" b="1" u="sng" dirty="0"/>
              <a:t>Abbreviations</a:t>
            </a:r>
            <a:r>
              <a:rPr lang="en-GB" sz="9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cs typeface="Calibri" panose="020F0502020204030204" pitchFamily="34" charset="0"/>
              </a:rPr>
              <a:t>BMI, Body Mass Index; ECOG, Eastern Cooperative Oncology Group; EU, Europe; NA, North America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097B73-F2D6-4DD6-89A9-E0D0A85814C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28222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sz="900" b="1" u="sng" dirty="0"/>
              <a:t>References</a:t>
            </a:r>
            <a:r>
              <a:rPr lang="en-GB" sz="900" dirty="0"/>
              <a: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a:cs typeface="Calibri" panose="020F0502020204030204" pitchFamily="34" charset="0"/>
              </a:rPr>
              <a:t>Rugo H, et al. </a:t>
            </a:r>
            <a:r>
              <a:rPr lang="en-IE" sz="900" dirty="0">
                <a:cs typeface="Calibri" panose="020F0502020204030204" pitchFamily="34" charset="0"/>
              </a:rPr>
              <a:t>Pooled Safety </a:t>
            </a:r>
            <a:r>
              <a:rPr lang="en-GB" sz="900" dirty="0">
                <a:cs typeface="Calibri" panose="020F0502020204030204" pitchFamily="34" charset="0"/>
              </a:rPr>
              <a:t>of Sacituzumab </a:t>
            </a:r>
            <a:r>
              <a:rPr lang="en-GB" sz="900" dirty="0" err="1">
                <a:cs typeface="Calibri" panose="020F0502020204030204" pitchFamily="34" charset="0"/>
              </a:rPr>
              <a:t>Govitecan</a:t>
            </a:r>
            <a:r>
              <a:rPr lang="en-GB" sz="900" dirty="0">
                <a:cs typeface="Calibri" panose="020F0502020204030204" pitchFamily="34" charset="0"/>
              </a:rPr>
              <a:t> (SG) in Metastatic Breast Cancer (</a:t>
            </a:r>
            <a:r>
              <a:rPr lang="en-GB" sz="900" dirty="0" err="1">
                <a:cs typeface="Calibri" panose="020F0502020204030204" pitchFamily="34" charset="0"/>
              </a:rPr>
              <a:t>mBC</a:t>
            </a:r>
            <a:r>
              <a:rPr lang="en-GB" sz="900" dirty="0">
                <a:cs typeface="Calibri" panose="020F0502020204030204" pitchFamily="34" charset="0"/>
              </a:rPr>
              <a:t>), Including Data from Patients (pts) Treated in NA/EU and Asia. Presented at ESMO BC 2025 Presentation #345P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p>
          <a:p>
            <a:r>
              <a:rPr lang="en-GB" sz="900" b="1" u="sng" dirty="0"/>
              <a:t>Abbreviations</a:t>
            </a:r>
            <a:r>
              <a:rPr lang="en-GB" sz="9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cs typeface="Calibri" panose="020F0502020204030204" pitchFamily="34" charset="0"/>
              </a:rPr>
              <a:t>EU, Europe; NA, North America; SAEs, Serious Adverse Event; TEAEs, Treatment Emergent Adverse Event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097B73-F2D6-4DD6-89A9-E0D0A85814C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2734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sz="900" b="1" u="sng" dirty="0"/>
              <a:t>References</a:t>
            </a:r>
            <a:r>
              <a:rPr lang="en-GB" sz="900" dirty="0"/>
              <a: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err="1">
                <a:cs typeface="Calibri" panose="020F0502020204030204" pitchFamily="34" charset="0"/>
              </a:rPr>
              <a:t>Rugo</a:t>
            </a:r>
            <a:r>
              <a:rPr lang="en-GB" sz="900" dirty="0">
                <a:cs typeface="Calibri" panose="020F0502020204030204" pitchFamily="34" charset="0"/>
              </a:rPr>
              <a:t> H, et al. </a:t>
            </a:r>
            <a:r>
              <a:rPr lang="en-IE" sz="900" dirty="0">
                <a:cs typeface="Calibri" panose="020F0502020204030204" pitchFamily="34" charset="0"/>
              </a:rPr>
              <a:t>Pooled Safety </a:t>
            </a:r>
            <a:r>
              <a:rPr lang="en-GB" sz="900" dirty="0">
                <a:cs typeface="Calibri" panose="020F0502020204030204" pitchFamily="34" charset="0"/>
              </a:rPr>
              <a:t>of Sacituzumab </a:t>
            </a:r>
            <a:r>
              <a:rPr lang="en-GB" sz="900" dirty="0" err="1">
                <a:cs typeface="Calibri" panose="020F0502020204030204" pitchFamily="34" charset="0"/>
              </a:rPr>
              <a:t>Govitecan</a:t>
            </a:r>
            <a:r>
              <a:rPr lang="en-GB" sz="900" dirty="0">
                <a:cs typeface="Calibri" panose="020F0502020204030204" pitchFamily="34" charset="0"/>
              </a:rPr>
              <a:t> (SG) in Metastatic Breast Cancer (</a:t>
            </a:r>
            <a:r>
              <a:rPr lang="en-GB" sz="900" dirty="0" err="1">
                <a:cs typeface="Calibri" panose="020F0502020204030204" pitchFamily="34" charset="0"/>
              </a:rPr>
              <a:t>mBC</a:t>
            </a:r>
            <a:r>
              <a:rPr lang="en-GB" sz="900" dirty="0">
                <a:cs typeface="Calibri" panose="020F0502020204030204" pitchFamily="34" charset="0"/>
              </a:rPr>
              <a:t>), Including Data from Patients (pts) Treated in NA/EU and Asia. Presented at ESMO BC 2025 Presentation #345P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p>
          <a:p>
            <a:r>
              <a:rPr lang="en-GB" sz="900" b="1" u="sng" dirty="0"/>
              <a:t>Abbreviations</a:t>
            </a:r>
            <a:r>
              <a:rPr lang="en-GB" sz="9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cs typeface="Calibri" panose="020F0502020204030204" pitchFamily="34" charset="0"/>
              </a:rPr>
              <a:t>EU, Europe; NA, North America; TEAE, Treatment Emergent Adverse Event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097B73-F2D6-4DD6-89A9-E0D0A85814C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28495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sz="900" b="1" u="sng" dirty="0"/>
              <a:t>References</a:t>
            </a:r>
            <a:r>
              <a:rPr lang="en-GB" sz="900" dirty="0"/>
              <a: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err="1">
                <a:cs typeface="Calibri" panose="020F0502020204030204" pitchFamily="34" charset="0"/>
              </a:rPr>
              <a:t>Rugo</a:t>
            </a:r>
            <a:r>
              <a:rPr lang="en-GB" sz="900" dirty="0">
                <a:cs typeface="Calibri" panose="020F0502020204030204" pitchFamily="34" charset="0"/>
              </a:rPr>
              <a:t> H, et al. </a:t>
            </a:r>
            <a:r>
              <a:rPr lang="en-IE" sz="900" dirty="0">
                <a:cs typeface="Calibri" panose="020F0502020204030204" pitchFamily="34" charset="0"/>
              </a:rPr>
              <a:t>Pooled Safety </a:t>
            </a:r>
            <a:r>
              <a:rPr lang="en-GB" sz="900" dirty="0">
                <a:cs typeface="Calibri" panose="020F0502020204030204" pitchFamily="34" charset="0"/>
              </a:rPr>
              <a:t>of Sacituzumab </a:t>
            </a:r>
            <a:r>
              <a:rPr lang="en-GB" sz="900" dirty="0" err="1">
                <a:cs typeface="Calibri" panose="020F0502020204030204" pitchFamily="34" charset="0"/>
              </a:rPr>
              <a:t>Govitecan</a:t>
            </a:r>
            <a:r>
              <a:rPr lang="en-GB" sz="900" dirty="0">
                <a:cs typeface="Calibri" panose="020F0502020204030204" pitchFamily="34" charset="0"/>
              </a:rPr>
              <a:t> (SG) in Metastatic Breast Cancer (</a:t>
            </a:r>
            <a:r>
              <a:rPr lang="en-GB" sz="900" dirty="0" err="1">
                <a:cs typeface="Calibri" panose="020F0502020204030204" pitchFamily="34" charset="0"/>
              </a:rPr>
              <a:t>mBC</a:t>
            </a:r>
            <a:r>
              <a:rPr lang="en-GB" sz="900" dirty="0">
                <a:cs typeface="Calibri" panose="020F0502020204030204" pitchFamily="34" charset="0"/>
              </a:rPr>
              <a:t>), Including Data from Patients (pts) Treated in NA/EU and Asia. Presented at ESMO BC 2025 Presentation #345P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p>
          <a:p>
            <a:r>
              <a:rPr lang="en-GB" sz="900" b="1" u="sng" dirty="0"/>
              <a:t>Abbreviations</a:t>
            </a:r>
            <a:r>
              <a:rPr lang="en-GB" sz="9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cs typeface="Calibri" panose="020F0502020204030204" pitchFamily="34" charset="0"/>
              </a:rPr>
              <a:t>EU, Europe; NA, North America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097B73-F2D6-4DD6-89A9-E0D0A85814C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0457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sz="900" b="1" u="sng" dirty="0"/>
              <a:t>References</a:t>
            </a:r>
            <a:r>
              <a:rPr lang="en-GB" sz="900" dirty="0"/>
              <a: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err="1">
                <a:cs typeface="Calibri" panose="020F0502020204030204" pitchFamily="34" charset="0"/>
              </a:rPr>
              <a:t>Rugo</a:t>
            </a:r>
            <a:r>
              <a:rPr lang="en-GB" sz="900" dirty="0">
                <a:cs typeface="Calibri" panose="020F0502020204030204" pitchFamily="34" charset="0"/>
              </a:rPr>
              <a:t> H, et al. </a:t>
            </a:r>
            <a:r>
              <a:rPr lang="en-IE" sz="900" dirty="0">
                <a:cs typeface="Calibri" panose="020F0502020204030204" pitchFamily="34" charset="0"/>
              </a:rPr>
              <a:t>Pooled Safety </a:t>
            </a:r>
            <a:r>
              <a:rPr lang="en-GB" sz="900" dirty="0">
                <a:cs typeface="Calibri" panose="020F0502020204030204" pitchFamily="34" charset="0"/>
              </a:rPr>
              <a:t>of Sacituzumab </a:t>
            </a:r>
            <a:r>
              <a:rPr lang="en-GB" sz="900" dirty="0" err="1">
                <a:cs typeface="Calibri" panose="020F0502020204030204" pitchFamily="34" charset="0"/>
              </a:rPr>
              <a:t>Govitecan</a:t>
            </a:r>
            <a:r>
              <a:rPr lang="en-GB" sz="900" dirty="0">
                <a:cs typeface="Calibri" panose="020F0502020204030204" pitchFamily="34" charset="0"/>
              </a:rPr>
              <a:t> (SG) in Metastatic Breast Cancer (</a:t>
            </a:r>
            <a:r>
              <a:rPr lang="en-GB" sz="900" dirty="0" err="1">
                <a:cs typeface="Calibri" panose="020F0502020204030204" pitchFamily="34" charset="0"/>
              </a:rPr>
              <a:t>mBC</a:t>
            </a:r>
            <a:r>
              <a:rPr lang="en-GB" sz="900" dirty="0">
                <a:cs typeface="Calibri" panose="020F0502020204030204" pitchFamily="34" charset="0"/>
              </a:rPr>
              <a:t>), Including Data from Patients (pts) Treated in NA/EU and Asia. Presented at ESMO BC 2025 Presentation #345P</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a:cs typeface="Calibri" panose="020F0502020204030204" pitchFamily="34" charset="0"/>
              </a:rPr>
              <a:t>TRODELVY® (</a:t>
            </a:r>
            <a:r>
              <a:rPr lang="en-GB" sz="900" dirty="0" err="1">
                <a:cs typeface="Calibri" panose="020F0502020204030204" pitchFamily="34" charset="0"/>
              </a:rPr>
              <a:t>sacituzumab</a:t>
            </a:r>
            <a:r>
              <a:rPr lang="en-GB" sz="900" dirty="0">
                <a:cs typeface="Calibri" panose="020F0502020204030204" pitchFamily="34" charset="0"/>
              </a:rPr>
              <a:t> </a:t>
            </a:r>
            <a:r>
              <a:rPr lang="en-GB" sz="900" dirty="0" err="1">
                <a:cs typeface="Calibri" panose="020F0502020204030204" pitchFamily="34" charset="0"/>
              </a:rPr>
              <a:t>govitecan-hziy</a:t>
            </a:r>
            <a:r>
              <a:rPr lang="en-GB" sz="900" dirty="0">
                <a:cs typeface="Calibri" panose="020F0502020204030204" pitchFamily="34" charset="0"/>
              </a:rPr>
              <a:t>) [prescribing information] Foster City, CA: Gilead Sciences, Inc., March 2025.</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900" dirty="0">
                <a:cs typeface="Calibri" panose="020F0502020204030204" pitchFamily="34" charset="0"/>
              </a:rPr>
              <a:t>TRODELVY® (</a:t>
            </a:r>
            <a:r>
              <a:rPr lang="en-GB" sz="900" dirty="0" err="1">
                <a:cs typeface="Calibri" panose="020F0502020204030204" pitchFamily="34" charset="0"/>
              </a:rPr>
              <a:t>sacituzumab</a:t>
            </a:r>
            <a:r>
              <a:rPr lang="en-GB" sz="900" dirty="0">
                <a:cs typeface="Calibri" panose="020F0502020204030204" pitchFamily="34" charset="0"/>
              </a:rPr>
              <a:t> </a:t>
            </a:r>
            <a:r>
              <a:rPr lang="en-GB" sz="900" dirty="0" err="1">
                <a:cs typeface="Calibri" panose="020F0502020204030204" pitchFamily="34" charset="0"/>
              </a:rPr>
              <a:t>govitecan-hziy</a:t>
            </a:r>
            <a:r>
              <a:rPr lang="en-GB" sz="900" dirty="0">
                <a:cs typeface="Calibri" panose="020F0502020204030204" pitchFamily="34" charset="0"/>
              </a:rPr>
              <a:t>) [summary of product characteristics]. County Cork, Ireland: Gilead Sciences Ireland UC; November 2023.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dirty="0"/>
          </a:p>
          <a:p>
            <a:r>
              <a:rPr lang="en-GB" sz="900" b="1" u="sng" dirty="0"/>
              <a:t>Abbreviations</a:t>
            </a:r>
            <a:r>
              <a:rPr lang="en-GB" sz="9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cs typeface="Calibri" panose="020F0502020204030204" pitchFamily="34" charset="0"/>
              </a:rPr>
              <a:t>AE, adverse event; EU, Europe; G-CSF, Granulocyte Colony-stimulating factor; NA, North America; SG, Sacituzumab </a:t>
            </a:r>
            <a:r>
              <a:rPr lang="en-US" sz="900" dirty="0" err="1">
                <a:cs typeface="Calibri" panose="020F0502020204030204" pitchFamily="34" charset="0"/>
              </a:rPr>
              <a:t>govitecan</a:t>
            </a:r>
            <a:r>
              <a:rPr lang="en-US" sz="900" dirty="0">
                <a:cs typeface="Calibri" panose="020F0502020204030204" pitchFamily="34" charset="0"/>
              </a:rPr>
              <a:t>; TEAE; Treatment Emergent Adverse Event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097B73-F2D6-4DD6-89A9-E0D0A85814C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62649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100" dirty="0"/>
          </a:p>
          <a:p>
            <a:r>
              <a:rPr lang="en-GB" sz="800" b="1" u="sng" dirty="0"/>
              <a:t>References</a:t>
            </a:r>
            <a:r>
              <a:rPr lang="en-GB" sz="800" dirty="0"/>
              <a:t>:</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GB" sz="800" dirty="0" err="1">
                <a:cs typeface="Calibri" panose="020F0502020204030204" pitchFamily="34" charset="0"/>
              </a:rPr>
              <a:t>Rugo</a:t>
            </a:r>
            <a:r>
              <a:rPr lang="en-GB" sz="800" dirty="0">
                <a:cs typeface="Calibri" panose="020F0502020204030204" pitchFamily="34" charset="0"/>
              </a:rPr>
              <a:t> H, et al. </a:t>
            </a:r>
            <a:r>
              <a:rPr lang="en-IE" sz="800" dirty="0">
                <a:cs typeface="Calibri" panose="020F0502020204030204" pitchFamily="34" charset="0"/>
              </a:rPr>
              <a:t>Pooled Safety </a:t>
            </a:r>
            <a:r>
              <a:rPr lang="en-GB" sz="800" dirty="0">
                <a:cs typeface="Calibri" panose="020F0502020204030204" pitchFamily="34" charset="0"/>
              </a:rPr>
              <a:t>of Sacituzumab </a:t>
            </a:r>
            <a:r>
              <a:rPr lang="en-GB" sz="800" dirty="0" err="1">
                <a:cs typeface="Calibri" panose="020F0502020204030204" pitchFamily="34" charset="0"/>
              </a:rPr>
              <a:t>Govitecan</a:t>
            </a:r>
            <a:r>
              <a:rPr lang="en-GB" sz="800" dirty="0">
                <a:cs typeface="Calibri" panose="020F0502020204030204" pitchFamily="34" charset="0"/>
              </a:rPr>
              <a:t> (SG) in Metastatic Breast Cancer (</a:t>
            </a:r>
            <a:r>
              <a:rPr lang="en-GB" sz="800" dirty="0" err="1">
                <a:cs typeface="Calibri" panose="020F0502020204030204" pitchFamily="34" charset="0"/>
              </a:rPr>
              <a:t>mBC</a:t>
            </a:r>
            <a:r>
              <a:rPr lang="en-GB" sz="800" dirty="0">
                <a:cs typeface="Calibri" panose="020F0502020204030204" pitchFamily="34" charset="0"/>
              </a:rPr>
              <a:t>), Including Data from Patients (pts) Treated in NA/EU and Asia. Presented at ESMO BC 2025 Presentation #345P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800" dirty="0"/>
          </a:p>
          <a:p>
            <a:r>
              <a:rPr lang="en-GB" sz="800" b="1" u="sng" dirty="0"/>
              <a:t>Abbreviations</a:t>
            </a:r>
            <a:r>
              <a:rPr lang="en-GB" sz="800"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cs typeface="Calibri" panose="020F0502020204030204" pitchFamily="34" charset="0"/>
              </a:rPr>
              <a:t>EU, Europe; </a:t>
            </a:r>
            <a:r>
              <a:rPr lang="en-US" sz="800" dirty="0" err="1">
                <a:cs typeface="Calibri" panose="020F0502020204030204" pitchFamily="34" charset="0"/>
              </a:rPr>
              <a:t>mBC</a:t>
            </a:r>
            <a:r>
              <a:rPr lang="en-US" sz="800" dirty="0">
                <a:cs typeface="Calibri" panose="020F0502020204030204" pitchFamily="34" charset="0"/>
              </a:rPr>
              <a:t>, metastatic breast cancer; NA, North America; SG, Sacituzumab </a:t>
            </a:r>
            <a:r>
              <a:rPr lang="en-US" sz="800" dirty="0" err="1">
                <a:cs typeface="Calibri" panose="020F0502020204030204" pitchFamily="34" charset="0"/>
              </a:rPr>
              <a:t>govitecan</a:t>
            </a:r>
            <a:r>
              <a:rPr lang="en-US" sz="800" dirty="0">
                <a:cs typeface="Calibri" panose="020F0502020204030204" pitchFamily="34" charset="0"/>
              </a:rPr>
              <a:t>; TEAE, treatment emergent adverse events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097B73-F2D6-4DD6-89A9-E0D0A85814C5}"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58908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losing - Add Image">
    <p:spTree>
      <p:nvGrpSpPr>
        <p:cNvPr id="1" name=""/>
        <p:cNvGrpSpPr/>
        <p:nvPr/>
      </p:nvGrpSpPr>
      <p:grpSpPr>
        <a:xfrm>
          <a:off x="0" y="0"/>
          <a:ext cx="0" cy="0"/>
          <a:chOff x="0" y="0"/>
          <a:chExt cx="0" cy="0"/>
        </a:xfrm>
      </p:grpSpPr>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6" name="Picture Placeholder 4">
            <a:extLst>
              <a:ext uri="{FF2B5EF4-FFF2-40B4-BE49-F238E27FC236}">
                <a16:creationId xmlns:a16="http://schemas.microsoft.com/office/drawing/2014/main" id="{46CC5A0F-1802-5B4A-A4A0-3E3E5F67C291}"/>
              </a:ext>
            </a:extLst>
          </p:cNvPr>
          <p:cNvSpPr>
            <a:spLocks noGrp="1"/>
          </p:cNvSpPr>
          <p:nvPr>
            <p:ph type="pic" sz="quarter" idx="10" hasCustomPrompt="1"/>
          </p:nvPr>
        </p:nvSpPr>
        <p:spPr>
          <a:xfrm>
            <a:off x="-12190" y="-48768"/>
            <a:ext cx="12216446" cy="6894576"/>
          </a:xfrm>
          <a:custGeom>
            <a:avLst/>
            <a:gdLst>
              <a:gd name="connsiteX0" fmla="*/ 0 w 12191998"/>
              <a:gd name="connsiteY0" fmla="*/ 0 h 6858000"/>
              <a:gd name="connsiteX1" fmla="*/ 11048975 w 12191998"/>
              <a:gd name="connsiteY1" fmla="*/ 0 h 6858000"/>
              <a:gd name="connsiteX2" fmla="*/ 12191998 w 12191998"/>
              <a:gd name="connsiteY2" fmla="*/ 1143023 h 6858000"/>
              <a:gd name="connsiteX3" fmla="*/ 12191998 w 12191998"/>
              <a:gd name="connsiteY3" fmla="*/ 6858000 h 6858000"/>
              <a:gd name="connsiteX4" fmla="*/ 0 w 12191998"/>
              <a:gd name="connsiteY4" fmla="*/ 6858000 h 6858000"/>
              <a:gd name="connsiteX5" fmla="*/ 0 w 12191998"/>
              <a:gd name="connsiteY5" fmla="*/ 0 h 6858000"/>
              <a:gd name="connsiteX0" fmla="*/ 0 w 12195023"/>
              <a:gd name="connsiteY0" fmla="*/ 12192 h 6870192"/>
              <a:gd name="connsiteX1" fmla="*/ 12195023 w 12195023"/>
              <a:gd name="connsiteY1" fmla="*/ 0 h 6870192"/>
              <a:gd name="connsiteX2" fmla="*/ 12191998 w 12195023"/>
              <a:gd name="connsiteY2" fmla="*/ 1155215 h 6870192"/>
              <a:gd name="connsiteX3" fmla="*/ 12191998 w 12195023"/>
              <a:gd name="connsiteY3" fmla="*/ 6870192 h 6870192"/>
              <a:gd name="connsiteX4" fmla="*/ 0 w 12195023"/>
              <a:gd name="connsiteY4" fmla="*/ 6870192 h 6870192"/>
              <a:gd name="connsiteX5" fmla="*/ 0 w 12195023"/>
              <a:gd name="connsiteY5" fmla="*/ 12192 h 6870192"/>
              <a:gd name="connsiteX0" fmla="*/ 0 w 12195023"/>
              <a:gd name="connsiteY0" fmla="*/ 12192 h 6870192"/>
              <a:gd name="connsiteX1" fmla="*/ 12195023 w 12195023"/>
              <a:gd name="connsiteY1" fmla="*/ 0 h 6870192"/>
              <a:gd name="connsiteX2" fmla="*/ 12191998 w 12195023"/>
              <a:gd name="connsiteY2" fmla="*/ 1155215 h 6870192"/>
              <a:gd name="connsiteX3" fmla="*/ 5974078 w 12195023"/>
              <a:gd name="connsiteY3" fmla="*/ 6870192 h 6870192"/>
              <a:gd name="connsiteX4" fmla="*/ 0 w 12195023"/>
              <a:gd name="connsiteY4" fmla="*/ 6870192 h 6870192"/>
              <a:gd name="connsiteX5" fmla="*/ 0 w 12195023"/>
              <a:gd name="connsiteY5" fmla="*/ 12192 h 6870192"/>
              <a:gd name="connsiteX0" fmla="*/ 0 w 12204254"/>
              <a:gd name="connsiteY0" fmla="*/ 12192 h 6870192"/>
              <a:gd name="connsiteX1" fmla="*/ 12195023 w 12204254"/>
              <a:gd name="connsiteY1" fmla="*/ 0 h 6870192"/>
              <a:gd name="connsiteX2" fmla="*/ 12204190 w 12204254"/>
              <a:gd name="connsiteY2" fmla="*/ 5702831 h 6870192"/>
              <a:gd name="connsiteX3" fmla="*/ 5974078 w 12204254"/>
              <a:gd name="connsiteY3" fmla="*/ 6870192 h 6870192"/>
              <a:gd name="connsiteX4" fmla="*/ 0 w 12204254"/>
              <a:gd name="connsiteY4" fmla="*/ 6870192 h 6870192"/>
              <a:gd name="connsiteX5" fmla="*/ 0 w 12204254"/>
              <a:gd name="connsiteY5" fmla="*/ 12192 h 6870192"/>
              <a:gd name="connsiteX0" fmla="*/ 0 w 12204254"/>
              <a:gd name="connsiteY0" fmla="*/ 12192 h 6894576"/>
              <a:gd name="connsiteX1" fmla="*/ 12195023 w 12204254"/>
              <a:gd name="connsiteY1" fmla="*/ 0 h 6894576"/>
              <a:gd name="connsiteX2" fmla="*/ 12204190 w 12204254"/>
              <a:gd name="connsiteY2" fmla="*/ 5702831 h 6894576"/>
              <a:gd name="connsiteX3" fmla="*/ 3572254 w 12204254"/>
              <a:gd name="connsiteY3" fmla="*/ 6894576 h 6894576"/>
              <a:gd name="connsiteX4" fmla="*/ 0 w 12204254"/>
              <a:gd name="connsiteY4" fmla="*/ 6870192 h 6894576"/>
              <a:gd name="connsiteX5" fmla="*/ 0 w 12204254"/>
              <a:gd name="connsiteY5" fmla="*/ 12192 h 6894576"/>
              <a:gd name="connsiteX0" fmla="*/ 12192 w 12216446"/>
              <a:gd name="connsiteY0" fmla="*/ 12192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12192 w 12216446"/>
              <a:gd name="connsiteY5" fmla="*/ 12192 h 6894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16446" h="6894576">
                <a:moveTo>
                  <a:pt x="12192" y="12192"/>
                </a:moveTo>
                <a:lnTo>
                  <a:pt x="12207215" y="0"/>
                </a:lnTo>
                <a:cubicBezTo>
                  <a:pt x="12206207" y="385072"/>
                  <a:pt x="12217390" y="5317759"/>
                  <a:pt x="12216382" y="5702831"/>
                </a:cubicBezTo>
                <a:lnTo>
                  <a:pt x="3584446" y="6894576"/>
                </a:lnTo>
                <a:lnTo>
                  <a:pt x="0" y="5724144"/>
                </a:lnTo>
                <a:lnTo>
                  <a:pt x="12192" y="12192"/>
                </a:lnTo>
                <a:close/>
              </a:path>
            </a:pathLst>
          </a:custGeom>
        </p:spPr>
        <p:txBody>
          <a:bodyPr anchor="ctr"/>
          <a:lstStyle>
            <a:lvl1pPr marL="0" indent="0" algn="ctr">
              <a:buNone/>
              <a:defRPr/>
            </a:lvl1pPr>
          </a:lstStyle>
          <a:p>
            <a:r>
              <a:rPr lang="en-US"/>
              <a:t>Insert photo by clicking on the image icon</a:t>
            </a:r>
          </a:p>
        </p:txBody>
      </p:sp>
      <p:pic>
        <p:nvPicPr>
          <p:cNvPr id="5" name="Picture 4" descr="A picture containing text&#10;&#10;Description automatically generated">
            <a:extLst>
              <a:ext uri="{FF2B5EF4-FFF2-40B4-BE49-F238E27FC236}">
                <a16:creationId xmlns:a16="http://schemas.microsoft.com/office/drawing/2014/main" id="{94DCBA6C-5F47-CF46-AC86-06DFC71288BF}"/>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741672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ey Point-Blu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accent1"/>
                </a:solidFill>
                <a:latin typeface="Trebuchet MS" panose="020B0703020202090204" pitchFamily="34" charset="0"/>
              </a:defRPr>
            </a:lvl1pPr>
          </a:lstStyle>
          <a:p>
            <a:r>
              <a:rPr lang="en-US"/>
              <a:t>Click to edit master title style</a:t>
            </a:r>
          </a:p>
        </p:txBody>
      </p:sp>
      <p:pic>
        <p:nvPicPr>
          <p:cNvPr id="5" name="Picture 4" descr="A picture containing text&#10;&#10;Description automatically generated">
            <a:extLst>
              <a:ext uri="{FF2B5EF4-FFF2-40B4-BE49-F238E27FC236}">
                <a16:creationId xmlns:a16="http://schemas.microsoft.com/office/drawing/2014/main" id="{0EB9C91B-632E-3243-B878-5265BEF6949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616562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Divider Blue Gri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6890869-419C-404C-A780-60070061C651}"/>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5425" y="0"/>
            <a:ext cx="12195296" cy="6859854"/>
          </a:xfrm>
          <a:prstGeom prst="rect">
            <a:avLst/>
          </a:prstGeom>
        </p:spPr>
      </p:pic>
      <p:sp>
        <p:nvSpPr>
          <p:cNvPr id="5" name="Content Placeholder 2">
            <a:extLst>
              <a:ext uri="{FF2B5EF4-FFF2-40B4-BE49-F238E27FC236}">
                <a16:creationId xmlns:a16="http://schemas.microsoft.com/office/drawing/2014/main" id="{F1624BFA-3408-CB48-BB40-1B8DA80F0B9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979930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Divider Red Gri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56BEA39-B9F1-154B-A579-1CFB9CE600F4}"/>
              </a:ext>
            </a:extLst>
          </p:cNvPr>
          <p:cNvPicPr>
            <a:picLocks noChangeAspect="1"/>
          </p:cNvPicPr>
          <p:nvPr userDrawn="1"/>
        </p:nvPicPr>
        <p:blipFill>
          <a:blip r:embed="rId2">
            <a:extLst>
              <a:ext uri="{28A0092B-C50C-407E-A947-70E740481C1C}">
                <a14:useLocalDpi xmlns:a14="http://schemas.microsoft.com/office/drawing/2010/main"/>
              </a:ext>
            </a:extLst>
          </a:blip>
          <a:srcRect/>
          <a:stretch/>
        </p:blipFill>
        <p:spPr>
          <a:xfrm>
            <a:off x="5425" y="0"/>
            <a:ext cx="12195296" cy="6859854"/>
          </a:xfrm>
          <a:prstGeom prst="rect">
            <a:avLst/>
          </a:prstGeom>
        </p:spPr>
      </p:pic>
      <p:sp>
        <p:nvSpPr>
          <p:cNvPr id="4" name="Content Placeholder 2">
            <a:extLst>
              <a:ext uri="{FF2B5EF4-FFF2-40B4-BE49-F238E27FC236}">
                <a16:creationId xmlns:a16="http://schemas.microsoft.com/office/drawing/2014/main" id="{BE766F11-A0B8-5043-BD39-F5EBBCBBFB2E}"/>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Tree>
    <p:extLst>
      <p:ext uri="{BB962C8B-B14F-4D97-AF65-F5344CB8AC3E}">
        <p14:creationId xmlns:p14="http://schemas.microsoft.com/office/powerpoint/2010/main" val="14012743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Divider Blue ">
    <p:spTree>
      <p:nvGrpSpPr>
        <p:cNvPr id="1" name=""/>
        <p:cNvGrpSpPr/>
        <p:nvPr/>
      </p:nvGrpSpPr>
      <p:grpSpPr>
        <a:xfrm>
          <a:off x="0" y="0"/>
          <a:ext cx="0" cy="0"/>
          <a:chOff x="0" y="0"/>
          <a:chExt cx="0" cy="0"/>
        </a:xfrm>
      </p:grpSpPr>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2" y="0"/>
            <a:ext cx="12191998" cy="6858000"/>
          </a:xfrm>
          <a:prstGeom prst="rect">
            <a:avLst/>
          </a:prstGeom>
        </p:spPr>
        <p:txBody>
          <a:bodyPr anchor="ctr"/>
          <a:lstStyle>
            <a:lvl1pPr marL="0" indent="0" algn="r">
              <a:buNone/>
              <a:defRPr/>
            </a:lvl1pPr>
          </a:lstStyle>
          <a:p>
            <a:r>
              <a:rPr lang="en-US"/>
              <a:t>Insert photo by clicking on the image icon</a:t>
            </a:r>
          </a:p>
        </p:txBody>
      </p:sp>
      <p:sp>
        <p:nvSpPr>
          <p:cNvPr id="4" name="Content Placeholder 2">
            <a:extLst>
              <a:ext uri="{FF2B5EF4-FFF2-40B4-BE49-F238E27FC236}">
                <a16:creationId xmlns:a16="http://schemas.microsoft.com/office/drawing/2014/main" id="{E5181B7D-36C4-E247-A8BB-976A23D8CB6B}"/>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
        <p:nvSpPr>
          <p:cNvPr id="3" name="Slide Number Placeholder 2">
            <a:extLst>
              <a:ext uri="{FF2B5EF4-FFF2-40B4-BE49-F238E27FC236}">
                <a16:creationId xmlns:a16="http://schemas.microsoft.com/office/drawing/2014/main" id="{8FDBF05E-3BF8-CBC4-98FA-E3AC149626CE}"/>
              </a:ext>
            </a:extLst>
          </p:cNvPr>
          <p:cNvSpPr>
            <a:spLocks noGrp="1"/>
          </p:cNvSpPr>
          <p:nvPr>
            <p:ph type="sldNum" sz="quarter" idx="12"/>
          </p:nvPr>
        </p:nvSpPr>
        <p:spPr/>
        <p:txBody>
          <a:bodyPr/>
          <a:lstStyle/>
          <a:p>
            <a:fld id="{4BEAA09E-D67E-864E-8466-C38E88600C4F}" type="slidenum">
              <a:rPr lang="en-US" smtClean="0"/>
              <a:pPr/>
              <a:t>‹#›</a:t>
            </a:fld>
            <a:endParaRPr lang="en-US"/>
          </a:p>
        </p:txBody>
      </p:sp>
      <p:sp>
        <p:nvSpPr>
          <p:cNvPr id="8" name="Slide Number Placeholder 5">
            <a:extLst>
              <a:ext uri="{FF2B5EF4-FFF2-40B4-BE49-F238E27FC236}">
                <a16:creationId xmlns:a16="http://schemas.microsoft.com/office/drawing/2014/main" id="{0BF1DB9C-F3A4-19F7-3FF0-64388393140B}"/>
              </a:ext>
            </a:extLst>
          </p:cNvPr>
          <p:cNvSpPr txBox="1">
            <a:spLocks/>
          </p:cNvSpPr>
          <p:nvPr userDrawn="1"/>
        </p:nvSpPr>
        <p:spPr>
          <a:xfrm>
            <a:off x="4267200" y="6496049"/>
            <a:ext cx="3629025"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dirty="0">
                <a:solidFill>
                  <a:srgbClr val="787A7E"/>
                </a:solidFill>
                <a:latin typeface="Trebuchet MS" panose="020B0703020202090204" pitchFamily="34" charset="0"/>
              </a:rPr>
              <a:t>External Use and Distribution </a:t>
            </a:r>
          </a:p>
          <a:p>
            <a:pPr algn="ctr"/>
            <a:r>
              <a:rPr lang="en-US" b="0" i="0" dirty="0">
                <a:solidFill>
                  <a:srgbClr val="787A7E"/>
                </a:solidFill>
                <a:effectLst/>
                <a:latin typeface="Trebuchet MS" panose="020B0603020202020204" pitchFamily="34" charset="0"/>
              </a:rPr>
              <a:t>SE-TRO-0266 Date of preparation Sept 2025</a:t>
            </a:r>
            <a:endParaRPr lang="en-US" b="0" i="0" dirty="0">
              <a:solidFill>
                <a:srgbClr val="787A7E"/>
              </a:solidFill>
              <a:latin typeface="Trebuchet MS" panose="020B0603020202020204" pitchFamily="34" charset="0"/>
            </a:endParaRPr>
          </a:p>
        </p:txBody>
      </p:sp>
    </p:spTree>
    <p:extLst>
      <p:ext uri="{BB962C8B-B14F-4D97-AF65-F5344CB8AC3E}">
        <p14:creationId xmlns:p14="http://schemas.microsoft.com/office/powerpoint/2010/main" val="2603880185"/>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2-Divider Red">
    <p:spTree>
      <p:nvGrpSpPr>
        <p:cNvPr id="1" name=""/>
        <p:cNvGrpSpPr/>
        <p:nvPr/>
      </p:nvGrpSpPr>
      <p:grpSpPr>
        <a:xfrm>
          <a:off x="0" y="0"/>
          <a:ext cx="0" cy="0"/>
          <a:chOff x="0" y="0"/>
          <a:chExt cx="0" cy="0"/>
        </a:xfrm>
      </p:grpSpPr>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2" y="0"/>
            <a:ext cx="12191998" cy="6858000"/>
          </a:xfrm>
          <a:prstGeom prst="rect">
            <a:avLst/>
          </a:prstGeom>
        </p:spPr>
        <p:txBody>
          <a:bodyPr anchor="ctr"/>
          <a:lstStyle>
            <a:lvl1pPr marL="0" indent="0" algn="r">
              <a:buNone/>
              <a:defRPr/>
            </a:lvl1pPr>
          </a:lstStyle>
          <a:p>
            <a:r>
              <a:rPr lang="en-US"/>
              <a:t>Insert photo by clicking on the image icon</a:t>
            </a:r>
          </a:p>
        </p:txBody>
      </p:sp>
      <p:sp>
        <p:nvSpPr>
          <p:cNvPr id="4" name="Content Placeholder 2">
            <a:extLst>
              <a:ext uri="{FF2B5EF4-FFF2-40B4-BE49-F238E27FC236}">
                <a16:creationId xmlns:a16="http://schemas.microsoft.com/office/drawing/2014/main" id="{1D111DE1-BD25-8B4A-BEFC-769203F0F0C7}"/>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
        <p:nvSpPr>
          <p:cNvPr id="3" name="Slide Number Placeholder 5">
            <a:extLst>
              <a:ext uri="{FF2B5EF4-FFF2-40B4-BE49-F238E27FC236}">
                <a16:creationId xmlns:a16="http://schemas.microsoft.com/office/drawing/2014/main" id="{561CD385-9254-9163-9D94-779EA358ECF2}"/>
              </a:ext>
            </a:extLst>
          </p:cNvPr>
          <p:cNvSpPr txBox="1">
            <a:spLocks/>
          </p:cNvSpPr>
          <p:nvPr userDrawn="1"/>
        </p:nvSpPr>
        <p:spPr>
          <a:xfrm>
            <a:off x="4267200" y="6496049"/>
            <a:ext cx="3629025"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dirty="0">
                <a:solidFill>
                  <a:srgbClr val="787A7E"/>
                </a:solidFill>
                <a:latin typeface="Trebuchet MS" panose="020B0703020202090204" pitchFamily="34" charset="0"/>
              </a:rPr>
              <a:t>External Use and Distribution </a:t>
            </a:r>
          </a:p>
          <a:p>
            <a:pPr algn="ctr"/>
            <a:r>
              <a:rPr lang="en-US" b="0" i="0" dirty="0">
                <a:solidFill>
                  <a:srgbClr val="787A7E"/>
                </a:solidFill>
                <a:effectLst/>
                <a:latin typeface="Trebuchet MS" panose="020B0603020202020204" pitchFamily="34" charset="0"/>
              </a:rPr>
              <a:t>SE-TRO-0266 Date of preparation Sept 2025</a:t>
            </a:r>
            <a:endParaRPr lang="en-US" b="0" i="0" dirty="0">
              <a:solidFill>
                <a:srgbClr val="787A7E"/>
              </a:solidFill>
              <a:latin typeface="Trebuchet MS" panose="020B0603020202020204" pitchFamily="34" charset="0"/>
            </a:endParaRPr>
          </a:p>
        </p:txBody>
      </p:sp>
    </p:spTree>
    <p:extLst>
      <p:ext uri="{BB962C8B-B14F-4D97-AF65-F5344CB8AC3E}">
        <p14:creationId xmlns:p14="http://schemas.microsoft.com/office/powerpoint/2010/main" val="1672927404"/>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3-Divider Blu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10E3402-48B3-4143-B616-3016ADBBD5D2}"/>
              </a:ext>
            </a:extLst>
          </p:cNvPr>
          <p:cNvSpPr>
            <a:spLocks noGrp="1"/>
          </p:cNvSpPr>
          <p:nvPr>
            <p:ph type="pic" sz="quarter" idx="12" hasCustomPrompt="1"/>
          </p:nvPr>
        </p:nvSpPr>
        <p:spPr>
          <a:xfrm>
            <a:off x="9060873" y="0"/>
            <a:ext cx="3131127" cy="6858000"/>
          </a:xfrm>
        </p:spPr>
        <p:txBody>
          <a:bodyPr/>
          <a:lstStyle/>
          <a:p>
            <a:r>
              <a:rPr lang="en-US"/>
              <a:t>Insert Picture</a:t>
            </a:r>
          </a:p>
        </p:txBody>
      </p:sp>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4713316" y="0"/>
            <a:ext cx="3430939"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
        <p:nvSpPr>
          <p:cNvPr id="7" name="Content Placeholder 2">
            <a:extLst>
              <a:ext uri="{FF2B5EF4-FFF2-40B4-BE49-F238E27FC236}">
                <a16:creationId xmlns:a16="http://schemas.microsoft.com/office/drawing/2014/main" id="{1537B446-C9D8-6D44-B058-43523B81DBB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accent1"/>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
        <p:nvSpPr>
          <p:cNvPr id="10" name="Picture Placeholder 4">
            <a:extLst>
              <a:ext uri="{FF2B5EF4-FFF2-40B4-BE49-F238E27FC236}">
                <a16:creationId xmlns:a16="http://schemas.microsoft.com/office/drawing/2014/main" id="{C908F25E-1A70-3543-A342-8DB155219B50}"/>
              </a:ext>
            </a:extLst>
          </p:cNvPr>
          <p:cNvSpPr>
            <a:spLocks noGrp="1"/>
          </p:cNvSpPr>
          <p:nvPr>
            <p:ph type="pic" sz="quarter" idx="13" hasCustomPrompt="1"/>
          </p:nvPr>
        </p:nvSpPr>
        <p:spPr>
          <a:xfrm>
            <a:off x="7005413" y="0"/>
            <a:ext cx="3470136"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Tree>
    <p:extLst>
      <p:ext uri="{BB962C8B-B14F-4D97-AF65-F5344CB8AC3E}">
        <p14:creationId xmlns:p14="http://schemas.microsoft.com/office/powerpoint/2010/main" val="3151719881"/>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3-Divider Re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10E3402-48B3-4143-B616-3016ADBBD5D2}"/>
              </a:ext>
            </a:extLst>
          </p:cNvPr>
          <p:cNvSpPr>
            <a:spLocks noGrp="1"/>
          </p:cNvSpPr>
          <p:nvPr>
            <p:ph type="pic" sz="quarter" idx="12" hasCustomPrompt="1"/>
          </p:nvPr>
        </p:nvSpPr>
        <p:spPr>
          <a:xfrm>
            <a:off x="9060873" y="0"/>
            <a:ext cx="3131127" cy="6858000"/>
          </a:xfrm>
        </p:spPr>
        <p:txBody>
          <a:bodyPr/>
          <a:lstStyle/>
          <a:p>
            <a:r>
              <a:rPr lang="en-US"/>
              <a:t>Insert Picture</a:t>
            </a:r>
          </a:p>
        </p:txBody>
      </p:sp>
      <p:sp>
        <p:nvSpPr>
          <p:cNvPr id="14" name="Picture Placeholder 4">
            <a:extLst>
              <a:ext uri="{FF2B5EF4-FFF2-40B4-BE49-F238E27FC236}">
                <a16:creationId xmlns:a16="http://schemas.microsoft.com/office/drawing/2014/main" id="{DC3FCFD4-8398-2441-BE44-A8DEC5D48792}"/>
              </a:ext>
            </a:extLst>
          </p:cNvPr>
          <p:cNvSpPr>
            <a:spLocks noGrp="1"/>
          </p:cNvSpPr>
          <p:nvPr>
            <p:ph type="pic" sz="quarter" idx="10" hasCustomPrompt="1"/>
          </p:nvPr>
        </p:nvSpPr>
        <p:spPr>
          <a:xfrm>
            <a:off x="4713316" y="0"/>
            <a:ext cx="3430939"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
        <p:nvSpPr>
          <p:cNvPr id="7" name="Content Placeholder 2">
            <a:extLst>
              <a:ext uri="{FF2B5EF4-FFF2-40B4-BE49-F238E27FC236}">
                <a16:creationId xmlns:a16="http://schemas.microsoft.com/office/drawing/2014/main" id="{1537B446-C9D8-6D44-B058-43523B81DBB4}"/>
              </a:ext>
            </a:extLst>
          </p:cNvPr>
          <p:cNvSpPr>
            <a:spLocks noGrp="1"/>
          </p:cNvSpPr>
          <p:nvPr>
            <p:ph sz="half" idx="1" hasCustomPrompt="1"/>
          </p:nvPr>
        </p:nvSpPr>
        <p:spPr>
          <a:xfrm>
            <a:off x="-55660" y="0"/>
            <a:ext cx="5762233" cy="6865951"/>
          </a:xfrm>
          <a:custGeom>
            <a:avLst/>
            <a:gdLst>
              <a:gd name="connsiteX0" fmla="*/ 5 w 4890977"/>
              <a:gd name="connsiteY0" fmla="*/ 2632582 h 6892206"/>
              <a:gd name="connsiteX1" fmla="*/ 2445489 w 4890977"/>
              <a:gd name="connsiteY1" fmla="*/ 0 h 6892206"/>
              <a:gd name="connsiteX2" fmla="*/ 4890972 w 4890977"/>
              <a:gd name="connsiteY2" fmla="*/ 2632582 h 6892206"/>
              <a:gd name="connsiteX3" fmla="*/ 3956880 w 4890977"/>
              <a:gd name="connsiteY3" fmla="*/ 6892188 h 6892206"/>
              <a:gd name="connsiteX4" fmla="*/ 934097 w 4890977"/>
              <a:gd name="connsiteY4" fmla="*/ 6892188 h 6892206"/>
              <a:gd name="connsiteX5" fmla="*/ 5 w 4890977"/>
              <a:gd name="connsiteY5" fmla="*/ 2632582 h 6892206"/>
              <a:gd name="connsiteX0" fmla="*/ 0 w 5730939"/>
              <a:gd name="connsiteY0" fmla="*/ 2632582 h 6892188"/>
              <a:gd name="connsiteX1" fmla="*/ 2445484 w 5730939"/>
              <a:gd name="connsiteY1" fmla="*/ 0 h 6892188"/>
              <a:gd name="connsiteX2" fmla="*/ 5730939 w 5730939"/>
              <a:gd name="connsiteY2" fmla="*/ 3461922 h 6892188"/>
              <a:gd name="connsiteX3" fmla="*/ 3956875 w 5730939"/>
              <a:gd name="connsiteY3" fmla="*/ 6892188 h 6892188"/>
              <a:gd name="connsiteX4" fmla="*/ 934092 w 5730939"/>
              <a:gd name="connsiteY4" fmla="*/ 6892188 h 6892188"/>
              <a:gd name="connsiteX5" fmla="*/ 0 w 5730939"/>
              <a:gd name="connsiteY5" fmla="*/ 2632582 h 6892188"/>
              <a:gd name="connsiteX0" fmla="*/ 0 w 5730939"/>
              <a:gd name="connsiteY0" fmla="*/ 2632582 h 6892188"/>
              <a:gd name="connsiteX1" fmla="*/ 2445484 w 5730939"/>
              <a:gd name="connsiteY1" fmla="*/ 0 h 6892188"/>
              <a:gd name="connsiteX2" fmla="*/ 5730939 w 5730939"/>
              <a:gd name="connsiteY2" fmla="*/ 3461922 h 6892188"/>
              <a:gd name="connsiteX3" fmla="*/ 4871275 w 5730939"/>
              <a:gd name="connsiteY3" fmla="*/ 6860291 h 6892188"/>
              <a:gd name="connsiteX4" fmla="*/ 934092 w 5730939"/>
              <a:gd name="connsiteY4" fmla="*/ 6892188 h 6892188"/>
              <a:gd name="connsiteX5" fmla="*/ 0 w 5730939"/>
              <a:gd name="connsiteY5" fmla="*/ 2632582 h 6892188"/>
              <a:gd name="connsiteX0" fmla="*/ 0 w 5730939"/>
              <a:gd name="connsiteY0" fmla="*/ 2675113 h 6934719"/>
              <a:gd name="connsiteX1" fmla="*/ 4890973 w 5730939"/>
              <a:gd name="connsiteY1" fmla="*/ 0 h 6934719"/>
              <a:gd name="connsiteX2" fmla="*/ 5730939 w 5730939"/>
              <a:gd name="connsiteY2" fmla="*/ 3504453 h 6934719"/>
              <a:gd name="connsiteX3" fmla="*/ 4871275 w 5730939"/>
              <a:gd name="connsiteY3" fmla="*/ 6902822 h 6934719"/>
              <a:gd name="connsiteX4" fmla="*/ 934092 w 5730939"/>
              <a:gd name="connsiteY4" fmla="*/ 6934719 h 6934719"/>
              <a:gd name="connsiteX5" fmla="*/ 0 w 5730939"/>
              <a:gd name="connsiteY5" fmla="*/ 2675113 h 6934719"/>
              <a:gd name="connsiteX0" fmla="*/ 0 w 5773469"/>
              <a:gd name="connsiteY0" fmla="*/ 102034 h 6934719"/>
              <a:gd name="connsiteX1" fmla="*/ 4933503 w 5773469"/>
              <a:gd name="connsiteY1" fmla="*/ 0 h 6934719"/>
              <a:gd name="connsiteX2" fmla="*/ 5773469 w 5773469"/>
              <a:gd name="connsiteY2" fmla="*/ 3504453 h 6934719"/>
              <a:gd name="connsiteX3" fmla="*/ 4913805 w 5773469"/>
              <a:gd name="connsiteY3" fmla="*/ 6902822 h 6934719"/>
              <a:gd name="connsiteX4" fmla="*/ 976622 w 5773469"/>
              <a:gd name="connsiteY4" fmla="*/ 6934719 h 6934719"/>
              <a:gd name="connsiteX5" fmla="*/ 0 w 5773469"/>
              <a:gd name="connsiteY5" fmla="*/ 102034 h 6934719"/>
              <a:gd name="connsiteX0" fmla="*/ 0 w 5773469"/>
              <a:gd name="connsiteY0" fmla="*/ 16794 h 6849479"/>
              <a:gd name="connsiteX1" fmla="*/ 4956751 w 5773469"/>
              <a:gd name="connsiteY1" fmla="*/ 0 h 6849479"/>
              <a:gd name="connsiteX2" fmla="*/ 5773469 w 5773469"/>
              <a:gd name="connsiteY2" fmla="*/ 3419213 h 6849479"/>
              <a:gd name="connsiteX3" fmla="*/ 4913805 w 5773469"/>
              <a:gd name="connsiteY3" fmla="*/ 6817582 h 6849479"/>
              <a:gd name="connsiteX4" fmla="*/ 976622 w 5773469"/>
              <a:gd name="connsiteY4" fmla="*/ 6849479 h 6849479"/>
              <a:gd name="connsiteX5" fmla="*/ 0 w 5773469"/>
              <a:gd name="connsiteY5" fmla="*/ 16794 h 6849479"/>
              <a:gd name="connsiteX0" fmla="*/ 0 w 5719224"/>
              <a:gd name="connsiteY0" fmla="*/ 0 h 6863681"/>
              <a:gd name="connsiteX1" fmla="*/ 4902506 w 5719224"/>
              <a:gd name="connsiteY1" fmla="*/ 14202 h 6863681"/>
              <a:gd name="connsiteX2" fmla="*/ 5719224 w 5719224"/>
              <a:gd name="connsiteY2" fmla="*/ 3433415 h 6863681"/>
              <a:gd name="connsiteX3" fmla="*/ 4859560 w 5719224"/>
              <a:gd name="connsiteY3" fmla="*/ 6831784 h 6863681"/>
              <a:gd name="connsiteX4" fmla="*/ 922377 w 5719224"/>
              <a:gd name="connsiteY4" fmla="*/ 6863681 h 6863681"/>
              <a:gd name="connsiteX5" fmla="*/ 0 w 5719224"/>
              <a:gd name="connsiteY5" fmla="*/ 0 h 6863681"/>
              <a:gd name="connsiteX0" fmla="*/ 0 w 5719224"/>
              <a:gd name="connsiteY0" fmla="*/ 1296 h 6864977"/>
              <a:gd name="connsiteX1" fmla="*/ 4871509 w 5719224"/>
              <a:gd name="connsiteY1" fmla="*/ 0 h 6864977"/>
              <a:gd name="connsiteX2" fmla="*/ 5719224 w 5719224"/>
              <a:gd name="connsiteY2" fmla="*/ 3434711 h 6864977"/>
              <a:gd name="connsiteX3" fmla="*/ 4859560 w 5719224"/>
              <a:gd name="connsiteY3" fmla="*/ 6833080 h 6864977"/>
              <a:gd name="connsiteX4" fmla="*/ 922377 w 5719224"/>
              <a:gd name="connsiteY4" fmla="*/ 6864977 h 6864977"/>
              <a:gd name="connsiteX5" fmla="*/ 0 w 5719224"/>
              <a:gd name="connsiteY5" fmla="*/ 1296 h 6864977"/>
              <a:gd name="connsiteX0" fmla="*/ 0 w 5719224"/>
              <a:gd name="connsiteY0" fmla="*/ 1296 h 6893257"/>
              <a:gd name="connsiteX1" fmla="*/ 4871509 w 5719224"/>
              <a:gd name="connsiteY1" fmla="*/ 0 h 6893257"/>
              <a:gd name="connsiteX2" fmla="*/ 5719224 w 5719224"/>
              <a:gd name="connsiteY2" fmla="*/ 3434711 h 6893257"/>
              <a:gd name="connsiteX3" fmla="*/ 4859560 w 5719224"/>
              <a:gd name="connsiteY3" fmla="*/ 6833080 h 6893257"/>
              <a:gd name="connsiteX4" fmla="*/ 17404 w 5719224"/>
              <a:gd name="connsiteY4" fmla="*/ 6893257 h 6893257"/>
              <a:gd name="connsiteX5" fmla="*/ 0 w 5719224"/>
              <a:gd name="connsiteY5" fmla="*/ 1296 h 6893257"/>
              <a:gd name="connsiteX0" fmla="*/ 0 w 5719224"/>
              <a:gd name="connsiteY0" fmla="*/ 1296 h 6893257"/>
              <a:gd name="connsiteX1" fmla="*/ 4871509 w 5719224"/>
              <a:gd name="connsiteY1" fmla="*/ 0 h 6893257"/>
              <a:gd name="connsiteX2" fmla="*/ 5719224 w 5719224"/>
              <a:gd name="connsiteY2" fmla="*/ 3434711 h 6893257"/>
              <a:gd name="connsiteX3" fmla="*/ 4831279 w 5719224"/>
              <a:gd name="connsiteY3" fmla="*/ 6880214 h 6893257"/>
              <a:gd name="connsiteX4" fmla="*/ 17404 w 5719224"/>
              <a:gd name="connsiteY4" fmla="*/ 6893257 h 6893257"/>
              <a:gd name="connsiteX5" fmla="*/ 0 w 5719224"/>
              <a:gd name="connsiteY5" fmla="*/ 1296 h 6893257"/>
              <a:gd name="connsiteX0" fmla="*/ 0 w 5719224"/>
              <a:gd name="connsiteY0" fmla="*/ 62256 h 6954217"/>
              <a:gd name="connsiteX1" fmla="*/ 4847125 w 5719224"/>
              <a:gd name="connsiteY1" fmla="*/ 0 h 6954217"/>
              <a:gd name="connsiteX2" fmla="*/ 5719224 w 5719224"/>
              <a:gd name="connsiteY2" fmla="*/ 3495671 h 6954217"/>
              <a:gd name="connsiteX3" fmla="*/ 4831279 w 5719224"/>
              <a:gd name="connsiteY3" fmla="*/ 6941174 h 6954217"/>
              <a:gd name="connsiteX4" fmla="*/ 17404 w 5719224"/>
              <a:gd name="connsiteY4" fmla="*/ 6954217 h 6954217"/>
              <a:gd name="connsiteX5" fmla="*/ 0 w 5719224"/>
              <a:gd name="connsiteY5" fmla="*/ 62256 h 6954217"/>
              <a:gd name="connsiteX0" fmla="*/ 0 w 5731416"/>
              <a:gd name="connsiteY0" fmla="*/ 1296 h 6954217"/>
              <a:gd name="connsiteX1" fmla="*/ 4859317 w 5731416"/>
              <a:gd name="connsiteY1" fmla="*/ 0 h 6954217"/>
              <a:gd name="connsiteX2" fmla="*/ 5731416 w 5731416"/>
              <a:gd name="connsiteY2" fmla="*/ 3495671 h 6954217"/>
              <a:gd name="connsiteX3" fmla="*/ 4843471 w 5731416"/>
              <a:gd name="connsiteY3" fmla="*/ 6941174 h 6954217"/>
              <a:gd name="connsiteX4" fmla="*/ 29596 w 5731416"/>
              <a:gd name="connsiteY4" fmla="*/ 6954217 h 6954217"/>
              <a:gd name="connsiteX5" fmla="*/ 0 w 5731416"/>
              <a:gd name="connsiteY5" fmla="*/ 1296 h 6954217"/>
              <a:gd name="connsiteX0" fmla="*/ 0 w 5731416"/>
              <a:gd name="connsiteY0" fmla="*/ 1296 h 7002134"/>
              <a:gd name="connsiteX1" fmla="*/ 4859317 w 5731416"/>
              <a:gd name="connsiteY1" fmla="*/ 0 h 7002134"/>
              <a:gd name="connsiteX2" fmla="*/ 5731416 w 5731416"/>
              <a:gd name="connsiteY2" fmla="*/ 3495671 h 7002134"/>
              <a:gd name="connsiteX3" fmla="*/ 4831279 w 5731416"/>
              <a:gd name="connsiteY3" fmla="*/ 7002134 h 7002134"/>
              <a:gd name="connsiteX4" fmla="*/ 29596 w 5731416"/>
              <a:gd name="connsiteY4" fmla="*/ 6954217 h 7002134"/>
              <a:gd name="connsiteX5" fmla="*/ 0 w 5731416"/>
              <a:gd name="connsiteY5" fmla="*/ 1296 h 7002134"/>
              <a:gd name="connsiteX0" fmla="*/ 8116 w 5739532"/>
              <a:gd name="connsiteY0" fmla="*/ 1296 h 7002134"/>
              <a:gd name="connsiteX1" fmla="*/ 4867433 w 5739532"/>
              <a:gd name="connsiteY1" fmla="*/ 0 h 7002134"/>
              <a:gd name="connsiteX2" fmla="*/ 5739532 w 5739532"/>
              <a:gd name="connsiteY2" fmla="*/ 3495671 h 7002134"/>
              <a:gd name="connsiteX3" fmla="*/ 4839395 w 5739532"/>
              <a:gd name="connsiteY3" fmla="*/ 7002134 h 7002134"/>
              <a:gd name="connsiteX4" fmla="*/ 1136 w 5739532"/>
              <a:gd name="connsiteY4" fmla="*/ 6990793 h 7002134"/>
              <a:gd name="connsiteX5" fmla="*/ 8116 w 5739532"/>
              <a:gd name="connsiteY5" fmla="*/ 1296 h 7002134"/>
              <a:gd name="connsiteX0" fmla="*/ 8116 w 5678572"/>
              <a:gd name="connsiteY0" fmla="*/ 1296 h 7002134"/>
              <a:gd name="connsiteX1" fmla="*/ 4867433 w 5678572"/>
              <a:gd name="connsiteY1" fmla="*/ 0 h 7002134"/>
              <a:gd name="connsiteX2" fmla="*/ 5678572 w 5678572"/>
              <a:gd name="connsiteY2" fmla="*/ 1983863 h 7002134"/>
              <a:gd name="connsiteX3" fmla="*/ 4839395 w 5678572"/>
              <a:gd name="connsiteY3" fmla="*/ 7002134 h 7002134"/>
              <a:gd name="connsiteX4" fmla="*/ 1136 w 5678572"/>
              <a:gd name="connsiteY4" fmla="*/ 6990793 h 7002134"/>
              <a:gd name="connsiteX5" fmla="*/ 8116 w 5678572"/>
              <a:gd name="connsiteY5" fmla="*/ 1296 h 7002134"/>
              <a:gd name="connsiteX0" fmla="*/ 8116 w 5702956"/>
              <a:gd name="connsiteY0" fmla="*/ 1296 h 7002134"/>
              <a:gd name="connsiteX1" fmla="*/ 4867433 w 5702956"/>
              <a:gd name="connsiteY1" fmla="*/ 0 h 7002134"/>
              <a:gd name="connsiteX2" fmla="*/ 5702956 w 5702956"/>
              <a:gd name="connsiteY2" fmla="*/ 2154551 h 7002134"/>
              <a:gd name="connsiteX3" fmla="*/ 4839395 w 5702956"/>
              <a:gd name="connsiteY3" fmla="*/ 7002134 h 7002134"/>
              <a:gd name="connsiteX4" fmla="*/ 1136 w 5702956"/>
              <a:gd name="connsiteY4" fmla="*/ 6990793 h 7002134"/>
              <a:gd name="connsiteX5" fmla="*/ 8116 w 5702956"/>
              <a:gd name="connsiteY5" fmla="*/ 1296 h 7002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02956" h="7002134">
                <a:moveTo>
                  <a:pt x="8116" y="1296"/>
                </a:moveTo>
                <a:lnTo>
                  <a:pt x="4867433" y="0"/>
                </a:lnTo>
                <a:lnTo>
                  <a:pt x="5702956" y="2154551"/>
                </a:lnTo>
                <a:lnTo>
                  <a:pt x="4839395" y="7002134"/>
                </a:lnTo>
                <a:lnTo>
                  <a:pt x="1136" y="6990793"/>
                </a:lnTo>
                <a:cubicBezTo>
                  <a:pt x="-4665" y="4693473"/>
                  <a:pt x="13917" y="2298616"/>
                  <a:pt x="8116" y="1296"/>
                </a:cubicBezTo>
                <a:close/>
              </a:path>
            </a:pathLst>
          </a:custGeom>
          <a:solidFill>
            <a:schemeClr val="tx2"/>
          </a:solidFill>
          <a:effectLst/>
        </p:spPr>
        <p:txBody>
          <a:bodyPr lIns="457200" tIns="1920240" rIns="365760" anchor="t" anchorCtr="0">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 </a:t>
            </a:r>
          </a:p>
        </p:txBody>
      </p:sp>
      <p:sp>
        <p:nvSpPr>
          <p:cNvPr id="10" name="Picture Placeholder 4">
            <a:extLst>
              <a:ext uri="{FF2B5EF4-FFF2-40B4-BE49-F238E27FC236}">
                <a16:creationId xmlns:a16="http://schemas.microsoft.com/office/drawing/2014/main" id="{C908F25E-1A70-3543-A342-8DB155219B50}"/>
              </a:ext>
            </a:extLst>
          </p:cNvPr>
          <p:cNvSpPr>
            <a:spLocks noGrp="1"/>
          </p:cNvSpPr>
          <p:nvPr>
            <p:ph type="pic" sz="quarter" idx="13" hasCustomPrompt="1"/>
          </p:nvPr>
        </p:nvSpPr>
        <p:spPr>
          <a:xfrm>
            <a:off x="7005413" y="0"/>
            <a:ext cx="3470136" cy="6859582"/>
          </a:xfrm>
          <a:custGeom>
            <a:avLst/>
            <a:gdLst>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0 w 7424926"/>
              <a:gd name="connsiteY7" fmla="*/ 1149119 h 6894576"/>
              <a:gd name="connsiteX8" fmla="*/ 1149119 w 7424926"/>
              <a:gd name="connsiteY8" fmla="*/ 0 h 6894576"/>
              <a:gd name="connsiteX0" fmla="*/ 1149119 w 7424926"/>
              <a:gd name="connsiteY0" fmla="*/ 0 h 6894576"/>
              <a:gd name="connsiteX1" fmla="*/ 6275807 w 7424926"/>
              <a:gd name="connsiteY1" fmla="*/ 0 h 6894576"/>
              <a:gd name="connsiteX2" fmla="*/ 7424926 w 7424926"/>
              <a:gd name="connsiteY2" fmla="*/ 1149119 h 6894576"/>
              <a:gd name="connsiteX3" fmla="*/ 7424926 w 7424926"/>
              <a:gd name="connsiteY3" fmla="*/ 6894576 h 6894576"/>
              <a:gd name="connsiteX4" fmla="*/ 7424926 w 7424926"/>
              <a:gd name="connsiteY4" fmla="*/ 6894576 h 6894576"/>
              <a:gd name="connsiteX5" fmla="*/ 0 w 7424926"/>
              <a:gd name="connsiteY5" fmla="*/ 6894576 h 6894576"/>
              <a:gd name="connsiteX6" fmla="*/ 0 w 7424926"/>
              <a:gd name="connsiteY6" fmla="*/ 6894576 h 6894576"/>
              <a:gd name="connsiteX7" fmla="*/ 877824 w 7424926"/>
              <a:gd name="connsiteY7" fmla="*/ 2124479 h 6894576"/>
              <a:gd name="connsiteX8" fmla="*/ 1149119 w 7424926"/>
              <a:gd name="connsiteY8" fmla="*/ 0 h 6894576"/>
              <a:gd name="connsiteX0" fmla="*/ 39647 w 7424926"/>
              <a:gd name="connsiteY0" fmla="*/ 0 h 6918960"/>
              <a:gd name="connsiteX1" fmla="*/ 6275807 w 7424926"/>
              <a:gd name="connsiteY1" fmla="*/ 24384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7424926 w 7424926"/>
              <a:gd name="connsiteY2" fmla="*/ 1173503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7424926 w 7424926"/>
              <a:gd name="connsiteY4" fmla="*/ 6918960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7424926"/>
              <a:gd name="connsiteY0" fmla="*/ 0 h 6918960"/>
              <a:gd name="connsiteX1" fmla="*/ 2435327 w 7424926"/>
              <a:gd name="connsiteY1" fmla="*/ 0 h 6918960"/>
              <a:gd name="connsiteX2" fmla="*/ 3145534 w 7424926"/>
              <a:gd name="connsiteY2" fmla="*/ 1880639 h 6918960"/>
              <a:gd name="connsiteX3" fmla="*/ 7424926 w 7424926"/>
              <a:gd name="connsiteY3" fmla="*/ 6918960 h 6918960"/>
              <a:gd name="connsiteX4" fmla="*/ 6559294 w 7424926"/>
              <a:gd name="connsiteY4" fmla="*/ 6906768 h 6918960"/>
              <a:gd name="connsiteX5" fmla="*/ 0 w 7424926"/>
              <a:gd name="connsiteY5" fmla="*/ 6918960 h 6918960"/>
              <a:gd name="connsiteX6" fmla="*/ 0 w 7424926"/>
              <a:gd name="connsiteY6" fmla="*/ 6918960 h 6918960"/>
              <a:gd name="connsiteX7" fmla="*/ 877824 w 7424926"/>
              <a:gd name="connsiteY7" fmla="*/ 2148863 h 6918960"/>
              <a:gd name="connsiteX8" fmla="*/ 39647 w 7424926"/>
              <a:gd name="connsiteY8" fmla="*/ 0 h 6918960"/>
              <a:gd name="connsiteX0" fmla="*/ 39647 w 6559294"/>
              <a:gd name="connsiteY0" fmla="*/ 0 h 6943344"/>
              <a:gd name="connsiteX1" fmla="*/ 2435327 w 6559294"/>
              <a:gd name="connsiteY1" fmla="*/ 0 h 6943344"/>
              <a:gd name="connsiteX2" fmla="*/ 3145534 w 6559294"/>
              <a:gd name="connsiteY2" fmla="*/ 1880639 h 6943344"/>
              <a:gd name="connsiteX3" fmla="*/ 1865374 w 6559294"/>
              <a:gd name="connsiteY3" fmla="*/ 6943344 h 6943344"/>
              <a:gd name="connsiteX4" fmla="*/ 6559294 w 6559294"/>
              <a:gd name="connsiteY4" fmla="*/ 6906768 h 6943344"/>
              <a:gd name="connsiteX5" fmla="*/ 0 w 6559294"/>
              <a:gd name="connsiteY5" fmla="*/ 6918960 h 6943344"/>
              <a:gd name="connsiteX6" fmla="*/ 0 w 6559294"/>
              <a:gd name="connsiteY6" fmla="*/ 6918960 h 6943344"/>
              <a:gd name="connsiteX7" fmla="*/ 877824 w 6559294"/>
              <a:gd name="connsiteY7" fmla="*/ 2148863 h 6943344"/>
              <a:gd name="connsiteX8" fmla="*/ 39647 w 6559294"/>
              <a:gd name="connsiteY8" fmla="*/ 0 h 6943344"/>
              <a:gd name="connsiteX0" fmla="*/ 39647 w 3145534"/>
              <a:gd name="connsiteY0" fmla="*/ 0 h 6943344"/>
              <a:gd name="connsiteX1" fmla="*/ 2435327 w 3145534"/>
              <a:gd name="connsiteY1" fmla="*/ 0 h 6943344"/>
              <a:gd name="connsiteX2" fmla="*/ 3145534 w 3145534"/>
              <a:gd name="connsiteY2" fmla="*/ 1880639 h 6943344"/>
              <a:gd name="connsiteX3" fmla="*/ 1865374 w 3145534"/>
              <a:gd name="connsiteY3" fmla="*/ 6943344 h 6943344"/>
              <a:gd name="connsiteX4" fmla="*/ 1670302 w 3145534"/>
              <a:gd name="connsiteY4" fmla="*/ 6931152 h 6943344"/>
              <a:gd name="connsiteX5" fmla="*/ 0 w 3145534"/>
              <a:gd name="connsiteY5" fmla="*/ 6918960 h 6943344"/>
              <a:gd name="connsiteX6" fmla="*/ 0 w 3145534"/>
              <a:gd name="connsiteY6" fmla="*/ 6918960 h 6943344"/>
              <a:gd name="connsiteX7" fmla="*/ 877824 w 3145534"/>
              <a:gd name="connsiteY7" fmla="*/ 2148863 h 6943344"/>
              <a:gd name="connsiteX8" fmla="*/ 39647 w 3145534"/>
              <a:gd name="connsiteY8" fmla="*/ 0 h 6943344"/>
              <a:gd name="connsiteX0" fmla="*/ 39647 w 3145534"/>
              <a:gd name="connsiteY0" fmla="*/ 0 h 6955536"/>
              <a:gd name="connsiteX1" fmla="*/ 2435327 w 3145534"/>
              <a:gd name="connsiteY1" fmla="*/ 0 h 6955536"/>
              <a:gd name="connsiteX2" fmla="*/ 3145534 w 3145534"/>
              <a:gd name="connsiteY2" fmla="*/ 1880639 h 6955536"/>
              <a:gd name="connsiteX3" fmla="*/ 1865374 w 3145534"/>
              <a:gd name="connsiteY3" fmla="*/ 6943344 h 6955536"/>
              <a:gd name="connsiteX4" fmla="*/ 1816606 w 3145534"/>
              <a:gd name="connsiteY4" fmla="*/ 6955536 h 6955536"/>
              <a:gd name="connsiteX5" fmla="*/ 0 w 3145534"/>
              <a:gd name="connsiteY5" fmla="*/ 6918960 h 6955536"/>
              <a:gd name="connsiteX6" fmla="*/ 0 w 3145534"/>
              <a:gd name="connsiteY6" fmla="*/ 6918960 h 6955536"/>
              <a:gd name="connsiteX7" fmla="*/ 877824 w 3145534"/>
              <a:gd name="connsiteY7" fmla="*/ 2148863 h 6955536"/>
              <a:gd name="connsiteX8" fmla="*/ 39647 w 3145534"/>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1865374 w 3194302"/>
              <a:gd name="connsiteY3" fmla="*/ 6943344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55536"/>
              <a:gd name="connsiteX1" fmla="*/ 2435327 w 3194302"/>
              <a:gd name="connsiteY1" fmla="*/ 0 h 6955536"/>
              <a:gd name="connsiteX2" fmla="*/ 3194302 w 3194302"/>
              <a:gd name="connsiteY2" fmla="*/ 2173247 h 6955536"/>
              <a:gd name="connsiteX3" fmla="*/ 2036062 w 3194302"/>
              <a:gd name="connsiteY3" fmla="*/ 6955536 h 6955536"/>
              <a:gd name="connsiteX4" fmla="*/ 1816606 w 3194302"/>
              <a:gd name="connsiteY4" fmla="*/ 6955536 h 6955536"/>
              <a:gd name="connsiteX5" fmla="*/ 0 w 3194302"/>
              <a:gd name="connsiteY5" fmla="*/ 6918960 h 6955536"/>
              <a:gd name="connsiteX6" fmla="*/ 0 w 3194302"/>
              <a:gd name="connsiteY6" fmla="*/ 6918960 h 6955536"/>
              <a:gd name="connsiteX7" fmla="*/ 877824 w 3194302"/>
              <a:gd name="connsiteY7" fmla="*/ 2148863 h 6955536"/>
              <a:gd name="connsiteX8" fmla="*/ 39647 w 3194302"/>
              <a:gd name="connsiteY8" fmla="*/ 0 h 6955536"/>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1816606 w 3194302"/>
              <a:gd name="connsiteY4" fmla="*/ 6955536 h 6979920"/>
              <a:gd name="connsiteX5" fmla="*/ 0 w 3194302"/>
              <a:gd name="connsiteY5" fmla="*/ 6918960 h 6979920"/>
              <a:gd name="connsiteX6" fmla="*/ 0 w 3194302"/>
              <a:gd name="connsiteY6" fmla="*/ 6918960 h 6979920"/>
              <a:gd name="connsiteX7" fmla="*/ 877824 w 3194302"/>
              <a:gd name="connsiteY7" fmla="*/ 2148863 h 6979920"/>
              <a:gd name="connsiteX8" fmla="*/ 39647 w 3194302"/>
              <a:gd name="connsiteY8" fmla="*/ 0 h 6979920"/>
              <a:gd name="connsiteX0" fmla="*/ 39647 w 3194302"/>
              <a:gd name="connsiteY0" fmla="*/ 0 h 6979920"/>
              <a:gd name="connsiteX1" fmla="*/ 2435327 w 3194302"/>
              <a:gd name="connsiteY1" fmla="*/ 0 h 6979920"/>
              <a:gd name="connsiteX2" fmla="*/ 3194302 w 3194302"/>
              <a:gd name="connsiteY2" fmla="*/ 2173247 h 6979920"/>
              <a:gd name="connsiteX3" fmla="*/ 2182366 w 3194302"/>
              <a:gd name="connsiteY3" fmla="*/ 6979920 h 6979920"/>
              <a:gd name="connsiteX4" fmla="*/ 0 w 3194302"/>
              <a:gd name="connsiteY4" fmla="*/ 6918960 h 6979920"/>
              <a:gd name="connsiteX5" fmla="*/ 0 w 3194302"/>
              <a:gd name="connsiteY5" fmla="*/ 6918960 h 6979920"/>
              <a:gd name="connsiteX6" fmla="*/ 877824 w 3194302"/>
              <a:gd name="connsiteY6" fmla="*/ 2148863 h 6979920"/>
              <a:gd name="connsiteX7" fmla="*/ 39647 w 3194302"/>
              <a:gd name="connsiteY7" fmla="*/ 0 h 6979920"/>
              <a:gd name="connsiteX0" fmla="*/ 39647 w 3194302"/>
              <a:gd name="connsiteY0" fmla="*/ 0 h 6920543"/>
              <a:gd name="connsiteX1" fmla="*/ 2435327 w 3194302"/>
              <a:gd name="connsiteY1" fmla="*/ 0 h 6920543"/>
              <a:gd name="connsiteX2" fmla="*/ 3194302 w 3194302"/>
              <a:gd name="connsiteY2" fmla="*/ 2173247 h 6920543"/>
              <a:gd name="connsiteX3" fmla="*/ 2182366 w 3194302"/>
              <a:gd name="connsiteY3" fmla="*/ 6920543 h 6920543"/>
              <a:gd name="connsiteX4" fmla="*/ 0 w 3194302"/>
              <a:gd name="connsiteY4" fmla="*/ 6918960 h 6920543"/>
              <a:gd name="connsiteX5" fmla="*/ 0 w 3194302"/>
              <a:gd name="connsiteY5" fmla="*/ 6918960 h 6920543"/>
              <a:gd name="connsiteX6" fmla="*/ 877824 w 3194302"/>
              <a:gd name="connsiteY6" fmla="*/ 2148863 h 6920543"/>
              <a:gd name="connsiteX7" fmla="*/ 39647 w 3194302"/>
              <a:gd name="connsiteY7" fmla="*/ 0 h 692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94302" h="6920543">
                <a:moveTo>
                  <a:pt x="39647" y="0"/>
                </a:moveTo>
                <a:lnTo>
                  <a:pt x="2435327" y="0"/>
                </a:lnTo>
                <a:lnTo>
                  <a:pt x="3194302" y="2173247"/>
                </a:lnTo>
                <a:lnTo>
                  <a:pt x="2182366" y="6920543"/>
                </a:lnTo>
                <a:lnTo>
                  <a:pt x="0" y="6918960"/>
                </a:lnTo>
                <a:lnTo>
                  <a:pt x="0" y="6918960"/>
                </a:lnTo>
                <a:lnTo>
                  <a:pt x="877824" y="2148863"/>
                </a:lnTo>
                <a:lnTo>
                  <a:pt x="39647" y="0"/>
                </a:lnTo>
                <a:close/>
              </a:path>
            </a:pathLst>
          </a:custGeom>
        </p:spPr>
        <p:txBody>
          <a:bodyPr/>
          <a:lstStyle/>
          <a:p>
            <a:r>
              <a:rPr lang="en-US"/>
              <a:t>Insert Picture</a:t>
            </a:r>
          </a:p>
        </p:txBody>
      </p:sp>
    </p:spTree>
    <p:extLst>
      <p:ext uri="{BB962C8B-B14F-4D97-AF65-F5344CB8AC3E}">
        <p14:creationId xmlns:p14="http://schemas.microsoft.com/office/powerpoint/2010/main" val="2539351295"/>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Content-Side By S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406140" cy="4351338"/>
          </a:xfrm>
          <a:prstGeom prst="rect">
            <a:avLst/>
          </a:prstGeom>
        </p:spPr>
        <p:txBody>
          <a:bodyPr anchor="ctr">
            <a:noAutofit/>
          </a:bodyPr>
          <a:lstStyle>
            <a:lvl1pPr marL="0" indent="0" algn="l">
              <a:lnSpc>
                <a:spcPct val="80000"/>
              </a:lnSpc>
              <a:buNone/>
              <a:defRPr sz="3200" b="1" i="0">
                <a:solidFill>
                  <a:schemeClr val="tx2"/>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7" name="Slide Number Placeholder 6">
            <a:extLst>
              <a:ext uri="{FF2B5EF4-FFF2-40B4-BE49-F238E27FC236}">
                <a16:creationId xmlns:a16="http://schemas.microsoft.com/office/drawing/2014/main" id="{81BB3B64-FFC3-D742-A6BD-5B3A95232C50}"/>
              </a:ext>
            </a:extLst>
          </p:cNvPr>
          <p:cNvSpPr>
            <a:spLocks noGrp="1"/>
          </p:cNvSpPr>
          <p:nvPr>
            <p:ph type="sldNum" sz="quarter" idx="12"/>
          </p:nvPr>
        </p:nvSpPr>
        <p:spPr/>
        <p:txBody>
          <a:bodyPr/>
          <a:lstStyle/>
          <a:p>
            <a:fld id="{4BEAA09E-D67E-864E-8466-C38E88600C4F}" type="slidenum">
              <a:rPr lang="en-US" smtClean="0"/>
              <a:t>‹#›</a:t>
            </a:fld>
            <a:endParaRPr lang="en-US"/>
          </a:p>
        </p:txBody>
      </p:sp>
      <p:cxnSp>
        <p:nvCxnSpPr>
          <p:cNvPr id="9" name="Straight Connector 8">
            <a:extLst>
              <a:ext uri="{FF2B5EF4-FFF2-40B4-BE49-F238E27FC236}">
                <a16:creationId xmlns:a16="http://schemas.microsoft.com/office/drawing/2014/main" id="{F113FFD9-00BB-A343-8353-85DCCB1A6FE5}"/>
              </a:ext>
            </a:extLst>
          </p:cNvPr>
          <p:cNvCxnSpPr>
            <a:cxnSpLocks/>
          </p:cNvCxnSpPr>
          <p:nvPr userDrawn="1"/>
        </p:nvCxnSpPr>
        <p:spPr>
          <a:xfrm>
            <a:off x="4260501" y="1628503"/>
            <a:ext cx="0" cy="347472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Text Placeholder 8">
            <a:extLst>
              <a:ext uri="{FF2B5EF4-FFF2-40B4-BE49-F238E27FC236}">
                <a16:creationId xmlns:a16="http://schemas.microsoft.com/office/drawing/2014/main" id="{56E2F89F-DE6E-8E49-BDFB-6B8DE8B72ABF}"/>
              </a:ext>
            </a:extLst>
          </p:cNvPr>
          <p:cNvSpPr>
            <a:spLocks noGrp="1"/>
          </p:cNvSpPr>
          <p:nvPr>
            <p:ph type="body" sz="quarter" idx="13"/>
          </p:nvPr>
        </p:nvSpPr>
        <p:spPr>
          <a:xfrm>
            <a:off x="4606972" y="800327"/>
            <a:ext cx="7157992" cy="5257346"/>
          </a:xfrm>
          <a:prstGeom prst="rect">
            <a:avLst/>
          </a:prstGeom>
        </p:spPr>
        <p:txBody>
          <a:bodyPr anchor="ctr">
            <a:noAutofit/>
          </a:bodyPr>
          <a:lstStyle>
            <a:lvl1pPr marL="0" marR="0" indent="0" algn="l" defTabSz="914400" rtl="0" eaLnBrk="1" fontAlgn="auto" latinLnBrk="0" hangingPunct="1">
              <a:lnSpc>
                <a:spcPct val="114000"/>
              </a:lnSpc>
              <a:spcBef>
                <a:spcPts val="0"/>
              </a:spcBef>
              <a:spcAft>
                <a:spcPts val="600"/>
              </a:spcAft>
              <a:buClr>
                <a:srgbClr val="54565B"/>
              </a:buClr>
              <a:buSzPct val="65000"/>
              <a:buFont typeface="Monaco" pitchFamily="2" charset="77"/>
              <a:buNone/>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sz="1800" b="0">
                <a:solidFill>
                  <a:schemeClr val="tx1"/>
                </a:solidFill>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sz="1600"/>
            </a:lvl3pPr>
            <a:lvl4pPr marL="693738" indent="-169863" algn="l" defTabSz="914400" rtl="0" eaLnBrk="1" latinLnBrk="0" hangingPunct="1">
              <a:lnSpc>
                <a:spcPct val="110000"/>
              </a:lnSpc>
              <a:spcBef>
                <a:spcPts val="0"/>
              </a:spcBef>
              <a:spcAft>
                <a:spcPts val="600"/>
              </a:spcAft>
              <a:buFont typeface="Apple Symbols" panose="02000000000000000000" pitchFamily="2" charset="-79"/>
              <a:buChar char="⎼"/>
              <a:tabLst/>
              <a:defRPr sz="1400"/>
            </a:lvl4pPr>
            <a:lvl5pPr marL="1260476" indent="-169863" algn="l" defTabSz="914400" rtl="0" eaLnBrk="1" latinLnBrk="0" hangingPunct="1">
              <a:lnSpc>
                <a:spcPct val="110000"/>
              </a:lnSpc>
              <a:spcBef>
                <a:spcPts val="0"/>
              </a:spcBef>
              <a:spcAft>
                <a:spcPts val="600"/>
              </a:spcAft>
              <a:buFont typeface="Apple Symbols" panose="02000000000000000000" pitchFamily="2" charset="-79"/>
              <a:buChar char="⎼"/>
              <a:tabLst/>
              <a:defRPr/>
            </a:lvl5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0" name="Slide Number Placeholder 5">
            <a:extLst>
              <a:ext uri="{FF2B5EF4-FFF2-40B4-BE49-F238E27FC236}">
                <a16:creationId xmlns:a16="http://schemas.microsoft.com/office/drawing/2014/main" id="{3775700F-D6DD-FC44-88CD-E5700FB501F6}"/>
              </a:ext>
            </a:extLst>
          </p:cNvPr>
          <p:cNvSpPr txBox="1">
            <a:spLocks/>
          </p:cNvSpPr>
          <p:nvPr userDrawn="1"/>
        </p:nvSpPr>
        <p:spPr>
          <a:xfrm>
            <a:off x="4700337"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pic>
        <p:nvPicPr>
          <p:cNvPr id="8" name="Picture 7" descr="A picture containing text&#10;&#10;Description automatically generated">
            <a:extLst>
              <a:ext uri="{FF2B5EF4-FFF2-40B4-BE49-F238E27FC236}">
                <a16:creationId xmlns:a16="http://schemas.microsoft.com/office/drawing/2014/main" id="{D7782802-A9EB-EA49-9965-590F35318D7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7260544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Key Comparison Red">
    <p:bg>
      <p:bgPr>
        <a:solidFill>
          <a:schemeClr val="tx2"/>
        </a:solidFill>
        <a:effectLst/>
      </p:bgPr>
    </p:bg>
    <p:spTree>
      <p:nvGrpSpPr>
        <p:cNvPr id="1" name=""/>
        <p:cNvGrpSpPr/>
        <p:nvPr/>
      </p:nvGrpSpPr>
      <p:grpSpPr>
        <a:xfrm>
          <a:off x="0" y="0"/>
          <a:ext cx="0" cy="0"/>
          <a:chOff x="0" y="0"/>
          <a:chExt cx="0" cy="0"/>
        </a:xfrm>
      </p:grpSpPr>
      <p:sp>
        <p:nvSpPr>
          <p:cNvPr id="14" name="Pentagon 8">
            <a:extLst>
              <a:ext uri="{FF2B5EF4-FFF2-40B4-BE49-F238E27FC236}">
                <a16:creationId xmlns:a16="http://schemas.microsoft.com/office/drawing/2014/main" id="{2294D5E9-C604-D249-A162-97B6BCC778CB}"/>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3246001"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pic>
        <p:nvPicPr>
          <p:cNvPr id="15" name="Picture 14" descr="Logo&#10;&#10;Description automatically generated with low confidence">
            <a:extLst>
              <a:ext uri="{FF2B5EF4-FFF2-40B4-BE49-F238E27FC236}">
                <a16:creationId xmlns:a16="http://schemas.microsoft.com/office/drawing/2014/main" id="{997327DD-9F18-1840-A1AA-EC2C2D6CF99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8801" y="6053631"/>
            <a:ext cx="2270613" cy="849625"/>
          </a:xfrm>
          <a:prstGeom prst="rect">
            <a:avLst/>
          </a:prstGeom>
        </p:spPr>
      </p:pic>
    </p:spTree>
    <p:extLst>
      <p:ext uri="{BB962C8B-B14F-4D97-AF65-F5344CB8AC3E}">
        <p14:creationId xmlns:p14="http://schemas.microsoft.com/office/powerpoint/2010/main" val="2594052399"/>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Key Comparison Red-2">
    <p:spTree>
      <p:nvGrpSpPr>
        <p:cNvPr id="1" name=""/>
        <p:cNvGrpSpPr/>
        <p:nvPr/>
      </p:nvGrpSpPr>
      <p:grpSpPr>
        <a:xfrm>
          <a:off x="0" y="0"/>
          <a:ext cx="0" cy="0"/>
          <a:chOff x="0" y="0"/>
          <a:chExt cx="0" cy="0"/>
        </a:xfrm>
      </p:grpSpPr>
      <p:sp>
        <p:nvSpPr>
          <p:cNvPr id="10" name="Pentagon 8">
            <a:extLst>
              <a:ext uri="{FF2B5EF4-FFF2-40B4-BE49-F238E27FC236}">
                <a16:creationId xmlns:a16="http://schemas.microsoft.com/office/drawing/2014/main" id="{C11C197F-FD3C-B743-822B-A9CD2DF184F2}"/>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6614809"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sp>
        <p:nvSpPr>
          <p:cNvPr id="15" name="Content Placeholder 2">
            <a:extLst>
              <a:ext uri="{FF2B5EF4-FFF2-40B4-BE49-F238E27FC236}">
                <a16:creationId xmlns:a16="http://schemas.microsoft.com/office/drawing/2014/main" id="{2F93B52C-99E0-6345-BE08-BCC3936C5AD1}"/>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16" name="Content Placeholder 2">
            <a:extLst>
              <a:ext uri="{FF2B5EF4-FFF2-40B4-BE49-F238E27FC236}">
                <a16:creationId xmlns:a16="http://schemas.microsoft.com/office/drawing/2014/main" id="{BBA9DB84-564B-9F4F-931B-CC4ED34456A6}"/>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Rockwell Nova Light" panose="02060303020205020403" pitchFamily="18" charset="0"/>
              </a:defRPr>
            </a:lvl1pPr>
          </a:lstStyle>
          <a:p>
            <a:pPr lvl="0"/>
            <a:r>
              <a:rPr lang="en-US"/>
              <a:t>Edit master text styles</a:t>
            </a:r>
          </a:p>
        </p:txBody>
      </p:sp>
      <p:pic>
        <p:nvPicPr>
          <p:cNvPr id="12" name="Picture 11" descr="A picture containing text&#10;&#10;Description automatically generated">
            <a:extLst>
              <a:ext uri="{FF2B5EF4-FFF2-40B4-BE49-F238E27FC236}">
                <a16:creationId xmlns:a16="http://schemas.microsoft.com/office/drawing/2014/main" id="{ED80A7AC-9C57-8648-847F-4E901E93F35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
        <p:nvSpPr>
          <p:cNvPr id="7" name="Slide Number Placeholder 5">
            <a:extLst>
              <a:ext uri="{FF2B5EF4-FFF2-40B4-BE49-F238E27FC236}">
                <a16:creationId xmlns:a16="http://schemas.microsoft.com/office/drawing/2014/main" id="{C34C52C2-4347-6644-86FB-13CD9304DAF7}"/>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Tree>
    <p:extLst>
      <p:ext uri="{BB962C8B-B14F-4D97-AF65-F5344CB8AC3E}">
        <p14:creationId xmlns:p14="http://schemas.microsoft.com/office/powerpoint/2010/main" val="258491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Red">
    <p:bg>
      <p:bgRef idx="1001">
        <a:schemeClr val="bg1"/>
      </p:bgRef>
    </p:bg>
    <p:spTree>
      <p:nvGrpSpPr>
        <p:cNvPr id="1" name=""/>
        <p:cNvGrpSpPr/>
        <p:nvPr/>
      </p:nvGrpSpPr>
      <p:grpSpPr>
        <a:xfrm>
          <a:off x="0" y="0"/>
          <a:ext cx="0" cy="0"/>
          <a:chOff x="0" y="0"/>
          <a:chExt cx="0" cy="0"/>
        </a:xfrm>
      </p:grpSpPr>
      <p:sp>
        <p:nvSpPr>
          <p:cNvPr id="10" name="Snip Same Side Corner Rectangle 9">
            <a:extLst>
              <a:ext uri="{FF2B5EF4-FFF2-40B4-BE49-F238E27FC236}">
                <a16:creationId xmlns:a16="http://schemas.microsoft.com/office/drawing/2014/main" id="{543CA030-B9BB-F44B-87E8-9D88D615959F}"/>
              </a:ext>
            </a:extLst>
          </p:cNvPr>
          <p:cNvSpPr/>
          <p:nvPr userDrawn="1"/>
        </p:nvSpPr>
        <p:spPr>
          <a:xfrm rot="10800000">
            <a:off x="-3534" y="-7712"/>
            <a:ext cx="12242966" cy="3225964"/>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0 w 12246603"/>
              <a:gd name="connsiteY6" fmla="*/ 6897738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40341 w 12246603"/>
              <a:gd name="connsiteY5" fmla="*/ 5001703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26894 w 12246603"/>
              <a:gd name="connsiteY5" fmla="*/ 3293926 h 6897738"/>
              <a:gd name="connsiteX6" fmla="*/ 40341 w 12246603"/>
              <a:gd name="connsiteY6" fmla="*/ 4463820 h 6897738"/>
              <a:gd name="connsiteX7" fmla="*/ 0 w 12246603"/>
              <a:gd name="connsiteY7" fmla="*/ 1182761 h 6897738"/>
              <a:gd name="connsiteX8" fmla="*/ 8603213 w 12246603"/>
              <a:gd name="connsiteY8" fmla="*/ 0 h 6897738"/>
              <a:gd name="connsiteX0" fmla="*/ 8616660 w 12260050"/>
              <a:gd name="connsiteY0" fmla="*/ 0 h 6897738"/>
              <a:gd name="connsiteX1" fmla="*/ 8624025 w 12260050"/>
              <a:gd name="connsiteY1" fmla="*/ 2793 h 6897738"/>
              <a:gd name="connsiteX2" fmla="*/ 12233156 w 12260050"/>
              <a:gd name="connsiteY2" fmla="*/ 1182761 h 6897738"/>
              <a:gd name="connsiteX3" fmla="*/ 12233156 w 12260050"/>
              <a:gd name="connsiteY3" fmla="*/ 6897738 h 6897738"/>
              <a:gd name="connsiteX4" fmla="*/ 12260050 w 12260050"/>
              <a:gd name="connsiteY4" fmla="*/ 4557950 h 6897738"/>
              <a:gd name="connsiteX5" fmla="*/ 40341 w 12260050"/>
              <a:gd name="connsiteY5" fmla="*/ 3293926 h 6897738"/>
              <a:gd name="connsiteX6" fmla="*/ 0 w 12260050"/>
              <a:gd name="connsiteY6" fmla="*/ 3132562 h 6897738"/>
              <a:gd name="connsiteX7" fmla="*/ 13447 w 12260050"/>
              <a:gd name="connsiteY7" fmla="*/ 1182761 h 6897738"/>
              <a:gd name="connsiteX8" fmla="*/ 8616660 w 12260050"/>
              <a:gd name="connsiteY8" fmla="*/ 0 h 6897738"/>
              <a:gd name="connsiteX0" fmla="*/ 8616660 w 12260050"/>
              <a:gd name="connsiteY0" fmla="*/ 0 h 4557950"/>
              <a:gd name="connsiteX1" fmla="*/ 8624025 w 12260050"/>
              <a:gd name="connsiteY1" fmla="*/ 2793 h 4557950"/>
              <a:gd name="connsiteX2" fmla="*/ 12233156 w 12260050"/>
              <a:gd name="connsiteY2" fmla="*/ 1182761 h 4557950"/>
              <a:gd name="connsiteX3" fmla="*/ 12233156 w 12260050"/>
              <a:gd name="connsiteY3" fmla="*/ 3334268 h 4557950"/>
              <a:gd name="connsiteX4" fmla="*/ 12260050 w 12260050"/>
              <a:gd name="connsiteY4" fmla="*/ 4557950 h 4557950"/>
              <a:gd name="connsiteX5" fmla="*/ 40341 w 12260050"/>
              <a:gd name="connsiteY5" fmla="*/ 3293926 h 4557950"/>
              <a:gd name="connsiteX6" fmla="*/ 0 w 12260050"/>
              <a:gd name="connsiteY6" fmla="*/ 3132562 h 4557950"/>
              <a:gd name="connsiteX7" fmla="*/ 13447 w 12260050"/>
              <a:gd name="connsiteY7" fmla="*/ 1182761 h 4557950"/>
              <a:gd name="connsiteX8" fmla="*/ 8616660 w 12260050"/>
              <a:gd name="connsiteY8" fmla="*/ 0 h 4557950"/>
              <a:gd name="connsiteX0" fmla="*/ 8616660 w 12260050"/>
              <a:gd name="connsiteY0" fmla="*/ 0 h 3441844"/>
              <a:gd name="connsiteX1" fmla="*/ 8624025 w 12260050"/>
              <a:gd name="connsiteY1" fmla="*/ 2793 h 3441844"/>
              <a:gd name="connsiteX2" fmla="*/ 12233156 w 12260050"/>
              <a:gd name="connsiteY2" fmla="*/ 1182761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007950 h 3441844"/>
              <a:gd name="connsiteX8" fmla="*/ 8616660 w 12260050"/>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40341 w 12313838"/>
              <a:gd name="connsiteY5" fmla="*/ 3293926 h 3441844"/>
              <a:gd name="connsiteX6" fmla="*/ 0 w 12313838"/>
              <a:gd name="connsiteY6" fmla="*/ 3132562 h 3441844"/>
              <a:gd name="connsiteX7" fmla="*/ 13447 w 12313838"/>
              <a:gd name="connsiteY7" fmla="*/ 1007950 h 3441844"/>
              <a:gd name="connsiteX8" fmla="*/ 8616660 w 12313838"/>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132562 h 3441844"/>
              <a:gd name="connsiteX6" fmla="*/ 13447 w 12313838"/>
              <a:gd name="connsiteY6" fmla="*/ 1007950 h 3441844"/>
              <a:gd name="connsiteX7" fmla="*/ 8616660 w 12313838"/>
              <a:gd name="connsiteY7"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217086 h 3441844"/>
              <a:gd name="connsiteX6" fmla="*/ 13447 w 12313838"/>
              <a:gd name="connsiteY6" fmla="*/ 1007950 h 3441844"/>
              <a:gd name="connsiteX7" fmla="*/ 8616660 w 12313838"/>
              <a:gd name="connsiteY7" fmla="*/ 0 h 3441844"/>
              <a:gd name="connsiteX0" fmla="*/ 8616660 w 12313838"/>
              <a:gd name="connsiteY0" fmla="*/ 0 h 3320821"/>
              <a:gd name="connsiteX1" fmla="*/ 8624025 w 12313838"/>
              <a:gd name="connsiteY1" fmla="*/ 2793 h 3320821"/>
              <a:gd name="connsiteX2" fmla="*/ 12260050 w 12313838"/>
              <a:gd name="connsiteY2" fmla="*/ 994503 h 3320821"/>
              <a:gd name="connsiteX3" fmla="*/ 12313838 w 12313838"/>
              <a:gd name="connsiteY3" fmla="*/ 3320821 h 3320821"/>
              <a:gd name="connsiteX4" fmla="*/ 0 w 12313838"/>
              <a:gd name="connsiteY4" fmla="*/ 3217086 h 3320821"/>
              <a:gd name="connsiteX5" fmla="*/ 13447 w 12313838"/>
              <a:gd name="connsiteY5" fmla="*/ 1007950 h 3320821"/>
              <a:gd name="connsiteX6" fmla="*/ 8616660 w 12313838"/>
              <a:gd name="connsiteY6" fmla="*/ 0 h 3320821"/>
              <a:gd name="connsiteX0" fmla="*/ 8616660 w 12260050"/>
              <a:gd name="connsiteY0" fmla="*/ 0 h 3236297"/>
              <a:gd name="connsiteX1" fmla="*/ 8624025 w 12260050"/>
              <a:gd name="connsiteY1" fmla="*/ 2793 h 3236297"/>
              <a:gd name="connsiteX2" fmla="*/ 12260050 w 12260050"/>
              <a:gd name="connsiteY2" fmla="*/ 994503 h 3236297"/>
              <a:gd name="connsiteX3" fmla="*/ 12190893 w 12260050"/>
              <a:gd name="connsiteY3" fmla="*/ 3236297 h 3236297"/>
              <a:gd name="connsiteX4" fmla="*/ 0 w 12260050"/>
              <a:gd name="connsiteY4" fmla="*/ 3217086 h 3236297"/>
              <a:gd name="connsiteX5" fmla="*/ 13447 w 12260050"/>
              <a:gd name="connsiteY5" fmla="*/ 1007950 h 3236297"/>
              <a:gd name="connsiteX6" fmla="*/ 8616660 w 12260050"/>
              <a:gd name="connsiteY6" fmla="*/ 0 h 3236297"/>
              <a:gd name="connsiteX0" fmla="*/ 8616660 w 12260050"/>
              <a:gd name="connsiteY0" fmla="*/ 0 h 3217086"/>
              <a:gd name="connsiteX1" fmla="*/ 8624025 w 12260050"/>
              <a:gd name="connsiteY1" fmla="*/ 2793 h 3217086"/>
              <a:gd name="connsiteX2" fmla="*/ 12260050 w 12260050"/>
              <a:gd name="connsiteY2" fmla="*/ 994503 h 3217086"/>
              <a:gd name="connsiteX3" fmla="*/ 11745219 w 12260050"/>
              <a:gd name="connsiteY3" fmla="*/ 2951988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260050"/>
              <a:gd name="connsiteY0" fmla="*/ 0 h 3217086"/>
              <a:gd name="connsiteX1" fmla="*/ 8624025 w 12260050"/>
              <a:gd name="connsiteY1" fmla="*/ 2793 h 3217086"/>
              <a:gd name="connsiteX2" fmla="*/ 12260050 w 12260050"/>
              <a:gd name="connsiteY2" fmla="*/ 994503 h 3217086"/>
              <a:gd name="connsiteX3" fmla="*/ 12183209 w 12260050"/>
              <a:gd name="connsiteY3" fmla="*/ 3213245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198578"/>
              <a:gd name="connsiteY0" fmla="*/ 0 h 3217086"/>
              <a:gd name="connsiteX1" fmla="*/ 8624025 w 12198578"/>
              <a:gd name="connsiteY1" fmla="*/ 2793 h 3217086"/>
              <a:gd name="connsiteX2" fmla="*/ 12198578 w 12198578"/>
              <a:gd name="connsiteY2" fmla="*/ 986819 h 3217086"/>
              <a:gd name="connsiteX3" fmla="*/ 12183209 w 12198578"/>
              <a:gd name="connsiteY3" fmla="*/ 3213245 h 3217086"/>
              <a:gd name="connsiteX4" fmla="*/ 0 w 12198578"/>
              <a:gd name="connsiteY4" fmla="*/ 3217086 h 3217086"/>
              <a:gd name="connsiteX5" fmla="*/ 13447 w 12198578"/>
              <a:gd name="connsiteY5" fmla="*/ 1007950 h 3217086"/>
              <a:gd name="connsiteX6" fmla="*/ 8616660 w 12198578"/>
              <a:gd name="connsiteY6" fmla="*/ 0 h 3217086"/>
              <a:gd name="connsiteX0" fmla="*/ 8616660 w 12198578"/>
              <a:gd name="connsiteY0" fmla="*/ 0 h 3223755"/>
              <a:gd name="connsiteX1" fmla="*/ 8624025 w 12198578"/>
              <a:gd name="connsiteY1" fmla="*/ 2793 h 3223755"/>
              <a:gd name="connsiteX2" fmla="*/ 12198578 w 12198578"/>
              <a:gd name="connsiteY2" fmla="*/ 986819 h 3223755"/>
              <a:gd name="connsiteX3" fmla="*/ 12193720 w 12198578"/>
              <a:gd name="connsiteY3" fmla="*/ 3223755 h 3223755"/>
              <a:gd name="connsiteX4" fmla="*/ 0 w 12198578"/>
              <a:gd name="connsiteY4" fmla="*/ 3217086 h 3223755"/>
              <a:gd name="connsiteX5" fmla="*/ 13447 w 12198578"/>
              <a:gd name="connsiteY5" fmla="*/ 1007950 h 3223755"/>
              <a:gd name="connsiteX6" fmla="*/ 8616660 w 12198578"/>
              <a:gd name="connsiteY6" fmla="*/ 0 h 3223755"/>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57835 w 12242966"/>
              <a:gd name="connsiteY5" fmla="*/ 1007950 h 3225964"/>
              <a:gd name="connsiteX6" fmla="*/ 8661048 w 12242966"/>
              <a:gd name="connsiteY6" fmla="*/ 0 h 3225964"/>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31202 w 12242966"/>
              <a:gd name="connsiteY5" fmla="*/ 999072 h 3225964"/>
              <a:gd name="connsiteX6" fmla="*/ 8661048 w 12242966"/>
              <a:gd name="connsiteY6" fmla="*/ 0 h 3225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2966" h="3225964">
                <a:moveTo>
                  <a:pt x="8661048" y="0"/>
                </a:moveTo>
                <a:lnTo>
                  <a:pt x="8668413" y="2793"/>
                </a:lnTo>
                <a:lnTo>
                  <a:pt x="12242966" y="986819"/>
                </a:lnTo>
                <a:cubicBezTo>
                  <a:pt x="12241347" y="1732464"/>
                  <a:pt x="12239727" y="2478110"/>
                  <a:pt x="12238108" y="3223755"/>
                </a:cubicBezTo>
                <a:lnTo>
                  <a:pt x="0" y="3225964"/>
                </a:lnTo>
                <a:cubicBezTo>
                  <a:pt x="4482" y="2576030"/>
                  <a:pt x="26720" y="1649006"/>
                  <a:pt x="31202" y="999072"/>
                </a:cubicBezTo>
                <a:lnTo>
                  <a:pt x="8661048"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A picture containing text&#10;&#10;Description automatically generated">
            <a:extLst>
              <a:ext uri="{FF2B5EF4-FFF2-40B4-BE49-F238E27FC236}">
                <a16:creationId xmlns:a16="http://schemas.microsoft.com/office/drawing/2014/main" id="{F79DFC0D-C14A-0C4D-84A1-CA377E7B386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7" name="Title 1">
            <a:extLst>
              <a:ext uri="{FF2B5EF4-FFF2-40B4-BE49-F238E27FC236}">
                <a16:creationId xmlns:a16="http://schemas.microsoft.com/office/drawing/2014/main" id="{6D208309-0462-8541-810A-1B44629BDA2B}"/>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2"/>
                </a:solidFill>
                <a:latin typeface="Trebuchet MS" panose="020B0703020202090204" pitchFamily="34" charset="0"/>
              </a:defRPr>
            </a:lvl1pPr>
          </a:lstStyle>
          <a:p>
            <a:r>
              <a:rPr lang="en-US"/>
              <a:t>Click to edit master title style</a:t>
            </a:r>
          </a:p>
        </p:txBody>
      </p:sp>
      <p:sp>
        <p:nvSpPr>
          <p:cNvPr id="8" name="Subtitle 2">
            <a:extLst>
              <a:ext uri="{FF2B5EF4-FFF2-40B4-BE49-F238E27FC236}">
                <a16:creationId xmlns:a16="http://schemas.microsoft.com/office/drawing/2014/main" id="{0028168B-6ACE-9E48-A8FC-7DAB851DA5C4}"/>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4" name="Slide Number Placeholder 5">
            <a:extLst>
              <a:ext uri="{FF2B5EF4-FFF2-40B4-BE49-F238E27FC236}">
                <a16:creationId xmlns:a16="http://schemas.microsoft.com/office/drawing/2014/main" id="{575D77BE-4FAC-F444-91E1-78A48998D11B}"/>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spTree>
    <p:extLst>
      <p:ext uri="{BB962C8B-B14F-4D97-AF65-F5344CB8AC3E}">
        <p14:creationId xmlns:p14="http://schemas.microsoft.com/office/powerpoint/2010/main" val="3014035277"/>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Key Comparison-Blue">
    <p:bg>
      <p:bgPr>
        <a:solidFill>
          <a:schemeClr val="accent1"/>
        </a:solidFill>
        <a:effectLst/>
      </p:bgPr>
    </p:bg>
    <p:spTree>
      <p:nvGrpSpPr>
        <p:cNvPr id="1" name=""/>
        <p:cNvGrpSpPr/>
        <p:nvPr/>
      </p:nvGrpSpPr>
      <p:grpSpPr>
        <a:xfrm>
          <a:off x="0" y="0"/>
          <a:ext cx="0" cy="0"/>
          <a:chOff x="0" y="0"/>
          <a:chExt cx="0" cy="0"/>
        </a:xfrm>
      </p:grpSpPr>
      <p:sp>
        <p:nvSpPr>
          <p:cNvPr id="14" name="Pentagon 8">
            <a:extLst>
              <a:ext uri="{FF2B5EF4-FFF2-40B4-BE49-F238E27FC236}">
                <a16:creationId xmlns:a16="http://schemas.microsoft.com/office/drawing/2014/main" id="{2294D5E9-C604-D249-A162-97B6BCC778CB}"/>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2" name="Content Placeholder 2">
            <a:extLst>
              <a:ext uri="{FF2B5EF4-FFF2-40B4-BE49-F238E27FC236}">
                <a16:creationId xmlns:a16="http://schemas.microsoft.com/office/drawing/2014/main" id="{7B6A4804-8EDB-6D4D-B64B-E9206508601A}"/>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3246001"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pic>
        <p:nvPicPr>
          <p:cNvPr id="10" name="Picture 9" descr="Logo&#10;&#10;Description automatically generated with low confidence">
            <a:extLst>
              <a:ext uri="{FF2B5EF4-FFF2-40B4-BE49-F238E27FC236}">
                <a16:creationId xmlns:a16="http://schemas.microsoft.com/office/drawing/2014/main" id="{8990FAF9-85ED-2F49-BCBF-FE4365E289B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8801" y="6053631"/>
            <a:ext cx="2270613" cy="849625"/>
          </a:xfrm>
          <a:prstGeom prst="rect">
            <a:avLst/>
          </a:prstGeom>
        </p:spPr>
      </p:pic>
    </p:spTree>
    <p:extLst>
      <p:ext uri="{BB962C8B-B14F-4D97-AF65-F5344CB8AC3E}">
        <p14:creationId xmlns:p14="http://schemas.microsoft.com/office/powerpoint/2010/main" val="217586217"/>
      </p:ext>
    </p:extLst>
  </p:cSld>
  <p:clrMapOvr>
    <a:masterClrMapping/>
  </p:clrMapOvr>
  <p:extLst>
    <p:ext uri="{DCECCB84-F9BA-43D5-87BE-67443E8EF086}">
      <p15:sldGuideLst xmlns:p15="http://schemas.microsoft.com/office/powerpoint/2012/main">
        <p15:guide id="1" pos="31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Key Comparison Blue-2">
    <p:spTree>
      <p:nvGrpSpPr>
        <p:cNvPr id="1" name=""/>
        <p:cNvGrpSpPr/>
        <p:nvPr/>
      </p:nvGrpSpPr>
      <p:grpSpPr>
        <a:xfrm>
          <a:off x="0" y="0"/>
          <a:ext cx="0" cy="0"/>
          <a:chOff x="0" y="0"/>
          <a:chExt cx="0" cy="0"/>
        </a:xfrm>
      </p:grpSpPr>
      <p:sp>
        <p:nvSpPr>
          <p:cNvPr id="10" name="Pentagon 8">
            <a:extLst>
              <a:ext uri="{FF2B5EF4-FFF2-40B4-BE49-F238E27FC236}">
                <a16:creationId xmlns:a16="http://schemas.microsoft.com/office/drawing/2014/main" id="{C11C197F-FD3C-B743-822B-A9CD2DF184F2}"/>
              </a:ext>
            </a:extLst>
          </p:cNvPr>
          <p:cNvSpPr>
            <a:spLocks noChangeAspect="1"/>
          </p:cNvSpPr>
          <p:nvPr userDrawn="1"/>
        </p:nvSpPr>
        <p:spPr bwMode="white">
          <a:xfrm>
            <a:off x="0" y="0"/>
            <a:ext cx="6336060" cy="6885736"/>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36060" h="6885736">
                <a:moveTo>
                  <a:pt x="0" y="0"/>
                </a:moveTo>
                <a:lnTo>
                  <a:pt x="5622382" y="0"/>
                </a:lnTo>
                <a:lnTo>
                  <a:pt x="6336060" y="2089556"/>
                </a:lnTo>
                <a:lnTo>
                  <a:pt x="5622382" y="6885736"/>
                </a:lnTo>
                <a:lnTo>
                  <a:pt x="0" y="6885736"/>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8" name="Slide Number Placeholder 5">
            <a:extLst>
              <a:ext uri="{FF2B5EF4-FFF2-40B4-BE49-F238E27FC236}">
                <a16:creationId xmlns:a16="http://schemas.microsoft.com/office/drawing/2014/main" id="{47777C60-735A-6242-A92B-3C5B7BA7ED40}"/>
              </a:ext>
            </a:extLst>
          </p:cNvPr>
          <p:cNvSpPr txBox="1">
            <a:spLocks/>
          </p:cNvSpPr>
          <p:nvPr userDrawn="1"/>
        </p:nvSpPr>
        <p:spPr>
          <a:xfrm>
            <a:off x="6614809"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0" i="0">
                <a:latin typeface="Trebuchet MS" panose="020B0703020202090204" pitchFamily="34" charset="0"/>
              </a:rPr>
              <a:t>Confidential – Internal Use Only</a:t>
            </a:r>
          </a:p>
        </p:txBody>
      </p:sp>
      <p:sp>
        <p:nvSpPr>
          <p:cNvPr id="15" name="Content Placeholder 2">
            <a:extLst>
              <a:ext uri="{FF2B5EF4-FFF2-40B4-BE49-F238E27FC236}">
                <a16:creationId xmlns:a16="http://schemas.microsoft.com/office/drawing/2014/main" id="{2F93B52C-99E0-6345-BE08-BCC3936C5AD1}"/>
              </a:ext>
            </a:extLst>
          </p:cNvPr>
          <p:cNvSpPr>
            <a:spLocks noGrp="1"/>
          </p:cNvSpPr>
          <p:nvPr>
            <p:ph sz="half" idx="1" hasCustomPrompt="1"/>
          </p:nvPr>
        </p:nvSpPr>
        <p:spPr>
          <a:xfrm>
            <a:off x="495300" y="1901951"/>
            <a:ext cx="5081891" cy="3639285"/>
          </a:xfrm>
          <a:prstGeom prst="rect">
            <a:avLst/>
          </a:prstGeom>
        </p:spPr>
        <p:txBody>
          <a:bodyPr anchor="t">
            <a:noAutofit/>
          </a:bodyPr>
          <a:lstStyle>
            <a:lvl1pPr marL="0" indent="0" algn="l">
              <a:lnSpc>
                <a:spcPct val="80000"/>
              </a:lnSpc>
              <a:buNone/>
              <a:defRPr sz="3200" b="1" i="0">
                <a:solidFill>
                  <a:schemeClr val="bg1"/>
                </a:solidFill>
                <a:latin typeface="Trebuchet MS" panose="020B0703020202090204" pitchFamily="34" charset="0"/>
                <a:cs typeface="Trebuchet MS" panose="020B0703020202090204" pitchFamily="34" charset="0"/>
              </a:defRPr>
            </a:lvl1pPr>
          </a:lstStyle>
          <a:p>
            <a:pPr lvl="0"/>
            <a:r>
              <a:rPr lang="en-US"/>
              <a:t>Edit master text styles</a:t>
            </a:r>
          </a:p>
        </p:txBody>
      </p:sp>
      <p:sp>
        <p:nvSpPr>
          <p:cNvPr id="16" name="Content Placeholder 2">
            <a:extLst>
              <a:ext uri="{FF2B5EF4-FFF2-40B4-BE49-F238E27FC236}">
                <a16:creationId xmlns:a16="http://schemas.microsoft.com/office/drawing/2014/main" id="{BBA9DB84-564B-9F4F-931B-CC4ED34456A6}"/>
              </a:ext>
            </a:extLst>
          </p:cNvPr>
          <p:cNvSpPr>
            <a:spLocks noGrp="1"/>
          </p:cNvSpPr>
          <p:nvPr>
            <p:ph sz="half" idx="10" hasCustomPrompt="1"/>
          </p:nvPr>
        </p:nvSpPr>
        <p:spPr>
          <a:xfrm>
            <a:off x="6614809" y="1901951"/>
            <a:ext cx="5150842" cy="3639285"/>
          </a:xfrm>
          <a:prstGeom prst="rect">
            <a:avLst/>
          </a:prstGeom>
        </p:spPr>
        <p:txBody>
          <a:bodyPr anchor="t">
            <a:noAutofit/>
          </a:bodyPr>
          <a:lstStyle>
            <a:lvl1pPr marL="0" indent="0" algn="l">
              <a:lnSpc>
                <a:spcPct val="80000"/>
              </a:lnSpc>
              <a:buNone/>
              <a:defRPr sz="3200" b="0" i="0">
                <a:solidFill>
                  <a:schemeClr val="tx1"/>
                </a:solidFill>
                <a:latin typeface="Trebuchet MS" panose="020B0703020202090204" pitchFamily="34" charset="0"/>
                <a:cs typeface="Rockwell Nova Light" panose="02060303020205020403" pitchFamily="18" charset="0"/>
              </a:defRPr>
            </a:lvl1pPr>
          </a:lstStyle>
          <a:p>
            <a:pPr lvl="0"/>
            <a:r>
              <a:rPr lang="en-US"/>
              <a:t>Edit master text styles</a:t>
            </a:r>
          </a:p>
        </p:txBody>
      </p:sp>
      <p:pic>
        <p:nvPicPr>
          <p:cNvPr id="12" name="Picture 11" descr="A picture containing text&#10;&#10;Description automatically generated">
            <a:extLst>
              <a:ext uri="{FF2B5EF4-FFF2-40B4-BE49-F238E27FC236}">
                <a16:creationId xmlns:a16="http://schemas.microsoft.com/office/drawing/2014/main" id="{3BF720D9-7666-144A-A95D-F9268E1BE7E7}"/>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
        <p:nvSpPr>
          <p:cNvPr id="7" name="Slide Number Placeholder 5">
            <a:extLst>
              <a:ext uri="{FF2B5EF4-FFF2-40B4-BE49-F238E27FC236}">
                <a16:creationId xmlns:a16="http://schemas.microsoft.com/office/drawing/2014/main" id="{B2721726-BD3B-5143-B62A-8F8E2439E4A6}"/>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Tree>
    <p:extLst>
      <p:ext uri="{BB962C8B-B14F-4D97-AF65-F5344CB8AC3E}">
        <p14:creationId xmlns:p14="http://schemas.microsoft.com/office/powerpoint/2010/main" val="36737571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Picture Split Blu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hasCustomPrompt="1"/>
          </p:nvPr>
        </p:nvSpPr>
        <p:spPr>
          <a:xfrm>
            <a:off x="5038852" y="-12192"/>
            <a:ext cx="7180556" cy="6882384"/>
          </a:xfrm>
          <a:custGeom>
            <a:avLst/>
            <a:gdLst>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0 w 7396987"/>
              <a:gd name="connsiteY7" fmla="*/ 1143023 h 6858000"/>
              <a:gd name="connsiteX8" fmla="*/ 1143023 w 7396987"/>
              <a:gd name="connsiteY8" fmla="*/ 0 h 6858000"/>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1143023 w 7396987"/>
              <a:gd name="connsiteY8" fmla="*/ 0 h 6858000"/>
              <a:gd name="connsiteX0" fmla="*/ 972335 w 7396987"/>
              <a:gd name="connsiteY0" fmla="*/ 12192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972335 w 7396987"/>
              <a:gd name="connsiteY8" fmla="*/ 12192 h 6858000"/>
              <a:gd name="connsiteX0" fmla="*/ 972335 w 7424396"/>
              <a:gd name="connsiteY0" fmla="*/ 24384 h 6870192"/>
              <a:gd name="connsiteX1" fmla="*/ 7424396 w 7424396"/>
              <a:gd name="connsiteY1" fmla="*/ 0 h 6870192"/>
              <a:gd name="connsiteX2" fmla="*/ 7396987 w 7424396"/>
              <a:gd name="connsiteY2" fmla="*/ 1155215 h 6870192"/>
              <a:gd name="connsiteX3" fmla="*/ 7396987 w 7424396"/>
              <a:gd name="connsiteY3" fmla="*/ 6870192 h 6870192"/>
              <a:gd name="connsiteX4" fmla="*/ 7396987 w 7424396"/>
              <a:gd name="connsiteY4" fmla="*/ 6870192 h 6870192"/>
              <a:gd name="connsiteX5" fmla="*/ 0 w 7424396"/>
              <a:gd name="connsiteY5" fmla="*/ 6870192 h 6870192"/>
              <a:gd name="connsiteX6" fmla="*/ 0 w 7424396"/>
              <a:gd name="connsiteY6" fmla="*/ 6870192 h 6870192"/>
              <a:gd name="connsiteX7" fmla="*/ 256032 w 7424396"/>
              <a:gd name="connsiteY7" fmla="*/ 2081807 h 6870192"/>
              <a:gd name="connsiteX8" fmla="*/ 972335 w 7424396"/>
              <a:gd name="connsiteY8" fmla="*/ 24384 h 6870192"/>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56032 w 7424396"/>
              <a:gd name="connsiteY7" fmla="*/ 2081807 h 6906768"/>
              <a:gd name="connsiteX8" fmla="*/ 972335 w 7424396"/>
              <a:gd name="connsiteY8" fmla="*/ 24384 h 6906768"/>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43840 w 7424396"/>
              <a:gd name="connsiteY7" fmla="*/ 2142767 h 6906768"/>
              <a:gd name="connsiteX8" fmla="*/ 972335 w 742439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1121664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3609142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24384 h 6882384"/>
              <a:gd name="connsiteX0" fmla="*/ 728495 w 7180556"/>
              <a:gd name="connsiteY0" fmla="*/ 1137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1137 h 6882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0556" h="6882384">
                <a:moveTo>
                  <a:pt x="728495" y="1137"/>
                </a:moveTo>
                <a:lnTo>
                  <a:pt x="7180556" y="0"/>
                </a:lnTo>
                <a:lnTo>
                  <a:pt x="7153147" y="1155215"/>
                </a:lnTo>
                <a:lnTo>
                  <a:pt x="7153147" y="6870192"/>
                </a:lnTo>
                <a:lnTo>
                  <a:pt x="7153147" y="6870192"/>
                </a:lnTo>
                <a:lnTo>
                  <a:pt x="3609142" y="6882384"/>
                </a:lnTo>
                <a:lnTo>
                  <a:pt x="1052955" y="6875772"/>
                </a:lnTo>
                <a:lnTo>
                  <a:pt x="0" y="2142767"/>
                </a:lnTo>
                <a:lnTo>
                  <a:pt x="728495" y="1137"/>
                </a:lnTo>
                <a:close/>
              </a:path>
            </a:pathLst>
          </a:custGeom>
        </p:spPr>
        <p:txBody>
          <a:bodyPr anchor="ctr"/>
          <a:lstStyle>
            <a:lvl1pPr marL="0" indent="0" algn="ctr">
              <a:buNone/>
              <a:defRPr/>
            </a:lvl1pPr>
          </a:lstStyle>
          <a:p>
            <a:r>
              <a:rPr lang="en-US"/>
              <a:t>Insert photo by clicking on the image icon</a:t>
            </a:r>
          </a:p>
        </p:txBody>
      </p:sp>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accent1"/>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7" name="Picture 6" descr="A picture containing text&#10;&#10;Description automatically generated">
            <a:extLst>
              <a:ext uri="{FF2B5EF4-FFF2-40B4-BE49-F238E27FC236}">
                <a16:creationId xmlns:a16="http://schemas.microsoft.com/office/drawing/2014/main" id="{84A72C24-4C79-2B45-A197-BD89F220A86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27440975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Picture Split Re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FE634AED-FE2D-5A49-9C4F-52E8C06D7549}"/>
              </a:ext>
            </a:extLst>
          </p:cNvPr>
          <p:cNvSpPr>
            <a:spLocks noGrp="1"/>
          </p:cNvSpPr>
          <p:nvPr>
            <p:ph type="pic" sz="quarter" idx="10" hasCustomPrompt="1"/>
          </p:nvPr>
        </p:nvSpPr>
        <p:spPr>
          <a:xfrm>
            <a:off x="5038852" y="-12192"/>
            <a:ext cx="7180556" cy="6882384"/>
          </a:xfrm>
          <a:custGeom>
            <a:avLst/>
            <a:gdLst>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0 w 7396987"/>
              <a:gd name="connsiteY7" fmla="*/ 1143023 h 6858000"/>
              <a:gd name="connsiteX8" fmla="*/ 1143023 w 7396987"/>
              <a:gd name="connsiteY8" fmla="*/ 0 h 6858000"/>
              <a:gd name="connsiteX0" fmla="*/ 1143023 w 7396987"/>
              <a:gd name="connsiteY0" fmla="*/ 0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1143023 w 7396987"/>
              <a:gd name="connsiteY8" fmla="*/ 0 h 6858000"/>
              <a:gd name="connsiteX0" fmla="*/ 972335 w 7396987"/>
              <a:gd name="connsiteY0" fmla="*/ 12192 h 6858000"/>
              <a:gd name="connsiteX1" fmla="*/ 6253964 w 7396987"/>
              <a:gd name="connsiteY1" fmla="*/ 0 h 6858000"/>
              <a:gd name="connsiteX2" fmla="*/ 7396987 w 7396987"/>
              <a:gd name="connsiteY2" fmla="*/ 1143023 h 6858000"/>
              <a:gd name="connsiteX3" fmla="*/ 7396987 w 7396987"/>
              <a:gd name="connsiteY3" fmla="*/ 6858000 h 6858000"/>
              <a:gd name="connsiteX4" fmla="*/ 7396987 w 7396987"/>
              <a:gd name="connsiteY4" fmla="*/ 6858000 h 6858000"/>
              <a:gd name="connsiteX5" fmla="*/ 0 w 7396987"/>
              <a:gd name="connsiteY5" fmla="*/ 6858000 h 6858000"/>
              <a:gd name="connsiteX6" fmla="*/ 0 w 7396987"/>
              <a:gd name="connsiteY6" fmla="*/ 6858000 h 6858000"/>
              <a:gd name="connsiteX7" fmla="*/ 256032 w 7396987"/>
              <a:gd name="connsiteY7" fmla="*/ 2069615 h 6858000"/>
              <a:gd name="connsiteX8" fmla="*/ 972335 w 7396987"/>
              <a:gd name="connsiteY8" fmla="*/ 12192 h 6858000"/>
              <a:gd name="connsiteX0" fmla="*/ 972335 w 7424396"/>
              <a:gd name="connsiteY0" fmla="*/ 24384 h 6870192"/>
              <a:gd name="connsiteX1" fmla="*/ 7424396 w 7424396"/>
              <a:gd name="connsiteY1" fmla="*/ 0 h 6870192"/>
              <a:gd name="connsiteX2" fmla="*/ 7396987 w 7424396"/>
              <a:gd name="connsiteY2" fmla="*/ 1155215 h 6870192"/>
              <a:gd name="connsiteX3" fmla="*/ 7396987 w 7424396"/>
              <a:gd name="connsiteY3" fmla="*/ 6870192 h 6870192"/>
              <a:gd name="connsiteX4" fmla="*/ 7396987 w 7424396"/>
              <a:gd name="connsiteY4" fmla="*/ 6870192 h 6870192"/>
              <a:gd name="connsiteX5" fmla="*/ 0 w 7424396"/>
              <a:gd name="connsiteY5" fmla="*/ 6870192 h 6870192"/>
              <a:gd name="connsiteX6" fmla="*/ 0 w 7424396"/>
              <a:gd name="connsiteY6" fmla="*/ 6870192 h 6870192"/>
              <a:gd name="connsiteX7" fmla="*/ 256032 w 7424396"/>
              <a:gd name="connsiteY7" fmla="*/ 2081807 h 6870192"/>
              <a:gd name="connsiteX8" fmla="*/ 972335 w 7424396"/>
              <a:gd name="connsiteY8" fmla="*/ 24384 h 6870192"/>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56032 w 7424396"/>
              <a:gd name="connsiteY7" fmla="*/ 2081807 h 6906768"/>
              <a:gd name="connsiteX8" fmla="*/ 972335 w 7424396"/>
              <a:gd name="connsiteY8" fmla="*/ 24384 h 6906768"/>
              <a:gd name="connsiteX0" fmla="*/ 972335 w 7424396"/>
              <a:gd name="connsiteY0" fmla="*/ 24384 h 6906768"/>
              <a:gd name="connsiteX1" fmla="*/ 7424396 w 7424396"/>
              <a:gd name="connsiteY1" fmla="*/ 0 h 6906768"/>
              <a:gd name="connsiteX2" fmla="*/ 7396987 w 7424396"/>
              <a:gd name="connsiteY2" fmla="*/ 1155215 h 6906768"/>
              <a:gd name="connsiteX3" fmla="*/ 7396987 w 7424396"/>
              <a:gd name="connsiteY3" fmla="*/ 6870192 h 6906768"/>
              <a:gd name="connsiteX4" fmla="*/ 7396987 w 7424396"/>
              <a:gd name="connsiteY4" fmla="*/ 6870192 h 6906768"/>
              <a:gd name="connsiteX5" fmla="*/ 0 w 7424396"/>
              <a:gd name="connsiteY5" fmla="*/ 6870192 h 6906768"/>
              <a:gd name="connsiteX6" fmla="*/ 1304544 w 7424396"/>
              <a:gd name="connsiteY6" fmla="*/ 6906768 h 6906768"/>
              <a:gd name="connsiteX7" fmla="*/ 243840 w 7424396"/>
              <a:gd name="connsiteY7" fmla="*/ 2142767 h 6906768"/>
              <a:gd name="connsiteX8" fmla="*/ 972335 w 742439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1121664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906768"/>
              <a:gd name="connsiteX1" fmla="*/ 7180556 w 7180556"/>
              <a:gd name="connsiteY1" fmla="*/ 0 h 6906768"/>
              <a:gd name="connsiteX2" fmla="*/ 7153147 w 7180556"/>
              <a:gd name="connsiteY2" fmla="*/ 1155215 h 6906768"/>
              <a:gd name="connsiteX3" fmla="*/ 7153147 w 7180556"/>
              <a:gd name="connsiteY3" fmla="*/ 6870192 h 6906768"/>
              <a:gd name="connsiteX4" fmla="*/ 7153147 w 7180556"/>
              <a:gd name="connsiteY4" fmla="*/ 6870192 h 6906768"/>
              <a:gd name="connsiteX5" fmla="*/ 3609142 w 7180556"/>
              <a:gd name="connsiteY5" fmla="*/ 6882384 h 6906768"/>
              <a:gd name="connsiteX6" fmla="*/ 1060704 w 7180556"/>
              <a:gd name="connsiteY6" fmla="*/ 6906768 h 6906768"/>
              <a:gd name="connsiteX7" fmla="*/ 0 w 7180556"/>
              <a:gd name="connsiteY7" fmla="*/ 2142767 h 6906768"/>
              <a:gd name="connsiteX8" fmla="*/ 728495 w 7180556"/>
              <a:gd name="connsiteY8" fmla="*/ 24384 h 6906768"/>
              <a:gd name="connsiteX0" fmla="*/ 728495 w 7180556"/>
              <a:gd name="connsiteY0" fmla="*/ 24384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24384 h 6882384"/>
              <a:gd name="connsiteX0" fmla="*/ 728495 w 7180556"/>
              <a:gd name="connsiteY0" fmla="*/ 1137 h 6882384"/>
              <a:gd name="connsiteX1" fmla="*/ 7180556 w 7180556"/>
              <a:gd name="connsiteY1" fmla="*/ 0 h 6882384"/>
              <a:gd name="connsiteX2" fmla="*/ 7153147 w 7180556"/>
              <a:gd name="connsiteY2" fmla="*/ 1155215 h 6882384"/>
              <a:gd name="connsiteX3" fmla="*/ 7153147 w 7180556"/>
              <a:gd name="connsiteY3" fmla="*/ 6870192 h 6882384"/>
              <a:gd name="connsiteX4" fmla="*/ 7153147 w 7180556"/>
              <a:gd name="connsiteY4" fmla="*/ 6870192 h 6882384"/>
              <a:gd name="connsiteX5" fmla="*/ 3609142 w 7180556"/>
              <a:gd name="connsiteY5" fmla="*/ 6882384 h 6882384"/>
              <a:gd name="connsiteX6" fmla="*/ 1052955 w 7180556"/>
              <a:gd name="connsiteY6" fmla="*/ 6875772 h 6882384"/>
              <a:gd name="connsiteX7" fmla="*/ 0 w 7180556"/>
              <a:gd name="connsiteY7" fmla="*/ 2142767 h 6882384"/>
              <a:gd name="connsiteX8" fmla="*/ 728495 w 7180556"/>
              <a:gd name="connsiteY8" fmla="*/ 1137 h 68823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0556" h="6882384">
                <a:moveTo>
                  <a:pt x="728495" y="1137"/>
                </a:moveTo>
                <a:lnTo>
                  <a:pt x="7180556" y="0"/>
                </a:lnTo>
                <a:lnTo>
                  <a:pt x="7153147" y="1155215"/>
                </a:lnTo>
                <a:lnTo>
                  <a:pt x="7153147" y="6870192"/>
                </a:lnTo>
                <a:lnTo>
                  <a:pt x="7153147" y="6870192"/>
                </a:lnTo>
                <a:lnTo>
                  <a:pt x="3609142" y="6882384"/>
                </a:lnTo>
                <a:lnTo>
                  <a:pt x="1052955" y="6875772"/>
                </a:lnTo>
                <a:lnTo>
                  <a:pt x="0" y="2142767"/>
                </a:lnTo>
                <a:lnTo>
                  <a:pt x="728495" y="1137"/>
                </a:lnTo>
                <a:close/>
              </a:path>
            </a:pathLst>
          </a:custGeom>
        </p:spPr>
        <p:txBody>
          <a:bodyPr anchor="ctr"/>
          <a:lstStyle>
            <a:lvl1pPr marL="0" indent="0" algn="ctr">
              <a:buNone/>
              <a:defRPr/>
            </a:lvl1pPr>
          </a:lstStyle>
          <a:p>
            <a:r>
              <a:rPr lang="en-US"/>
              <a:t>Insert photo by clicking on the image icon</a:t>
            </a:r>
          </a:p>
        </p:txBody>
      </p:sp>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tx2"/>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7" name="Picture 6" descr="A picture containing text&#10;&#10;Description automatically generated">
            <a:extLst>
              <a:ext uri="{FF2B5EF4-FFF2-40B4-BE49-F238E27FC236}">
                <a16:creationId xmlns:a16="http://schemas.microsoft.com/office/drawing/2014/main" id="{8025DF2F-C64D-8F4D-B4DD-BC6EA0DEA099}"/>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23936336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Picture Split-Image">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DF170BCB-3373-5549-9815-B668B2498165}"/>
              </a:ext>
            </a:extLst>
          </p:cNvPr>
          <p:cNvSpPr txBox="1">
            <a:spLocks/>
          </p:cNvSpPr>
          <p:nvPr userDrawn="1"/>
        </p:nvSpPr>
        <p:spPr>
          <a:xfrm>
            <a:off x="956929" y="6400799"/>
            <a:ext cx="2150718"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a:latin typeface="Trebuchet MS" panose="020B0703020202090204" pitchFamily="34" charset="0"/>
              </a:rPr>
              <a:t>Confidential – Internal Use Only</a:t>
            </a:r>
          </a:p>
        </p:txBody>
      </p:sp>
      <p:sp>
        <p:nvSpPr>
          <p:cNvPr id="9" name="Slide Number Placeholder 5">
            <a:extLst>
              <a:ext uri="{FF2B5EF4-FFF2-40B4-BE49-F238E27FC236}">
                <a16:creationId xmlns:a16="http://schemas.microsoft.com/office/drawing/2014/main" id="{D613E1D2-5834-AD41-804E-D607287602C5}"/>
              </a:ext>
            </a:extLst>
          </p:cNvPr>
          <p:cNvSpPr>
            <a:spLocks noGrp="1"/>
          </p:cNvSpPr>
          <p:nvPr>
            <p:ph type="sldNum" sz="quarter" idx="4"/>
          </p:nvPr>
        </p:nvSpPr>
        <p:spPr>
          <a:xfrm>
            <a:off x="211014" y="6400799"/>
            <a:ext cx="745915"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13" name="Content Placeholder 2">
            <a:extLst>
              <a:ext uri="{FF2B5EF4-FFF2-40B4-BE49-F238E27FC236}">
                <a16:creationId xmlns:a16="http://schemas.microsoft.com/office/drawing/2014/main" id="{57C22B10-6CAF-D149-83A7-C2D46515C468}"/>
              </a:ext>
            </a:extLst>
          </p:cNvPr>
          <p:cNvSpPr>
            <a:spLocks noGrp="1"/>
          </p:cNvSpPr>
          <p:nvPr>
            <p:ph sz="half" idx="11" hasCustomPrompt="1"/>
          </p:nvPr>
        </p:nvSpPr>
        <p:spPr>
          <a:xfrm>
            <a:off x="495300" y="1901951"/>
            <a:ext cx="4033157" cy="3639285"/>
          </a:xfrm>
          <a:prstGeom prst="rect">
            <a:avLst/>
          </a:prstGeom>
        </p:spPr>
        <p:txBody>
          <a:bodyPr anchor="t">
            <a:noAutofit/>
          </a:bodyPr>
          <a:lstStyle>
            <a:lvl1pPr marL="0" indent="0" algn="l">
              <a:lnSpc>
                <a:spcPct val="80000"/>
              </a:lnSpc>
              <a:buNone/>
              <a:defRPr sz="3200" b="1" i="0">
                <a:solidFill>
                  <a:schemeClr val="tx1"/>
                </a:solidFill>
                <a:latin typeface="Trebuchet MS" panose="020B0703020202090204" pitchFamily="34" charset="0"/>
                <a:cs typeface="Trebuchet MS" panose="020B0703020202090204" pitchFamily="34" charset="0"/>
              </a:defRPr>
            </a:lvl1pPr>
          </a:lstStyle>
          <a:p>
            <a:pPr lvl="0"/>
            <a:r>
              <a:rPr lang="en-US"/>
              <a:t>Edit master text styles</a:t>
            </a:r>
          </a:p>
        </p:txBody>
      </p:sp>
      <p:pic>
        <p:nvPicPr>
          <p:cNvPr id="6" name="Picture 5" descr="A picture containing person, indoor&#10;&#10;Description automatically generated">
            <a:extLst>
              <a:ext uri="{FF2B5EF4-FFF2-40B4-BE49-F238E27FC236}">
                <a16:creationId xmlns:a16="http://schemas.microsoft.com/office/drawing/2014/main" id="{5F48932E-3B1B-474B-9512-7DE411C5B9D9}"/>
              </a:ext>
            </a:extLst>
          </p:cNvPr>
          <p:cNvPicPr>
            <a:picLocks noChangeAspect="1"/>
          </p:cNvPicPr>
          <p:nvPr userDrawn="1"/>
        </p:nvPicPr>
        <p:blipFill rotWithShape="1">
          <a:blip r:embed="rId2">
            <a:extLst>
              <a:ext uri="{28A0092B-C50C-407E-A947-70E740481C1C}">
                <a14:useLocalDpi xmlns:a14="http://schemas.microsoft.com/office/drawing/2010/main"/>
              </a:ext>
            </a:extLst>
          </a:blip>
          <a:srcRect/>
          <a:stretch/>
        </p:blipFill>
        <p:spPr>
          <a:xfrm>
            <a:off x="5127058" y="0"/>
            <a:ext cx="7064942" cy="6858000"/>
          </a:xfrm>
          <a:prstGeom prst="rect">
            <a:avLst/>
          </a:prstGeom>
        </p:spPr>
      </p:pic>
      <p:pic>
        <p:nvPicPr>
          <p:cNvPr id="8" name="Picture 7" descr="A picture containing text&#10;&#10;Description automatically generated">
            <a:extLst>
              <a:ext uri="{FF2B5EF4-FFF2-40B4-BE49-F238E27FC236}">
                <a16:creationId xmlns:a16="http://schemas.microsoft.com/office/drawing/2014/main" id="{51CBFF64-B4A1-344B-AB45-4A280F7EC11C}"/>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393151" y="6049872"/>
            <a:ext cx="2270612" cy="849624"/>
          </a:xfrm>
          <a:prstGeom prst="rect">
            <a:avLst/>
          </a:prstGeom>
        </p:spPr>
      </p:pic>
    </p:spTree>
    <p:extLst>
      <p:ext uri="{BB962C8B-B14F-4D97-AF65-F5344CB8AC3E}">
        <p14:creationId xmlns:p14="http://schemas.microsoft.com/office/powerpoint/2010/main" val="38226211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Mai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sp>
        <p:nvSpPr>
          <p:cNvPr id="4" name="Text Placeholder 3">
            <a:extLst>
              <a:ext uri="{FF2B5EF4-FFF2-40B4-BE49-F238E27FC236}">
                <a16:creationId xmlns:a16="http://schemas.microsoft.com/office/drawing/2014/main" id="{AB1E31CD-65A3-BA4E-9C03-9CCFCA71BB8A}"/>
              </a:ext>
            </a:extLst>
          </p:cNvPr>
          <p:cNvSpPr>
            <a:spLocks noGrp="1"/>
          </p:cNvSpPr>
          <p:nvPr>
            <p:ph type="body" sz="quarter" idx="10"/>
          </p:nvPr>
        </p:nvSpPr>
        <p:spPr>
          <a:xfrm>
            <a:off x="577850" y="1417638"/>
            <a:ext cx="10972800" cy="4422775"/>
          </a:xfrm>
          <a:prstGeom prst="rect">
            <a:avLst/>
          </a:prstGeom>
        </p:spPr>
        <p:txBody>
          <a:bodyPr>
            <a:noAutofit/>
          </a:bodyPr>
          <a:lstStyle>
            <a:lvl1pPr>
              <a:defRPr sz="2000"/>
            </a:lvl1pPr>
            <a:lvl2pPr>
              <a:defRPr sz="1400"/>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A picture containing text&#10;&#10;Description automatically generated">
            <a:extLst>
              <a:ext uri="{FF2B5EF4-FFF2-40B4-BE49-F238E27FC236}">
                <a16:creationId xmlns:a16="http://schemas.microsoft.com/office/drawing/2014/main" id="{DBD3CE20-DD83-1646-A3A3-5473F29ACDFF}"/>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1128928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 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cxnSp>
        <p:nvCxnSpPr>
          <p:cNvPr id="14" name="Straight Connector 13">
            <a:extLst>
              <a:ext uri="{FF2B5EF4-FFF2-40B4-BE49-F238E27FC236}">
                <a16:creationId xmlns:a16="http://schemas.microsoft.com/office/drawing/2014/main" id="{8775F5BB-F5E4-F444-B1D5-BA8D666C0827}"/>
              </a:ext>
            </a:extLst>
          </p:cNvPr>
          <p:cNvCxnSpPr>
            <a:cxnSpLocks/>
          </p:cNvCxnSpPr>
          <p:nvPr userDrawn="1"/>
        </p:nvCxnSpPr>
        <p:spPr>
          <a:xfrm>
            <a:off x="5885424"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1C10DD09-27B1-3B4A-B4A8-4390B6297FE5}"/>
              </a:ext>
            </a:extLst>
          </p:cNvPr>
          <p:cNvSpPr>
            <a:spLocks noGrp="1"/>
          </p:cNvSpPr>
          <p:nvPr>
            <p:ph type="body" sz="quarter" idx="15"/>
          </p:nvPr>
        </p:nvSpPr>
        <p:spPr>
          <a:xfrm>
            <a:off x="577849" y="1942676"/>
            <a:ext cx="5042621"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5" name="Text Placeholder 3">
            <a:extLst>
              <a:ext uri="{FF2B5EF4-FFF2-40B4-BE49-F238E27FC236}">
                <a16:creationId xmlns:a16="http://schemas.microsoft.com/office/drawing/2014/main" id="{7037DFCD-0E35-D440-845D-FF549CF24B73}"/>
              </a:ext>
            </a:extLst>
          </p:cNvPr>
          <p:cNvSpPr>
            <a:spLocks noGrp="1"/>
          </p:cNvSpPr>
          <p:nvPr>
            <p:ph type="body" sz="quarter" idx="16"/>
          </p:nvPr>
        </p:nvSpPr>
        <p:spPr>
          <a:xfrm>
            <a:off x="6151335" y="1942676"/>
            <a:ext cx="5042621"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Master text styles</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pic>
        <p:nvPicPr>
          <p:cNvPr id="12" name="Picture 11" descr="A picture containing text&#10;&#10;Description automatically generated">
            <a:extLst>
              <a:ext uri="{FF2B5EF4-FFF2-40B4-BE49-F238E27FC236}">
                <a16:creationId xmlns:a16="http://schemas.microsoft.com/office/drawing/2014/main" id="{1B9D379B-1CB5-FB40-923F-25CED0978A30}"/>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41349756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 3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460B3-6ACD-194D-9D44-C086FB470179}"/>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sp>
        <p:nvSpPr>
          <p:cNvPr id="9" name="Slide Number Placeholder 5">
            <a:extLst>
              <a:ext uri="{FF2B5EF4-FFF2-40B4-BE49-F238E27FC236}">
                <a16:creationId xmlns:a16="http://schemas.microsoft.com/office/drawing/2014/main" id="{F817CF6A-808E-8C4F-9BE1-507266848035}"/>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a:solidFill>
                  <a:schemeClr val="bg2"/>
                </a:solidFill>
              </a:defRPr>
            </a:lvl1pPr>
          </a:lstStyle>
          <a:p>
            <a:fld id="{4BEAA09E-D67E-864E-8466-C38E88600C4F}" type="slidenum">
              <a:rPr lang="en-US" smtClean="0"/>
              <a:pPr/>
              <a:t>‹#›</a:t>
            </a:fld>
            <a:endParaRPr lang="en-US"/>
          </a:p>
        </p:txBody>
      </p:sp>
      <p:cxnSp>
        <p:nvCxnSpPr>
          <p:cNvPr id="14" name="Straight Connector 13">
            <a:extLst>
              <a:ext uri="{FF2B5EF4-FFF2-40B4-BE49-F238E27FC236}">
                <a16:creationId xmlns:a16="http://schemas.microsoft.com/office/drawing/2014/main" id="{6ADF5480-C0C7-C64C-8BB2-74C63D4DEFC4}"/>
              </a:ext>
            </a:extLst>
          </p:cNvPr>
          <p:cNvCxnSpPr>
            <a:cxnSpLocks/>
          </p:cNvCxnSpPr>
          <p:nvPr userDrawn="1"/>
        </p:nvCxnSpPr>
        <p:spPr>
          <a:xfrm>
            <a:off x="4190736"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C377EF41-0258-3B45-996A-6490BA874BBD}"/>
              </a:ext>
            </a:extLst>
          </p:cNvPr>
          <p:cNvCxnSpPr>
            <a:cxnSpLocks/>
          </p:cNvCxnSpPr>
          <p:nvPr userDrawn="1"/>
        </p:nvCxnSpPr>
        <p:spPr>
          <a:xfrm>
            <a:off x="7933680" y="1942677"/>
            <a:ext cx="0" cy="4229524"/>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2" name="Text Placeholder 3">
            <a:extLst>
              <a:ext uri="{FF2B5EF4-FFF2-40B4-BE49-F238E27FC236}">
                <a16:creationId xmlns:a16="http://schemas.microsoft.com/office/drawing/2014/main" id="{7238BA6B-E620-AF4F-A0C3-8A5B9D5C11B6}"/>
              </a:ext>
            </a:extLst>
          </p:cNvPr>
          <p:cNvSpPr>
            <a:spLocks noGrp="1"/>
          </p:cNvSpPr>
          <p:nvPr>
            <p:ph type="body" sz="quarter" idx="15" hasCustomPrompt="1"/>
          </p:nvPr>
        </p:nvSpPr>
        <p:spPr>
          <a:xfrm>
            <a:off x="577850"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sz="1800"/>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7" name="Text Placeholder 3">
            <a:extLst>
              <a:ext uri="{FF2B5EF4-FFF2-40B4-BE49-F238E27FC236}">
                <a16:creationId xmlns:a16="http://schemas.microsoft.com/office/drawing/2014/main" id="{CE8F9A4A-9700-2E49-AA7D-4C819732798C}"/>
              </a:ext>
            </a:extLst>
          </p:cNvPr>
          <p:cNvSpPr>
            <a:spLocks noGrp="1"/>
          </p:cNvSpPr>
          <p:nvPr>
            <p:ph type="body" sz="quarter" idx="16" hasCustomPrompt="1"/>
          </p:nvPr>
        </p:nvSpPr>
        <p:spPr>
          <a:xfrm>
            <a:off x="4328757"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sp>
        <p:nvSpPr>
          <p:cNvPr id="18" name="Text Placeholder 3">
            <a:extLst>
              <a:ext uri="{FF2B5EF4-FFF2-40B4-BE49-F238E27FC236}">
                <a16:creationId xmlns:a16="http://schemas.microsoft.com/office/drawing/2014/main" id="{C6FBE4AE-B4C8-AD4B-95AF-CB27A898FEC1}"/>
              </a:ext>
            </a:extLst>
          </p:cNvPr>
          <p:cNvSpPr>
            <a:spLocks noGrp="1"/>
          </p:cNvSpPr>
          <p:nvPr>
            <p:ph type="body" sz="quarter" idx="17" hasCustomPrompt="1"/>
          </p:nvPr>
        </p:nvSpPr>
        <p:spPr>
          <a:xfrm>
            <a:off x="8042340" y="1942676"/>
            <a:ext cx="3512910" cy="4229524"/>
          </a:xfrm>
          <a:prstGeom prst="rect">
            <a:avLst/>
          </a:prstGeom>
        </p:spPr>
        <p:txBody>
          <a:bodyPr>
            <a:noAutofit/>
          </a:bodyPr>
          <a:lstStyle>
            <a:lvl1pPr marL="342900" marR="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lvl1pPr>
            <a:lvl2pPr marL="675958" marR="0" indent="-285750" algn="l" defTabSz="914400" rtl="0" eaLnBrk="1" fontAlgn="auto" latinLnBrk="0" hangingPunct="1">
              <a:lnSpc>
                <a:spcPct val="114000"/>
              </a:lnSpc>
              <a:spcBef>
                <a:spcPts val="0"/>
              </a:spcBef>
              <a:spcAft>
                <a:spcPts val="600"/>
              </a:spcAft>
              <a:buClrTx/>
              <a:buSzTx/>
              <a:buFont typeface="Monaco" pitchFamily="2" charset="77"/>
              <a:buChar char="⎻"/>
              <a:tabLst/>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a:lvl3pPr>
          </a:lstStyle>
          <a:p>
            <a:pPr marL="342900" marR="0" lvl="0" indent="-342900" algn="l" defTabSz="914400" rtl="0" eaLnBrk="1" fontAlgn="auto" latinLnBrk="0" hangingPunct="1">
              <a:lnSpc>
                <a:spcPct val="114000"/>
              </a:lnSpc>
              <a:spcBef>
                <a:spcPts val="0"/>
              </a:spcBef>
              <a:spcAft>
                <a:spcPts val="600"/>
              </a:spcAft>
              <a:buClr>
                <a:srgbClr val="54565B"/>
              </a:buClr>
              <a:buSzPct val="65000"/>
              <a:buFont typeface="Monaco" pitchFamily="2" charset="77"/>
              <a:buChar char="⎻"/>
              <a:tabLst/>
              <a:defRPr/>
            </a:pPr>
            <a:r>
              <a:rPr kumimoji="0" lang="en-US" sz="2000" b="0" i="0" u="none" strike="noStrike" kern="1600" cap="none" spc="-50" normalizeH="0" baseline="0" noProof="0">
                <a:ln>
                  <a:noFill/>
                </a:ln>
                <a:solidFill>
                  <a:srgbClr val="54565B"/>
                </a:solidFill>
                <a:effectLst/>
                <a:uLnTx/>
                <a:uFillTx/>
                <a:latin typeface="Trebuchet MS" panose="020B0703020202090204" pitchFamily="34" charset="0"/>
                <a:ea typeface="+mn-ea"/>
                <a:cs typeface="+mn-cs"/>
              </a:rPr>
              <a:t>Click to edit text</a:t>
            </a:r>
          </a:p>
          <a:p>
            <a:pPr marL="675958" marR="0" lvl="1" indent="-2857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400" b="0" i="0" u="none" strike="noStrike" kern="1600" cap="none" spc="-50" normalizeH="0" baseline="0" noProof="0">
                <a:ln>
                  <a:noFill/>
                </a:ln>
                <a:solidFill>
                  <a:srgbClr val="54565B"/>
                </a:solidFill>
                <a:effectLst/>
                <a:uLnTx/>
                <a:uFillTx/>
                <a:latin typeface="+mj-lt"/>
                <a:ea typeface="+mn-ea"/>
                <a:cs typeface="+mn-cs"/>
              </a:rPr>
              <a:t>Second level</a:t>
            </a:r>
          </a:p>
          <a:p>
            <a:pPr marL="862012" marR="0" lvl="2" indent="-171450" algn="l" defTabSz="914400" rtl="0" eaLnBrk="1" fontAlgn="auto" latinLnBrk="0" hangingPunct="1">
              <a:lnSpc>
                <a:spcPct val="114000"/>
              </a:lnSpc>
              <a:spcBef>
                <a:spcPts val="0"/>
              </a:spcBef>
              <a:spcAft>
                <a:spcPts val="600"/>
              </a:spcAft>
              <a:buClrTx/>
              <a:buSzTx/>
              <a:buFont typeface="Monaco" pitchFamily="2" charset="77"/>
              <a:buChar char="⎻"/>
              <a:tabLst/>
              <a:defRPr/>
            </a:pPr>
            <a:r>
              <a:rPr kumimoji="0" lang="en-US" sz="1100" b="0" i="1" u="none" strike="noStrike" kern="1600" cap="none" spc="-50" normalizeH="0" baseline="0" noProof="0">
                <a:ln>
                  <a:noFill/>
                </a:ln>
                <a:solidFill>
                  <a:srgbClr val="54565B"/>
                </a:solidFill>
                <a:effectLst/>
                <a:uLnTx/>
                <a:uFillTx/>
                <a:latin typeface="Georgia" panose="02040502050405020303" pitchFamily="18" charset="0"/>
                <a:ea typeface="+mn-ea"/>
                <a:cs typeface="+mn-cs"/>
              </a:rPr>
              <a:t>Third level</a:t>
            </a:r>
          </a:p>
        </p:txBody>
      </p:sp>
      <p:pic>
        <p:nvPicPr>
          <p:cNvPr id="13" name="Picture 12" descr="A picture containing text&#10;&#10;Description automatically generated">
            <a:extLst>
              <a:ext uri="{FF2B5EF4-FFF2-40B4-BE49-F238E27FC236}">
                <a16:creationId xmlns:a16="http://schemas.microsoft.com/office/drawing/2014/main" id="{62E86C9E-CB13-FE47-810D-ACC7D440614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2061502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Just Header + Footer">
    <p:spTree>
      <p:nvGrpSpPr>
        <p:cNvPr id="1" name=""/>
        <p:cNvGrpSpPr/>
        <p:nvPr/>
      </p:nvGrpSpPr>
      <p:grpSpPr>
        <a:xfrm>
          <a:off x="0" y="0"/>
          <a:ext cx="0" cy="0"/>
          <a:chOff x="0" y="0"/>
          <a:chExt cx="0" cy="0"/>
        </a:xfrm>
      </p:grpSpPr>
      <p:sp>
        <p:nvSpPr>
          <p:cNvPr id="8" name="Slide Number Placeholder 6">
            <a:extLst>
              <a:ext uri="{FF2B5EF4-FFF2-40B4-BE49-F238E27FC236}">
                <a16:creationId xmlns:a16="http://schemas.microsoft.com/office/drawing/2014/main" id="{F3949077-E0E8-B647-A11F-24C62D2D4087}"/>
              </a:ext>
            </a:extLst>
          </p:cNvPr>
          <p:cNvSpPr txBox="1">
            <a:spLocks/>
          </p:cNvSpPr>
          <p:nvPr userDrawn="1"/>
        </p:nvSpPr>
        <p:spPr>
          <a:xfrm>
            <a:off x="211015"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b="0" i="0" kern="1200">
                <a:solidFill>
                  <a:schemeClr val="tx1">
                    <a:lumMod val="40000"/>
                    <a:lumOff val="60000"/>
                  </a:schemeClr>
                </a:solidFill>
                <a:latin typeface="Trebuchet MS" panose="020B070302020209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BEAA09E-D67E-864E-8466-C38E88600C4F}" type="slidenum">
              <a:rPr lang="en-US" smtClean="0"/>
              <a:pPr/>
              <a:t>‹#›</a:t>
            </a:fld>
            <a:endParaRPr lang="en-US"/>
          </a:p>
        </p:txBody>
      </p:sp>
      <p:sp>
        <p:nvSpPr>
          <p:cNvPr id="6" name="Title 1">
            <a:extLst>
              <a:ext uri="{FF2B5EF4-FFF2-40B4-BE49-F238E27FC236}">
                <a16:creationId xmlns:a16="http://schemas.microsoft.com/office/drawing/2014/main" id="{F90A82CE-0D18-B941-A735-67EC495377B7}"/>
              </a:ext>
            </a:extLst>
          </p:cNvPr>
          <p:cNvSpPr>
            <a:spLocks noGrp="1"/>
          </p:cNvSpPr>
          <p:nvPr>
            <p:ph type="title" hasCustomPrompt="1"/>
          </p:nvPr>
        </p:nvSpPr>
        <p:spPr>
          <a:xfrm>
            <a:off x="577516" y="365125"/>
            <a:ext cx="10972800" cy="987019"/>
          </a:xfrm>
        </p:spPr>
        <p:txBody>
          <a:bodyPr/>
          <a:lstStyle>
            <a:lvl1pPr algn="l">
              <a:lnSpc>
                <a:spcPct val="80000"/>
              </a:lnSpc>
              <a:defRPr b="1" i="0">
                <a:solidFill>
                  <a:schemeClr val="tx2"/>
                </a:solidFill>
                <a:latin typeface="Trebuchet MS" panose="020B0703020202090204" pitchFamily="34" charset="0"/>
              </a:defRPr>
            </a:lvl1pPr>
          </a:lstStyle>
          <a:p>
            <a:r>
              <a:rPr lang="en-US"/>
              <a:t>Click to edit master title style</a:t>
            </a:r>
          </a:p>
        </p:txBody>
      </p:sp>
      <p:pic>
        <p:nvPicPr>
          <p:cNvPr id="7" name="Picture 6" descr="A picture containing text&#10;&#10;Description automatically generated">
            <a:extLst>
              <a:ext uri="{FF2B5EF4-FFF2-40B4-BE49-F238E27FC236}">
                <a16:creationId xmlns:a16="http://schemas.microsoft.com/office/drawing/2014/main" id="{2ECBF799-752D-3A48-BBAE-380CFE2E5BF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3852274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8" name="Slide Number Placeholder 6">
            <a:extLst>
              <a:ext uri="{FF2B5EF4-FFF2-40B4-BE49-F238E27FC236}">
                <a16:creationId xmlns:a16="http://schemas.microsoft.com/office/drawing/2014/main" id="{F3949077-E0E8-B647-A11F-24C62D2D4087}"/>
              </a:ext>
            </a:extLst>
          </p:cNvPr>
          <p:cNvSpPr txBox="1">
            <a:spLocks/>
          </p:cNvSpPr>
          <p:nvPr userDrawn="1"/>
        </p:nvSpPr>
        <p:spPr>
          <a:xfrm>
            <a:off x="211015"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b="0" i="0" kern="1200">
                <a:solidFill>
                  <a:schemeClr val="tx1">
                    <a:lumMod val="40000"/>
                    <a:lumOff val="60000"/>
                  </a:schemeClr>
                </a:solidFill>
                <a:latin typeface="Trebuchet MS" panose="020B070302020209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BEAA09E-D67E-864E-8466-C38E88600C4F}" type="slidenum">
              <a:rPr lang="en-US" smtClean="0"/>
              <a:pPr/>
              <a:t>‹#›</a:t>
            </a:fld>
            <a:endParaRPr lang="en-US"/>
          </a:p>
        </p:txBody>
      </p:sp>
      <p:pic>
        <p:nvPicPr>
          <p:cNvPr id="5" name="Picture 4" descr="A picture containing text&#10;&#10;Description automatically generated">
            <a:extLst>
              <a:ext uri="{FF2B5EF4-FFF2-40B4-BE49-F238E27FC236}">
                <a16:creationId xmlns:a16="http://schemas.microsoft.com/office/drawing/2014/main" id="{9EB3994F-086B-D541-830D-38982D59ACE7}"/>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934464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Blue">
    <p:bg>
      <p:bgRef idx="1001">
        <a:schemeClr val="bg1"/>
      </p:bgRef>
    </p:bg>
    <p:spTree>
      <p:nvGrpSpPr>
        <p:cNvPr id="1" name=""/>
        <p:cNvGrpSpPr/>
        <p:nvPr/>
      </p:nvGrpSpPr>
      <p:grpSpPr>
        <a:xfrm>
          <a:off x="0" y="0"/>
          <a:ext cx="0" cy="0"/>
          <a:chOff x="0" y="0"/>
          <a:chExt cx="0" cy="0"/>
        </a:xfrm>
      </p:grpSpPr>
      <p:sp>
        <p:nvSpPr>
          <p:cNvPr id="10" name="Snip Same Side Corner Rectangle 9">
            <a:extLst>
              <a:ext uri="{FF2B5EF4-FFF2-40B4-BE49-F238E27FC236}">
                <a16:creationId xmlns:a16="http://schemas.microsoft.com/office/drawing/2014/main" id="{543CA030-B9BB-F44B-87E8-9D88D615959F}"/>
              </a:ext>
            </a:extLst>
          </p:cNvPr>
          <p:cNvSpPr/>
          <p:nvPr userDrawn="1"/>
        </p:nvSpPr>
        <p:spPr>
          <a:xfrm rot="10800000">
            <a:off x="0" y="0"/>
            <a:ext cx="12242966" cy="3225964"/>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0 w 12246603"/>
              <a:gd name="connsiteY6" fmla="*/ 6897738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0 w 12246603"/>
              <a:gd name="connsiteY5" fmla="*/ 6897738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40341 w 12246603"/>
              <a:gd name="connsiteY5" fmla="*/ 5001703 h 6897738"/>
              <a:gd name="connsiteX6" fmla="*/ 40341 w 12246603"/>
              <a:gd name="connsiteY6" fmla="*/ 4463820 h 6897738"/>
              <a:gd name="connsiteX7" fmla="*/ 0 w 12246603"/>
              <a:gd name="connsiteY7" fmla="*/ 1182761 h 6897738"/>
              <a:gd name="connsiteX8" fmla="*/ 8603213 w 12246603"/>
              <a:gd name="connsiteY8" fmla="*/ 0 h 6897738"/>
              <a:gd name="connsiteX0" fmla="*/ 8603213 w 12246603"/>
              <a:gd name="connsiteY0" fmla="*/ 0 h 6897738"/>
              <a:gd name="connsiteX1" fmla="*/ 8610578 w 12246603"/>
              <a:gd name="connsiteY1" fmla="*/ 2793 h 6897738"/>
              <a:gd name="connsiteX2" fmla="*/ 12219709 w 12246603"/>
              <a:gd name="connsiteY2" fmla="*/ 1182761 h 6897738"/>
              <a:gd name="connsiteX3" fmla="*/ 12219709 w 12246603"/>
              <a:gd name="connsiteY3" fmla="*/ 6897738 h 6897738"/>
              <a:gd name="connsiteX4" fmla="*/ 12246603 w 12246603"/>
              <a:gd name="connsiteY4" fmla="*/ 4557950 h 6897738"/>
              <a:gd name="connsiteX5" fmla="*/ 26894 w 12246603"/>
              <a:gd name="connsiteY5" fmla="*/ 3293926 h 6897738"/>
              <a:gd name="connsiteX6" fmla="*/ 40341 w 12246603"/>
              <a:gd name="connsiteY6" fmla="*/ 4463820 h 6897738"/>
              <a:gd name="connsiteX7" fmla="*/ 0 w 12246603"/>
              <a:gd name="connsiteY7" fmla="*/ 1182761 h 6897738"/>
              <a:gd name="connsiteX8" fmla="*/ 8603213 w 12246603"/>
              <a:gd name="connsiteY8" fmla="*/ 0 h 6897738"/>
              <a:gd name="connsiteX0" fmla="*/ 8616660 w 12260050"/>
              <a:gd name="connsiteY0" fmla="*/ 0 h 6897738"/>
              <a:gd name="connsiteX1" fmla="*/ 8624025 w 12260050"/>
              <a:gd name="connsiteY1" fmla="*/ 2793 h 6897738"/>
              <a:gd name="connsiteX2" fmla="*/ 12233156 w 12260050"/>
              <a:gd name="connsiteY2" fmla="*/ 1182761 h 6897738"/>
              <a:gd name="connsiteX3" fmla="*/ 12233156 w 12260050"/>
              <a:gd name="connsiteY3" fmla="*/ 6897738 h 6897738"/>
              <a:gd name="connsiteX4" fmla="*/ 12260050 w 12260050"/>
              <a:gd name="connsiteY4" fmla="*/ 4557950 h 6897738"/>
              <a:gd name="connsiteX5" fmla="*/ 40341 w 12260050"/>
              <a:gd name="connsiteY5" fmla="*/ 3293926 h 6897738"/>
              <a:gd name="connsiteX6" fmla="*/ 0 w 12260050"/>
              <a:gd name="connsiteY6" fmla="*/ 3132562 h 6897738"/>
              <a:gd name="connsiteX7" fmla="*/ 13447 w 12260050"/>
              <a:gd name="connsiteY7" fmla="*/ 1182761 h 6897738"/>
              <a:gd name="connsiteX8" fmla="*/ 8616660 w 12260050"/>
              <a:gd name="connsiteY8" fmla="*/ 0 h 6897738"/>
              <a:gd name="connsiteX0" fmla="*/ 8616660 w 12260050"/>
              <a:gd name="connsiteY0" fmla="*/ 0 h 4557950"/>
              <a:gd name="connsiteX1" fmla="*/ 8624025 w 12260050"/>
              <a:gd name="connsiteY1" fmla="*/ 2793 h 4557950"/>
              <a:gd name="connsiteX2" fmla="*/ 12233156 w 12260050"/>
              <a:gd name="connsiteY2" fmla="*/ 1182761 h 4557950"/>
              <a:gd name="connsiteX3" fmla="*/ 12233156 w 12260050"/>
              <a:gd name="connsiteY3" fmla="*/ 3334268 h 4557950"/>
              <a:gd name="connsiteX4" fmla="*/ 12260050 w 12260050"/>
              <a:gd name="connsiteY4" fmla="*/ 4557950 h 4557950"/>
              <a:gd name="connsiteX5" fmla="*/ 40341 w 12260050"/>
              <a:gd name="connsiteY5" fmla="*/ 3293926 h 4557950"/>
              <a:gd name="connsiteX6" fmla="*/ 0 w 12260050"/>
              <a:gd name="connsiteY6" fmla="*/ 3132562 h 4557950"/>
              <a:gd name="connsiteX7" fmla="*/ 13447 w 12260050"/>
              <a:gd name="connsiteY7" fmla="*/ 1182761 h 4557950"/>
              <a:gd name="connsiteX8" fmla="*/ 8616660 w 12260050"/>
              <a:gd name="connsiteY8" fmla="*/ 0 h 4557950"/>
              <a:gd name="connsiteX0" fmla="*/ 8616660 w 12260050"/>
              <a:gd name="connsiteY0" fmla="*/ 0 h 3441844"/>
              <a:gd name="connsiteX1" fmla="*/ 8624025 w 12260050"/>
              <a:gd name="connsiteY1" fmla="*/ 2793 h 3441844"/>
              <a:gd name="connsiteX2" fmla="*/ 12233156 w 12260050"/>
              <a:gd name="connsiteY2" fmla="*/ 1182761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182761 h 3441844"/>
              <a:gd name="connsiteX8" fmla="*/ 8616660 w 12260050"/>
              <a:gd name="connsiteY8" fmla="*/ 0 h 3441844"/>
              <a:gd name="connsiteX0" fmla="*/ 8616660 w 12260050"/>
              <a:gd name="connsiteY0" fmla="*/ 0 h 3441844"/>
              <a:gd name="connsiteX1" fmla="*/ 8624025 w 12260050"/>
              <a:gd name="connsiteY1" fmla="*/ 2793 h 3441844"/>
              <a:gd name="connsiteX2" fmla="*/ 12260050 w 12260050"/>
              <a:gd name="connsiteY2" fmla="*/ 994503 h 3441844"/>
              <a:gd name="connsiteX3" fmla="*/ 12233156 w 12260050"/>
              <a:gd name="connsiteY3" fmla="*/ 3334268 h 3441844"/>
              <a:gd name="connsiteX4" fmla="*/ 12260050 w 12260050"/>
              <a:gd name="connsiteY4" fmla="*/ 3441844 h 3441844"/>
              <a:gd name="connsiteX5" fmla="*/ 40341 w 12260050"/>
              <a:gd name="connsiteY5" fmla="*/ 3293926 h 3441844"/>
              <a:gd name="connsiteX6" fmla="*/ 0 w 12260050"/>
              <a:gd name="connsiteY6" fmla="*/ 3132562 h 3441844"/>
              <a:gd name="connsiteX7" fmla="*/ 13447 w 12260050"/>
              <a:gd name="connsiteY7" fmla="*/ 1007950 h 3441844"/>
              <a:gd name="connsiteX8" fmla="*/ 8616660 w 12260050"/>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40341 w 12313838"/>
              <a:gd name="connsiteY5" fmla="*/ 3293926 h 3441844"/>
              <a:gd name="connsiteX6" fmla="*/ 0 w 12313838"/>
              <a:gd name="connsiteY6" fmla="*/ 3132562 h 3441844"/>
              <a:gd name="connsiteX7" fmla="*/ 13447 w 12313838"/>
              <a:gd name="connsiteY7" fmla="*/ 1007950 h 3441844"/>
              <a:gd name="connsiteX8" fmla="*/ 8616660 w 12313838"/>
              <a:gd name="connsiteY8"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132562 h 3441844"/>
              <a:gd name="connsiteX6" fmla="*/ 13447 w 12313838"/>
              <a:gd name="connsiteY6" fmla="*/ 1007950 h 3441844"/>
              <a:gd name="connsiteX7" fmla="*/ 8616660 w 12313838"/>
              <a:gd name="connsiteY7" fmla="*/ 0 h 3441844"/>
              <a:gd name="connsiteX0" fmla="*/ 8616660 w 12313838"/>
              <a:gd name="connsiteY0" fmla="*/ 0 h 3441844"/>
              <a:gd name="connsiteX1" fmla="*/ 8624025 w 12313838"/>
              <a:gd name="connsiteY1" fmla="*/ 2793 h 3441844"/>
              <a:gd name="connsiteX2" fmla="*/ 12260050 w 12313838"/>
              <a:gd name="connsiteY2" fmla="*/ 994503 h 3441844"/>
              <a:gd name="connsiteX3" fmla="*/ 12313838 w 12313838"/>
              <a:gd name="connsiteY3" fmla="*/ 3320821 h 3441844"/>
              <a:gd name="connsiteX4" fmla="*/ 12260050 w 12313838"/>
              <a:gd name="connsiteY4" fmla="*/ 3441844 h 3441844"/>
              <a:gd name="connsiteX5" fmla="*/ 0 w 12313838"/>
              <a:gd name="connsiteY5" fmla="*/ 3217086 h 3441844"/>
              <a:gd name="connsiteX6" fmla="*/ 13447 w 12313838"/>
              <a:gd name="connsiteY6" fmla="*/ 1007950 h 3441844"/>
              <a:gd name="connsiteX7" fmla="*/ 8616660 w 12313838"/>
              <a:gd name="connsiteY7" fmla="*/ 0 h 3441844"/>
              <a:gd name="connsiteX0" fmla="*/ 8616660 w 12313838"/>
              <a:gd name="connsiteY0" fmla="*/ 0 h 3320821"/>
              <a:gd name="connsiteX1" fmla="*/ 8624025 w 12313838"/>
              <a:gd name="connsiteY1" fmla="*/ 2793 h 3320821"/>
              <a:gd name="connsiteX2" fmla="*/ 12260050 w 12313838"/>
              <a:gd name="connsiteY2" fmla="*/ 994503 h 3320821"/>
              <a:gd name="connsiteX3" fmla="*/ 12313838 w 12313838"/>
              <a:gd name="connsiteY3" fmla="*/ 3320821 h 3320821"/>
              <a:gd name="connsiteX4" fmla="*/ 0 w 12313838"/>
              <a:gd name="connsiteY4" fmla="*/ 3217086 h 3320821"/>
              <a:gd name="connsiteX5" fmla="*/ 13447 w 12313838"/>
              <a:gd name="connsiteY5" fmla="*/ 1007950 h 3320821"/>
              <a:gd name="connsiteX6" fmla="*/ 8616660 w 12313838"/>
              <a:gd name="connsiteY6" fmla="*/ 0 h 3320821"/>
              <a:gd name="connsiteX0" fmla="*/ 8616660 w 12260050"/>
              <a:gd name="connsiteY0" fmla="*/ 0 h 3236297"/>
              <a:gd name="connsiteX1" fmla="*/ 8624025 w 12260050"/>
              <a:gd name="connsiteY1" fmla="*/ 2793 h 3236297"/>
              <a:gd name="connsiteX2" fmla="*/ 12260050 w 12260050"/>
              <a:gd name="connsiteY2" fmla="*/ 994503 h 3236297"/>
              <a:gd name="connsiteX3" fmla="*/ 12190893 w 12260050"/>
              <a:gd name="connsiteY3" fmla="*/ 3236297 h 3236297"/>
              <a:gd name="connsiteX4" fmla="*/ 0 w 12260050"/>
              <a:gd name="connsiteY4" fmla="*/ 3217086 h 3236297"/>
              <a:gd name="connsiteX5" fmla="*/ 13447 w 12260050"/>
              <a:gd name="connsiteY5" fmla="*/ 1007950 h 3236297"/>
              <a:gd name="connsiteX6" fmla="*/ 8616660 w 12260050"/>
              <a:gd name="connsiteY6" fmla="*/ 0 h 3236297"/>
              <a:gd name="connsiteX0" fmla="*/ 8616660 w 12260050"/>
              <a:gd name="connsiteY0" fmla="*/ 0 h 3217086"/>
              <a:gd name="connsiteX1" fmla="*/ 8624025 w 12260050"/>
              <a:gd name="connsiteY1" fmla="*/ 2793 h 3217086"/>
              <a:gd name="connsiteX2" fmla="*/ 12260050 w 12260050"/>
              <a:gd name="connsiteY2" fmla="*/ 994503 h 3217086"/>
              <a:gd name="connsiteX3" fmla="*/ 11745219 w 12260050"/>
              <a:gd name="connsiteY3" fmla="*/ 2951988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260050"/>
              <a:gd name="connsiteY0" fmla="*/ 0 h 3217086"/>
              <a:gd name="connsiteX1" fmla="*/ 8624025 w 12260050"/>
              <a:gd name="connsiteY1" fmla="*/ 2793 h 3217086"/>
              <a:gd name="connsiteX2" fmla="*/ 12260050 w 12260050"/>
              <a:gd name="connsiteY2" fmla="*/ 994503 h 3217086"/>
              <a:gd name="connsiteX3" fmla="*/ 12183209 w 12260050"/>
              <a:gd name="connsiteY3" fmla="*/ 3213245 h 3217086"/>
              <a:gd name="connsiteX4" fmla="*/ 0 w 12260050"/>
              <a:gd name="connsiteY4" fmla="*/ 3217086 h 3217086"/>
              <a:gd name="connsiteX5" fmla="*/ 13447 w 12260050"/>
              <a:gd name="connsiteY5" fmla="*/ 1007950 h 3217086"/>
              <a:gd name="connsiteX6" fmla="*/ 8616660 w 12260050"/>
              <a:gd name="connsiteY6" fmla="*/ 0 h 3217086"/>
              <a:gd name="connsiteX0" fmla="*/ 8616660 w 12198578"/>
              <a:gd name="connsiteY0" fmla="*/ 0 h 3217086"/>
              <a:gd name="connsiteX1" fmla="*/ 8624025 w 12198578"/>
              <a:gd name="connsiteY1" fmla="*/ 2793 h 3217086"/>
              <a:gd name="connsiteX2" fmla="*/ 12198578 w 12198578"/>
              <a:gd name="connsiteY2" fmla="*/ 986819 h 3217086"/>
              <a:gd name="connsiteX3" fmla="*/ 12183209 w 12198578"/>
              <a:gd name="connsiteY3" fmla="*/ 3213245 h 3217086"/>
              <a:gd name="connsiteX4" fmla="*/ 0 w 12198578"/>
              <a:gd name="connsiteY4" fmla="*/ 3217086 h 3217086"/>
              <a:gd name="connsiteX5" fmla="*/ 13447 w 12198578"/>
              <a:gd name="connsiteY5" fmla="*/ 1007950 h 3217086"/>
              <a:gd name="connsiteX6" fmla="*/ 8616660 w 12198578"/>
              <a:gd name="connsiteY6" fmla="*/ 0 h 3217086"/>
              <a:gd name="connsiteX0" fmla="*/ 8616660 w 12198578"/>
              <a:gd name="connsiteY0" fmla="*/ 0 h 3223755"/>
              <a:gd name="connsiteX1" fmla="*/ 8624025 w 12198578"/>
              <a:gd name="connsiteY1" fmla="*/ 2793 h 3223755"/>
              <a:gd name="connsiteX2" fmla="*/ 12198578 w 12198578"/>
              <a:gd name="connsiteY2" fmla="*/ 986819 h 3223755"/>
              <a:gd name="connsiteX3" fmla="*/ 12193720 w 12198578"/>
              <a:gd name="connsiteY3" fmla="*/ 3223755 h 3223755"/>
              <a:gd name="connsiteX4" fmla="*/ 0 w 12198578"/>
              <a:gd name="connsiteY4" fmla="*/ 3217086 h 3223755"/>
              <a:gd name="connsiteX5" fmla="*/ 13447 w 12198578"/>
              <a:gd name="connsiteY5" fmla="*/ 1007950 h 3223755"/>
              <a:gd name="connsiteX6" fmla="*/ 8616660 w 12198578"/>
              <a:gd name="connsiteY6" fmla="*/ 0 h 3223755"/>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57835 w 12242966"/>
              <a:gd name="connsiteY5" fmla="*/ 1007950 h 3225964"/>
              <a:gd name="connsiteX6" fmla="*/ 8661048 w 12242966"/>
              <a:gd name="connsiteY6" fmla="*/ 0 h 3225964"/>
              <a:gd name="connsiteX0" fmla="*/ 8661048 w 12242966"/>
              <a:gd name="connsiteY0" fmla="*/ 0 h 3225964"/>
              <a:gd name="connsiteX1" fmla="*/ 8668413 w 12242966"/>
              <a:gd name="connsiteY1" fmla="*/ 2793 h 3225964"/>
              <a:gd name="connsiteX2" fmla="*/ 12242966 w 12242966"/>
              <a:gd name="connsiteY2" fmla="*/ 986819 h 3225964"/>
              <a:gd name="connsiteX3" fmla="*/ 12238108 w 12242966"/>
              <a:gd name="connsiteY3" fmla="*/ 3223755 h 3225964"/>
              <a:gd name="connsiteX4" fmla="*/ 0 w 12242966"/>
              <a:gd name="connsiteY4" fmla="*/ 3225964 h 3225964"/>
              <a:gd name="connsiteX5" fmla="*/ 31202 w 12242966"/>
              <a:gd name="connsiteY5" fmla="*/ 999072 h 3225964"/>
              <a:gd name="connsiteX6" fmla="*/ 8661048 w 12242966"/>
              <a:gd name="connsiteY6" fmla="*/ 0 h 3225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2966" h="3225964">
                <a:moveTo>
                  <a:pt x="8661048" y="0"/>
                </a:moveTo>
                <a:lnTo>
                  <a:pt x="8668413" y="2793"/>
                </a:lnTo>
                <a:lnTo>
                  <a:pt x="12242966" y="986819"/>
                </a:lnTo>
                <a:cubicBezTo>
                  <a:pt x="12241347" y="1732464"/>
                  <a:pt x="12239727" y="2478110"/>
                  <a:pt x="12238108" y="3223755"/>
                </a:cubicBezTo>
                <a:lnTo>
                  <a:pt x="0" y="3225964"/>
                </a:lnTo>
                <a:cubicBezTo>
                  <a:pt x="4482" y="2576030"/>
                  <a:pt x="26720" y="1649006"/>
                  <a:pt x="31202" y="999072"/>
                </a:cubicBezTo>
                <a:lnTo>
                  <a:pt x="8661048"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id="{198E766B-09F6-1446-AA31-C4C5A450A666}"/>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pic>
        <p:nvPicPr>
          <p:cNvPr id="7" name="Picture 6" descr="A picture containing text&#10;&#10;Description automatically generated">
            <a:extLst>
              <a:ext uri="{FF2B5EF4-FFF2-40B4-BE49-F238E27FC236}">
                <a16:creationId xmlns:a16="http://schemas.microsoft.com/office/drawing/2014/main" id="{74EDF864-96D5-2B42-A4ED-FFDADB00D6D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8" name="Title 1">
            <a:extLst>
              <a:ext uri="{FF2B5EF4-FFF2-40B4-BE49-F238E27FC236}">
                <a16:creationId xmlns:a16="http://schemas.microsoft.com/office/drawing/2014/main" id="{AD17D43D-88B8-7F49-9F24-09DCFB537902}"/>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1"/>
                </a:solidFill>
                <a:latin typeface="Trebuchet MS" panose="020B0703020202090204" pitchFamily="34" charset="0"/>
              </a:defRPr>
            </a:lvl1pPr>
          </a:lstStyle>
          <a:p>
            <a:r>
              <a:rPr lang="en-US"/>
              <a:t>Click to edit master title style</a:t>
            </a:r>
          </a:p>
        </p:txBody>
      </p:sp>
      <p:sp>
        <p:nvSpPr>
          <p:cNvPr id="14" name="Subtitle 2">
            <a:extLst>
              <a:ext uri="{FF2B5EF4-FFF2-40B4-BE49-F238E27FC236}">
                <a16:creationId xmlns:a16="http://schemas.microsoft.com/office/drawing/2014/main" id="{E78C1A97-699A-DD4D-BD1B-C1C01A9E8AEB}"/>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8220594"/>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ue Background">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25864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ed Background">
    <p:bg>
      <p:bgPr>
        <a:solidFill>
          <a:schemeClr val="tx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03164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White Backgroun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93587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830" y="1146412"/>
            <a:ext cx="11481363" cy="2000548"/>
          </a:xfrm>
          <a:prstGeom prst="rect">
            <a:avLst/>
          </a:prstGeom>
        </p:spPr>
        <p:txBody>
          <a:bodyPr>
            <a:spAutoFit/>
          </a:bodyPr>
          <a:lstStyle>
            <a:lvl1pPr marL="173038" indent="-173038">
              <a:lnSpc>
                <a:spcPct val="100000"/>
              </a:lnSpc>
              <a:spcBef>
                <a:spcPts val="600"/>
              </a:spcBef>
              <a:buFont typeface="Arial" panose="020B0604020202020204" pitchFamily="34" charset="0"/>
              <a:buChar char="•"/>
              <a:tabLst/>
              <a:defRPr sz="1600" b="0" i="0" spc="0">
                <a:solidFill>
                  <a:schemeClr val="tx1"/>
                </a:solidFill>
                <a:latin typeface="Trebuchet MS" panose="020B0703020202090204" pitchFamily="34" charset="0"/>
                <a:ea typeface="Trebuchet MS" panose="020B0703020202090204" pitchFamily="34" charset="0"/>
                <a:cs typeface="Arial" charset="0"/>
              </a:defRPr>
            </a:lvl1pPr>
            <a:lvl2pPr marL="630238" indent="-228600">
              <a:lnSpc>
                <a:spcPct val="100000"/>
              </a:lnSpc>
              <a:spcBef>
                <a:spcPts val="600"/>
              </a:spcBef>
              <a:buFont typeface="System Font Regular"/>
              <a:buChar char="–"/>
              <a:tabLst/>
              <a:defRPr sz="1600" b="0" i="0" spc="0">
                <a:solidFill>
                  <a:schemeClr val="tx1"/>
                </a:solidFill>
                <a:latin typeface="Trebuchet MS" panose="020B0703020202090204" pitchFamily="34" charset="0"/>
                <a:ea typeface="Trebuchet MS" panose="020B0703020202090204" pitchFamily="34" charset="0"/>
                <a:cs typeface="Arial" charset="0"/>
              </a:defRPr>
            </a:lvl2pPr>
            <a:lvl3pPr marL="922338" indent="-174625">
              <a:lnSpc>
                <a:spcPct val="100000"/>
              </a:lnSpc>
              <a:spcBef>
                <a:spcPts val="600"/>
              </a:spcBef>
              <a:buFont typeface="Arial" panose="020B0604020202020204" pitchFamily="34" charset="0"/>
              <a:buChar char="•"/>
              <a:tabLst/>
              <a:defRPr sz="1600" b="0" i="0" spc="0">
                <a:solidFill>
                  <a:schemeClr val="tx1"/>
                </a:solidFill>
                <a:latin typeface="Trebuchet MS" panose="020B0703020202090204" pitchFamily="34" charset="0"/>
                <a:ea typeface="Trebuchet MS" panose="020B0703020202090204" pitchFamily="34" charset="0"/>
                <a:cs typeface="Arial" charset="0"/>
              </a:defRPr>
            </a:lvl3pPr>
            <a:lvl4pPr marL="1379538" indent="-228600">
              <a:lnSpc>
                <a:spcPct val="100000"/>
              </a:lnSpc>
              <a:spcBef>
                <a:spcPts val="600"/>
              </a:spcBef>
              <a:buFont typeface="System Font Regular"/>
              <a:buChar char="–"/>
              <a:tabLst/>
              <a:defRPr sz="1600" b="0" i="0" spc="0">
                <a:solidFill>
                  <a:schemeClr val="tx1"/>
                </a:solidFill>
                <a:latin typeface="Trebuchet MS" panose="020B0703020202090204" pitchFamily="34" charset="0"/>
                <a:ea typeface="Trebuchet MS" panose="020B0703020202090204" pitchFamily="34" charset="0"/>
                <a:cs typeface="Arial" charset="0"/>
              </a:defRPr>
            </a:lvl4pPr>
            <a:lvl5pPr marL="1662113" indent="-173038">
              <a:lnSpc>
                <a:spcPct val="100000"/>
              </a:lnSpc>
              <a:spcBef>
                <a:spcPts val="600"/>
              </a:spcBef>
              <a:buFont typeface="Arial" panose="020B0604020202020204" pitchFamily="34" charset="0"/>
              <a:buChar char="•"/>
              <a:tabLst/>
              <a:defRPr sz="1600" b="0" i="0" spc="0">
                <a:solidFill>
                  <a:schemeClr val="tx1"/>
                </a:solidFill>
                <a:latin typeface="Trebuchet MS" panose="020B0703020202090204" pitchFamily="34" charset="0"/>
                <a:ea typeface="Trebuchet MS" panose="020B0703020202090204" pitchFamily="34"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1"/>
          <p:cNvSpPr>
            <a:spLocks noGrp="1"/>
          </p:cNvSpPr>
          <p:nvPr>
            <p:ph type="title"/>
          </p:nvPr>
        </p:nvSpPr>
        <p:spPr>
          <a:xfrm>
            <a:off x="342831" y="202337"/>
            <a:ext cx="11481362" cy="916687"/>
          </a:xfrm>
          <a:prstGeom prst="rect">
            <a:avLst/>
          </a:prstGeom>
        </p:spPr>
        <p:txBody>
          <a:bodyPr anchor="t"/>
          <a:lstStyle>
            <a:lvl1pPr>
              <a:defRPr sz="3200" b="1">
                <a:solidFill>
                  <a:srgbClr val="26245E"/>
                </a:solidFill>
                <a:latin typeface="Trebuchet MS" panose="020B0703020202090204" pitchFamily="34" charset="0"/>
                <a:ea typeface="Trebuchet MS" panose="020B0703020202090204" pitchFamily="34" charset="0"/>
                <a:cs typeface="Arial" panose="020B0604020202020204" pitchFamily="34" charset="0"/>
              </a:defRPr>
            </a:lvl1pPr>
          </a:lstStyle>
          <a:p>
            <a:r>
              <a:rPr lang="en-US"/>
              <a:t>Click to edit Master title style</a:t>
            </a:r>
          </a:p>
        </p:txBody>
      </p:sp>
      <p:sp>
        <p:nvSpPr>
          <p:cNvPr id="7" name="Slide Number Placeholder 6">
            <a:extLst>
              <a:ext uri="{FF2B5EF4-FFF2-40B4-BE49-F238E27FC236}">
                <a16:creationId xmlns:a16="http://schemas.microsoft.com/office/drawing/2014/main" id="{40CC0D8B-04E1-834F-A50B-635F7EC9444F}"/>
              </a:ext>
            </a:extLst>
          </p:cNvPr>
          <p:cNvSpPr txBox="1">
            <a:spLocks/>
          </p:cNvSpPr>
          <p:nvPr userDrawn="1"/>
        </p:nvSpPr>
        <p:spPr>
          <a:xfrm>
            <a:off x="211015" y="6400799"/>
            <a:ext cx="2743200" cy="291492"/>
          </a:xfrm>
          <a:prstGeom prst="rect">
            <a:avLst/>
          </a:prstGeom>
        </p:spPr>
        <p:txBody>
          <a:bodyPr vert="horz" lIns="91440" tIns="45720" rIns="91440" bIns="45720" rtlCol="0" anchor="ctr"/>
          <a:lstStyle>
            <a:defPPr>
              <a:defRPr lang="en-US"/>
            </a:defPPr>
            <a:lvl1pPr marL="0" algn="l" defTabSz="914400" rtl="0" eaLnBrk="1" latinLnBrk="0" hangingPunct="1">
              <a:defRPr sz="800" b="0" i="0" kern="1200">
                <a:solidFill>
                  <a:schemeClr val="tx1">
                    <a:lumMod val="40000"/>
                    <a:lumOff val="60000"/>
                  </a:schemeClr>
                </a:solidFill>
                <a:latin typeface="Trebuchet MS" panose="020B070302020209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BEAA09E-D67E-864E-8466-C38E88600C4F}" type="slidenum">
              <a:rPr lang="en-US" smtClean="0">
                <a:latin typeface="+mn-lt"/>
              </a:rPr>
              <a:pPr/>
              <a:t>‹#›</a:t>
            </a:fld>
            <a:endParaRPr lang="en-US">
              <a:latin typeface="+mn-lt"/>
            </a:endParaRPr>
          </a:p>
        </p:txBody>
      </p:sp>
      <p:sp>
        <p:nvSpPr>
          <p:cNvPr id="13" name="Text Placeholder 3">
            <a:extLst>
              <a:ext uri="{FF2B5EF4-FFF2-40B4-BE49-F238E27FC236}">
                <a16:creationId xmlns:a16="http://schemas.microsoft.com/office/drawing/2014/main" id="{7EE233F2-FD38-114A-A5D2-B500B9F2047D}"/>
              </a:ext>
            </a:extLst>
          </p:cNvPr>
          <p:cNvSpPr>
            <a:spLocks noGrp="1"/>
          </p:cNvSpPr>
          <p:nvPr>
            <p:ph type="body" sz="quarter" idx="13"/>
          </p:nvPr>
        </p:nvSpPr>
        <p:spPr>
          <a:xfrm>
            <a:off x="568793" y="5964198"/>
            <a:ext cx="10789164" cy="704449"/>
          </a:xfrm>
          <a:prstGeom prst="rect">
            <a:avLst/>
          </a:prstGeom>
          <a:noFill/>
        </p:spPr>
        <p:txBody>
          <a:bodyPr anchor="b"/>
          <a:lstStyle>
            <a:lvl1pPr marL="0" indent="0">
              <a:lnSpc>
                <a:spcPct val="100000"/>
              </a:lnSpc>
              <a:spcBef>
                <a:spcPts val="0"/>
              </a:spcBef>
              <a:spcAft>
                <a:spcPts val="0"/>
              </a:spcAft>
              <a:buNone/>
              <a:defRPr sz="900" spc="0">
                <a:solidFill>
                  <a:schemeClr val="tx1"/>
                </a:solidFill>
                <a:latin typeface="Trebuchet MS" panose="020B0703020202090204" pitchFamily="34" charset="0"/>
              </a:defRPr>
            </a:lvl1pPr>
            <a:lvl2pPr marL="457200" indent="0">
              <a:buNone/>
              <a:defRPr sz="900"/>
            </a:lvl2pPr>
            <a:lvl3pPr marL="914400" indent="0">
              <a:buNone/>
              <a:defRPr sz="900"/>
            </a:lvl3pPr>
            <a:lvl4pPr marL="1371600" indent="0">
              <a:buNone/>
              <a:defRPr sz="900"/>
            </a:lvl4pPr>
            <a:lvl5pPr marL="1828800" indent="0">
              <a:buNone/>
              <a:defRPr sz="900"/>
            </a:lvl5pPr>
          </a:lstStyle>
          <a:p>
            <a:pPr lvl="0"/>
            <a:endParaRPr lang="en-US"/>
          </a:p>
        </p:txBody>
      </p:sp>
      <p:pic>
        <p:nvPicPr>
          <p:cNvPr id="10" name="Picture 9" descr="A picture containing text&#10;&#10;Description automatically generated">
            <a:extLst>
              <a:ext uri="{FF2B5EF4-FFF2-40B4-BE49-F238E27FC236}">
                <a16:creationId xmlns:a16="http://schemas.microsoft.com/office/drawing/2014/main" id="{F062A407-604C-4B22-BD79-1681EBA351D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21044378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B83B0-E2EE-78AC-E65E-CF7DE9DE0F8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5E77D1-D98C-6A47-6CA7-E0D4AC351CDD}"/>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D8F6D02-15BB-A345-5D51-ACAF71AF346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9/2/25</a:t>
            </a:fld>
            <a:endParaRPr lang="en-US"/>
          </a:p>
        </p:txBody>
      </p:sp>
      <p:sp>
        <p:nvSpPr>
          <p:cNvPr id="5" name="Footer Placeholder 4">
            <a:extLst>
              <a:ext uri="{FF2B5EF4-FFF2-40B4-BE49-F238E27FC236}">
                <a16:creationId xmlns:a16="http://schemas.microsoft.com/office/drawing/2014/main" id="{1EA40F35-D40F-DF55-424D-4892CF89F6C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5E01CC50-1B9C-26D8-FEA7-FBAB6952445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9038658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8AC92-7412-6BC7-908F-B3148DB4432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006AFAC3-BB24-2312-D40B-068D637CCD20}"/>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C694D4-9CEE-D1FB-9749-EB59196DDFC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9/2/25</a:t>
            </a:fld>
            <a:endParaRPr lang="en-US"/>
          </a:p>
        </p:txBody>
      </p:sp>
      <p:sp>
        <p:nvSpPr>
          <p:cNvPr id="5" name="Footer Placeholder 4">
            <a:extLst>
              <a:ext uri="{FF2B5EF4-FFF2-40B4-BE49-F238E27FC236}">
                <a16:creationId xmlns:a16="http://schemas.microsoft.com/office/drawing/2014/main" id="{C4022604-0737-5470-23D1-B9D132B458E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9F1A606-5CA5-9DDA-9C10-325362F73D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63746560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A40B1-24B0-2E37-B474-FA2ED063B997}"/>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73309B-21C2-8C10-E96E-B7ABBD4CBD43}"/>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C81E2A-ACFD-58E8-3789-D57C7E57799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9/2/25</a:t>
            </a:fld>
            <a:endParaRPr lang="en-US"/>
          </a:p>
        </p:txBody>
      </p:sp>
      <p:sp>
        <p:nvSpPr>
          <p:cNvPr id="5" name="Footer Placeholder 4">
            <a:extLst>
              <a:ext uri="{FF2B5EF4-FFF2-40B4-BE49-F238E27FC236}">
                <a16:creationId xmlns:a16="http://schemas.microsoft.com/office/drawing/2014/main" id="{3894BFA6-DF3A-ECD3-78AF-9F562354ED1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61EA6F8-8644-1259-159C-FE5C251DC0AB}"/>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15569167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B29F7-F617-F8E8-E9B1-10D09756A0F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BE2B0CC-E3E2-0C07-DA2A-7F6A859D2A5F}"/>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BE80F0-178D-4F64-2C72-F7C2DD9CBA29}"/>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4ADD08-280A-B326-2D67-A956CBC0FB02}"/>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9/2/25</a:t>
            </a:fld>
            <a:endParaRPr lang="en-US"/>
          </a:p>
        </p:txBody>
      </p:sp>
      <p:sp>
        <p:nvSpPr>
          <p:cNvPr id="6" name="Footer Placeholder 5">
            <a:extLst>
              <a:ext uri="{FF2B5EF4-FFF2-40B4-BE49-F238E27FC236}">
                <a16:creationId xmlns:a16="http://schemas.microsoft.com/office/drawing/2014/main" id="{39D57AA7-434E-78F6-FACF-3D9BA0E8A60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1EDA152-F8E1-8BB8-30A3-B80B47CA797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6641959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30F0A-A38B-0A18-3A3E-153AD2155FD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03A6A173-1012-6BDC-1F7D-9FCC6FFD972A}"/>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75FDF6-E93D-72CF-A749-4504AC9147BF}"/>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A3217FB-CEFC-F3B8-15B4-2952D79AADF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C724F0-572B-6369-6F4D-FB49957ABCB8}"/>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98074E-0D2D-D56A-F0BF-24B69716F19E}"/>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9/2/25</a:t>
            </a:fld>
            <a:endParaRPr lang="en-US"/>
          </a:p>
        </p:txBody>
      </p:sp>
      <p:sp>
        <p:nvSpPr>
          <p:cNvPr id="8" name="Footer Placeholder 7">
            <a:extLst>
              <a:ext uri="{FF2B5EF4-FFF2-40B4-BE49-F238E27FC236}">
                <a16:creationId xmlns:a16="http://schemas.microsoft.com/office/drawing/2014/main" id="{B177C139-AAEF-D701-B0B7-14F799DFA56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7D4F56AC-07FD-E3B9-0090-387045442CEF}"/>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21911073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59B62-17E4-5A51-2A39-52518537506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B0111855-C35F-EABF-FDB4-6B201819FC6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9/2/25</a:t>
            </a:fld>
            <a:endParaRPr lang="en-US"/>
          </a:p>
        </p:txBody>
      </p:sp>
      <p:sp>
        <p:nvSpPr>
          <p:cNvPr id="4" name="Footer Placeholder 3">
            <a:extLst>
              <a:ext uri="{FF2B5EF4-FFF2-40B4-BE49-F238E27FC236}">
                <a16:creationId xmlns:a16="http://schemas.microsoft.com/office/drawing/2014/main" id="{7EDEAFBE-9AD7-87C8-B485-03FE9A1B2E9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426A76D0-4E96-C564-680E-7B80F315AAF5}"/>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109830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Add Imag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71CDD-03B6-5447-B8EF-BC2DD2AB7DD2}"/>
              </a:ext>
            </a:extLst>
          </p:cNvPr>
          <p:cNvSpPr>
            <a:spLocks noGrp="1"/>
          </p:cNvSpPr>
          <p:nvPr>
            <p:ph type="ctrTitle" hasCustomPrompt="1"/>
          </p:nvPr>
        </p:nvSpPr>
        <p:spPr>
          <a:xfrm>
            <a:off x="1066800" y="4589904"/>
            <a:ext cx="10058400" cy="1001872"/>
          </a:xfrm>
        </p:spPr>
        <p:txBody>
          <a:bodyPr anchor="b"/>
          <a:lstStyle>
            <a:lvl1pPr algn="l">
              <a:lnSpc>
                <a:spcPct val="80000"/>
              </a:lnSpc>
              <a:defRPr sz="4000" b="1" i="0" spc="0" baseline="0">
                <a:solidFill>
                  <a:schemeClr val="tx2"/>
                </a:solidFill>
                <a:latin typeface="Trebuchet MS" panose="020B070302020209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C3572D1E-ECF6-C04B-874C-31D977FFD310}"/>
              </a:ext>
            </a:extLst>
          </p:cNvPr>
          <p:cNvSpPr>
            <a:spLocks noGrp="1"/>
          </p:cNvSpPr>
          <p:nvPr>
            <p:ph type="subTitle" idx="1" hasCustomPrompt="1"/>
          </p:nvPr>
        </p:nvSpPr>
        <p:spPr>
          <a:xfrm>
            <a:off x="1066800" y="5724557"/>
            <a:ext cx="10058400" cy="463513"/>
          </a:xfrm>
          <a:prstGeom prst="rect">
            <a:avLst/>
          </a:prstGeom>
        </p:spPr>
        <p:txBody>
          <a:bodyPr anchor="t">
            <a:noAutofit/>
          </a:bodyPr>
          <a:lstStyle>
            <a:lvl1pPr marL="0" indent="0" algn="l">
              <a:lnSpc>
                <a:spcPct val="110000"/>
              </a:lnSpc>
              <a:buNone/>
              <a:defRPr sz="1500" b="0" i="0" kern="800" spc="300" baseline="0">
                <a:solidFill>
                  <a:schemeClr val="tx1"/>
                </a:solidFill>
                <a:latin typeface="Trebuchet MS" panose="020B070302020209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Picture Placeholder 4">
            <a:extLst>
              <a:ext uri="{FF2B5EF4-FFF2-40B4-BE49-F238E27FC236}">
                <a16:creationId xmlns:a16="http://schemas.microsoft.com/office/drawing/2014/main" id="{99589CF8-D81C-414B-8E64-B34223E87508}"/>
              </a:ext>
            </a:extLst>
          </p:cNvPr>
          <p:cNvSpPr>
            <a:spLocks noGrp="1"/>
          </p:cNvSpPr>
          <p:nvPr>
            <p:ph type="pic" sz="quarter" idx="10" hasCustomPrompt="1"/>
          </p:nvPr>
        </p:nvSpPr>
        <p:spPr>
          <a:xfrm>
            <a:off x="-12189" y="-32658"/>
            <a:ext cx="12225688" cy="3222347"/>
          </a:xfrm>
          <a:custGeom>
            <a:avLst/>
            <a:gdLst>
              <a:gd name="connsiteX0" fmla="*/ 0 w 12191998"/>
              <a:gd name="connsiteY0" fmla="*/ 0 h 6858000"/>
              <a:gd name="connsiteX1" fmla="*/ 11048975 w 12191998"/>
              <a:gd name="connsiteY1" fmla="*/ 0 h 6858000"/>
              <a:gd name="connsiteX2" fmla="*/ 12191998 w 12191998"/>
              <a:gd name="connsiteY2" fmla="*/ 1143023 h 6858000"/>
              <a:gd name="connsiteX3" fmla="*/ 12191998 w 12191998"/>
              <a:gd name="connsiteY3" fmla="*/ 6858000 h 6858000"/>
              <a:gd name="connsiteX4" fmla="*/ 0 w 12191998"/>
              <a:gd name="connsiteY4" fmla="*/ 6858000 h 6858000"/>
              <a:gd name="connsiteX5" fmla="*/ 0 w 12191998"/>
              <a:gd name="connsiteY5" fmla="*/ 0 h 6858000"/>
              <a:gd name="connsiteX0" fmla="*/ 0 w 12195023"/>
              <a:gd name="connsiteY0" fmla="*/ 12192 h 6870192"/>
              <a:gd name="connsiteX1" fmla="*/ 12195023 w 12195023"/>
              <a:gd name="connsiteY1" fmla="*/ 0 h 6870192"/>
              <a:gd name="connsiteX2" fmla="*/ 12191998 w 12195023"/>
              <a:gd name="connsiteY2" fmla="*/ 1155215 h 6870192"/>
              <a:gd name="connsiteX3" fmla="*/ 12191998 w 12195023"/>
              <a:gd name="connsiteY3" fmla="*/ 6870192 h 6870192"/>
              <a:gd name="connsiteX4" fmla="*/ 0 w 12195023"/>
              <a:gd name="connsiteY4" fmla="*/ 6870192 h 6870192"/>
              <a:gd name="connsiteX5" fmla="*/ 0 w 12195023"/>
              <a:gd name="connsiteY5" fmla="*/ 12192 h 6870192"/>
              <a:gd name="connsiteX0" fmla="*/ 0 w 12195023"/>
              <a:gd name="connsiteY0" fmla="*/ 12192 h 6870192"/>
              <a:gd name="connsiteX1" fmla="*/ 12195023 w 12195023"/>
              <a:gd name="connsiteY1" fmla="*/ 0 h 6870192"/>
              <a:gd name="connsiteX2" fmla="*/ 12191998 w 12195023"/>
              <a:gd name="connsiteY2" fmla="*/ 1155215 h 6870192"/>
              <a:gd name="connsiteX3" fmla="*/ 5974078 w 12195023"/>
              <a:gd name="connsiteY3" fmla="*/ 6870192 h 6870192"/>
              <a:gd name="connsiteX4" fmla="*/ 0 w 12195023"/>
              <a:gd name="connsiteY4" fmla="*/ 6870192 h 6870192"/>
              <a:gd name="connsiteX5" fmla="*/ 0 w 12195023"/>
              <a:gd name="connsiteY5" fmla="*/ 12192 h 6870192"/>
              <a:gd name="connsiteX0" fmla="*/ 0 w 12204254"/>
              <a:gd name="connsiteY0" fmla="*/ 12192 h 6870192"/>
              <a:gd name="connsiteX1" fmla="*/ 12195023 w 12204254"/>
              <a:gd name="connsiteY1" fmla="*/ 0 h 6870192"/>
              <a:gd name="connsiteX2" fmla="*/ 12204190 w 12204254"/>
              <a:gd name="connsiteY2" fmla="*/ 5702831 h 6870192"/>
              <a:gd name="connsiteX3" fmla="*/ 5974078 w 12204254"/>
              <a:gd name="connsiteY3" fmla="*/ 6870192 h 6870192"/>
              <a:gd name="connsiteX4" fmla="*/ 0 w 12204254"/>
              <a:gd name="connsiteY4" fmla="*/ 6870192 h 6870192"/>
              <a:gd name="connsiteX5" fmla="*/ 0 w 12204254"/>
              <a:gd name="connsiteY5" fmla="*/ 12192 h 6870192"/>
              <a:gd name="connsiteX0" fmla="*/ 0 w 12204254"/>
              <a:gd name="connsiteY0" fmla="*/ 12192 h 6894576"/>
              <a:gd name="connsiteX1" fmla="*/ 12195023 w 12204254"/>
              <a:gd name="connsiteY1" fmla="*/ 0 h 6894576"/>
              <a:gd name="connsiteX2" fmla="*/ 12204190 w 12204254"/>
              <a:gd name="connsiteY2" fmla="*/ 5702831 h 6894576"/>
              <a:gd name="connsiteX3" fmla="*/ 3572254 w 12204254"/>
              <a:gd name="connsiteY3" fmla="*/ 6894576 h 6894576"/>
              <a:gd name="connsiteX4" fmla="*/ 0 w 12204254"/>
              <a:gd name="connsiteY4" fmla="*/ 6870192 h 6894576"/>
              <a:gd name="connsiteX5" fmla="*/ 0 w 12204254"/>
              <a:gd name="connsiteY5" fmla="*/ 12192 h 6894576"/>
              <a:gd name="connsiteX0" fmla="*/ 12192 w 12216446"/>
              <a:gd name="connsiteY0" fmla="*/ 12192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12192 w 12216446"/>
              <a:gd name="connsiteY5" fmla="*/ 12192 h 6894576"/>
              <a:gd name="connsiteX0" fmla="*/ 2956 w 12216446"/>
              <a:gd name="connsiteY0" fmla="*/ 1647028 h 6894576"/>
              <a:gd name="connsiteX1" fmla="*/ 12207215 w 12216446"/>
              <a:gd name="connsiteY1" fmla="*/ 0 h 6894576"/>
              <a:gd name="connsiteX2" fmla="*/ 12216382 w 12216446"/>
              <a:gd name="connsiteY2" fmla="*/ 5702831 h 6894576"/>
              <a:gd name="connsiteX3" fmla="*/ 3584446 w 12216446"/>
              <a:gd name="connsiteY3" fmla="*/ 6894576 h 6894576"/>
              <a:gd name="connsiteX4" fmla="*/ 0 w 12216446"/>
              <a:gd name="connsiteY4" fmla="*/ 5724144 h 6894576"/>
              <a:gd name="connsiteX5" fmla="*/ 2956 w 12216446"/>
              <a:gd name="connsiteY5" fmla="*/ 1647028 h 6894576"/>
              <a:gd name="connsiteX0" fmla="*/ 2956 w 12216681"/>
              <a:gd name="connsiteY0" fmla="*/ 0 h 5247548"/>
              <a:gd name="connsiteX1" fmla="*/ 12216452 w 12216681"/>
              <a:gd name="connsiteY1" fmla="*/ 52463 h 5247548"/>
              <a:gd name="connsiteX2" fmla="*/ 12216382 w 12216681"/>
              <a:gd name="connsiteY2" fmla="*/ 4055803 h 5247548"/>
              <a:gd name="connsiteX3" fmla="*/ 3584446 w 12216681"/>
              <a:gd name="connsiteY3" fmla="*/ 5247548 h 5247548"/>
              <a:gd name="connsiteX4" fmla="*/ 0 w 12216681"/>
              <a:gd name="connsiteY4" fmla="*/ 4077116 h 5247548"/>
              <a:gd name="connsiteX5" fmla="*/ 2956 w 12216681"/>
              <a:gd name="connsiteY5" fmla="*/ 0 h 5247548"/>
              <a:gd name="connsiteX0" fmla="*/ 2956 w 12216681"/>
              <a:gd name="connsiteY0" fmla="*/ 0 h 5201367"/>
              <a:gd name="connsiteX1" fmla="*/ 12216452 w 12216681"/>
              <a:gd name="connsiteY1" fmla="*/ 6282 h 5201367"/>
              <a:gd name="connsiteX2" fmla="*/ 12216382 w 12216681"/>
              <a:gd name="connsiteY2" fmla="*/ 4009622 h 5201367"/>
              <a:gd name="connsiteX3" fmla="*/ 3584446 w 12216681"/>
              <a:gd name="connsiteY3" fmla="*/ 5201367 h 5201367"/>
              <a:gd name="connsiteX4" fmla="*/ 0 w 12216681"/>
              <a:gd name="connsiteY4" fmla="*/ 4030935 h 5201367"/>
              <a:gd name="connsiteX5" fmla="*/ 2956 w 12216681"/>
              <a:gd name="connsiteY5" fmla="*/ 0 h 5201367"/>
              <a:gd name="connsiteX0" fmla="*/ 2956 w 12216681"/>
              <a:gd name="connsiteY0" fmla="*/ 1379172 h 5195085"/>
              <a:gd name="connsiteX1" fmla="*/ 12216452 w 12216681"/>
              <a:gd name="connsiteY1" fmla="*/ 0 h 5195085"/>
              <a:gd name="connsiteX2" fmla="*/ 12216382 w 12216681"/>
              <a:gd name="connsiteY2" fmla="*/ 4003340 h 5195085"/>
              <a:gd name="connsiteX3" fmla="*/ 3584446 w 12216681"/>
              <a:gd name="connsiteY3" fmla="*/ 5195085 h 5195085"/>
              <a:gd name="connsiteX4" fmla="*/ 0 w 12216681"/>
              <a:gd name="connsiteY4" fmla="*/ 4024653 h 5195085"/>
              <a:gd name="connsiteX5" fmla="*/ 2956 w 12216681"/>
              <a:gd name="connsiteY5" fmla="*/ 1379172 h 5195085"/>
              <a:gd name="connsiteX0" fmla="*/ 2956 w 12225688"/>
              <a:gd name="connsiteY0" fmla="*/ 67609 h 3883522"/>
              <a:gd name="connsiteX1" fmla="*/ 12225688 w 12225688"/>
              <a:gd name="connsiteY1" fmla="*/ 0 h 3883522"/>
              <a:gd name="connsiteX2" fmla="*/ 12216382 w 12225688"/>
              <a:gd name="connsiteY2" fmla="*/ 2691777 h 3883522"/>
              <a:gd name="connsiteX3" fmla="*/ 3584446 w 12225688"/>
              <a:gd name="connsiteY3" fmla="*/ 3883522 h 3883522"/>
              <a:gd name="connsiteX4" fmla="*/ 0 w 12225688"/>
              <a:gd name="connsiteY4" fmla="*/ 2713090 h 3883522"/>
              <a:gd name="connsiteX5" fmla="*/ 2956 w 12225688"/>
              <a:gd name="connsiteY5" fmla="*/ 67609 h 3883522"/>
              <a:gd name="connsiteX0" fmla="*/ 2956 w 12225688"/>
              <a:gd name="connsiteY0" fmla="*/ 0 h 3899040"/>
              <a:gd name="connsiteX1" fmla="*/ 12225688 w 12225688"/>
              <a:gd name="connsiteY1" fmla="*/ 15518 h 3899040"/>
              <a:gd name="connsiteX2" fmla="*/ 12216382 w 12225688"/>
              <a:gd name="connsiteY2" fmla="*/ 2707295 h 3899040"/>
              <a:gd name="connsiteX3" fmla="*/ 3584446 w 12225688"/>
              <a:gd name="connsiteY3" fmla="*/ 3899040 h 3899040"/>
              <a:gd name="connsiteX4" fmla="*/ 0 w 12225688"/>
              <a:gd name="connsiteY4" fmla="*/ 2728608 h 3899040"/>
              <a:gd name="connsiteX5" fmla="*/ 2956 w 12225688"/>
              <a:gd name="connsiteY5" fmla="*/ 0 h 389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25688" h="3899040">
                <a:moveTo>
                  <a:pt x="2956" y="0"/>
                </a:moveTo>
                <a:lnTo>
                  <a:pt x="12225688" y="15518"/>
                </a:lnTo>
                <a:cubicBezTo>
                  <a:pt x="12224680" y="400590"/>
                  <a:pt x="12217390" y="2322223"/>
                  <a:pt x="12216382" y="2707295"/>
                </a:cubicBezTo>
                <a:lnTo>
                  <a:pt x="3584446" y="3899040"/>
                </a:lnTo>
                <a:lnTo>
                  <a:pt x="0" y="2728608"/>
                </a:lnTo>
                <a:cubicBezTo>
                  <a:pt x="985" y="1369569"/>
                  <a:pt x="1971" y="1359039"/>
                  <a:pt x="2956" y="0"/>
                </a:cubicBezTo>
                <a:close/>
              </a:path>
            </a:pathLst>
          </a:custGeom>
        </p:spPr>
        <p:txBody>
          <a:bodyPr anchor="ctr"/>
          <a:lstStyle>
            <a:lvl1pPr marL="0" indent="0" algn="ctr">
              <a:buNone/>
              <a:defRPr/>
            </a:lvl1pPr>
          </a:lstStyle>
          <a:p>
            <a:r>
              <a:rPr lang="en-US"/>
              <a:t>Insert photo by clicking on the image icon</a:t>
            </a:r>
          </a:p>
        </p:txBody>
      </p:sp>
      <p:pic>
        <p:nvPicPr>
          <p:cNvPr id="8" name="Picture 7" descr="A picture containing text&#10;&#10;Description automatically generated">
            <a:extLst>
              <a:ext uri="{FF2B5EF4-FFF2-40B4-BE49-F238E27FC236}">
                <a16:creationId xmlns:a16="http://schemas.microsoft.com/office/drawing/2014/main" id="{EFF33FB4-592B-EA42-8817-C852A19F15B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761999" y="2962179"/>
            <a:ext cx="5334001" cy="1995893"/>
          </a:xfrm>
          <a:prstGeom prst="rect">
            <a:avLst/>
          </a:prstGeom>
        </p:spPr>
      </p:pic>
      <p:sp>
        <p:nvSpPr>
          <p:cNvPr id="10" name="Slide Number Placeholder 5">
            <a:extLst>
              <a:ext uri="{FF2B5EF4-FFF2-40B4-BE49-F238E27FC236}">
                <a16:creationId xmlns:a16="http://schemas.microsoft.com/office/drawing/2014/main" id="{521552D7-E3DD-DF40-BA70-38D5F26ECD94}"/>
              </a:ext>
            </a:extLst>
          </p:cNvPr>
          <p:cNvSpPr txBox="1">
            <a:spLocks/>
          </p:cNvSpPr>
          <p:nvPr userDrawn="1"/>
        </p:nvSpPr>
        <p:spPr>
          <a:xfrm>
            <a:off x="1015062" y="6400799"/>
            <a:ext cx="11227904"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b="1" i="0" kern="1200">
                <a:solidFill>
                  <a:schemeClr val="bg2"/>
                </a:solidFill>
                <a:effectLst/>
                <a:latin typeface="+mn-lt"/>
                <a:ea typeface="+mn-ea"/>
                <a:cs typeface="+mn-cs"/>
              </a:rPr>
              <a:t>GILEAD and the GILEAD logo are trademarks of Gilead Sciences, Inc. </a:t>
            </a:r>
            <a:endParaRPr lang="en-US" b="0" i="0">
              <a:latin typeface="Trebuchet MS" panose="020B0703020202090204" pitchFamily="34" charset="0"/>
            </a:endParaRPr>
          </a:p>
        </p:txBody>
      </p:sp>
    </p:spTree>
    <p:extLst>
      <p:ext uri="{BB962C8B-B14F-4D97-AF65-F5344CB8AC3E}">
        <p14:creationId xmlns:p14="http://schemas.microsoft.com/office/powerpoint/2010/main" val="3682876634"/>
      </p:ext>
    </p:extLst>
  </p:cSld>
  <p:clrMapOvr>
    <a:overrideClrMapping bg1="lt1" tx1="dk1" bg2="lt2" tx2="dk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6AF5C0-A718-029E-375E-59C0DDCDE834}"/>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9/2/25</a:t>
            </a:fld>
            <a:endParaRPr lang="en-US"/>
          </a:p>
        </p:txBody>
      </p:sp>
      <p:sp>
        <p:nvSpPr>
          <p:cNvPr id="3" name="Footer Placeholder 2">
            <a:extLst>
              <a:ext uri="{FF2B5EF4-FFF2-40B4-BE49-F238E27FC236}">
                <a16:creationId xmlns:a16="http://schemas.microsoft.com/office/drawing/2014/main" id="{E83D3296-CF4C-6CCD-FA0E-F0BA94F40EA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08D0510-223F-34A7-83C3-F2A64ED65969}"/>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48143320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DFC26-DB88-48A9-F564-DF196226595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428BA2-443F-0455-6695-4795317BC6E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07F6511-081E-D606-64E7-8EEF21009E2C}"/>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22CBBD-758D-881C-105E-20AAD62DD475}"/>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9/2/25</a:t>
            </a:fld>
            <a:endParaRPr lang="en-US"/>
          </a:p>
        </p:txBody>
      </p:sp>
      <p:sp>
        <p:nvSpPr>
          <p:cNvPr id="6" name="Footer Placeholder 5">
            <a:extLst>
              <a:ext uri="{FF2B5EF4-FFF2-40B4-BE49-F238E27FC236}">
                <a16:creationId xmlns:a16="http://schemas.microsoft.com/office/drawing/2014/main" id="{2D7D13A2-A921-366A-094A-8A2E92430F3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BB33D45-CE21-1BFA-E8BD-704D6EE10C84}"/>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361607960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6B0B7-5AFC-93AA-C3F7-4B20025CCF0E}"/>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4BBF63-7719-D025-5910-C2781D0C9CBF}"/>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68E296-F962-9F77-9AE8-57CB4C4CA3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0D810B-CFA9-3756-C110-C2F16C5119FD}"/>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9/2/25</a:t>
            </a:fld>
            <a:endParaRPr lang="en-US"/>
          </a:p>
        </p:txBody>
      </p:sp>
      <p:sp>
        <p:nvSpPr>
          <p:cNvPr id="6" name="Footer Placeholder 5">
            <a:extLst>
              <a:ext uri="{FF2B5EF4-FFF2-40B4-BE49-F238E27FC236}">
                <a16:creationId xmlns:a16="http://schemas.microsoft.com/office/drawing/2014/main" id="{BEBB1345-0D56-6F33-8CF9-6A454256480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83A13C9-C686-A9BB-1A11-03EF9698E022}"/>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70796194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9353B-5554-B891-D607-2DBE5011B79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813115-7707-EA2E-682F-9F85EC2E4988}"/>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4D154A-A514-5D63-2C64-90F86C8B10F6}"/>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9/2/25</a:t>
            </a:fld>
            <a:endParaRPr lang="en-US"/>
          </a:p>
        </p:txBody>
      </p:sp>
      <p:sp>
        <p:nvSpPr>
          <p:cNvPr id="5" name="Footer Placeholder 4">
            <a:extLst>
              <a:ext uri="{FF2B5EF4-FFF2-40B4-BE49-F238E27FC236}">
                <a16:creationId xmlns:a16="http://schemas.microsoft.com/office/drawing/2014/main" id="{374538A1-B2FE-C27A-AFFB-7AA2ACB4553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9E1775F-D386-D6FB-EAEA-1798DA1D8B30}"/>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144931429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597C3D-E79F-5B16-075F-F37AA3906A99}"/>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D5811D-0E72-9061-60D4-9516A151EEB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AA037D-88DD-A18D-E251-1FD48B71BA08}"/>
              </a:ext>
            </a:extLst>
          </p:cNvPr>
          <p:cNvSpPr>
            <a:spLocks noGrp="1"/>
          </p:cNvSpPr>
          <p:nvPr>
            <p:ph type="dt" sz="half" idx="10"/>
          </p:nvPr>
        </p:nvSpPr>
        <p:spPr>
          <a:xfrm>
            <a:off x="838200" y="6356350"/>
            <a:ext cx="2743200" cy="365125"/>
          </a:xfrm>
          <a:prstGeom prst="rect">
            <a:avLst/>
          </a:prstGeom>
        </p:spPr>
        <p:txBody>
          <a:bodyPr/>
          <a:lstStyle/>
          <a:p>
            <a:fld id="{3BAF867F-6A63-43B1-AAC9-6711400D79C0}" type="datetimeFigureOut">
              <a:rPr lang="en-US" smtClean="0"/>
              <a:t>9/2/25</a:t>
            </a:fld>
            <a:endParaRPr lang="en-US"/>
          </a:p>
        </p:txBody>
      </p:sp>
      <p:sp>
        <p:nvSpPr>
          <p:cNvPr id="5" name="Footer Placeholder 4">
            <a:extLst>
              <a:ext uri="{FF2B5EF4-FFF2-40B4-BE49-F238E27FC236}">
                <a16:creationId xmlns:a16="http://schemas.microsoft.com/office/drawing/2014/main" id="{25334C13-E6AF-CA13-E1C4-65D17459FDE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373601C1-ADBF-454E-95E3-E20810C96E7A}"/>
              </a:ext>
            </a:extLst>
          </p:cNvPr>
          <p:cNvSpPr>
            <a:spLocks noGrp="1"/>
          </p:cNvSpPr>
          <p:nvPr>
            <p:ph type="sldNum" sz="quarter" idx="12"/>
          </p:nvPr>
        </p:nvSpPr>
        <p:spPr>
          <a:xfrm>
            <a:off x="8610600" y="6356350"/>
            <a:ext cx="2743200" cy="365125"/>
          </a:xfrm>
          <a:prstGeom prst="rect">
            <a:avLst/>
          </a:prstGeom>
        </p:spPr>
        <p:txBody>
          <a:bodyPr/>
          <a:lstStyle/>
          <a:p>
            <a:fld id="{DC9C9337-2FF5-441F-8A35-890897B992E1}" type="slidenum">
              <a:rPr lang="en-US" smtClean="0"/>
              <a:t>‹#›</a:t>
            </a:fld>
            <a:endParaRPr lang="en-US"/>
          </a:p>
        </p:txBody>
      </p:sp>
    </p:spTree>
    <p:extLst>
      <p:ext uri="{BB962C8B-B14F-4D97-AF65-F5344CB8AC3E}">
        <p14:creationId xmlns:p14="http://schemas.microsoft.com/office/powerpoint/2010/main" val="561371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List Blue">
    <p:spTree>
      <p:nvGrpSpPr>
        <p:cNvPr id="1" name=""/>
        <p:cNvGrpSpPr/>
        <p:nvPr/>
      </p:nvGrpSpPr>
      <p:grpSpPr>
        <a:xfrm>
          <a:off x="0" y="0"/>
          <a:ext cx="0" cy="0"/>
          <a:chOff x="0" y="0"/>
          <a:chExt cx="0" cy="0"/>
        </a:xfrm>
      </p:grpSpPr>
      <p:sp>
        <p:nvSpPr>
          <p:cNvPr id="8" name="Pentagon 8">
            <a:extLst>
              <a:ext uri="{FF2B5EF4-FFF2-40B4-BE49-F238E27FC236}">
                <a16:creationId xmlns:a16="http://schemas.microsoft.com/office/drawing/2014/main" id="{CE70175B-DE62-A347-AC2C-989EFCA60D04}"/>
              </a:ext>
            </a:extLst>
          </p:cNvPr>
          <p:cNvSpPr>
            <a:spLocks noChangeAspect="1"/>
          </p:cNvSpPr>
          <p:nvPr userDrawn="1"/>
        </p:nvSpPr>
        <p:spPr bwMode="white">
          <a:xfrm>
            <a:off x="-34400" y="-24384"/>
            <a:ext cx="4641372" cy="6897928"/>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 name="connsiteX0" fmla="*/ 2060448 w 6336060"/>
              <a:gd name="connsiteY0" fmla="*/ 134112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2060448 w 6336060"/>
              <a:gd name="connsiteY5" fmla="*/ 134112 h 6885736"/>
              <a:gd name="connsiteX0" fmla="*/ 1694688 w 6336060"/>
              <a:gd name="connsiteY0" fmla="*/ 0 h 6897928"/>
              <a:gd name="connsiteX1" fmla="*/ 5622382 w 6336060"/>
              <a:gd name="connsiteY1" fmla="*/ 12192 h 6897928"/>
              <a:gd name="connsiteX2" fmla="*/ 6336060 w 6336060"/>
              <a:gd name="connsiteY2" fmla="*/ 2101748 h 6897928"/>
              <a:gd name="connsiteX3" fmla="*/ 5622382 w 6336060"/>
              <a:gd name="connsiteY3" fmla="*/ 6897928 h 6897928"/>
              <a:gd name="connsiteX4" fmla="*/ 0 w 6336060"/>
              <a:gd name="connsiteY4" fmla="*/ 6897928 h 6897928"/>
              <a:gd name="connsiteX5" fmla="*/ 1694688 w 6336060"/>
              <a:gd name="connsiteY5" fmla="*/ 0 h 6897928"/>
              <a:gd name="connsiteX0" fmla="*/ 0 w 4641372"/>
              <a:gd name="connsiteY0" fmla="*/ 0 h 6897928"/>
              <a:gd name="connsiteX1" fmla="*/ 3927694 w 4641372"/>
              <a:gd name="connsiteY1" fmla="*/ 12192 h 6897928"/>
              <a:gd name="connsiteX2" fmla="*/ 4641372 w 4641372"/>
              <a:gd name="connsiteY2" fmla="*/ 2101748 h 6897928"/>
              <a:gd name="connsiteX3" fmla="*/ 3927694 w 4641372"/>
              <a:gd name="connsiteY3" fmla="*/ 6897928 h 6897928"/>
              <a:gd name="connsiteX4" fmla="*/ 12192 w 4641372"/>
              <a:gd name="connsiteY4" fmla="*/ 6897928 h 6897928"/>
              <a:gd name="connsiteX5" fmla="*/ 0 w 4641372"/>
              <a:gd name="connsiteY5" fmla="*/ 0 h 6897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1372" h="6897928">
                <a:moveTo>
                  <a:pt x="0" y="0"/>
                </a:moveTo>
                <a:lnTo>
                  <a:pt x="3927694" y="12192"/>
                </a:lnTo>
                <a:lnTo>
                  <a:pt x="4641372" y="2101748"/>
                </a:lnTo>
                <a:lnTo>
                  <a:pt x="3927694" y="6897928"/>
                </a:lnTo>
                <a:lnTo>
                  <a:pt x="12192" y="6897928"/>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397294" cy="4351338"/>
          </a:xfrm>
          <a:prstGeom prst="rect">
            <a:avLst/>
          </a:prstGeom>
        </p:spPr>
        <p:txBody>
          <a:bodyPr anchor="ctr">
            <a:noAutofit/>
          </a:bodyPr>
          <a:lstStyle>
            <a:lvl1pPr marL="0" indent="0" algn="l">
              <a:lnSpc>
                <a:spcPct val="80000"/>
              </a:lnSpc>
              <a:buNone/>
              <a:defRPr sz="4000" b="1" i="0" spc="30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4" name="Text Placeholder 3">
            <a:extLst>
              <a:ext uri="{FF2B5EF4-FFF2-40B4-BE49-F238E27FC236}">
                <a16:creationId xmlns:a16="http://schemas.microsoft.com/office/drawing/2014/main" id="{9A98B483-34A7-2249-A3C4-7DDD6074A162}"/>
              </a:ext>
            </a:extLst>
          </p:cNvPr>
          <p:cNvSpPr>
            <a:spLocks noGrp="1"/>
          </p:cNvSpPr>
          <p:nvPr>
            <p:ph type="body" sz="quarter" idx="10"/>
          </p:nvPr>
        </p:nvSpPr>
        <p:spPr>
          <a:xfrm>
            <a:off x="5337109" y="292100"/>
            <a:ext cx="6612003" cy="5654675"/>
          </a:xfrm>
          <a:prstGeom prst="rect">
            <a:avLst/>
          </a:prstGeom>
        </p:spPr>
        <p:txBody>
          <a:bodyPr anchor="ctr">
            <a:noAutofit/>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10;&#10;Description automatically generated">
            <a:extLst>
              <a:ext uri="{FF2B5EF4-FFF2-40B4-BE49-F238E27FC236}">
                <a16:creationId xmlns:a16="http://schemas.microsoft.com/office/drawing/2014/main" id="{BE5DCA31-1BBA-5C47-AED6-24579BD463B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850719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List Red">
    <p:spTree>
      <p:nvGrpSpPr>
        <p:cNvPr id="1" name=""/>
        <p:cNvGrpSpPr/>
        <p:nvPr/>
      </p:nvGrpSpPr>
      <p:grpSpPr>
        <a:xfrm>
          <a:off x="0" y="0"/>
          <a:ext cx="0" cy="0"/>
          <a:chOff x="0" y="0"/>
          <a:chExt cx="0" cy="0"/>
        </a:xfrm>
      </p:grpSpPr>
      <p:sp>
        <p:nvSpPr>
          <p:cNvPr id="8" name="Pentagon 8">
            <a:extLst>
              <a:ext uri="{FF2B5EF4-FFF2-40B4-BE49-F238E27FC236}">
                <a16:creationId xmlns:a16="http://schemas.microsoft.com/office/drawing/2014/main" id="{CE70175B-DE62-A347-AC2C-989EFCA60D04}"/>
              </a:ext>
            </a:extLst>
          </p:cNvPr>
          <p:cNvSpPr>
            <a:spLocks noChangeAspect="1"/>
          </p:cNvSpPr>
          <p:nvPr userDrawn="1"/>
        </p:nvSpPr>
        <p:spPr bwMode="white">
          <a:xfrm>
            <a:off x="-34400" y="-24384"/>
            <a:ext cx="4641372" cy="6897928"/>
          </a:xfrm>
          <a:custGeom>
            <a:avLst/>
            <a:gdLst>
              <a:gd name="connsiteX0" fmla="*/ 0 w 6457980"/>
              <a:gd name="connsiteY0" fmla="*/ 0 h 6885736"/>
              <a:gd name="connsiteX1" fmla="*/ 5622382 w 6457980"/>
              <a:gd name="connsiteY1" fmla="*/ 0 h 6885736"/>
              <a:gd name="connsiteX2" fmla="*/ 6457980 w 6457980"/>
              <a:gd name="connsiteY2" fmla="*/ 3442868 h 6885736"/>
              <a:gd name="connsiteX3" fmla="*/ 5622382 w 6457980"/>
              <a:gd name="connsiteY3" fmla="*/ 6885736 h 6885736"/>
              <a:gd name="connsiteX4" fmla="*/ 0 w 6457980"/>
              <a:gd name="connsiteY4" fmla="*/ 6885736 h 6885736"/>
              <a:gd name="connsiteX5" fmla="*/ 0 w 6457980"/>
              <a:gd name="connsiteY5" fmla="*/ 0 h 6885736"/>
              <a:gd name="connsiteX0" fmla="*/ 0 w 6336060"/>
              <a:gd name="connsiteY0" fmla="*/ 0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0 w 6336060"/>
              <a:gd name="connsiteY5" fmla="*/ 0 h 6885736"/>
              <a:gd name="connsiteX0" fmla="*/ 2060448 w 6336060"/>
              <a:gd name="connsiteY0" fmla="*/ 134112 h 6885736"/>
              <a:gd name="connsiteX1" fmla="*/ 5622382 w 6336060"/>
              <a:gd name="connsiteY1" fmla="*/ 0 h 6885736"/>
              <a:gd name="connsiteX2" fmla="*/ 6336060 w 6336060"/>
              <a:gd name="connsiteY2" fmla="*/ 2089556 h 6885736"/>
              <a:gd name="connsiteX3" fmla="*/ 5622382 w 6336060"/>
              <a:gd name="connsiteY3" fmla="*/ 6885736 h 6885736"/>
              <a:gd name="connsiteX4" fmla="*/ 0 w 6336060"/>
              <a:gd name="connsiteY4" fmla="*/ 6885736 h 6885736"/>
              <a:gd name="connsiteX5" fmla="*/ 2060448 w 6336060"/>
              <a:gd name="connsiteY5" fmla="*/ 134112 h 6885736"/>
              <a:gd name="connsiteX0" fmla="*/ 1694688 w 6336060"/>
              <a:gd name="connsiteY0" fmla="*/ 0 h 6897928"/>
              <a:gd name="connsiteX1" fmla="*/ 5622382 w 6336060"/>
              <a:gd name="connsiteY1" fmla="*/ 12192 h 6897928"/>
              <a:gd name="connsiteX2" fmla="*/ 6336060 w 6336060"/>
              <a:gd name="connsiteY2" fmla="*/ 2101748 h 6897928"/>
              <a:gd name="connsiteX3" fmla="*/ 5622382 w 6336060"/>
              <a:gd name="connsiteY3" fmla="*/ 6897928 h 6897928"/>
              <a:gd name="connsiteX4" fmla="*/ 0 w 6336060"/>
              <a:gd name="connsiteY4" fmla="*/ 6897928 h 6897928"/>
              <a:gd name="connsiteX5" fmla="*/ 1694688 w 6336060"/>
              <a:gd name="connsiteY5" fmla="*/ 0 h 6897928"/>
              <a:gd name="connsiteX0" fmla="*/ 0 w 4641372"/>
              <a:gd name="connsiteY0" fmla="*/ 0 h 6897928"/>
              <a:gd name="connsiteX1" fmla="*/ 3927694 w 4641372"/>
              <a:gd name="connsiteY1" fmla="*/ 12192 h 6897928"/>
              <a:gd name="connsiteX2" fmla="*/ 4641372 w 4641372"/>
              <a:gd name="connsiteY2" fmla="*/ 2101748 h 6897928"/>
              <a:gd name="connsiteX3" fmla="*/ 3927694 w 4641372"/>
              <a:gd name="connsiteY3" fmla="*/ 6897928 h 6897928"/>
              <a:gd name="connsiteX4" fmla="*/ 12192 w 4641372"/>
              <a:gd name="connsiteY4" fmla="*/ 6897928 h 6897928"/>
              <a:gd name="connsiteX5" fmla="*/ 0 w 4641372"/>
              <a:gd name="connsiteY5" fmla="*/ 0 h 6897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1372" h="6897928">
                <a:moveTo>
                  <a:pt x="0" y="0"/>
                </a:moveTo>
                <a:lnTo>
                  <a:pt x="3927694" y="12192"/>
                </a:lnTo>
                <a:lnTo>
                  <a:pt x="4641372" y="2101748"/>
                </a:lnTo>
                <a:lnTo>
                  <a:pt x="3927694" y="6897928"/>
                </a:lnTo>
                <a:lnTo>
                  <a:pt x="12192" y="6897928"/>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lvl="0">
              <a:lnSpc>
                <a:spcPct val="90000"/>
              </a:lnSpc>
              <a:spcAft>
                <a:spcPts val="1000"/>
              </a:spcAft>
            </a:pPr>
            <a:endParaRPr lang="en-US" sz="1200">
              <a:solidFill>
                <a:prstClr val="white"/>
              </a:solidFill>
              <a:sym typeface="Trebuchet MS" panose="020B0603020202020204" pitchFamily="34" charset="0"/>
            </a:endParaRPr>
          </a:p>
        </p:txBody>
      </p:sp>
      <p:sp>
        <p:nvSpPr>
          <p:cNvPr id="3" name="Content Placeholder 2">
            <a:extLst>
              <a:ext uri="{FF2B5EF4-FFF2-40B4-BE49-F238E27FC236}">
                <a16:creationId xmlns:a16="http://schemas.microsoft.com/office/drawing/2014/main" id="{0D176D08-DDAD-E54A-B358-69F6739D98FC}"/>
              </a:ext>
            </a:extLst>
          </p:cNvPr>
          <p:cNvSpPr>
            <a:spLocks noGrp="1"/>
          </p:cNvSpPr>
          <p:nvPr>
            <p:ph sz="half" idx="1" hasCustomPrompt="1"/>
          </p:nvPr>
        </p:nvSpPr>
        <p:spPr>
          <a:xfrm>
            <a:off x="495300" y="1189899"/>
            <a:ext cx="3397294" cy="4351338"/>
          </a:xfrm>
          <a:prstGeom prst="rect">
            <a:avLst/>
          </a:prstGeom>
        </p:spPr>
        <p:txBody>
          <a:bodyPr anchor="ctr">
            <a:noAutofit/>
          </a:bodyPr>
          <a:lstStyle>
            <a:lvl1pPr marL="0" indent="0" algn="l">
              <a:lnSpc>
                <a:spcPct val="80000"/>
              </a:lnSpc>
              <a:buNone/>
              <a:defRPr sz="4000" b="1" i="0" spc="300">
                <a:solidFill>
                  <a:schemeClr val="bg1"/>
                </a:solidFill>
                <a:latin typeface="Trebuchet MS" panose="020B0703020202090204" pitchFamily="34" charset="0"/>
                <a:cs typeface="Rockwell Nova Light" panose="02060303020205020403" pitchFamily="18" charset="0"/>
              </a:defRPr>
            </a:lvl1pPr>
          </a:lstStyle>
          <a:p>
            <a:pPr lvl="0"/>
            <a:r>
              <a:rPr lang="en-US"/>
              <a:t>Edit master text styles</a:t>
            </a:r>
          </a:p>
        </p:txBody>
      </p:sp>
      <p:sp>
        <p:nvSpPr>
          <p:cNvPr id="4" name="Text Placeholder 3">
            <a:extLst>
              <a:ext uri="{FF2B5EF4-FFF2-40B4-BE49-F238E27FC236}">
                <a16:creationId xmlns:a16="http://schemas.microsoft.com/office/drawing/2014/main" id="{9A98B483-34A7-2249-A3C4-7DDD6074A162}"/>
              </a:ext>
            </a:extLst>
          </p:cNvPr>
          <p:cNvSpPr>
            <a:spLocks noGrp="1"/>
          </p:cNvSpPr>
          <p:nvPr>
            <p:ph type="body" sz="quarter" idx="10"/>
          </p:nvPr>
        </p:nvSpPr>
        <p:spPr>
          <a:xfrm>
            <a:off x="5337109" y="292100"/>
            <a:ext cx="6612003" cy="5654675"/>
          </a:xfrm>
          <a:prstGeom prst="rect">
            <a:avLst/>
          </a:prstGeom>
        </p:spPr>
        <p:txBody>
          <a:bodyPr anchor="ctr">
            <a:noAutofit/>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6" name="Picture 5" descr="A picture containing text&#10;&#10;Description automatically generated">
            <a:extLst>
              <a:ext uri="{FF2B5EF4-FFF2-40B4-BE49-F238E27FC236}">
                <a16:creationId xmlns:a16="http://schemas.microsoft.com/office/drawing/2014/main" id="{A5AFEAA1-B272-E545-BA56-83983BF4F44A}"/>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3540819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ey Point-Blue BG">
    <p:spTree>
      <p:nvGrpSpPr>
        <p:cNvPr id="1" name=""/>
        <p:cNvGrpSpPr/>
        <p:nvPr/>
      </p:nvGrpSpPr>
      <p:grpSpPr>
        <a:xfrm>
          <a:off x="0" y="0"/>
          <a:ext cx="0" cy="0"/>
          <a:chOff x="0" y="0"/>
          <a:chExt cx="0" cy="0"/>
        </a:xfrm>
      </p:grpSpPr>
      <p:sp>
        <p:nvSpPr>
          <p:cNvPr id="11" name="Snip Same Side Corner Rectangle 9">
            <a:extLst>
              <a:ext uri="{FF2B5EF4-FFF2-40B4-BE49-F238E27FC236}">
                <a16:creationId xmlns:a16="http://schemas.microsoft.com/office/drawing/2014/main" id="{24A32D0D-3DF4-DD47-B14E-3B204C1AA9C2}"/>
              </a:ext>
            </a:extLst>
          </p:cNvPr>
          <p:cNvSpPr/>
          <p:nvPr userDrawn="1"/>
        </p:nvSpPr>
        <p:spPr>
          <a:xfrm rot="10800000">
            <a:off x="-9237" y="-31472"/>
            <a:ext cx="12219709" cy="6897738"/>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19709" h="6897738">
                <a:moveTo>
                  <a:pt x="8603213" y="0"/>
                </a:moveTo>
                <a:lnTo>
                  <a:pt x="8610578" y="2793"/>
                </a:lnTo>
                <a:lnTo>
                  <a:pt x="12219709" y="1182761"/>
                </a:lnTo>
                <a:lnTo>
                  <a:pt x="12219709" y="6897738"/>
                </a:lnTo>
                <a:lnTo>
                  <a:pt x="12219709" y="6897738"/>
                </a:lnTo>
                <a:lnTo>
                  <a:pt x="0" y="6897738"/>
                </a:lnTo>
                <a:lnTo>
                  <a:pt x="0" y="6897738"/>
                </a:lnTo>
                <a:lnTo>
                  <a:pt x="0" y="1182761"/>
                </a:lnTo>
                <a:lnTo>
                  <a:pt x="8603213"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bg1"/>
                </a:solidFill>
                <a:latin typeface="Trebuchet MS" panose="020B0703020202090204" pitchFamily="34" charset="0"/>
              </a:defRPr>
            </a:lvl1pPr>
          </a:lstStyle>
          <a:p>
            <a:r>
              <a:rPr lang="en-US"/>
              <a:t>Click to edit master title style</a:t>
            </a:r>
          </a:p>
        </p:txBody>
      </p:sp>
      <p:pic>
        <p:nvPicPr>
          <p:cNvPr id="6" name="Picture 5" descr="A picture containing text&#10;&#10;Description automatically generated">
            <a:extLst>
              <a:ext uri="{FF2B5EF4-FFF2-40B4-BE49-F238E27FC236}">
                <a16:creationId xmlns:a16="http://schemas.microsoft.com/office/drawing/2014/main" id="{3CE310BB-EC76-0A4F-82B7-208CE74EB5C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831609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Key Point-Red BG">
    <p:spTree>
      <p:nvGrpSpPr>
        <p:cNvPr id="1" name=""/>
        <p:cNvGrpSpPr/>
        <p:nvPr/>
      </p:nvGrpSpPr>
      <p:grpSpPr>
        <a:xfrm>
          <a:off x="0" y="0"/>
          <a:ext cx="0" cy="0"/>
          <a:chOff x="0" y="0"/>
          <a:chExt cx="0" cy="0"/>
        </a:xfrm>
      </p:grpSpPr>
      <p:sp>
        <p:nvSpPr>
          <p:cNvPr id="11" name="Snip Same Side Corner Rectangle 9">
            <a:extLst>
              <a:ext uri="{FF2B5EF4-FFF2-40B4-BE49-F238E27FC236}">
                <a16:creationId xmlns:a16="http://schemas.microsoft.com/office/drawing/2014/main" id="{24A32D0D-3DF4-DD47-B14E-3B204C1AA9C2}"/>
              </a:ext>
            </a:extLst>
          </p:cNvPr>
          <p:cNvSpPr/>
          <p:nvPr userDrawn="1"/>
        </p:nvSpPr>
        <p:spPr>
          <a:xfrm rot="10800000">
            <a:off x="-13855" y="-19869"/>
            <a:ext cx="12219709" cy="6897738"/>
          </a:xfrm>
          <a:custGeom>
            <a:avLst/>
            <a:gdLst>
              <a:gd name="connsiteX0" fmla="*/ 1143023 w 12219709"/>
              <a:gd name="connsiteY0" fmla="*/ 0 h 6858000"/>
              <a:gd name="connsiteX1" fmla="*/ 11076686 w 12219709"/>
              <a:gd name="connsiteY1" fmla="*/ 0 h 6858000"/>
              <a:gd name="connsiteX2" fmla="*/ 12219709 w 12219709"/>
              <a:gd name="connsiteY2" fmla="*/ 1143023 h 6858000"/>
              <a:gd name="connsiteX3" fmla="*/ 12219709 w 12219709"/>
              <a:gd name="connsiteY3" fmla="*/ 6858000 h 6858000"/>
              <a:gd name="connsiteX4" fmla="*/ 12219709 w 12219709"/>
              <a:gd name="connsiteY4" fmla="*/ 6858000 h 6858000"/>
              <a:gd name="connsiteX5" fmla="*/ 0 w 12219709"/>
              <a:gd name="connsiteY5" fmla="*/ 6858000 h 6858000"/>
              <a:gd name="connsiteX6" fmla="*/ 0 w 12219709"/>
              <a:gd name="connsiteY6" fmla="*/ 6858000 h 6858000"/>
              <a:gd name="connsiteX7" fmla="*/ 0 w 12219709"/>
              <a:gd name="connsiteY7" fmla="*/ 1143023 h 6858000"/>
              <a:gd name="connsiteX8" fmla="*/ 1143023 w 12219709"/>
              <a:gd name="connsiteY8" fmla="*/ 0 h 6858000"/>
              <a:gd name="connsiteX0" fmla="*/ 1143023 w 12219709"/>
              <a:gd name="connsiteY0" fmla="*/ 9236 h 6867236"/>
              <a:gd name="connsiteX1" fmla="*/ 9589632 w 12219709"/>
              <a:gd name="connsiteY1" fmla="*/ 0 h 6867236"/>
              <a:gd name="connsiteX2" fmla="*/ 12219709 w 12219709"/>
              <a:gd name="connsiteY2" fmla="*/ 1152259 h 6867236"/>
              <a:gd name="connsiteX3" fmla="*/ 12219709 w 12219709"/>
              <a:gd name="connsiteY3" fmla="*/ 6867236 h 6867236"/>
              <a:gd name="connsiteX4" fmla="*/ 12219709 w 12219709"/>
              <a:gd name="connsiteY4" fmla="*/ 6867236 h 6867236"/>
              <a:gd name="connsiteX5" fmla="*/ 0 w 12219709"/>
              <a:gd name="connsiteY5" fmla="*/ 6867236 h 6867236"/>
              <a:gd name="connsiteX6" fmla="*/ 0 w 12219709"/>
              <a:gd name="connsiteY6" fmla="*/ 6867236 h 6867236"/>
              <a:gd name="connsiteX7" fmla="*/ 0 w 12219709"/>
              <a:gd name="connsiteY7" fmla="*/ 1152259 h 6867236"/>
              <a:gd name="connsiteX8" fmla="*/ 1143023 w 12219709"/>
              <a:gd name="connsiteY8" fmla="*/ 9236 h 6867236"/>
              <a:gd name="connsiteX0" fmla="*/ 9594296 w 12219709"/>
              <a:gd name="connsiteY0" fmla="*/ 0 h 6885709"/>
              <a:gd name="connsiteX1" fmla="*/ 9589632 w 12219709"/>
              <a:gd name="connsiteY1" fmla="*/ 18473 h 6885709"/>
              <a:gd name="connsiteX2" fmla="*/ 12219709 w 12219709"/>
              <a:gd name="connsiteY2" fmla="*/ 1170732 h 6885709"/>
              <a:gd name="connsiteX3" fmla="*/ 12219709 w 12219709"/>
              <a:gd name="connsiteY3" fmla="*/ 6885709 h 6885709"/>
              <a:gd name="connsiteX4" fmla="*/ 12219709 w 12219709"/>
              <a:gd name="connsiteY4" fmla="*/ 6885709 h 6885709"/>
              <a:gd name="connsiteX5" fmla="*/ 0 w 12219709"/>
              <a:gd name="connsiteY5" fmla="*/ 6885709 h 6885709"/>
              <a:gd name="connsiteX6" fmla="*/ 0 w 12219709"/>
              <a:gd name="connsiteY6" fmla="*/ 6885709 h 6885709"/>
              <a:gd name="connsiteX7" fmla="*/ 0 w 12219709"/>
              <a:gd name="connsiteY7" fmla="*/ 1170732 h 6885709"/>
              <a:gd name="connsiteX8" fmla="*/ 9594296 w 12219709"/>
              <a:gd name="connsiteY8" fmla="*/ 0 h 6885709"/>
              <a:gd name="connsiteX0" fmla="*/ 8624478 w 12219709"/>
              <a:gd name="connsiteY0" fmla="*/ 0 h 6876473"/>
              <a:gd name="connsiteX1" fmla="*/ 9589632 w 12219709"/>
              <a:gd name="connsiteY1" fmla="*/ 9237 h 6876473"/>
              <a:gd name="connsiteX2" fmla="*/ 12219709 w 12219709"/>
              <a:gd name="connsiteY2" fmla="*/ 1161496 h 6876473"/>
              <a:gd name="connsiteX3" fmla="*/ 12219709 w 12219709"/>
              <a:gd name="connsiteY3" fmla="*/ 6876473 h 6876473"/>
              <a:gd name="connsiteX4" fmla="*/ 12219709 w 12219709"/>
              <a:gd name="connsiteY4" fmla="*/ 6876473 h 6876473"/>
              <a:gd name="connsiteX5" fmla="*/ 0 w 12219709"/>
              <a:gd name="connsiteY5" fmla="*/ 6876473 h 6876473"/>
              <a:gd name="connsiteX6" fmla="*/ 0 w 12219709"/>
              <a:gd name="connsiteY6" fmla="*/ 6876473 h 6876473"/>
              <a:gd name="connsiteX7" fmla="*/ 0 w 12219709"/>
              <a:gd name="connsiteY7" fmla="*/ 1161496 h 6876473"/>
              <a:gd name="connsiteX8" fmla="*/ 8624478 w 12219709"/>
              <a:gd name="connsiteY8" fmla="*/ 0 h 6876473"/>
              <a:gd name="connsiteX0" fmla="*/ 8624478 w 12219709"/>
              <a:gd name="connsiteY0" fmla="*/ 18472 h 6894945"/>
              <a:gd name="connsiteX1" fmla="*/ 8610578 w 12219709"/>
              <a:gd name="connsiteY1" fmla="*/ 0 h 6894945"/>
              <a:gd name="connsiteX2" fmla="*/ 12219709 w 12219709"/>
              <a:gd name="connsiteY2" fmla="*/ 1179968 h 6894945"/>
              <a:gd name="connsiteX3" fmla="*/ 12219709 w 12219709"/>
              <a:gd name="connsiteY3" fmla="*/ 6894945 h 6894945"/>
              <a:gd name="connsiteX4" fmla="*/ 12219709 w 12219709"/>
              <a:gd name="connsiteY4" fmla="*/ 6894945 h 6894945"/>
              <a:gd name="connsiteX5" fmla="*/ 0 w 12219709"/>
              <a:gd name="connsiteY5" fmla="*/ 6894945 h 6894945"/>
              <a:gd name="connsiteX6" fmla="*/ 0 w 12219709"/>
              <a:gd name="connsiteY6" fmla="*/ 6894945 h 6894945"/>
              <a:gd name="connsiteX7" fmla="*/ 0 w 12219709"/>
              <a:gd name="connsiteY7" fmla="*/ 1179968 h 6894945"/>
              <a:gd name="connsiteX8" fmla="*/ 8624478 w 12219709"/>
              <a:gd name="connsiteY8" fmla="*/ 18472 h 6894945"/>
              <a:gd name="connsiteX0" fmla="*/ 8603213 w 12219709"/>
              <a:gd name="connsiteY0" fmla="*/ 0 h 6897738"/>
              <a:gd name="connsiteX1" fmla="*/ 8610578 w 12219709"/>
              <a:gd name="connsiteY1" fmla="*/ 2793 h 6897738"/>
              <a:gd name="connsiteX2" fmla="*/ 12219709 w 12219709"/>
              <a:gd name="connsiteY2" fmla="*/ 1182761 h 6897738"/>
              <a:gd name="connsiteX3" fmla="*/ 12219709 w 12219709"/>
              <a:gd name="connsiteY3" fmla="*/ 6897738 h 6897738"/>
              <a:gd name="connsiteX4" fmla="*/ 12219709 w 12219709"/>
              <a:gd name="connsiteY4" fmla="*/ 6897738 h 6897738"/>
              <a:gd name="connsiteX5" fmla="*/ 0 w 12219709"/>
              <a:gd name="connsiteY5" fmla="*/ 6897738 h 6897738"/>
              <a:gd name="connsiteX6" fmla="*/ 0 w 12219709"/>
              <a:gd name="connsiteY6" fmla="*/ 6897738 h 6897738"/>
              <a:gd name="connsiteX7" fmla="*/ 0 w 12219709"/>
              <a:gd name="connsiteY7" fmla="*/ 1182761 h 6897738"/>
              <a:gd name="connsiteX8" fmla="*/ 8603213 w 12219709"/>
              <a:gd name="connsiteY8" fmla="*/ 0 h 68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19709" h="6897738">
                <a:moveTo>
                  <a:pt x="8603213" y="0"/>
                </a:moveTo>
                <a:lnTo>
                  <a:pt x="8610578" y="2793"/>
                </a:lnTo>
                <a:lnTo>
                  <a:pt x="12219709" y="1182761"/>
                </a:lnTo>
                <a:lnTo>
                  <a:pt x="12219709" y="6897738"/>
                </a:lnTo>
                <a:lnTo>
                  <a:pt x="12219709" y="6897738"/>
                </a:lnTo>
                <a:lnTo>
                  <a:pt x="0" y="6897738"/>
                </a:lnTo>
                <a:lnTo>
                  <a:pt x="0" y="6897738"/>
                </a:lnTo>
                <a:lnTo>
                  <a:pt x="0" y="1182761"/>
                </a:lnTo>
                <a:lnTo>
                  <a:pt x="8603213"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bg1"/>
                </a:solidFill>
                <a:latin typeface="Trebuchet MS" panose="020B0703020202090204" pitchFamily="34" charset="0"/>
              </a:defRPr>
            </a:lvl1pPr>
          </a:lstStyle>
          <a:p>
            <a:r>
              <a:rPr lang="en-US"/>
              <a:t>Click to edit master title style</a:t>
            </a:r>
          </a:p>
        </p:txBody>
      </p:sp>
      <p:pic>
        <p:nvPicPr>
          <p:cNvPr id="6" name="Picture 5" descr="A picture containing text&#10;&#10;Description automatically generated">
            <a:extLst>
              <a:ext uri="{FF2B5EF4-FFF2-40B4-BE49-F238E27FC236}">
                <a16:creationId xmlns:a16="http://schemas.microsoft.com/office/drawing/2014/main" id="{C482021D-608E-5E46-B147-05832E43AE4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379691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 Point-Re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49B4A-737F-9943-BA78-DDF26CE4B4CE}"/>
              </a:ext>
            </a:extLst>
          </p:cNvPr>
          <p:cNvSpPr>
            <a:spLocks noGrp="1"/>
          </p:cNvSpPr>
          <p:nvPr>
            <p:ph type="title" hasCustomPrompt="1"/>
          </p:nvPr>
        </p:nvSpPr>
        <p:spPr>
          <a:xfrm>
            <a:off x="831850" y="1302299"/>
            <a:ext cx="10515600" cy="4207548"/>
          </a:xfrm>
          <a:ln w="3175">
            <a:noFill/>
          </a:ln>
        </p:spPr>
        <p:txBody>
          <a:bodyPr anchor="ctr"/>
          <a:lstStyle>
            <a:lvl1pPr algn="l">
              <a:lnSpc>
                <a:spcPct val="100000"/>
              </a:lnSpc>
              <a:defRPr sz="4500" b="1" i="0">
                <a:solidFill>
                  <a:schemeClr val="tx2"/>
                </a:solidFill>
                <a:latin typeface="Trebuchet MS" panose="020B0703020202090204" pitchFamily="34" charset="0"/>
              </a:defRPr>
            </a:lvl1pPr>
          </a:lstStyle>
          <a:p>
            <a:r>
              <a:rPr lang="en-US"/>
              <a:t>Click to edit master title style</a:t>
            </a:r>
          </a:p>
        </p:txBody>
      </p:sp>
      <p:pic>
        <p:nvPicPr>
          <p:cNvPr id="5" name="Picture 4" descr="A picture containing text&#10;&#10;Description automatically generated">
            <a:extLst>
              <a:ext uri="{FF2B5EF4-FFF2-40B4-BE49-F238E27FC236}">
                <a16:creationId xmlns:a16="http://schemas.microsoft.com/office/drawing/2014/main" id="{1A11D974-5129-7B42-9397-65A5982E58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290041763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5.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2.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5D506E-9CFA-5744-8CC1-366D985D6FC1}"/>
              </a:ext>
            </a:extLst>
          </p:cNvPr>
          <p:cNvSpPr>
            <a:spLocks noGrp="1"/>
          </p:cNvSpPr>
          <p:nvPr>
            <p:ph type="title"/>
          </p:nvPr>
        </p:nvSpPr>
        <p:spPr>
          <a:xfrm>
            <a:off x="609600" y="365126"/>
            <a:ext cx="10924674" cy="967564"/>
          </a:xfrm>
          <a:prstGeom prst="rect">
            <a:avLst/>
          </a:prstGeom>
        </p:spPr>
        <p:txBody>
          <a:bodyPr vert="horz" lIns="91440" tIns="45720" rIns="91440" bIns="45720" rtlCol="0" anchor="b">
            <a:noAutofit/>
          </a:bodyPr>
          <a:lstStyle/>
          <a:p>
            <a:r>
              <a:rPr lang="en-US"/>
              <a:t>Master Slide Template – Click to Edit</a:t>
            </a:r>
          </a:p>
        </p:txBody>
      </p:sp>
      <p:sp>
        <p:nvSpPr>
          <p:cNvPr id="6" name="Slide Number Placeholder 5">
            <a:extLst>
              <a:ext uri="{FF2B5EF4-FFF2-40B4-BE49-F238E27FC236}">
                <a16:creationId xmlns:a16="http://schemas.microsoft.com/office/drawing/2014/main" id="{79CA8E2B-2B06-3049-8A99-94E0B3F727B7}"/>
              </a:ext>
            </a:extLst>
          </p:cNvPr>
          <p:cNvSpPr>
            <a:spLocks noGrp="1"/>
          </p:cNvSpPr>
          <p:nvPr>
            <p:ph type="sldNum" sz="quarter" idx="4"/>
          </p:nvPr>
        </p:nvSpPr>
        <p:spPr>
          <a:xfrm>
            <a:off x="211015" y="6400799"/>
            <a:ext cx="2743200" cy="291492"/>
          </a:xfrm>
          <a:prstGeom prst="rect">
            <a:avLst/>
          </a:prstGeom>
        </p:spPr>
        <p:txBody>
          <a:bodyPr vert="horz" lIns="91440" tIns="45720" rIns="91440" bIns="45720" rtlCol="0" anchor="ctr"/>
          <a:lstStyle>
            <a:lvl1pPr algn="l">
              <a:defRPr sz="800" b="0" i="0">
                <a:solidFill>
                  <a:schemeClr val="bg2"/>
                </a:solidFill>
                <a:latin typeface="Trebuchet MS" panose="020B0703020202090204" pitchFamily="34" charset="0"/>
              </a:defRPr>
            </a:lvl1pPr>
          </a:lstStyle>
          <a:p>
            <a:fld id="{4BEAA09E-D67E-864E-8466-C38E88600C4F}" type="slidenum">
              <a:rPr lang="en-US" smtClean="0"/>
              <a:pPr/>
              <a:t>‹#›</a:t>
            </a:fld>
            <a:endParaRPr lang="en-US"/>
          </a:p>
        </p:txBody>
      </p:sp>
      <p:sp>
        <p:nvSpPr>
          <p:cNvPr id="5" name="Slide Number Placeholder 5">
            <a:extLst>
              <a:ext uri="{FF2B5EF4-FFF2-40B4-BE49-F238E27FC236}">
                <a16:creationId xmlns:a16="http://schemas.microsoft.com/office/drawing/2014/main" id="{DF37C4B3-C390-1B4B-9F24-930CD9AE7CA0}"/>
              </a:ext>
            </a:extLst>
          </p:cNvPr>
          <p:cNvSpPr txBox="1">
            <a:spLocks/>
          </p:cNvSpPr>
          <p:nvPr userDrawn="1"/>
        </p:nvSpPr>
        <p:spPr>
          <a:xfrm>
            <a:off x="4267200" y="6496049"/>
            <a:ext cx="3629025" cy="291492"/>
          </a:xfrm>
          <a:prstGeom prst="rect">
            <a:avLst/>
          </a:prstGeom>
        </p:spPr>
        <p:txBody>
          <a:bodyPr vert="horz" lIns="91440" tIns="45720" rIns="91440" bIns="45720" rtlCol="0" anchor="ctr"/>
          <a:lstStyle>
            <a:defPPr>
              <a:defRPr lang="en-US"/>
            </a:defPPr>
            <a:lvl1pPr marL="0" algn="l" defTabSz="914400" rtl="0" eaLnBrk="1" latinLnBrk="0" hangingPunct="1">
              <a:defRPr sz="800" kern="1200">
                <a:solidFill>
                  <a:schemeClr val="bg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b="0" i="0" dirty="0">
                <a:solidFill>
                  <a:srgbClr val="787A7E"/>
                </a:solidFill>
                <a:latin typeface="Trebuchet MS" panose="020B0703020202090204" pitchFamily="34" charset="0"/>
              </a:rPr>
              <a:t>External Use and Distribution </a:t>
            </a:r>
          </a:p>
          <a:p>
            <a:pPr algn="ctr"/>
            <a:r>
              <a:rPr lang="en-US" b="0" i="0" dirty="0">
                <a:solidFill>
                  <a:srgbClr val="787A7E"/>
                </a:solidFill>
                <a:effectLst/>
                <a:latin typeface="Trebuchet MS" panose="020B0603020202020204" pitchFamily="34" charset="0"/>
              </a:rPr>
              <a:t>SE-TRO-0266 Date of preparation Sept 2025</a:t>
            </a:r>
            <a:endParaRPr lang="en-US" b="0" i="0" dirty="0">
              <a:solidFill>
                <a:srgbClr val="787A7E"/>
              </a:solidFill>
              <a:latin typeface="Trebuchet MS" panose="020B0603020202020204" pitchFamily="34" charset="0"/>
            </a:endParaRPr>
          </a:p>
        </p:txBody>
      </p:sp>
      <p:sp>
        <p:nvSpPr>
          <p:cNvPr id="7" name="Text Placeholder 6">
            <a:extLst>
              <a:ext uri="{FF2B5EF4-FFF2-40B4-BE49-F238E27FC236}">
                <a16:creationId xmlns:a16="http://schemas.microsoft.com/office/drawing/2014/main" id="{F635B3DB-1668-A548-94F3-5254895534FE}"/>
              </a:ext>
            </a:extLst>
          </p:cNvPr>
          <p:cNvSpPr>
            <a:spLocks noGrp="1"/>
          </p:cNvSpPr>
          <p:nvPr>
            <p:ph type="body" idx="1"/>
          </p:nvPr>
        </p:nvSpPr>
        <p:spPr>
          <a:xfrm>
            <a:off x="609599" y="1455576"/>
            <a:ext cx="10924673" cy="472138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28184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Lst>
  <p:hf sldNum="0" hdr="0" dt="0"/>
  <p:txStyles>
    <p:titleStyle>
      <a:lvl1pPr algn="l" defTabSz="914400" rtl="0" eaLnBrk="1" latinLnBrk="0" hangingPunct="1">
        <a:lnSpc>
          <a:spcPct val="90000"/>
        </a:lnSpc>
        <a:spcBef>
          <a:spcPct val="0"/>
        </a:spcBef>
        <a:buNone/>
        <a:defRPr sz="3600" b="1" i="0" kern="800" spc="0" baseline="0">
          <a:solidFill>
            <a:schemeClr val="accent1"/>
          </a:solidFill>
          <a:latin typeface="Trebuchet MS" panose="020B0703020202090204" pitchFamily="34" charset="0"/>
          <a:ea typeface="+mj-ea"/>
          <a:cs typeface="Trebuchet MS" panose="020B0703020202090204" pitchFamily="34" charset="0"/>
        </a:defRPr>
      </a:lvl1pPr>
    </p:titleStyle>
    <p:bodyStyle>
      <a:lvl1pPr marL="342900" indent="-342900" algn="l" defTabSz="914400" rtl="0" eaLnBrk="1" latinLnBrk="0" hangingPunct="1">
        <a:lnSpc>
          <a:spcPct val="114000"/>
        </a:lnSpc>
        <a:spcBef>
          <a:spcPts val="0"/>
        </a:spcBef>
        <a:spcAft>
          <a:spcPts val="600"/>
        </a:spcAft>
        <a:buClr>
          <a:schemeClr val="tx1"/>
        </a:buClr>
        <a:buSzPct val="65000"/>
        <a:buFont typeface="Monaco" pitchFamily="2" charset="77"/>
        <a:buChar char="⎻"/>
        <a:defRPr sz="2000" b="0" i="0" kern="1600" spc="-50" baseline="0">
          <a:solidFill>
            <a:schemeClr val="tx1"/>
          </a:solidFill>
          <a:latin typeface="Trebuchet MS" panose="020B0703020202090204" pitchFamily="34" charset="0"/>
          <a:ea typeface="+mn-ea"/>
          <a:cs typeface="+mn-cs"/>
        </a:defRPr>
      </a:lvl1pPr>
      <a:lvl2pPr marL="675958" indent="-285750" algn="l" defTabSz="914400" rtl="0" eaLnBrk="1" latinLnBrk="0" hangingPunct="1">
        <a:lnSpc>
          <a:spcPct val="114000"/>
        </a:lnSpc>
        <a:spcBef>
          <a:spcPts val="0"/>
        </a:spcBef>
        <a:spcAft>
          <a:spcPts val="600"/>
        </a:spcAft>
        <a:buFont typeface="Monaco" pitchFamily="2" charset="77"/>
        <a:buChar char="⎻"/>
        <a:tabLst/>
        <a:defRPr lang="en-US" sz="1200" b="0" i="0" kern="1600" spc="-50" baseline="0" dirty="0">
          <a:solidFill>
            <a:schemeClr val="tx1"/>
          </a:solidFill>
          <a:latin typeface="+mj-lt"/>
          <a:ea typeface="+mn-ea"/>
          <a:cs typeface="+mn-cs"/>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lang="en-US" sz="1050" b="0" i="1" kern="1600" spc="-50" baseline="0" dirty="0" smtClean="0">
          <a:solidFill>
            <a:schemeClr val="tx1"/>
          </a:solidFill>
          <a:latin typeface="Georgia" panose="02040502050405020303" pitchFamily="18" charset="0"/>
          <a:ea typeface="+mn-ea"/>
          <a:cs typeface="+mn-cs"/>
        </a:defRPr>
      </a:lvl3pPr>
      <a:lvl4pPr marL="1136332" indent="-171450" algn="l" defTabSz="914400" rtl="0" eaLnBrk="1" latinLnBrk="0" hangingPunct="1">
        <a:lnSpc>
          <a:spcPct val="114000"/>
        </a:lnSpc>
        <a:spcBef>
          <a:spcPts val="0"/>
        </a:spcBef>
        <a:spcAft>
          <a:spcPts val="600"/>
        </a:spcAft>
        <a:buFont typeface="Monaco" pitchFamily="2" charset="77"/>
        <a:buChar char="⎻"/>
        <a:tabLst/>
        <a:defRPr lang="en-US" sz="1050" b="0" i="1" kern="1600" spc="-50" baseline="0" dirty="0">
          <a:solidFill>
            <a:schemeClr val="tx1"/>
          </a:solidFill>
          <a:latin typeface="Georgia" panose="02040502050405020303" pitchFamily="18" charset="0"/>
          <a:ea typeface="+mn-ea"/>
          <a:cs typeface="+mn-cs"/>
        </a:defRPr>
      </a:lvl4pPr>
      <a:lvl5pPr marL="1353503" indent="-171450" algn="l" defTabSz="914400" rtl="0" eaLnBrk="1" latinLnBrk="0" hangingPunct="1">
        <a:lnSpc>
          <a:spcPct val="114000"/>
        </a:lnSpc>
        <a:spcBef>
          <a:spcPts val="0"/>
        </a:spcBef>
        <a:spcAft>
          <a:spcPts val="600"/>
        </a:spcAft>
        <a:buFont typeface="Monaco" pitchFamily="2" charset="77"/>
        <a:buChar char="⎻"/>
        <a:tabLst/>
        <a:defRPr sz="1050" b="0" i="1" kern="1600" spc="-50" baseline="0">
          <a:solidFill>
            <a:schemeClr val="tx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CDB3AEF-F079-78D8-3804-D72FF1F97AD1}"/>
              </a:ext>
            </a:extLst>
          </p:cNvPr>
          <p:cNvSpPr/>
          <p:nvPr userDrawn="1"/>
        </p:nvSpPr>
        <p:spPr>
          <a:xfrm>
            <a:off x="0" y="-1"/>
            <a:ext cx="12192000" cy="6858001"/>
          </a:xfrm>
          <a:prstGeom prst="rect">
            <a:avLst/>
          </a:prstGeom>
          <a:gradFill flip="none" rotWithShape="1">
            <a:gsLst>
              <a:gs pos="0">
                <a:schemeClr val="accent1">
                  <a:lumMod val="5000"/>
                  <a:lumOff val="95000"/>
                </a:schemeClr>
              </a:gs>
              <a:gs pos="100000">
                <a:schemeClr val="accent1">
                  <a:lumMod val="30000"/>
                  <a:lumOff val="70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red and blue logo&#10;&#10;Description automatically generated">
            <a:extLst>
              <a:ext uri="{FF2B5EF4-FFF2-40B4-BE49-F238E27FC236}">
                <a16:creationId xmlns:a16="http://schemas.microsoft.com/office/drawing/2014/main" id="{C90098E6-254E-6B10-BCC0-7A2F1B78FEF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67591" y="238450"/>
            <a:ext cx="2248412" cy="1511644"/>
          </a:xfrm>
          <a:prstGeom prst="rect">
            <a:avLst/>
          </a:prstGeom>
        </p:spPr>
      </p:pic>
      <p:pic>
        <p:nvPicPr>
          <p:cNvPr id="2" name="Picture 1" descr="A picture containing text&#10;&#10;Description automatically generated">
            <a:extLst>
              <a:ext uri="{FF2B5EF4-FFF2-40B4-BE49-F238E27FC236}">
                <a16:creationId xmlns:a16="http://schemas.microsoft.com/office/drawing/2014/main" id="{2A26F14D-E8F2-585F-BCD6-10DCCBAA0D59}"/>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Tree>
    <p:extLst>
      <p:ext uri="{BB962C8B-B14F-4D97-AF65-F5344CB8AC3E}">
        <p14:creationId xmlns:p14="http://schemas.microsoft.com/office/powerpoint/2010/main" val="1270930359"/>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5.xml"/><Relationship Id="rId1" Type="http://schemas.openxmlformats.org/officeDocument/2006/relationships/themeOverride" Target="../theme/themeOverride1.xml"/><Relationship Id="rId4" Type="http://schemas.openxmlformats.org/officeDocument/2006/relationships/chart" Target="../charts/chart1.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2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CA896B-59F5-E234-25F8-36FDCBC463F9}"/>
              </a:ext>
            </a:extLst>
          </p:cNvPr>
          <p:cNvSpPr txBox="1"/>
          <p:nvPr/>
        </p:nvSpPr>
        <p:spPr>
          <a:xfrm>
            <a:off x="119359" y="2068776"/>
            <a:ext cx="11953281" cy="3123932"/>
          </a:xfrm>
          <a:prstGeom prst="rect">
            <a:avLst/>
          </a:prstGeom>
          <a:noFill/>
        </p:spPr>
        <p:txBody>
          <a:bodyPr wrap="square" rtlCol="0">
            <a:spAutoFit/>
          </a:bodyPr>
          <a:lstStyle/>
          <a:p>
            <a:pPr algn="ctr">
              <a:defRPr/>
            </a:pPr>
            <a:r>
              <a:rPr kumimoji="0" lang="sv-SE" sz="3200" b="0" i="0" u="none" strike="noStrike" kern="1200" cap="none" spc="0" normalizeH="0" baseline="0" noProof="0" dirty="0" err="1">
                <a:ln>
                  <a:noFill/>
                </a:ln>
                <a:solidFill>
                  <a:prstClr val="black"/>
                </a:solidFill>
                <a:effectLst/>
                <a:uLnTx/>
                <a:uFillTx/>
                <a:latin typeface="Calibri" panose="020F0502020204030204"/>
                <a:ea typeface="+mn-ea"/>
                <a:cs typeface="+mn-cs"/>
              </a:rPr>
              <a:t>Pooled</a:t>
            </a:r>
            <a:r>
              <a:rPr kumimoji="0" lang="sv-SE" sz="3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sv-SE" sz="3200" b="0" i="0" u="none" strike="noStrike" kern="1200" cap="none" spc="0" normalizeH="0" baseline="0" noProof="0" dirty="0" err="1">
                <a:ln>
                  <a:noFill/>
                </a:ln>
                <a:solidFill>
                  <a:prstClr val="black"/>
                </a:solidFill>
                <a:effectLst/>
                <a:uLnTx/>
                <a:uFillTx/>
                <a:latin typeface="Calibri" panose="020F0502020204030204"/>
                <a:ea typeface="+mn-ea"/>
                <a:cs typeface="+mn-cs"/>
              </a:rPr>
              <a:t>safety</a:t>
            </a:r>
            <a:r>
              <a:rPr kumimoji="0" lang="sv-SE" sz="3200" b="0" i="0" u="none" strike="noStrike" kern="1200" cap="none" spc="0" normalizeH="0" baseline="0" noProof="0" dirty="0">
                <a:ln>
                  <a:noFill/>
                </a:ln>
                <a:solidFill>
                  <a:prstClr val="black"/>
                </a:solidFill>
                <a:effectLst/>
                <a:uLnTx/>
                <a:uFillTx/>
                <a:latin typeface="Calibri" panose="020F0502020204030204"/>
                <a:ea typeface="+mn-ea"/>
                <a:cs typeface="+mn-cs"/>
              </a:rPr>
              <a:t> in from patients </a:t>
            </a:r>
            <a:r>
              <a:rPr kumimoji="0" lang="sv-SE" sz="3200" b="0" i="0" u="none" strike="noStrike" kern="1200" cap="none" spc="0" normalizeH="0" baseline="0" noProof="0" dirty="0" err="1">
                <a:ln>
                  <a:noFill/>
                </a:ln>
                <a:solidFill>
                  <a:prstClr val="black"/>
                </a:solidFill>
                <a:effectLst/>
                <a:uLnTx/>
                <a:uFillTx/>
                <a:latin typeface="Calibri" panose="020F0502020204030204"/>
                <a:ea typeface="+mn-ea"/>
                <a:cs typeface="+mn-cs"/>
              </a:rPr>
              <a:t>treated</a:t>
            </a:r>
            <a:r>
              <a:rPr kumimoji="0" lang="sv-SE" sz="3200" b="0" i="0" u="none" strike="noStrike" kern="1200" cap="none" spc="0" normalizeH="0" baseline="0" noProof="0" dirty="0">
                <a:ln>
                  <a:noFill/>
                </a:ln>
                <a:solidFill>
                  <a:prstClr val="black"/>
                </a:solidFill>
                <a:effectLst/>
                <a:uLnTx/>
                <a:uFillTx/>
                <a:latin typeface="Calibri" panose="020F0502020204030204"/>
                <a:ea typeface="+mn-ea"/>
                <a:cs typeface="+mn-cs"/>
              </a:rPr>
              <a:t> in NA/EU and </a:t>
            </a:r>
            <a:r>
              <a:rPr kumimoji="0" lang="sv-SE" sz="3200" b="0" i="0" u="none" strike="noStrike" kern="1200" cap="none" spc="0" normalizeH="0" baseline="0" noProof="0" dirty="0" err="1">
                <a:ln>
                  <a:noFill/>
                </a:ln>
                <a:solidFill>
                  <a:prstClr val="black"/>
                </a:solidFill>
                <a:effectLst/>
                <a:uLnTx/>
                <a:uFillTx/>
                <a:latin typeface="Calibri" panose="020F0502020204030204"/>
                <a:ea typeface="+mn-ea"/>
                <a:cs typeface="+mn-cs"/>
              </a:rPr>
              <a:t>Asia</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Disease: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mTNBC</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/HR+/HER2-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Drug: Trodelvy</a:t>
            </a:r>
            <a:r>
              <a:rPr kumimoji="0" lang="sv-SE" sz="16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Category: Phase 2/3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Presenter: Rugo</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Congress: ESMO BC 2025</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E3604F5-4A74-9F35-213A-C984C70E84CE}"/>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SE-TRO-0266 Date of preparation Sept 2025</a:t>
            </a:r>
          </a:p>
        </p:txBody>
      </p:sp>
      <p:sp>
        <p:nvSpPr>
          <p:cNvPr id="6" name="TextBox 5">
            <a:extLst>
              <a:ext uri="{FF2B5EF4-FFF2-40B4-BE49-F238E27FC236}">
                <a16:creationId xmlns:a16="http://schemas.microsoft.com/office/drawing/2014/main" id="{0A61E0A8-5D71-1D39-116C-E4F099D1E3CE}"/>
              </a:ext>
            </a:extLst>
          </p:cNvPr>
          <p:cNvSpPr txBox="1"/>
          <p:nvPr/>
        </p:nvSpPr>
        <p:spPr>
          <a:xfrm>
            <a:off x="2817253" y="6385636"/>
            <a:ext cx="6098146"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10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1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r>
              <a:rPr kumimoji="0" lang="sv-SE" sz="12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a:t>
            </a:r>
            <a:endParaRPr kumimoji="0" lang="sv-SE" sz="120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p:txBody>
      </p:sp>
    </p:spTree>
    <p:extLst>
      <p:ext uri="{BB962C8B-B14F-4D97-AF65-F5344CB8AC3E}">
        <p14:creationId xmlns:p14="http://schemas.microsoft.com/office/powerpoint/2010/main" val="3846850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7E0EB73-C9EC-A0AA-3EC1-90A8107B5E59}"/>
              </a:ext>
            </a:extLst>
          </p:cNvPr>
          <p:cNvSpPr>
            <a:spLocks noGrp="1"/>
          </p:cNvSpPr>
          <p:nvPr/>
        </p:nvSpPr>
        <p:spPr>
          <a:xfrm>
            <a:off x="122021" y="150426"/>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Conclusions</a:t>
            </a:r>
            <a:r>
              <a:rPr kumimoji="0" lang="en-US" sz="4400" b="1" i="0" u="none" strike="noStrike" kern="800" cap="none" spc="0" normalizeH="0" baseline="30000" noProof="0">
                <a:ln>
                  <a:noFill/>
                </a:ln>
                <a:solidFill>
                  <a:srgbClr val="203661"/>
                </a:solidFill>
                <a:effectLst/>
                <a:uLnTx/>
                <a:uFillTx/>
                <a:latin typeface="Trebuchet MS"/>
                <a:ea typeface="+mj-ea"/>
              </a:rPr>
              <a:t>1</a:t>
            </a:r>
            <a:r>
              <a:rPr kumimoji="0" lang="en-US" sz="3600" b="1" i="0" u="none" strike="noStrike" kern="800" cap="none" spc="0" normalizeH="0" baseline="0" noProof="0">
                <a:ln>
                  <a:noFill/>
                </a:ln>
                <a:solidFill>
                  <a:srgbClr val="203661"/>
                </a:solidFill>
                <a:effectLst/>
                <a:uLnTx/>
                <a:uFillTx/>
                <a:latin typeface="Trebuchet MS"/>
                <a:ea typeface="+mj-ea"/>
              </a:rPr>
              <a:t> </a:t>
            </a:r>
            <a:br>
              <a:rPr kumimoji="0" lang="en-US" sz="3600" b="1" i="0" u="none" strike="noStrike" kern="800" cap="none" spc="0" normalizeH="0" baseline="0" noProof="0">
                <a:ln>
                  <a:noFill/>
                </a:ln>
                <a:solidFill>
                  <a:srgbClr val="C50E3C"/>
                </a:solidFill>
                <a:effectLst/>
                <a:uLnTx/>
                <a:uFillTx/>
                <a:latin typeface="Trebuchet MS" panose="020B0703020202090204" pitchFamily="34" charset="0"/>
                <a:ea typeface="+mj-ea"/>
              </a:rPr>
            </a:br>
            <a:endParaRPr kumimoji="0" lang="en-IE" sz="2400" b="1" i="0" u="none" strike="noStrike" kern="800" cap="none" spc="0" normalizeH="0" baseline="0" noProof="0">
              <a:ln>
                <a:noFill/>
              </a:ln>
              <a:solidFill>
                <a:srgbClr val="203661"/>
              </a:solidFill>
              <a:effectLst/>
              <a:uLnTx/>
              <a:uFillTx/>
              <a:latin typeface="Trebuchet MS" panose="020B0703020202090204" pitchFamily="34" charset="0"/>
              <a:ea typeface="+mj-ea"/>
            </a:endParaRPr>
          </a:p>
        </p:txBody>
      </p:sp>
      <p:sp>
        <p:nvSpPr>
          <p:cNvPr id="12" name="TextBox 11">
            <a:extLst>
              <a:ext uri="{FF2B5EF4-FFF2-40B4-BE49-F238E27FC236}">
                <a16:creationId xmlns:a16="http://schemas.microsoft.com/office/drawing/2014/main" id="{C670D74E-5D6C-F14F-F11B-911ABCF5F46A}"/>
              </a:ext>
            </a:extLst>
          </p:cNvPr>
          <p:cNvSpPr txBox="1"/>
          <p:nvPr/>
        </p:nvSpPr>
        <p:spPr>
          <a:xfrm>
            <a:off x="474446" y="6109122"/>
            <a:ext cx="9802091"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EU, Europe; </a:t>
            </a:r>
            <a:r>
              <a:rPr kumimoji="0" lang="en-US"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breast cancer; NA, North America; SG, Sacituzumab </a:t>
            </a:r>
            <a:r>
              <a:rPr kumimoji="0" lang="en-US"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TEAE, treatment emergent adverse events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Rugo</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H, et al. </a:t>
            </a:r>
            <a:r>
              <a:rPr kumimoji="0" lang="en-IE"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Pooled Safety </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of Sacituzumab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(SG) in Metastatic Breast Cancer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Including Data from Patients (pts) Treated in NA/EU and Asia. Presented at ESMO BC 2025 Presentation #345P</a:t>
            </a:r>
          </a:p>
        </p:txBody>
      </p:sp>
      <p:sp>
        <p:nvSpPr>
          <p:cNvPr id="5" name="Rectangle 1">
            <a:extLst>
              <a:ext uri="{FF2B5EF4-FFF2-40B4-BE49-F238E27FC236}">
                <a16:creationId xmlns:a16="http://schemas.microsoft.com/office/drawing/2014/main" id="{7EF0AA2A-94F1-E561-6DB7-4A6AAF363616}"/>
              </a:ext>
            </a:extLst>
          </p:cNvPr>
          <p:cNvSpPr>
            <a:spLocks noChangeArrowheads="1"/>
          </p:cNvSpPr>
          <p:nvPr/>
        </p:nvSpPr>
        <p:spPr bwMode="auto">
          <a:xfrm>
            <a:off x="5621122" y="15779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p:txBody>
      </p:sp>
      <p:sp>
        <p:nvSpPr>
          <p:cNvPr id="2" name="TextBox 1">
            <a:extLst>
              <a:ext uri="{FF2B5EF4-FFF2-40B4-BE49-F238E27FC236}">
                <a16:creationId xmlns:a16="http://schemas.microsoft.com/office/drawing/2014/main" id="{CE0E57E8-78C6-0B0C-8377-5CC5925E1068}"/>
              </a:ext>
            </a:extLst>
          </p:cNvPr>
          <p:cNvSpPr txBox="1"/>
          <p:nvPr/>
        </p:nvSpPr>
        <p:spPr>
          <a:xfrm>
            <a:off x="695325" y="1186955"/>
            <a:ext cx="10353675" cy="3416320"/>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In this pooled safety analysis of 969 patients with metastatic breast cancer (</a:t>
            </a:r>
            <a:r>
              <a:rPr kumimoji="0" lang="en-GB" sz="1800" b="0" i="0" u="none" strike="noStrike" kern="1200" cap="none" spc="0" normalizeH="0" baseline="0" noProof="0" dirty="0" err="1">
                <a:ln>
                  <a:noFill/>
                </a:ln>
                <a:solidFill>
                  <a:srgbClr val="54565B"/>
                </a:solidFill>
                <a:effectLst/>
                <a:uLnTx/>
                <a:uFillTx/>
                <a:latin typeface="Trebuchet MS" panose="020B0603020202020204"/>
                <a:ea typeface="+mn-ea"/>
                <a:cs typeface="+mn-cs"/>
              </a:rPr>
              <a:t>mBC</a:t>
            </a: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 treated with Sacituzumab </a:t>
            </a:r>
            <a:r>
              <a:rPr kumimoji="0" lang="en-GB" sz="1800" b="0" i="0" u="none" strike="noStrike" kern="1200" cap="none" spc="0" normalizeH="0" baseline="0" noProof="0" dirty="0" err="1">
                <a:ln>
                  <a:noFill/>
                </a:ln>
                <a:solidFill>
                  <a:srgbClr val="54565B"/>
                </a:solidFill>
                <a:effectLst/>
                <a:uLnTx/>
                <a:uFillTx/>
                <a:latin typeface="Trebuchet MS" panose="020B0603020202020204"/>
                <a:ea typeface="+mn-ea"/>
                <a:cs typeface="+mn-cs"/>
              </a:rPr>
              <a:t>Govitecan</a:t>
            </a: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 (SG), patients in North America/Europe (NA/EU) and Asia experienced comparable rates of any-grade and grade ≥3 treatment emergent adverse events (TEAEs), as well as TEAEs leading to dose reduction, interruption, discontinuation, and death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Patients in Asia experienced more neutropenia, </a:t>
            </a:r>
            <a:r>
              <a:rPr kumimoji="0" lang="en-GB" sz="1800" b="0" i="0" u="none" strike="noStrike" kern="1200" cap="none" spc="0" normalizeH="0" baseline="0" noProof="0" dirty="0" err="1">
                <a:ln>
                  <a:noFill/>
                </a:ln>
                <a:solidFill>
                  <a:srgbClr val="54565B"/>
                </a:solidFill>
                <a:effectLst/>
                <a:uLnTx/>
                <a:uFillTx/>
                <a:latin typeface="Trebuchet MS" panose="020B0603020202020204"/>
                <a:ea typeface="+mn-ea"/>
                <a:cs typeface="+mn-cs"/>
              </a:rPr>
              <a:t>anemia</a:t>
            </a: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 leukopenia, increased aspartate and alanine aminotransferases, and hypoalbuminemia compared to those in NA/EU</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Patients in NA/EU had higher rates of </a:t>
            </a:r>
            <a:r>
              <a:rPr kumimoji="0" lang="en-GB" sz="1800" b="0" i="0" u="none" strike="noStrike" kern="1200" cap="none" spc="0" normalizeH="0" baseline="0" noProof="0" dirty="0" err="1">
                <a:ln>
                  <a:noFill/>
                </a:ln>
                <a:solidFill>
                  <a:srgbClr val="54565B"/>
                </a:solidFill>
                <a:effectLst/>
                <a:uLnTx/>
                <a:uFillTx/>
                <a:latin typeface="Trebuchet MS" panose="020B0603020202020204"/>
                <a:ea typeface="+mn-ea"/>
                <a:cs typeface="+mn-cs"/>
              </a:rPr>
              <a:t>diarrhea</a:t>
            </a: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 and fatigue than those in Asia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Neutropenia, </a:t>
            </a:r>
            <a:r>
              <a:rPr kumimoji="0" lang="en-GB" sz="1800" b="0" i="0" u="none" strike="noStrike" kern="1200" cap="none" spc="0" normalizeH="0" baseline="0" noProof="0" dirty="0" err="1">
                <a:ln>
                  <a:noFill/>
                </a:ln>
                <a:solidFill>
                  <a:srgbClr val="54565B"/>
                </a:solidFill>
                <a:effectLst/>
                <a:uLnTx/>
                <a:uFillTx/>
                <a:latin typeface="Trebuchet MS" panose="020B0603020202020204"/>
                <a:ea typeface="+mn-ea"/>
                <a:cs typeface="+mn-cs"/>
              </a:rPr>
              <a:t>diarrhea</a:t>
            </a: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 and nausea were manageable with supportive care per established guidelines </a:t>
            </a:r>
          </a:p>
        </p:txBody>
      </p:sp>
      <p:sp>
        <p:nvSpPr>
          <p:cNvPr id="4" name="TextBox 3">
            <a:extLst>
              <a:ext uri="{FF2B5EF4-FFF2-40B4-BE49-F238E27FC236}">
                <a16:creationId xmlns:a16="http://schemas.microsoft.com/office/drawing/2014/main" id="{49699884-B06D-AAAE-8B84-D287A2106FAD}"/>
              </a:ext>
            </a:extLst>
          </p:cNvPr>
          <p:cNvSpPr txBox="1"/>
          <p:nvPr/>
        </p:nvSpPr>
        <p:spPr>
          <a:xfrm>
            <a:off x="695325" y="4746442"/>
            <a:ext cx="10399496" cy="923330"/>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This is the largest safety analysis of SG in </a:t>
            </a:r>
            <a:r>
              <a:rPr kumimoji="0" lang="en-GB" sz="1800" b="0" i="0" u="none" strike="noStrike" kern="1200" cap="none" spc="0" normalizeH="0" baseline="0" noProof="0" dirty="0" err="1">
                <a:ln>
                  <a:noFill/>
                </a:ln>
                <a:solidFill>
                  <a:srgbClr val="54565B"/>
                </a:solidFill>
                <a:effectLst/>
                <a:uLnTx/>
                <a:uFillTx/>
                <a:latin typeface="Trebuchet MS" panose="020B0603020202020204"/>
                <a:ea typeface="+mn-ea"/>
                <a:cs typeface="+mn-cs"/>
              </a:rPr>
              <a:t>mBC</a:t>
            </a: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 published to-date, and provides further support for SG as an </a:t>
            </a:r>
            <a:r>
              <a:rPr kumimoji="0" lang="en-GB" sz="1800" b="0" i="0" u="none" strike="noStrike" kern="1200" cap="none" spc="0" normalizeH="0" baseline="0" noProof="0" dirty="0" err="1">
                <a:ln>
                  <a:noFill/>
                </a:ln>
                <a:solidFill>
                  <a:srgbClr val="54565B"/>
                </a:solidFill>
                <a:effectLst/>
                <a:uLnTx/>
                <a:uFillTx/>
                <a:latin typeface="Trebuchet MS" panose="020B0603020202020204"/>
                <a:ea typeface="+mn-ea"/>
                <a:cs typeface="+mn-cs"/>
              </a:rPr>
              <a:t>mBC</a:t>
            </a: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 treatment with a consistent and manageable safety profile across patient subgroups</a:t>
            </a:r>
          </a:p>
        </p:txBody>
      </p:sp>
      <p:sp>
        <p:nvSpPr>
          <p:cNvPr id="8" name="TextBox 7">
            <a:extLst>
              <a:ext uri="{FF2B5EF4-FFF2-40B4-BE49-F238E27FC236}">
                <a16:creationId xmlns:a16="http://schemas.microsoft.com/office/drawing/2014/main" id="{92B8A8EB-8737-BCBA-2944-174BE495053F}"/>
              </a:ext>
            </a:extLst>
          </p:cNvPr>
          <p:cNvSpPr txBox="1"/>
          <p:nvPr/>
        </p:nvSpPr>
        <p:spPr>
          <a:xfrm>
            <a:off x="469235" y="5925461"/>
            <a:ext cx="11189368"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54565B"/>
                </a:solidFill>
                <a:effectLst/>
                <a:uLnTx/>
                <a:uFillTx/>
                <a:latin typeface="Trebuchet MS" panose="020B0603020202020204"/>
                <a:ea typeface="+mn-ea"/>
                <a:cs typeface="+mn-cs"/>
              </a:rPr>
              <a:t>The content presented on this slide remains true to its original form as presented during the congress. The conclusions presented on the slide are reflective of the authors’ viewpoints and should not be attributed to Gilead</a:t>
            </a:r>
            <a:endParaRPr kumimoji="0" lang="en-GB" sz="800" b="0" i="0" u="none" strike="noStrike" kern="1200" cap="none" spc="0" normalizeH="0" baseline="0" noProof="0" dirty="0">
              <a:ln>
                <a:noFill/>
              </a:ln>
              <a:solidFill>
                <a:srgbClr val="54565B"/>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447872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54BB27-91FC-7593-091F-50C1A872F69B}"/>
              </a:ext>
            </a:extLst>
          </p:cNvPr>
          <p:cNvSpPr txBox="1"/>
          <p:nvPr/>
        </p:nvSpPr>
        <p:spPr>
          <a:xfrm>
            <a:off x="2273581" y="1748127"/>
            <a:ext cx="9370664"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Trodelvy</a:t>
            </a:r>
            <a:r>
              <a:rPr kumimoji="0" lang="sv-SE" sz="140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(sacituzumab </a:t>
            </a:r>
            <a:r>
              <a:rPr kumimoji="0" lang="en-US" sz="2000" b="0" i="0" u="none" strike="noStrike" kern="1200" cap="none" spc="0" normalizeH="0" baseline="0" noProof="0" dirty="0" err="1">
                <a:ln>
                  <a:noFill/>
                </a:ln>
                <a:solidFill>
                  <a:prstClr val="black"/>
                </a:solidFill>
                <a:effectLst/>
                <a:uLnTx/>
                <a:uFillTx/>
                <a:latin typeface="Calibri" panose="020F0502020204030204"/>
                <a:ea typeface="+mn-ea"/>
                <a:cs typeface="+mn-cs"/>
              </a:rPr>
              <a:t>govitecan</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310EF036-2D90-15E8-71F2-CE932C5FE588}"/>
              </a:ext>
            </a:extLst>
          </p:cNvPr>
          <p:cNvSpPr txBox="1"/>
          <p:nvPr/>
        </p:nvSpPr>
        <p:spPr>
          <a:xfrm>
            <a:off x="2273581" y="2280624"/>
            <a:ext cx="8681291" cy="37610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Arial" panose="020B0604020202020204" pitchFamily="34" charset="0"/>
              </a:rPr>
              <a:t>▼</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Detta läkemedel är föremål för utökad</a:t>
            </a:r>
            <a:r>
              <a:rPr kumimoji="0" lang="sv-SE" sz="1050" b="1" i="1"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 </a:t>
            </a:r>
            <a:r>
              <a:rPr kumimoji="0" lang="sv-SE" sz="1050" b="1" i="0" u="none" strike="noStrike" kern="1200" cap="none" spc="0" normalizeH="0" baseline="0" noProof="0" dirty="0">
                <a:ln>
                  <a:noFill/>
                </a:ln>
                <a:solidFill>
                  <a:srgbClr val="000000"/>
                </a:solidFill>
                <a:effectLst/>
                <a:uLnTx/>
                <a:uFillTx/>
                <a:latin typeface="Arial Narrow" panose="020B0606020202030204" pitchFamily="34" charset="0"/>
                <a:ea typeface="SimSun" panose="02010600030101010101" pitchFamily="2" charset="-122"/>
                <a:cs typeface="+mn-cs"/>
              </a:rPr>
              <a:t>övervakning.</a:t>
            </a:r>
            <a:endParaRPr kumimoji="0" lang="sv-SE" sz="1050" b="0" i="0" u="none" strike="noStrike" kern="1200" cap="none" spc="0" normalizeH="0" baseline="0" noProof="0" dirty="0">
              <a:ln>
                <a:noFill/>
              </a:ln>
              <a:solidFill>
                <a:srgbClr val="000000"/>
              </a:solidFill>
              <a:effectLst/>
              <a:uLnTx/>
              <a:uFillTx/>
              <a:latin typeface="Times New Roman" panose="02020603050405020304" pitchFamily="18" charset="0"/>
              <a:ea typeface="SimSun" panose="02010600030101010101" pitchFamily="2" charset="-122"/>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sv-SE" sz="105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 </a:t>
            </a:r>
          </a:p>
          <a:p>
            <a:r>
              <a:rPr lang="sv-SE" sz="1050" b="1" dirty="0" err="1"/>
              <a:t>Trodelvy</a:t>
            </a:r>
            <a:r>
              <a:rPr lang="sv-SE" sz="1050" dirty="0"/>
              <a:t> ® (</a:t>
            </a:r>
            <a:r>
              <a:rPr lang="sv-SE" sz="1050" dirty="0" err="1"/>
              <a:t>sacituzumabgovitekan</a:t>
            </a:r>
            <a:r>
              <a:rPr lang="sv-SE" sz="1050" dirty="0"/>
              <a:t>) 200 mg pulver till koncentrat till infusionsvätska, lösning. Antineoplastiska medel. Antikropp-</a:t>
            </a:r>
            <a:r>
              <a:rPr lang="sv-SE" sz="1050" dirty="0" err="1"/>
              <a:t>läkemedelskonjugat</a:t>
            </a:r>
            <a:r>
              <a:rPr lang="sv-SE" sz="1050" dirty="0"/>
              <a:t>. </a:t>
            </a:r>
            <a:r>
              <a:rPr lang="sv-SE" sz="1050" dirty="0" err="1"/>
              <a:t>Rx</a:t>
            </a:r>
            <a:r>
              <a:rPr lang="sv-SE" sz="1050" dirty="0"/>
              <a:t>., EF.</a:t>
            </a:r>
          </a:p>
          <a:p>
            <a:r>
              <a:rPr lang="sv-SE" sz="1050" b="1" dirty="0"/>
              <a:t>Indikationer</a:t>
            </a:r>
            <a:r>
              <a:rPr lang="sv-SE" sz="1050" dirty="0"/>
              <a:t>: Monoterapi vid behandling av vuxna patienter med icke-</a:t>
            </a:r>
            <a:r>
              <a:rPr lang="sv-SE" sz="1050" dirty="0" err="1"/>
              <a:t>resektabel</a:t>
            </a:r>
            <a:r>
              <a:rPr lang="sv-SE" sz="1050" dirty="0"/>
              <a:t> eller </a:t>
            </a:r>
            <a:r>
              <a:rPr lang="sv-SE" sz="1050" dirty="0" err="1"/>
              <a:t>metastaserad</a:t>
            </a:r>
            <a:r>
              <a:rPr lang="sv-SE" sz="1050" dirty="0"/>
              <a:t>, trippelnegativ bröstcancer (</a:t>
            </a:r>
            <a:r>
              <a:rPr lang="sv-SE" sz="1050" dirty="0" err="1"/>
              <a:t>mTNBC</a:t>
            </a:r>
            <a:r>
              <a:rPr lang="sv-SE" sz="1050" dirty="0"/>
              <a:t>) som tidigare har fått två eller flera systemiska behandlingar, varav minst en av dem mot avancerad sjukdom. Monoterapi vid behandling av vuxna patienter med icke-</a:t>
            </a:r>
            <a:r>
              <a:rPr lang="sv-SE" sz="1050" dirty="0" err="1"/>
              <a:t>resektabel</a:t>
            </a:r>
            <a:r>
              <a:rPr lang="sv-SE" sz="1050" dirty="0"/>
              <a:t> eller </a:t>
            </a:r>
            <a:r>
              <a:rPr lang="sv-SE" sz="1050" dirty="0" err="1"/>
              <a:t>metastaserad</a:t>
            </a:r>
            <a:r>
              <a:rPr lang="sv-SE" sz="1050" dirty="0"/>
              <a:t> hormonreceptor (HR)-positiv, HER2-negativ bröstcancer som har fått endokrinbaserad behandling och minst två ytterligare systemiska behandlingar för avancerad sjukdom.</a:t>
            </a:r>
          </a:p>
          <a:p>
            <a:r>
              <a:rPr lang="sv-SE" sz="1050" b="1" dirty="0"/>
              <a:t>Kontraindikationer</a:t>
            </a:r>
            <a:r>
              <a:rPr lang="sv-SE" sz="1050" dirty="0"/>
              <a:t>: Överkänslighet mot </a:t>
            </a:r>
            <a:r>
              <a:rPr lang="sv-SE" sz="1050" dirty="0" err="1"/>
              <a:t>sacituzumabgovitekan</a:t>
            </a:r>
            <a:r>
              <a:rPr lang="sv-SE" sz="1050" dirty="0"/>
              <a:t> eller hjälpämne.</a:t>
            </a:r>
          </a:p>
          <a:p>
            <a:r>
              <a:rPr lang="sv-SE" sz="1050" b="1" dirty="0"/>
              <a:t>Varningar och försiktighet</a:t>
            </a:r>
            <a:r>
              <a:rPr lang="sv-SE" sz="1050" dirty="0"/>
              <a:t>: Kan orsaka svår eller livshotande </a:t>
            </a:r>
            <a:r>
              <a:rPr lang="sv-SE" sz="1050" dirty="0" err="1"/>
              <a:t>neutropeni</a:t>
            </a:r>
            <a:r>
              <a:rPr lang="sv-SE" sz="1050" dirty="0"/>
              <a:t>. Det rekommenderas att patienternas blodvärden övervakas under behandlingen. Ska inte administreras om det absoluta antalet </a:t>
            </a:r>
            <a:r>
              <a:rPr lang="sv-SE" sz="1050" dirty="0" err="1"/>
              <a:t>neutrofiler</a:t>
            </a:r>
            <a:r>
              <a:rPr lang="sv-SE" sz="1050" dirty="0"/>
              <a:t> understiger 1 500/mm3 på dag 1 under någon cykel eller om antalet </a:t>
            </a:r>
            <a:r>
              <a:rPr lang="sv-SE" sz="1050" dirty="0" err="1"/>
              <a:t>neutrofiler</a:t>
            </a:r>
            <a:r>
              <a:rPr lang="sv-SE" sz="1050" dirty="0"/>
              <a:t> understiger 1 000/mm3 på dag 8 under någon cykel eller vid </a:t>
            </a:r>
            <a:r>
              <a:rPr lang="sv-SE" sz="1050" dirty="0" err="1"/>
              <a:t>neutropen</a:t>
            </a:r>
            <a:r>
              <a:rPr lang="sv-SE" sz="1050" dirty="0"/>
              <a:t> feber. Kan orsaka svår diarré. Ska inte administreras vid diarré av grad 3–4. Kan orsaka svår eller livshotande överkänslighet. Premedicinering rekommenderas och noggrann observation med avseende på infusionsrelaterade reaktioner. Primärprofylax med granulocytkolonistimulerande faktor (G-CSF) bör övervägas med start i den första behandlingscykeln hos patienter med ökad risk för febril </a:t>
            </a:r>
            <a:r>
              <a:rPr lang="sv-SE" sz="1050" dirty="0" err="1"/>
              <a:t>neutropeni</a:t>
            </a:r>
            <a:r>
              <a:rPr lang="sv-SE" sz="1050" dirty="0"/>
              <a:t>. Överväg profylax i efterföljande behandlingscykler om det är kliniskt indicerat. Hantering av biverkningar kan innebära tillfälligt avbrott, dosminskning eller avbruten behandling av </a:t>
            </a:r>
            <a:r>
              <a:rPr lang="sv-SE" sz="1050" dirty="0" err="1"/>
              <a:t>sacituzumabgovitekan</a:t>
            </a:r>
            <a:r>
              <a:rPr lang="sv-SE" sz="1050" dirty="0"/>
              <a:t>. För att förebygga </a:t>
            </a:r>
            <a:r>
              <a:rPr lang="sv-SE" sz="1050" dirty="0" err="1"/>
              <a:t>cytostatikainducerat</a:t>
            </a:r>
            <a:r>
              <a:rPr lang="sv-SE" sz="1050" dirty="0"/>
              <a:t> illamående och kräkningar rekommenderas förebyggande behandling</a:t>
            </a:r>
          </a:p>
          <a:p>
            <a:r>
              <a:rPr lang="sv-SE" sz="1050" dirty="0"/>
              <a:t>med </a:t>
            </a:r>
            <a:r>
              <a:rPr lang="sv-SE" sz="1050" dirty="0" err="1"/>
              <a:t>antiemetika</a:t>
            </a:r>
            <a:r>
              <a:rPr lang="sv-SE" sz="1050" dirty="0"/>
              <a:t>. Patienten måste övervakas under varje infusion och i minst 30 minuter efter varje infusion. Patienter med känd reducerad UGT1A1-aktivitet ska övervakas noga med avseende på biverkningar. Gravida kvinnor och fertila kvinnor ska informeras om den potentiella risken för foster.</a:t>
            </a:r>
          </a:p>
          <a:p>
            <a:r>
              <a:rPr lang="sv-SE" sz="1050" dirty="0"/>
              <a:t>Innehåller natrium, ska beaktas i relation till patientens totala natriumintag.</a:t>
            </a:r>
          </a:p>
          <a:p>
            <a:r>
              <a:rPr lang="sv-SE" sz="1050" b="1" dirty="0"/>
              <a:t>Innehavare av marknadsföringstillståndet</a:t>
            </a:r>
            <a:r>
              <a:rPr lang="sv-SE" sz="1050" dirty="0"/>
              <a:t>: </a:t>
            </a:r>
            <a:r>
              <a:rPr lang="sv-SE" sz="1050" dirty="0" err="1"/>
              <a:t>Gilead</a:t>
            </a:r>
            <a:r>
              <a:rPr lang="sv-SE" sz="1050" dirty="0"/>
              <a:t> Sciences </a:t>
            </a:r>
            <a:r>
              <a:rPr lang="sv-SE" sz="1050" dirty="0" err="1"/>
              <a:t>Ireland</a:t>
            </a:r>
            <a:r>
              <a:rPr lang="sv-SE" sz="1050" dirty="0"/>
              <a:t> UC</a:t>
            </a:r>
          </a:p>
          <a:p>
            <a:r>
              <a:rPr lang="sv-SE" sz="1050" b="1" dirty="0"/>
              <a:t>För information</a:t>
            </a:r>
            <a:r>
              <a:rPr lang="sv-SE" sz="1050" dirty="0"/>
              <a:t>: Kontakta </a:t>
            </a:r>
            <a:r>
              <a:rPr lang="sv-SE" sz="1050" dirty="0" err="1"/>
              <a:t>Gilead</a:t>
            </a:r>
            <a:r>
              <a:rPr lang="sv-SE" sz="1050" dirty="0"/>
              <a:t> Sciences Sweden AB, + 46 (0) 8 5057 1849. För fullständig information om dosering, varningar och försiktighet, interaktioner och biverkningar samt aktuell information om förpackningar och priser se </a:t>
            </a:r>
            <a:r>
              <a:rPr lang="sv-SE" sz="1050" dirty="0" err="1"/>
              <a:t>www.fass.se</a:t>
            </a:r>
            <a:endParaRPr lang="sv-SE" sz="1050" dirty="0"/>
          </a:p>
          <a:p>
            <a:r>
              <a:rPr lang="sv-SE" sz="1050" dirty="0"/>
              <a:t>Baserad på produktresumé: 06/2025</a:t>
            </a:r>
          </a:p>
        </p:txBody>
      </p:sp>
      <p:sp>
        <p:nvSpPr>
          <p:cNvPr id="3" name="TextBox 2">
            <a:extLst>
              <a:ext uri="{FF2B5EF4-FFF2-40B4-BE49-F238E27FC236}">
                <a16:creationId xmlns:a16="http://schemas.microsoft.com/office/drawing/2014/main" id="{13C73636-8E41-F9A0-63D5-7D65DBFEB427}"/>
              </a:ext>
            </a:extLst>
          </p:cNvPr>
          <p:cNvSpPr txBox="1"/>
          <p:nvPr/>
        </p:nvSpPr>
        <p:spPr>
          <a:xfrm>
            <a:off x="-2146" y="6385636"/>
            <a:ext cx="6098146" cy="2616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787A7E"/>
                </a:solidFill>
                <a:effectLst/>
                <a:uLnTx/>
                <a:uFillTx/>
                <a:latin typeface="Trebuchet MS" panose="020B0603020202020204" pitchFamily="34" charset="0"/>
                <a:ea typeface="+mn-ea"/>
                <a:cs typeface="+mn-cs"/>
              </a:rPr>
              <a:t>SE-TRO-0266 Date of preparation Sept 2025</a:t>
            </a:r>
          </a:p>
        </p:txBody>
      </p:sp>
    </p:spTree>
    <p:extLst>
      <p:ext uri="{BB962C8B-B14F-4D97-AF65-F5344CB8AC3E}">
        <p14:creationId xmlns:p14="http://schemas.microsoft.com/office/powerpoint/2010/main" val="625220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87CB0A9-3628-467A-AFB6-C5C9D1707BF5}"/>
              </a:ext>
            </a:extLst>
          </p:cNvPr>
          <p:cNvSpPr>
            <a:spLocks noGrp="1"/>
          </p:cNvSpPr>
          <p:nvPr>
            <p:ph sz="half" idx="1"/>
          </p:nvPr>
        </p:nvSpPr>
        <p:spPr/>
        <p:txBody>
          <a:bodyPr/>
          <a:lstStyle/>
          <a:p>
            <a:pPr marL="0" indent="0">
              <a:buNone/>
            </a:pPr>
            <a:endParaRPr lang="en-US" sz="800"/>
          </a:p>
        </p:txBody>
      </p:sp>
      <p:pic>
        <p:nvPicPr>
          <p:cNvPr id="4" name="Picture 3" descr="A picture containing text&#10;&#10;Description automatically generated">
            <a:extLst>
              <a:ext uri="{FF2B5EF4-FFF2-40B4-BE49-F238E27FC236}">
                <a16:creationId xmlns:a16="http://schemas.microsoft.com/office/drawing/2014/main" id="{51F0190D-D739-4546-8B89-0D4F1DC812AF}"/>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9839740" y="6049872"/>
            <a:ext cx="2270612" cy="849624"/>
          </a:xfrm>
          <a:prstGeom prst="rect">
            <a:avLst/>
          </a:prstGeom>
        </p:spPr>
      </p:pic>
      <p:sp>
        <p:nvSpPr>
          <p:cNvPr id="5" name="Text Placeholder 2">
            <a:extLst>
              <a:ext uri="{FF2B5EF4-FFF2-40B4-BE49-F238E27FC236}">
                <a16:creationId xmlns:a16="http://schemas.microsoft.com/office/drawing/2014/main" id="{A9525EC7-12D0-430A-B5B6-D3B1CC1DE63F}"/>
              </a:ext>
            </a:extLst>
          </p:cNvPr>
          <p:cNvSpPr txBox="1">
            <a:spLocks/>
          </p:cNvSpPr>
          <p:nvPr/>
        </p:nvSpPr>
        <p:spPr>
          <a:xfrm>
            <a:off x="5788404" y="601662"/>
            <a:ext cx="6170233" cy="5654675"/>
          </a:xfrm>
          <a:prstGeom prst="rect">
            <a:avLst/>
          </a:prstGeom>
        </p:spPr>
        <p:txBody>
          <a:bodyPr vert="horz" lIns="91440" tIns="45720" rIns="91440" bIns="45720" rtlCol="0" anchor="ctr">
            <a:normAutofit fontScale="32500" lnSpcReduction="20000"/>
          </a:bodyPr>
          <a:lstStyle>
            <a:lvl1pPr marL="0" indent="0" algn="r" defTabSz="914400" rtl="0" eaLnBrk="1" latinLnBrk="0" hangingPunct="1">
              <a:lnSpc>
                <a:spcPct val="114000"/>
              </a:lnSpc>
              <a:spcBef>
                <a:spcPts val="0"/>
              </a:spcBef>
              <a:spcAft>
                <a:spcPts val="600"/>
              </a:spcAft>
              <a:buClr>
                <a:schemeClr val="tx1"/>
              </a:buClr>
              <a:buSzPct val="65000"/>
              <a:buFont typeface="Monaco" pitchFamily="2" charset="77"/>
              <a:buNone/>
              <a:defRPr sz="2000" b="0" i="0" kern="1600" spc="-50" baseline="0">
                <a:solidFill>
                  <a:schemeClr val="tx1"/>
                </a:solidFill>
                <a:latin typeface="Trebuchet MS" panose="020B0703020202090204" pitchFamily="34" charset="0"/>
                <a:ea typeface="+mn-ea"/>
                <a:cs typeface="+mn-cs"/>
              </a:defRPr>
            </a:lvl1pPr>
            <a:lvl2pPr marL="675958" indent="-285750" algn="l" defTabSz="914400" rtl="0" eaLnBrk="1" latinLnBrk="0" hangingPunct="1">
              <a:lnSpc>
                <a:spcPct val="114000"/>
              </a:lnSpc>
              <a:spcBef>
                <a:spcPts val="0"/>
              </a:spcBef>
              <a:spcAft>
                <a:spcPts val="600"/>
              </a:spcAft>
              <a:buFont typeface="Monaco" pitchFamily="2" charset="77"/>
              <a:buChar char="⎻"/>
              <a:tabLst/>
              <a:defRPr lang="en-US" sz="1200" b="0" i="0" kern="1600" spc="-50" baseline="0" dirty="0">
                <a:solidFill>
                  <a:schemeClr val="tx1"/>
                </a:solidFill>
                <a:latin typeface="+mj-lt"/>
                <a:ea typeface="+mn-ea"/>
                <a:cs typeface="+mn-cs"/>
              </a:defRPr>
            </a:lvl2pPr>
            <a:lvl3pPr marL="862012" marR="0" indent="-171450" algn="l" defTabSz="914400" rtl="0" eaLnBrk="1" fontAlgn="auto" latinLnBrk="0" hangingPunct="1">
              <a:lnSpc>
                <a:spcPct val="114000"/>
              </a:lnSpc>
              <a:spcBef>
                <a:spcPts val="0"/>
              </a:spcBef>
              <a:spcAft>
                <a:spcPts val="600"/>
              </a:spcAft>
              <a:buClrTx/>
              <a:buSzTx/>
              <a:buFont typeface="Monaco" pitchFamily="2" charset="77"/>
              <a:buChar char="⎻"/>
              <a:tabLst/>
              <a:defRPr lang="en-US" sz="1050" b="0" i="1" kern="1600" spc="-50" baseline="0" dirty="0" smtClean="0">
                <a:solidFill>
                  <a:schemeClr val="tx1"/>
                </a:solidFill>
                <a:latin typeface="Georgia" panose="02040502050405020303" pitchFamily="18" charset="0"/>
                <a:ea typeface="+mn-ea"/>
                <a:cs typeface="+mn-cs"/>
              </a:defRPr>
            </a:lvl3pPr>
            <a:lvl4pPr marL="1136332" indent="-171450" algn="l" defTabSz="914400" rtl="0" eaLnBrk="1" latinLnBrk="0" hangingPunct="1">
              <a:lnSpc>
                <a:spcPct val="114000"/>
              </a:lnSpc>
              <a:spcBef>
                <a:spcPts val="0"/>
              </a:spcBef>
              <a:spcAft>
                <a:spcPts val="600"/>
              </a:spcAft>
              <a:buFont typeface="Monaco" pitchFamily="2" charset="77"/>
              <a:buChar char="⎻"/>
              <a:tabLst/>
              <a:defRPr lang="en-US" sz="1050" b="0" i="1" kern="1600" spc="-50" baseline="0" dirty="0">
                <a:solidFill>
                  <a:schemeClr val="tx1"/>
                </a:solidFill>
                <a:latin typeface="Georgia" panose="02040502050405020303" pitchFamily="18" charset="0"/>
                <a:ea typeface="+mn-ea"/>
                <a:cs typeface="+mn-cs"/>
              </a:defRPr>
            </a:lvl4pPr>
            <a:lvl5pPr marL="1353503" indent="-171450" algn="l" defTabSz="914400" rtl="0" eaLnBrk="1" latinLnBrk="0" hangingPunct="1">
              <a:lnSpc>
                <a:spcPct val="114000"/>
              </a:lnSpc>
              <a:spcBef>
                <a:spcPts val="0"/>
              </a:spcBef>
              <a:spcAft>
                <a:spcPts val="600"/>
              </a:spcAft>
              <a:buFont typeface="Monaco" pitchFamily="2" charset="77"/>
              <a:buChar char="⎻"/>
              <a:tabLst/>
              <a:defRPr sz="1050" b="0" i="1" kern="1600" spc="-50" baseline="0">
                <a:solidFill>
                  <a:schemeClr val="tx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14000"/>
              </a:lnSpc>
              <a:spcBef>
                <a:spcPts val="0"/>
              </a:spcBef>
              <a:spcAft>
                <a:spcPts val="600"/>
              </a:spcAft>
              <a:buClr>
                <a:srgbClr val="54565B"/>
              </a:buClr>
              <a:buSzPct val="65000"/>
              <a:buFont typeface="Monaco" pitchFamily="2" charset="77"/>
              <a:buNone/>
              <a:tabLst/>
              <a:defRPr/>
            </a:pPr>
            <a:r>
              <a:rPr kumimoji="0" lang="en-IE" sz="8600" b="0" i="0" u="none" strike="noStrike" kern="1600" cap="none" spc="-50" normalizeH="0" baseline="0" noProof="0" dirty="0">
                <a:ln>
                  <a:noFill/>
                </a:ln>
                <a:solidFill>
                  <a:srgbClr val="54565B"/>
                </a:solidFill>
                <a:effectLst/>
                <a:uLnTx/>
                <a:uFillTx/>
                <a:latin typeface="Trebuchet MS" panose="020B0603020202020204" pitchFamily="34" charset="0"/>
                <a:ea typeface="+mn-ea"/>
                <a:cs typeface="+mn-cs"/>
              </a:rPr>
              <a:t>Pooled Safety </a:t>
            </a:r>
            <a:r>
              <a:rPr kumimoji="0" lang="en-GB" sz="8600" b="0" i="0" u="none" strike="noStrike" kern="1600" cap="none" spc="-50" normalizeH="0" baseline="0" noProof="0" dirty="0">
                <a:ln>
                  <a:noFill/>
                </a:ln>
                <a:solidFill>
                  <a:srgbClr val="54565B"/>
                </a:solidFill>
                <a:effectLst/>
                <a:uLnTx/>
                <a:uFillTx/>
                <a:latin typeface="Trebuchet MS" panose="020B0603020202020204" pitchFamily="34" charset="0"/>
                <a:ea typeface="+mn-ea"/>
                <a:cs typeface="+mn-cs"/>
              </a:rPr>
              <a:t>of Sacituzumab </a:t>
            </a:r>
            <a:r>
              <a:rPr kumimoji="0" lang="en-GB" sz="8600" b="0" i="0" u="none" strike="noStrike" kern="1600" cap="none" spc="-50" normalizeH="0" baseline="0" noProof="0" dirty="0" err="1">
                <a:ln>
                  <a:noFill/>
                </a:ln>
                <a:solidFill>
                  <a:srgbClr val="54565B"/>
                </a:solidFill>
                <a:effectLst/>
                <a:uLnTx/>
                <a:uFillTx/>
                <a:latin typeface="Trebuchet MS" panose="020B0603020202020204" pitchFamily="34" charset="0"/>
                <a:ea typeface="+mn-ea"/>
                <a:cs typeface="+mn-cs"/>
              </a:rPr>
              <a:t>Govitecan</a:t>
            </a:r>
            <a:r>
              <a:rPr kumimoji="0" lang="en-GB" sz="8600" b="0" i="0" u="none" strike="noStrike" kern="1600" cap="none" spc="-50" normalizeH="0" baseline="0" noProof="0" dirty="0">
                <a:ln>
                  <a:noFill/>
                </a:ln>
                <a:solidFill>
                  <a:srgbClr val="54565B"/>
                </a:solidFill>
                <a:effectLst/>
                <a:uLnTx/>
                <a:uFillTx/>
                <a:latin typeface="Trebuchet MS" panose="020B0603020202020204" pitchFamily="34" charset="0"/>
                <a:ea typeface="+mn-ea"/>
                <a:cs typeface="+mn-cs"/>
              </a:rPr>
              <a:t> (SG) in Metastatic Breast Cancer (</a:t>
            </a:r>
            <a:r>
              <a:rPr kumimoji="0" lang="en-GB" sz="8600" b="0" i="0" u="none" strike="noStrike" kern="1600" cap="none" spc="-50" normalizeH="0" baseline="0" noProof="0" dirty="0" err="1">
                <a:ln>
                  <a:noFill/>
                </a:ln>
                <a:solidFill>
                  <a:srgbClr val="54565B"/>
                </a:solidFill>
                <a:effectLst/>
                <a:uLnTx/>
                <a:uFillTx/>
                <a:latin typeface="Trebuchet MS" panose="020B0603020202020204" pitchFamily="34" charset="0"/>
                <a:ea typeface="+mn-ea"/>
                <a:cs typeface="+mn-cs"/>
              </a:rPr>
              <a:t>mBC</a:t>
            </a:r>
            <a:r>
              <a:rPr kumimoji="0" lang="en-GB" sz="8600" b="0" i="0" u="none" strike="noStrike" kern="1600" cap="none" spc="-50" normalizeH="0" baseline="0" noProof="0" dirty="0">
                <a:ln>
                  <a:noFill/>
                </a:ln>
                <a:solidFill>
                  <a:srgbClr val="54565B"/>
                </a:solidFill>
                <a:effectLst/>
                <a:uLnTx/>
                <a:uFillTx/>
                <a:latin typeface="Trebuchet MS" panose="020B0603020202020204" pitchFamily="34" charset="0"/>
                <a:ea typeface="+mn-ea"/>
                <a:cs typeface="+mn-cs"/>
              </a:rPr>
              <a:t>), Including Data from Patients (pts) Treated in NA/EU and Asia</a:t>
            </a:r>
          </a:p>
          <a:p>
            <a:pPr marL="0" marR="0" lvl="0" indent="0" algn="l" defTabSz="914400" rtl="0" eaLnBrk="1" fontAlgn="auto" latinLnBrk="0" hangingPunct="1">
              <a:lnSpc>
                <a:spcPct val="114000"/>
              </a:lnSpc>
              <a:spcBef>
                <a:spcPts val="0"/>
              </a:spcBef>
              <a:spcAft>
                <a:spcPts val="600"/>
              </a:spcAft>
              <a:buClr>
                <a:srgbClr val="54565B"/>
              </a:buClr>
              <a:buSzPct val="65000"/>
              <a:buFont typeface="Monaco" pitchFamily="2" charset="77"/>
              <a:buNone/>
              <a:tabLst/>
              <a:defRPr/>
            </a:pPr>
            <a:endParaRPr kumimoji="0" lang="en-IE" sz="7400" b="0" i="0" u="none" strike="noStrike" kern="1600" cap="none" spc="-50" normalizeH="0" baseline="0" noProof="0" dirty="0">
              <a:ln>
                <a:noFill/>
              </a:ln>
              <a:solidFill>
                <a:srgbClr val="54565B"/>
              </a:solidFill>
              <a:effectLst/>
              <a:uLnTx/>
              <a:uFillTx/>
              <a:latin typeface="Trebuchet MS" panose="020B0603020202020204" pitchFamily="34" charset="0"/>
              <a:ea typeface="+mn-ea"/>
              <a:cs typeface="+mn-cs"/>
            </a:endParaRPr>
          </a:p>
          <a:p>
            <a:pPr marL="0" marR="0" lvl="0" indent="0" algn="l" defTabSz="914400" rtl="0" eaLnBrk="1" fontAlgn="auto" latinLnBrk="0" hangingPunct="1">
              <a:lnSpc>
                <a:spcPct val="114000"/>
              </a:lnSpc>
              <a:spcBef>
                <a:spcPts val="0"/>
              </a:spcBef>
              <a:spcAft>
                <a:spcPts val="600"/>
              </a:spcAft>
              <a:buClr>
                <a:srgbClr val="54565B"/>
              </a:buClr>
              <a:buSzPct val="65000"/>
              <a:buFont typeface="Monaco" pitchFamily="2" charset="77"/>
              <a:buNone/>
              <a:tabLst/>
              <a:defRPr/>
            </a:pPr>
            <a:r>
              <a:rPr kumimoji="0" lang="en-US" sz="4900" b="0" i="0" u="none" strike="noStrike" kern="1600" cap="none" spc="-50" normalizeH="0" baseline="0" noProof="0" dirty="0">
                <a:ln>
                  <a:noFill/>
                </a:ln>
                <a:solidFill>
                  <a:srgbClr val="54565B"/>
                </a:solidFill>
                <a:effectLst/>
                <a:uLnTx/>
                <a:uFillTx/>
                <a:latin typeface="Trebuchet MS" panose="020B0603020202020204" pitchFamily="34" charset="0"/>
                <a:ea typeface="+mn-ea"/>
                <a:cs typeface="+mn-cs"/>
              </a:rPr>
              <a:t>Poster # </a:t>
            </a:r>
            <a:r>
              <a:rPr kumimoji="0" lang="en-GB" sz="4900" b="0" i="0" u="none" strike="noStrike" kern="1600" cap="none" spc="-50" normalizeH="0" baseline="0" noProof="0" dirty="0">
                <a:ln>
                  <a:noFill/>
                </a:ln>
                <a:solidFill>
                  <a:srgbClr val="54565B"/>
                </a:solidFill>
                <a:effectLst/>
                <a:uLnTx/>
                <a:uFillTx/>
                <a:latin typeface="Trebuchet MS" panose="020B0603020202020204" pitchFamily="34" charset="0"/>
                <a:ea typeface="+mn-ea"/>
                <a:cs typeface="+mn-cs"/>
              </a:rPr>
              <a:t>345P</a:t>
            </a:r>
            <a:endParaRPr kumimoji="0" lang="en-US" sz="4900" b="0" i="0" u="none" strike="noStrike" kern="1600" cap="none" spc="-50" normalizeH="0" baseline="0" noProof="0" dirty="0">
              <a:ln>
                <a:noFill/>
              </a:ln>
              <a:solidFill>
                <a:srgbClr val="54565B"/>
              </a:solidFill>
              <a:effectLst/>
              <a:uLnTx/>
              <a:uFillTx/>
              <a:latin typeface="Trebuchet MS" panose="020B0603020202020204" pitchFamily="34" charset="0"/>
              <a:ea typeface="+mn-ea"/>
              <a:cs typeface="+mn-cs"/>
            </a:endParaRPr>
          </a:p>
          <a:p>
            <a:pPr marL="0" marR="0" lvl="0" indent="0" algn="l" defTabSz="914400" rtl="0" eaLnBrk="1" fontAlgn="auto" latinLnBrk="0" hangingPunct="1">
              <a:lnSpc>
                <a:spcPct val="114000"/>
              </a:lnSpc>
              <a:spcBef>
                <a:spcPts val="0"/>
              </a:spcBef>
              <a:spcAft>
                <a:spcPts val="600"/>
              </a:spcAft>
              <a:buClr>
                <a:srgbClr val="54565B"/>
              </a:buClr>
              <a:buSzPct val="65000"/>
              <a:buFont typeface="Monaco" pitchFamily="2" charset="77"/>
              <a:buNone/>
              <a:tabLst/>
              <a:defRPr/>
            </a:pPr>
            <a:r>
              <a:rPr kumimoji="0" lang="en-US" sz="4900" b="0" i="0" u="none" strike="noStrike" kern="1600" cap="none" spc="-50" normalizeH="0" baseline="0" noProof="0" dirty="0">
                <a:ln>
                  <a:noFill/>
                </a:ln>
                <a:solidFill>
                  <a:srgbClr val="54565B"/>
                </a:solidFill>
                <a:effectLst/>
                <a:uLnTx/>
                <a:uFillTx/>
                <a:latin typeface="Trebuchet MS" panose="020B0603020202020204"/>
                <a:ea typeface="+mn-ea"/>
                <a:cs typeface="+mn-cs"/>
              </a:rPr>
              <a:t>​</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Hope S. Rugo </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1</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Sara M. Tolaney</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2</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Javier Cortés</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3</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Frederik Marmé</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4</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Evandro de Azambuja</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5</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a:t>
            </a:r>
            <a:r>
              <a:rPr kumimoji="0" lang="en-GB" sz="4900" b="0" i="0" u="none" strike="noStrike" kern="1600" cap="none" spc="-50" normalizeH="0" baseline="0" noProof="0" dirty="0" err="1">
                <a:ln>
                  <a:noFill/>
                </a:ln>
                <a:solidFill>
                  <a:srgbClr val="54565B"/>
                </a:solidFill>
                <a:effectLst/>
                <a:uLnTx/>
                <a:uFillTx/>
                <a:latin typeface="Trebuchet MS" panose="020B0603020202020204"/>
                <a:ea typeface="+mn-ea"/>
                <a:cs typeface="+mn-cs"/>
              </a:rPr>
              <a:t>Binghe</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Xu</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6</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a:t>
            </a:r>
            <a:r>
              <a:rPr kumimoji="0" lang="en-GB" sz="4900" b="0" i="0" u="none" strike="noStrike" kern="1600" cap="none" spc="-50" normalizeH="0" baseline="0" noProof="0" dirty="0" err="1">
                <a:ln>
                  <a:noFill/>
                </a:ln>
                <a:solidFill>
                  <a:srgbClr val="54565B"/>
                </a:solidFill>
                <a:effectLst/>
                <a:uLnTx/>
                <a:uFillTx/>
                <a:latin typeface="Trebuchet MS" panose="020B0603020202020204"/>
                <a:ea typeface="+mn-ea"/>
                <a:cs typeface="+mn-cs"/>
              </a:rPr>
              <a:t>Joohyuk</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Sohn</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7</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Yoichi Naito</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8</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Theresa Valdez</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9</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Dianna Gary</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9</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Jessie Zhu</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10</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Catherine Lai</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9</a:t>
            </a:r>
            <a:r>
              <a:rPr kumimoji="0" lang="en-GB" sz="4900" b="0" i="0" u="none" strike="noStrike" kern="1600" cap="none" spc="-50" normalizeH="0" baseline="0" noProof="0" dirty="0">
                <a:ln>
                  <a:noFill/>
                </a:ln>
                <a:solidFill>
                  <a:srgbClr val="54565B"/>
                </a:solidFill>
                <a:effectLst/>
                <a:uLnTx/>
                <a:uFillTx/>
                <a:latin typeface="Trebuchet MS" panose="020B0603020202020204"/>
                <a:ea typeface="+mn-ea"/>
                <a:cs typeface="+mn-cs"/>
              </a:rPr>
              <a:t>, Aditya Bardia</a:t>
            </a:r>
            <a:r>
              <a:rPr kumimoji="0" lang="en-GB" sz="4900" b="0" i="0" u="none" strike="noStrike" kern="1600" cap="none" spc="-50" normalizeH="0" baseline="30000" noProof="0" dirty="0">
                <a:ln>
                  <a:noFill/>
                </a:ln>
                <a:solidFill>
                  <a:srgbClr val="54565B"/>
                </a:solidFill>
                <a:effectLst/>
                <a:uLnTx/>
                <a:uFillTx/>
                <a:latin typeface="Trebuchet MS" panose="020B0603020202020204"/>
                <a:ea typeface="+mn-ea"/>
                <a:cs typeface="+mn-cs"/>
              </a:rPr>
              <a:t>11</a:t>
            </a:r>
          </a:p>
          <a:p>
            <a:pPr marL="0" marR="0" lvl="0" indent="0" algn="l" defTabSz="914400" rtl="0" eaLnBrk="1" fontAlgn="auto" latinLnBrk="0" hangingPunct="1">
              <a:lnSpc>
                <a:spcPct val="114000"/>
              </a:lnSpc>
              <a:spcBef>
                <a:spcPts val="0"/>
              </a:spcBef>
              <a:spcAft>
                <a:spcPts val="600"/>
              </a:spcAft>
              <a:buClr>
                <a:srgbClr val="54565B"/>
              </a:buClr>
              <a:buSzPct val="65000"/>
              <a:buFont typeface="Monaco" pitchFamily="2" charset="77"/>
              <a:buNone/>
              <a:tabLst/>
              <a:defRPr/>
            </a:pPr>
            <a:endParaRPr kumimoji="0" lang="en-US" sz="4300" b="0" i="0" u="none" strike="noStrike" kern="1600" cap="none" spc="-50" normalizeH="0" baseline="30000" noProof="0" dirty="0">
              <a:ln>
                <a:noFill/>
              </a:ln>
              <a:solidFill>
                <a:srgbClr val="54565B"/>
              </a:solidFill>
              <a:effectLst/>
              <a:uLnTx/>
              <a:uFillTx/>
              <a:latin typeface="Trebuchet MS" panose="020B0603020202020204"/>
              <a:ea typeface="+mn-ea"/>
              <a:cs typeface="+mn-cs"/>
            </a:endParaRPr>
          </a:p>
          <a:p>
            <a:pPr marL="0" marR="0" lvl="0" indent="0" algn="l" defTabSz="914400" rtl="0" eaLnBrk="1" fontAlgn="auto" latinLnBrk="0" hangingPunct="1">
              <a:lnSpc>
                <a:spcPct val="114000"/>
              </a:lnSpc>
              <a:spcBef>
                <a:spcPts val="0"/>
              </a:spcBef>
              <a:spcAft>
                <a:spcPts val="600"/>
              </a:spcAft>
              <a:buClr>
                <a:srgbClr val="54565B"/>
              </a:buClr>
              <a:buSzPct val="65000"/>
              <a:buFont typeface="Monaco" pitchFamily="2" charset="77"/>
              <a:buNone/>
              <a:tabLst/>
              <a:defRPr/>
            </a:pPr>
            <a:endParaRPr kumimoji="0" lang="en-US" sz="4300" b="0" i="0" u="none" strike="noStrike" kern="1600" cap="none" spc="-50" normalizeH="0" baseline="30000" noProof="0" dirty="0">
              <a:ln>
                <a:noFill/>
              </a:ln>
              <a:solidFill>
                <a:srgbClr val="54565B"/>
              </a:solidFill>
              <a:effectLst/>
              <a:uLnTx/>
              <a:uFillTx/>
              <a:latin typeface="Trebuchet MS" panose="020B0603020202020204"/>
              <a:ea typeface="+mn-ea"/>
              <a:cs typeface="+mn-cs"/>
            </a:endParaRPr>
          </a:p>
          <a:p>
            <a:pPr marL="0" marR="0" lvl="0" indent="0" algn="l" defTabSz="914400" rtl="0" eaLnBrk="1" fontAlgn="auto" latinLnBrk="0" hangingPunct="1">
              <a:lnSpc>
                <a:spcPct val="114000"/>
              </a:lnSpc>
              <a:spcBef>
                <a:spcPts val="0"/>
              </a:spcBef>
              <a:spcAft>
                <a:spcPts val="600"/>
              </a:spcAft>
              <a:buClr>
                <a:srgbClr val="54565B"/>
              </a:buClr>
              <a:buSzPct val="65000"/>
              <a:buFont typeface="Monaco" pitchFamily="2" charset="77"/>
              <a:buNone/>
              <a:tabLst/>
              <a:defRPr/>
            </a:pP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1University  of California San Francisco Helen Diller Family Comprehensive Cancer </a:t>
            </a:r>
            <a:r>
              <a:rPr kumimoji="0" lang="en-GB" sz="2800" b="0" i="1" u="none" strike="noStrike" kern="1600" cap="none" spc="-50" normalizeH="0" baseline="0" noProof="0" dirty="0" err="1">
                <a:ln>
                  <a:noFill/>
                </a:ln>
                <a:solidFill>
                  <a:srgbClr val="54565B"/>
                </a:solidFill>
                <a:effectLst/>
                <a:uLnTx/>
                <a:uFillTx/>
                <a:latin typeface="Trebuchet MS" panose="020B0603020202020204"/>
                <a:ea typeface="+mn-ea"/>
                <a:cs typeface="+mn-cs"/>
              </a:rPr>
              <a:t>Center</a:t>
            </a: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 San </a:t>
            </a:r>
            <a:r>
              <a:rPr kumimoji="0" lang="en-GB" sz="2800" b="0" i="1" u="none" strike="noStrike" kern="1600" cap="none" spc="-50" normalizeH="0" baseline="0" noProof="0" dirty="0" err="1">
                <a:ln>
                  <a:noFill/>
                </a:ln>
                <a:solidFill>
                  <a:srgbClr val="54565B"/>
                </a:solidFill>
                <a:effectLst/>
                <a:uLnTx/>
                <a:uFillTx/>
                <a:latin typeface="Trebuchet MS" panose="020B0603020202020204"/>
                <a:ea typeface="+mn-ea"/>
                <a:cs typeface="+mn-cs"/>
              </a:rPr>
              <a:t>Fancisco</a:t>
            </a: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 CA, USA; 2Dana-Farber Cancer Institute, Harvard Medical School, Boston, MA, USA; 3Oncology Department, International Breast Cancer </a:t>
            </a:r>
            <a:r>
              <a:rPr kumimoji="0" lang="en-GB" sz="2800" b="0" i="1" u="none" strike="noStrike" kern="1600" cap="none" spc="-50" normalizeH="0" baseline="0" noProof="0" dirty="0" err="1">
                <a:ln>
                  <a:noFill/>
                </a:ln>
                <a:solidFill>
                  <a:srgbClr val="54565B"/>
                </a:solidFill>
                <a:effectLst/>
                <a:uLnTx/>
                <a:uFillTx/>
                <a:latin typeface="Trebuchet MS" panose="020B0603020202020204"/>
                <a:ea typeface="+mn-ea"/>
                <a:cs typeface="+mn-cs"/>
              </a:rPr>
              <a:t>Center</a:t>
            </a: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 (IBCC), Pangaea Oncology, </a:t>
            </a:r>
            <a:r>
              <a:rPr kumimoji="0" lang="en-GB" sz="2800" b="0" i="1" u="none" strike="noStrike" kern="1600" cap="none" spc="-50" normalizeH="0" baseline="0" noProof="0" dirty="0" err="1">
                <a:ln>
                  <a:noFill/>
                </a:ln>
                <a:solidFill>
                  <a:srgbClr val="54565B"/>
                </a:solidFill>
                <a:effectLst/>
                <a:uLnTx/>
                <a:uFillTx/>
                <a:latin typeface="Trebuchet MS" panose="020B0603020202020204"/>
                <a:ea typeface="+mn-ea"/>
                <a:cs typeface="+mn-cs"/>
              </a:rPr>
              <a:t>Quiron</a:t>
            </a: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 Group, Barcelona, Spain; 4Medical Faculty Mannheim, Heidelberg University, Mannheim, Germany; 5Institut Jules Bordet, </a:t>
            </a:r>
            <a:r>
              <a:rPr kumimoji="0" lang="en-GB" sz="2800" b="0" i="1" u="none" strike="noStrike" kern="1600" cap="none" spc="-50" normalizeH="0" baseline="0" noProof="0" dirty="0" err="1">
                <a:ln>
                  <a:noFill/>
                </a:ln>
                <a:solidFill>
                  <a:srgbClr val="54565B"/>
                </a:solidFill>
                <a:effectLst/>
                <a:uLnTx/>
                <a:uFillTx/>
                <a:latin typeface="Trebuchet MS" panose="020B0603020202020204"/>
                <a:ea typeface="+mn-ea"/>
                <a:cs typeface="+mn-cs"/>
              </a:rPr>
              <a:t>Hôpital</a:t>
            </a: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 Universitaire de </a:t>
            </a:r>
            <a:r>
              <a:rPr kumimoji="0" lang="en-GB" sz="2800" b="0" i="1" u="none" strike="noStrike" kern="1600" cap="none" spc="-50" normalizeH="0" baseline="0" noProof="0" dirty="0" err="1">
                <a:ln>
                  <a:noFill/>
                </a:ln>
                <a:solidFill>
                  <a:srgbClr val="54565B"/>
                </a:solidFill>
                <a:effectLst/>
                <a:uLnTx/>
                <a:uFillTx/>
                <a:latin typeface="Trebuchet MS" panose="020B0603020202020204"/>
                <a:ea typeface="+mn-ea"/>
                <a:cs typeface="+mn-cs"/>
              </a:rPr>
              <a:t>Bruxelles</a:t>
            </a: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 (H.U.B), and </a:t>
            </a:r>
            <a:r>
              <a:rPr kumimoji="0" lang="en-GB" sz="2800" b="0" i="1" u="none" strike="noStrike" kern="1600" cap="none" spc="-50" normalizeH="0" baseline="0" noProof="0" dirty="0" err="1">
                <a:ln>
                  <a:noFill/>
                </a:ln>
                <a:solidFill>
                  <a:srgbClr val="54565B"/>
                </a:solidFill>
                <a:effectLst/>
                <a:uLnTx/>
                <a:uFillTx/>
                <a:latin typeface="Trebuchet MS" panose="020B0603020202020204"/>
                <a:ea typeface="+mn-ea"/>
                <a:cs typeface="+mn-cs"/>
              </a:rPr>
              <a:t>l’Université</a:t>
            </a: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 Libre de </a:t>
            </a:r>
            <a:r>
              <a:rPr kumimoji="0" lang="en-GB" sz="2800" b="0" i="1" u="none" strike="noStrike" kern="1600" cap="none" spc="-50" normalizeH="0" baseline="0" noProof="0" dirty="0" err="1">
                <a:ln>
                  <a:noFill/>
                </a:ln>
                <a:solidFill>
                  <a:srgbClr val="54565B"/>
                </a:solidFill>
                <a:effectLst/>
                <a:uLnTx/>
                <a:uFillTx/>
                <a:latin typeface="Trebuchet MS" panose="020B0603020202020204"/>
                <a:ea typeface="+mn-ea"/>
                <a:cs typeface="+mn-cs"/>
              </a:rPr>
              <a:t>Bruxelles</a:t>
            </a: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 (ULB), Brussels, Belgium; 6Cancer Hospital, Chinese Academy of Medical Sciences and Peking Union Medical College, Beijing, China; 7Yonsei Cancer </a:t>
            </a:r>
            <a:r>
              <a:rPr kumimoji="0" lang="en-GB" sz="2800" b="0" i="1" u="none" strike="noStrike" kern="1600" cap="none" spc="-50" normalizeH="0" baseline="0" noProof="0" dirty="0" err="1">
                <a:ln>
                  <a:noFill/>
                </a:ln>
                <a:solidFill>
                  <a:srgbClr val="54565B"/>
                </a:solidFill>
                <a:effectLst/>
                <a:uLnTx/>
                <a:uFillTx/>
                <a:latin typeface="Trebuchet MS" panose="020B0603020202020204"/>
                <a:ea typeface="+mn-ea"/>
                <a:cs typeface="+mn-cs"/>
              </a:rPr>
              <a:t>Center</a:t>
            </a: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 Seoul, Republic of Korea; 8National Cancer </a:t>
            </a:r>
            <a:r>
              <a:rPr kumimoji="0" lang="en-GB" sz="2800" b="0" i="1" u="none" strike="noStrike" kern="1600" cap="none" spc="-50" normalizeH="0" baseline="0" noProof="0" dirty="0" err="1">
                <a:ln>
                  <a:noFill/>
                </a:ln>
                <a:solidFill>
                  <a:srgbClr val="54565B"/>
                </a:solidFill>
                <a:effectLst/>
                <a:uLnTx/>
                <a:uFillTx/>
                <a:latin typeface="Trebuchet MS" panose="020B0603020202020204"/>
                <a:ea typeface="+mn-ea"/>
                <a:cs typeface="+mn-cs"/>
              </a:rPr>
              <a:t>Center</a:t>
            </a: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 Hospital East, Kashiwa, Japan; 9Gilead Sciences, Inc., Foster City, CA, USA; 10Gilead Sciences, Inc., Shanghai, China; 11David Geffen School of Medicine, University of California, Los Angeles, Jonsson Comprehensive Cancer </a:t>
            </a:r>
            <a:r>
              <a:rPr kumimoji="0" lang="en-GB" sz="2800" b="0" i="1" u="none" strike="noStrike" kern="1600" cap="none" spc="-50" normalizeH="0" baseline="0" noProof="0" dirty="0" err="1">
                <a:ln>
                  <a:noFill/>
                </a:ln>
                <a:solidFill>
                  <a:srgbClr val="54565B"/>
                </a:solidFill>
                <a:effectLst/>
                <a:uLnTx/>
                <a:uFillTx/>
                <a:latin typeface="Trebuchet MS" panose="020B0603020202020204"/>
                <a:ea typeface="+mn-ea"/>
                <a:cs typeface="+mn-cs"/>
              </a:rPr>
              <a:t>Center</a:t>
            </a:r>
            <a:r>
              <a:rPr kumimoji="0" lang="en-GB" sz="2800" b="0" i="1" u="none" strike="noStrike" kern="1600" cap="none" spc="-50" normalizeH="0" baseline="0" noProof="0" dirty="0">
                <a:ln>
                  <a:noFill/>
                </a:ln>
                <a:solidFill>
                  <a:srgbClr val="54565B"/>
                </a:solidFill>
                <a:effectLst/>
                <a:uLnTx/>
                <a:uFillTx/>
                <a:latin typeface="Trebuchet MS" panose="020B0603020202020204"/>
                <a:ea typeface="+mn-ea"/>
                <a:cs typeface="+mn-cs"/>
              </a:rPr>
              <a:t>, Los Angeles, CA, USA</a:t>
            </a:r>
            <a:endParaRPr kumimoji="0" lang="en-US" sz="1800" b="0" i="0" u="none" strike="noStrike" kern="1600" cap="none" spc="-50" normalizeH="0" baseline="0" noProof="0" dirty="0">
              <a:ln>
                <a:noFill/>
              </a:ln>
              <a:solidFill>
                <a:srgbClr val="54565B"/>
              </a:solidFill>
              <a:effectLst/>
              <a:uLnTx/>
              <a:uFillTx/>
              <a:latin typeface="Trebuchet MS" panose="020B0603020202020204" pitchFamily="34" charset="0"/>
              <a:ea typeface="+mn-ea"/>
              <a:cs typeface="+mn-cs"/>
            </a:endParaRPr>
          </a:p>
        </p:txBody>
      </p:sp>
    </p:spTree>
    <p:extLst>
      <p:ext uri="{BB962C8B-B14F-4D97-AF65-F5344CB8AC3E}">
        <p14:creationId xmlns:p14="http://schemas.microsoft.com/office/powerpoint/2010/main" val="311204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Freeform: Shape 99">
            <a:extLst>
              <a:ext uri="{FF2B5EF4-FFF2-40B4-BE49-F238E27FC236}">
                <a16:creationId xmlns:a16="http://schemas.microsoft.com/office/drawing/2014/main" id="{A92592FB-109E-43DD-8947-961BB2BE952F}"/>
              </a:ext>
            </a:extLst>
          </p:cNvPr>
          <p:cNvSpPr/>
          <p:nvPr/>
        </p:nvSpPr>
        <p:spPr>
          <a:xfrm>
            <a:off x="220039" y="493199"/>
            <a:ext cx="383768" cy="487510"/>
          </a:xfrm>
          <a:custGeom>
            <a:avLst/>
            <a:gdLst>
              <a:gd name="connsiteX0" fmla="*/ 3785430 w 4095068"/>
              <a:gd name="connsiteY0" fmla="*/ 429848 h 5202065"/>
              <a:gd name="connsiteX1" fmla="*/ 3000355 w 4095068"/>
              <a:gd name="connsiteY1" fmla="*/ 429848 h 5202065"/>
              <a:gd name="connsiteX2" fmla="*/ 3000355 w 4095068"/>
              <a:gd name="connsiteY2" fmla="*/ 377303 h 5202065"/>
              <a:gd name="connsiteX3" fmla="*/ 2916467 w 4095068"/>
              <a:gd name="connsiteY3" fmla="*/ 293415 h 5202065"/>
              <a:gd name="connsiteX4" fmla="*/ 2481602 w 4095068"/>
              <a:gd name="connsiteY4" fmla="*/ 293415 h 5202065"/>
              <a:gd name="connsiteX5" fmla="*/ 2047500 w 4095068"/>
              <a:gd name="connsiteY5" fmla="*/ 0 h 5202065"/>
              <a:gd name="connsiteX6" fmla="*/ 1613399 w 4095068"/>
              <a:gd name="connsiteY6" fmla="*/ 293415 h 5202065"/>
              <a:gd name="connsiteX7" fmla="*/ 1178533 w 4095068"/>
              <a:gd name="connsiteY7" fmla="*/ 293415 h 5202065"/>
              <a:gd name="connsiteX8" fmla="*/ 1094645 w 4095068"/>
              <a:gd name="connsiteY8" fmla="*/ 377303 h 5202065"/>
              <a:gd name="connsiteX9" fmla="*/ 1094645 w 4095068"/>
              <a:gd name="connsiteY9" fmla="*/ 429809 h 5202065"/>
              <a:gd name="connsiteX10" fmla="*/ 309570 w 4095068"/>
              <a:gd name="connsiteY10" fmla="*/ 429848 h 5202065"/>
              <a:gd name="connsiteX11" fmla="*/ 0 w 4095068"/>
              <a:gd name="connsiteY11" fmla="*/ 739486 h 5202065"/>
              <a:gd name="connsiteX12" fmla="*/ 0 w 4095068"/>
              <a:gd name="connsiteY12" fmla="*/ 4892496 h 5202065"/>
              <a:gd name="connsiteX13" fmla="*/ 309570 w 4095068"/>
              <a:gd name="connsiteY13" fmla="*/ 5202066 h 5202065"/>
              <a:gd name="connsiteX14" fmla="*/ 3785498 w 4095068"/>
              <a:gd name="connsiteY14" fmla="*/ 5202066 h 5202065"/>
              <a:gd name="connsiteX15" fmla="*/ 4095069 w 4095068"/>
              <a:gd name="connsiteY15" fmla="*/ 4892496 h 5202065"/>
              <a:gd name="connsiteX16" fmla="*/ 4095069 w 4095068"/>
              <a:gd name="connsiteY16" fmla="*/ 739486 h 5202065"/>
              <a:gd name="connsiteX17" fmla="*/ 3785459 w 4095068"/>
              <a:gd name="connsiteY17" fmla="*/ 429848 h 5202065"/>
              <a:gd name="connsiteX18" fmla="*/ 1178508 w 4095068"/>
              <a:gd name="connsiteY18" fmla="*/ 1048096 h 5202065"/>
              <a:gd name="connsiteX19" fmla="*/ 2916423 w 4095068"/>
              <a:gd name="connsiteY19" fmla="*/ 1048096 h 5202065"/>
              <a:gd name="connsiteX20" fmla="*/ 3000311 w 4095068"/>
              <a:gd name="connsiteY20" fmla="*/ 964208 h 5202065"/>
              <a:gd name="connsiteX21" fmla="*/ 3000311 w 4095068"/>
              <a:gd name="connsiteY21" fmla="*/ 911702 h 5202065"/>
              <a:gd name="connsiteX22" fmla="*/ 3613211 w 4095068"/>
              <a:gd name="connsiteY22" fmla="*/ 911702 h 5202065"/>
              <a:gd name="connsiteX23" fmla="*/ 3613211 w 4095068"/>
              <a:gd name="connsiteY23" fmla="*/ 4720341 h 5202065"/>
              <a:gd name="connsiteX24" fmla="*/ 481750 w 4095068"/>
              <a:gd name="connsiteY24" fmla="*/ 4720303 h 5202065"/>
              <a:gd name="connsiteX25" fmla="*/ 481750 w 4095068"/>
              <a:gd name="connsiteY25" fmla="*/ 911663 h 5202065"/>
              <a:gd name="connsiteX26" fmla="*/ 1094649 w 4095068"/>
              <a:gd name="connsiteY26" fmla="*/ 911663 h 5202065"/>
              <a:gd name="connsiteX27" fmla="*/ 1094649 w 4095068"/>
              <a:gd name="connsiteY27" fmla="*/ 964170 h 5202065"/>
              <a:gd name="connsiteX28" fmla="*/ 1178538 w 4095068"/>
              <a:gd name="connsiteY28" fmla="*/ 1048135 h 5202065"/>
              <a:gd name="connsiteX29" fmla="*/ 1262396 w 4095068"/>
              <a:gd name="connsiteY29" fmla="*/ 461228 h 5202065"/>
              <a:gd name="connsiteX30" fmla="*/ 1674454 w 4095068"/>
              <a:gd name="connsiteY30" fmla="*/ 461228 h 5202065"/>
              <a:gd name="connsiteX31" fmla="*/ 1756008 w 4095068"/>
              <a:gd name="connsiteY31" fmla="*/ 396972 h 5202065"/>
              <a:gd name="connsiteX32" fmla="*/ 2047433 w 4095068"/>
              <a:gd name="connsiteY32" fmla="*/ 167807 h 5202065"/>
              <a:gd name="connsiteX33" fmla="*/ 2338859 w 4095068"/>
              <a:gd name="connsiteY33" fmla="*/ 396972 h 5202065"/>
              <a:gd name="connsiteX34" fmla="*/ 2420413 w 4095068"/>
              <a:gd name="connsiteY34" fmla="*/ 461228 h 5202065"/>
              <a:gd name="connsiteX35" fmla="*/ 2832471 w 4095068"/>
              <a:gd name="connsiteY35" fmla="*/ 461228 h 5202065"/>
              <a:gd name="connsiteX36" fmla="*/ 2832471 w 4095068"/>
              <a:gd name="connsiteY36" fmla="*/ 880252 h 5202065"/>
              <a:gd name="connsiteX37" fmla="*/ 1262381 w 4095068"/>
              <a:gd name="connsiteY37" fmla="*/ 880252 h 5202065"/>
              <a:gd name="connsiteX38" fmla="*/ 3927219 w 4095068"/>
              <a:gd name="connsiteY38" fmla="*/ 4892476 h 5202065"/>
              <a:gd name="connsiteX39" fmla="*/ 3785425 w 4095068"/>
              <a:gd name="connsiteY39" fmla="*/ 5034270 h 5202065"/>
              <a:gd name="connsiteX40" fmla="*/ 309595 w 4095068"/>
              <a:gd name="connsiteY40" fmla="*/ 5034270 h 5202065"/>
              <a:gd name="connsiteX41" fmla="*/ 167801 w 4095068"/>
              <a:gd name="connsiteY41" fmla="*/ 4892476 h 5202065"/>
              <a:gd name="connsiteX42" fmla="*/ 167801 w 4095068"/>
              <a:gd name="connsiteY42" fmla="*/ 739565 h 5202065"/>
              <a:gd name="connsiteX43" fmla="*/ 309595 w 4095068"/>
              <a:gd name="connsiteY43" fmla="*/ 597771 h 5202065"/>
              <a:gd name="connsiteX44" fmla="*/ 1094669 w 4095068"/>
              <a:gd name="connsiteY44" fmla="*/ 597771 h 5202065"/>
              <a:gd name="connsiteX45" fmla="*/ 1094669 w 4095068"/>
              <a:gd name="connsiteY45" fmla="*/ 743964 h 5202065"/>
              <a:gd name="connsiteX46" fmla="*/ 397887 w 4095068"/>
              <a:gd name="connsiteY46" fmla="*/ 743964 h 5202065"/>
              <a:gd name="connsiteX47" fmla="*/ 313998 w 4095068"/>
              <a:gd name="connsiteY47" fmla="*/ 827852 h 5202065"/>
              <a:gd name="connsiteX48" fmla="*/ 313998 w 4095068"/>
              <a:gd name="connsiteY48" fmla="*/ 4804218 h 5202065"/>
              <a:gd name="connsiteX49" fmla="*/ 397887 w 4095068"/>
              <a:gd name="connsiteY49" fmla="*/ 4888106 h 5202065"/>
              <a:gd name="connsiteX50" fmla="*/ 3697172 w 4095068"/>
              <a:gd name="connsiteY50" fmla="*/ 4888106 h 5202065"/>
              <a:gd name="connsiteX51" fmla="*/ 3781060 w 4095068"/>
              <a:gd name="connsiteY51" fmla="*/ 4804218 h 5202065"/>
              <a:gd name="connsiteX52" fmla="*/ 3781060 w 4095068"/>
              <a:gd name="connsiteY52" fmla="*/ 827754 h 5202065"/>
              <a:gd name="connsiteX53" fmla="*/ 3697172 w 4095068"/>
              <a:gd name="connsiteY53" fmla="*/ 743866 h 5202065"/>
              <a:gd name="connsiteX54" fmla="*/ 3000390 w 4095068"/>
              <a:gd name="connsiteY54" fmla="*/ 743866 h 5202065"/>
              <a:gd name="connsiteX55" fmla="*/ 3000390 w 4095068"/>
              <a:gd name="connsiteY55" fmla="*/ 597673 h 5202065"/>
              <a:gd name="connsiteX56" fmla="*/ 3785464 w 4095068"/>
              <a:gd name="connsiteY56" fmla="*/ 597673 h 5202065"/>
              <a:gd name="connsiteX57" fmla="*/ 3927258 w 4095068"/>
              <a:gd name="connsiteY57" fmla="*/ 739467 h 5202065"/>
              <a:gd name="connsiteX58" fmla="*/ 1946041 w 4095068"/>
              <a:gd name="connsiteY58" fmla="*/ 398526 h 5202065"/>
              <a:gd name="connsiteX59" fmla="*/ 2047529 w 4095068"/>
              <a:gd name="connsiteY59" fmla="*/ 297038 h 5202065"/>
              <a:gd name="connsiteX60" fmla="*/ 2149018 w 4095068"/>
              <a:gd name="connsiteY60" fmla="*/ 398526 h 5202065"/>
              <a:gd name="connsiteX61" fmla="*/ 2047529 w 4095068"/>
              <a:gd name="connsiteY61" fmla="*/ 500015 h 5202065"/>
              <a:gd name="connsiteX62" fmla="*/ 1946041 w 4095068"/>
              <a:gd name="connsiteY62" fmla="*/ 398526 h 5202065"/>
              <a:gd name="connsiteX63" fmla="*/ 1066443 w 4095068"/>
              <a:gd name="connsiteY63" fmla="*/ 1947259 h 5202065"/>
              <a:gd name="connsiteX64" fmla="*/ 1435639 w 4095068"/>
              <a:gd name="connsiteY64" fmla="*/ 1612206 h 5202065"/>
              <a:gd name="connsiteX65" fmla="*/ 1554165 w 4095068"/>
              <a:gd name="connsiteY65" fmla="*/ 1617908 h 5202065"/>
              <a:gd name="connsiteX66" fmla="*/ 1548463 w 4095068"/>
              <a:gd name="connsiteY66" fmla="*/ 1736434 h 5202065"/>
              <a:gd name="connsiteX67" fmla="*/ 1120063 w 4095068"/>
              <a:gd name="connsiteY67" fmla="*/ 2125224 h 5202065"/>
              <a:gd name="connsiteX68" fmla="*/ 1063729 w 4095068"/>
              <a:gd name="connsiteY68" fmla="*/ 2147000 h 5202065"/>
              <a:gd name="connsiteX69" fmla="*/ 1004411 w 4095068"/>
              <a:gd name="connsiteY69" fmla="*/ 2122431 h 5202065"/>
              <a:gd name="connsiteX70" fmla="*/ 828062 w 4095068"/>
              <a:gd name="connsiteY70" fmla="*/ 1946082 h 5202065"/>
              <a:gd name="connsiteX71" fmla="*/ 828062 w 4095068"/>
              <a:gd name="connsiteY71" fmla="*/ 1827449 h 5202065"/>
              <a:gd name="connsiteX72" fmla="*/ 946696 w 4095068"/>
              <a:gd name="connsiteY72" fmla="*/ 1827449 h 5202065"/>
              <a:gd name="connsiteX73" fmla="*/ 1840036 w 4095068"/>
              <a:gd name="connsiteY73" fmla="*/ 2053842 h 5202065"/>
              <a:gd name="connsiteX74" fmla="*/ 1923924 w 4095068"/>
              <a:gd name="connsiteY74" fmla="*/ 1969954 h 5202065"/>
              <a:gd name="connsiteX75" fmla="*/ 3207839 w 4095068"/>
              <a:gd name="connsiteY75" fmla="*/ 1969954 h 5202065"/>
              <a:gd name="connsiteX76" fmla="*/ 3291727 w 4095068"/>
              <a:gd name="connsiteY76" fmla="*/ 2053842 h 5202065"/>
              <a:gd name="connsiteX77" fmla="*/ 3207839 w 4095068"/>
              <a:gd name="connsiteY77" fmla="*/ 2137730 h 5202065"/>
              <a:gd name="connsiteX78" fmla="*/ 1923924 w 4095068"/>
              <a:gd name="connsiteY78" fmla="*/ 2137730 h 5202065"/>
              <a:gd name="connsiteX79" fmla="*/ 1840036 w 4095068"/>
              <a:gd name="connsiteY79" fmla="*/ 2053842 h 5202065"/>
              <a:gd name="connsiteX80" fmla="*/ 1840036 w 4095068"/>
              <a:gd name="connsiteY80" fmla="*/ 1665052 h 5202065"/>
              <a:gd name="connsiteX81" fmla="*/ 1923924 w 4095068"/>
              <a:gd name="connsiteY81" fmla="*/ 1581164 h 5202065"/>
              <a:gd name="connsiteX82" fmla="*/ 3207839 w 4095068"/>
              <a:gd name="connsiteY82" fmla="*/ 1581164 h 5202065"/>
              <a:gd name="connsiteX83" fmla="*/ 3291727 w 4095068"/>
              <a:gd name="connsiteY83" fmla="*/ 1665052 h 5202065"/>
              <a:gd name="connsiteX84" fmla="*/ 3207839 w 4095068"/>
              <a:gd name="connsiteY84" fmla="*/ 1748940 h 5202065"/>
              <a:gd name="connsiteX85" fmla="*/ 1923924 w 4095068"/>
              <a:gd name="connsiteY85" fmla="*/ 1748940 h 5202065"/>
              <a:gd name="connsiteX86" fmla="*/ 1840036 w 4095068"/>
              <a:gd name="connsiteY86" fmla="*/ 1665052 h 5202065"/>
              <a:gd name="connsiteX87" fmla="*/ 1840036 w 4095068"/>
              <a:gd name="connsiteY87" fmla="*/ 3111012 h 5202065"/>
              <a:gd name="connsiteX88" fmla="*/ 1923924 w 4095068"/>
              <a:gd name="connsiteY88" fmla="*/ 3027124 h 5202065"/>
              <a:gd name="connsiteX89" fmla="*/ 3207839 w 4095068"/>
              <a:gd name="connsiteY89" fmla="*/ 3027124 h 5202065"/>
              <a:gd name="connsiteX90" fmla="*/ 3291727 w 4095068"/>
              <a:gd name="connsiteY90" fmla="*/ 3111012 h 5202065"/>
              <a:gd name="connsiteX91" fmla="*/ 3207839 w 4095068"/>
              <a:gd name="connsiteY91" fmla="*/ 3194900 h 5202065"/>
              <a:gd name="connsiteX92" fmla="*/ 1923924 w 4095068"/>
              <a:gd name="connsiteY92" fmla="*/ 3194900 h 5202065"/>
              <a:gd name="connsiteX93" fmla="*/ 1840036 w 4095068"/>
              <a:gd name="connsiteY93" fmla="*/ 3111012 h 5202065"/>
              <a:gd name="connsiteX94" fmla="*/ 1840036 w 4095068"/>
              <a:gd name="connsiteY94" fmla="*/ 2722183 h 5202065"/>
              <a:gd name="connsiteX95" fmla="*/ 1923924 w 4095068"/>
              <a:gd name="connsiteY95" fmla="*/ 2638295 h 5202065"/>
              <a:gd name="connsiteX96" fmla="*/ 3207839 w 4095068"/>
              <a:gd name="connsiteY96" fmla="*/ 2638295 h 5202065"/>
              <a:gd name="connsiteX97" fmla="*/ 3291727 w 4095068"/>
              <a:gd name="connsiteY97" fmla="*/ 2722183 h 5202065"/>
              <a:gd name="connsiteX98" fmla="*/ 3207839 w 4095068"/>
              <a:gd name="connsiteY98" fmla="*/ 2806071 h 5202065"/>
              <a:gd name="connsiteX99" fmla="*/ 1923924 w 4095068"/>
              <a:gd name="connsiteY99" fmla="*/ 2806110 h 5202065"/>
              <a:gd name="connsiteX100" fmla="*/ 1840036 w 4095068"/>
              <a:gd name="connsiteY100" fmla="*/ 2722183 h 5202065"/>
              <a:gd name="connsiteX101" fmla="*/ 1840036 w 4095068"/>
              <a:gd name="connsiteY101" fmla="*/ 3779393 h 5202065"/>
              <a:gd name="connsiteX102" fmla="*/ 1923924 w 4095068"/>
              <a:gd name="connsiteY102" fmla="*/ 3695505 h 5202065"/>
              <a:gd name="connsiteX103" fmla="*/ 3207839 w 4095068"/>
              <a:gd name="connsiteY103" fmla="*/ 3695505 h 5202065"/>
              <a:gd name="connsiteX104" fmla="*/ 3291727 w 4095068"/>
              <a:gd name="connsiteY104" fmla="*/ 3779393 h 5202065"/>
              <a:gd name="connsiteX105" fmla="*/ 3207839 w 4095068"/>
              <a:gd name="connsiteY105" fmla="*/ 3863281 h 5202065"/>
              <a:gd name="connsiteX106" fmla="*/ 1923924 w 4095068"/>
              <a:gd name="connsiteY106" fmla="*/ 3863281 h 5202065"/>
              <a:gd name="connsiteX107" fmla="*/ 1840036 w 4095068"/>
              <a:gd name="connsiteY107" fmla="*/ 3779393 h 5202065"/>
              <a:gd name="connsiteX108" fmla="*/ 1840036 w 4095068"/>
              <a:gd name="connsiteY108" fmla="*/ 4168183 h 5202065"/>
              <a:gd name="connsiteX109" fmla="*/ 1923924 w 4095068"/>
              <a:gd name="connsiteY109" fmla="*/ 4084295 h 5202065"/>
              <a:gd name="connsiteX110" fmla="*/ 3207839 w 4095068"/>
              <a:gd name="connsiteY110" fmla="*/ 4084295 h 5202065"/>
              <a:gd name="connsiteX111" fmla="*/ 3291727 w 4095068"/>
              <a:gd name="connsiteY111" fmla="*/ 4168183 h 5202065"/>
              <a:gd name="connsiteX112" fmla="*/ 3207839 w 4095068"/>
              <a:gd name="connsiteY112" fmla="*/ 4252071 h 5202065"/>
              <a:gd name="connsiteX113" fmla="*/ 1923924 w 4095068"/>
              <a:gd name="connsiteY113" fmla="*/ 4252071 h 5202065"/>
              <a:gd name="connsiteX114" fmla="*/ 1840036 w 4095068"/>
              <a:gd name="connsiteY114" fmla="*/ 4168183 h 5202065"/>
              <a:gd name="connsiteX115" fmla="*/ 1554155 w 4095068"/>
              <a:gd name="connsiteY115" fmla="*/ 2665791 h 5202065"/>
              <a:gd name="connsiteX116" fmla="*/ 1548376 w 4095068"/>
              <a:gd name="connsiteY116" fmla="*/ 2784317 h 5202065"/>
              <a:gd name="connsiteX117" fmla="*/ 1119977 w 4095068"/>
              <a:gd name="connsiteY117" fmla="*/ 3173107 h 5202065"/>
              <a:gd name="connsiteX118" fmla="*/ 1063643 w 4095068"/>
              <a:gd name="connsiteY118" fmla="*/ 3194883 h 5202065"/>
              <a:gd name="connsiteX119" fmla="*/ 1004324 w 4095068"/>
              <a:gd name="connsiteY119" fmla="*/ 3170314 h 5202065"/>
              <a:gd name="connsiteX120" fmla="*/ 827976 w 4095068"/>
              <a:gd name="connsiteY120" fmla="*/ 2993965 h 5202065"/>
              <a:gd name="connsiteX121" fmla="*/ 827976 w 4095068"/>
              <a:gd name="connsiteY121" fmla="*/ 2875331 h 5202065"/>
              <a:gd name="connsiteX122" fmla="*/ 946609 w 4095068"/>
              <a:gd name="connsiteY122" fmla="*/ 2875331 h 5202065"/>
              <a:gd name="connsiteX123" fmla="*/ 1066468 w 4095068"/>
              <a:gd name="connsiteY123" fmla="*/ 2995190 h 5202065"/>
              <a:gd name="connsiteX124" fmla="*/ 1435663 w 4095068"/>
              <a:gd name="connsiteY124" fmla="*/ 2660137 h 5202065"/>
              <a:gd name="connsiteX125" fmla="*/ 1554150 w 4095068"/>
              <a:gd name="connsiteY125" fmla="*/ 2665801 h 5202065"/>
              <a:gd name="connsiteX126" fmla="*/ 1554155 w 4095068"/>
              <a:gd name="connsiteY126" fmla="*/ 3723001 h 5202065"/>
              <a:gd name="connsiteX127" fmla="*/ 1548376 w 4095068"/>
              <a:gd name="connsiteY127" fmla="*/ 3841526 h 5202065"/>
              <a:gd name="connsiteX128" fmla="*/ 1119977 w 4095068"/>
              <a:gd name="connsiteY128" fmla="*/ 4230316 h 5202065"/>
              <a:gd name="connsiteX129" fmla="*/ 1063643 w 4095068"/>
              <a:gd name="connsiteY129" fmla="*/ 4252092 h 5202065"/>
              <a:gd name="connsiteX130" fmla="*/ 1004324 w 4095068"/>
              <a:gd name="connsiteY130" fmla="*/ 4227523 h 5202065"/>
              <a:gd name="connsiteX131" fmla="*/ 827976 w 4095068"/>
              <a:gd name="connsiteY131" fmla="*/ 4051175 h 5202065"/>
              <a:gd name="connsiteX132" fmla="*/ 827976 w 4095068"/>
              <a:gd name="connsiteY132" fmla="*/ 3932541 h 5202065"/>
              <a:gd name="connsiteX133" fmla="*/ 946609 w 4095068"/>
              <a:gd name="connsiteY133" fmla="*/ 3932541 h 5202065"/>
              <a:gd name="connsiteX134" fmla="*/ 1066468 w 4095068"/>
              <a:gd name="connsiteY134" fmla="*/ 4052399 h 5202065"/>
              <a:gd name="connsiteX135" fmla="*/ 1435663 w 4095068"/>
              <a:gd name="connsiteY135" fmla="*/ 3717347 h 5202065"/>
              <a:gd name="connsiteX136" fmla="*/ 1554150 w 4095068"/>
              <a:gd name="connsiteY136" fmla="*/ 3723011 h 5202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Lst>
            <a:rect l="l" t="t" r="r" b="b"/>
            <a:pathLst>
              <a:path w="4095068" h="5202065">
                <a:moveTo>
                  <a:pt x="3785430" y="429848"/>
                </a:moveTo>
                <a:lnTo>
                  <a:pt x="3000355" y="429848"/>
                </a:lnTo>
                <a:lnTo>
                  <a:pt x="3000355" y="377303"/>
                </a:lnTo>
                <a:cubicBezTo>
                  <a:pt x="3000355" y="330957"/>
                  <a:pt x="2962813" y="293415"/>
                  <a:pt x="2916467" y="293415"/>
                </a:cubicBezTo>
                <a:lnTo>
                  <a:pt x="2481602" y="293415"/>
                </a:lnTo>
                <a:cubicBezTo>
                  <a:pt x="2411606" y="117752"/>
                  <a:pt x="2241532" y="0"/>
                  <a:pt x="2047500" y="0"/>
                </a:cubicBezTo>
                <a:cubicBezTo>
                  <a:pt x="1853468" y="0"/>
                  <a:pt x="1683399" y="117791"/>
                  <a:pt x="1613399" y="293415"/>
                </a:cubicBezTo>
                <a:lnTo>
                  <a:pt x="1178533" y="293415"/>
                </a:lnTo>
                <a:cubicBezTo>
                  <a:pt x="1132187" y="293415"/>
                  <a:pt x="1094645" y="330957"/>
                  <a:pt x="1094645" y="377303"/>
                </a:cubicBezTo>
                <a:lnTo>
                  <a:pt x="1094645" y="429809"/>
                </a:lnTo>
                <a:lnTo>
                  <a:pt x="309570" y="429848"/>
                </a:lnTo>
                <a:cubicBezTo>
                  <a:pt x="138845" y="429848"/>
                  <a:pt x="0" y="568732"/>
                  <a:pt x="0" y="739486"/>
                </a:cubicBezTo>
                <a:lnTo>
                  <a:pt x="0" y="4892496"/>
                </a:lnTo>
                <a:cubicBezTo>
                  <a:pt x="0" y="5063220"/>
                  <a:pt x="138884" y="5202066"/>
                  <a:pt x="309570" y="5202066"/>
                </a:cubicBezTo>
                <a:lnTo>
                  <a:pt x="3785498" y="5202066"/>
                </a:lnTo>
                <a:cubicBezTo>
                  <a:pt x="3956224" y="5202066"/>
                  <a:pt x="4095069" y="5063182"/>
                  <a:pt x="4095069" y="4892496"/>
                </a:cubicBezTo>
                <a:lnTo>
                  <a:pt x="4095069" y="739486"/>
                </a:lnTo>
                <a:cubicBezTo>
                  <a:pt x="4095069" y="568722"/>
                  <a:pt x="3956184" y="429848"/>
                  <a:pt x="3785459" y="429848"/>
                </a:cubicBezTo>
                <a:close/>
                <a:moveTo>
                  <a:pt x="1178508" y="1048096"/>
                </a:moveTo>
                <a:lnTo>
                  <a:pt x="2916423" y="1048096"/>
                </a:lnTo>
                <a:cubicBezTo>
                  <a:pt x="2962769" y="1048096"/>
                  <a:pt x="3000311" y="1010554"/>
                  <a:pt x="3000311" y="964208"/>
                </a:cubicBezTo>
                <a:lnTo>
                  <a:pt x="3000311" y="911702"/>
                </a:lnTo>
                <a:lnTo>
                  <a:pt x="3613211" y="911702"/>
                </a:lnTo>
                <a:lnTo>
                  <a:pt x="3613211" y="4720341"/>
                </a:lnTo>
                <a:lnTo>
                  <a:pt x="481750" y="4720303"/>
                </a:lnTo>
                <a:lnTo>
                  <a:pt x="481750" y="911663"/>
                </a:lnTo>
                <a:lnTo>
                  <a:pt x="1094649" y="911663"/>
                </a:lnTo>
                <a:lnTo>
                  <a:pt x="1094649" y="964170"/>
                </a:lnTo>
                <a:cubicBezTo>
                  <a:pt x="1094649" y="1010516"/>
                  <a:pt x="1132192" y="1048135"/>
                  <a:pt x="1178538" y="1048135"/>
                </a:cubicBezTo>
                <a:close/>
                <a:moveTo>
                  <a:pt x="1262396" y="461228"/>
                </a:moveTo>
                <a:lnTo>
                  <a:pt x="1674454" y="461228"/>
                </a:lnTo>
                <a:cubicBezTo>
                  <a:pt x="1713183" y="461228"/>
                  <a:pt x="1746937" y="434669"/>
                  <a:pt x="1756008" y="396972"/>
                </a:cubicBezTo>
                <a:cubicBezTo>
                  <a:pt x="1788575" y="262036"/>
                  <a:pt x="1908363" y="167807"/>
                  <a:pt x="2047433" y="167807"/>
                </a:cubicBezTo>
                <a:cubicBezTo>
                  <a:pt x="2186465" y="167807"/>
                  <a:pt x="2306333" y="262067"/>
                  <a:pt x="2338859" y="396972"/>
                </a:cubicBezTo>
                <a:cubicBezTo>
                  <a:pt x="2347929" y="434631"/>
                  <a:pt x="2381684" y="461228"/>
                  <a:pt x="2420413" y="461228"/>
                </a:cubicBezTo>
                <a:lnTo>
                  <a:pt x="2832471" y="461228"/>
                </a:lnTo>
                <a:lnTo>
                  <a:pt x="2832471" y="880252"/>
                </a:lnTo>
                <a:lnTo>
                  <a:pt x="1262381" y="880252"/>
                </a:lnTo>
                <a:close/>
                <a:moveTo>
                  <a:pt x="3927219" y="4892476"/>
                </a:moveTo>
                <a:cubicBezTo>
                  <a:pt x="3927219" y="4970662"/>
                  <a:pt x="3863614" y="5034270"/>
                  <a:pt x="3785425" y="5034270"/>
                </a:cubicBezTo>
                <a:lnTo>
                  <a:pt x="309595" y="5034270"/>
                </a:lnTo>
                <a:cubicBezTo>
                  <a:pt x="231408" y="5034270"/>
                  <a:pt x="167801" y="4970665"/>
                  <a:pt x="167801" y="4892476"/>
                </a:cubicBezTo>
                <a:lnTo>
                  <a:pt x="167801" y="739565"/>
                </a:lnTo>
                <a:cubicBezTo>
                  <a:pt x="167801" y="661379"/>
                  <a:pt x="231405" y="597771"/>
                  <a:pt x="309595" y="597771"/>
                </a:cubicBezTo>
                <a:lnTo>
                  <a:pt x="1094669" y="597771"/>
                </a:lnTo>
                <a:lnTo>
                  <a:pt x="1094669" y="743964"/>
                </a:lnTo>
                <a:lnTo>
                  <a:pt x="397887" y="743964"/>
                </a:lnTo>
                <a:cubicBezTo>
                  <a:pt x="351541" y="743964"/>
                  <a:pt x="313998" y="781506"/>
                  <a:pt x="313998" y="827852"/>
                </a:cubicBezTo>
                <a:lnTo>
                  <a:pt x="313998" y="4804218"/>
                </a:lnTo>
                <a:cubicBezTo>
                  <a:pt x="313998" y="4850564"/>
                  <a:pt x="351541" y="4888106"/>
                  <a:pt x="397887" y="4888106"/>
                </a:cubicBezTo>
                <a:lnTo>
                  <a:pt x="3697172" y="4888106"/>
                </a:lnTo>
                <a:cubicBezTo>
                  <a:pt x="3743518" y="4888106"/>
                  <a:pt x="3781060" y="4850564"/>
                  <a:pt x="3781060" y="4804218"/>
                </a:cubicBezTo>
                <a:lnTo>
                  <a:pt x="3781060" y="827754"/>
                </a:lnTo>
                <a:cubicBezTo>
                  <a:pt x="3781060" y="781408"/>
                  <a:pt x="3743518" y="743866"/>
                  <a:pt x="3697172" y="743866"/>
                </a:cubicBezTo>
                <a:lnTo>
                  <a:pt x="3000390" y="743866"/>
                </a:lnTo>
                <a:lnTo>
                  <a:pt x="3000390" y="597673"/>
                </a:lnTo>
                <a:lnTo>
                  <a:pt x="3785464" y="597673"/>
                </a:lnTo>
                <a:cubicBezTo>
                  <a:pt x="3863651" y="597673"/>
                  <a:pt x="3927258" y="661278"/>
                  <a:pt x="3927258" y="739467"/>
                </a:cubicBezTo>
                <a:close/>
                <a:moveTo>
                  <a:pt x="1946041" y="398526"/>
                </a:moveTo>
                <a:cubicBezTo>
                  <a:pt x="1946041" y="342652"/>
                  <a:pt x="1991658" y="297038"/>
                  <a:pt x="2047529" y="297038"/>
                </a:cubicBezTo>
                <a:cubicBezTo>
                  <a:pt x="2103401" y="297038"/>
                  <a:pt x="2149018" y="342655"/>
                  <a:pt x="2149018" y="398526"/>
                </a:cubicBezTo>
                <a:cubicBezTo>
                  <a:pt x="2149018" y="454397"/>
                  <a:pt x="2103401" y="500015"/>
                  <a:pt x="2047529" y="500015"/>
                </a:cubicBezTo>
                <a:cubicBezTo>
                  <a:pt x="1991658" y="500015"/>
                  <a:pt x="1946041" y="454397"/>
                  <a:pt x="1946041" y="398526"/>
                </a:cubicBezTo>
                <a:close/>
                <a:moveTo>
                  <a:pt x="1066443" y="1947259"/>
                </a:moveTo>
                <a:lnTo>
                  <a:pt x="1435639" y="1612206"/>
                </a:lnTo>
                <a:cubicBezTo>
                  <a:pt x="1469929" y="1581054"/>
                  <a:pt x="1523010" y="1583618"/>
                  <a:pt x="1554165" y="1617908"/>
                </a:cubicBezTo>
                <a:cubicBezTo>
                  <a:pt x="1585320" y="1652199"/>
                  <a:pt x="1582753" y="1705279"/>
                  <a:pt x="1548463" y="1736434"/>
                </a:cubicBezTo>
                <a:lnTo>
                  <a:pt x="1120063" y="2125224"/>
                </a:lnTo>
                <a:cubicBezTo>
                  <a:pt x="1103990" y="2139805"/>
                  <a:pt x="1083821" y="2147000"/>
                  <a:pt x="1063729" y="2147000"/>
                </a:cubicBezTo>
                <a:cubicBezTo>
                  <a:pt x="1042184" y="2147000"/>
                  <a:pt x="1020752" y="2138772"/>
                  <a:pt x="1004411" y="2122431"/>
                </a:cubicBezTo>
                <a:lnTo>
                  <a:pt x="828062" y="1946082"/>
                </a:lnTo>
                <a:cubicBezTo>
                  <a:pt x="795302" y="1913323"/>
                  <a:pt x="795302" y="1860204"/>
                  <a:pt x="828062" y="1827449"/>
                </a:cubicBezTo>
                <a:cubicBezTo>
                  <a:pt x="860822" y="1794693"/>
                  <a:pt x="913940" y="1794689"/>
                  <a:pt x="946696" y="1827449"/>
                </a:cubicBezTo>
                <a:close/>
                <a:moveTo>
                  <a:pt x="1840036" y="2053842"/>
                </a:moveTo>
                <a:cubicBezTo>
                  <a:pt x="1840036" y="2007496"/>
                  <a:pt x="1877578" y="1969954"/>
                  <a:pt x="1923924" y="1969954"/>
                </a:cubicBezTo>
                <a:lnTo>
                  <a:pt x="3207839" y="1969954"/>
                </a:lnTo>
                <a:cubicBezTo>
                  <a:pt x="3254185" y="1969954"/>
                  <a:pt x="3291727" y="2007496"/>
                  <a:pt x="3291727" y="2053842"/>
                </a:cubicBezTo>
                <a:cubicBezTo>
                  <a:pt x="3291727" y="2100187"/>
                  <a:pt x="3254185" y="2137730"/>
                  <a:pt x="3207839" y="2137730"/>
                </a:cubicBezTo>
                <a:lnTo>
                  <a:pt x="1923924" y="2137730"/>
                </a:lnTo>
                <a:cubicBezTo>
                  <a:pt x="1877616" y="2137730"/>
                  <a:pt x="1840036" y="2100187"/>
                  <a:pt x="1840036" y="2053842"/>
                </a:cubicBezTo>
                <a:close/>
                <a:moveTo>
                  <a:pt x="1840036" y="1665052"/>
                </a:moveTo>
                <a:cubicBezTo>
                  <a:pt x="1840036" y="1618707"/>
                  <a:pt x="1877578" y="1581164"/>
                  <a:pt x="1923924" y="1581164"/>
                </a:cubicBezTo>
                <a:lnTo>
                  <a:pt x="3207839" y="1581164"/>
                </a:lnTo>
                <a:cubicBezTo>
                  <a:pt x="3254185" y="1581164"/>
                  <a:pt x="3291727" y="1618707"/>
                  <a:pt x="3291727" y="1665052"/>
                </a:cubicBezTo>
                <a:cubicBezTo>
                  <a:pt x="3291727" y="1711397"/>
                  <a:pt x="3254185" y="1748940"/>
                  <a:pt x="3207839" y="1748940"/>
                </a:cubicBezTo>
                <a:lnTo>
                  <a:pt x="1923924" y="1748940"/>
                </a:lnTo>
                <a:cubicBezTo>
                  <a:pt x="1877616" y="1748940"/>
                  <a:pt x="1840036" y="1711397"/>
                  <a:pt x="1840036" y="1665052"/>
                </a:cubicBezTo>
                <a:close/>
                <a:moveTo>
                  <a:pt x="1840036" y="3111012"/>
                </a:moveTo>
                <a:cubicBezTo>
                  <a:pt x="1840036" y="3064667"/>
                  <a:pt x="1877578" y="3027124"/>
                  <a:pt x="1923924" y="3027124"/>
                </a:cubicBezTo>
                <a:lnTo>
                  <a:pt x="3207839" y="3027124"/>
                </a:lnTo>
                <a:cubicBezTo>
                  <a:pt x="3254185" y="3027124"/>
                  <a:pt x="3291727" y="3064667"/>
                  <a:pt x="3291727" y="3111012"/>
                </a:cubicBezTo>
                <a:cubicBezTo>
                  <a:pt x="3291727" y="3157358"/>
                  <a:pt x="3254185" y="3194900"/>
                  <a:pt x="3207839" y="3194900"/>
                </a:cubicBezTo>
                <a:lnTo>
                  <a:pt x="1923924" y="3194900"/>
                </a:lnTo>
                <a:cubicBezTo>
                  <a:pt x="1877616" y="3194900"/>
                  <a:pt x="1840036" y="3157358"/>
                  <a:pt x="1840036" y="3111012"/>
                </a:cubicBezTo>
                <a:close/>
                <a:moveTo>
                  <a:pt x="1840036" y="2722183"/>
                </a:moveTo>
                <a:cubicBezTo>
                  <a:pt x="1840036" y="2675838"/>
                  <a:pt x="1877578" y="2638295"/>
                  <a:pt x="1923924" y="2638295"/>
                </a:cubicBezTo>
                <a:lnTo>
                  <a:pt x="3207839" y="2638295"/>
                </a:lnTo>
                <a:cubicBezTo>
                  <a:pt x="3254185" y="2638295"/>
                  <a:pt x="3291727" y="2675838"/>
                  <a:pt x="3291727" y="2722183"/>
                </a:cubicBezTo>
                <a:cubicBezTo>
                  <a:pt x="3291727" y="2768529"/>
                  <a:pt x="3254185" y="2806071"/>
                  <a:pt x="3207839" y="2806071"/>
                </a:cubicBezTo>
                <a:lnTo>
                  <a:pt x="1923924" y="2806110"/>
                </a:lnTo>
                <a:cubicBezTo>
                  <a:pt x="1877616" y="2806110"/>
                  <a:pt x="1840036" y="2768529"/>
                  <a:pt x="1840036" y="2722183"/>
                </a:cubicBezTo>
                <a:close/>
                <a:moveTo>
                  <a:pt x="1840036" y="3779393"/>
                </a:moveTo>
                <a:cubicBezTo>
                  <a:pt x="1840036" y="3733048"/>
                  <a:pt x="1877578" y="3695505"/>
                  <a:pt x="1923924" y="3695505"/>
                </a:cubicBezTo>
                <a:lnTo>
                  <a:pt x="3207839" y="3695505"/>
                </a:lnTo>
                <a:cubicBezTo>
                  <a:pt x="3254185" y="3695505"/>
                  <a:pt x="3291727" y="3733048"/>
                  <a:pt x="3291727" y="3779393"/>
                </a:cubicBezTo>
                <a:cubicBezTo>
                  <a:pt x="3291727" y="3825738"/>
                  <a:pt x="3254185" y="3863281"/>
                  <a:pt x="3207839" y="3863281"/>
                </a:cubicBezTo>
                <a:lnTo>
                  <a:pt x="1923924" y="3863281"/>
                </a:lnTo>
                <a:cubicBezTo>
                  <a:pt x="1877616" y="3863281"/>
                  <a:pt x="1840036" y="3825738"/>
                  <a:pt x="1840036" y="3779393"/>
                </a:cubicBezTo>
                <a:close/>
                <a:moveTo>
                  <a:pt x="1840036" y="4168183"/>
                </a:moveTo>
                <a:cubicBezTo>
                  <a:pt x="1840036" y="4121837"/>
                  <a:pt x="1877578" y="4084295"/>
                  <a:pt x="1923924" y="4084295"/>
                </a:cubicBezTo>
                <a:lnTo>
                  <a:pt x="3207839" y="4084295"/>
                </a:lnTo>
                <a:cubicBezTo>
                  <a:pt x="3254185" y="4084295"/>
                  <a:pt x="3291727" y="4121837"/>
                  <a:pt x="3291727" y="4168183"/>
                </a:cubicBezTo>
                <a:cubicBezTo>
                  <a:pt x="3291727" y="4214528"/>
                  <a:pt x="3254185" y="4252071"/>
                  <a:pt x="3207839" y="4252071"/>
                </a:cubicBezTo>
                <a:lnTo>
                  <a:pt x="1923924" y="4252071"/>
                </a:lnTo>
                <a:cubicBezTo>
                  <a:pt x="1877616" y="4252071"/>
                  <a:pt x="1840036" y="4214528"/>
                  <a:pt x="1840036" y="4168183"/>
                </a:cubicBezTo>
                <a:close/>
                <a:moveTo>
                  <a:pt x="1554155" y="2665791"/>
                </a:moveTo>
                <a:cubicBezTo>
                  <a:pt x="1585307" y="2700081"/>
                  <a:pt x="1582743" y="2753162"/>
                  <a:pt x="1548376" y="2784317"/>
                </a:cubicBezTo>
                <a:lnTo>
                  <a:pt x="1119977" y="3173107"/>
                </a:lnTo>
                <a:cubicBezTo>
                  <a:pt x="1103903" y="3187611"/>
                  <a:pt x="1083735" y="3194883"/>
                  <a:pt x="1063643" y="3194883"/>
                </a:cubicBezTo>
                <a:cubicBezTo>
                  <a:pt x="1042097" y="3194883"/>
                  <a:pt x="1020666" y="3186655"/>
                  <a:pt x="1004324" y="3170314"/>
                </a:cubicBezTo>
                <a:lnTo>
                  <a:pt x="827976" y="2993965"/>
                </a:lnTo>
                <a:cubicBezTo>
                  <a:pt x="795216" y="2961205"/>
                  <a:pt x="795216" y="2908087"/>
                  <a:pt x="827976" y="2875331"/>
                </a:cubicBezTo>
                <a:cubicBezTo>
                  <a:pt x="860735" y="2842575"/>
                  <a:pt x="913854" y="2842571"/>
                  <a:pt x="946609" y="2875331"/>
                </a:cubicBezTo>
                <a:lnTo>
                  <a:pt x="1066468" y="2995190"/>
                </a:lnTo>
                <a:lnTo>
                  <a:pt x="1435663" y="2660137"/>
                </a:lnTo>
                <a:cubicBezTo>
                  <a:pt x="1469953" y="2628870"/>
                  <a:pt x="1522996" y="2631434"/>
                  <a:pt x="1554150" y="2665801"/>
                </a:cubicBezTo>
                <a:close/>
                <a:moveTo>
                  <a:pt x="1554155" y="3723001"/>
                </a:moveTo>
                <a:cubicBezTo>
                  <a:pt x="1585307" y="3757291"/>
                  <a:pt x="1582743" y="3810371"/>
                  <a:pt x="1548376" y="3841526"/>
                </a:cubicBezTo>
                <a:lnTo>
                  <a:pt x="1119977" y="4230316"/>
                </a:lnTo>
                <a:cubicBezTo>
                  <a:pt x="1103903" y="4244821"/>
                  <a:pt x="1083735" y="4252092"/>
                  <a:pt x="1063643" y="4252092"/>
                </a:cubicBezTo>
                <a:cubicBezTo>
                  <a:pt x="1042097" y="4252092"/>
                  <a:pt x="1020666" y="4243864"/>
                  <a:pt x="1004324" y="4227523"/>
                </a:cubicBezTo>
                <a:lnTo>
                  <a:pt x="827976" y="4051175"/>
                </a:lnTo>
                <a:cubicBezTo>
                  <a:pt x="795216" y="4018415"/>
                  <a:pt x="795216" y="3965297"/>
                  <a:pt x="827976" y="3932541"/>
                </a:cubicBezTo>
                <a:cubicBezTo>
                  <a:pt x="860735" y="3899785"/>
                  <a:pt x="913854" y="3899781"/>
                  <a:pt x="946609" y="3932541"/>
                </a:cubicBezTo>
                <a:lnTo>
                  <a:pt x="1066468" y="4052399"/>
                </a:lnTo>
                <a:lnTo>
                  <a:pt x="1435663" y="3717347"/>
                </a:lnTo>
                <a:cubicBezTo>
                  <a:pt x="1469953" y="3686118"/>
                  <a:pt x="1522996" y="3688720"/>
                  <a:pt x="1554150" y="3723011"/>
                </a:cubicBezTo>
                <a:close/>
              </a:path>
            </a:pathLst>
          </a:custGeom>
          <a:solidFill>
            <a:schemeClr val="bg1"/>
          </a:solidFill>
          <a:ln w="9797"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2" name="Title 17">
            <a:extLst>
              <a:ext uri="{FF2B5EF4-FFF2-40B4-BE49-F238E27FC236}">
                <a16:creationId xmlns:a16="http://schemas.microsoft.com/office/drawing/2014/main" id="{ADC9C790-2123-9CF2-D9E0-D7E3802D8BF5}"/>
              </a:ext>
            </a:extLst>
          </p:cNvPr>
          <p:cNvSpPr>
            <a:spLocks noGrp="1"/>
          </p:cNvSpPr>
          <p:nvPr/>
        </p:nvSpPr>
        <p:spPr>
          <a:xfrm>
            <a:off x="220039" y="243444"/>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dirty="0">
                <a:ln>
                  <a:noFill/>
                </a:ln>
                <a:solidFill>
                  <a:srgbClr val="203661"/>
                </a:solidFill>
                <a:effectLst/>
                <a:uLnTx/>
                <a:uFillTx/>
                <a:latin typeface="Trebuchet MS"/>
                <a:ea typeface="+mj-ea"/>
              </a:rPr>
              <a:t>Introduction</a:t>
            </a:r>
            <a:r>
              <a:rPr kumimoji="0" lang="en-US" sz="4400" b="1" i="0" u="none" strike="noStrike" kern="800" cap="none" spc="0" normalizeH="0" baseline="30000" noProof="0" dirty="0">
                <a:ln>
                  <a:noFill/>
                </a:ln>
                <a:solidFill>
                  <a:srgbClr val="203661"/>
                </a:solidFill>
                <a:effectLst/>
                <a:uLnTx/>
                <a:uFillTx/>
                <a:latin typeface="Trebuchet MS"/>
                <a:ea typeface="+mj-ea"/>
              </a:rPr>
              <a:t>1</a:t>
            </a:r>
            <a:br>
              <a:rPr kumimoji="0" lang="en-US" sz="4400" b="1" i="0" u="none" strike="noStrike" kern="800" cap="none" spc="0" normalizeH="0" baseline="30000" noProof="0" dirty="0">
                <a:ln>
                  <a:noFill/>
                </a:ln>
                <a:solidFill>
                  <a:srgbClr val="C50E3C"/>
                </a:solidFill>
                <a:effectLst/>
                <a:uLnTx/>
                <a:uFillTx/>
                <a:latin typeface="Trebuchet MS" panose="020B0703020202090204" pitchFamily="34" charset="0"/>
                <a:ea typeface="+mj-ea"/>
              </a:rPr>
            </a:br>
            <a:endParaRPr kumimoji="0" lang="en-US" sz="2400" b="1" i="0" u="none" strike="noStrike" kern="800" cap="none" spc="0" normalizeH="0" baseline="0" noProof="0" dirty="0">
              <a:ln>
                <a:noFill/>
              </a:ln>
              <a:solidFill>
                <a:srgbClr val="203661"/>
              </a:solidFill>
              <a:effectLst/>
              <a:uLnTx/>
              <a:uFillTx/>
              <a:latin typeface="Trebuchet MS" panose="020B0703020202090204" pitchFamily="34" charset="0"/>
              <a:ea typeface="+mj-ea"/>
            </a:endParaRPr>
          </a:p>
        </p:txBody>
      </p:sp>
      <p:sp>
        <p:nvSpPr>
          <p:cNvPr id="4" name="TextBox 3">
            <a:extLst>
              <a:ext uri="{FF2B5EF4-FFF2-40B4-BE49-F238E27FC236}">
                <a16:creationId xmlns:a16="http://schemas.microsoft.com/office/drawing/2014/main" id="{EA626BEB-28C7-69AC-279C-CA6F4289DF83}"/>
              </a:ext>
            </a:extLst>
          </p:cNvPr>
          <p:cNvSpPr txBox="1"/>
          <p:nvPr/>
        </p:nvSpPr>
        <p:spPr>
          <a:xfrm>
            <a:off x="130399" y="5909461"/>
            <a:ext cx="9856834"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ADC, antibody-drug conjugate; HER2, Human Epidermal Growth Factor Receptor 2; HR, Hormone Receptor;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breast cancer;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mTNBC</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triple-negative breast cancer; SG, Sacituzumab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TEAEs, treatment emergent adverse events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 Rugo H, et al. </a:t>
            </a:r>
            <a:r>
              <a:rPr kumimoji="0" lang="en-IE"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Pooled Safety </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of Sacituzumab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(SG) in Metastatic Breast Cancer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Including Data from Patients (pts) Treated in NA/EU and Asia. Presented at ESMO BC 2025 Presentation #345P. 2. Bardia A, et al</a:t>
            </a:r>
            <a:r>
              <a:rPr kumimoji="0" lang="en-GB" sz="800" b="0" i="1"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N Engl J Med</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2021;384;1529-41.; 3. Rugo HS, et al. Lancet. 2023;402;1423-33.; 4. Zhang J, et al. Ann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Transl</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Med. 2021;9;1139; 5.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Vlachou</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E, et al. Clin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Genitourin</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Cancer. 2024;22;102090.</a:t>
            </a:r>
          </a:p>
        </p:txBody>
      </p:sp>
      <p:sp>
        <p:nvSpPr>
          <p:cNvPr id="6" name="TextBox 5">
            <a:extLst>
              <a:ext uri="{FF2B5EF4-FFF2-40B4-BE49-F238E27FC236}">
                <a16:creationId xmlns:a16="http://schemas.microsoft.com/office/drawing/2014/main" id="{CFB42905-F589-FBC7-351C-3EACB68FE29A}"/>
              </a:ext>
            </a:extLst>
          </p:cNvPr>
          <p:cNvSpPr txBox="1"/>
          <p:nvPr/>
        </p:nvSpPr>
        <p:spPr>
          <a:xfrm>
            <a:off x="411923" y="1622143"/>
            <a:ext cx="10688593" cy="3272691"/>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rgbClr val="54565B"/>
                </a:solidFill>
                <a:effectLst/>
                <a:uLnTx/>
                <a:uFillTx/>
                <a:latin typeface="Trebuchet MS" panose="020B0603020202020204"/>
                <a:ea typeface="+mn-ea"/>
                <a:cs typeface="+mn-cs"/>
              </a:rPr>
              <a:t>SG is a Trop-2-targeted antibody-drug conjugate (ADC) that has demonstrated significantly improved efficacy outcomes compared with standard-of-care treatment across multiple studies in patients with previously treated metastatic triple-negative breast cancer (</a:t>
            </a:r>
            <a:r>
              <a:rPr kumimoji="0" lang="en-GB" sz="2000" b="0" i="0" u="none" strike="noStrike" kern="1200" cap="none" spc="0" normalizeH="0" baseline="0" noProof="0" dirty="0" err="1">
                <a:ln>
                  <a:noFill/>
                </a:ln>
                <a:solidFill>
                  <a:srgbClr val="54565B"/>
                </a:solidFill>
                <a:effectLst/>
                <a:uLnTx/>
                <a:uFillTx/>
                <a:latin typeface="Trebuchet MS" panose="020B0603020202020204"/>
                <a:ea typeface="+mn-ea"/>
                <a:cs typeface="+mn-cs"/>
              </a:rPr>
              <a:t>mTNBC</a:t>
            </a:r>
            <a:r>
              <a:rPr kumimoji="0" lang="en-GB" sz="2000" b="0" i="0" u="none" strike="noStrike" kern="1200" cap="none" spc="0" normalizeH="0" baseline="0" noProof="0" dirty="0">
                <a:ln>
                  <a:noFill/>
                </a:ln>
                <a:solidFill>
                  <a:srgbClr val="54565B"/>
                </a:solidFill>
                <a:effectLst/>
                <a:uLnTx/>
                <a:uFillTx/>
                <a:latin typeface="Trebuchet MS" panose="020B0603020202020204"/>
                <a:ea typeface="+mn-ea"/>
                <a:cs typeface="+mn-cs"/>
              </a:rPr>
              <a:t>) and hormone receptor-positive/Human Epidermal Growth Factor Receptor 2-negative (HR+/HER2) </a:t>
            </a:r>
            <a:r>
              <a:rPr kumimoji="0" lang="en-GB" sz="2000" b="0" i="0" u="none" strike="noStrike" kern="1200" cap="none" spc="0" normalizeH="0" baseline="0" noProof="0" dirty="0" err="1">
                <a:ln>
                  <a:noFill/>
                </a:ln>
                <a:solidFill>
                  <a:srgbClr val="54565B"/>
                </a:solidFill>
                <a:effectLst/>
                <a:uLnTx/>
                <a:uFillTx/>
                <a:latin typeface="Trebuchet MS" panose="020B0603020202020204"/>
                <a:ea typeface="+mn-ea"/>
                <a:cs typeface="+mn-cs"/>
              </a:rPr>
              <a:t>mBC</a:t>
            </a:r>
            <a:r>
              <a:rPr kumimoji="0" lang="en-GB" sz="2000" b="0" i="0" u="none" strike="noStrike" kern="1200" cap="none" spc="0" normalizeH="0" baseline="0" noProof="0" dirty="0">
                <a:ln>
                  <a:noFill/>
                </a:ln>
                <a:solidFill>
                  <a:srgbClr val="54565B"/>
                </a:solidFill>
                <a:effectLst/>
                <a:uLnTx/>
                <a:uFillTx/>
                <a:latin typeface="Trebuchet MS" panose="020B0603020202020204"/>
                <a:ea typeface="+mn-ea"/>
                <a:cs typeface="+mn-cs"/>
              </a:rPr>
              <a:t>, with a manageable safety profile</a:t>
            </a:r>
            <a:r>
              <a:rPr kumimoji="0" lang="en-GB" sz="2000" b="0" i="0" u="none" strike="noStrike" kern="1200" cap="none" spc="0" normalizeH="0" baseline="30000" noProof="0" dirty="0">
                <a:ln>
                  <a:noFill/>
                </a:ln>
                <a:solidFill>
                  <a:srgbClr val="54565B"/>
                </a:solidFill>
                <a:effectLst/>
                <a:uLnTx/>
                <a:uFillTx/>
                <a:latin typeface="Trebuchet MS" panose="020B0603020202020204"/>
                <a:ea typeface="+mn-ea"/>
                <a:cs typeface="+mn-cs"/>
              </a:rPr>
              <a:t>2,3</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000" b="0" i="0" u="none" strike="noStrike" kern="1200" cap="none" spc="0" normalizeH="0" baseline="30000" noProof="0" dirty="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rgbClr val="54565B"/>
                </a:solidFill>
                <a:effectLst/>
                <a:uLnTx/>
                <a:uFillTx/>
                <a:latin typeface="Trebuchet MS" panose="020B0603020202020204"/>
                <a:ea typeface="+mn-ea"/>
                <a:cs typeface="+mn-cs"/>
              </a:rPr>
              <a:t>Previous studies have indicated that the frequency of specific types of TEAEs in patients treated with ADCs may differ based on race or geographic region</a:t>
            </a:r>
            <a:r>
              <a:rPr kumimoji="0" lang="en-GB" sz="2000" b="0" i="0" u="none" strike="noStrike" kern="1200" cap="none" spc="0" normalizeH="0" baseline="30000" noProof="0" dirty="0">
                <a:ln>
                  <a:noFill/>
                </a:ln>
                <a:solidFill>
                  <a:srgbClr val="54565B"/>
                </a:solidFill>
                <a:effectLst/>
                <a:uLnTx/>
                <a:uFillTx/>
                <a:latin typeface="Trebuchet MS" panose="020B0603020202020204"/>
                <a:ea typeface="+mn-ea"/>
                <a:cs typeface="+mn-cs"/>
              </a:rPr>
              <a:t>4,5</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000" b="0" i="0" u="none" strike="noStrike" kern="1200" cap="none" spc="0" normalizeH="0" baseline="30000" noProof="0" dirty="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srgbClr val="54565B"/>
                </a:solidFill>
                <a:effectLst/>
                <a:uLnTx/>
                <a:uFillTx/>
                <a:latin typeface="Trebuchet MS" panose="020B0603020202020204"/>
                <a:ea typeface="+mn-ea"/>
                <a:cs typeface="+mn-cs"/>
              </a:rPr>
              <a:t>We present an analysis of pooled safety data from patients with metastatic breast cancer who received SG during clinical studies</a:t>
            </a:r>
          </a:p>
        </p:txBody>
      </p:sp>
      <p:sp>
        <p:nvSpPr>
          <p:cNvPr id="3" name="TextBox 2">
            <a:extLst>
              <a:ext uri="{FF2B5EF4-FFF2-40B4-BE49-F238E27FC236}">
                <a16:creationId xmlns:a16="http://schemas.microsoft.com/office/drawing/2014/main" id="{47F1B76A-4294-290F-DD5B-E307FA5F1D91}"/>
              </a:ext>
            </a:extLst>
          </p:cNvPr>
          <p:cNvSpPr txBox="1"/>
          <p:nvPr/>
        </p:nvSpPr>
        <p:spPr>
          <a:xfrm>
            <a:off x="150128" y="5737606"/>
            <a:ext cx="13082367"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0" normalizeH="0" baseline="0" noProof="0" dirty="0">
                <a:ln>
                  <a:noFill/>
                </a:ln>
                <a:solidFill>
                  <a:srgbClr val="54565B"/>
                </a:solidFill>
                <a:effectLst/>
                <a:uLnTx/>
                <a:uFillTx/>
                <a:latin typeface="Trebuchet MS" panose="020B0603020202020204"/>
                <a:ea typeface="+mn-ea"/>
                <a:cs typeface="+mn-cs"/>
              </a:rPr>
              <a:t>The content presented on this slide remains true to its original form as presented during the congress. The statements presented on the slide are reflective of the authors’ viewpoints and should not be attributed to Gilead.</a:t>
            </a:r>
            <a:endParaRPr kumimoji="0" lang="en-GB" sz="800" b="0" i="0" u="none" strike="noStrike" kern="1200" cap="none" spc="0" normalizeH="0" baseline="0" noProof="0" dirty="0">
              <a:ln>
                <a:noFill/>
              </a:ln>
              <a:solidFill>
                <a:srgbClr val="54565B"/>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61301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7E0EB73-C9EC-A0AA-3EC1-90A8107B5E59}"/>
              </a:ext>
            </a:extLst>
          </p:cNvPr>
          <p:cNvSpPr>
            <a:spLocks noGrp="1"/>
          </p:cNvSpPr>
          <p:nvPr/>
        </p:nvSpPr>
        <p:spPr>
          <a:xfrm>
            <a:off x="122021" y="150426"/>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Methods</a:t>
            </a:r>
            <a:r>
              <a:rPr kumimoji="0" lang="en-US" sz="4400" b="1" i="0" u="none" strike="noStrike" kern="800" cap="none" spc="0" normalizeH="0" baseline="30000" noProof="0">
                <a:ln>
                  <a:noFill/>
                </a:ln>
                <a:solidFill>
                  <a:srgbClr val="203661"/>
                </a:solidFill>
                <a:effectLst/>
                <a:uLnTx/>
                <a:uFillTx/>
                <a:latin typeface="Trebuchet MS"/>
                <a:ea typeface="+mj-ea"/>
              </a:rPr>
              <a:t>1</a:t>
            </a:r>
            <a:r>
              <a:rPr kumimoji="0" lang="en-US" sz="3600" b="1" i="0" u="none" strike="noStrike" kern="800" cap="none" spc="0" normalizeH="0" baseline="0" noProof="0">
                <a:ln>
                  <a:noFill/>
                </a:ln>
                <a:solidFill>
                  <a:srgbClr val="203661"/>
                </a:solidFill>
                <a:effectLst/>
                <a:uLnTx/>
                <a:uFillTx/>
                <a:latin typeface="Trebuchet MS"/>
                <a:ea typeface="+mj-ea"/>
              </a:rPr>
              <a:t> </a:t>
            </a:r>
            <a:br>
              <a:rPr kumimoji="0" lang="en-US" sz="3600" b="1" i="0" u="none" strike="noStrike" kern="800" cap="none" spc="0" normalizeH="0" baseline="0" noProof="0">
                <a:ln>
                  <a:noFill/>
                </a:ln>
                <a:solidFill>
                  <a:srgbClr val="C50E3C"/>
                </a:solidFill>
                <a:effectLst/>
                <a:uLnTx/>
                <a:uFillTx/>
                <a:latin typeface="Trebuchet MS" panose="020B0703020202090204" pitchFamily="34" charset="0"/>
                <a:ea typeface="+mj-ea"/>
              </a:rPr>
            </a:br>
            <a:endParaRPr kumimoji="0" lang="en-IE" sz="2400" b="1" i="0" u="none" strike="noStrike" kern="800" cap="none" spc="0" normalizeH="0" baseline="0" noProof="0">
              <a:ln>
                <a:noFill/>
              </a:ln>
              <a:solidFill>
                <a:srgbClr val="203661"/>
              </a:solidFill>
              <a:effectLst/>
              <a:uLnTx/>
              <a:uFillTx/>
              <a:latin typeface="Trebuchet MS" panose="020B0703020202090204" pitchFamily="34" charset="0"/>
              <a:ea typeface="+mj-ea"/>
            </a:endParaRPr>
          </a:p>
        </p:txBody>
      </p:sp>
      <p:sp>
        <p:nvSpPr>
          <p:cNvPr id="12" name="TextBox 11">
            <a:extLst>
              <a:ext uri="{FF2B5EF4-FFF2-40B4-BE49-F238E27FC236}">
                <a16:creationId xmlns:a16="http://schemas.microsoft.com/office/drawing/2014/main" id="{C670D74E-5D6C-F14F-F11B-911ABCF5F46A}"/>
              </a:ext>
            </a:extLst>
          </p:cNvPr>
          <p:cNvSpPr txBox="1"/>
          <p:nvPr/>
        </p:nvSpPr>
        <p:spPr>
          <a:xfrm>
            <a:off x="150596" y="6090743"/>
            <a:ext cx="9802091"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AE, Adverse Events; BC, Breast Cancer; EU, Europe; HER2, Human Epidermal Growth Factor Receptor 2; HR, Hormone Receptor;  IV, Intravenous; </a:t>
            </a:r>
            <a:r>
              <a:rPr kumimoji="0" lang="en-US"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breast cancer; </a:t>
            </a:r>
            <a:r>
              <a:rPr kumimoji="0" lang="en-US"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mTNBC</a:t>
            </a: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metastatic Triple-Negative Breast Cancer;  NA, North America; SG, Sacituzumab </a:t>
            </a:r>
            <a:r>
              <a:rPr kumimoji="0" lang="en-US"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endPar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Rugo H, et al. </a:t>
            </a:r>
            <a:r>
              <a:rPr kumimoji="0" lang="en-IE"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Pooled Safety </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of Sacituzumab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(SG) in Metastatic Breast Cancer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Including Data from Patients (pts) Treated in NA/EU and Asia. Presented at ESMO BC 2025 Presentation #345P</a:t>
            </a:r>
          </a:p>
        </p:txBody>
      </p:sp>
      <p:sp>
        <p:nvSpPr>
          <p:cNvPr id="5" name="Rectangle 1">
            <a:extLst>
              <a:ext uri="{FF2B5EF4-FFF2-40B4-BE49-F238E27FC236}">
                <a16:creationId xmlns:a16="http://schemas.microsoft.com/office/drawing/2014/main" id="{7EF0AA2A-94F1-E561-6DB7-4A6AAF363616}"/>
              </a:ext>
            </a:extLst>
          </p:cNvPr>
          <p:cNvSpPr>
            <a:spLocks noChangeArrowheads="1"/>
          </p:cNvSpPr>
          <p:nvPr/>
        </p:nvSpPr>
        <p:spPr bwMode="auto">
          <a:xfrm>
            <a:off x="5621122" y="15779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p:txBody>
      </p:sp>
      <p:sp>
        <p:nvSpPr>
          <p:cNvPr id="2" name="TextBox 1">
            <a:extLst>
              <a:ext uri="{FF2B5EF4-FFF2-40B4-BE49-F238E27FC236}">
                <a16:creationId xmlns:a16="http://schemas.microsoft.com/office/drawing/2014/main" id="{0C6E53AB-CCB3-ADCA-4BDD-56679EE74FE4}"/>
              </a:ext>
            </a:extLst>
          </p:cNvPr>
          <p:cNvSpPr txBox="1"/>
          <p:nvPr/>
        </p:nvSpPr>
        <p:spPr>
          <a:xfrm>
            <a:off x="211015" y="1334702"/>
            <a:ext cx="6038850" cy="424731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Safety Data for patients that received SG treatment (10mg/kg, days 1 and 8 every 21-day cycle) were pooled from multiple clinical studies conducted in different regions: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NA/EU: ASCENT (NCT02574455), TROPiCS-02 (NCT039091339), IMMU-132-01 (NCT01631552)</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Asia: EVER-132-001 (NCT04454437), EVER-132-002 (NCT04639986), ASCENT-J02 (NCT05101096)</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TEAEs were defined as any adverse events (AEs) that started on or after first dose date until ≤ 30 days after last dose date (or until initiation of subsequent anti-cancer therapy in studies in Asia)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Safety data were </a:t>
            </a:r>
            <a:r>
              <a:rPr kumimoji="0" lang="en-GB" sz="1800" b="0" i="0" u="none" strike="noStrike" kern="1200" cap="none" spc="0" normalizeH="0" baseline="0" noProof="0" err="1">
                <a:ln>
                  <a:noFill/>
                </a:ln>
                <a:solidFill>
                  <a:srgbClr val="54565B"/>
                </a:solidFill>
                <a:effectLst/>
                <a:uLnTx/>
                <a:uFillTx/>
                <a:latin typeface="Trebuchet MS" panose="020B0603020202020204"/>
                <a:ea typeface="+mn-ea"/>
                <a:cs typeface="+mn-cs"/>
              </a:rPr>
              <a:t>analyzed</a:t>
            </a: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 by region (NA/EU vs Asia)</a:t>
            </a:r>
          </a:p>
        </p:txBody>
      </p:sp>
      <p:sp>
        <p:nvSpPr>
          <p:cNvPr id="10" name="Footer Placeholder 9">
            <a:extLst>
              <a:ext uri="{FF2B5EF4-FFF2-40B4-BE49-F238E27FC236}">
                <a16:creationId xmlns:a16="http://schemas.microsoft.com/office/drawing/2014/main" id="{6C7159E0-F1A3-A2C6-B630-84644CC12A46}"/>
              </a:ext>
            </a:extLst>
          </p:cNvPr>
          <p:cNvSpPr>
            <a:spLocks noGrp="1"/>
          </p:cNvSpPr>
          <p:nvPr>
            <p:ph type="ftr" sz="quarter" idx="4294967295"/>
          </p:nvPr>
        </p:nvSpPr>
        <p:spPr>
          <a:xfrm>
            <a:off x="4024804" y="6601639"/>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FFFFFF">
                    <a:lumMod val="50000"/>
                  </a:srgbClr>
                </a:solidFill>
                <a:effectLst/>
                <a:uLnTx/>
                <a:uFillTx/>
                <a:latin typeface="Trebuchet MS" panose="020B0603020202020204"/>
                <a:ea typeface="+mn-ea"/>
                <a:cs typeface="+mn-cs"/>
              </a:rPr>
              <a:t>SLD-NON-GLB-ALL-00203 – MRC Approved May 2025</a:t>
            </a:r>
          </a:p>
        </p:txBody>
      </p:sp>
      <p:sp>
        <p:nvSpPr>
          <p:cNvPr id="7" name="TextBox 6">
            <a:extLst>
              <a:ext uri="{FF2B5EF4-FFF2-40B4-BE49-F238E27FC236}">
                <a16:creationId xmlns:a16="http://schemas.microsoft.com/office/drawing/2014/main" id="{5D9C2F37-1677-8136-CCFC-5A8A4A7D294E}"/>
              </a:ext>
            </a:extLst>
          </p:cNvPr>
          <p:cNvSpPr txBox="1"/>
          <p:nvPr/>
        </p:nvSpPr>
        <p:spPr>
          <a:xfrm>
            <a:off x="6652239" y="1017067"/>
            <a:ext cx="3181350" cy="28469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50" b="1" i="0" u="none" strike="noStrike" kern="1200" cap="none" spc="-20" normalizeH="0" baseline="0" noProof="0" dirty="0">
                <a:ln>
                  <a:noFill/>
                </a:ln>
                <a:solidFill>
                  <a:srgbClr val="881222"/>
                </a:solidFill>
                <a:effectLst/>
                <a:uLnTx/>
                <a:uFillTx/>
                <a:latin typeface="Arial"/>
                <a:ea typeface="+mn-ea"/>
                <a:cs typeface="Arial"/>
              </a:rPr>
              <a:t>Figure 1.Analyzed Clinical Studies</a:t>
            </a:r>
          </a:p>
        </p:txBody>
      </p:sp>
      <p:sp>
        <p:nvSpPr>
          <p:cNvPr id="11" name="TextBox 10">
            <a:extLst>
              <a:ext uri="{FF2B5EF4-FFF2-40B4-BE49-F238E27FC236}">
                <a16:creationId xmlns:a16="http://schemas.microsoft.com/office/drawing/2014/main" id="{F1B6D585-3AC3-2BAF-3123-EE6CD2A3327D}"/>
              </a:ext>
            </a:extLst>
          </p:cNvPr>
          <p:cNvSpPr txBox="1"/>
          <p:nvPr/>
        </p:nvSpPr>
        <p:spPr>
          <a:xfrm>
            <a:off x="6652239" y="5109725"/>
            <a:ext cx="4715008"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 values indicate number of SG-treated patients that meet the specified criteria from each study.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BC, breast cancer; HER2-, human epidermal growth factor receptor-negative; HR+, hormone receptor-positive; IV, intravenous; </a:t>
            </a:r>
            <a:r>
              <a:rPr kumimoji="0" lang="en-US" sz="8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mBC</a:t>
            </a: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metastatic breast cancer; </a:t>
            </a:r>
            <a:r>
              <a:rPr kumimoji="0" lang="en-US" sz="8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mTNBC</a:t>
            </a: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metastatic triple-negative breast cancer; NA/EU, North America/Europe; SG, </a:t>
            </a:r>
            <a:r>
              <a:rPr kumimoji="0" lang="en-US" sz="8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sacituzumab</a:t>
            </a: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a:t>
            </a:r>
            <a:r>
              <a:rPr kumimoji="0" lang="en-US" sz="8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govitecan</a:t>
            </a: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t>
            </a:r>
          </a:p>
        </p:txBody>
      </p:sp>
      <p:graphicFrame>
        <p:nvGraphicFramePr>
          <p:cNvPr id="13" name="Table 12">
            <a:extLst>
              <a:ext uri="{FF2B5EF4-FFF2-40B4-BE49-F238E27FC236}">
                <a16:creationId xmlns:a16="http://schemas.microsoft.com/office/drawing/2014/main" id="{56056A53-79AD-3E4C-217B-A8867E453B0D}"/>
              </a:ext>
            </a:extLst>
          </p:cNvPr>
          <p:cNvGraphicFramePr>
            <a:graphicFrameLocks noGrp="1"/>
          </p:cNvGraphicFramePr>
          <p:nvPr/>
        </p:nvGraphicFramePr>
        <p:xfrm>
          <a:off x="6249865" y="1455887"/>
          <a:ext cx="3583723" cy="3554739"/>
        </p:xfrm>
        <a:graphic>
          <a:graphicData uri="http://schemas.openxmlformats.org/drawingml/2006/table">
            <a:tbl>
              <a:tblPr firstRow="1" bandRow="1">
                <a:tableStyleId>{5C22544A-7EE6-4342-B048-85BDC9FD1C3A}</a:tableStyleId>
              </a:tblPr>
              <a:tblGrid>
                <a:gridCol w="563460">
                  <a:extLst>
                    <a:ext uri="{9D8B030D-6E8A-4147-A177-3AD203B41FA5}">
                      <a16:colId xmlns:a16="http://schemas.microsoft.com/office/drawing/2014/main" val="1063910293"/>
                    </a:ext>
                  </a:extLst>
                </a:gridCol>
                <a:gridCol w="937323">
                  <a:extLst>
                    <a:ext uri="{9D8B030D-6E8A-4147-A177-3AD203B41FA5}">
                      <a16:colId xmlns:a16="http://schemas.microsoft.com/office/drawing/2014/main" val="2081598969"/>
                    </a:ext>
                  </a:extLst>
                </a:gridCol>
                <a:gridCol w="104147">
                  <a:extLst>
                    <a:ext uri="{9D8B030D-6E8A-4147-A177-3AD203B41FA5}">
                      <a16:colId xmlns:a16="http://schemas.microsoft.com/office/drawing/2014/main" val="788063226"/>
                    </a:ext>
                  </a:extLst>
                </a:gridCol>
                <a:gridCol w="937323">
                  <a:extLst>
                    <a:ext uri="{9D8B030D-6E8A-4147-A177-3AD203B41FA5}">
                      <a16:colId xmlns:a16="http://schemas.microsoft.com/office/drawing/2014/main" val="1742230902"/>
                    </a:ext>
                  </a:extLst>
                </a:gridCol>
                <a:gridCol w="104147">
                  <a:extLst>
                    <a:ext uri="{9D8B030D-6E8A-4147-A177-3AD203B41FA5}">
                      <a16:colId xmlns:a16="http://schemas.microsoft.com/office/drawing/2014/main" val="798311657"/>
                    </a:ext>
                  </a:extLst>
                </a:gridCol>
                <a:gridCol w="937323">
                  <a:extLst>
                    <a:ext uri="{9D8B030D-6E8A-4147-A177-3AD203B41FA5}">
                      <a16:colId xmlns:a16="http://schemas.microsoft.com/office/drawing/2014/main" val="2195233596"/>
                    </a:ext>
                  </a:extLst>
                </a:gridCol>
              </a:tblGrid>
              <a:tr h="1704603">
                <a:tc>
                  <a:txBody>
                    <a:bodyPr/>
                    <a:lstStyle/>
                    <a:p>
                      <a:r>
                        <a:rPr lang="en-US" sz="800" dirty="0">
                          <a:solidFill>
                            <a:schemeClr val="accent6"/>
                          </a:solidFill>
                          <a:latin typeface="Arial" panose="020B0604020202020204" pitchFamily="34" charset="0"/>
                          <a:cs typeface="Arial" panose="020B0604020202020204" pitchFamily="34" charset="0"/>
                        </a:rPr>
                        <a:t>NA/EU</a:t>
                      </a:r>
                    </a:p>
                    <a:p>
                      <a:r>
                        <a:rPr lang="en-US" sz="800" dirty="0">
                          <a:solidFill>
                            <a:schemeClr val="accent6"/>
                          </a:solidFill>
                          <a:latin typeface="Arial" panose="020B0604020202020204" pitchFamily="34" charset="0"/>
                          <a:cs typeface="Arial" panose="020B0604020202020204" pitchFamily="34" charset="0"/>
                        </a:rPr>
                        <a:t>N = 688</a:t>
                      </a:r>
                    </a:p>
                  </a:txBody>
                  <a:tcPr marL="18288" marR="18288" marT="18288" marB="18288"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dirty="0">
                          <a:latin typeface="Arial" panose="020B0604020202020204" pitchFamily="34" charset="0"/>
                          <a:cs typeface="Arial" panose="020B0604020202020204" pitchFamily="34" charset="0"/>
                        </a:rPr>
                        <a:t>ASCENT</a:t>
                      </a:r>
                    </a:p>
                    <a:p>
                      <a:pPr algn="ctr"/>
                      <a:r>
                        <a:rPr lang="en-US" sz="800" dirty="0">
                          <a:latin typeface="Arial" panose="020B0604020202020204" pitchFamily="34" charset="0"/>
                          <a:cs typeface="Arial" panose="020B0604020202020204" pitchFamily="34" charset="0"/>
                        </a:rPr>
                        <a:t>(n = 258)</a:t>
                      </a:r>
                    </a:p>
                    <a:p>
                      <a:pPr algn="ctr"/>
                      <a:r>
                        <a:rPr lang="en-US" sz="800" dirty="0">
                          <a:latin typeface="Arial" panose="020B0604020202020204" pitchFamily="34" charset="0"/>
                          <a:cs typeface="Arial" panose="020B0604020202020204" pitchFamily="34" charset="0"/>
                        </a:rPr>
                        <a:t>Locally advanced unresectable </a:t>
                      </a:r>
                      <a:r>
                        <a:rPr lang="en-US" sz="800" dirty="0" err="1">
                          <a:latin typeface="Arial" panose="020B0604020202020204" pitchFamily="34" charset="0"/>
                          <a:cs typeface="Arial" panose="020B0604020202020204" pitchFamily="34" charset="0"/>
                        </a:rPr>
                        <a:t>mTNBC</a:t>
                      </a:r>
                      <a:r>
                        <a:rPr lang="en-US" sz="800" dirty="0">
                          <a:latin typeface="Arial" panose="020B0604020202020204" pitchFamily="34" charset="0"/>
                          <a:cs typeface="Arial" panose="020B0604020202020204" pitchFamily="34" charset="0"/>
                        </a:rPr>
                        <a:t>, disease relapsed or was refractory to ≥ 2 prior standard chemotherapy regimens</a:t>
                      </a:r>
                    </a:p>
                  </a:txBody>
                  <a:tcPr marL="18288" marR="18288" marT="18288" marB="1828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2D425F"/>
                    </a:solidFill>
                  </a:tcPr>
                </a:tc>
                <a:tc>
                  <a:txBody>
                    <a:bodyPr/>
                    <a:lstStyle/>
                    <a:p>
                      <a:pPr algn="ctr"/>
                      <a:endParaRPr lang="en-US" sz="900" dirty="0">
                        <a:latin typeface="Arial" panose="020B0604020202020204" pitchFamily="34" charset="0"/>
                        <a:cs typeface="Arial" panose="020B0604020202020204" pitchFamily="34" charset="0"/>
                      </a:endParaRPr>
                    </a:p>
                  </a:txBody>
                  <a:tcPr marL="18288" marR="18288" marT="18288" marB="1828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dirty="0">
                          <a:latin typeface="Arial" panose="020B0604020202020204" pitchFamily="34" charset="0"/>
                          <a:cs typeface="Arial" panose="020B0604020202020204" pitchFamily="34" charset="0"/>
                        </a:rPr>
                        <a:t>TROPiCS-02</a:t>
                      </a:r>
                    </a:p>
                    <a:p>
                      <a:pPr algn="ctr"/>
                      <a:r>
                        <a:rPr lang="en-US" sz="800" dirty="0">
                          <a:latin typeface="Arial" panose="020B0604020202020204" pitchFamily="34" charset="0"/>
                          <a:cs typeface="Arial" panose="020B0604020202020204" pitchFamily="34" charset="0"/>
                        </a:rPr>
                        <a:t>(n = 268)</a:t>
                      </a:r>
                    </a:p>
                    <a:p>
                      <a:pPr algn="ctr"/>
                      <a:r>
                        <a:rPr lang="en-US" sz="800" dirty="0">
                          <a:latin typeface="Arial" panose="020B0604020202020204" pitchFamily="34" charset="0"/>
                          <a:cs typeface="Arial" panose="020B0604020202020204" pitchFamily="34" charset="0"/>
                        </a:rPr>
                        <a:t>Locally recurrent inoperable or metastatic HR+/HER2-BC with progression after 2-4 prior systemic therapies</a:t>
                      </a:r>
                    </a:p>
                  </a:txBody>
                  <a:tcPr marL="18288" marR="18288" marT="18288" marB="1828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2D425F"/>
                    </a:solidFill>
                  </a:tcPr>
                </a:tc>
                <a:tc>
                  <a:txBody>
                    <a:bodyPr/>
                    <a:lstStyle/>
                    <a:p>
                      <a:pPr algn="ctr"/>
                      <a:endParaRPr lang="en-US" sz="900" dirty="0">
                        <a:latin typeface="Arial" panose="020B0604020202020204" pitchFamily="34" charset="0"/>
                        <a:cs typeface="Arial" panose="020B0604020202020204" pitchFamily="34" charset="0"/>
                      </a:endParaRPr>
                    </a:p>
                  </a:txBody>
                  <a:tcPr marL="18288" marR="18288" marT="18288" marB="1828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dirty="0">
                          <a:latin typeface="Arial" panose="020B0604020202020204" pitchFamily="34" charset="0"/>
                          <a:cs typeface="Arial" panose="020B0604020202020204" pitchFamily="34" charset="0"/>
                        </a:rPr>
                        <a:t>IMMU-132-01</a:t>
                      </a:r>
                    </a:p>
                    <a:p>
                      <a:pPr algn="ctr"/>
                      <a:r>
                        <a:rPr lang="en-US" sz="800" dirty="0">
                          <a:latin typeface="Arial" panose="020B0604020202020204" pitchFamily="34" charset="0"/>
                          <a:cs typeface="Arial" panose="020B0604020202020204" pitchFamily="34" charset="0"/>
                        </a:rPr>
                        <a:t>(n = 162)</a:t>
                      </a:r>
                    </a:p>
                    <a:p>
                      <a:pPr algn="ctr"/>
                      <a:r>
                        <a:rPr lang="en-US" sz="800" spc="-20" dirty="0">
                          <a:latin typeface="Arial" panose="020B0604020202020204" pitchFamily="34" charset="0"/>
                          <a:cs typeface="Arial" panose="020B0604020202020204" pitchFamily="34" charset="0"/>
                        </a:rPr>
                        <a:t>Multiple metastatic </a:t>
                      </a:r>
                      <a:r>
                        <a:rPr lang="en-US" sz="800" spc="-20" baseline="0" dirty="0">
                          <a:latin typeface="Arial" panose="020B0604020202020204" pitchFamily="34" charset="0"/>
                          <a:cs typeface="Arial" panose="020B0604020202020204" pitchFamily="34" charset="0"/>
                        </a:rPr>
                        <a:t>epithelial cancers, </a:t>
                      </a:r>
                      <a:r>
                        <a:rPr lang="en-US" sz="800" spc="-20" dirty="0">
                          <a:latin typeface="Arial" panose="020B0604020202020204" pitchFamily="34" charset="0"/>
                          <a:cs typeface="Arial" panose="020B0604020202020204" pitchFamily="34" charset="0"/>
                        </a:rPr>
                        <a:t>including non-</a:t>
                      </a:r>
                      <a:r>
                        <a:rPr lang="en-US" sz="800" spc="-20" baseline="0" dirty="0">
                          <a:latin typeface="Arial" panose="020B0604020202020204" pitchFamily="34" charset="0"/>
                          <a:cs typeface="Arial" panose="020B0604020202020204" pitchFamily="34" charset="0"/>
                        </a:rPr>
                        <a:t>triple-negative BC </a:t>
                      </a:r>
                      <a:r>
                        <a:rPr lang="en-US" sz="800" spc="-20" dirty="0">
                          <a:latin typeface="Arial" panose="020B0604020202020204" pitchFamily="34" charset="0"/>
                          <a:cs typeface="Arial" panose="020B0604020202020204" pitchFamily="34" charset="0"/>
                        </a:rPr>
                        <a:t>and TNBC, disease relapsed or was refractory to </a:t>
                      </a:r>
                      <a:r>
                        <a:rPr lang="en-US" sz="800" b="1" spc="-20" dirty="0">
                          <a:solidFill>
                            <a:schemeClr val="bg1"/>
                          </a:solidFill>
                          <a:latin typeface="Arial" panose="020B0604020202020204" pitchFamily="34" charset="0"/>
                          <a:cs typeface="Arial" panose="020B0604020202020204" pitchFamily="34" charset="0"/>
                        </a:rPr>
                        <a:t>≥ </a:t>
                      </a:r>
                      <a:r>
                        <a:rPr lang="en-US" sz="800" spc="-20" dirty="0">
                          <a:latin typeface="Arial" panose="020B0604020202020204" pitchFamily="34" charset="0"/>
                          <a:cs typeface="Arial" panose="020B0604020202020204" pitchFamily="34" charset="0"/>
                        </a:rPr>
                        <a:t>1 prior standard regimen (this analysis included patients with </a:t>
                      </a:r>
                      <a:r>
                        <a:rPr lang="en-US" sz="800" spc="-20" dirty="0" err="1">
                          <a:latin typeface="Arial" panose="020B0604020202020204" pitchFamily="34" charset="0"/>
                          <a:cs typeface="Arial" panose="020B0604020202020204" pitchFamily="34" charset="0"/>
                        </a:rPr>
                        <a:t>mBC</a:t>
                      </a:r>
                      <a:r>
                        <a:rPr lang="en-US" sz="800" spc="-20" dirty="0">
                          <a:latin typeface="Arial" panose="020B0604020202020204" pitchFamily="34" charset="0"/>
                          <a:cs typeface="Arial" panose="020B0604020202020204" pitchFamily="34" charset="0"/>
                        </a:rPr>
                        <a:t>)</a:t>
                      </a:r>
                      <a:endParaRPr lang="en-US" sz="900" spc="-20" dirty="0">
                        <a:latin typeface="Arial" panose="020B0604020202020204" pitchFamily="34" charset="0"/>
                        <a:cs typeface="Arial" panose="020B0604020202020204" pitchFamily="34" charset="0"/>
                      </a:endParaRPr>
                    </a:p>
                  </a:txBody>
                  <a:tcPr marL="18288" marR="18288" marT="18288" marB="18288"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2D425F"/>
                    </a:solidFill>
                  </a:tcPr>
                </a:tc>
                <a:extLst>
                  <a:ext uri="{0D108BD9-81ED-4DB2-BD59-A6C34878D82A}">
                    <a16:rowId xmlns:a16="http://schemas.microsoft.com/office/drawing/2014/main" val="276667709"/>
                  </a:ext>
                </a:extLst>
              </a:tr>
              <a:tr h="91440">
                <a:tc>
                  <a:txBody>
                    <a:bodyPr/>
                    <a:lstStyle/>
                    <a:p>
                      <a:endParaRPr lang="en-US" sz="400" dirty="0">
                        <a:solidFill>
                          <a:schemeClr val="accent6"/>
                        </a:solidFill>
                        <a:latin typeface="Arial" panose="020B0604020202020204" pitchFamily="34" charset="0"/>
                        <a:cs typeface="Arial" panose="020B0604020202020204" pitchFamily="34" charset="0"/>
                      </a:endParaRPr>
                    </a:p>
                  </a:txBody>
                  <a:tcPr marL="18288" marR="18288" marT="18288" marB="18288"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500" dirty="0">
                        <a:latin typeface="Arial" panose="020B0604020202020204" pitchFamily="34" charset="0"/>
                        <a:cs typeface="Arial" panose="020B0604020202020204" pitchFamily="34" charset="0"/>
                      </a:endParaRPr>
                    </a:p>
                  </a:txBody>
                  <a:tcPr marL="18288" marR="18288" marT="18288" marB="18288"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500" dirty="0">
                        <a:latin typeface="Arial" panose="020B0604020202020204" pitchFamily="34" charset="0"/>
                        <a:cs typeface="Arial" panose="020B0604020202020204" pitchFamily="34" charset="0"/>
                      </a:endParaRPr>
                    </a:p>
                  </a:txBody>
                  <a:tcPr marL="18288" marR="18288" marT="18288" marB="18288"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500" dirty="0">
                        <a:latin typeface="Arial" panose="020B0604020202020204" pitchFamily="34" charset="0"/>
                        <a:cs typeface="Arial" panose="020B0604020202020204" pitchFamily="34" charset="0"/>
                      </a:endParaRPr>
                    </a:p>
                  </a:txBody>
                  <a:tcPr marL="18288" marR="18288" marT="18288" marB="18288"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500" dirty="0">
                        <a:latin typeface="Arial" panose="020B0604020202020204" pitchFamily="34" charset="0"/>
                        <a:cs typeface="Arial" panose="020B0604020202020204" pitchFamily="34" charset="0"/>
                      </a:endParaRPr>
                    </a:p>
                  </a:txBody>
                  <a:tcPr marL="18288" marR="18288" marT="18288" marB="18288"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500" dirty="0">
                        <a:latin typeface="Arial" panose="020B0604020202020204" pitchFamily="34" charset="0"/>
                        <a:cs typeface="Arial" panose="020B0604020202020204" pitchFamily="34" charset="0"/>
                      </a:endParaRPr>
                    </a:p>
                  </a:txBody>
                  <a:tcPr marL="18288" marR="18288" marT="18288" marB="18288"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02394521"/>
                  </a:ext>
                </a:extLst>
              </a:tr>
              <a:tr h="1737360">
                <a:tc>
                  <a:txBody>
                    <a:bodyPr/>
                    <a:lstStyle/>
                    <a:p>
                      <a:r>
                        <a:rPr lang="en-US" sz="800" b="1" dirty="0">
                          <a:solidFill>
                            <a:schemeClr val="accent6"/>
                          </a:solidFill>
                          <a:latin typeface="Arial" panose="020B0604020202020204" pitchFamily="34" charset="0"/>
                          <a:cs typeface="Arial" panose="020B0604020202020204" pitchFamily="34" charset="0"/>
                        </a:rPr>
                        <a:t>Asia</a:t>
                      </a:r>
                    </a:p>
                    <a:p>
                      <a:r>
                        <a:rPr lang="en-US" sz="800" b="1" dirty="0">
                          <a:solidFill>
                            <a:schemeClr val="accent6"/>
                          </a:solidFill>
                          <a:latin typeface="Arial" panose="020B0604020202020204" pitchFamily="34" charset="0"/>
                          <a:cs typeface="Arial" panose="020B0604020202020204" pitchFamily="34" charset="0"/>
                        </a:rPr>
                        <a:t>N = 281</a:t>
                      </a:r>
                    </a:p>
                  </a:txBody>
                  <a:tcPr marL="18288" marR="18288" marT="18288" marB="18288" anchor="ctr">
                    <a:lnL w="9525"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b="1" dirty="0">
                          <a:solidFill>
                            <a:schemeClr val="bg1"/>
                          </a:solidFill>
                          <a:latin typeface="Arial" panose="020B0604020202020204" pitchFamily="34" charset="0"/>
                          <a:cs typeface="Arial" panose="020B0604020202020204" pitchFamily="34" charset="0"/>
                        </a:rPr>
                        <a:t>EVER-132-001</a:t>
                      </a:r>
                    </a:p>
                    <a:p>
                      <a:pPr algn="ctr"/>
                      <a:r>
                        <a:rPr lang="en-US" sz="800" b="1" dirty="0">
                          <a:solidFill>
                            <a:schemeClr val="bg1"/>
                          </a:solidFill>
                          <a:latin typeface="Arial" panose="020B0604020202020204" pitchFamily="34" charset="0"/>
                          <a:cs typeface="Arial" panose="020B0604020202020204" pitchFamily="34" charset="0"/>
                        </a:rPr>
                        <a:t>(n = 80)</a:t>
                      </a:r>
                    </a:p>
                    <a:p>
                      <a:pPr algn="ctr"/>
                      <a:r>
                        <a:rPr lang="en-US" sz="800" b="1" dirty="0" err="1">
                          <a:solidFill>
                            <a:schemeClr val="bg1"/>
                          </a:solidFill>
                          <a:latin typeface="Arial" panose="020B0604020202020204" pitchFamily="34" charset="0"/>
                          <a:cs typeface="Arial" panose="020B0604020202020204" pitchFamily="34" charset="0"/>
                        </a:rPr>
                        <a:t>mTNBC</a:t>
                      </a:r>
                      <a:r>
                        <a:rPr lang="en-US" sz="800" b="1" dirty="0">
                          <a:solidFill>
                            <a:schemeClr val="bg1"/>
                          </a:solidFill>
                          <a:latin typeface="Arial" panose="020B0604020202020204" pitchFamily="34" charset="0"/>
                          <a:cs typeface="Arial" panose="020B0604020202020204" pitchFamily="34" charset="0"/>
                        </a:rPr>
                        <a:t>, disease relapsed or was refractory to ≥ 2 prior standard chemotherapy regimens</a:t>
                      </a:r>
                    </a:p>
                  </a:txBody>
                  <a:tcPr marL="18288" marR="18288" marT="18288" marB="1828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64A8"/>
                    </a:solidFill>
                  </a:tcPr>
                </a:tc>
                <a:tc>
                  <a:txBody>
                    <a:bodyPr/>
                    <a:lstStyle/>
                    <a:p>
                      <a:pPr algn="ctr"/>
                      <a:endParaRPr lang="en-US" sz="900" b="1" dirty="0">
                        <a:solidFill>
                          <a:schemeClr val="bg1"/>
                        </a:solidFill>
                        <a:latin typeface="Arial" panose="020B0604020202020204" pitchFamily="34" charset="0"/>
                        <a:cs typeface="Arial" panose="020B0604020202020204" pitchFamily="34" charset="0"/>
                      </a:endParaRPr>
                    </a:p>
                  </a:txBody>
                  <a:tcPr marL="18288" marR="18288" marT="18288" marB="1828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800" b="1" dirty="0">
                          <a:solidFill>
                            <a:schemeClr val="bg1"/>
                          </a:solidFill>
                          <a:latin typeface="Arial" panose="020B0604020202020204" pitchFamily="34" charset="0"/>
                          <a:cs typeface="Arial" panose="020B0604020202020204" pitchFamily="34" charset="0"/>
                        </a:rPr>
                        <a:t>EVER-132-002</a:t>
                      </a:r>
                    </a:p>
                    <a:p>
                      <a:pPr algn="ctr"/>
                      <a:r>
                        <a:rPr lang="en-US" sz="800" b="1" dirty="0">
                          <a:solidFill>
                            <a:schemeClr val="bg1"/>
                          </a:solidFill>
                          <a:latin typeface="Arial" panose="020B0604020202020204" pitchFamily="34" charset="0"/>
                          <a:cs typeface="Arial" panose="020B0604020202020204" pitchFamily="34" charset="0"/>
                        </a:rPr>
                        <a:t>(n = 165)</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800" b="1" dirty="0">
                          <a:solidFill>
                            <a:schemeClr val="bg1"/>
                          </a:solidFill>
                          <a:latin typeface="Arial" panose="020B0604020202020204" pitchFamily="34" charset="0"/>
                          <a:cs typeface="Arial" panose="020B0604020202020204" pitchFamily="34" charset="0"/>
                        </a:rPr>
                        <a:t>Locally recurrent inoperable or metastatic HR+/HER2-BC with progression after 2-4 prior systemic therapies</a:t>
                      </a:r>
                    </a:p>
                    <a:p>
                      <a:pPr algn="ctr"/>
                      <a:endParaRPr lang="en-US" sz="900" b="1" dirty="0">
                        <a:solidFill>
                          <a:schemeClr val="bg1"/>
                        </a:solidFill>
                        <a:latin typeface="Arial" panose="020B0604020202020204" pitchFamily="34" charset="0"/>
                        <a:cs typeface="Arial" panose="020B0604020202020204" pitchFamily="34" charset="0"/>
                      </a:endParaRPr>
                    </a:p>
                  </a:txBody>
                  <a:tcPr marL="18288" marR="18288" marT="18288" marB="1828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64A8"/>
                    </a:solidFill>
                  </a:tcPr>
                </a:tc>
                <a:tc>
                  <a:txBody>
                    <a:bodyPr/>
                    <a:lstStyle/>
                    <a:p>
                      <a:pPr algn="ctr"/>
                      <a:endParaRPr lang="en-US" sz="900" b="1" dirty="0">
                        <a:solidFill>
                          <a:schemeClr val="bg1"/>
                        </a:solidFill>
                        <a:latin typeface="Arial" panose="020B0604020202020204" pitchFamily="34" charset="0"/>
                        <a:cs typeface="Arial" panose="020B0604020202020204" pitchFamily="34" charset="0"/>
                      </a:endParaRPr>
                    </a:p>
                  </a:txBody>
                  <a:tcPr marL="18288" marR="18288" marT="18288" marB="18288"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800" b="1" dirty="0">
                          <a:solidFill>
                            <a:schemeClr val="bg1"/>
                          </a:solidFill>
                          <a:latin typeface="Arial" panose="020B0604020202020204" pitchFamily="34" charset="0"/>
                          <a:cs typeface="Arial" panose="020B0604020202020204" pitchFamily="34" charset="0"/>
                        </a:rPr>
                        <a:t>ASCENT-J02</a:t>
                      </a:r>
                    </a:p>
                    <a:p>
                      <a:pPr algn="ctr"/>
                      <a:r>
                        <a:rPr lang="en-US" sz="800" b="1" dirty="0">
                          <a:solidFill>
                            <a:schemeClr val="bg1"/>
                          </a:solidFill>
                          <a:latin typeface="Arial" panose="020B0604020202020204" pitchFamily="34" charset="0"/>
                          <a:cs typeface="Arial" panose="020B0604020202020204" pitchFamily="34" charset="0"/>
                        </a:rPr>
                        <a:t>(n = 36)</a:t>
                      </a:r>
                    </a:p>
                    <a:p>
                      <a:pPr algn="ctr"/>
                      <a:r>
                        <a:rPr lang="en-US" sz="800" b="1" dirty="0" err="1">
                          <a:solidFill>
                            <a:schemeClr val="bg1"/>
                          </a:solidFill>
                          <a:latin typeface="Arial" panose="020B0604020202020204" pitchFamily="34" charset="0"/>
                          <a:cs typeface="Arial" panose="020B0604020202020204" pitchFamily="34" charset="0"/>
                        </a:rPr>
                        <a:t>mTNBC</a:t>
                      </a:r>
                      <a:r>
                        <a:rPr lang="en-US" sz="800" b="1" dirty="0">
                          <a:solidFill>
                            <a:schemeClr val="bg1"/>
                          </a:solidFill>
                          <a:latin typeface="Arial" panose="020B0604020202020204" pitchFamily="34" charset="0"/>
                          <a:cs typeface="Arial" panose="020B0604020202020204" pitchFamily="34" charset="0"/>
                        </a:rPr>
                        <a:t> cohort, disease relapsed or was refractory to </a:t>
                      </a:r>
                      <a:r>
                        <a:rPr lang="en-US" sz="800" b="1" dirty="0" err="1">
                          <a:solidFill>
                            <a:schemeClr val="bg1"/>
                          </a:solidFill>
                          <a:latin typeface="Arial" panose="020B0604020202020204" pitchFamily="34" charset="0"/>
                          <a:cs typeface="Arial" panose="020B0604020202020204" pitchFamily="34" charset="0"/>
                        </a:rPr>
                        <a:t>to</a:t>
                      </a:r>
                      <a:r>
                        <a:rPr lang="en-US" sz="800" b="1" dirty="0">
                          <a:solidFill>
                            <a:schemeClr val="bg1"/>
                          </a:solidFill>
                          <a:latin typeface="Arial" panose="020B0604020202020204" pitchFamily="34" charset="0"/>
                          <a:cs typeface="Arial" panose="020B0604020202020204" pitchFamily="34" charset="0"/>
                        </a:rPr>
                        <a:t> ≥ 2 prior standard chemotherapy treatments</a:t>
                      </a:r>
                    </a:p>
                  </a:txBody>
                  <a:tcPr marL="18288" marR="18288" marT="18288" marB="18288" anchor="ctr">
                    <a:lnL w="9525" cap="flat" cmpd="sng" algn="ctr">
                      <a:solidFill>
                        <a:schemeClr val="tx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64A8"/>
                    </a:solidFill>
                  </a:tcPr>
                </a:tc>
                <a:extLst>
                  <a:ext uri="{0D108BD9-81ED-4DB2-BD59-A6C34878D82A}">
                    <a16:rowId xmlns:a16="http://schemas.microsoft.com/office/drawing/2014/main" val="1222715444"/>
                  </a:ext>
                </a:extLst>
              </a:tr>
            </a:tbl>
          </a:graphicData>
        </a:graphic>
      </p:graphicFrame>
      <p:sp>
        <p:nvSpPr>
          <p:cNvPr id="14" name="Right Brace 13">
            <a:extLst>
              <a:ext uri="{FF2B5EF4-FFF2-40B4-BE49-F238E27FC236}">
                <a16:creationId xmlns:a16="http://schemas.microsoft.com/office/drawing/2014/main" id="{611346C7-933D-C598-3694-606B5BF91B8A}"/>
              </a:ext>
            </a:extLst>
          </p:cNvPr>
          <p:cNvSpPr/>
          <p:nvPr/>
        </p:nvSpPr>
        <p:spPr>
          <a:xfrm>
            <a:off x="9839762" y="1839181"/>
            <a:ext cx="202449" cy="2834640"/>
          </a:xfrm>
          <a:prstGeom prst="rightBrace">
            <a:avLst/>
          </a:prstGeom>
          <a:ln w="12700">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4565B"/>
              </a:solidFill>
              <a:effectLst/>
              <a:uLnTx/>
              <a:uFillTx/>
              <a:latin typeface="Trebuchet MS" panose="020B0603020202020204"/>
              <a:ea typeface="+mn-ea"/>
              <a:cs typeface="+mn-cs"/>
            </a:endParaRPr>
          </a:p>
        </p:txBody>
      </p:sp>
      <p:sp>
        <p:nvSpPr>
          <p:cNvPr id="15" name="Rectangle 14">
            <a:extLst>
              <a:ext uri="{FF2B5EF4-FFF2-40B4-BE49-F238E27FC236}">
                <a16:creationId xmlns:a16="http://schemas.microsoft.com/office/drawing/2014/main" id="{E9EBA0F8-57B2-C07F-DC57-6F12DE87FF8E}"/>
              </a:ext>
            </a:extLst>
          </p:cNvPr>
          <p:cNvSpPr/>
          <p:nvPr/>
        </p:nvSpPr>
        <p:spPr>
          <a:xfrm>
            <a:off x="10261839" y="2456402"/>
            <a:ext cx="832982" cy="1600198"/>
          </a:xfrm>
          <a:prstGeom prst="rect">
            <a:avLst/>
          </a:prstGeom>
          <a:solidFill>
            <a:srgbClr val="C6CAC6"/>
          </a:solidFill>
        </p:spPr>
        <p:style>
          <a:lnRef idx="2">
            <a:schemeClr val="accent1">
              <a:shade val="15000"/>
            </a:schemeClr>
          </a:lnRef>
          <a:fillRef idx="1">
            <a:schemeClr val="accent1"/>
          </a:fillRef>
          <a:effectRef idx="0">
            <a:schemeClr val="accent1"/>
          </a:effectRef>
          <a:fontRef idx="minor">
            <a:schemeClr val="lt1"/>
          </a:fontRef>
        </p:style>
        <p:txBody>
          <a:bodyPr lIns="18288" tIns="18288" rIns="18288" bIns="18288"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2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SG 10 mg/kg IV</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2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Days 1 &amp; 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2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every 21-day cycle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1" i="0" u="none" strike="noStrike" kern="1200" cap="none" spc="-2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1" i="0" u="none" strike="noStrike" kern="1200" cap="none" spc="-2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Continue treatment until loss of clinical benefit or unacceptable toxicity</a:t>
            </a:r>
          </a:p>
        </p:txBody>
      </p:sp>
      <p:sp>
        <p:nvSpPr>
          <p:cNvPr id="16" name="Rectangle 15">
            <a:extLst>
              <a:ext uri="{FF2B5EF4-FFF2-40B4-BE49-F238E27FC236}">
                <a16:creationId xmlns:a16="http://schemas.microsoft.com/office/drawing/2014/main" id="{A3FBD897-092D-679F-814C-4B548310BA51}"/>
              </a:ext>
            </a:extLst>
          </p:cNvPr>
          <p:cNvSpPr/>
          <p:nvPr/>
        </p:nvSpPr>
        <p:spPr>
          <a:xfrm>
            <a:off x="11314449" y="3128679"/>
            <a:ext cx="491129" cy="255645"/>
          </a:xfrm>
          <a:prstGeom prst="rect">
            <a:avLst/>
          </a:prstGeom>
          <a:solidFill>
            <a:srgbClr val="C6CAC6"/>
          </a:solidFill>
        </p:spPr>
        <p:style>
          <a:lnRef idx="2">
            <a:schemeClr val="accent1">
              <a:shade val="15000"/>
            </a:schemeClr>
          </a:lnRef>
          <a:fillRef idx="1">
            <a:schemeClr val="accent1"/>
          </a:fillRef>
          <a:effectRef idx="0">
            <a:schemeClr val="accent1"/>
          </a:effectRef>
          <a:fontRef idx="minor">
            <a:schemeClr val="lt1"/>
          </a:fontRef>
        </p:style>
        <p:txBody>
          <a:bodyPr lIns="18288" tIns="18288" rIns="18288" bIns="18288"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2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Safety</a:t>
            </a:r>
          </a:p>
        </p:txBody>
      </p:sp>
      <p:cxnSp>
        <p:nvCxnSpPr>
          <p:cNvPr id="17" name="Straight Arrow Connector 16">
            <a:extLst>
              <a:ext uri="{FF2B5EF4-FFF2-40B4-BE49-F238E27FC236}">
                <a16:creationId xmlns:a16="http://schemas.microsoft.com/office/drawing/2014/main" id="{4E0BF66B-BADC-ACED-0233-33A60DFA398A}"/>
              </a:ext>
            </a:extLst>
          </p:cNvPr>
          <p:cNvCxnSpPr>
            <a:cxnSpLocks/>
          </p:cNvCxnSpPr>
          <p:nvPr/>
        </p:nvCxnSpPr>
        <p:spPr>
          <a:xfrm>
            <a:off x="11131569" y="3265465"/>
            <a:ext cx="137160"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03EC8FD8-B13E-2B3B-090E-B3F69FE60B70}"/>
              </a:ext>
            </a:extLst>
          </p:cNvPr>
          <p:cNvCxnSpPr>
            <a:cxnSpLocks/>
          </p:cNvCxnSpPr>
          <p:nvPr/>
        </p:nvCxnSpPr>
        <p:spPr>
          <a:xfrm>
            <a:off x="10064174" y="3257837"/>
            <a:ext cx="137160"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2897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7E0EB73-C9EC-A0AA-3EC1-90A8107B5E59}"/>
              </a:ext>
            </a:extLst>
          </p:cNvPr>
          <p:cNvSpPr>
            <a:spLocks noGrp="1"/>
          </p:cNvSpPr>
          <p:nvPr/>
        </p:nvSpPr>
        <p:spPr>
          <a:xfrm>
            <a:off x="122021" y="150426"/>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Patient Characteristics</a:t>
            </a:r>
            <a:r>
              <a:rPr kumimoji="0" lang="en-US" sz="4400" b="1" i="0" u="none" strike="noStrike" kern="800" cap="none" spc="0" normalizeH="0" baseline="30000" noProof="0">
                <a:ln>
                  <a:noFill/>
                </a:ln>
                <a:solidFill>
                  <a:srgbClr val="203661"/>
                </a:solidFill>
                <a:effectLst/>
                <a:uLnTx/>
                <a:uFillTx/>
                <a:latin typeface="Trebuchet MS"/>
                <a:ea typeface="+mj-ea"/>
              </a:rPr>
              <a:t>1</a:t>
            </a:r>
            <a:r>
              <a:rPr kumimoji="0" lang="en-US" sz="3600" b="1" i="0" u="none" strike="noStrike" kern="800" cap="none" spc="0" normalizeH="0" baseline="0" noProof="0">
                <a:ln>
                  <a:noFill/>
                </a:ln>
                <a:solidFill>
                  <a:srgbClr val="203661"/>
                </a:solidFill>
                <a:effectLst/>
                <a:uLnTx/>
                <a:uFillTx/>
                <a:latin typeface="Trebuchet MS"/>
                <a:ea typeface="+mj-ea"/>
              </a:rPr>
              <a:t> </a:t>
            </a:r>
            <a:br>
              <a:rPr kumimoji="0" lang="en-US" sz="3600" b="1" i="0" u="none" strike="noStrike" kern="800" cap="none" spc="0" normalizeH="0" baseline="0" noProof="0">
                <a:ln>
                  <a:noFill/>
                </a:ln>
                <a:solidFill>
                  <a:srgbClr val="C50E3C"/>
                </a:solidFill>
                <a:effectLst/>
                <a:uLnTx/>
                <a:uFillTx/>
                <a:latin typeface="Trebuchet MS" panose="020B0703020202090204" pitchFamily="34" charset="0"/>
                <a:ea typeface="+mj-ea"/>
              </a:rPr>
            </a:br>
            <a:endParaRPr kumimoji="0" lang="en-IE" sz="2400" b="1" i="0" u="none" strike="noStrike" kern="800" cap="none" spc="0" normalizeH="0" baseline="0" noProof="0">
              <a:ln>
                <a:noFill/>
              </a:ln>
              <a:solidFill>
                <a:srgbClr val="203661"/>
              </a:solidFill>
              <a:effectLst/>
              <a:uLnTx/>
              <a:uFillTx/>
              <a:latin typeface="Trebuchet MS" panose="020B0703020202090204" pitchFamily="34" charset="0"/>
              <a:ea typeface="+mj-ea"/>
            </a:endParaRPr>
          </a:p>
        </p:txBody>
      </p:sp>
      <p:sp>
        <p:nvSpPr>
          <p:cNvPr id="12" name="TextBox 11">
            <a:extLst>
              <a:ext uri="{FF2B5EF4-FFF2-40B4-BE49-F238E27FC236}">
                <a16:creationId xmlns:a16="http://schemas.microsoft.com/office/drawing/2014/main" id="{C670D74E-5D6C-F14F-F11B-911ABCF5F46A}"/>
              </a:ext>
            </a:extLst>
          </p:cNvPr>
          <p:cNvSpPr txBox="1"/>
          <p:nvPr/>
        </p:nvSpPr>
        <p:spPr>
          <a:xfrm>
            <a:off x="512546" y="6171193"/>
            <a:ext cx="9802091"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BMI, Body Mass Index; ECOG, Eastern Cooperative Oncology Group; EU, Europe; NA, North America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Rugo</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H, et al. </a:t>
            </a:r>
            <a:r>
              <a:rPr kumimoji="0" lang="en-IE"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Pooled Safety </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of Sacituzumab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(SG) in Metastatic Breast Cancer (</a:t>
            </a:r>
            <a:r>
              <a:rPr kumimoji="0" lang="en-GB" sz="800" b="0" i="0" u="none" strike="noStrike" kern="1200" cap="none" spc="0" normalizeH="0" baseline="0" noProof="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GB" sz="800" b="0" i="0" u="none" strike="noStrike" kern="1200" cap="none" spc="0" normalizeH="0" baseline="0" noProof="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Including Data from Patients (pts) Treated in NA/EU and Asia. Presented at ESMO BC 2025 Presentation #345P</a:t>
            </a:r>
          </a:p>
        </p:txBody>
      </p:sp>
      <p:sp>
        <p:nvSpPr>
          <p:cNvPr id="5" name="Rectangle 1">
            <a:extLst>
              <a:ext uri="{FF2B5EF4-FFF2-40B4-BE49-F238E27FC236}">
                <a16:creationId xmlns:a16="http://schemas.microsoft.com/office/drawing/2014/main" id="{7EF0AA2A-94F1-E561-6DB7-4A6AAF363616}"/>
              </a:ext>
            </a:extLst>
          </p:cNvPr>
          <p:cNvSpPr>
            <a:spLocks noChangeArrowheads="1"/>
          </p:cNvSpPr>
          <p:nvPr/>
        </p:nvSpPr>
        <p:spPr bwMode="auto">
          <a:xfrm>
            <a:off x="5621122" y="15779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p:txBody>
      </p:sp>
      <p:sp>
        <p:nvSpPr>
          <p:cNvPr id="4" name="TextBox 3">
            <a:extLst>
              <a:ext uri="{FF2B5EF4-FFF2-40B4-BE49-F238E27FC236}">
                <a16:creationId xmlns:a16="http://schemas.microsoft.com/office/drawing/2014/main" id="{736037AA-3309-5C0A-39C7-90C15CD14A1A}"/>
              </a:ext>
            </a:extLst>
          </p:cNvPr>
          <p:cNvSpPr txBox="1"/>
          <p:nvPr/>
        </p:nvSpPr>
        <p:spPr>
          <a:xfrm>
            <a:off x="333375" y="1019175"/>
            <a:ext cx="11525250" cy="646331"/>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The analysis included a total of 969 patients (688 NA/EU, 281 Asia)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Baseline characteristics were comparable between NA/EU and Asia with the exception of race (Table 1)</a:t>
            </a:r>
          </a:p>
        </p:txBody>
      </p:sp>
      <p:sp>
        <p:nvSpPr>
          <p:cNvPr id="10" name="Footer Placeholder 9">
            <a:extLst>
              <a:ext uri="{FF2B5EF4-FFF2-40B4-BE49-F238E27FC236}">
                <a16:creationId xmlns:a16="http://schemas.microsoft.com/office/drawing/2014/main" id="{9E34B9F3-73C0-36B5-FF63-94D0B8E7E1C5}"/>
              </a:ext>
            </a:extLst>
          </p:cNvPr>
          <p:cNvSpPr>
            <a:spLocks noGrp="1"/>
          </p:cNvSpPr>
          <p:nvPr>
            <p:ph type="ftr" sz="quarter" idx="4294967295"/>
          </p:nvPr>
        </p:nvSpPr>
        <p:spPr>
          <a:xfrm>
            <a:off x="4024804" y="6601639"/>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a:ln>
                  <a:noFill/>
                </a:ln>
                <a:solidFill>
                  <a:srgbClr val="FFFFFF">
                    <a:lumMod val="50000"/>
                  </a:srgbClr>
                </a:solidFill>
                <a:effectLst/>
                <a:uLnTx/>
                <a:uFillTx/>
                <a:latin typeface="Trebuchet MS" panose="020B0603020202020204"/>
                <a:ea typeface="+mn-ea"/>
                <a:cs typeface="+mn-cs"/>
              </a:rPr>
              <a:t>SLD-NON-GLB-ALL-00203 – MRC Approved May 2025</a:t>
            </a:r>
          </a:p>
        </p:txBody>
      </p:sp>
      <p:sp>
        <p:nvSpPr>
          <p:cNvPr id="7" name="TextBox 6">
            <a:extLst>
              <a:ext uri="{FF2B5EF4-FFF2-40B4-BE49-F238E27FC236}">
                <a16:creationId xmlns:a16="http://schemas.microsoft.com/office/drawing/2014/main" id="{F13C62ED-A868-0828-AEB7-1EB2039AFF47}"/>
              </a:ext>
            </a:extLst>
          </p:cNvPr>
          <p:cNvSpPr txBox="1"/>
          <p:nvPr/>
        </p:nvSpPr>
        <p:spPr>
          <a:xfrm>
            <a:off x="2466342" y="1756430"/>
            <a:ext cx="3181350" cy="28469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50" b="1" i="0" u="none" strike="noStrike" kern="1200" cap="none" spc="-20" normalizeH="0" baseline="0" noProof="0" dirty="0">
                <a:ln>
                  <a:noFill/>
                </a:ln>
                <a:solidFill>
                  <a:srgbClr val="881222"/>
                </a:solidFill>
                <a:effectLst/>
                <a:uLnTx/>
                <a:uFillTx/>
                <a:latin typeface="Trebuchet MS" panose="020B0703020202090204" pitchFamily="34" charset="0"/>
                <a:ea typeface="+mn-ea"/>
                <a:cs typeface="Arial"/>
              </a:rPr>
              <a:t>Table 1. Patient Characteristics </a:t>
            </a:r>
          </a:p>
        </p:txBody>
      </p:sp>
      <p:graphicFrame>
        <p:nvGraphicFramePr>
          <p:cNvPr id="11" name="Table 10">
            <a:extLst>
              <a:ext uri="{FF2B5EF4-FFF2-40B4-BE49-F238E27FC236}">
                <a16:creationId xmlns:a16="http://schemas.microsoft.com/office/drawing/2014/main" id="{C13B6EDE-B309-7CCC-8BA8-CDF702C166A3}"/>
              </a:ext>
            </a:extLst>
          </p:cNvPr>
          <p:cNvGraphicFramePr>
            <a:graphicFrameLocks noGrp="1"/>
          </p:cNvGraphicFramePr>
          <p:nvPr/>
        </p:nvGraphicFramePr>
        <p:xfrm>
          <a:off x="2546368" y="2106036"/>
          <a:ext cx="5582967" cy="3374642"/>
        </p:xfrm>
        <a:graphic>
          <a:graphicData uri="http://schemas.openxmlformats.org/drawingml/2006/table">
            <a:tbl>
              <a:tblPr firstRow="1" bandRow="1">
                <a:tableStyleId>{5C22544A-7EE6-4342-B048-85BDC9FD1C3A}</a:tableStyleId>
              </a:tblPr>
              <a:tblGrid>
                <a:gridCol w="2429573">
                  <a:extLst>
                    <a:ext uri="{9D8B030D-6E8A-4147-A177-3AD203B41FA5}">
                      <a16:colId xmlns:a16="http://schemas.microsoft.com/office/drawing/2014/main" val="2817928052"/>
                    </a:ext>
                  </a:extLst>
                </a:gridCol>
                <a:gridCol w="1576697">
                  <a:extLst>
                    <a:ext uri="{9D8B030D-6E8A-4147-A177-3AD203B41FA5}">
                      <a16:colId xmlns:a16="http://schemas.microsoft.com/office/drawing/2014/main" val="33682653"/>
                    </a:ext>
                  </a:extLst>
                </a:gridCol>
                <a:gridCol w="1576697">
                  <a:extLst>
                    <a:ext uri="{9D8B030D-6E8A-4147-A177-3AD203B41FA5}">
                      <a16:colId xmlns:a16="http://schemas.microsoft.com/office/drawing/2014/main" val="1589910819"/>
                    </a:ext>
                  </a:extLst>
                </a:gridCol>
              </a:tblGrid>
              <a:tr h="451092">
                <a:tc>
                  <a:txBody>
                    <a:bodyPr/>
                    <a:lstStyle/>
                    <a:p>
                      <a:r>
                        <a:rPr lang="en-US" sz="1200" dirty="0">
                          <a:solidFill>
                            <a:schemeClr val="accent6"/>
                          </a:solidFill>
                          <a:latin typeface="Trebuchet MS" panose="020B0703020202090204" pitchFamily="34" charset="0"/>
                          <a:cs typeface="Arial" panose="020B0604020202020204" pitchFamily="34" charset="0"/>
                        </a:rPr>
                        <a:t>Characteristic</a:t>
                      </a:r>
                    </a:p>
                  </a:txBody>
                  <a:tcPr anchor="b">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rgbClr val="C6CAC6"/>
                    </a:solidFill>
                  </a:tcPr>
                </a:tc>
                <a:tc>
                  <a:txBody>
                    <a:bodyPr/>
                    <a:lstStyle/>
                    <a:p>
                      <a:pPr algn="ctr"/>
                      <a:r>
                        <a:rPr lang="en-US" sz="1200" b="1" dirty="0">
                          <a:solidFill>
                            <a:schemeClr val="bg1"/>
                          </a:solidFill>
                          <a:latin typeface="Trebuchet MS" panose="020B0703020202090204" pitchFamily="34" charset="0"/>
                          <a:cs typeface="Arial" panose="020B0604020202020204" pitchFamily="34" charset="0"/>
                        </a:rPr>
                        <a:t>NA/EU </a:t>
                      </a:r>
                    </a:p>
                    <a:p>
                      <a:pPr algn="ctr"/>
                      <a:r>
                        <a:rPr lang="en-US" sz="1200" b="1" dirty="0">
                          <a:solidFill>
                            <a:schemeClr val="bg1"/>
                          </a:solidFill>
                          <a:latin typeface="Trebuchet MS" panose="020B0703020202090204" pitchFamily="34" charset="0"/>
                          <a:cs typeface="Arial" panose="020B0604020202020204" pitchFamily="34" charset="0"/>
                        </a:rPr>
                        <a:t>n = 688</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rgbClr val="2D425F"/>
                    </a:solidFill>
                  </a:tcPr>
                </a:tc>
                <a:tc>
                  <a:txBody>
                    <a:bodyPr/>
                    <a:lstStyle/>
                    <a:p>
                      <a:pPr algn="ctr"/>
                      <a:r>
                        <a:rPr lang="en-US" sz="1200" b="1" dirty="0">
                          <a:solidFill>
                            <a:schemeClr val="bg1"/>
                          </a:solidFill>
                          <a:latin typeface="Trebuchet MS" panose="020B0703020202090204" pitchFamily="34" charset="0"/>
                          <a:cs typeface="Arial" panose="020B0604020202020204" pitchFamily="34" charset="0"/>
                        </a:rPr>
                        <a:t>Asia </a:t>
                      </a:r>
                    </a:p>
                    <a:p>
                      <a:pPr algn="ctr"/>
                      <a:r>
                        <a:rPr lang="en-US" sz="1200" b="1" dirty="0">
                          <a:solidFill>
                            <a:schemeClr val="bg1"/>
                          </a:solidFill>
                          <a:latin typeface="Trebuchet MS" panose="020B0703020202090204" pitchFamily="34" charset="0"/>
                          <a:cs typeface="Arial" panose="020B0604020202020204" pitchFamily="34" charset="0"/>
                        </a:rPr>
                        <a:t>n = 281</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rgbClr val="0064A8"/>
                    </a:solidFill>
                  </a:tcPr>
                </a:tc>
                <a:extLst>
                  <a:ext uri="{0D108BD9-81ED-4DB2-BD59-A6C34878D82A}">
                    <a16:rowId xmlns:a16="http://schemas.microsoft.com/office/drawing/2014/main" val="3911324714"/>
                  </a:ext>
                </a:extLst>
              </a:tr>
              <a:tr h="292355">
                <a:tc>
                  <a:txBody>
                    <a:bodyPr/>
                    <a:lstStyle/>
                    <a:p>
                      <a:r>
                        <a:rPr lang="en-US" sz="1200" b="1" dirty="0">
                          <a:solidFill>
                            <a:schemeClr val="accent6"/>
                          </a:solidFill>
                          <a:latin typeface="Trebuchet MS" panose="020B0703020202090204" pitchFamily="34" charset="0"/>
                          <a:cs typeface="Arial" panose="020B0604020202020204" pitchFamily="34" charset="0"/>
                        </a:rPr>
                        <a:t>Median age (range), y</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55 (27-86)</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51 (23-72)</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866133829"/>
                  </a:ext>
                </a:extLst>
              </a:tr>
              <a:tr h="292355">
                <a:tc>
                  <a:txBody>
                    <a:bodyPr/>
                    <a:lstStyle/>
                    <a:p>
                      <a:r>
                        <a:rPr lang="en-US" sz="1200" b="1" dirty="0">
                          <a:solidFill>
                            <a:schemeClr val="accent6"/>
                          </a:solidFill>
                          <a:latin typeface="Trebuchet MS" panose="020B0703020202090204" pitchFamily="34" charset="0"/>
                          <a:cs typeface="Arial" panose="020B0604020202020204" pitchFamily="34" charset="0"/>
                        </a:rPr>
                        <a:t>Sex, n (%)</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endParaRPr lang="en-US" sz="1200" dirty="0">
                        <a:solidFill>
                          <a:schemeClr val="accent6"/>
                        </a:solidFill>
                        <a:latin typeface="Trebuchet MS" panose="020B0703020202090204" pitchFamily="34" charset="0"/>
                        <a:cs typeface="Arial" panose="020B0604020202020204" pitchFamily="34" charset="0"/>
                      </a:endParaRP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endParaRPr lang="en-US" sz="1200" dirty="0">
                        <a:solidFill>
                          <a:schemeClr val="accent6"/>
                        </a:solidFill>
                        <a:latin typeface="Trebuchet MS" panose="020B0703020202090204" pitchFamily="34" charset="0"/>
                        <a:cs typeface="Arial" panose="020B0604020202020204" pitchFamily="34" charset="0"/>
                      </a:endParaRP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2867583930"/>
                  </a:ext>
                </a:extLst>
              </a:tr>
              <a:tr h="292355">
                <a:tc>
                  <a:txBody>
                    <a:bodyPr/>
                    <a:lstStyle/>
                    <a:p>
                      <a:r>
                        <a:rPr lang="en-US" sz="1200" b="1" dirty="0">
                          <a:solidFill>
                            <a:schemeClr val="accent6"/>
                          </a:solidFill>
                          <a:latin typeface="Trebuchet MS" panose="020B0703020202090204" pitchFamily="34" charset="0"/>
                          <a:cs typeface="Arial" panose="020B0604020202020204" pitchFamily="34" charset="0"/>
                        </a:rPr>
                        <a:t>     Male</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4 (1)</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0</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397201551"/>
                  </a:ext>
                </a:extLst>
              </a:tr>
              <a:tr h="292355">
                <a:tc>
                  <a:txBody>
                    <a:bodyPr/>
                    <a:lstStyle/>
                    <a:p>
                      <a:r>
                        <a:rPr lang="en-US" sz="1200" b="1" dirty="0">
                          <a:solidFill>
                            <a:schemeClr val="accent6"/>
                          </a:solidFill>
                          <a:latin typeface="Trebuchet MS" panose="020B0703020202090204" pitchFamily="34" charset="0"/>
                          <a:cs typeface="Arial" panose="020B0604020202020204" pitchFamily="34" charset="0"/>
                        </a:rPr>
                        <a:t>     Female</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684 (99)</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281 (100)</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296184083"/>
                  </a:ext>
                </a:extLst>
              </a:tr>
              <a:tr h="292355">
                <a:tc>
                  <a:txBody>
                    <a:bodyPr/>
                    <a:lstStyle/>
                    <a:p>
                      <a:r>
                        <a:rPr lang="en-US" sz="1200" b="1" dirty="0">
                          <a:solidFill>
                            <a:schemeClr val="accent6"/>
                          </a:solidFill>
                          <a:latin typeface="Trebuchet MS" panose="020B0703020202090204" pitchFamily="34" charset="0"/>
                          <a:cs typeface="Arial" panose="020B0604020202020204" pitchFamily="34" charset="0"/>
                        </a:rPr>
                        <a:t>Race, n (%)</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dirty="0">
                        <a:solidFill>
                          <a:schemeClr val="accent6"/>
                        </a:solidFill>
                        <a:latin typeface="Trebuchet MS" panose="020B0703020202090204" pitchFamily="34" charset="0"/>
                        <a:cs typeface="Arial" panose="020B0604020202020204" pitchFamily="34" charset="0"/>
                      </a:endParaRP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endParaRPr lang="en-US" sz="1200" dirty="0">
                        <a:solidFill>
                          <a:schemeClr val="accent6"/>
                        </a:solidFill>
                        <a:latin typeface="Trebuchet MS" panose="020B0703020202090204" pitchFamily="34" charset="0"/>
                        <a:cs typeface="Arial" panose="020B0604020202020204" pitchFamily="34" charset="0"/>
                      </a:endParaRP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882135181"/>
                  </a:ext>
                </a:extLst>
              </a:tr>
              <a:tr h="292355">
                <a:tc>
                  <a:txBody>
                    <a:bodyPr/>
                    <a:lstStyle/>
                    <a:p>
                      <a:r>
                        <a:rPr lang="en-US" sz="1200" b="1" dirty="0">
                          <a:solidFill>
                            <a:schemeClr val="accent6"/>
                          </a:solidFill>
                          <a:latin typeface="Trebuchet MS" panose="020B0703020202090204" pitchFamily="34" charset="0"/>
                          <a:cs typeface="Arial" panose="020B0604020202020204" pitchFamily="34" charset="0"/>
                        </a:rPr>
                        <a:t>     White</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517 (75)</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0</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4237609697"/>
                  </a:ext>
                </a:extLst>
              </a:tr>
              <a:tr h="292355">
                <a:tc>
                  <a:txBody>
                    <a:bodyPr/>
                    <a:lstStyle/>
                    <a:p>
                      <a:r>
                        <a:rPr lang="en-US" sz="1200" b="1" dirty="0">
                          <a:solidFill>
                            <a:schemeClr val="accent6"/>
                          </a:solidFill>
                          <a:latin typeface="Trebuchet MS" panose="020B0703020202090204" pitchFamily="34" charset="0"/>
                          <a:cs typeface="Arial" panose="020B0604020202020204" pitchFamily="34" charset="0"/>
                        </a:rPr>
                        <a:t>     Black</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41 (6)</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0</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4035737778"/>
                  </a:ext>
                </a:extLst>
              </a:tr>
              <a:tr h="292355">
                <a:tc>
                  <a:txBody>
                    <a:bodyPr/>
                    <a:lstStyle/>
                    <a:p>
                      <a:r>
                        <a:rPr lang="en-US" sz="1200" b="1" dirty="0">
                          <a:solidFill>
                            <a:schemeClr val="accent6"/>
                          </a:solidFill>
                          <a:latin typeface="Trebuchet MS" panose="020B0703020202090204" pitchFamily="34" charset="0"/>
                          <a:cs typeface="Arial" panose="020B0604020202020204" pitchFamily="34" charset="0"/>
                        </a:rPr>
                        <a:t>     Asian</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26 (4)</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281 (100)</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326468814"/>
                  </a:ext>
                </a:extLst>
              </a:tr>
              <a:tr h="292355">
                <a:tc>
                  <a:txBody>
                    <a:bodyPr/>
                    <a:lstStyle/>
                    <a:p>
                      <a:r>
                        <a:rPr lang="en-US" sz="1200" b="1" dirty="0">
                          <a:solidFill>
                            <a:schemeClr val="accent6"/>
                          </a:solidFill>
                          <a:latin typeface="Trebuchet MS" panose="020B0703020202090204" pitchFamily="34" charset="0"/>
                          <a:cs typeface="Arial" panose="020B0604020202020204" pitchFamily="34" charset="0"/>
                        </a:rPr>
                        <a:t>     Other/unknown</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104 (15)</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0</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567571620"/>
                  </a:ext>
                </a:extLst>
              </a:tr>
              <a:tr h="292355">
                <a:tc>
                  <a:txBody>
                    <a:bodyPr/>
                    <a:lstStyle/>
                    <a:p>
                      <a:r>
                        <a:rPr lang="en-US" sz="1200" b="1" dirty="0">
                          <a:solidFill>
                            <a:schemeClr val="accent6"/>
                          </a:solidFill>
                          <a:latin typeface="Trebuchet MS" panose="020B0703020202090204" pitchFamily="34" charset="0"/>
                          <a:cs typeface="Arial" panose="020B0604020202020204" pitchFamily="34" charset="0"/>
                        </a:rPr>
                        <a:t>Median BMI (range), kg/m</a:t>
                      </a:r>
                      <a:r>
                        <a:rPr lang="en-US" sz="1200" b="1" baseline="30000" dirty="0">
                          <a:solidFill>
                            <a:schemeClr val="accent6"/>
                          </a:solidFill>
                          <a:latin typeface="Trebuchet MS" panose="020B0703020202090204" pitchFamily="34" charset="0"/>
                          <a:cs typeface="Arial" panose="020B0604020202020204" pitchFamily="34" charset="0"/>
                        </a:rPr>
                        <a:t>2</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25.2 (15.0-61.0)</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200" dirty="0">
                          <a:solidFill>
                            <a:schemeClr val="accent6"/>
                          </a:solidFill>
                          <a:latin typeface="Trebuchet MS" panose="020B0703020202090204" pitchFamily="34" charset="0"/>
                          <a:cs typeface="Arial" panose="020B0604020202020204" pitchFamily="34" charset="0"/>
                        </a:rPr>
                        <a:t>23.5 (15.8-35.5)</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079840753"/>
                  </a:ext>
                </a:extLst>
              </a:tr>
            </a:tbl>
          </a:graphicData>
        </a:graphic>
      </p:graphicFrame>
      <p:sp>
        <p:nvSpPr>
          <p:cNvPr id="13" name="TextBox 12">
            <a:extLst>
              <a:ext uri="{FF2B5EF4-FFF2-40B4-BE49-F238E27FC236}">
                <a16:creationId xmlns:a16="http://schemas.microsoft.com/office/drawing/2014/main" id="{1D7DFFB0-31C4-F6C0-9663-7F470D3F01F9}"/>
              </a:ext>
            </a:extLst>
          </p:cNvPr>
          <p:cNvSpPr txBox="1"/>
          <p:nvPr/>
        </p:nvSpPr>
        <p:spPr>
          <a:xfrm>
            <a:off x="2478279" y="5523944"/>
            <a:ext cx="5582967" cy="21544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BMI, body mass index; ECOG, Eastern Cooperative Oncology Group; NA/EU, North America and Europe.</a:t>
            </a:r>
          </a:p>
        </p:txBody>
      </p:sp>
    </p:spTree>
    <p:extLst>
      <p:ext uri="{BB962C8B-B14F-4D97-AF65-F5344CB8AC3E}">
        <p14:creationId xmlns:p14="http://schemas.microsoft.com/office/powerpoint/2010/main" val="1924390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7E0EB73-C9EC-A0AA-3EC1-90A8107B5E59}"/>
              </a:ext>
            </a:extLst>
          </p:cNvPr>
          <p:cNvSpPr>
            <a:spLocks noGrp="1"/>
          </p:cNvSpPr>
          <p:nvPr/>
        </p:nvSpPr>
        <p:spPr>
          <a:xfrm>
            <a:off x="211015" y="385240"/>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Results</a:t>
            </a:r>
            <a:r>
              <a:rPr kumimoji="0" lang="en-US" sz="4400" b="1" i="0" u="none" strike="noStrike" kern="800" cap="none" spc="0" normalizeH="0" baseline="30000" noProof="0">
                <a:ln>
                  <a:noFill/>
                </a:ln>
                <a:solidFill>
                  <a:srgbClr val="203661"/>
                </a:solidFill>
                <a:effectLst/>
                <a:uLnTx/>
                <a:uFillTx/>
                <a:latin typeface="Trebuchet MS"/>
                <a:ea typeface="+mj-ea"/>
              </a:rPr>
              <a:t>1</a:t>
            </a: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2800" b="1" i="0" u="none" strike="noStrike" kern="800" cap="none" spc="0" normalizeH="0" baseline="30000" noProof="0">
                <a:ln>
                  <a:noFill/>
                </a:ln>
                <a:solidFill>
                  <a:srgbClr val="203661"/>
                </a:solidFill>
                <a:effectLst/>
                <a:uLnTx/>
                <a:uFillTx/>
                <a:latin typeface="Trebuchet MS"/>
                <a:ea typeface="+mj-ea"/>
              </a:rPr>
              <a:t>Safety Summary</a:t>
            </a:r>
            <a:r>
              <a:rPr kumimoji="0" lang="en-US" sz="2000" b="1" i="0" u="none" strike="noStrike" kern="800" cap="none" spc="0" normalizeH="0" baseline="0" noProof="0">
                <a:ln>
                  <a:noFill/>
                </a:ln>
                <a:solidFill>
                  <a:srgbClr val="203661"/>
                </a:solidFill>
                <a:effectLst/>
                <a:uLnTx/>
                <a:uFillTx/>
                <a:latin typeface="Trebuchet MS"/>
                <a:ea typeface="+mj-ea"/>
              </a:rPr>
              <a:t> </a:t>
            </a:r>
            <a:br>
              <a:rPr kumimoji="0" lang="en-US" sz="3600" b="1" i="0" u="none" strike="noStrike" kern="800" cap="none" spc="0" normalizeH="0" baseline="0" noProof="0">
                <a:ln>
                  <a:noFill/>
                </a:ln>
                <a:solidFill>
                  <a:srgbClr val="C50E3C"/>
                </a:solidFill>
                <a:effectLst/>
                <a:uLnTx/>
                <a:uFillTx/>
                <a:latin typeface="Trebuchet MS" panose="020B0703020202090204" pitchFamily="34" charset="0"/>
                <a:ea typeface="+mj-ea"/>
              </a:rPr>
            </a:br>
            <a:endParaRPr kumimoji="0" lang="en-IE" sz="2400" b="1" i="0" u="none" strike="noStrike" kern="800" cap="none" spc="0" normalizeH="0" baseline="0" noProof="0">
              <a:ln>
                <a:noFill/>
              </a:ln>
              <a:solidFill>
                <a:srgbClr val="203661"/>
              </a:solidFill>
              <a:effectLst/>
              <a:uLnTx/>
              <a:uFillTx/>
              <a:latin typeface="Trebuchet MS" panose="020B0703020202090204" pitchFamily="34" charset="0"/>
              <a:ea typeface="+mj-ea"/>
            </a:endParaRPr>
          </a:p>
        </p:txBody>
      </p:sp>
      <p:sp>
        <p:nvSpPr>
          <p:cNvPr id="12" name="TextBox 11">
            <a:extLst>
              <a:ext uri="{FF2B5EF4-FFF2-40B4-BE49-F238E27FC236}">
                <a16:creationId xmlns:a16="http://schemas.microsoft.com/office/drawing/2014/main" id="{C670D74E-5D6C-F14F-F11B-911ABCF5F46A}"/>
              </a:ext>
            </a:extLst>
          </p:cNvPr>
          <p:cNvSpPr txBox="1"/>
          <p:nvPr/>
        </p:nvSpPr>
        <p:spPr>
          <a:xfrm>
            <a:off x="588746" y="6175189"/>
            <a:ext cx="9802091"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EU, Europe; NA, North America; SAEs, Serious Adverse Event; TEAEs, Treatment Emergent Adverse Event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Rugo H, et al. </a:t>
            </a:r>
            <a:r>
              <a:rPr kumimoji="0" lang="en-IE"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Pooled Safety </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of Sacituzumab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(SG) in Metastatic Breast Cancer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Including Data from Patients (pts) Treated in NA/EU and Asia. Presented at ESMO BC 2025 Presentation #345P</a:t>
            </a:r>
          </a:p>
        </p:txBody>
      </p:sp>
      <p:sp>
        <p:nvSpPr>
          <p:cNvPr id="5" name="Rectangle 1">
            <a:extLst>
              <a:ext uri="{FF2B5EF4-FFF2-40B4-BE49-F238E27FC236}">
                <a16:creationId xmlns:a16="http://schemas.microsoft.com/office/drawing/2014/main" id="{7EF0AA2A-94F1-E561-6DB7-4A6AAF363616}"/>
              </a:ext>
            </a:extLst>
          </p:cNvPr>
          <p:cNvSpPr>
            <a:spLocks noChangeArrowheads="1"/>
          </p:cNvSpPr>
          <p:nvPr/>
        </p:nvSpPr>
        <p:spPr bwMode="auto">
          <a:xfrm>
            <a:off x="5621122" y="15779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p:txBody>
      </p:sp>
      <p:sp>
        <p:nvSpPr>
          <p:cNvPr id="13" name="TextBox 12">
            <a:extLst>
              <a:ext uri="{FF2B5EF4-FFF2-40B4-BE49-F238E27FC236}">
                <a16:creationId xmlns:a16="http://schemas.microsoft.com/office/drawing/2014/main" id="{C85F48BB-79A4-3569-F928-C6C12F8918D9}"/>
              </a:ext>
            </a:extLst>
          </p:cNvPr>
          <p:cNvSpPr txBox="1"/>
          <p:nvPr/>
        </p:nvSpPr>
        <p:spPr>
          <a:xfrm>
            <a:off x="512978" y="2169464"/>
            <a:ext cx="5406027" cy="203132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rPr>
              <a:t>Rates of any-grade TEAEs and grade ≥ 3 TEAEs were consistent with previously reported rates and similar between patients in NA/EU and Asia; rates of TEAEs leading to dose reduction, dose interruption, discontinuation, and death were also comparable, although SAEs were slightly more common in NA/EU (Table 2)</a:t>
            </a:r>
          </a:p>
        </p:txBody>
      </p:sp>
      <p:sp>
        <p:nvSpPr>
          <p:cNvPr id="3" name="TextBox 2">
            <a:extLst>
              <a:ext uri="{FF2B5EF4-FFF2-40B4-BE49-F238E27FC236}">
                <a16:creationId xmlns:a16="http://schemas.microsoft.com/office/drawing/2014/main" id="{22F9AB25-E4DB-53B0-060C-F8892C192C83}"/>
              </a:ext>
            </a:extLst>
          </p:cNvPr>
          <p:cNvSpPr txBox="1"/>
          <p:nvPr/>
        </p:nvSpPr>
        <p:spPr>
          <a:xfrm>
            <a:off x="5972747" y="1493279"/>
            <a:ext cx="3181350" cy="28469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50" b="1" i="0" u="none" strike="noStrike" kern="1200" cap="none" spc="-20" normalizeH="0" baseline="0" noProof="0" dirty="0">
                <a:ln>
                  <a:noFill/>
                </a:ln>
                <a:solidFill>
                  <a:srgbClr val="881222"/>
                </a:solidFill>
                <a:effectLst/>
                <a:uLnTx/>
                <a:uFillTx/>
                <a:latin typeface="Arial"/>
                <a:ea typeface="+mn-ea"/>
                <a:cs typeface="Arial"/>
              </a:rPr>
              <a:t>Table 2. Pooled Safety Summary</a:t>
            </a:r>
          </a:p>
        </p:txBody>
      </p:sp>
      <p:graphicFrame>
        <p:nvGraphicFramePr>
          <p:cNvPr id="4" name="Table 3">
            <a:extLst>
              <a:ext uri="{FF2B5EF4-FFF2-40B4-BE49-F238E27FC236}">
                <a16:creationId xmlns:a16="http://schemas.microsoft.com/office/drawing/2014/main" id="{3CE0F64A-39B8-FD51-C9E8-AF7543AADF62}"/>
              </a:ext>
            </a:extLst>
          </p:cNvPr>
          <p:cNvGraphicFramePr>
            <a:graphicFrameLocks noGrp="1"/>
          </p:cNvGraphicFramePr>
          <p:nvPr/>
        </p:nvGraphicFramePr>
        <p:xfrm>
          <a:off x="6052075" y="1841342"/>
          <a:ext cx="5582967" cy="2509781"/>
        </p:xfrm>
        <a:graphic>
          <a:graphicData uri="http://schemas.openxmlformats.org/drawingml/2006/table">
            <a:tbl>
              <a:tblPr firstRow="1" bandRow="1">
                <a:tableStyleId>{5C22544A-7EE6-4342-B048-85BDC9FD1C3A}</a:tableStyleId>
              </a:tblPr>
              <a:tblGrid>
                <a:gridCol w="2429573">
                  <a:extLst>
                    <a:ext uri="{9D8B030D-6E8A-4147-A177-3AD203B41FA5}">
                      <a16:colId xmlns:a16="http://schemas.microsoft.com/office/drawing/2014/main" val="2817928052"/>
                    </a:ext>
                  </a:extLst>
                </a:gridCol>
                <a:gridCol w="1576697">
                  <a:extLst>
                    <a:ext uri="{9D8B030D-6E8A-4147-A177-3AD203B41FA5}">
                      <a16:colId xmlns:a16="http://schemas.microsoft.com/office/drawing/2014/main" val="33682653"/>
                    </a:ext>
                  </a:extLst>
                </a:gridCol>
                <a:gridCol w="1576697">
                  <a:extLst>
                    <a:ext uri="{9D8B030D-6E8A-4147-A177-3AD203B41FA5}">
                      <a16:colId xmlns:a16="http://schemas.microsoft.com/office/drawing/2014/main" val="1589910819"/>
                    </a:ext>
                  </a:extLst>
                </a:gridCol>
              </a:tblGrid>
              <a:tr h="451092">
                <a:tc>
                  <a:txBody>
                    <a:bodyPr/>
                    <a:lstStyle/>
                    <a:p>
                      <a:r>
                        <a:rPr lang="en-US" sz="1400" dirty="0">
                          <a:solidFill>
                            <a:schemeClr val="accent6"/>
                          </a:solidFill>
                          <a:latin typeface="Trebuchet MS" panose="020B0703020202090204" pitchFamily="34" charset="0"/>
                          <a:cs typeface="Arial" panose="020B0604020202020204" pitchFamily="34" charset="0"/>
                        </a:rPr>
                        <a:t>Safety, n (%)</a:t>
                      </a:r>
                    </a:p>
                  </a:txBody>
                  <a:tcPr anchor="b">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rgbClr val="C6CAC6"/>
                    </a:solidFill>
                  </a:tcPr>
                </a:tc>
                <a:tc>
                  <a:txBody>
                    <a:bodyPr/>
                    <a:lstStyle/>
                    <a:p>
                      <a:pPr algn="ctr"/>
                      <a:r>
                        <a:rPr lang="en-US" sz="1400" b="1" dirty="0">
                          <a:solidFill>
                            <a:schemeClr val="bg1"/>
                          </a:solidFill>
                          <a:latin typeface="Trebuchet MS" panose="020B0703020202090204" pitchFamily="34" charset="0"/>
                          <a:cs typeface="Arial" panose="020B0604020202020204" pitchFamily="34" charset="0"/>
                        </a:rPr>
                        <a:t>NA/EU </a:t>
                      </a:r>
                    </a:p>
                    <a:p>
                      <a:pPr algn="ctr"/>
                      <a:r>
                        <a:rPr lang="en-US" sz="1400" b="1" dirty="0">
                          <a:solidFill>
                            <a:schemeClr val="bg1"/>
                          </a:solidFill>
                          <a:latin typeface="Trebuchet MS" panose="020B0703020202090204" pitchFamily="34" charset="0"/>
                          <a:cs typeface="Arial" panose="020B0604020202020204" pitchFamily="34" charset="0"/>
                        </a:rPr>
                        <a:t>n = 688</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rgbClr val="2D425F"/>
                    </a:solidFill>
                  </a:tcPr>
                </a:tc>
                <a:tc>
                  <a:txBody>
                    <a:bodyPr/>
                    <a:lstStyle/>
                    <a:p>
                      <a:pPr algn="ctr"/>
                      <a:r>
                        <a:rPr lang="en-US" sz="1400" b="1" dirty="0">
                          <a:solidFill>
                            <a:schemeClr val="bg1"/>
                          </a:solidFill>
                          <a:latin typeface="Trebuchet MS" panose="020B0703020202090204" pitchFamily="34" charset="0"/>
                          <a:cs typeface="Arial" panose="020B0604020202020204" pitchFamily="34" charset="0"/>
                        </a:rPr>
                        <a:t>Asia </a:t>
                      </a:r>
                    </a:p>
                    <a:p>
                      <a:pPr algn="ctr"/>
                      <a:r>
                        <a:rPr lang="en-US" sz="1400" b="1" dirty="0">
                          <a:solidFill>
                            <a:schemeClr val="bg1"/>
                          </a:solidFill>
                          <a:latin typeface="Trebuchet MS" panose="020B0703020202090204" pitchFamily="34" charset="0"/>
                          <a:cs typeface="Arial" panose="020B0604020202020204" pitchFamily="34" charset="0"/>
                        </a:rPr>
                        <a:t>n = 281</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rgbClr val="0064A8"/>
                    </a:solidFill>
                  </a:tcPr>
                </a:tc>
                <a:extLst>
                  <a:ext uri="{0D108BD9-81ED-4DB2-BD59-A6C34878D82A}">
                    <a16:rowId xmlns:a16="http://schemas.microsoft.com/office/drawing/2014/main" val="3911324714"/>
                  </a:ext>
                </a:extLst>
              </a:tr>
              <a:tr h="292355">
                <a:tc>
                  <a:txBody>
                    <a:bodyPr/>
                    <a:lstStyle/>
                    <a:p>
                      <a:r>
                        <a:rPr lang="en-US" sz="1400" b="1" dirty="0">
                          <a:solidFill>
                            <a:schemeClr val="accent6"/>
                          </a:solidFill>
                          <a:latin typeface="Trebuchet MS" panose="020B0703020202090204" pitchFamily="34" charset="0"/>
                          <a:cs typeface="Arial" panose="020B0604020202020204" pitchFamily="34" charset="0"/>
                        </a:rPr>
                        <a:t>All TEAEs</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687 (&gt; 99)</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281 (100)</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866133829"/>
                  </a:ext>
                </a:extLst>
              </a:tr>
              <a:tr h="292355">
                <a:tc>
                  <a:txBody>
                    <a:bodyPr/>
                    <a:lstStyle/>
                    <a:p>
                      <a:r>
                        <a:rPr lang="en-US" sz="1400" b="1" dirty="0">
                          <a:solidFill>
                            <a:schemeClr val="accent6"/>
                          </a:solidFill>
                          <a:latin typeface="Trebuchet MS" panose="020B0703020202090204" pitchFamily="34" charset="0"/>
                          <a:cs typeface="Arial" panose="020B0604020202020204" pitchFamily="34" charset="0"/>
                        </a:rPr>
                        <a:t>Grade ≥ 3</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506 (74)</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220 (78)</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2867583930"/>
                  </a:ext>
                </a:extLst>
              </a:tr>
              <a:tr h="292355">
                <a:tc>
                  <a:txBody>
                    <a:bodyPr/>
                    <a:lstStyle/>
                    <a:p>
                      <a:r>
                        <a:rPr lang="en-US" sz="1400" b="1" dirty="0">
                          <a:solidFill>
                            <a:schemeClr val="accent6"/>
                          </a:solidFill>
                          <a:latin typeface="Trebuchet MS" panose="020B0703020202090204" pitchFamily="34" charset="0"/>
                          <a:cs typeface="Arial" panose="020B0604020202020204" pitchFamily="34" charset="0"/>
                        </a:rPr>
                        <a:t>SAEs</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195 (28)</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62 (22)</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397201551"/>
                  </a:ext>
                </a:extLst>
              </a:tr>
              <a:tr h="292355">
                <a:tc>
                  <a:txBody>
                    <a:bodyPr/>
                    <a:lstStyle/>
                    <a:p>
                      <a:r>
                        <a:rPr lang="en-US" sz="1400" b="1" dirty="0">
                          <a:solidFill>
                            <a:schemeClr val="accent6"/>
                          </a:solidFill>
                          <a:latin typeface="Trebuchet MS" panose="020B0703020202090204" pitchFamily="34" charset="0"/>
                          <a:cs typeface="Arial" panose="020B0604020202020204" pitchFamily="34" charset="0"/>
                        </a:rPr>
                        <a:t>Led to dose reduction</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147/526 (28)*</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68 (24)</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296184083"/>
                  </a:ext>
                </a:extLst>
              </a:tr>
              <a:tr h="292355">
                <a:tc>
                  <a:txBody>
                    <a:bodyPr/>
                    <a:lstStyle/>
                    <a:p>
                      <a:r>
                        <a:rPr lang="en-US" sz="1400" b="1" dirty="0">
                          <a:solidFill>
                            <a:schemeClr val="accent6"/>
                          </a:solidFill>
                          <a:latin typeface="Trebuchet MS" panose="020B0703020202090204" pitchFamily="34" charset="0"/>
                          <a:cs typeface="Arial" panose="020B0604020202020204" pitchFamily="34" charset="0"/>
                        </a:rPr>
                        <a:t>Led to dose interruption</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accent6"/>
                          </a:solidFill>
                          <a:latin typeface="Trebuchet MS" panose="020B0703020202090204" pitchFamily="34" charset="0"/>
                          <a:cs typeface="Arial" panose="020B0604020202020204" pitchFamily="34" charset="0"/>
                        </a:rPr>
                        <a:t>417 (61)</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177 (63)</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882135181"/>
                  </a:ext>
                </a:extLst>
              </a:tr>
              <a:tr h="292355">
                <a:tc>
                  <a:txBody>
                    <a:bodyPr/>
                    <a:lstStyle/>
                    <a:p>
                      <a:r>
                        <a:rPr lang="en-US" sz="1400" b="1" dirty="0">
                          <a:solidFill>
                            <a:schemeClr val="accent6"/>
                          </a:solidFill>
                          <a:latin typeface="Trebuchet MS" panose="020B0703020202090204" pitchFamily="34" charset="0"/>
                          <a:cs typeface="Arial" panose="020B0604020202020204" pitchFamily="34" charset="0"/>
                        </a:rPr>
                        <a:t>Led to discontinuation</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36 (5)</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11 (4)</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4237609697"/>
                  </a:ext>
                </a:extLst>
              </a:tr>
              <a:tr h="292355">
                <a:tc>
                  <a:txBody>
                    <a:bodyPr/>
                    <a:lstStyle/>
                    <a:p>
                      <a:r>
                        <a:rPr lang="en-US" sz="1400" b="1" dirty="0">
                          <a:solidFill>
                            <a:schemeClr val="accent6"/>
                          </a:solidFill>
                          <a:latin typeface="Trebuchet MS" panose="020B0703020202090204" pitchFamily="34" charset="0"/>
                          <a:cs typeface="Arial" panose="020B0604020202020204" pitchFamily="34" charset="0"/>
                        </a:rPr>
                        <a:t>Led to death</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8 (1)</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tc>
                  <a:txBody>
                    <a:bodyPr/>
                    <a:lstStyle/>
                    <a:p>
                      <a:pPr algn="ctr"/>
                      <a:r>
                        <a:rPr lang="en-US" sz="1400" dirty="0">
                          <a:solidFill>
                            <a:schemeClr val="accent6"/>
                          </a:solidFill>
                          <a:latin typeface="Trebuchet MS" panose="020B0703020202090204" pitchFamily="34" charset="0"/>
                          <a:cs typeface="Arial" panose="020B0604020202020204" pitchFamily="34" charset="0"/>
                        </a:rPr>
                        <a:t>8 (3)</a:t>
                      </a:r>
                    </a:p>
                  </a:txBody>
                  <a:tcPr marL="45720" marR="45720" marT="18288" marB="18288" anchor="ctr">
                    <a:lnL w="9525" cap="flat" cmpd="sng" algn="ctr">
                      <a:solidFill>
                        <a:schemeClr val="accent6"/>
                      </a:solidFill>
                      <a:prstDash val="solid"/>
                      <a:round/>
                      <a:headEnd type="none" w="med" len="med"/>
                      <a:tailEnd type="none" w="med" len="med"/>
                    </a:lnL>
                    <a:lnR w="9525" cap="flat" cmpd="sng" algn="ctr">
                      <a:solidFill>
                        <a:schemeClr val="accent6"/>
                      </a:solidFill>
                      <a:prstDash val="solid"/>
                      <a:round/>
                      <a:headEnd type="none" w="med" len="med"/>
                      <a:tailEnd type="none" w="med" len="med"/>
                    </a:lnR>
                    <a:lnT w="9525" cap="flat" cmpd="sng" algn="ctr">
                      <a:solidFill>
                        <a:schemeClr val="accent6"/>
                      </a:solidFill>
                      <a:prstDash val="solid"/>
                      <a:round/>
                      <a:headEnd type="none" w="med" len="med"/>
                      <a:tailEnd type="none" w="med" len="med"/>
                    </a:lnT>
                    <a:lnB w="9525"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4035737778"/>
                  </a:ext>
                </a:extLst>
              </a:tr>
            </a:tbl>
          </a:graphicData>
        </a:graphic>
      </p:graphicFrame>
      <p:sp>
        <p:nvSpPr>
          <p:cNvPr id="7" name="TextBox 6">
            <a:extLst>
              <a:ext uri="{FF2B5EF4-FFF2-40B4-BE49-F238E27FC236}">
                <a16:creationId xmlns:a16="http://schemas.microsoft.com/office/drawing/2014/main" id="{EC536539-A160-86B7-BC62-555CFD43B0EF}"/>
              </a:ext>
            </a:extLst>
          </p:cNvPr>
          <p:cNvSpPr txBox="1"/>
          <p:nvPr/>
        </p:nvSpPr>
        <p:spPr>
          <a:xfrm>
            <a:off x="5972747" y="4338919"/>
            <a:ext cx="5582967"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*AEs leading to dose reduction not collected in IMMU-132-01.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NA/EU, North America and Europe; SAEs, serious adverse events; TEAEs, treatment-emergent adverse events.</a:t>
            </a:r>
          </a:p>
        </p:txBody>
      </p:sp>
    </p:spTree>
    <p:extLst>
      <p:ext uri="{BB962C8B-B14F-4D97-AF65-F5344CB8AC3E}">
        <p14:creationId xmlns:p14="http://schemas.microsoft.com/office/powerpoint/2010/main" val="2805382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7E0EB73-C9EC-A0AA-3EC1-90A8107B5E59}"/>
              </a:ext>
            </a:extLst>
          </p:cNvPr>
          <p:cNvSpPr>
            <a:spLocks noGrp="1"/>
          </p:cNvSpPr>
          <p:nvPr/>
        </p:nvSpPr>
        <p:spPr>
          <a:xfrm>
            <a:off x="122021" y="150426"/>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Results</a:t>
            </a:r>
            <a:r>
              <a:rPr kumimoji="0" lang="en-US" sz="4400" b="1" i="0" u="none" strike="noStrike" kern="800" cap="none" spc="0" normalizeH="0" baseline="30000" noProof="0">
                <a:ln>
                  <a:noFill/>
                </a:ln>
                <a:solidFill>
                  <a:srgbClr val="203661"/>
                </a:solidFill>
                <a:effectLst/>
                <a:uLnTx/>
                <a:uFillTx/>
                <a:latin typeface="Trebuchet MS"/>
                <a:ea typeface="+mj-ea"/>
              </a:rPr>
              <a:t>1</a:t>
            </a:r>
            <a:r>
              <a:rPr kumimoji="0" lang="en-US" sz="3600" b="1" i="0" u="none" strike="noStrike" kern="800" cap="none" spc="0" normalizeH="0" baseline="0" noProof="0">
                <a:ln>
                  <a:noFill/>
                </a:ln>
                <a:solidFill>
                  <a:srgbClr val="203661"/>
                </a:solidFill>
                <a:effectLst/>
                <a:uLnTx/>
                <a:uFillTx/>
                <a:latin typeface="Trebuchet MS"/>
                <a:ea typeface="+mj-ea"/>
              </a:rPr>
              <a:t> </a:t>
            </a:r>
            <a:br>
              <a:rPr kumimoji="0" lang="en-US" sz="3600" b="1" i="0" u="none" strike="noStrike" kern="800" cap="none" spc="0" normalizeH="0" baseline="0" noProof="0">
                <a:ln>
                  <a:noFill/>
                </a:ln>
                <a:solidFill>
                  <a:srgbClr val="C50E3C"/>
                </a:solidFill>
                <a:effectLst/>
                <a:uLnTx/>
                <a:uFillTx/>
                <a:latin typeface="Trebuchet MS" panose="020B0703020202090204" pitchFamily="34" charset="0"/>
                <a:ea typeface="+mj-ea"/>
              </a:rPr>
            </a:br>
            <a:endParaRPr kumimoji="0" lang="en-IE" sz="2400" b="1" i="0" u="none" strike="noStrike" kern="800" cap="none" spc="0" normalizeH="0" baseline="0" noProof="0">
              <a:ln>
                <a:noFill/>
              </a:ln>
              <a:solidFill>
                <a:srgbClr val="203661"/>
              </a:solidFill>
              <a:effectLst/>
              <a:uLnTx/>
              <a:uFillTx/>
              <a:latin typeface="Trebuchet MS" panose="020B0703020202090204" pitchFamily="34" charset="0"/>
              <a:ea typeface="+mj-ea"/>
            </a:endParaRPr>
          </a:p>
        </p:txBody>
      </p:sp>
      <p:sp>
        <p:nvSpPr>
          <p:cNvPr id="12" name="TextBox 11">
            <a:extLst>
              <a:ext uri="{FF2B5EF4-FFF2-40B4-BE49-F238E27FC236}">
                <a16:creationId xmlns:a16="http://schemas.microsoft.com/office/drawing/2014/main" id="{C670D74E-5D6C-F14F-F11B-911ABCF5F46A}"/>
              </a:ext>
            </a:extLst>
          </p:cNvPr>
          <p:cNvSpPr txBox="1"/>
          <p:nvPr/>
        </p:nvSpPr>
        <p:spPr>
          <a:xfrm>
            <a:off x="720076" y="6155373"/>
            <a:ext cx="9802091"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EU, Europe; NA, North America; TEAE, Treatment Emergent Adverse Event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Rugo H, et al. </a:t>
            </a:r>
            <a:r>
              <a:rPr kumimoji="0" lang="en-IE"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Pooled Safety </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of Sacituzumab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(SG) in Metastatic Breast Cancer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Including Data from Patients (pts) Treated in NA/EU and Asia. Presented at ESMO BC 2025 Presentation #345P</a:t>
            </a:r>
          </a:p>
        </p:txBody>
      </p:sp>
      <p:sp>
        <p:nvSpPr>
          <p:cNvPr id="5" name="Rectangle 1">
            <a:extLst>
              <a:ext uri="{FF2B5EF4-FFF2-40B4-BE49-F238E27FC236}">
                <a16:creationId xmlns:a16="http://schemas.microsoft.com/office/drawing/2014/main" id="{7EF0AA2A-94F1-E561-6DB7-4A6AAF363616}"/>
              </a:ext>
            </a:extLst>
          </p:cNvPr>
          <p:cNvSpPr>
            <a:spLocks noChangeArrowheads="1"/>
          </p:cNvSpPr>
          <p:nvPr/>
        </p:nvSpPr>
        <p:spPr bwMode="auto">
          <a:xfrm>
            <a:off x="5621122" y="15779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p:txBody>
      </p:sp>
      <p:sp>
        <p:nvSpPr>
          <p:cNvPr id="8" name="TextBox 7">
            <a:extLst>
              <a:ext uri="{FF2B5EF4-FFF2-40B4-BE49-F238E27FC236}">
                <a16:creationId xmlns:a16="http://schemas.microsoft.com/office/drawing/2014/main" id="{3129577E-717B-6A81-3950-EFF8795BB4A3}"/>
              </a:ext>
            </a:extLst>
          </p:cNvPr>
          <p:cNvSpPr txBox="1"/>
          <p:nvPr/>
        </p:nvSpPr>
        <p:spPr>
          <a:xfrm>
            <a:off x="259229" y="990561"/>
            <a:ext cx="5479833" cy="4801314"/>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The most common TEAEs leading to discontinuation were:</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pt-BR" sz="1800" b="0" i="0" u="none" strike="noStrike" kern="1200" cap="none" spc="0" normalizeH="0" baseline="0" noProof="0">
                <a:ln>
                  <a:noFill/>
                </a:ln>
                <a:solidFill>
                  <a:srgbClr val="54565B"/>
                </a:solidFill>
                <a:effectLst/>
                <a:uLnTx/>
                <a:uFillTx/>
                <a:latin typeface="Trebuchet MS" panose="020B0603020202020204"/>
                <a:ea typeface="+mn-ea"/>
                <a:cs typeface="+mn-cs"/>
              </a:rPr>
              <a:t>—NA/EU: neutropenia, diarrhea, fatigue, pneumonia (each &lt; 1%)</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 Asia: neutropenia, leukopenia, fatigue, septic shock (each 1%)</a:t>
            </a:r>
          </a:p>
          <a:p>
            <a:pPr marL="457200" marR="0" lvl="1"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Any-grade and grade ≥ 3 neutropenia, anaemia, and leukopenia occurred at higher rates in Asia than in NA/EU; any-grade increased aspartate aminotransferase, increased alanine aminotransferase, and hypoalbuminemia also occurred at higher rates in Asia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NA/EU had higher rates of any-grade and grade ≥ 3 </a:t>
            </a:r>
            <a:r>
              <a:rPr kumimoji="0" lang="en-GB" sz="1800" b="0" i="0" u="none" strike="noStrike" kern="1200" cap="none" spc="0" normalizeH="0" baseline="0" noProof="0" err="1">
                <a:ln>
                  <a:noFill/>
                </a:ln>
                <a:solidFill>
                  <a:srgbClr val="54565B"/>
                </a:solidFill>
                <a:effectLst/>
                <a:uLnTx/>
                <a:uFillTx/>
                <a:latin typeface="Trebuchet MS" panose="020B0603020202020204"/>
                <a:ea typeface="+mn-ea"/>
                <a:cs typeface="+mn-cs"/>
              </a:rPr>
              <a:t>diarrhea</a:t>
            </a: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 and any grade fatigue compared to Asia</a:t>
            </a:r>
          </a:p>
        </p:txBody>
      </p:sp>
      <p:sp>
        <p:nvSpPr>
          <p:cNvPr id="3" name="TextBox 2">
            <a:extLst>
              <a:ext uri="{FF2B5EF4-FFF2-40B4-BE49-F238E27FC236}">
                <a16:creationId xmlns:a16="http://schemas.microsoft.com/office/drawing/2014/main" id="{BCCC5EEF-1D64-90FC-6F77-D3625BD146D4}"/>
              </a:ext>
            </a:extLst>
          </p:cNvPr>
          <p:cNvSpPr txBox="1"/>
          <p:nvPr/>
        </p:nvSpPr>
        <p:spPr>
          <a:xfrm>
            <a:off x="6431107" y="246927"/>
            <a:ext cx="3416993" cy="28469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50" b="1" i="0" u="none" strike="noStrike" kern="1200" cap="none" spc="-20" normalizeH="0" baseline="0" noProof="0" dirty="0">
                <a:ln>
                  <a:noFill/>
                </a:ln>
                <a:solidFill>
                  <a:srgbClr val="881222"/>
                </a:solidFill>
                <a:effectLst/>
                <a:uLnTx/>
                <a:uFillTx/>
                <a:latin typeface="Arial"/>
                <a:ea typeface="+mn-ea"/>
                <a:cs typeface="Arial"/>
              </a:rPr>
              <a:t>Figure 2. Most Common TEAEs by Region</a:t>
            </a:r>
          </a:p>
        </p:txBody>
      </p:sp>
      <p:graphicFrame>
        <p:nvGraphicFramePr>
          <p:cNvPr id="16" name="Chart 15">
            <a:extLst>
              <a:ext uri="{FF2B5EF4-FFF2-40B4-BE49-F238E27FC236}">
                <a16:creationId xmlns:a16="http://schemas.microsoft.com/office/drawing/2014/main" id="{8AC42521-F3C9-AF48-8031-057111A64093}"/>
              </a:ext>
            </a:extLst>
          </p:cNvPr>
          <p:cNvGraphicFramePr>
            <a:graphicFrameLocks/>
          </p:cNvGraphicFramePr>
          <p:nvPr/>
        </p:nvGraphicFramePr>
        <p:xfrm>
          <a:off x="6357257" y="628121"/>
          <a:ext cx="5231364" cy="5268199"/>
        </p:xfrm>
        <a:graphic>
          <a:graphicData uri="http://schemas.openxmlformats.org/drawingml/2006/chart">
            <c:chart xmlns:c="http://schemas.openxmlformats.org/drawingml/2006/chart" xmlns:r="http://schemas.openxmlformats.org/officeDocument/2006/relationships" r:id="rId4"/>
          </a:graphicData>
        </a:graphic>
      </p:graphicFrame>
      <p:sp>
        <p:nvSpPr>
          <p:cNvPr id="17" name="TextBox 12">
            <a:extLst>
              <a:ext uri="{FF2B5EF4-FFF2-40B4-BE49-F238E27FC236}">
                <a16:creationId xmlns:a16="http://schemas.microsoft.com/office/drawing/2014/main" id="{1921FF33-D181-F0B2-36CF-25196023C436}"/>
              </a:ext>
            </a:extLst>
          </p:cNvPr>
          <p:cNvSpPr txBox="1"/>
          <p:nvPr/>
        </p:nvSpPr>
        <p:spPr>
          <a:xfrm>
            <a:off x="5477691" y="982719"/>
            <a:ext cx="1679866" cy="4841388"/>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r" defTabSz="914400" rtl="0" eaLnBrk="1" fontAlgn="auto" latinLnBrk="0" hangingPunct="1">
              <a:lnSpc>
                <a:spcPct val="100000"/>
              </a:lnSpc>
              <a:spcBef>
                <a:spcPts val="100"/>
              </a:spcBef>
              <a:spcAft>
                <a:spcPts val="1330"/>
              </a:spcAft>
              <a:buClrTx/>
              <a:buSzTx/>
              <a:buFontTx/>
              <a:buNone/>
              <a:tabLst/>
              <a:defRPr/>
            </a:pPr>
            <a:r>
              <a:rPr kumimoji="0" lang="en-US" sz="900" b="1"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Neutropenia</a:t>
            </a:r>
            <a:r>
              <a:rPr kumimoji="0" lang="en-US" sz="900" b="1" i="0" u="none" strike="noStrike" kern="1200" cap="none" spc="0" normalizeH="0" baseline="30000" noProof="0" dirty="0" err="1">
                <a:ln>
                  <a:noFill/>
                </a:ln>
                <a:solidFill>
                  <a:srgbClr val="000000"/>
                </a:solidFill>
                <a:effectLst/>
                <a:uLnTx/>
                <a:uFillTx/>
                <a:latin typeface="Arial" panose="020B0604020202020204" pitchFamily="34" charset="0"/>
                <a:ea typeface="+mn-ea"/>
                <a:cs typeface="Arial" panose="020B0604020202020204" pitchFamily="34" charset="0"/>
              </a:rPr>
              <a:t>a</a:t>
            </a:r>
            <a:endParaRPr kumimoji="0" lang="en-US" sz="900" b="1" i="0" u="none" strike="noStrike" kern="1200" cap="none" spc="0" normalizeH="0" baseline="3000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r" defTabSz="914400" rtl="0" eaLnBrk="1" fontAlgn="auto" latinLnBrk="0" hangingPunct="1">
              <a:lnSpc>
                <a:spcPct val="100000"/>
              </a:lnSpc>
              <a:spcBef>
                <a:spcPts val="100"/>
              </a:spcBef>
              <a:spcAft>
                <a:spcPts val="133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Nausea</a:t>
            </a:r>
          </a:p>
          <a:p>
            <a:pPr marL="0" marR="0" lvl="0" indent="0" algn="r" defTabSz="914400" rtl="0" eaLnBrk="1" fontAlgn="auto" latinLnBrk="0" hangingPunct="1">
              <a:lnSpc>
                <a:spcPct val="100000"/>
              </a:lnSpc>
              <a:spcBef>
                <a:spcPts val="100"/>
              </a:spcBef>
              <a:spcAft>
                <a:spcPts val="133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Diarrhea</a:t>
            </a:r>
          </a:p>
          <a:p>
            <a:pPr marL="0" marR="0" lvl="0" indent="0" algn="r" defTabSz="914400" rtl="0" eaLnBrk="1" fontAlgn="auto" latinLnBrk="0" hangingPunct="1">
              <a:lnSpc>
                <a:spcPct val="100000"/>
              </a:lnSpc>
              <a:spcBef>
                <a:spcPts val="100"/>
              </a:spcBef>
              <a:spcAft>
                <a:spcPts val="1330"/>
              </a:spcAft>
              <a:buClrTx/>
              <a:buSzTx/>
              <a:buFontTx/>
              <a:buNone/>
              <a:tabLst/>
              <a:defRPr/>
            </a:pPr>
            <a:r>
              <a:rPr kumimoji="0" lang="en-US" sz="900" b="1"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Anemia</a:t>
            </a:r>
            <a:r>
              <a:rPr kumimoji="0" lang="en-US" sz="900" b="1" i="0" u="none" strike="noStrike" kern="1200" cap="none" spc="0" normalizeH="0" baseline="30000" noProof="0" dirty="0" err="1">
                <a:ln>
                  <a:noFill/>
                </a:ln>
                <a:solidFill>
                  <a:srgbClr val="000000"/>
                </a:solidFill>
                <a:effectLst/>
                <a:uLnTx/>
                <a:uFillTx/>
                <a:latin typeface="Arial" panose="020B0604020202020204" pitchFamily="34" charset="0"/>
                <a:ea typeface="+mn-ea"/>
                <a:cs typeface="Arial" panose="020B0604020202020204" pitchFamily="34" charset="0"/>
              </a:rPr>
              <a:t>b</a:t>
            </a:r>
            <a:endParaRPr kumimoji="0" lang="en-US" sz="900" b="1" i="0" u="none" strike="noStrike" kern="1200" cap="none" spc="0" normalizeH="0" baseline="3000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r" defTabSz="914400" rtl="0" eaLnBrk="1" fontAlgn="auto" latinLnBrk="0" hangingPunct="1">
              <a:lnSpc>
                <a:spcPct val="100000"/>
              </a:lnSpc>
              <a:spcBef>
                <a:spcPts val="100"/>
              </a:spcBef>
              <a:spcAft>
                <a:spcPts val="133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Fatigue</a:t>
            </a:r>
          </a:p>
          <a:p>
            <a:pPr marL="0" marR="0" lvl="0" indent="0" algn="r" defTabSz="914400" rtl="0" eaLnBrk="1" fontAlgn="auto" latinLnBrk="0" hangingPunct="1">
              <a:lnSpc>
                <a:spcPct val="100000"/>
              </a:lnSpc>
              <a:spcBef>
                <a:spcPts val="100"/>
              </a:spcBef>
              <a:spcAft>
                <a:spcPts val="133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Alopecia</a:t>
            </a:r>
          </a:p>
          <a:p>
            <a:pPr marL="0" marR="0" lvl="0" indent="0" algn="r" defTabSz="914400" rtl="0" eaLnBrk="1" fontAlgn="auto" latinLnBrk="0" hangingPunct="1">
              <a:lnSpc>
                <a:spcPct val="100000"/>
              </a:lnSpc>
              <a:spcBef>
                <a:spcPts val="100"/>
              </a:spcBef>
              <a:spcAft>
                <a:spcPts val="133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Constipation</a:t>
            </a:r>
          </a:p>
          <a:p>
            <a:pPr marL="0" marR="0" lvl="0" indent="0" algn="r" defTabSz="914400" rtl="0" eaLnBrk="1" fontAlgn="auto" latinLnBrk="0" hangingPunct="1">
              <a:lnSpc>
                <a:spcPct val="100000"/>
              </a:lnSpc>
              <a:spcBef>
                <a:spcPts val="100"/>
              </a:spcBef>
              <a:spcAft>
                <a:spcPts val="110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Vomiting</a:t>
            </a:r>
          </a:p>
          <a:p>
            <a:pPr marL="0" marR="0" lvl="0" indent="0" algn="r" defTabSz="914400" rtl="0" eaLnBrk="1" fontAlgn="auto" latinLnBrk="0" hangingPunct="1">
              <a:lnSpc>
                <a:spcPct val="100000"/>
              </a:lnSpc>
              <a:spcBef>
                <a:spcPts val="100"/>
              </a:spcBef>
              <a:spcAft>
                <a:spcPts val="133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Decreased appetite</a:t>
            </a:r>
          </a:p>
          <a:p>
            <a:pPr marL="0" marR="0" lvl="0" indent="0" algn="r" defTabSz="914400" rtl="0" eaLnBrk="1" fontAlgn="auto" latinLnBrk="0" hangingPunct="1">
              <a:lnSpc>
                <a:spcPct val="100000"/>
              </a:lnSpc>
              <a:spcBef>
                <a:spcPts val="100"/>
              </a:spcBef>
              <a:spcAft>
                <a:spcPts val="133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Abdominal pain</a:t>
            </a:r>
          </a:p>
          <a:p>
            <a:pPr marL="0" marR="0" lvl="0" indent="0" algn="r" defTabSz="914400" rtl="0" eaLnBrk="1" fontAlgn="auto" latinLnBrk="0" hangingPunct="1">
              <a:lnSpc>
                <a:spcPct val="100000"/>
              </a:lnSpc>
              <a:spcBef>
                <a:spcPts val="100"/>
              </a:spcBef>
              <a:spcAft>
                <a:spcPts val="1330"/>
              </a:spcAft>
              <a:buClrTx/>
              <a:buSzTx/>
              <a:buFontTx/>
              <a:buNone/>
              <a:tabLst/>
              <a:defRPr/>
            </a:pPr>
            <a:r>
              <a:rPr kumimoji="0" lang="en-US" sz="900" b="1"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Leukopenia</a:t>
            </a:r>
            <a:r>
              <a:rPr kumimoji="0" lang="en-US" sz="900" b="1" i="0" u="none" strike="noStrike" kern="1200" cap="none" spc="0" normalizeH="0" baseline="30000" noProof="0" dirty="0" err="1">
                <a:ln>
                  <a:noFill/>
                </a:ln>
                <a:solidFill>
                  <a:srgbClr val="000000"/>
                </a:solidFill>
                <a:effectLst/>
                <a:uLnTx/>
                <a:uFillTx/>
                <a:latin typeface="Arial" panose="020B0604020202020204" pitchFamily="34" charset="0"/>
                <a:ea typeface="+mn-ea"/>
                <a:cs typeface="Arial" panose="020B0604020202020204" pitchFamily="34" charset="0"/>
              </a:rPr>
              <a:t>c</a:t>
            </a:r>
            <a:endParaRPr kumimoji="0" lang="en-US" sz="900" b="1" i="0" u="none" strike="noStrike" kern="1200" cap="none" spc="0" normalizeH="0" baseline="3000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r" defTabSz="914400" rtl="0" eaLnBrk="1" fontAlgn="auto" latinLnBrk="0" hangingPunct="1">
              <a:lnSpc>
                <a:spcPct val="100000"/>
              </a:lnSpc>
              <a:spcBef>
                <a:spcPts val="100"/>
              </a:spcBef>
              <a:spcAft>
                <a:spcPts val="133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Hypokalemia</a:t>
            </a:r>
          </a:p>
          <a:p>
            <a:pPr marL="0" marR="0" lvl="0" indent="0" algn="r" defTabSz="914400" rtl="0" eaLnBrk="1" fontAlgn="auto" latinLnBrk="0" hangingPunct="1">
              <a:lnSpc>
                <a:spcPct val="80000"/>
              </a:lnSpc>
              <a:spcBef>
                <a:spcPts val="100"/>
              </a:spcBef>
              <a:spcAft>
                <a:spcPts val="80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Aspartate aminotransferase</a:t>
            </a:r>
            <a:b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b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Increased</a:t>
            </a:r>
          </a:p>
          <a:p>
            <a:pPr marL="0" marR="0" lvl="0" indent="0" algn="r" defTabSz="914400" rtl="0" eaLnBrk="1" fontAlgn="auto" latinLnBrk="0" hangingPunct="1">
              <a:lnSpc>
                <a:spcPct val="80000"/>
              </a:lnSpc>
              <a:spcBef>
                <a:spcPts val="0"/>
              </a:spcBef>
              <a:spcAft>
                <a:spcPts val="70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Alanine aminotransferase</a:t>
            </a:r>
            <a:b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b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Increased</a:t>
            </a:r>
          </a:p>
          <a:p>
            <a:pPr marL="0" marR="0" lvl="0" indent="0" algn="r" defTabSz="914400" rtl="0" eaLnBrk="1" fontAlgn="auto" latinLnBrk="0" hangingPunct="1">
              <a:lnSpc>
                <a:spcPct val="100000"/>
              </a:lnSpc>
              <a:spcBef>
                <a:spcPts val="0"/>
              </a:spcBef>
              <a:spcAft>
                <a:spcPts val="133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Hypoalbuminemia</a:t>
            </a:r>
          </a:p>
        </p:txBody>
      </p:sp>
      <p:sp>
        <p:nvSpPr>
          <p:cNvPr id="18" name="TextBox 17">
            <a:extLst>
              <a:ext uri="{FF2B5EF4-FFF2-40B4-BE49-F238E27FC236}">
                <a16:creationId xmlns:a16="http://schemas.microsoft.com/office/drawing/2014/main" id="{32C21DF3-A597-8536-E5AE-70D8B187B19A}"/>
              </a:ext>
            </a:extLst>
          </p:cNvPr>
          <p:cNvSpPr txBox="1"/>
          <p:nvPr/>
        </p:nvSpPr>
        <p:spPr>
          <a:xfrm>
            <a:off x="6100049" y="5816481"/>
            <a:ext cx="5417489"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Any grade TEAEs that occurred in ≥ 20% of patients and grade ≥ 3 TEAEs that occurred in ≥ 10% of patients in either region are included. </a:t>
            </a:r>
            <a:r>
              <a:rPr kumimoji="0" lang="en-US" sz="700" b="0" i="0" u="none" strike="noStrike" kern="1200" cap="none" spc="0" normalizeH="0" baseline="30000" noProof="0" dirty="0" err="1">
                <a:ln>
                  <a:noFill/>
                </a:ln>
                <a:solidFill>
                  <a:srgbClr val="000000"/>
                </a:solidFill>
                <a:effectLst/>
                <a:uLnTx/>
                <a:uFillTx/>
                <a:latin typeface="Arial" panose="020B0604020202020204" pitchFamily="34" charset="0"/>
                <a:ea typeface="+mn-ea"/>
                <a:cs typeface="Arial" panose="020B0604020202020204" pitchFamily="34" charset="0"/>
              </a:rPr>
              <a:t>a</a:t>
            </a:r>
            <a:r>
              <a:rPr kumimoji="0" lang="en-US" sz="7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Neutropenia</a:t>
            </a:r>
            <a:r>
              <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includes preferred terms of neutropenia and neutrophil count decreased. </a:t>
            </a:r>
            <a:r>
              <a:rPr kumimoji="0" lang="en-US" sz="700" b="0" i="0" u="none" strike="noStrike" kern="1200" cap="none" spc="0" normalizeH="0" baseline="30000" noProof="0" dirty="0" err="1">
                <a:ln>
                  <a:noFill/>
                </a:ln>
                <a:solidFill>
                  <a:srgbClr val="000000"/>
                </a:solidFill>
                <a:effectLst/>
                <a:uLnTx/>
                <a:uFillTx/>
                <a:latin typeface="Arial" panose="020B0604020202020204" pitchFamily="34" charset="0"/>
                <a:ea typeface="+mn-ea"/>
                <a:cs typeface="Arial" panose="020B0604020202020204" pitchFamily="34" charset="0"/>
              </a:rPr>
              <a:t>b</a:t>
            </a:r>
            <a:r>
              <a:rPr kumimoji="0" lang="en-US" sz="7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Anemia</a:t>
            </a:r>
            <a:r>
              <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includes preferred terms of anemia, hemoglobin decreased, and red blood cell count decreased. </a:t>
            </a:r>
            <a:r>
              <a:rPr kumimoji="0" lang="en-US" sz="700" b="0" i="0" u="none" strike="noStrike" kern="1200" cap="none" spc="0" normalizeH="0" baseline="30000" noProof="0" dirty="0" err="1">
                <a:ln>
                  <a:noFill/>
                </a:ln>
                <a:solidFill>
                  <a:srgbClr val="000000"/>
                </a:solidFill>
                <a:effectLst/>
                <a:uLnTx/>
                <a:uFillTx/>
                <a:latin typeface="Arial" panose="020B0604020202020204" pitchFamily="34" charset="0"/>
                <a:ea typeface="+mn-ea"/>
                <a:cs typeface="Arial" panose="020B0604020202020204" pitchFamily="34" charset="0"/>
              </a:rPr>
              <a:t>c</a:t>
            </a:r>
            <a:r>
              <a:rPr kumimoji="0" lang="en-US" sz="700" b="0" i="0" u="none" strike="noStrike" kern="1200" cap="none" spc="0" normalizeH="0" baseline="0" noProof="0" dirty="0" err="1">
                <a:ln>
                  <a:noFill/>
                </a:ln>
                <a:solidFill>
                  <a:srgbClr val="000000"/>
                </a:solidFill>
                <a:effectLst/>
                <a:uLnTx/>
                <a:uFillTx/>
                <a:latin typeface="Arial" panose="020B0604020202020204" pitchFamily="34" charset="0"/>
                <a:ea typeface="+mn-ea"/>
                <a:cs typeface="Arial" panose="020B0604020202020204" pitchFamily="34" charset="0"/>
              </a:rPr>
              <a:t>Leukopenia</a:t>
            </a:r>
            <a:r>
              <a:rPr kumimoji="0" lang="en-US" sz="7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includes preferred terms of leukopenia and white blood cell count decreased.</a:t>
            </a:r>
          </a:p>
        </p:txBody>
      </p:sp>
      <p:grpSp>
        <p:nvGrpSpPr>
          <p:cNvPr id="19" name="Group 18">
            <a:extLst>
              <a:ext uri="{FF2B5EF4-FFF2-40B4-BE49-F238E27FC236}">
                <a16:creationId xmlns:a16="http://schemas.microsoft.com/office/drawing/2014/main" id="{62DACD93-B2FB-EFAF-5BAA-75D95F860380}"/>
              </a:ext>
            </a:extLst>
          </p:cNvPr>
          <p:cNvGrpSpPr/>
          <p:nvPr/>
        </p:nvGrpSpPr>
        <p:grpSpPr>
          <a:xfrm>
            <a:off x="9292047" y="4967345"/>
            <a:ext cx="2013752" cy="732527"/>
            <a:chOff x="362148" y="296667"/>
            <a:chExt cx="1895349" cy="732527"/>
          </a:xfrm>
        </p:grpSpPr>
        <p:sp>
          <p:nvSpPr>
            <p:cNvPr id="20" name="Rectangle 19">
              <a:extLst>
                <a:ext uri="{FF2B5EF4-FFF2-40B4-BE49-F238E27FC236}">
                  <a16:creationId xmlns:a16="http://schemas.microsoft.com/office/drawing/2014/main" id="{57E6E524-4623-801A-FECB-053D835E9DF7}"/>
                </a:ext>
              </a:extLst>
            </p:cNvPr>
            <p:cNvSpPr/>
            <p:nvPr/>
          </p:nvSpPr>
          <p:spPr>
            <a:xfrm>
              <a:off x="848953" y="618835"/>
              <a:ext cx="554976" cy="124588"/>
            </a:xfrm>
            <a:prstGeom prst="rect">
              <a:avLst/>
            </a:prstGeom>
            <a:solidFill>
              <a:srgbClr val="C69D2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21" name="TextBox 20">
              <a:extLst>
                <a:ext uri="{FF2B5EF4-FFF2-40B4-BE49-F238E27FC236}">
                  <a16:creationId xmlns:a16="http://schemas.microsoft.com/office/drawing/2014/main" id="{358C74C7-D478-75C4-40A9-307C5BCCECD5}"/>
                </a:ext>
              </a:extLst>
            </p:cNvPr>
            <p:cNvSpPr txBox="1"/>
            <p:nvPr/>
          </p:nvSpPr>
          <p:spPr>
            <a:xfrm>
              <a:off x="812404" y="569112"/>
              <a:ext cx="684344"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Grade ≥3</a:t>
              </a:r>
            </a:p>
          </p:txBody>
        </p:sp>
        <p:sp>
          <p:nvSpPr>
            <p:cNvPr id="22" name="Rectangle 21">
              <a:extLst>
                <a:ext uri="{FF2B5EF4-FFF2-40B4-BE49-F238E27FC236}">
                  <a16:creationId xmlns:a16="http://schemas.microsoft.com/office/drawing/2014/main" id="{D0F0567D-7173-BE6C-05B3-1625D83B657D}"/>
                </a:ext>
              </a:extLst>
            </p:cNvPr>
            <p:cNvSpPr/>
            <p:nvPr/>
          </p:nvSpPr>
          <p:spPr>
            <a:xfrm>
              <a:off x="848953" y="843790"/>
              <a:ext cx="554976" cy="124588"/>
            </a:xfrm>
            <a:prstGeom prst="rect">
              <a:avLst/>
            </a:prstGeom>
            <a:solidFill>
              <a:srgbClr val="FFD85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23" name="Rectangle 22">
              <a:extLst>
                <a:ext uri="{FF2B5EF4-FFF2-40B4-BE49-F238E27FC236}">
                  <a16:creationId xmlns:a16="http://schemas.microsoft.com/office/drawing/2014/main" id="{966C69F4-1AD0-841C-C961-F943B82D3C9C}"/>
                </a:ext>
              </a:extLst>
            </p:cNvPr>
            <p:cNvSpPr/>
            <p:nvPr/>
          </p:nvSpPr>
          <p:spPr>
            <a:xfrm>
              <a:off x="1403928" y="618834"/>
              <a:ext cx="853569" cy="124587"/>
            </a:xfrm>
            <a:prstGeom prst="rect">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24" name="Rectangle 23">
              <a:extLst>
                <a:ext uri="{FF2B5EF4-FFF2-40B4-BE49-F238E27FC236}">
                  <a16:creationId xmlns:a16="http://schemas.microsoft.com/office/drawing/2014/main" id="{C3BF00B0-2691-AF38-0803-6A69285A17EA}"/>
                </a:ext>
              </a:extLst>
            </p:cNvPr>
            <p:cNvSpPr/>
            <p:nvPr/>
          </p:nvSpPr>
          <p:spPr>
            <a:xfrm>
              <a:off x="1403928" y="843790"/>
              <a:ext cx="853569" cy="125666"/>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25" name="TextBox 24">
              <a:extLst>
                <a:ext uri="{FF2B5EF4-FFF2-40B4-BE49-F238E27FC236}">
                  <a16:creationId xmlns:a16="http://schemas.microsoft.com/office/drawing/2014/main" id="{6E900518-FEF8-14C2-4FFE-C7C7F211E2EC}"/>
                </a:ext>
              </a:extLst>
            </p:cNvPr>
            <p:cNvSpPr txBox="1"/>
            <p:nvPr/>
          </p:nvSpPr>
          <p:spPr>
            <a:xfrm>
              <a:off x="812404" y="798362"/>
              <a:ext cx="628074"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Grade ≥3</a:t>
              </a:r>
            </a:p>
          </p:txBody>
        </p:sp>
        <p:sp>
          <p:nvSpPr>
            <p:cNvPr id="26" name="Left Brace 25">
              <a:extLst>
                <a:ext uri="{FF2B5EF4-FFF2-40B4-BE49-F238E27FC236}">
                  <a16:creationId xmlns:a16="http://schemas.microsoft.com/office/drawing/2014/main" id="{0ADD801C-FCAE-F27A-1E31-93D9879D3C92}"/>
                </a:ext>
              </a:extLst>
            </p:cNvPr>
            <p:cNvSpPr/>
            <p:nvPr/>
          </p:nvSpPr>
          <p:spPr>
            <a:xfrm rot="5400000">
              <a:off x="1526408" y="-165344"/>
              <a:ext cx="53633" cy="1408544"/>
            </a:xfrm>
            <a:prstGeom prst="leftBrace">
              <a:avLst>
                <a:gd name="adj1" fmla="val 22512"/>
                <a:gd name="adj2" fmla="val 49299"/>
              </a:avLst>
            </a:prstGeom>
            <a:ln>
              <a:solidFill>
                <a:schemeClr val="accent6"/>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54565B"/>
                </a:solidFill>
                <a:effectLst/>
                <a:uLnTx/>
                <a:uFillTx/>
                <a:latin typeface="Trebuchet MS" panose="020B0603020202020204"/>
                <a:ea typeface="+mn-ea"/>
                <a:cs typeface="+mn-cs"/>
              </a:endParaRPr>
            </a:p>
          </p:txBody>
        </p:sp>
        <p:sp>
          <p:nvSpPr>
            <p:cNvPr id="27" name="TextBox 26">
              <a:extLst>
                <a:ext uri="{FF2B5EF4-FFF2-40B4-BE49-F238E27FC236}">
                  <a16:creationId xmlns:a16="http://schemas.microsoft.com/office/drawing/2014/main" id="{6BE7603A-B00B-473A-2AFC-7ED865597CDF}"/>
                </a:ext>
              </a:extLst>
            </p:cNvPr>
            <p:cNvSpPr txBox="1"/>
            <p:nvPr/>
          </p:nvSpPr>
          <p:spPr>
            <a:xfrm>
              <a:off x="1226874" y="296667"/>
              <a:ext cx="763097"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Any Grade</a:t>
              </a:r>
            </a:p>
          </p:txBody>
        </p:sp>
        <p:sp>
          <p:nvSpPr>
            <p:cNvPr id="28" name="TextBox 27">
              <a:extLst>
                <a:ext uri="{FF2B5EF4-FFF2-40B4-BE49-F238E27FC236}">
                  <a16:creationId xmlns:a16="http://schemas.microsoft.com/office/drawing/2014/main" id="{F3553812-108D-4676-6076-C10BAC208E74}"/>
                </a:ext>
              </a:extLst>
            </p:cNvPr>
            <p:cNvSpPr txBox="1"/>
            <p:nvPr/>
          </p:nvSpPr>
          <p:spPr>
            <a:xfrm>
              <a:off x="362148" y="573056"/>
              <a:ext cx="51640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NA/EU</a:t>
              </a:r>
            </a:p>
          </p:txBody>
        </p:sp>
        <p:sp>
          <p:nvSpPr>
            <p:cNvPr id="29" name="TextBox 28">
              <a:extLst>
                <a:ext uri="{FF2B5EF4-FFF2-40B4-BE49-F238E27FC236}">
                  <a16:creationId xmlns:a16="http://schemas.microsoft.com/office/drawing/2014/main" id="{71C67CE5-40BB-CF13-9721-CF0184D6EAE6}"/>
                </a:ext>
              </a:extLst>
            </p:cNvPr>
            <p:cNvSpPr txBox="1"/>
            <p:nvPr/>
          </p:nvSpPr>
          <p:spPr>
            <a:xfrm>
              <a:off x="362518" y="794418"/>
              <a:ext cx="516405"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Asia</a:t>
              </a:r>
            </a:p>
          </p:txBody>
        </p:sp>
      </p:grpSp>
    </p:spTree>
    <p:extLst>
      <p:ext uri="{BB962C8B-B14F-4D97-AF65-F5344CB8AC3E}">
        <p14:creationId xmlns:p14="http://schemas.microsoft.com/office/powerpoint/2010/main" val="45409249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7E0EB73-C9EC-A0AA-3EC1-90A8107B5E59}"/>
              </a:ext>
            </a:extLst>
          </p:cNvPr>
          <p:cNvSpPr>
            <a:spLocks noGrp="1"/>
          </p:cNvSpPr>
          <p:nvPr/>
        </p:nvSpPr>
        <p:spPr>
          <a:xfrm>
            <a:off x="122021" y="425773"/>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Results</a:t>
            </a:r>
            <a:r>
              <a:rPr kumimoji="0" lang="en-US" sz="4400" b="1" i="0" u="none" strike="noStrike" kern="800" cap="none" spc="0" normalizeH="0" baseline="30000" noProof="0">
                <a:ln>
                  <a:noFill/>
                </a:ln>
                <a:solidFill>
                  <a:srgbClr val="203661"/>
                </a:solidFill>
                <a:effectLst/>
                <a:uLnTx/>
                <a:uFillTx/>
                <a:latin typeface="Trebuchet MS"/>
                <a:ea typeface="+mj-ea"/>
              </a:rPr>
              <a:t>1</a:t>
            </a: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2800" b="1" i="0" u="none" strike="noStrike" kern="800" cap="none" spc="0" normalizeH="0" baseline="30000" noProof="0">
                <a:ln>
                  <a:noFill/>
                </a:ln>
                <a:solidFill>
                  <a:srgbClr val="203661"/>
                </a:solidFill>
                <a:effectLst/>
                <a:uLnTx/>
                <a:uFillTx/>
                <a:latin typeface="Trebuchet MS"/>
                <a:ea typeface="+mj-ea"/>
              </a:rPr>
              <a:t>Neutropenia and Diarrhea Over Time</a:t>
            </a:r>
            <a:r>
              <a:rPr kumimoji="0" lang="en-US" sz="2800" b="1" i="0" u="none" strike="noStrike" kern="800" cap="none" spc="0" normalizeH="0" baseline="0" noProof="0">
                <a:ln>
                  <a:noFill/>
                </a:ln>
                <a:solidFill>
                  <a:srgbClr val="203661"/>
                </a:solidFill>
                <a:effectLst/>
                <a:uLnTx/>
                <a:uFillTx/>
                <a:latin typeface="Trebuchet MS"/>
                <a:ea typeface="+mj-ea"/>
              </a:rPr>
              <a:t> </a:t>
            </a:r>
            <a:br>
              <a:rPr kumimoji="0" lang="en-US" sz="2800" b="1" i="0" u="none" strike="noStrike" kern="800" cap="none" spc="0" normalizeH="0" baseline="0" noProof="0">
                <a:ln>
                  <a:noFill/>
                </a:ln>
                <a:solidFill>
                  <a:srgbClr val="C50E3C"/>
                </a:solidFill>
                <a:effectLst/>
                <a:uLnTx/>
                <a:uFillTx/>
                <a:latin typeface="Trebuchet MS" panose="020B0703020202090204" pitchFamily="34" charset="0"/>
                <a:ea typeface="+mj-ea"/>
              </a:rPr>
            </a:br>
            <a:endParaRPr kumimoji="0" lang="en-IE" sz="2800" b="1" i="0" u="none" strike="noStrike" kern="800" cap="none" spc="0" normalizeH="0" baseline="0" noProof="0">
              <a:ln>
                <a:noFill/>
              </a:ln>
              <a:solidFill>
                <a:srgbClr val="203661"/>
              </a:solidFill>
              <a:effectLst/>
              <a:uLnTx/>
              <a:uFillTx/>
              <a:latin typeface="Trebuchet MS" panose="020B0703020202090204" pitchFamily="34" charset="0"/>
              <a:ea typeface="+mj-ea"/>
            </a:endParaRPr>
          </a:p>
        </p:txBody>
      </p:sp>
      <p:sp>
        <p:nvSpPr>
          <p:cNvPr id="12" name="TextBox 11">
            <a:extLst>
              <a:ext uri="{FF2B5EF4-FFF2-40B4-BE49-F238E27FC236}">
                <a16:creationId xmlns:a16="http://schemas.microsoft.com/office/drawing/2014/main" id="{C670D74E-5D6C-F14F-F11B-911ABCF5F46A}"/>
              </a:ext>
            </a:extLst>
          </p:cNvPr>
          <p:cNvSpPr txBox="1"/>
          <p:nvPr/>
        </p:nvSpPr>
        <p:spPr>
          <a:xfrm>
            <a:off x="445871" y="6176947"/>
            <a:ext cx="9802091"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EU, Europe; NA, North America</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1.</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Rugo</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H, et al. </a:t>
            </a:r>
            <a:r>
              <a:rPr kumimoji="0" lang="en-IE"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Pooled Safety </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of Sacituzumab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(SG) in Metastatic Breast Cancer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Including Data from Patients (pts) Treated in NA/EU and Asia. Presented at ESMO BC 2025 Presentation #345P</a:t>
            </a:r>
          </a:p>
        </p:txBody>
      </p:sp>
      <p:sp>
        <p:nvSpPr>
          <p:cNvPr id="8" name="TextBox 7">
            <a:extLst>
              <a:ext uri="{FF2B5EF4-FFF2-40B4-BE49-F238E27FC236}">
                <a16:creationId xmlns:a16="http://schemas.microsoft.com/office/drawing/2014/main" id="{D913C327-E9B0-C987-7CC9-365DDF886428}"/>
              </a:ext>
            </a:extLst>
          </p:cNvPr>
          <p:cNvSpPr txBox="1"/>
          <p:nvPr/>
        </p:nvSpPr>
        <p:spPr>
          <a:xfrm>
            <a:off x="122021" y="910389"/>
            <a:ext cx="11382375" cy="646331"/>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Neutropenia was most common early in the treatment period, and the rate of neutropenia fell over time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The rate at which patients developed </a:t>
            </a:r>
            <a:r>
              <a:rPr kumimoji="0" lang="en-GB" sz="1800" b="0" i="0" u="none" strike="noStrike" kern="1200" cap="none" spc="0" normalizeH="0" baseline="0" noProof="0" err="1">
                <a:ln>
                  <a:noFill/>
                </a:ln>
                <a:solidFill>
                  <a:srgbClr val="54565B"/>
                </a:solidFill>
                <a:effectLst/>
                <a:uLnTx/>
                <a:uFillTx/>
                <a:latin typeface="Trebuchet MS" panose="020B0603020202020204"/>
                <a:ea typeface="+mn-ea"/>
                <a:cs typeface="+mn-cs"/>
              </a:rPr>
              <a:t>diarrhea</a:t>
            </a:r>
            <a:r>
              <a:rPr kumimoji="0" lang="en-GB" sz="1800" b="0" i="0" u="none" strike="noStrike" kern="1200" cap="none" spc="0" normalizeH="0" baseline="0" noProof="0">
                <a:ln>
                  <a:noFill/>
                </a:ln>
                <a:solidFill>
                  <a:srgbClr val="54565B"/>
                </a:solidFill>
                <a:effectLst/>
                <a:uLnTx/>
                <a:uFillTx/>
                <a:latin typeface="Trebuchet MS" panose="020B0603020202020204"/>
                <a:ea typeface="+mn-ea"/>
                <a:cs typeface="+mn-cs"/>
              </a:rPr>
              <a:t> remained fairly stable over time</a:t>
            </a:r>
          </a:p>
        </p:txBody>
      </p:sp>
      <p:sp>
        <p:nvSpPr>
          <p:cNvPr id="9" name="TextBox 8">
            <a:extLst>
              <a:ext uri="{FF2B5EF4-FFF2-40B4-BE49-F238E27FC236}">
                <a16:creationId xmlns:a16="http://schemas.microsoft.com/office/drawing/2014/main" id="{242E2E1E-EFC8-1933-85C6-5C015563E48E}"/>
              </a:ext>
            </a:extLst>
          </p:cNvPr>
          <p:cNvSpPr txBox="1"/>
          <p:nvPr/>
        </p:nvSpPr>
        <p:spPr>
          <a:xfrm>
            <a:off x="3521940" y="1543979"/>
            <a:ext cx="3770693" cy="28469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50" b="1" i="0" u="none" strike="noStrike" kern="1200" cap="none" spc="-20" normalizeH="0" baseline="0" noProof="0" dirty="0">
                <a:ln>
                  <a:noFill/>
                </a:ln>
                <a:solidFill>
                  <a:srgbClr val="881222"/>
                </a:solidFill>
                <a:effectLst/>
                <a:uLnTx/>
                <a:uFillTx/>
                <a:latin typeface="Arial"/>
                <a:ea typeface="+mn-ea"/>
                <a:cs typeface="Arial"/>
              </a:rPr>
              <a:t>Figure 3. Neutropenia and </a:t>
            </a:r>
            <a:r>
              <a:rPr kumimoji="0" lang="en-GB" sz="1250" b="1" i="0" u="none" strike="noStrike" kern="1200" cap="none" spc="-20" normalizeH="0" baseline="0" noProof="0" dirty="0" err="1">
                <a:ln>
                  <a:noFill/>
                </a:ln>
                <a:solidFill>
                  <a:srgbClr val="881222"/>
                </a:solidFill>
                <a:effectLst/>
                <a:uLnTx/>
                <a:uFillTx/>
                <a:latin typeface="Arial"/>
                <a:ea typeface="+mn-ea"/>
                <a:cs typeface="Arial"/>
              </a:rPr>
              <a:t>Diarrhea</a:t>
            </a:r>
            <a:r>
              <a:rPr kumimoji="0" lang="en-GB" sz="1250" b="1" i="0" u="none" strike="noStrike" kern="1200" cap="none" spc="-20" normalizeH="0" baseline="0" noProof="0" dirty="0">
                <a:ln>
                  <a:noFill/>
                </a:ln>
                <a:solidFill>
                  <a:srgbClr val="881222"/>
                </a:solidFill>
                <a:effectLst/>
                <a:uLnTx/>
                <a:uFillTx/>
                <a:latin typeface="Arial"/>
                <a:ea typeface="+mn-ea"/>
                <a:cs typeface="Arial"/>
              </a:rPr>
              <a:t> Over Time</a:t>
            </a:r>
          </a:p>
        </p:txBody>
      </p:sp>
      <p:graphicFrame>
        <p:nvGraphicFramePr>
          <p:cNvPr id="15" name="Chart 14">
            <a:extLst>
              <a:ext uri="{FF2B5EF4-FFF2-40B4-BE49-F238E27FC236}">
                <a16:creationId xmlns:a16="http://schemas.microsoft.com/office/drawing/2014/main" id="{99640631-09D7-CF1D-1144-977C371C3E0D}"/>
              </a:ext>
            </a:extLst>
          </p:cNvPr>
          <p:cNvGraphicFramePr/>
          <p:nvPr/>
        </p:nvGraphicFramePr>
        <p:xfrm>
          <a:off x="3455582" y="1932435"/>
          <a:ext cx="2743414" cy="226814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15">
            <a:extLst>
              <a:ext uri="{FF2B5EF4-FFF2-40B4-BE49-F238E27FC236}">
                <a16:creationId xmlns:a16="http://schemas.microsoft.com/office/drawing/2014/main" id="{73B38F74-FFCF-4843-186E-8CC06AD854B2}"/>
              </a:ext>
            </a:extLst>
          </p:cNvPr>
          <p:cNvGraphicFramePr/>
          <p:nvPr/>
        </p:nvGraphicFramePr>
        <p:xfrm>
          <a:off x="5921124" y="1939643"/>
          <a:ext cx="2943096" cy="227067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hart 16">
            <a:extLst>
              <a:ext uri="{FF2B5EF4-FFF2-40B4-BE49-F238E27FC236}">
                <a16:creationId xmlns:a16="http://schemas.microsoft.com/office/drawing/2014/main" id="{DA2DEEF3-A657-A7E3-547C-86A9B3867604}"/>
              </a:ext>
            </a:extLst>
          </p:cNvPr>
          <p:cNvGraphicFramePr/>
          <p:nvPr/>
        </p:nvGraphicFramePr>
        <p:xfrm>
          <a:off x="6050847" y="4154750"/>
          <a:ext cx="2813373" cy="229782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8" name="Chart 17">
            <a:extLst>
              <a:ext uri="{FF2B5EF4-FFF2-40B4-BE49-F238E27FC236}">
                <a16:creationId xmlns:a16="http://schemas.microsoft.com/office/drawing/2014/main" id="{B5BC99DB-A1DB-1781-0AF6-9D4D0CBDA141}"/>
              </a:ext>
            </a:extLst>
          </p:cNvPr>
          <p:cNvGraphicFramePr/>
          <p:nvPr/>
        </p:nvGraphicFramePr>
        <p:xfrm>
          <a:off x="3455581" y="4164508"/>
          <a:ext cx="2753277" cy="2244782"/>
        </p:xfrm>
        <a:graphic>
          <a:graphicData uri="http://schemas.openxmlformats.org/drawingml/2006/chart">
            <c:chart xmlns:c="http://schemas.openxmlformats.org/drawingml/2006/chart" xmlns:r="http://schemas.openxmlformats.org/officeDocument/2006/relationships" r:id="rId6"/>
          </a:graphicData>
        </a:graphic>
      </p:graphicFrame>
      <p:sp>
        <p:nvSpPr>
          <p:cNvPr id="19" name="TextBox 18">
            <a:extLst>
              <a:ext uri="{FF2B5EF4-FFF2-40B4-BE49-F238E27FC236}">
                <a16:creationId xmlns:a16="http://schemas.microsoft.com/office/drawing/2014/main" id="{92B80ED4-50BD-C672-05CD-820B3B2DCF93}"/>
              </a:ext>
            </a:extLst>
          </p:cNvPr>
          <p:cNvSpPr txBox="1"/>
          <p:nvPr/>
        </p:nvSpPr>
        <p:spPr>
          <a:xfrm>
            <a:off x="3978648" y="1833668"/>
            <a:ext cx="178336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Neutropenia, NA/EU</a:t>
            </a:r>
          </a:p>
        </p:txBody>
      </p:sp>
      <p:sp>
        <p:nvSpPr>
          <p:cNvPr id="20" name="TextBox 19">
            <a:extLst>
              <a:ext uri="{FF2B5EF4-FFF2-40B4-BE49-F238E27FC236}">
                <a16:creationId xmlns:a16="http://schemas.microsoft.com/office/drawing/2014/main" id="{BF24104F-5A76-B446-BD0C-D831F330E4FA}"/>
              </a:ext>
            </a:extLst>
          </p:cNvPr>
          <p:cNvSpPr txBox="1"/>
          <p:nvPr/>
        </p:nvSpPr>
        <p:spPr>
          <a:xfrm>
            <a:off x="6495085" y="1833668"/>
            <a:ext cx="178336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Neutropenia, Asia</a:t>
            </a:r>
          </a:p>
        </p:txBody>
      </p:sp>
      <p:sp>
        <p:nvSpPr>
          <p:cNvPr id="21" name="TextBox 20">
            <a:extLst>
              <a:ext uri="{FF2B5EF4-FFF2-40B4-BE49-F238E27FC236}">
                <a16:creationId xmlns:a16="http://schemas.microsoft.com/office/drawing/2014/main" id="{F8FD7409-CB2E-4DD4-EF24-04E1278F94B7}"/>
              </a:ext>
            </a:extLst>
          </p:cNvPr>
          <p:cNvSpPr txBox="1"/>
          <p:nvPr/>
        </p:nvSpPr>
        <p:spPr>
          <a:xfrm>
            <a:off x="4019572" y="4081976"/>
            <a:ext cx="178336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Diarrhea, NA/EU</a:t>
            </a:r>
          </a:p>
        </p:txBody>
      </p:sp>
      <p:sp>
        <p:nvSpPr>
          <p:cNvPr id="22" name="TextBox 21">
            <a:extLst>
              <a:ext uri="{FF2B5EF4-FFF2-40B4-BE49-F238E27FC236}">
                <a16:creationId xmlns:a16="http://schemas.microsoft.com/office/drawing/2014/main" id="{B7144C46-DE23-36BC-D1DD-B0946A264DED}"/>
              </a:ext>
            </a:extLst>
          </p:cNvPr>
          <p:cNvSpPr txBox="1"/>
          <p:nvPr/>
        </p:nvSpPr>
        <p:spPr>
          <a:xfrm>
            <a:off x="6577463" y="4063829"/>
            <a:ext cx="178336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Diarrhea, Asia</a:t>
            </a:r>
          </a:p>
        </p:txBody>
      </p:sp>
      <p:graphicFrame>
        <p:nvGraphicFramePr>
          <p:cNvPr id="24" name="Table 23">
            <a:extLst>
              <a:ext uri="{FF2B5EF4-FFF2-40B4-BE49-F238E27FC236}">
                <a16:creationId xmlns:a16="http://schemas.microsoft.com/office/drawing/2014/main" id="{C64A7BB4-D7F1-5A41-9859-221BFA89E5B9}"/>
              </a:ext>
            </a:extLst>
          </p:cNvPr>
          <p:cNvGraphicFramePr>
            <a:graphicFrameLocks noGrp="1"/>
          </p:cNvGraphicFramePr>
          <p:nvPr/>
        </p:nvGraphicFramePr>
        <p:xfrm>
          <a:off x="3898685" y="6185878"/>
          <a:ext cx="2178813" cy="97138"/>
        </p:xfrm>
        <a:graphic>
          <a:graphicData uri="http://schemas.openxmlformats.org/drawingml/2006/table">
            <a:tbl>
              <a:tblPr firstRow="1" bandRow="1">
                <a:tableStyleId>{5C22544A-7EE6-4342-B048-85BDC9FD1C3A}</a:tableStyleId>
              </a:tblPr>
              <a:tblGrid>
                <a:gridCol w="94731">
                  <a:extLst>
                    <a:ext uri="{9D8B030D-6E8A-4147-A177-3AD203B41FA5}">
                      <a16:colId xmlns:a16="http://schemas.microsoft.com/office/drawing/2014/main" val="1751324693"/>
                    </a:ext>
                  </a:extLst>
                </a:gridCol>
                <a:gridCol w="94731">
                  <a:extLst>
                    <a:ext uri="{9D8B030D-6E8A-4147-A177-3AD203B41FA5}">
                      <a16:colId xmlns:a16="http://schemas.microsoft.com/office/drawing/2014/main" val="862197222"/>
                    </a:ext>
                  </a:extLst>
                </a:gridCol>
                <a:gridCol w="94731">
                  <a:extLst>
                    <a:ext uri="{9D8B030D-6E8A-4147-A177-3AD203B41FA5}">
                      <a16:colId xmlns:a16="http://schemas.microsoft.com/office/drawing/2014/main" val="3696599489"/>
                    </a:ext>
                  </a:extLst>
                </a:gridCol>
                <a:gridCol w="94731">
                  <a:extLst>
                    <a:ext uri="{9D8B030D-6E8A-4147-A177-3AD203B41FA5}">
                      <a16:colId xmlns:a16="http://schemas.microsoft.com/office/drawing/2014/main" val="837803861"/>
                    </a:ext>
                  </a:extLst>
                </a:gridCol>
                <a:gridCol w="94731">
                  <a:extLst>
                    <a:ext uri="{9D8B030D-6E8A-4147-A177-3AD203B41FA5}">
                      <a16:colId xmlns:a16="http://schemas.microsoft.com/office/drawing/2014/main" val="2541966177"/>
                    </a:ext>
                  </a:extLst>
                </a:gridCol>
                <a:gridCol w="94731">
                  <a:extLst>
                    <a:ext uri="{9D8B030D-6E8A-4147-A177-3AD203B41FA5}">
                      <a16:colId xmlns:a16="http://schemas.microsoft.com/office/drawing/2014/main" val="1890812595"/>
                    </a:ext>
                  </a:extLst>
                </a:gridCol>
                <a:gridCol w="94731">
                  <a:extLst>
                    <a:ext uri="{9D8B030D-6E8A-4147-A177-3AD203B41FA5}">
                      <a16:colId xmlns:a16="http://schemas.microsoft.com/office/drawing/2014/main" val="240701176"/>
                    </a:ext>
                  </a:extLst>
                </a:gridCol>
                <a:gridCol w="94731">
                  <a:extLst>
                    <a:ext uri="{9D8B030D-6E8A-4147-A177-3AD203B41FA5}">
                      <a16:colId xmlns:a16="http://schemas.microsoft.com/office/drawing/2014/main" val="321677780"/>
                    </a:ext>
                  </a:extLst>
                </a:gridCol>
                <a:gridCol w="94731">
                  <a:extLst>
                    <a:ext uri="{9D8B030D-6E8A-4147-A177-3AD203B41FA5}">
                      <a16:colId xmlns:a16="http://schemas.microsoft.com/office/drawing/2014/main" val="3114968811"/>
                    </a:ext>
                  </a:extLst>
                </a:gridCol>
                <a:gridCol w="94731">
                  <a:extLst>
                    <a:ext uri="{9D8B030D-6E8A-4147-A177-3AD203B41FA5}">
                      <a16:colId xmlns:a16="http://schemas.microsoft.com/office/drawing/2014/main" val="1142469775"/>
                    </a:ext>
                  </a:extLst>
                </a:gridCol>
                <a:gridCol w="94731">
                  <a:extLst>
                    <a:ext uri="{9D8B030D-6E8A-4147-A177-3AD203B41FA5}">
                      <a16:colId xmlns:a16="http://schemas.microsoft.com/office/drawing/2014/main" val="3296171666"/>
                    </a:ext>
                  </a:extLst>
                </a:gridCol>
                <a:gridCol w="94731">
                  <a:extLst>
                    <a:ext uri="{9D8B030D-6E8A-4147-A177-3AD203B41FA5}">
                      <a16:colId xmlns:a16="http://schemas.microsoft.com/office/drawing/2014/main" val="2047900084"/>
                    </a:ext>
                  </a:extLst>
                </a:gridCol>
                <a:gridCol w="94731">
                  <a:extLst>
                    <a:ext uri="{9D8B030D-6E8A-4147-A177-3AD203B41FA5}">
                      <a16:colId xmlns:a16="http://schemas.microsoft.com/office/drawing/2014/main" val="3593568375"/>
                    </a:ext>
                  </a:extLst>
                </a:gridCol>
                <a:gridCol w="94731">
                  <a:extLst>
                    <a:ext uri="{9D8B030D-6E8A-4147-A177-3AD203B41FA5}">
                      <a16:colId xmlns:a16="http://schemas.microsoft.com/office/drawing/2014/main" val="386722962"/>
                    </a:ext>
                  </a:extLst>
                </a:gridCol>
                <a:gridCol w="94731">
                  <a:extLst>
                    <a:ext uri="{9D8B030D-6E8A-4147-A177-3AD203B41FA5}">
                      <a16:colId xmlns:a16="http://schemas.microsoft.com/office/drawing/2014/main" val="2802225839"/>
                    </a:ext>
                  </a:extLst>
                </a:gridCol>
                <a:gridCol w="94731">
                  <a:extLst>
                    <a:ext uri="{9D8B030D-6E8A-4147-A177-3AD203B41FA5}">
                      <a16:colId xmlns:a16="http://schemas.microsoft.com/office/drawing/2014/main" val="1264324011"/>
                    </a:ext>
                  </a:extLst>
                </a:gridCol>
                <a:gridCol w="94731">
                  <a:extLst>
                    <a:ext uri="{9D8B030D-6E8A-4147-A177-3AD203B41FA5}">
                      <a16:colId xmlns:a16="http://schemas.microsoft.com/office/drawing/2014/main" val="1491164714"/>
                    </a:ext>
                  </a:extLst>
                </a:gridCol>
                <a:gridCol w="94731">
                  <a:extLst>
                    <a:ext uri="{9D8B030D-6E8A-4147-A177-3AD203B41FA5}">
                      <a16:colId xmlns:a16="http://schemas.microsoft.com/office/drawing/2014/main" val="3580013276"/>
                    </a:ext>
                  </a:extLst>
                </a:gridCol>
                <a:gridCol w="94731">
                  <a:extLst>
                    <a:ext uri="{9D8B030D-6E8A-4147-A177-3AD203B41FA5}">
                      <a16:colId xmlns:a16="http://schemas.microsoft.com/office/drawing/2014/main" val="856195129"/>
                    </a:ext>
                  </a:extLst>
                </a:gridCol>
                <a:gridCol w="94731">
                  <a:extLst>
                    <a:ext uri="{9D8B030D-6E8A-4147-A177-3AD203B41FA5}">
                      <a16:colId xmlns:a16="http://schemas.microsoft.com/office/drawing/2014/main" val="810631761"/>
                    </a:ext>
                  </a:extLst>
                </a:gridCol>
                <a:gridCol w="94731">
                  <a:extLst>
                    <a:ext uri="{9D8B030D-6E8A-4147-A177-3AD203B41FA5}">
                      <a16:colId xmlns:a16="http://schemas.microsoft.com/office/drawing/2014/main" val="2966658017"/>
                    </a:ext>
                  </a:extLst>
                </a:gridCol>
                <a:gridCol w="94731">
                  <a:extLst>
                    <a:ext uri="{9D8B030D-6E8A-4147-A177-3AD203B41FA5}">
                      <a16:colId xmlns:a16="http://schemas.microsoft.com/office/drawing/2014/main" val="2317775077"/>
                    </a:ext>
                  </a:extLst>
                </a:gridCol>
                <a:gridCol w="94731">
                  <a:extLst>
                    <a:ext uri="{9D8B030D-6E8A-4147-A177-3AD203B41FA5}">
                      <a16:colId xmlns:a16="http://schemas.microsoft.com/office/drawing/2014/main" val="2118938397"/>
                    </a:ext>
                  </a:extLst>
                </a:gridCol>
              </a:tblGrid>
              <a:tr h="97138">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688</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677</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646</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579</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504</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465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417</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387</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345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303</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255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224</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195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174</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145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135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122</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111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102</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91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82</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77</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70</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7019109"/>
                  </a:ext>
                </a:extLst>
              </a:tr>
            </a:tbl>
          </a:graphicData>
        </a:graphic>
      </p:graphicFrame>
      <p:sp>
        <p:nvSpPr>
          <p:cNvPr id="25" name="TextBox 24">
            <a:extLst>
              <a:ext uri="{FF2B5EF4-FFF2-40B4-BE49-F238E27FC236}">
                <a16:creationId xmlns:a16="http://schemas.microsoft.com/office/drawing/2014/main" id="{AFEAC2ED-FE57-EB74-1BBF-F3D1F215AE2F}"/>
              </a:ext>
            </a:extLst>
          </p:cNvPr>
          <p:cNvSpPr txBox="1"/>
          <p:nvPr/>
        </p:nvSpPr>
        <p:spPr>
          <a:xfrm>
            <a:off x="3839303" y="6069106"/>
            <a:ext cx="564903" cy="15703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 b="1" i="0" u="none" strike="noStrike" kern="1200" cap="none" spc="0" normalizeH="0" baseline="0" noProof="0" dirty="0">
                <a:ln>
                  <a:noFill/>
                </a:ln>
                <a:solidFill>
                  <a:srgbClr val="54565B"/>
                </a:solidFill>
                <a:effectLst/>
                <a:uLnTx/>
                <a:uFillTx/>
                <a:latin typeface="Arial" panose="020B0604020202020204" pitchFamily="34" charset="0"/>
                <a:ea typeface="+mn-ea"/>
                <a:cs typeface="Arial" panose="020B0604020202020204" pitchFamily="34" charset="0"/>
              </a:rPr>
              <a:t>No. at risk</a:t>
            </a:r>
          </a:p>
        </p:txBody>
      </p:sp>
      <p:sp>
        <p:nvSpPr>
          <p:cNvPr id="26" name="TextBox 25">
            <a:extLst>
              <a:ext uri="{FF2B5EF4-FFF2-40B4-BE49-F238E27FC236}">
                <a16:creationId xmlns:a16="http://schemas.microsoft.com/office/drawing/2014/main" id="{5C679CA4-5423-16BD-E263-86766078551B}"/>
              </a:ext>
            </a:extLst>
          </p:cNvPr>
          <p:cNvSpPr txBox="1"/>
          <p:nvPr/>
        </p:nvSpPr>
        <p:spPr>
          <a:xfrm>
            <a:off x="3854942" y="3872113"/>
            <a:ext cx="549264" cy="15388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 b="1" i="0" u="none" strike="noStrike" kern="1200" cap="none" spc="0" normalizeH="0" baseline="0" noProof="0" dirty="0">
                <a:ln>
                  <a:noFill/>
                </a:ln>
                <a:solidFill>
                  <a:srgbClr val="54565B"/>
                </a:solidFill>
                <a:effectLst/>
                <a:uLnTx/>
                <a:uFillTx/>
                <a:latin typeface="Arial" panose="020B0604020202020204" pitchFamily="34" charset="0"/>
                <a:ea typeface="+mn-ea"/>
                <a:cs typeface="Arial" panose="020B0604020202020204" pitchFamily="34" charset="0"/>
              </a:rPr>
              <a:t>No. at risk</a:t>
            </a:r>
          </a:p>
        </p:txBody>
      </p:sp>
      <p:sp>
        <p:nvSpPr>
          <p:cNvPr id="27" name="TextBox 26">
            <a:extLst>
              <a:ext uri="{FF2B5EF4-FFF2-40B4-BE49-F238E27FC236}">
                <a16:creationId xmlns:a16="http://schemas.microsoft.com/office/drawing/2014/main" id="{FB978754-50AA-FBDD-9FE8-4920B2E077B4}"/>
              </a:ext>
            </a:extLst>
          </p:cNvPr>
          <p:cNvSpPr txBox="1"/>
          <p:nvPr/>
        </p:nvSpPr>
        <p:spPr>
          <a:xfrm>
            <a:off x="6408081" y="6059321"/>
            <a:ext cx="561452" cy="1570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 b="1" i="0" u="none" strike="noStrike" kern="1200" cap="none" spc="0" normalizeH="0" baseline="0" noProof="0" dirty="0">
                <a:ln>
                  <a:noFill/>
                </a:ln>
                <a:solidFill>
                  <a:srgbClr val="54565B"/>
                </a:solidFill>
                <a:effectLst/>
                <a:uLnTx/>
                <a:uFillTx/>
                <a:latin typeface="Arial" panose="020B0604020202020204" pitchFamily="34" charset="0"/>
                <a:ea typeface="+mn-ea"/>
                <a:cs typeface="Arial" panose="020B0604020202020204" pitchFamily="34" charset="0"/>
              </a:rPr>
              <a:t>No. at risk</a:t>
            </a:r>
          </a:p>
        </p:txBody>
      </p:sp>
      <p:sp>
        <p:nvSpPr>
          <p:cNvPr id="28" name="TextBox 27">
            <a:extLst>
              <a:ext uri="{FF2B5EF4-FFF2-40B4-BE49-F238E27FC236}">
                <a16:creationId xmlns:a16="http://schemas.microsoft.com/office/drawing/2014/main" id="{E19F6A7D-A66D-986A-D777-70BE1ED3B9B0}"/>
              </a:ext>
            </a:extLst>
          </p:cNvPr>
          <p:cNvSpPr txBox="1"/>
          <p:nvPr/>
        </p:nvSpPr>
        <p:spPr>
          <a:xfrm>
            <a:off x="6383728" y="3872715"/>
            <a:ext cx="597970" cy="1526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 b="1" i="0" u="none" strike="noStrike" kern="1200" cap="none" spc="0" normalizeH="0" baseline="0" noProof="0" dirty="0">
                <a:ln>
                  <a:noFill/>
                </a:ln>
                <a:solidFill>
                  <a:srgbClr val="54565B"/>
                </a:solidFill>
                <a:effectLst/>
                <a:uLnTx/>
                <a:uFillTx/>
                <a:latin typeface="Arial" panose="020B0604020202020204" pitchFamily="34" charset="0"/>
                <a:ea typeface="+mn-ea"/>
                <a:cs typeface="Arial" panose="020B0604020202020204" pitchFamily="34" charset="0"/>
              </a:rPr>
              <a:t>No. at risk</a:t>
            </a:r>
          </a:p>
        </p:txBody>
      </p:sp>
      <p:graphicFrame>
        <p:nvGraphicFramePr>
          <p:cNvPr id="29" name="Table 28">
            <a:extLst>
              <a:ext uri="{FF2B5EF4-FFF2-40B4-BE49-F238E27FC236}">
                <a16:creationId xmlns:a16="http://schemas.microsoft.com/office/drawing/2014/main" id="{3819EA17-CF80-17C9-1AFE-2DC7A0EBAE40}"/>
              </a:ext>
            </a:extLst>
          </p:cNvPr>
          <p:cNvGraphicFramePr>
            <a:graphicFrameLocks noGrp="1"/>
          </p:cNvGraphicFramePr>
          <p:nvPr/>
        </p:nvGraphicFramePr>
        <p:xfrm>
          <a:off x="3889632" y="3990368"/>
          <a:ext cx="2153715" cy="98149"/>
        </p:xfrm>
        <a:graphic>
          <a:graphicData uri="http://schemas.openxmlformats.org/drawingml/2006/table">
            <a:tbl>
              <a:tblPr firstRow="1" bandRow="1">
                <a:tableStyleId>{5C22544A-7EE6-4342-B048-85BDC9FD1C3A}</a:tableStyleId>
              </a:tblPr>
              <a:tblGrid>
                <a:gridCol w="94391">
                  <a:extLst>
                    <a:ext uri="{9D8B030D-6E8A-4147-A177-3AD203B41FA5}">
                      <a16:colId xmlns:a16="http://schemas.microsoft.com/office/drawing/2014/main" val="1751324693"/>
                    </a:ext>
                  </a:extLst>
                </a:gridCol>
                <a:gridCol w="77113">
                  <a:extLst>
                    <a:ext uri="{9D8B030D-6E8A-4147-A177-3AD203B41FA5}">
                      <a16:colId xmlns:a16="http://schemas.microsoft.com/office/drawing/2014/main" val="862197222"/>
                    </a:ext>
                  </a:extLst>
                </a:gridCol>
                <a:gridCol w="94391">
                  <a:extLst>
                    <a:ext uri="{9D8B030D-6E8A-4147-A177-3AD203B41FA5}">
                      <a16:colId xmlns:a16="http://schemas.microsoft.com/office/drawing/2014/main" val="3696599489"/>
                    </a:ext>
                  </a:extLst>
                </a:gridCol>
                <a:gridCol w="94391">
                  <a:extLst>
                    <a:ext uri="{9D8B030D-6E8A-4147-A177-3AD203B41FA5}">
                      <a16:colId xmlns:a16="http://schemas.microsoft.com/office/drawing/2014/main" val="837803861"/>
                    </a:ext>
                  </a:extLst>
                </a:gridCol>
                <a:gridCol w="94391">
                  <a:extLst>
                    <a:ext uri="{9D8B030D-6E8A-4147-A177-3AD203B41FA5}">
                      <a16:colId xmlns:a16="http://schemas.microsoft.com/office/drawing/2014/main" val="2541966177"/>
                    </a:ext>
                  </a:extLst>
                </a:gridCol>
                <a:gridCol w="94391">
                  <a:extLst>
                    <a:ext uri="{9D8B030D-6E8A-4147-A177-3AD203B41FA5}">
                      <a16:colId xmlns:a16="http://schemas.microsoft.com/office/drawing/2014/main" val="1890812595"/>
                    </a:ext>
                  </a:extLst>
                </a:gridCol>
                <a:gridCol w="94391">
                  <a:extLst>
                    <a:ext uri="{9D8B030D-6E8A-4147-A177-3AD203B41FA5}">
                      <a16:colId xmlns:a16="http://schemas.microsoft.com/office/drawing/2014/main" val="240701176"/>
                    </a:ext>
                  </a:extLst>
                </a:gridCol>
                <a:gridCol w="94391">
                  <a:extLst>
                    <a:ext uri="{9D8B030D-6E8A-4147-A177-3AD203B41FA5}">
                      <a16:colId xmlns:a16="http://schemas.microsoft.com/office/drawing/2014/main" val="321677780"/>
                    </a:ext>
                  </a:extLst>
                </a:gridCol>
                <a:gridCol w="94391">
                  <a:extLst>
                    <a:ext uri="{9D8B030D-6E8A-4147-A177-3AD203B41FA5}">
                      <a16:colId xmlns:a16="http://schemas.microsoft.com/office/drawing/2014/main" val="3114968811"/>
                    </a:ext>
                  </a:extLst>
                </a:gridCol>
                <a:gridCol w="94391">
                  <a:extLst>
                    <a:ext uri="{9D8B030D-6E8A-4147-A177-3AD203B41FA5}">
                      <a16:colId xmlns:a16="http://schemas.microsoft.com/office/drawing/2014/main" val="1142469775"/>
                    </a:ext>
                  </a:extLst>
                </a:gridCol>
                <a:gridCol w="94391">
                  <a:extLst>
                    <a:ext uri="{9D8B030D-6E8A-4147-A177-3AD203B41FA5}">
                      <a16:colId xmlns:a16="http://schemas.microsoft.com/office/drawing/2014/main" val="3296171666"/>
                    </a:ext>
                  </a:extLst>
                </a:gridCol>
                <a:gridCol w="94391">
                  <a:extLst>
                    <a:ext uri="{9D8B030D-6E8A-4147-A177-3AD203B41FA5}">
                      <a16:colId xmlns:a16="http://schemas.microsoft.com/office/drawing/2014/main" val="2047900084"/>
                    </a:ext>
                  </a:extLst>
                </a:gridCol>
                <a:gridCol w="94391">
                  <a:extLst>
                    <a:ext uri="{9D8B030D-6E8A-4147-A177-3AD203B41FA5}">
                      <a16:colId xmlns:a16="http://schemas.microsoft.com/office/drawing/2014/main" val="3593568375"/>
                    </a:ext>
                  </a:extLst>
                </a:gridCol>
                <a:gridCol w="94391">
                  <a:extLst>
                    <a:ext uri="{9D8B030D-6E8A-4147-A177-3AD203B41FA5}">
                      <a16:colId xmlns:a16="http://schemas.microsoft.com/office/drawing/2014/main" val="386722962"/>
                    </a:ext>
                  </a:extLst>
                </a:gridCol>
                <a:gridCol w="94391">
                  <a:extLst>
                    <a:ext uri="{9D8B030D-6E8A-4147-A177-3AD203B41FA5}">
                      <a16:colId xmlns:a16="http://schemas.microsoft.com/office/drawing/2014/main" val="2802225839"/>
                    </a:ext>
                  </a:extLst>
                </a:gridCol>
                <a:gridCol w="94391">
                  <a:extLst>
                    <a:ext uri="{9D8B030D-6E8A-4147-A177-3AD203B41FA5}">
                      <a16:colId xmlns:a16="http://schemas.microsoft.com/office/drawing/2014/main" val="1264324011"/>
                    </a:ext>
                  </a:extLst>
                </a:gridCol>
                <a:gridCol w="94391">
                  <a:extLst>
                    <a:ext uri="{9D8B030D-6E8A-4147-A177-3AD203B41FA5}">
                      <a16:colId xmlns:a16="http://schemas.microsoft.com/office/drawing/2014/main" val="1491164714"/>
                    </a:ext>
                  </a:extLst>
                </a:gridCol>
                <a:gridCol w="94391">
                  <a:extLst>
                    <a:ext uri="{9D8B030D-6E8A-4147-A177-3AD203B41FA5}">
                      <a16:colId xmlns:a16="http://schemas.microsoft.com/office/drawing/2014/main" val="3580013276"/>
                    </a:ext>
                  </a:extLst>
                </a:gridCol>
                <a:gridCol w="94391">
                  <a:extLst>
                    <a:ext uri="{9D8B030D-6E8A-4147-A177-3AD203B41FA5}">
                      <a16:colId xmlns:a16="http://schemas.microsoft.com/office/drawing/2014/main" val="856195129"/>
                    </a:ext>
                  </a:extLst>
                </a:gridCol>
                <a:gridCol w="94391">
                  <a:extLst>
                    <a:ext uri="{9D8B030D-6E8A-4147-A177-3AD203B41FA5}">
                      <a16:colId xmlns:a16="http://schemas.microsoft.com/office/drawing/2014/main" val="810631761"/>
                    </a:ext>
                  </a:extLst>
                </a:gridCol>
                <a:gridCol w="94391">
                  <a:extLst>
                    <a:ext uri="{9D8B030D-6E8A-4147-A177-3AD203B41FA5}">
                      <a16:colId xmlns:a16="http://schemas.microsoft.com/office/drawing/2014/main" val="2966658017"/>
                    </a:ext>
                  </a:extLst>
                </a:gridCol>
                <a:gridCol w="94391">
                  <a:extLst>
                    <a:ext uri="{9D8B030D-6E8A-4147-A177-3AD203B41FA5}">
                      <a16:colId xmlns:a16="http://schemas.microsoft.com/office/drawing/2014/main" val="2317775077"/>
                    </a:ext>
                  </a:extLst>
                </a:gridCol>
                <a:gridCol w="94391">
                  <a:extLst>
                    <a:ext uri="{9D8B030D-6E8A-4147-A177-3AD203B41FA5}">
                      <a16:colId xmlns:a16="http://schemas.microsoft.com/office/drawing/2014/main" val="2118938397"/>
                    </a:ext>
                  </a:extLst>
                </a:gridCol>
              </a:tblGrid>
              <a:tr h="98149">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688</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677</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646</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579</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504</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465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417</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387</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345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303</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255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224</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195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174</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145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135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122</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111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102</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91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82</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77</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30" baseline="0" dirty="0">
                          <a:solidFill>
                            <a:schemeClr val="accent6"/>
                          </a:solidFill>
                          <a:latin typeface="Arial" panose="020B0604020202020204" pitchFamily="34" charset="0"/>
                          <a:cs typeface="Arial" panose="020B0604020202020204" pitchFamily="34" charset="0"/>
                        </a:rPr>
                        <a:t>70</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7019109"/>
                  </a:ext>
                </a:extLst>
              </a:tr>
            </a:tbl>
          </a:graphicData>
        </a:graphic>
      </p:graphicFrame>
      <p:graphicFrame>
        <p:nvGraphicFramePr>
          <p:cNvPr id="30" name="Table 29">
            <a:extLst>
              <a:ext uri="{FF2B5EF4-FFF2-40B4-BE49-F238E27FC236}">
                <a16:creationId xmlns:a16="http://schemas.microsoft.com/office/drawing/2014/main" id="{92BC6E7A-F181-3E4C-8098-136BCFB6E61A}"/>
              </a:ext>
            </a:extLst>
          </p:cNvPr>
          <p:cNvGraphicFramePr>
            <a:graphicFrameLocks noGrp="1"/>
          </p:cNvGraphicFramePr>
          <p:nvPr/>
        </p:nvGraphicFramePr>
        <p:xfrm>
          <a:off x="6495083" y="6194390"/>
          <a:ext cx="2212752" cy="100331"/>
        </p:xfrm>
        <a:graphic>
          <a:graphicData uri="http://schemas.openxmlformats.org/drawingml/2006/table">
            <a:tbl>
              <a:tblPr firstRow="1" bandRow="1">
                <a:tableStyleId>{5C22544A-7EE6-4342-B048-85BDC9FD1C3A}</a:tableStyleId>
              </a:tblPr>
              <a:tblGrid>
                <a:gridCol w="92198">
                  <a:extLst>
                    <a:ext uri="{9D8B030D-6E8A-4147-A177-3AD203B41FA5}">
                      <a16:colId xmlns:a16="http://schemas.microsoft.com/office/drawing/2014/main" val="1751324693"/>
                    </a:ext>
                  </a:extLst>
                </a:gridCol>
                <a:gridCol w="92198">
                  <a:extLst>
                    <a:ext uri="{9D8B030D-6E8A-4147-A177-3AD203B41FA5}">
                      <a16:colId xmlns:a16="http://schemas.microsoft.com/office/drawing/2014/main" val="862197222"/>
                    </a:ext>
                  </a:extLst>
                </a:gridCol>
                <a:gridCol w="92198">
                  <a:extLst>
                    <a:ext uri="{9D8B030D-6E8A-4147-A177-3AD203B41FA5}">
                      <a16:colId xmlns:a16="http://schemas.microsoft.com/office/drawing/2014/main" val="3696599489"/>
                    </a:ext>
                  </a:extLst>
                </a:gridCol>
                <a:gridCol w="92198">
                  <a:extLst>
                    <a:ext uri="{9D8B030D-6E8A-4147-A177-3AD203B41FA5}">
                      <a16:colId xmlns:a16="http://schemas.microsoft.com/office/drawing/2014/main" val="837803861"/>
                    </a:ext>
                  </a:extLst>
                </a:gridCol>
                <a:gridCol w="92198">
                  <a:extLst>
                    <a:ext uri="{9D8B030D-6E8A-4147-A177-3AD203B41FA5}">
                      <a16:colId xmlns:a16="http://schemas.microsoft.com/office/drawing/2014/main" val="2541966177"/>
                    </a:ext>
                  </a:extLst>
                </a:gridCol>
                <a:gridCol w="92198">
                  <a:extLst>
                    <a:ext uri="{9D8B030D-6E8A-4147-A177-3AD203B41FA5}">
                      <a16:colId xmlns:a16="http://schemas.microsoft.com/office/drawing/2014/main" val="1890812595"/>
                    </a:ext>
                  </a:extLst>
                </a:gridCol>
                <a:gridCol w="92198">
                  <a:extLst>
                    <a:ext uri="{9D8B030D-6E8A-4147-A177-3AD203B41FA5}">
                      <a16:colId xmlns:a16="http://schemas.microsoft.com/office/drawing/2014/main" val="240701176"/>
                    </a:ext>
                  </a:extLst>
                </a:gridCol>
                <a:gridCol w="92198">
                  <a:extLst>
                    <a:ext uri="{9D8B030D-6E8A-4147-A177-3AD203B41FA5}">
                      <a16:colId xmlns:a16="http://schemas.microsoft.com/office/drawing/2014/main" val="321677780"/>
                    </a:ext>
                  </a:extLst>
                </a:gridCol>
                <a:gridCol w="92198">
                  <a:extLst>
                    <a:ext uri="{9D8B030D-6E8A-4147-A177-3AD203B41FA5}">
                      <a16:colId xmlns:a16="http://schemas.microsoft.com/office/drawing/2014/main" val="3114968811"/>
                    </a:ext>
                  </a:extLst>
                </a:gridCol>
                <a:gridCol w="92198">
                  <a:extLst>
                    <a:ext uri="{9D8B030D-6E8A-4147-A177-3AD203B41FA5}">
                      <a16:colId xmlns:a16="http://schemas.microsoft.com/office/drawing/2014/main" val="1142469775"/>
                    </a:ext>
                  </a:extLst>
                </a:gridCol>
                <a:gridCol w="92198">
                  <a:extLst>
                    <a:ext uri="{9D8B030D-6E8A-4147-A177-3AD203B41FA5}">
                      <a16:colId xmlns:a16="http://schemas.microsoft.com/office/drawing/2014/main" val="3296171666"/>
                    </a:ext>
                  </a:extLst>
                </a:gridCol>
                <a:gridCol w="92198">
                  <a:extLst>
                    <a:ext uri="{9D8B030D-6E8A-4147-A177-3AD203B41FA5}">
                      <a16:colId xmlns:a16="http://schemas.microsoft.com/office/drawing/2014/main" val="2047900084"/>
                    </a:ext>
                  </a:extLst>
                </a:gridCol>
                <a:gridCol w="92198">
                  <a:extLst>
                    <a:ext uri="{9D8B030D-6E8A-4147-A177-3AD203B41FA5}">
                      <a16:colId xmlns:a16="http://schemas.microsoft.com/office/drawing/2014/main" val="3593568375"/>
                    </a:ext>
                  </a:extLst>
                </a:gridCol>
                <a:gridCol w="92198">
                  <a:extLst>
                    <a:ext uri="{9D8B030D-6E8A-4147-A177-3AD203B41FA5}">
                      <a16:colId xmlns:a16="http://schemas.microsoft.com/office/drawing/2014/main" val="386722962"/>
                    </a:ext>
                  </a:extLst>
                </a:gridCol>
                <a:gridCol w="92198">
                  <a:extLst>
                    <a:ext uri="{9D8B030D-6E8A-4147-A177-3AD203B41FA5}">
                      <a16:colId xmlns:a16="http://schemas.microsoft.com/office/drawing/2014/main" val="2802225839"/>
                    </a:ext>
                  </a:extLst>
                </a:gridCol>
                <a:gridCol w="92198">
                  <a:extLst>
                    <a:ext uri="{9D8B030D-6E8A-4147-A177-3AD203B41FA5}">
                      <a16:colId xmlns:a16="http://schemas.microsoft.com/office/drawing/2014/main" val="1264324011"/>
                    </a:ext>
                  </a:extLst>
                </a:gridCol>
                <a:gridCol w="92198">
                  <a:extLst>
                    <a:ext uri="{9D8B030D-6E8A-4147-A177-3AD203B41FA5}">
                      <a16:colId xmlns:a16="http://schemas.microsoft.com/office/drawing/2014/main" val="1491164714"/>
                    </a:ext>
                  </a:extLst>
                </a:gridCol>
                <a:gridCol w="92198">
                  <a:extLst>
                    <a:ext uri="{9D8B030D-6E8A-4147-A177-3AD203B41FA5}">
                      <a16:colId xmlns:a16="http://schemas.microsoft.com/office/drawing/2014/main" val="3580013276"/>
                    </a:ext>
                  </a:extLst>
                </a:gridCol>
                <a:gridCol w="92198">
                  <a:extLst>
                    <a:ext uri="{9D8B030D-6E8A-4147-A177-3AD203B41FA5}">
                      <a16:colId xmlns:a16="http://schemas.microsoft.com/office/drawing/2014/main" val="856195129"/>
                    </a:ext>
                  </a:extLst>
                </a:gridCol>
                <a:gridCol w="92198">
                  <a:extLst>
                    <a:ext uri="{9D8B030D-6E8A-4147-A177-3AD203B41FA5}">
                      <a16:colId xmlns:a16="http://schemas.microsoft.com/office/drawing/2014/main" val="810631761"/>
                    </a:ext>
                  </a:extLst>
                </a:gridCol>
                <a:gridCol w="92198">
                  <a:extLst>
                    <a:ext uri="{9D8B030D-6E8A-4147-A177-3AD203B41FA5}">
                      <a16:colId xmlns:a16="http://schemas.microsoft.com/office/drawing/2014/main" val="2966658017"/>
                    </a:ext>
                  </a:extLst>
                </a:gridCol>
                <a:gridCol w="92198">
                  <a:extLst>
                    <a:ext uri="{9D8B030D-6E8A-4147-A177-3AD203B41FA5}">
                      <a16:colId xmlns:a16="http://schemas.microsoft.com/office/drawing/2014/main" val="2317775077"/>
                    </a:ext>
                  </a:extLst>
                </a:gridCol>
                <a:gridCol w="92198">
                  <a:extLst>
                    <a:ext uri="{9D8B030D-6E8A-4147-A177-3AD203B41FA5}">
                      <a16:colId xmlns:a16="http://schemas.microsoft.com/office/drawing/2014/main" val="2118938397"/>
                    </a:ext>
                  </a:extLst>
                </a:gridCol>
                <a:gridCol w="92198">
                  <a:extLst>
                    <a:ext uri="{9D8B030D-6E8A-4147-A177-3AD203B41FA5}">
                      <a16:colId xmlns:a16="http://schemas.microsoft.com/office/drawing/2014/main" val="2354426114"/>
                    </a:ext>
                  </a:extLst>
                </a:gridCol>
              </a:tblGrid>
              <a:tr h="100331">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281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281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271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256</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231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218</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198</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166</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145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133</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119</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103</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92</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86</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71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65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53</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47</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40</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36</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33</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32</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31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29</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7019109"/>
                  </a:ext>
                </a:extLst>
              </a:tr>
            </a:tbl>
          </a:graphicData>
        </a:graphic>
      </p:graphicFrame>
      <p:graphicFrame>
        <p:nvGraphicFramePr>
          <p:cNvPr id="31" name="Table 30">
            <a:extLst>
              <a:ext uri="{FF2B5EF4-FFF2-40B4-BE49-F238E27FC236}">
                <a16:creationId xmlns:a16="http://schemas.microsoft.com/office/drawing/2014/main" id="{46A64B37-CED2-BF5A-A2F9-8B14C37ABFEF}"/>
              </a:ext>
            </a:extLst>
          </p:cNvPr>
          <p:cNvGraphicFramePr>
            <a:graphicFrameLocks noGrp="1"/>
          </p:cNvGraphicFramePr>
          <p:nvPr/>
        </p:nvGraphicFramePr>
        <p:xfrm>
          <a:off x="6368596" y="3989000"/>
          <a:ext cx="2321409" cy="99145"/>
        </p:xfrm>
        <a:graphic>
          <a:graphicData uri="http://schemas.openxmlformats.org/drawingml/2006/table">
            <a:tbl>
              <a:tblPr firstRow="1" bandRow="1">
                <a:tableStyleId>{5C22544A-7EE6-4342-B048-85BDC9FD1C3A}</a:tableStyleId>
              </a:tblPr>
              <a:tblGrid>
                <a:gridCol w="88890">
                  <a:extLst>
                    <a:ext uri="{9D8B030D-6E8A-4147-A177-3AD203B41FA5}">
                      <a16:colId xmlns:a16="http://schemas.microsoft.com/office/drawing/2014/main" val="1751324693"/>
                    </a:ext>
                  </a:extLst>
                </a:gridCol>
                <a:gridCol w="86221">
                  <a:extLst>
                    <a:ext uri="{9D8B030D-6E8A-4147-A177-3AD203B41FA5}">
                      <a16:colId xmlns:a16="http://schemas.microsoft.com/office/drawing/2014/main" val="862197222"/>
                    </a:ext>
                  </a:extLst>
                </a:gridCol>
                <a:gridCol w="97559">
                  <a:extLst>
                    <a:ext uri="{9D8B030D-6E8A-4147-A177-3AD203B41FA5}">
                      <a16:colId xmlns:a16="http://schemas.microsoft.com/office/drawing/2014/main" val="3696599489"/>
                    </a:ext>
                  </a:extLst>
                </a:gridCol>
                <a:gridCol w="97559">
                  <a:extLst>
                    <a:ext uri="{9D8B030D-6E8A-4147-A177-3AD203B41FA5}">
                      <a16:colId xmlns:a16="http://schemas.microsoft.com/office/drawing/2014/main" val="837803861"/>
                    </a:ext>
                  </a:extLst>
                </a:gridCol>
                <a:gridCol w="97559">
                  <a:extLst>
                    <a:ext uri="{9D8B030D-6E8A-4147-A177-3AD203B41FA5}">
                      <a16:colId xmlns:a16="http://schemas.microsoft.com/office/drawing/2014/main" val="2541966177"/>
                    </a:ext>
                  </a:extLst>
                </a:gridCol>
                <a:gridCol w="97559">
                  <a:extLst>
                    <a:ext uri="{9D8B030D-6E8A-4147-A177-3AD203B41FA5}">
                      <a16:colId xmlns:a16="http://schemas.microsoft.com/office/drawing/2014/main" val="1890812595"/>
                    </a:ext>
                  </a:extLst>
                </a:gridCol>
                <a:gridCol w="97559">
                  <a:extLst>
                    <a:ext uri="{9D8B030D-6E8A-4147-A177-3AD203B41FA5}">
                      <a16:colId xmlns:a16="http://schemas.microsoft.com/office/drawing/2014/main" val="240701176"/>
                    </a:ext>
                  </a:extLst>
                </a:gridCol>
                <a:gridCol w="97559">
                  <a:extLst>
                    <a:ext uri="{9D8B030D-6E8A-4147-A177-3AD203B41FA5}">
                      <a16:colId xmlns:a16="http://schemas.microsoft.com/office/drawing/2014/main" val="321677780"/>
                    </a:ext>
                  </a:extLst>
                </a:gridCol>
                <a:gridCol w="97559">
                  <a:extLst>
                    <a:ext uri="{9D8B030D-6E8A-4147-A177-3AD203B41FA5}">
                      <a16:colId xmlns:a16="http://schemas.microsoft.com/office/drawing/2014/main" val="3114968811"/>
                    </a:ext>
                  </a:extLst>
                </a:gridCol>
                <a:gridCol w="97559">
                  <a:extLst>
                    <a:ext uri="{9D8B030D-6E8A-4147-A177-3AD203B41FA5}">
                      <a16:colId xmlns:a16="http://schemas.microsoft.com/office/drawing/2014/main" val="1142469775"/>
                    </a:ext>
                  </a:extLst>
                </a:gridCol>
                <a:gridCol w="97559">
                  <a:extLst>
                    <a:ext uri="{9D8B030D-6E8A-4147-A177-3AD203B41FA5}">
                      <a16:colId xmlns:a16="http://schemas.microsoft.com/office/drawing/2014/main" val="3296171666"/>
                    </a:ext>
                  </a:extLst>
                </a:gridCol>
                <a:gridCol w="97559">
                  <a:extLst>
                    <a:ext uri="{9D8B030D-6E8A-4147-A177-3AD203B41FA5}">
                      <a16:colId xmlns:a16="http://schemas.microsoft.com/office/drawing/2014/main" val="2047900084"/>
                    </a:ext>
                  </a:extLst>
                </a:gridCol>
                <a:gridCol w="97559">
                  <a:extLst>
                    <a:ext uri="{9D8B030D-6E8A-4147-A177-3AD203B41FA5}">
                      <a16:colId xmlns:a16="http://schemas.microsoft.com/office/drawing/2014/main" val="3593568375"/>
                    </a:ext>
                  </a:extLst>
                </a:gridCol>
                <a:gridCol w="97559">
                  <a:extLst>
                    <a:ext uri="{9D8B030D-6E8A-4147-A177-3AD203B41FA5}">
                      <a16:colId xmlns:a16="http://schemas.microsoft.com/office/drawing/2014/main" val="386722962"/>
                    </a:ext>
                  </a:extLst>
                </a:gridCol>
                <a:gridCol w="97559">
                  <a:extLst>
                    <a:ext uri="{9D8B030D-6E8A-4147-A177-3AD203B41FA5}">
                      <a16:colId xmlns:a16="http://schemas.microsoft.com/office/drawing/2014/main" val="2802225839"/>
                    </a:ext>
                  </a:extLst>
                </a:gridCol>
                <a:gridCol w="97559">
                  <a:extLst>
                    <a:ext uri="{9D8B030D-6E8A-4147-A177-3AD203B41FA5}">
                      <a16:colId xmlns:a16="http://schemas.microsoft.com/office/drawing/2014/main" val="1264324011"/>
                    </a:ext>
                  </a:extLst>
                </a:gridCol>
                <a:gridCol w="97559">
                  <a:extLst>
                    <a:ext uri="{9D8B030D-6E8A-4147-A177-3AD203B41FA5}">
                      <a16:colId xmlns:a16="http://schemas.microsoft.com/office/drawing/2014/main" val="1491164714"/>
                    </a:ext>
                  </a:extLst>
                </a:gridCol>
                <a:gridCol w="97559">
                  <a:extLst>
                    <a:ext uri="{9D8B030D-6E8A-4147-A177-3AD203B41FA5}">
                      <a16:colId xmlns:a16="http://schemas.microsoft.com/office/drawing/2014/main" val="3580013276"/>
                    </a:ext>
                  </a:extLst>
                </a:gridCol>
                <a:gridCol w="97559">
                  <a:extLst>
                    <a:ext uri="{9D8B030D-6E8A-4147-A177-3AD203B41FA5}">
                      <a16:colId xmlns:a16="http://schemas.microsoft.com/office/drawing/2014/main" val="856195129"/>
                    </a:ext>
                  </a:extLst>
                </a:gridCol>
                <a:gridCol w="97559">
                  <a:extLst>
                    <a:ext uri="{9D8B030D-6E8A-4147-A177-3AD203B41FA5}">
                      <a16:colId xmlns:a16="http://schemas.microsoft.com/office/drawing/2014/main" val="810631761"/>
                    </a:ext>
                  </a:extLst>
                </a:gridCol>
                <a:gridCol w="97559">
                  <a:extLst>
                    <a:ext uri="{9D8B030D-6E8A-4147-A177-3AD203B41FA5}">
                      <a16:colId xmlns:a16="http://schemas.microsoft.com/office/drawing/2014/main" val="2966658017"/>
                    </a:ext>
                  </a:extLst>
                </a:gridCol>
                <a:gridCol w="97559">
                  <a:extLst>
                    <a:ext uri="{9D8B030D-6E8A-4147-A177-3AD203B41FA5}">
                      <a16:colId xmlns:a16="http://schemas.microsoft.com/office/drawing/2014/main" val="2317775077"/>
                    </a:ext>
                  </a:extLst>
                </a:gridCol>
                <a:gridCol w="97559">
                  <a:extLst>
                    <a:ext uri="{9D8B030D-6E8A-4147-A177-3AD203B41FA5}">
                      <a16:colId xmlns:a16="http://schemas.microsoft.com/office/drawing/2014/main" val="2118938397"/>
                    </a:ext>
                  </a:extLst>
                </a:gridCol>
                <a:gridCol w="97559">
                  <a:extLst>
                    <a:ext uri="{9D8B030D-6E8A-4147-A177-3AD203B41FA5}">
                      <a16:colId xmlns:a16="http://schemas.microsoft.com/office/drawing/2014/main" val="2354426114"/>
                    </a:ext>
                  </a:extLst>
                </a:gridCol>
              </a:tblGrid>
              <a:tr h="99145">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281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281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271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256</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231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218</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198</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166</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145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133</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119</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103</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92</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86</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71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65</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53</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47</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40</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36</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33</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32</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31</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400" b="0" spc="-40" baseline="0" dirty="0">
                          <a:solidFill>
                            <a:schemeClr val="accent6"/>
                          </a:solidFill>
                          <a:latin typeface="Arial" panose="020B0604020202020204" pitchFamily="34" charset="0"/>
                          <a:cs typeface="Arial" panose="020B0604020202020204" pitchFamily="34" charset="0"/>
                        </a:rPr>
                        <a:t>29</a:t>
                      </a:r>
                    </a:p>
                  </a:txBody>
                  <a:tcPr marL="0" marR="0" marT="0" marB="0">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7019109"/>
                  </a:ext>
                </a:extLst>
              </a:tr>
            </a:tbl>
          </a:graphicData>
        </a:graphic>
      </p:graphicFrame>
    </p:spTree>
    <p:extLst>
      <p:ext uri="{BB962C8B-B14F-4D97-AF65-F5344CB8AC3E}">
        <p14:creationId xmlns:p14="http://schemas.microsoft.com/office/powerpoint/2010/main" val="2455428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7E0EB73-C9EC-A0AA-3EC1-90A8107B5E59}"/>
              </a:ext>
            </a:extLst>
          </p:cNvPr>
          <p:cNvSpPr>
            <a:spLocks noGrp="1"/>
          </p:cNvSpPr>
          <p:nvPr/>
        </p:nvSpPr>
        <p:spPr>
          <a:xfrm>
            <a:off x="122021" y="317651"/>
            <a:ext cx="10972800" cy="987019"/>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3600" b="1" i="0" kern="800" spc="0" baseline="0">
                <a:solidFill>
                  <a:schemeClr val="tx2"/>
                </a:solidFill>
                <a:latin typeface="Trebuchet MS" panose="020B0703020202090204" pitchFamily="34" charset="0"/>
                <a:ea typeface="+mj-ea"/>
                <a:cs typeface="Trebuchet MS" panose="020B0703020202090204"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800" cap="none" spc="0" normalizeH="0" baseline="0" noProof="0">
                <a:ln>
                  <a:noFill/>
                </a:ln>
                <a:solidFill>
                  <a:srgbClr val="203661"/>
                </a:solidFill>
                <a:effectLst/>
                <a:uLnTx/>
                <a:uFillTx/>
                <a:latin typeface="Trebuchet MS"/>
                <a:ea typeface="+mj-ea"/>
              </a:rPr>
              <a:t>Results</a:t>
            </a:r>
            <a:r>
              <a:rPr kumimoji="0" lang="en-US" sz="4400" b="1" i="0" u="none" strike="noStrike" kern="800" cap="none" spc="0" normalizeH="0" baseline="30000" noProof="0">
                <a:ln>
                  <a:noFill/>
                </a:ln>
                <a:solidFill>
                  <a:srgbClr val="203661"/>
                </a:solidFill>
                <a:effectLst/>
                <a:uLnTx/>
                <a:uFillTx/>
                <a:latin typeface="Trebuchet MS"/>
                <a:ea typeface="+mj-ea"/>
              </a:rPr>
              <a:t>1</a:t>
            </a: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2800" b="1" i="0" u="none" strike="noStrike" kern="800" cap="none" spc="0" normalizeH="0" baseline="30000" noProof="0">
                <a:ln>
                  <a:noFill/>
                </a:ln>
                <a:solidFill>
                  <a:srgbClr val="203661"/>
                </a:solidFill>
                <a:effectLst/>
                <a:uLnTx/>
                <a:uFillTx/>
                <a:latin typeface="Trebuchet MS"/>
                <a:ea typeface="+mj-ea"/>
              </a:rPr>
              <a:t>TEAE Management Summary</a:t>
            </a:r>
            <a:r>
              <a:rPr kumimoji="0" lang="en-US" sz="2000" b="1" i="0" u="none" strike="noStrike" kern="800" cap="none" spc="0" normalizeH="0" baseline="0" noProof="0">
                <a:ln>
                  <a:noFill/>
                </a:ln>
                <a:solidFill>
                  <a:srgbClr val="203661"/>
                </a:solidFill>
                <a:effectLst/>
                <a:uLnTx/>
                <a:uFillTx/>
                <a:latin typeface="Trebuchet MS"/>
                <a:ea typeface="+mj-ea"/>
              </a:rPr>
              <a:t> </a:t>
            </a:r>
            <a:br>
              <a:rPr kumimoji="0" lang="en-US" sz="3600" b="1" i="0" u="none" strike="noStrike" kern="800" cap="none" spc="0" normalizeH="0" baseline="0" noProof="0">
                <a:ln>
                  <a:noFill/>
                </a:ln>
                <a:solidFill>
                  <a:srgbClr val="C50E3C"/>
                </a:solidFill>
                <a:effectLst/>
                <a:uLnTx/>
                <a:uFillTx/>
                <a:latin typeface="Trebuchet MS" panose="020B0703020202090204" pitchFamily="34" charset="0"/>
                <a:ea typeface="+mj-ea"/>
              </a:rPr>
            </a:br>
            <a:endParaRPr kumimoji="0" lang="en-IE" sz="2400" b="1" i="0" u="none" strike="noStrike" kern="800" cap="none" spc="0" normalizeH="0" baseline="0" noProof="0">
              <a:ln>
                <a:noFill/>
              </a:ln>
              <a:solidFill>
                <a:srgbClr val="203661"/>
              </a:solidFill>
              <a:effectLst/>
              <a:uLnTx/>
              <a:uFillTx/>
              <a:latin typeface="Trebuchet MS" panose="020B0703020202090204" pitchFamily="34" charset="0"/>
              <a:ea typeface="+mj-ea"/>
            </a:endParaRPr>
          </a:p>
        </p:txBody>
      </p:sp>
      <p:sp>
        <p:nvSpPr>
          <p:cNvPr id="12" name="TextBox 11">
            <a:extLst>
              <a:ext uri="{FF2B5EF4-FFF2-40B4-BE49-F238E27FC236}">
                <a16:creationId xmlns:a16="http://schemas.microsoft.com/office/drawing/2014/main" id="{C670D74E-5D6C-F14F-F11B-911ABCF5F46A}"/>
              </a:ext>
            </a:extLst>
          </p:cNvPr>
          <p:cNvSpPr txBox="1"/>
          <p:nvPr/>
        </p:nvSpPr>
        <p:spPr>
          <a:xfrm>
            <a:off x="514349" y="6051141"/>
            <a:ext cx="9594006"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AE, adverse event; EU, Europe; G-CSF, Granulocyte Colony-stimulating factor; NA, North America; SG, Sacituzumab </a:t>
            </a:r>
            <a:r>
              <a:rPr kumimoji="0" lang="en-US"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TEAE; Treatment Emergent Adverse Event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1.</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Rugo</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H, et al. </a:t>
            </a:r>
            <a:r>
              <a:rPr kumimoji="0" lang="en-IE"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Pooled Safety </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of Sacituzumab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(SG) in Metastatic Breast Cancer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mBC</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Including Data from Patients (pts) Treated in NA/EU and Asia. Presented at ESMO BC 2025 Presentation #345P; 2. TRODELVY®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sacituzumab</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govitecan-hziy</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[prescribing information] Foster City, CA: Gilead Sciences, Inc., March 2025. 3. TRODELVY®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sacituzumab</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a:t>
            </a:r>
            <a:r>
              <a:rPr kumimoji="0" lang="en-GB" sz="800" b="0" i="0" u="none" strike="noStrike" kern="1200" cap="none" spc="0" normalizeH="0" baseline="0" noProof="0" dirty="0" err="1">
                <a:ln>
                  <a:noFill/>
                </a:ln>
                <a:solidFill>
                  <a:srgbClr val="FFFFFF">
                    <a:lumMod val="50000"/>
                  </a:srgbClr>
                </a:solidFill>
                <a:effectLst/>
                <a:uLnTx/>
                <a:uFillTx/>
                <a:latin typeface="Calibri" panose="020F0502020204030204" pitchFamily="34" charset="0"/>
                <a:ea typeface="+mn-ea"/>
                <a:cs typeface="Calibri" panose="020F0502020204030204" pitchFamily="34" charset="0"/>
              </a:rPr>
              <a:t>govitecan-hziy</a:t>
            </a:r>
            <a:r>
              <a:rPr kumimoji="0" lang="en-GB" sz="800" b="0" i="0"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rPr>
              <a:t>) [summary of product characteristics]. County Cork, Ireland: Gilead Sciences Ireland UC; November 2023. </a:t>
            </a:r>
          </a:p>
        </p:txBody>
      </p:sp>
      <p:sp>
        <p:nvSpPr>
          <p:cNvPr id="5" name="Rectangle 1">
            <a:extLst>
              <a:ext uri="{FF2B5EF4-FFF2-40B4-BE49-F238E27FC236}">
                <a16:creationId xmlns:a16="http://schemas.microsoft.com/office/drawing/2014/main" id="{7EF0AA2A-94F1-E561-6DB7-4A6AAF363616}"/>
              </a:ext>
            </a:extLst>
          </p:cNvPr>
          <p:cNvSpPr>
            <a:spLocks noChangeArrowheads="1"/>
          </p:cNvSpPr>
          <p:nvPr/>
        </p:nvSpPr>
        <p:spPr bwMode="auto">
          <a:xfrm>
            <a:off x="5621122" y="15779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54565B"/>
              </a:solidFill>
              <a:effectLst/>
              <a:uLnTx/>
              <a:uFillTx/>
              <a:latin typeface="Arial" panose="020B0604020202020204" pitchFamily="34" charset="0"/>
              <a:ea typeface="+mn-ea"/>
              <a:cs typeface="+mn-cs"/>
            </a:endParaRPr>
          </a:p>
        </p:txBody>
      </p:sp>
      <p:sp>
        <p:nvSpPr>
          <p:cNvPr id="8" name="TextBox 7">
            <a:extLst>
              <a:ext uri="{FF2B5EF4-FFF2-40B4-BE49-F238E27FC236}">
                <a16:creationId xmlns:a16="http://schemas.microsoft.com/office/drawing/2014/main" id="{8E8C668B-4F37-58E8-CCA6-CC72542C009B}"/>
              </a:ext>
            </a:extLst>
          </p:cNvPr>
          <p:cNvSpPr txBox="1"/>
          <p:nvPr/>
        </p:nvSpPr>
        <p:spPr>
          <a:xfrm>
            <a:off x="599410" y="2396578"/>
            <a:ext cx="3952876" cy="1323439"/>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000" b="0" i="0" u="none" strike="noStrike" kern="1200" cap="none" spc="0" normalizeH="0" baseline="0" noProof="0">
                <a:ln>
                  <a:noFill/>
                </a:ln>
                <a:solidFill>
                  <a:srgbClr val="54565B"/>
                </a:solidFill>
                <a:effectLst/>
                <a:uLnTx/>
                <a:uFillTx/>
                <a:latin typeface="Trebuchet MS" panose="020B0603020202020204"/>
                <a:ea typeface="+mn-ea"/>
                <a:cs typeface="+mn-cs"/>
              </a:rPr>
              <a:t>Neutropenia, </a:t>
            </a:r>
            <a:r>
              <a:rPr kumimoji="0" lang="en-GB" sz="2000" b="0" i="0" u="none" strike="noStrike" kern="1200" cap="none" spc="0" normalizeH="0" baseline="0" noProof="0" err="1">
                <a:ln>
                  <a:noFill/>
                </a:ln>
                <a:solidFill>
                  <a:srgbClr val="54565B"/>
                </a:solidFill>
                <a:effectLst/>
                <a:uLnTx/>
                <a:uFillTx/>
                <a:latin typeface="Trebuchet MS" panose="020B0603020202020204"/>
                <a:ea typeface="+mn-ea"/>
                <a:cs typeface="+mn-cs"/>
              </a:rPr>
              <a:t>diarrhea</a:t>
            </a:r>
            <a:r>
              <a:rPr kumimoji="0" lang="en-GB" sz="2000" b="0" i="0" u="none" strike="noStrike" kern="1200" cap="none" spc="0" normalizeH="0" baseline="0" noProof="0">
                <a:ln>
                  <a:noFill/>
                </a:ln>
                <a:solidFill>
                  <a:srgbClr val="54565B"/>
                </a:solidFill>
                <a:effectLst/>
                <a:uLnTx/>
                <a:uFillTx/>
                <a:latin typeface="Trebuchet MS" panose="020B0603020202020204"/>
                <a:ea typeface="+mn-ea"/>
                <a:cs typeface="+mn-cs"/>
              </a:rPr>
              <a:t>, and nausea were treated according to recommended AE management guidelines</a:t>
            </a:r>
            <a:r>
              <a:rPr kumimoji="0" lang="en-GB" sz="2000" b="0" i="0" u="none" strike="noStrike" kern="1200" cap="none" spc="0" normalizeH="0" baseline="30000" noProof="0">
                <a:ln>
                  <a:noFill/>
                </a:ln>
                <a:solidFill>
                  <a:srgbClr val="54565B"/>
                </a:solidFill>
                <a:effectLst/>
                <a:uLnTx/>
                <a:uFillTx/>
                <a:latin typeface="Trebuchet MS" panose="020B0603020202020204"/>
                <a:ea typeface="+mn-ea"/>
                <a:cs typeface="+mn-cs"/>
              </a:rPr>
              <a:t>2,3</a:t>
            </a:r>
          </a:p>
        </p:txBody>
      </p:sp>
      <p:sp>
        <p:nvSpPr>
          <p:cNvPr id="3" name="TextBox 2">
            <a:extLst>
              <a:ext uri="{FF2B5EF4-FFF2-40B4-BE49-F238E27FC236}">
                <a16:creationId xmlns:a16="http://schemas.microsoft.com/office/drawing/2014/main" id="{4457165F-9D5D-39A1-7778-D09FA099D47B}"/>
              </a:ext>
            </a:extLst>
          </p:cNvPr>
          <p:cNvSpPr txBox="1"/>
          <p:nvPr/>
        </p:nvSpPr>
        <p:spPr>
          <a:xfrm>
            <a:off x="5323542" y="341024"/>
            <a:ext cx="3181350" cy="28469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50" b="1" i="0" u="none" strike="noStrike" kern="1200" cap="none" spc="-20" normalizeH="0" baseline="0" noProof="0" dirty="0">
                <a:ln>
                  <a:noFill/>
                </a:ln>
                <a:solidFill>
                  <a:srgbClr val="881222"/>
                </a:solidFill>
                <a:effectLst/>
                <a:uLnTx/>
                <a:uFillTx/>
                <a:latin typeface="Arial"/>
                <a:ea typeface="+mn-ea"/>
                <a:cs typeface="Arial"/>
              </a:rPr>
              <a:t>Table 3. TEAEs Management Summary</a:t>
            </a:r>
          </a:p>
        </p:txBody>
      </p:sp>
      <p:graphicFrame>
        <p:nvGraphicFramePr>
          <p:cNvPr id="11" name="Table 10">
            <a:extLst>
              <a:ext uri="{FF2B5EF4-FFF2-40B4-BE49-F238E27FC236}">
                <a16:creationId xmlns:a16="http://schemas.microsoft.com/office/drawing/2014/main" id="{0DB57F2D-3FEA-C45D-3473-728ADD7F7924}"/>
              </a:ext>
            </a:extLst>
          </p:cNvPr>
          <p:cNvGraphicFramePr>
            <a:graphicFrameLocks noGrp="1"/>
          </p:cNvGraphicFramePr>
          <p:nvPr/>
        </p:nvGraphicFramePr>
        <p:xfrm>
          <a:off x="5394843" y="649090"/>
          <a:ext cx="6296629" cy="5137960"/>
        </p:xfrm>
        <a:graphic>
          <a:graphicData uri="http://schemas.openxmlformats.org/drawingml/2006/table">
            <a:tbl>
              <a:tblPr firstRow="1" bandRow="1">
                <a:tableStyleId>{5C22544A-7EE6-4342-B048-85BDC9FD1C3A}</a:tableStyleId>
              </a:tblPr>
              <a:tblGrid>
                <a:gridCol w="2141317">
                  <a:extLst>
                    <a:ext uri="{9D8B030D-6E8A-4147-A177-3AD203B41FA5}">
                      <a16:colId xmlns:a16="http://schemas.microsoft.com/office/drawing/2014/main" val="2817928052"/>
                    </a:ext>
                  </a:extLst>
                </a:gridCol>
                <a:gridCol w="896250">
                  <a:extLst>
                    <a:ext uri="{9D8B030D-6E8A-4147-A177-3AD203B41FA5}">
                      <a16:colId xmlns:a16="http://schemas.microsoft.com/office/drawing/2014/main" val="33682653"/>
                    </a:ext>
                  </a:extLst>
                </a:gridCol>
                <a:gridCol w="1086354">
                  <a:extLst>
                    <a:ext uri="{9D8B030D-6E8A-4147-A177-3AD203B41FA5}">
                      <a16:colId xmlns:a16="http://schemas.microsoft.com/office/drawing/2014/main" val="1835820032"/>
                    </a:ext>
                  </a:extLst>
                </a:gridCol>
                <a:gridCol w="1086354">
                  <a:extLst>
                    <a:ext uri="{9D8B030D-6E8A-4147-A177-3AD203B41FA5}">
                      <a16:colId xmlns:a16="http://schemas.microsoft.com/office/drawing/2014/main" val="1589910819"/>
                    </a:ext>
                  </a:extLst>
                </a:gridCol>
                <a:gridCol w="1086354">
                  <a:extLst>
                    <a:ext uri="{9D8B030D-6E8A-4147-A177-3AD203B41FA5}">
                      <a16:colId xmlns:a16="http://schemas.microsoft.com/office/drawing/2014/main" val="1737760398"/>
                    </a:ext>
                  </a:extLst>
                </a:gridCol>
              </a:tblGrid>
              <a:tr h="150103">
                <a:tc rowSpan="4">
                  <a:txBody>
                    <a:bodyPr/>
                    <a:lstStyle/>
                    <a:p>
                      <a:r>
                        <a:rPr lang="en-US" sz="1000" b="1" dirty="0">
                          <a:solidFill>
                            <a:schemeClr val="accent6"/>
                          </a:solidFill>
                          <a:latin typeface="Trebuchet MS" panose="020B0703020202090204" pitchFamily="34" charset="0"/>
                          <a:cs typeface="Arial" panose="020B0604020202020204" pitchFamily="34" charset="0"/>
                        </a:rPr>
                        <a:t>Patients, n (%)</a:t>
                      </a:r>
                    </a:p>
                  </a:txBody>
                  <a:tcPr marL="45720" marR="45720" marT="18288" marB="18288">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C6CAC6"/>
                    </a:solidFill>
                  </a:tcPr>
                </a:tc>
                <a:tc gridSpan="4">
                  <a:txBody>
                    <a:bodyPr/>
                    <a:lstStyle/>
                    <a:p>
                      <a:pPr algn="ctr"/>
                      <a:r>
                        <a:rPr lang="en-US" sz="1000" b="1" dirty="0">
                          <a:solidFill>
                            <a:schemeClr val="accent6"/>
                          </a:solidFill>
                          <a:latin typeface="Arial" panose="020B0604020202020204" pitchFamily="34" charset="0"/>
                          <a:cs typeface="Arial" panose="020B0604020202020204" pitchFamily="34" charset="0"/>
                        </a:rPr>
                        <a:t>Total patients (N = 969)</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C6CAC6"/>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89181815"/>
                  </a:ext>
                </a:extLst>
              </a:tr>
              <a:tr h="150103">
                <a:tc vMerge="1">
                  <a:txBody>
                    <a:bodyPr/>
                    <a:lstStyle/>
                    <a:p>
                      <a:endParaRPr lang="en-US"/>
                    </a:p>
                  </a:txBody>
                  <a:tcPr/>
                </a:tc>
                <a:tc gridSpan="4">
                  <a:txBody>
                    <a:bodyPr/>
                    <a:lstStyle/>
                    <a:p>
                      <a:pPr algn="ctr"/>
                      <a:r>
                        <a:rPr lang="en-US" sz="1000" b="1" dirty="0">
                          <a:solidFill>
                            <a:schemeClr val="accent6"/>
                          </a:solidFill>
                          <a:latin typeface="Trebuchet MS" panose="020B0703020202090204" pitchFamily="34" charset="0"/>
                          <a:cs typeface="Arial" panose="020B0604020202020204" pitchFamily="34" charset="0"/>
                        </a:rPr>
                        <a:t>Primary G-CSF Prophylaxis</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C6CAC6"/>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39155911"/>
                  </a:ext>
                </a:extLst>
              </a:tr>
              <a:tr h="150103">
                <a:tc vMerge="1">
                  <a:txBody>
                    <a:bodyPr/>
                    <a:lstStyle/>
                    <a:p>
                      <a:endParaRPr lang="en-US" sz="900" dirty="0">
                        <a:solidFill>
                          <a:schemeClr val="accent6"/>
                        </a:solidFill>
                        <a:latin typeface="Arial" panose="020B0604020202020204" pitchFamily="34" charset="0"/>
                        <a:cs typeface="Arial" panose="020B0604020202020204" pitchFamily="34" charset="0"/>
                      </a:endParaRPr>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b="1" dirty="0">
                          <a:solidFill>
                            <a:schemeClr val="bg1"/>
                          </a:solidFill>
                          <a:latin typeface="Trebuchet MS" panose="020B0703020202090204" pitchFamily="34" charset="0"/>
                          <a:cs typeface="Arial" panose="020B0604020202020204" pitchFamily="34" charset="0"/>
                        </a:rPr>
                        <a:t>NA/EU (n = 688)</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2D425F"/>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b="1" dirty="0">
                          <a:solidFill>
                            <a:schemeClr val="bg1"/>
                          </a:solidFill>
                          <a:latin typeface="Trebuchet MS" panose="020B0703020202090204" pitchFamily="34" charset="0"/>
                          <a:cs typeface="Arial" panose="020B0604020202020204" pitchFamily="34" charset="0"/>
                        </a:rPr>
                        <a:t>Asia (n = 281)</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64A8"/>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477836743"/>
                  </a:ext>
                </a:extLst>
              </a:tr>
              <a:tr h="271153">
                <a:tc vMerge="1">
                  <a:txBody>
                    <a:bodyPr/>
                    <a:lstStyle/>
                    <a:p>
                      <a:endParaRPr lang="en-US"/>
                    </a:p>
                  </a:txBody>
                  <a:tcPr/>
                </a:tc>
                <a:tc>
                  <a:txBody>
                    <a:bodyPr/>
                    <a:lstStyle/>
                    <a:p>
                      <a:pPr algn="ctr"/>
                      <a:r>
                        <a:rPr lang="en-US" sz="1000" b="1" dirty="0">
                          <a:solidFill>
                            <a:schemeClr val="bg1"/>
                          </a:solidFill>
                          <a:latin typeface="Trebuchet MS" panose="020B0703020202090204" pitchFamily="34" charset="0"/>
                          <a:cs typeface="Arial" panose="020B0604020202020204" pitchFamily="34" charset="0"/>
                        </a:rPr>
                        <a:t>Received</a:t>
                      </a:r>
                    </a:p>
                    <a:p>
                      <a:pPr algn="ctr"/>
                      <a:r>
                        <a:rPr lang="en-US" sz="1000" b="1" dirty="0">
                          <a:solidFill>
                            <a:schemeClr val="bg1"/>
                          </a:solidFill>
                          <a:latin typeface="Trebuchet MS" panose="020B0703020202090204" pitchFamily="34" charset="0"/>
                          <a:cs typeface="Arial" panose="020B0604020202020204" pitchFamily="34" charset="0"/>
                        </a:rPr>
                        <a:t>(n = 65)</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2D425F"/>
                    </a:solidFill>
                  </a:tcPr>
                </a:tc>
                <a:tc>
                  <a:txBody>
                    <a:bodyPr/>
                    <a:lstStyle/>
                    <a:p>
                      <a:pPr algn="ctr"/>
                      <a:r>
                        <a:rPr lang="en-US" sz="1000" b="1" dirty="0">
                          <a:solidFill>
                            <a:schemeClr val="bg1"/>
                          </a:solidFill>
                          <a:latin typeface="Trebuchet MS" panose="020B0703020202090204" pitchFamily="34" charset="0"/>
                          <a:cs typeface="Arial" panose="020B0604020202020204" pitchFamily="34" charset="0"/>
                        </a:rPr>
                        <a:t>Did Not Receive</a:t>
                      </a:r>
                    </a:p>
                    <a:p>
                      <a:pPr algn="ctr"/>
                      <a:r>
                        <a:rPr lang="en-US" sz="1000" b="1" dirty="0">
                          <a:solidFill>
                            <a:schemeClr val="bg1"/>
                          </a:solidFill>
                          <a:latin typeface="Trebuchet MS" panose="020B0703020202090204" pitchFamily="34" charset="0"/>
                          <a:cs typeface="Arial" panose="020B0604020202020204" pitchFamily="34" charset="0"/>
                        </a:rPr>
                        <a:t>(n = 623)</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2D425F"/>
                    </a:solidFill>
                  </a:tcPr>
                </a:tc>
                <a:tc>
                  <a:txBody>
                    <a:bodyPr/>
                    <a:lstStyle/>
                    <a:p>
                      <a:pPr algn="ctr"/>
                      <a:r>
                        <a:rPr lang="en-US" sz="1000" b="1" dirty="0">
                          <a:solidFill>
                            <a:schemeClr val="bg1"/>
                          </a:solidFill>
                          <a:latin typeface="Trebuchet MS" panose="020B0703020202090204" pitchFamily="34" charset="0"/>
                          <a:cs typeface="Arial" panose="020B0604020202020204" pitchFamily="34" charset="0"/>
                        </a:rPr>
                        <a:t>Received</a:t>
                      </a:r>
                    </a:p>
                    <a:p>
                      <a:pPr algn="ctr"/>
                      <a:r>
                        <a:rPr lang="en-US" sz="1000" b="1" dirty="0">
                          <a:solidFill>
                            <a:schemeClr val="bg1"/>
                          </a:solidFill>
                          <a:latin typeface="Trebuchet MS" panose="020B0703020202090204" pitchFamily="34" charset="0"/>
                          <a:cs typeface="Arial" panose="020B0604020202020204" pitchFamily="34" charset="0"/>
                        </a:rPr>
                        <a:t>(n = 36)</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64A8"/>
                    </a:solidFill>
                  </a:tcPr>
                </a:tc>
                <a:tc>
                  <a:txBody>
                    <a:bodyPr/>
                    <a:lstStyle/>
                    <a:p>
                      <a:pPr algn="ctr"/>
                      <a:r>
                        <a:rPr lang="en-US" sz="1000" b="1" dirty="0">
                          <a:solidFill>
                            <a:schemeClr val="bg1"/>
                          </a:solidFill>
                          <a:latin typeface="Trebuchet MS" panose="020B0703020202090204" pitchFamily="34" charset="0"/>
                          <a:cs typeface="Arial" panose="020B0604020202020204" pitchFamily="34" charset="0"/>
                        </a:rPr>
                        <a:t>Did Not Receive</a:t>
                      </a:r>
                    </a:p>
                    <a:p>
                      <a:pPr algn="ctr"/>
                      <a:r>
                        <a:rPr lang="en-US" sz="1000" b="1" dirty="0">
                          <a:solidFill>
                            <a:schemeClr val="bg1"/>
                          </a:solidFill>
                          <a:latin typeface="Trebuchet MS" panose="020B0703020202090204" pitchFamily="34" charset="0"/>
                          <a:cs typeface="Arial" panose="020B0604020202020204" pitchFamily="34" charset="0"/>
                        </a:rPr>
                        <a:t>(n = 245)</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64A8"/>
                    </a:solidFill>
                  </a:tcPr>
                </a:tc>
                <a:extLst>
                  <a:ext uri="{0D108BD9-81ED-4DB2-BD59-A6C34878D82A}">
                    <a16:rowId xmlns:a16="http://schemas.microsoft.com/office/drawing/2014/main" val="4204495820"/>
                  </a:ext>
                </a:extLst>
              </a:tr>
              <a:tr h="150103">
                <a:tc>
                  <a:txBody>
                    <a:bodyPr/>
                    <a:lstStyle/>
                    <a:p>
                      <a:r>
                        <a:rPr lang="en-US" sz="1000" b="1" dirty="0">
                          <a:solidFill>
                            <a:schemeClr val="accent6"/>
                          </a:solidFill>
                          <a:latin typeface="Trebuchet MS" panose="020B0703020202090204" pitchFamily="34" charset="0"/>
                          <a:cs typeface="Arial" panose="020B0604020202020204" pitchFamily="34" charset="0"/>
                        </a:rPr>
                        <a:t>Any-grade neutropenia</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26 (40)</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450 (72)</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21 (58)</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223 (91)</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2985881649"/>
                  </a:ext>
                </a:extLst>
              </a:tr>
              <a:tr h="150103">
                <a:tc>
                  <a:txBody>
                    <a:bodyPr/>
                    <a:lstStyle/>
                    <a:p>
                      <a:r>
                        <a:rPr lang="en-US" sz="1000" b="1" dirty="0">
                          <a:solidFill>
                            <a:schemeClr val="accent6"/>
                          </a:solidFill>
                          <a:latin typeface="Trebuchet MS" panose="020B0703020202090204" pitchFamily="34" charset="0"/>
                          <a:cs typeface="Arial" panose="020B0604020202020204" pitchFamily="34" charset="0"/>
                        </a:rPr>
                        <a:t>Grade ≥ 3 neutropenia</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19 (29)</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347 (56)</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17 (47)</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170 (69)</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2657125101"/>
                  </a:ext>
                </a:extLst>
              </a:tr>
              <a:tr h="392204">
                <a:tc rowSpan="2">
                  <a:txBody>
                    <a:bodyPr/>
                    <a:lstStyle/>
                    <a:p>
                      <a:endParaRPr lang="en-US" sz="1000" dirty="0">
                        <a:solidFill>
                          <a:schemeClr val="accent6"/>
                        </a:solidFill>
                        <a:latin typeface="Trebuchet MS" panose="020B070302020209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C6CAC6"/>
                    </a:solidFill>
                  </a:tcPr>
                </a:tc>
                <a:tc gridSpan="2">
                  <a:txBody>
                    <a:bodyPr/>
                    <a:lstStyle/>
                    <a:p>
                      <a:pPr algn="ctr"/>
                      <a:r>
                        <a:rPr lang="en-US" sz="1000" b="1" dirty="0">
                          <a:solidFill>
                            <a:schemeClr val="accent6"/>
                          </a:solidFill>
                          <a:latin typeface="Trebuchet MS" panose="020B0703020202090204" pitchFamily="34" charset="0"/>
                          <a:cs typeface="Arial" panose="020B0604020202020204" pitchFamily="34" charset="0"/>
                        </a:rPr>
                        <a:t>Patients who received an antidiarrheal during SG </a:t>
                      </a:r>
                      <a:br>
                        <a:rPr lang="en-US" sz="1000" b="1" dirty="0">
                          <a:solidFill>
                            <a:schemeClr val="accent6"/>
                          </a:solidFill>
                          <a:latin typeface="Trebuchet MS" panose="020B0703020202090204" pitchFamily="34" charset="0"/>
                          <a:cs typeface="Arial" panose="020B0604020202020204" pitchFamily="34" charset="0"/>
                        </a:rPr>
                      </a:br>
                      <a:r>
                        <a:rPr lang="en-US" sz="1000" b="1" dirty="0">
                          <a:solidFill>
                            <a:schemeClr val="accent6"/>
                          </a:solidFill>
                          <a:latin typeface="Trebuchet MS" panose="020B0703020202090204" pitchFamily="34" charset="0"/>
                          <a:cs typeface="Arial" panose="020B0604020202020204" pitchFamily="34" charset="0"/>
                        </a:rPr>
                        <a:t>treatment</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C6CAC6"/>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b="1" dirty="0">
                          <a:solidFill>
                            <a:schemeClr val="accent6"/>
                          </a:solidFill>
                          <a:latin typeface="Trebuchet MS" panose="020B0703020202090204" pitchFamily="34" charset="0"/>
                          <a:cs typeface="Arial" panose="020B0604020202020204" pitchFamily="34" charset="0"/>
                        </a:rPr>
                        <a:t>Patients who experienced diarrhea and received an antidiarrheal during SG treatment</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C6CAC6"/>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402903073"/>
                  </a:ext>
                </a:extLst>
              </a:tr>
              <a:tr h="271153">
                <a:tc vMerge="1">
                  <a:txBody>
                    <a:bodyPr/>
                    <a:lstStyle/>
                    <a:p>
                      <a:endParaRPr lang="en-US" sz="900" dirty="0">
                        <a:solidFill>
                          <a:schemeClr val="accent6"/>
                        </a:solidFill>
                        <a:latin typeface="Arial" panose="020B0604020202020204" pitchFamily="34" charset="0"/>
                        <a:cs typeface="Arial" panose="020B0604020202020204" pitchFamily="34" charset="0"/>
                      </a:endParaRPr>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a:solidFill>
                            <a:schemeClr val="bg1"/>
                          </a:solidFill>
                          <a:latin typeface="Trebuchet MS" panose="020B0703020202090204" pitchFamily="34" charset="0"/>
                          <a:cs typeface="Arial" panose="020B0604020202020204" pitchFamily="34" charset="0"/>
                        </a:rPr>
                        <a:t>NA/EU </a:t>
                      </a:r>
                      <a:br>
                        <a:rPr lang="en-US" sz="1000" b="1">
                          <a:solidFill>
                            <a:schemeClr val="bg1"/>
                          </a:solidFill>
                          <a:latin typeface="Trebuchet MS" panose="020B0703020202090204" pitchFamily="34" charset="0"/>
                          <a:cs typeface="Arial" panose="020B0604020202020204" pitchFamily="34" charset="0"/>
                        </a:rPr>
                      </a:br>
                      <a:r>
                        <a:rPr lang="en-US" sz="1000" b="1">
                          <a:solidFill>
                            <a:schemeClr val="bg1"/>
                          </a:solidFill>
                          <a:latin typeface="Trebuchet MS" panose="020B0703020202090204" pitchFamily="34" charset="0"/>
                          <a:cs typeface="Arial" panose="020B0604020202020204" pitchFamily="34" charset="0"/>
                        </a:rPr>
                        <a:t>(n = 343)</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2D425F"/>
                    </a:solidFill>
                  </a:tcPr>
                </a:tc>
                <a:tc>
                  <a:txBody>
                    <a:bodyPr/>
                    <a:lstStyle/>
                    <a:p>
                      <a:pPr algn="ctr"/>
                      <a:r>
                        <a:rPr lang="en-US" sz="1000" b="1" dirty="0">
                          <a:solidFill>
                            <a:schemeClr val="bg1"/>
                          </a:solidFill>
                          <a:latin typeface="Trebuchet MS" panose="020B0703020202090204" pitchFamily="34" charset="0"/>
                          <a:cs typeface="Arial" panose="020B0604020202020204" pitchFamily="34" charset="0"/>
                        </a:rPr>
                        <a:t>Asia</a:t>
                      </a:r>
                    </a:p>
                    <a:p>
                      <a:pPr algn="ctr"/>
                      <a:r>
                        <a:rPr lang="en-US" sz="1000" b="1" dirty="0">
                          <a:solidFill>
                            <a:schemeClr val="bg1"/>
                          </a:solidFill>
                          <a:latin typeface="Trebuchet MS" panose="020B0703020202090204" pitchFamily="34" charset="0"/>
                          <a:cs typeface="Arial" panose="020B0604020202020204" pitchFamily="34" charset="0"/>
                        </a:rPr>
                        <a:t>(n = 120)</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64A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dirty="0">
                          <a:solidFill>
                            <a:schemeClr val="bg1"/>
                          </a:solidFill>
                          <a:latin typeface="Trebuchet MS" panose="020B0703020202090204" pitchFamily="34" charset="0"/>
                          <a:cs typeface="Arial" panose="020B0604020202020204" pitchFamily="34" charset="0"/>
                        </a:rPr>
                        <a:t>NA/EU </a:t>
                      </a:r>
                      <a:br>
                        <a:rPr lang="en-US" sz="1000" b="1" dirty="0">
                          <a:solidFill>
                            <a:schemeClr val="bg1"/>
                          </a:solidFill>
                          <a:latin typeface="Trebuchet MS" panose="020B0703020202090204" pitchFamily="34" charset="0"/>
                          <a:cs typeface="Arial" panose="020B0604020202020204" pitchFamily="34" charset="0"/>
                        </a:rPr>
                      </a:br>
                      <a:r>
                        <a:rPr lang="en-US" sz="1000" b="1" dirty="0">
                          <a:solidFill>
                            <a:schemeClr val="bg1"/>
                          </a:solidFill>
                          <a:latin typeface="Trebuchet MS" panose="020B0703020202090204" pitchFamily="34" charset="0"/>
                          <a:cs typeface="Arial" panose="020B0604020202020204" pitchFamily="34" charset="0"/>
                        </a:rPr>
                        <a:t>(n = 298)</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2D425F"/>
                    </a:solidFill>
                  </a:tcPr>
                </a:tc>
                <a:tc>
                  <a:txBody>
                    <a:bodyPr/>
                    <a:lstStyle/>
                    <a:p>
                      <a:pPr algn="ctr"/>
                      <a:r>
                        <a:rPr lang="en-US" sz="1000" b="1" dirty="0">
                          <a:solidFill>
                            <a:schemeClr val="bg1"/>
                          </a:solidFill>
                          <a:latin typeface="Trebuchet MS" panose="020B0703020202090204" pitchFamily="34" charset="0"/>
                          <a:cs typeface="Arial" panose="020B0604020202020204" pitchFamily="34" charset="0"/>
                        </a:rPr>
                        <a:t>Asia</a:t>
                      </a:r>
                    </a:p>
                    <a:p>
                      <a:pPr algn="ctr"/>
                      <a:r>
                        <a:rPr lang="en-US" sz="1000" b="1" dirty="0">
                          <a:solidFill>
                            <a:schemeClr val="bg1"/>
                          </a:solidFill>
                          <a:latin typeface="Trebuchet MS" panose="020B0703020202090204" pitchFamily="34" charset="0"/>
                          <a:cs typeface="Arial" panose="020B0604020202020204" pitchFamily="34" charset="0"/>
                        </a:rPr>
                        <a:t>(n = 88)</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64A8"/>
                    </a:solidFill>
                  </a:tcPr>
                </a:tc>
                <a:extLst>
                  <a:ext uri="{0D108BD9-81ED-4DB2-BD59-A6C34878D82A}">
                    <a16:rowId xmlns:a16="http://schemas.microsoft.com/office/drawing/2014/main" val="2110507516"/>
                  </a:ext>
                </a:extLst>
              </a:tr>
              <a:tr h="150103">
                <a:tc>
                  <a:txBody>
                    <a:bodyPr/>
                    <a:lstStyle/>
                    <a:p>
                      <a:r>
                        <a:rPr lang="en-US" sz="1000" b="1" dirty="0">
                          <a:solidFill>
                            <a:schemeClr val="accent6"/>
                          </a:solidFill>
                          <a:latin typeface="Trebuchet MS" panose="020B0703020202090204" pitchFamily="34" charset="0"/>
                          <a:cs typeface="Arial" panose="020B0604020202020204" pitchFamily="34" charset="0"/>
                        </a:rPr>
                        <a:t>Any loperamide</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304 (89)</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59 (49)</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271 (91)</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56 (64)</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360432183"/>
                  </a:ext>
                </a:extLst>
              </a:tr>
              <a:tr h="150103">
                <a:tc>
                  <a:txBody>
                    <a:bodyPr/>
                    <a:lstStyle/>
                    <a:p>
                      <a:r>
                        <a:rPr lang="en-US" sz="1000" b="1" dirty="0">
                          <a:solidFill>
                            <a:schemeClr val="accent6"/>
                          </a:solidFill>
                          <a:latin typeface="Trebuchet MS" panose="020B0703020202090204" pitchFamily="34" charset="0"/>
                          <a:cs typeface="Arial" panose="020B0604020202020204" pitchFamily="34" charset="0"/>
                        </a:rPr>
                        <a:t>Any atropine</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67 (20)</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6 (5)</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58 (19)</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5 (6)</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2978585847"/>
                  </a:ext>
                </a:extLst>
              </a:tr>
              <a:tr h="150103">
                <a:tc>
                  <a:txBody>
                    <a:bodyPr/>
                    <a:lstStyle/>
                    <a:p>
                      <a:r>
                        <a:rPr lang="en-US" sz="1000" b="1" dirty="0">
                          <a:solidFill>
                            <a:schemeClr val="accent6"/>
                          </a:solidFill>
                          <a:latin typeface="Trebuchet MS" panose="020B0703020202090204" pitchFamily="34" charset="0"/>
                          <a:cs typeface="Arial" panose="020B0604020202020204" pitchFamily="34" charset="0"/>
                        </a:rPr>
                        <a:t>Other antidiarrheal</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80 (23)</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87 (73)</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76 (26)</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gn="ctr"/>
                      <a:r>
                        <a:rPr lang="en-US" sz="1000" dirty="0">
                          <a:solidFill>
                            <a:schemeClr val="accent6"/>
                          </a:solidFill>
                          <a:latin typeface="Trebuchet MS" panose="020B0703020202090204" pitchFamily="34" charset="0"/>
                          <a:cs typeface="Arial" panose="020B0604020202020204" pitchFamily="34" charset="0"/>
                        </a:rPr>
                        <a:t>58 (66)</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551041597"/>
                  </a:ext>
                </a:extLst>
              </a:tr>
              <a:tr h="150103">
                <a:tc rowSpan="2">
                  <a:txBody>
                    <a:bodyPr/>
                    <a:lstStyle/>
                    <a:p>
                      <a:endParaRPr lang="en-US" sz="1000" dirty="0">
                        <a:solidFill>
                          <a:schemeClr val="accent6"/>
                        </a:solidFill>
                        <a:latin typeface="Trebuchet MS" panose="020B070302020209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C6CAC6"/>
                    </a:solidFill>
                  </a:tcPr>
                </a:tc>
                <a:tc gridSpan="4">
                  <a:txBody>
                    <a:bodyPr/>
                    <a:lstStyle/>
                    <a:p>
                      <a:pPr algn="ctr"/>
                      <a:r>
                        <a:rPr lang="en-US" sz="1000" b="1" dirty="0">
                          <a:solidFill>
                            <a:schemeClr val="accent6"/>
                          </a:solidFill>
                          <a:latin typeface="Trebuchet MS" panose="020B0703020202090204" pitchFamily="34" charset="0"/>
                          <a:cs typeface="Arial" panose="020B0604020202020204" pitchFamily="34" charset="0"/>
                        </a:rPr>
                        <a:t>Nausea and Vomiting</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C6CAC6"/>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C6CAC6"/>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C6CAC6"/>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C6CAC6"/>
                    </a:solidFill>
                  </a:tcPr>
                </a:tc>
                <a:extLst>
                  <a:ext uri="{0D108BD9-81ED-4DB2-BD59-A6C34878D82A}">
                    <a16:rowId xmlns:a16="http://schemas.microsoft.com/office/drawing/2014/main" val="2390539724"/>
                  </a:ext>
                </a:extLst>
              </a:tr>
              <a:tr h="150103">
                <a:tc vMerge="1">
                  <a:txBody>
                    <a:bodyPr/>
                    <a:lstStyle/>
                    <a:p>
                      <a:endParaRPr lang="en-US"/>
                    </a:p>
                  </a:txBody>
                  <a:tcPr/>
                </a:tc>
                <a:tc gridSpan="2">
                  <a:txBody>
                    <a:bodyPr/>
                    <a:lstStyle/>
                    <a:p>
                      <a:pPr algn="ctr"/>
                      <a:r>
                        <a:rPr lang="en-US" sz="1000" b="1" dirty="0">
                          <a:solidFill>
                            <a:schemeClr val="bg1"/>
                          </a:solidFill>
                          <a:latin typeface="Trebuchet MS" panose="020B0703020202090204" pitchFamily="34" charset="0"/>
                          <a:cs typeface="Arial" panose="020B0604020202020204" pitchFamily="34" charset="0"/>
                        </a:rPr>
                        <a:t>NA/EU (n = 688)</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2D425F"/>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b="1" dirty="0">
                          <a:solidFill>
                            <a:schemeClr val="bg1"/>
                          </a:solidFill>
                          <a:latin typeface="Trebuchet MS" panose="020B0703020202090204" pitchFamily="34" charset="0"/>
                          <a:cs typeface="Arial" panose="020B0604020202020204" pitchFamily="34" charset="0"/>
                        </a:rPr>
                        <a:t>Asia (n = 281)</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rgbClr val="0064A8"/>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911324714"/>
                  </a:ext>
                </a:extLst>
              </a:tr>
              <a:tr h="150103">
                <a:tc>
                  <a:txBody>
                    <a:bodyPr/>
                    <a:lstStyle/>
                    <a:p>
                      <a:r>
                        <a:rPr lang="en-US" sz="1000" b="1" dirty="0">
                          <a:solidFill>
                            <a:schemeClr val="accent6"/>
                          </a:solidFill>
                          <a:latin typeface="Trebuchet MS" panose="020B0703020202090204" pitchFamily="34" charset="0"/>
                          <a:cs typeface="Arial" panose="020B0604020202020204" pitchFamily="34" charset="0"/>
                        </a:rPr>
                        <a:t>Any nausea</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431 (63)</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159 (57)</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866133829"/>
                  </a:ext>
                </a:extLst>
              </a:tr>
              <a:tr h="243800">
                <a:tc>
                  <a:txBody>
                    <a:bodyPr/>
                    <a:lstStyle/>
                    <a:p>
                      <a:r>
                        <a:rPr lang="en-US" sz="1000" b="1" dirty="0">
                          <a:solidFill>
                            <a:schemeClr val="accent6"/>
                          </a:solidFill>
                          <a:latin typeface="Trebuchet MS" panose="020B0703020202090204" pitchFamily="34" charset="0"/>
                          <a:cs typeface="Arial" panose="020B0604020202020204" pitchFamily="34" charset="0"/>
                        </a:rPr>
                        <a:t>Nausea leading to dose reduction</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7/318 (2)*</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2/159 (1)</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2867583930"/>
                  </a:ext>
                </a:extLst>
              </a:tr>
              <a:tr h="150103">
                <a:tc>
                  <a:txBody>
                    <a:bodyPr/>
                    <a:lstStyle/>
                    <a:p>
                      <a:r>
                        <a:rPr lang="en-US" sz="1000" b="1" dirty="0">
                          <a:solidFill>
                            <a:schemeClr val="accent6"/>
                          </a:solidFill>
                          <a:latin typeface="Trebuchet MS" panose="020B0703020202090204" pitchFamily="34" charset="0"/>
                          <a:cs typeface="Arial" panose="020B0604020202020204" pitchFamily="34" charset="0"/>
                        </a:rPr>
                        <a:t>Any vomiting</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231 (34)</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116 (41)</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397201551"/>
                  </a:ext>
                </a:extLst>
              </a:tr>
              <a:tr h="271153">
                <a:tc>
                  <a:txBody>
                    <a:bodyPr/>
                    <a:lstStyle/>
                    <a:p>
                      <a:r>
                        <a:rPr lang="en-US" sz="1000" b="1" dirty="0">
                          <a:solidFill>
                            <a:schemeClr val="accent6"/>
                          </a:solidFill>
                          <a:latin typeface="Trebuchet MS" panose="020B0703020202090204" pitchFamily="34" charset="0"/>
                          <a:cs typeface="Arial" panose="020B0604020202020204" pitchFamily="34" charset="0"/>
                        </a:rPr>
                        <a:t>Vomiting leading to dose reduction</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5/151 (3)*</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2/116 (2)</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296184083"/>
                  </a:ext>
                </a:extLst>
              </a:tr>
              <a:tr h="352640">
                <a:tc>
                  <a:txBody>
                    <a:bodyPr/>
                    <a:lstStyle/>
                    <a:p>
                      <a:r>
                        <a:rPr lang="en-US" sz="1000" b="1" dirty="0">
                          <a:solidFill>
                            <a:schemeClr val="accent6"/>
                          </a:solidFill>
                          <a:latin typeface="Trebuchet MS" panose="020B0703020202090204" pitchFamily="34" charset="0"/>
                          <a:cs typeface="Arial" panose="020B0604020202020204" pitchFamily="34" charset="0"/>
                        </a:rPr>
                        <a:t>Any antiemetic/ antinauseant for prophylaxis of nausea/ vomiting</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518 (75)</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268 (95)</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882135181"/>
                  </a:ext>
                </a:extLst>
              </a:tr>
              <a:tr h="150103">
                <a:tc>
                  <a:txBody>
                    <a:bodyPr/>
                    <a:lstStyle/>
                    <a:p>
                      <a:r>
                        <a:rPr lang="en-US" sz="1000" b="1" dirty="0">
                          <a:solidFill>
                            <a:schemeClr val="accent6"/>
                          </a:solidFill>
                          <a:latin typeface="Trebuchet MS" panose="020B0703020202090204" pitchFamily="34" charset="0"/>
                          <a:cs typeface="Arial" panose="020B0604020202020204" pitchFamily="34" charset="0"/>
                        </a:rPr>
                        <a:t>1 agent</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289/518 (56)</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123/268 (46)</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4237609697"/>
                  </a:ext>
                </a:extLst>
              </a:tr>
              <a:tr h="150103">
                <a:tc>
                  <a:txBody>
                    <a:bodyPr/>
                    <a:lstStyle/>
                    <a:p>
                      <a:r>
                        <a:rPr lang="en-US" sz="1000" b="1" dirty="0">
                          <a:solidFill>
                            <a:schemeClr val="accent6"/>
                          </a:solidFill>
                          <a:latin typeface="Trebuchet MS" panose="020B0703020202090204" pitchFamily="34" charset="0"/>
                          <a:cs typeface="Arial" panose="020B0604020202020204" pitchFamily="34" charset="0"/>
                        </a:rPr>
                        <a:t>2 concurrently</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199/518 (38)</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211/268 (79)</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4035737778"/>
                  </a:ext>
                </a:extLst>
              </a:tr>
              <a:tr h="150103">
                <a:tc>
                  <a:txBody>
                    <a:bodyPr/>
                    <a:lstStyle/>
                    <a:p>
                      <a:r>
                        <a:rPr lang="en-US" sz="1000" b="1" dirty="0">
                          <a:solidFill>
                            <a:schemeClr val="accent6"/>
                          </a:solidFill>
                          <a:latin typeface="Trebuchet MS" panose="020B0703020202090204" pitchFamily="34" charset="0"/>
                          <a:cs typeface="Arial" panose="020B0604020202020204" pitchFamily="34" charset="0"/>
                        </a:rPr>
                        <a:t>3 concurrently</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193/518 (37)</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104/268 (39)</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83831394"/>
                  </a:ext>
                </a:extLst>
              </a:tr>
              <a:tr h="150103">
                <a:tc>
                  <a:txBody>
                    <a:bodyPr/>
                    <a:lstStyle/>
                    <a:p>
                      <a:r>
                        <a:rPr lang="en-US" sz="1000" b="1" dirty="0">
                          <a:solidFill>
                            <a:schemeClr val="accent6"/>
                          </a:solidFill>
                          <a:latin typeface="Trebuchet MS" panose="020B0703020202090204" pitchFamily="34" charset="0"/>
                          <a:cs typeface="Arial" panose="020B0604020202020204" pitchFamily="34" charset="0"/>
                        </a:rPr>
                        <a:t>≥4 concurrently</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96/518 (19)</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gridSpan="2">
                  <a:txBody>
                    <a:bodyPr/>
                    <a:lstStyle/>
                    <a:p>
                      <a:pPr algn="ctr"/>
                      <a:r>
                        <a:rPr lang="en-US" sz="1000" dirty="0">
                          <a:solidFill>
                            <a:schemeClr val="accent6"/>
                          </a:solidFill>
                          <a:latin typeface="Trebuchet MS" panose="020B0703020202090204" pitchFamily="34" charset="0"/>
                          <a:cs typeface="Arial" panose="020B0604020202020204" pitchFamily="34" charset="0"/>
                        </a:rPr>
                        <a:t>24/268 (9)</a:t>
                      </a: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hMerge="1">
                  <a:txBody>
                    <a:bodyPr/>
                    <a:lstStyle/>
                    <a:p>
                      <a:pPr algn="ctr"/>
                      <a:endParaRPr lang="en-US" sz="900" dirty="0">
                        <a:solidFill>
                          <a:schemeClr val="accent6"/>
                        </a:solidFill>
                        <a:latin typeface="Arial" panose="020B0604020202020204" pitchFamily="34" charset="0"/>
                        <a:cs typeface="Arial" panose="020B0604020202020204" pitchFamily="34" charset="0"/>
                      </a:endParaRPr>
                    </a:p>
                  </a:txBody>
                  <a:tcPr marL="45720" marR="45720" marT="18288" marB="18288"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396760164"/>
                  </a:ext>
                </a:extLst>
              </a:tr>
            </a:tbl>
          </a:graphicData>
        </a:graphic>
      </p:graphicFrame>
      <p:sp>
        <p:nvSpPr>
          <p:cNvPr id="13" name="TextBox 12">
            <a:extLst>
              <a:ext uri="{FF2B5EF4-FFF2-40B4-BE49-F238E27FC236}">
                <a16:creationId xmlns:a16="http://schemas.microsoft.com/office/drawing/2014/main" id="{203B70BD-07AC-3F1E-5DC4-F83CD5C116CF}"/>
              </a:ext>
            </a:extLst>
          </p:cNvPr>
          <p:cNvSpPr txBox="1"/>
          <p:nvPr/>
        </p:nvSpPr>
        <p:spPr>
          <a:xfrm>
            <a:off x="5323542" y="5796811"/>
            <a:ext cx="4383741"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*AEs leading to dose reduction not collected in IMMU-132-01.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G-CSF, granulocyte colony-stimulating factor.</a:t>
            </a:r>
          </a:p>
        </p:txBody>
      </p:sp>
    </p:spTree>
    <p:extLst>
      <p:ext uri="{BB962C8B-B14F-4D97-AF65-F5344CB8AC3E}">
        <p14:creationId xmlns:p14="http://schemas.microsoft.com/office/powerpoint/2010/main" val="2965885225"/>
      </p:ext>
    </p:extLst>
  </p:cSld>
  <p:clrMapOvr>
    <a:masterClrMapping/>
  </p:clrMapOvr>
</p:sld>
</file>

<file path=ppt/theme/theme1.xml><?xml version="1.0" encoding="utf-8"?>
<a:theme xmlns:a="http://schemas.openxmlformats.org/drawingml/2006/main" name="Gilead and Kite Oncology Template">
  <a:themeElements>
    <a:clrScheme name="Custom 19">
      <a:dk1>
        <a:srgbClr val="54565B"/>
      </a:dk1>
      <a:lt1>
        <a:srgbClr val="FFFFFF"/>
      </a:lt1>
      <a:dk2>
        <a:srgbClr val="C50E3C"/>
      </a:dk2>
      <a:lt2>
        <a:srgbClr val="C6CAC6"/>
      </a:lt2>
      <a:accent1>
        <a:srgbClr val="203661"/>
      </a:accent1>
      <a:accent2>
        <a:srgbClr val="3C587F"/>
      </a:accent2>
      <a:accent3>
        <a:srgbClr val="8DC1C5"/>
      </a:accent3>
      <a:accent4>
        <a:srgbClr val="688C38"/>
      </a:accent4>
      <a:accent5>
        <a:srgbClr val="AEB618"/>
      </a:accent5>
      <a:accent6>
        <a:srgbClr val="000000"/>
      </a:accent6>
      <a:hlink>
        <a:srgbClr val="3A6C8A"/>
      </a:hlink>
      <a:folHlink>
        <a:srgbClr val="8F7F9E"/>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Custom 19">
    <a:dk1>
      <a:srgbClr val="54565B"/>
    </a:dk1>
    <a:lt1>
      <a:srgbClr val="FFFFFF"/>
    </a:lt1>
    <a:dk2>
      <a:srgbClr val="C50E3C"/>
    </a:dk2>
    <a:lt2>
      <a:srgbClr val="C6CAC6"/>
    </a:lt2>
    <a:accent1>
      <a:srgbClr val="203661"/>
    </a:accent1>
    <a:accent2>
      <a:srgbClr val="3C587F"/>
    </a:accent2>
    <a:accent3>
      <a:srgbClr val="8DC1C5"/>
    </a:accent3>
    <a:accent4>
      <a:srgbClr val="688C38"/>
    </a:accent4>
    <a:accent5>
      <a:srgbClr val="AEB618"/>
    </a:accent5>
    <a:accent6>
      <a:srgbClr val="000000"/>
    </a:accent6>
    <a:hlink>
      <a:srgbClr val="3A6C8A"/>
    </a:hlink>
    <a:folHlink>
      <a:srgbClr val="8F7F9E"/>
    </a:folHlink>
  </a:clrScheme>
</a:themeOverride>
</file>

<file path=ppt/theme/themeOverride2.xml><?xml version="1.0" encoding="utf-8"?>
<a:themeOverride xmlns:a="http://schemas.openxmlformats.org/drawingml/2006/main">
  <a:clrScheme name="Custom 19">
    <a:dk1>
      <a:srgbClr val="54565B"/>
    </a:dk1>
    <a:lt1>
      <a:srgbClr val="FFFFFF"/>
    </a:lt1>
    <a:dk2>
      <a:srgbClr val="C50E3C"/>
    </a:dk2>
    <a:lt2>
      <a:srgbClr val="C6CAC6"/>
    </a:lt2>
    <a:accent1>
      <a:srgbClr val="203661"/>
    </a:accent1>
    <a:accent2>
      <a:srgbClr val="3C587F"/>
    </a:accent2>
    <a:accent3>
      <a:srgbClr val="8DC1C5"/>
    </a:accent3>
    <a:accent4>
      <a:srgbClr val="688C38"/>
    </a:accent4>
    <a:accent5>
      <a:srgbClr val="AEB618"/>
    </a:accent5>
    <a:accent6>
      <a:srgbClr val="000000"/>
    </a:accent6>
    <a:hlink>
      <a:srgbClr val="3A6C8A"/>
    </a:hlink>
    <a:folHlink>
      <a:srgbClr val="8F7F9E"/>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21</TotalTime>
  <Words>3935</Words>
  <Application>Microsoft Macintosh PowerPoint</Application>
  <PresentationFormat>Widescreen</PresentationFormat>
  <Paragraphs>462</Paragraphs>
  <Slides>11</Slides>
  <Notes>9</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11</vt:i4>
      </vt:variant>
    </vt:vector>
  </HeadingPairs>
  <TitlesOfParts>
    <vt:vector size="23" baseType="lpstr">
      <vt:lpstr>Apple Symbols</vt:lpstr>
      <vt:lpstr>Aptos</vt:lpstr>
      <vt:lpstr>Arial</vt:lpstr>
      <vt:lpstr>Arial Narrow</vt:lpstr>
      <vt:lpstr>Calibri</vt:lpstr>
      <vt:lpstr>Georgia</vt:lpstr>
      <vt:lpstr>Monaco</vt:lpstr>
      <vt:lpstr>System Font Regular</vt:lpstr>
      <vt:lpstr>Times New Roman</vt:lpstr>
      <vt:lpstr>Trebuchet MS</vt:lpstr>
      <vt:lpstr>Gilead and Kite Oncology Template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Jonas Söderholm</dc:creator>
  <cp:lastModifiedBy>Jonas Söderholm</cp:lastModifiedBy>
  <cp:revision>1</cp:revision>
  <dcterms:created xsi:type="dcterms:W3CDTF">2025-06-04T15:01:44Z</dcterms:created>
  <dcterms:modified xsi:type="dcterms:W3CDTF">2025-09-02T12:23:03Z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8c1083-8924-401d-97ae-40f5eed0fcd8_Enabled">
    <vt:lpwstr>true</vt:lpwstr>
  </property>
  <property fmtid="{D5CDD505-2E9C-101B-9397-08002B2CF9AE}" pid="3" name="MSIP_Label_418c1083-8924-401d-97ae-40f5eed0fcd8_SetDate">
    <vt:lpwstr>2025-06-04T15:03:02Z</vt:lpwstr>
  </property>
  <property fmtid="{D5CDD505-2E9C-101B-9397-08002B2CF9AE}" pid="4" name="MSIP_Label_418c1083-8924-401d-97ae-40f5eed0fcd8_Method">
    <vt:lpwstr>Standard</vt:lpwstr>
  </property>
  <property fmtid="{D5CDD505-2E9C-101B-9397-08002B2CF9AE}" pid="5" name="MSIP_Label_418c1083-8924-401d-97ae-40f5eed0fcd8_Name">
    <vt:lpwstr>418c1083-8924-401d-97ae-40f5eed0fcd8</vt:lpwstr>
  </property>
  <property fmtid="{D5CDD505-2E9C-101B-9397-08002B2CF9AE}" pid="6" name="MSIP_Label_418c1083-8924-401d-97ae-40f5eed0fcd8_SiteId">
    <vt:lpwstr>a5a8bcaa-3292-41e6-b735-5e8b21f4dbfd</vt:lpwstr>
  </property>
  <property fmtid="{D5CDD505-2E9C-101B-9397-08002B2CF9AE}" pid="7" name="MSIP_Label_418c1083-8924-401d-97ae-40f5eed0fcd8_ActionId">
    <vt:lpwstr>a9cbcd17-29d4-4da0-82fd-ed74af68947e</vt:lpwstr>
  </property>
  <property fmtid="{D5CDD505-2E9C-101B-9397-08002B2CF9AE}" pid="8" name="MSIP_Label_418c1083-8924-401d-97ae-40f5eed0fcd8_ContentBits">
    <vt:lpwstr>0</vt:lpwstr>
  </property>
  <property fmtid="{D5CDD505-2E9C-101B-9397-08002B2CF9AE}" pid="9" name="MSIP_Label_418c1083-8924-401d-97ae-40f5eed0fcd8_Tag">
    <vt:lpwstr>50, 3, 0, 1</vt:lpwstr>
  </property>
</Properties>
</file>